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42" r:id="rId2"/>
  </p:sldMasterIdLst>
  <p:notesMasterIdLst>
    <p:notesMasterId r:id="rId89"/>
  </p:notesMasterIdLst>
  <p:handoutMasterIdLst>
    <p:handoutMasterId r:id="rId90"/>
  </p:handoutMasterIdLst>
  <p:sldIdLst>
    <p:sldId id="741" r:id="rId3"/>
    <p:sldId id="720" r:id="rId4"/>
    <p:sldId id="711" r:id="rId5"/>
    <p:sldId id="712" r:id="rId6"/>
    <p:sldId id="713" r:id="rId7"/>
    <p:sldId id="704" r:id="rId8"/>
    <p:sldId id="708" r:id="rId9"/>
    <p:sldId id="731" r:id="rId10"/>
    <p:sldId id="709" r:id="rId11"/>
    <p:sldId id="729" r:id="rId12"/>
    <p:sldId id="710" r:id="rId13"/>
    <p:sldId id="732" r:id="rId14"/>
    <p:sldId id="742" r:id="rId15"/>
    <p:sldId id="733" r:id="rId16"/>
    <p:sldId id="619" r:id="rId17"/>
    <p:sldId id="620" r:id="rId18"/>
    <p:sldId id="700" r:id="rId19"/>
    <p:sldId id="386" r:id="rId20"/>
    <p:sldId id="660" r:id="rId21"/>
    <p:sldId id="389" r:id="rId22"/>
    <p:sldId id="390" r:id="rId23"/>
    <p:sldId id="716" r:id="rId24"/>
    <p:sldId id="392" r:id="rId25"/>
    <p:sldId id="676" r:id="rId26"/>
    <p:sldId id="722" r:id="rId27"/>
    <p:sldId id="555" r:id="rId28"/>
    <p:sldId id="557" r:id="rId29"/>
    <p:sldId id="658" r:id="rId30"/>
    <p:sldId id="633" r:id="rId31"/>
    <p:sldId id="634" r:id="rId32"/>
    <p:sldId id="678" r:id="rId33"/>
    <p:sldId id="635" r:id="rId34"/>
    <p:sldId id="559" r:id="rId35"/>
    <p:sldId id="561" r:id="rId36"/>
    <p:sldId id="563" r:id="rId37"/>
    <p:sldId id="739" r:id="rId38"/>
    <p:sldId id="567" r:id="rId39"/>
    <p:sldId id="680" r:id="rId40"/>
    <p:sldId id="740" r:id="rId41"/>
    <p:sldId id="738" r:id="rId42"/>
    <p:sldId id="681" r:id="rId43"/>
    <p:sldId id="653" r:id="rId44"/>
    <p:sldId id="743" r:id="rId45"/>
    <p:sldId id="734" r:id="rId46"/>
    <p:sldId id="621" r:id="rId47"/>
    <p:sldId id="622" r:id="rId48"/>
    <p:sldId id="684" r:id="rId49"/>
    <p:sldId id="685" r:id="rId50"/>
    <p:sldId id="686" r:id="rId51"/>
    <p:sldId id="718" r:id="rId52"/>
    <p:sldId id="719" r:id="rId53"/>
    <p:sldId id="723" r:id="rId54"/>
    <p:sldId id="688" r:id="rId55"/>
    <p:sldId id="689" r:id="rId56"/>
    <p:sldId id="690" r:id="rId57"/>
    <p:sldId id="691" r:id="rId58"/>
    <p:sldId id="692" r:id="rId59"/>
    <p:sldId id="693" r:id="rId60"/>
    <p:sldId id="470" r:id="rId61"/>
    <p:sldId id="745" r:id="rId62"/>
    <p:sldId id="744" r:id="rId63"/>
    <p:sldId id="735" r:id="rId64"/>
    <p:sldId id="623" r:id="rId65"/>
    <p:sldId id="624" r:id="rId66"/>
    <p:sldId id="435" r:id="rId67"/>
    <p:sldId id="682" r:id="rId68"/>
    <p:sldId id="696" r:id="rId69"/>
    <p:sldId id="589" r:id="rId70"/>
    <p:sldId id="590" r:id="rId71"/>
    <p:sldId id="737" r:id="rId72"/>
    <p:sldId id="695" r:id="rId73"/>
    <p:sldId id="727" r:id="rId74"/>
    <p:sldId id="698" r:id="rId75"/>
    <p:sldId id="442" r:id="rId76"/>
    <p:sldId id="724" r:id="rId77"/>
    <p:sldId id="721" r:id="rId78"/>
    <p:sldId id="595" r:id="rId79"/>
    <p:sldId id="597" r:id="rId80"/>
    <p:sldId id="599" r:id="rId81"/>
    <p:sldId id="601" r:id="rId82"/>
    <p:sldId id="603" r:id="rId83"/>
    <p:sldId id="655" r:id="rId84"/>
    <p:sldId id="605" r:id="rId85"/>
    <p:sldId id="656" r:id="rId86"/>
    <p:sldId id="472" r:id="rId87"/>
    <p:sldId id="481" r:id="rId88"/>
  </p:sldIdLst>
  <p:sldSz cx="9144000" cy="6858000" type="screen4x3"/>
  <p:notesSz cx="6858000" cy="93138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DDDBC9"/>
    <a:srgbClr val="E4D3B4"/>
    <a:srgbClr val="E7E6E8"/>
    <a:srgbClr val="96D0C8"/>
    <a:srgbClr val="FAF6EB"/>
    <a:srgbClr val="C0C0C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60" autoAdjust="0"/>
    <p:restoredTop sz="94108" autoAdjust="0"/>
  </p:normalViewPr>
  <p:slideViewPr>
    <p:cSldViewPr snapToGrid="0">
      <p:cViewPr>
        <p:scale>
          <a:sx n="80" d="100"/>
          <a:sy n="80" d="100"/>
        </p:scale>
        <p:origin x="-1332" y="-54"/>
      </p:cViewPr>
      <p:guideLst>
        <p:guide orient="horz" pos="2017"/>
        <p:guide orient="horz" pos="443"/>
        <p:guide pos="2875"/>
        <p:guide pos="251"/>
        <p:guide pos="4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682"/>
    </p:cViewPr>
  </p:sorterViewPr>
  <p:notesViewPr>
    <p:cSldViewPr snapToGrid="0">
      <p:cViewPr varScale="1">
        <p:scale>
          <a:sx n="70" d="100"/>
          <a:sy n="70" d="100"/>
        </p:scale>
        <p:origin x="-1536" y="-96"/>
      </p:cViewPr>
      <p:guideLst>
        <p:guide orient="horz" pos="2933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handoutMaster" Target="handoutMasters/handout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090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823" y="0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8727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823" y="8848727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057D2E9-CAA7-40FD-87CF-8B42A381FB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090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823" y="0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46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3313" y="700088"/>
            <a:ext cx="4652962" cy="34909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089" y="4423567"/>
            <a:ext cx="5029823" cy="419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8727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823" y="8848727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F1D14269-2A04-4387-B31D-7F820457CD7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545B7B-A72C-4044-9591-37644EED0D3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31</a:t>
            </a:fld>
            <a:endParaRPr lang="en-US" dirty="0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2E7EE8-C070-4930-9DD8-79E262469A75}" type="slidenum">
              <a:rPr lang="en-US" smtClean="0"/>
              <a:pPr/>
              <a:t>36</a:t>
            </a:fld>
            <a:endParaRPr lang="en-US" dirty="0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383B1-1CC7-4E66-B50B-1D72CBDF9775}" type="slidenum">
              <a:rPr lang="en-US" smtClean="0"/>
              <a:pPr/>
              <a:t>39</a:t>
            </a:fld>
            <a:endParaRPr lang="en-US" dirty="0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2E7EE8-C070-4930-9DD8-79E262469A75}" type="slidenum">
              <a:rPr lang="en-US" smtClean="0"/>
              <a:pPr/>
              <a:t>40</a:t>
            </a:fld>
            <a:endParaRPr lang="en-US" dirty="0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545B7B-A72C-4044-9591-37644EED0D31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EECA77-8D3E-49C5-8547-09BDAD40343B}" type="slidenum">
              <a:rPr lang="en-US" smtClean="0"/>
              <a:pPr/>
              <a:t>47</a:t>
            </a:fld>
            <a:endParaRPr lang="en-US" dirty="0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32F82-C748-4158-A902-F3713A4C3357}" type="slidenum">
              <a:rPr lang="en-US" smtClean="0"/>
              <a:pPr/>
              <a:t>48</a:t>
            </a:fld>
            <a:endParaRPr lang="en-US" dirty="0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2BC5BE-B18D-4510-A452-4C765E49BA4C}" type="slidenum">
              <a:rPr lang="en-US" smtClean="0"/>
              <a:pPr/>
              <a:t>49</a:t>
            </a:fld>
            <a:endParaRPr lang="en-US" dirty="0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52</a:t>
            </a:fld>
            <a:endParaRPr lang="en-US" dirty="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234950"/>
            <a:ext cx="4654550" cy="3490913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90" y="3802326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2DE683-FC9E-42D4-A1C3-076AF878F846}" type="slidenum">
              <a:rPr lang="en-US" smtClean="0"/>
              <a:pPr/>
              <a:t>59</a:t>
            </a:fld>
            <a:endParaRPr lang="en-US" dirty="0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545B7B-A72C-4044-9591-37644EED0D3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B80D6B-4369-4326-942B-C1ED263B3402}" type="slidenum">
              <a:rPr lang="en-US" smtClean="0"/>
              <a:pPr/>
              <a:t>60</a:t>
            </a:fld>
            <a:endParaRPr lang="en-US" dirty="0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545B7B-A72C-4044-9591-37644EED0D31}" type="slidenum">
              <a:rPr lang="en-US" smtClean="0"/>
              <a:pPr>
                <a:defRPr/>
              </a:pPr>
              <a:t>61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7BDC43-0AB9-46C8-86CC-C5AC191A6CA4}" type="slidenum">
              <a:rPr lang="en-US" smtClean="0"/>
              <a:pPr/>
              <a:t>65</a:t>
            </a:fld>
            <a:endParaRPr lang="en-US" dirty="0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66</a:t>
            </a:fld>
            <a:endParaRPr lang="en-US" dirty="0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71</a:t>
            </a:fld>
            <a:endParaRPr lang="en-US" dirty="0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810E33-4B35-4D78-9ABB-A8AE0AE1C723}" type="slidenum">
              <a:rPr lang="en-US" smtClean="0"/>
              <a:pPr/>
              <a:t>74</a:t>
            </a:fld>
            <a:endParaRPr lang="en-US" dirty="0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75</a:t>
            </a:fld>
            <a:endParaRPr lang="en-US" dirty="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234950"/>
            <a:ext cx="4654550" cy="3490913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90" y="3802326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E42C61-347C-4275-B013-C646CB531149}" type="slidenum">
              <a:rPr lang="en-US" smtClean="0"/>
              <a:pPr/>
              <a:t>85</a:t>
            </a:fld>
            <a:endParaRPr lang="en-US" dirty="0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9502EE-96D7-4CC3-B744-1C4558D0AECE}" type="slidenum">
              <a:rPr lang="en-US" smtClean="0"/>
              <a:pPr/>
              <a:t>86</a:t>
            </a:fld>
            <a:endParaRPr lang="en-US" dirty="0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EECA77-8D3E-49C5-8547-09BDAD40343B}" type="slidenum">
              <a:rPr lang="en-US" smtClean="0"/>
              <a:pPr/>
              <a:t>18</a:t>
            </a:fld>
            <a:endParaRPr lang="en-US" dirty="0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41E6F7-0EEA-4835-8F93-9C13ADE40061}" type="slidenum">
              <a:rPr lang="en-US" smtClean="0"/>
              <a:pPr/>
              <a:t>19</a:t>
            </a:fld>
            <a:endParaRPr lang="en-US" dirty="0" smtClean="0"/>
          </a:p>
        </p:txBody>
      </p:sp>
      <p:sp>
        <p:nvSpPr>
          <p:cNvPr id="128003" name="Rectangle 7"/>
          <p:cNvSpPr txBox="1">
            <a:spLocks noGrp="1" noChangeArrowheads="1"/>
          </p:cNvSpPr>
          <p:nvPr/>
        </p:nvSpPr>
        <p:spPr bwMode="auto">
          <a:xfrm>
            <a:off x="3886823" y="8848727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85" tIns="46493" rIns="92985" bIns="46493" anchor="b"/>
          <a:lstStyle/>
          <a:p>
            <a:pPr algn="r" defTabSz="930275" eaLnBrk="0" hangingPunct="0"/>
            <a:fld id="{4FAEF489-C080-4A95-AA06-1AE465B2B5F9}" type="slidenum">
              <a:rPr lang="en-US" sz="800">
                <a:latin typeface="Arial" charset="0"/>
              </a:rPr>
              <a:pPr algn="r" defTabSz="930275" eaLnBrk="0" hangingPunct="0"/>
              <a:t>19</a:t>
            </a:fld>
            <a:endParaRPr lang="en-US" sz="800" dirty="0">
              <a:latin typeface="Arial" charset="0"/>
            </a:endParaRPr>
          </a:p>
        </p:txBody>
      </p:sp>
      <p:sp>
        <p:nvSpPr>
          <p:cNvPr id="1280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ln/>
        </p:spPr>
      </p:sp>
      <p:sp>
        <p:nvSpPr>
          <p:cNvPr id="1280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57C4E2-35CE-461D-B928-D17820B715B1}" type="slidenum">
              <a:rPr lang="en-US" smtClean="0"/>
              <a:pPr/>
              <a:t>20</a:t>
            </a:fld>
            <a:endParaRPr lang="en-US" dirty="0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B5A920-E051-46A2-AE19-ACE6E5C23490}" type="slidenum">
              <a:rPr lang="en-US" smtClean="0"/>
              <a:pPr/>
              <a:t>21</a:t>
            </a:fld>
            <a:endParaRPr lang="en-US" dirty="0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4349C5-4BE5-424E-87C8-E43CDAE895D7}" type="slidenum">
              <a:rPr lang="en-US" smtClean="0"/>
              <a:pPr/>
              <a:t>23</a:t>
            </a:fld>
            <a:endParaRPr lang="en-US" dirty="0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24</a:t>
            </a:fld>
            <a:endParaRPr lang="en-US" dirty="0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25</a:t>
            </a:fld>
            <a:endParaRPr lang="en-US" dirty="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234950"/>
            <a:ext cx="4654550" cy="3490913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90" y="3802326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2007-QS-SU-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8260" name="Text Box 4"/>
          <p:cNvSpPr txBox="1">
            <a:spLocks noChangeArrowheads="1"/>
          </p:cNvSpPr>
          <p:nvPr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826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08900" y="6648450"/>
            <a:ext cx="14351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2007-QS-SU-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2007-QS-SU-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wmf"/><Relationship Id="rId11" Type="http://schemas.openxmlformats.org/officeDocument/2006/relationships/image" Target="../media/image20.png"/><Relationship Id="rId5" Type="http://schemas.openxmlformats.org/officeDocument/2006/relationships/image" Target="../media/image14.wmf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wmf"/><Relationship Id="rId11" Type="http://schemas.openxmlformats.org/officeDocument/2006/relationships/image" Target="../media/image20.png"/><Relationship Id="rId5" Type="http://schemas.openxmlformats.org/officeDocument/2006/relationships/image" Target="../media/image14.wmf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wmf"/><Relationship Id="rId11" Type="http://schemas.openxmlformats.org/officeDocument/2006/relationships/image" Target="../media/image20.png"/><Relationship Id="rId5" Type="http://schemas.openxmlformats.org/officeDocument/2006/relationships/image" Target="../media/image14.wmf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w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508671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Manufacturing Overview</a:t>
            </a:r>
            <a:endParaRPr lang="en-US" sz="3600" dirty="0" smtClean="0"/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Applications Enterprise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Quick Start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Production Scheduling Workbench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QS-SU-1042</a:t>
            </a:r>
            <a:endParaRPr lang="en-US" dirty="0"/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178130" y="1204485"/>
            <a:ext cx="3859480" cy="3619430"/>
          </a:xfrm>
          <a:prstGeom prst="rect">
            <a:avLst/>
          </a:prstGeom>
        </p:spPr>
        <p:txBody>
          <a:bodyPr/>
          <a:lstStyle/>
          <a:p>
            <a:pPr marL="231775" lvl="0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latin typeface="+mn-lt"/>
              </a:rPr>
              <a:t>Create short-term schedule, sequencing and prioritizing orders at the line level</a:t>
            </a:r>
          </a:p>
          <a:p>
            <a:pPr marL="231775" lvl="0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latin typeface="+mn-lt"/>
              </a:rPr>
              <a:t>Modify, split, and resequence orders</a:t>
            </a:r>
          </a:p>
          <a:p>
            <a:pPr marL="231775" lvl="0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latin typeface="+mn-lt"/>
              </a:rPr>
              <a:t>Integrate with Excel to create dispatch lists</a:t>
            </a:r>
          </a:p>
          <a:p>
            <a:pPr marL="231775" lvl="0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latin typeface="+mn-lt"/>
              </a:rPr>
              <a:t>Set up defaults, scheduling horizon, and custom rules</a:t>
            </a:r>
          </a:p>
          <a:p>
            <a:pPr marL="231775" lvl="0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latin typeface="+mn-lt"/>
              </a:rPr>
              <a:t>Easily track performance to schedule</a:t>
            </a:r>
          </a:p>
          <a:p>
            <a:pPr marL="231775" lvl="0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60924" y="5126301"/>
            <a:ext cx="7865556" cy="1191372"/>
            <a:chOff x="257175" y="2193101"/>
            <a:chExt cx="8744321" cy="1428873"/>
          </a:xfrm>
        </p:grpSpPr>
        <p:sp>
          <p:nvSpPr>
            <p:cNvPr id="20" name="Rectangle 19"/>
            <p:cNvSpPr>
              <a:spLocks noChangeAspect="1" noChangeArrowheads="1"/>
            </p:cNvSpPr>
            <p:nvPr/>
          </p:nvSpPr>
          <p:spPr bwMode="auto">
            <a:xfrm>
              <a:off x="257175" y="2193101"/>
              <a:ext cx="8744321" cy="1428873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Manufacturing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21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915782"/>
              <a:ext cx="3537516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</a:rPr>
                <a:t>Planning and Scheduling Workbenches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705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 Execution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3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70507"/>
              <a:ext cx="1809012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70507"/>
              <a:ext cx="1673251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Product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Data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6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915782"/>
              <a:ext cx="1678746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Lean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804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Quality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Text Box 26"/>
            <p:cNvSpPr txBox="1">
              <a:spLocks noChangeAspect="1" noChangeArrowheads="1"/>
            </p:cNvSpPr>
            <p:nvPr/>
          </p:nvSpPr>
          <p:spPr bwMode="auto">
            <a:xfrm>
              <a:off x="7094937" y="29128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PRO/PLUS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8945" y="1535628"/>
            <a:ext cx="45624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PRO/PLUS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QS-SU-1050</a:t>
            </a:r>
            <a:endParaRPr lang="en-US" dirty="0"/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420623" y="1050106"/>
            <a:ext cx="8177111" cy="3619430"/>
          </a:xfrm>
          <a:prstGeom prst="rect">
            <a:avLst/>
          </a:prstGeom>
        </p:spPr>
        <p:txBody>
          <a:bodyPr/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lang="en-US" noProof="0" dirty="0" smtClean="0">
                <a:latin typeface="+mn-lt"/>
                <a:cs typeface="Century Gothic"/>
              </a:rPr>
              <a:t>Features</a:t>
            </a:r>
            <a:r>
              <a:rPr lang="en-US" sz="2400" noProof="0" dirty="0" smtClean="0">
                <a:latin typeface="+mn-lt"/>
                <a:cs typeface="Century Gothic"/>
              </a:rPr>
              <a:t> of special interest to Automotive Vertical:</a:t>
            </a: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Century Gothic"/>
              </a:rPr>
              <a:t>Trade Sales: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Century Gothic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Automate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management of trade sales between an OEM, tier-one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 supplier, and trade-sales supplier</a:t>
            </a:r>
            <a:endParaRPr kumimoji="0" lang="en-US" sz="24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Century Gothic"/>
              </a:rPr>
              <a:t>Container and Line Charges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: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Track and invoice customers for containers and line charges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Century Gothic"/>
              </a:rPr>
              <a:t>Sequence Schedules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: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Generate sequence schedules for planning, building, and shipping goods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400" b="1" dirty="0" smtClean="0">
                <a:solidFill>
                  <a:schemeClr val="accent2"/>
                </a:solidFill>
                <a:latin typeface="+mn-lt"/>
              </a:rPr>
              <a:t>AR Self-Billing</a:t>
            </a:r>
            <a:r>
              <a:rPr lang="en-US" sz="2400" dirty="0" smtClean="0">
                <a:latin typeface="+mn-lt"/>
              </a:rPr>
              <a:t>: </a:t>
            </a:r>
            <a:r>
              <a:rPr lang="en-US" sz="2000" dirty="0" smtClean="0">
                <a:latin typeface="+mn-lt"/>
              </a:rPr>
              <a:t>Process customer-initiated payments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660924" y="5126301"/>
            <a:ext cx="7865556" cy="1191372"/>
            <a:chOff x="257175" y="2193101"/>
            <a:chExt cx="8744321" cy="1428873"/>
          </a:xfrm>
        </p:grpSpPr>
        <p:sp>
          <p:nvSpPr>
            <p:cNvPr id="21" name="Rectangle 20"/>
            <p:cNvSpPr>
              <a:spLocks noChangeAspect="1" noChangeArrowheads="1"/>
            </p:cNvSpPr>
            <p:nvPr/>
          </p:nvSpPr>
          <p:spPr bwMode="auto">
            <a:xfrm>
              <a:off x="257175" y="2193101"/>
              <a:ext cx="8744321" cy="1428873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Manufacturing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22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915782"/>
              <a:ext cx="3537516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</a:rPr>
                <a:t>Planning and Scheduling Workbenches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705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 Execution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70507"/>
              <a:ext cx="1809012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6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70507"/>
              <a:ext cx="1673251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Product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Data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915782"/>
              <a:ext cx="1678746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Lean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804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Quality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2" name="Text Box 26"/>
            <p:cNvSpPr txBox="1">
              <a:spLocks noChangeAspect="1" noChangeArrowheads="1"/>
            </p:cNvSpPr>
            <p:nvPr/>
          </p:nvSpPr>
          <p:spPr bwMode="auto">
            <a:xfrm>
              <a:off x="7094937" y="2912807"/>
              <a:ext cx="1709730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PRO/PLUS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Manufacturing Review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QS-SU-1055</a:t>
            </a:r>
            <a:endParaRPr lang="en-US" dirty="0"/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420623" y="1050106"/>
            <a:ext cx="8177111" cy="4958808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lang="en-US" sz="2400" dirty="0" smtClean="0">
                <a:latin typeface="+mn-lt"/>
                <a:cs typeface="Century Gothic"/>
              </a:rPr>
              <a:t>Manufacturing 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topics covered in this class:</a:t>
            </a:r>
          </a:p>
          <a:p>
            <a:pPr marL="688975" lvl="1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Century Gothic"/>
              </a:rPr>
              <a:t>Product Data Management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Century Gothic"/>
              </a:rPr>
              <a:t> </a:t>
            </a:r>
            <a:r>
              <a:rPr lang="en-US" sz="2000" dirty="0" smtClean="0">
                <a:latin typeface="+mn-lt"/>
                <a:cs typeface="Century Gothic"/>
              </a:rPr>
              <a:t>(covered next)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Century Gothic"/>
            </a:endParaRPr>
          </a:p>
          <a:p>
            <a:pPr marL="1146175" lvl="2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1800" dirty="0" smtClean="0">
                <a:latin typeface="+mn-lt"/>
                <a:cs typeface="Century Gothic"/>
              </a:rPr>
              <a:t>Set up items</a:t>
            </a:r>
          </a:p>
          <a:p>
            <a:pPr marL="1146175" lvl="2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Define and roll up costs</a:t>
            </a:r>
          </a:p>
          <a:p>
            <a:pPr marL="688975" lvl="1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Century Gothic"/>
              </a:rPr>
              <a:t>Manufacturing Execution</a:t>
            </a:r>
            <a:endParaRPr lang="en-US" sz="2400" dirty="0" smtClean="0">
              <a:latin typeface="+mn-lt"/>
              <a:cs typeface="Century Gothic"/>
            </a:endParaRPr>
          </a:p>
          <a:p>
            <a:pPr marL="1146175" lvl="2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Set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 up environment: work centers, departments, routings</a:t>
            </a:r>
          </a:p>
          <a:p>
            <a:pPr marL="1146175" lvl="2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1800" dirty="0" smtClean="0">
                <a:latin typeface="+mn-lt"/>
                <a:cs typeface="Century Gothic"/>
              </a:rPr>
              <a:t>Purchase components</a:t>
            </a:r>
            <a:endParaRPr kumimoji="0" lang="en-US" sz="18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Century Gothic"/>
            </a:endParaRPr>
          </a:p>
          <a:p>
            <a:pPr marL="1146175" lvl="2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1800" baseline="0" dirty="0" smtClean="0">
                <a:latin typeface="+mn-lt"/>
                <a:cs typeface="Century Gothic"/>
              </a:rPr>
              <a:t>Make</a:t>
            </a:r>
            <a:r>
              <a:rPr lang="en-US" sz="1800" dirty="0" smtClean="0">
                <a:latin typeface="+mn-lt"/>
                <a:cs typeface="Century Gothic"/>
              </a:rPr>
              <a:t> products with work orders</a:t>
            </a:r>
          </a:p>
          <a:p>
            <a:pPr marL="1146175" lvl="2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Sell manufactured products</a:t>
            </a:r>
          </a:p>
          <a:p>
            <a:pPr marL="688975" lvl="1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Century Gothic"/>
              </a:rPr>
              <a:t>Manufacturing Planning</a:t>
            </a:r>
            <a:endParaRPr lang="en-US" sz="2400" dirty="0" smtClean="0">
              <a:latin typeface="+mn-lt"/>
              <a:cs typeface="Century Gothic"/>
            </a:endParaRPr>
          </a:p>
          <a:p>
            <a:pPr marL="1146175" lvl="2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Enter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forecast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 and </a:t>
            </a:r>
            <a:r>
              <a:rPr lang="en-US" sz="1800" dirty="0" smtClean="0">
                <a:latin typeface="+mn-lt"/>
                <a:cs typeface="Century Gothic"/>
              </a:rPr>
              <a:t>process a SO that consumes forecast</a:t>
            </a:r>
          </a:p>
          <a:p>
            <a:pPr marL="1146175" lvl="2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Regenerate materials order plan</a:t>
            </a:r>
          </a:p>
          <a:p>
            <a:pPr marL="1146175" lvl="2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1800" dirty="0" smtClean="0">
                <a:latin typeface="+mn-lt"/>
                <a:cs typeface="Century Gothic"/>
              </a:rPr>
              <a:t>Purchase required components and build product</a:t>
            </a:r>
          </a:p>
          <a:p>
            <a:pPr marL="1146175" lvl="2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Ship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 product on sales order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lang="en-US" sz="2000" dirty="0" smtClean="0">
              <a:latin typeface="+mn-lt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508671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Product Definition</a:t>
            </a:r>
            <a:endParaRPr lang="en-US" sz="3600" dirty="0" smtClean="0"/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Applications Enterprise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Quick Start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Quick Start Flow</a:t>
            </a:r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QS-SU-270</a:t>
            </a:r>
          </a:p>
        </p:txBody>
      </p:sp>
      <p:grpSp>
        <p:nvGrpSpPr>
          <p:cNvPr id="2" name="Group 96"/>
          <p:cNvGrpSpPr/>
          <p:nvPr/>
        </p:nvGrpSpPr>
        <p:grpSpPr>
          <a:xfrm>
            <a:off x="275200" y="1081693"/>
            <a:ext cx="8340297" cy="5030055"/>
            <a:chOff x="275200" y="1081693"/>
            <a:chExt cx="8340297" cy="5030055"/>
          </a:xfrm>
        </p:grpSpPr>
        <p:grpSp>
          <p:nvGrpSpPr>
            <p:cNvPr id="3" name="Group 171"/>
            <p:cNvGrpSpPr/>
            <p:nvPr/>
          </p:nvGrpSpPr>
          <p:grpSpPr>
            <a:xfrm>
              <a:off x="275200" y="1081693"/>
              <a:ext cx="8340297" cy="5030055"/>
              <a:chOff x="132700" y="1081693"/>
              <a:chExt cx="8340297" cy="5030055"/>
            </a:xfrm>
          </p:grpSpPr>
          <p:grpSp>
            <p:nvGrpSpPr>
              <p:cNvPr id="4" name="Group 88"/>
              <p:cNvGrpSpPr/>
              <p:nvPr/>
            </p:nvGrpSpPr>
            <p:grpSpPr>
              <a:xfrm>
                <a:off x="172275" y="1081693"/>
                <a:ext cx="8300722" cy="1424005"/>
                <a:chOff x="172275" y="1081693"/>
                <a:chExt cx="8300722" cy="1424005"/>
              </a:xfrm>
            </p:grpSpPr>
            <p:sp>
              <p:nvSpPr>
                <p:cNvPr id="82" name="Rectangle 82"/>
                <p:cNvSpPr>
                  <a:spLocks noChangeArrowheads="1"/>
                </p:cNvSpPr>
                <p:nvPr/>
              </p:nvSpPr>
              <p:spPr bwMode="auto">
                <a:xfrm>
                  <a:off x="6779116" y="1249330"/>
                  <a:ext cx="1693881" cy="1256368"/>
                </a:xfrm>
                <a:prstGeom prst="rect">
                  <a:avLst/>
                </a:prstGeom>
                <a:noFill/>
                <a:ln w="76200">
                  <a:solidFill>
                    <a:schemeClr val="accent2">
                      <a:lumMod val="75000"/>
                    </a:schemeClr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7" name="Rectangle 82"/>
                <p:cNvSpPr>
                  <a:spLocks noChangeArrowheads="1"/>
                </p:cNvSpPr>
                <p:nvPr/>
              </p:nvSpPr>
              <p:spPr bwMode="auto">
                <a:xfrm>
                  <a:off x="4631659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pic>
              <p:nvPicPr>
                <p:cNvPr id="4113" name="Picture 87" descr="BS01045_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68073" y="1747938"/>
                  <a:ext cx="720869" cy="7102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5" name="Group 103"/>
                <p:cNvGrpSpPr>
                  <a:grpSpLocks/>
                </p:cNvGrpSpPr>
                <p:nvPr/>
              </p:nvGrpSpPr>
              <p:grpSpPr bwMode="auto">
                <a:xfrm>
                  <a:off x="4455259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3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81" name="AutoShape 120"/>
                <p:cNvSpPr>
                  <a:spLocks noChangeArrowheads="1"/>
                </p:cNvSpPr>
                <p:nvPr/>
              </p:nvSpPr>
              <p:spPr bwMode="auto">
                <a:xfrm>
                  <a:off x="6346244" y="16290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2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6" name="Group 103"/>
                <p:cNvGrpSpPr>
                  <a:grpSpLocks/>
                </p:cNvGrpSpPr>
                <p:nvPr/>
              </p:nvGrpSpPr>
              <p:grpSpPr bwMode="auto">
                <a:xfrm>
                  <a:off x="2319734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7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2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76" name="AutoShape 120"/>
                <p:cNvSpPr>
                  <a:spLocks noChangeArrowheads="1"/>
                </p:cNvSpPr>
                <p:nvPr/>
              </p:nvSpPr>
              <p:spPr bwMode="auto">
                <a:xfrm>
                  <a:off x="4210719" y="16191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582738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4111" name="Rectangle 85"/>
                <p:cNvSpPr>
                  <a:spLocks noChangeArrowheads="1"/>
                </p:cNvSpPr>
                <p:nvPr/>
              </p:nvSpPr>
              <p:spPr bwMode="auto">
                <a:xfrm>
                  <a:off x="4954036" y="1227419"/>
                  <a:ext cx="1125309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Enterprise </a:t>
                  </a:r>
                  <a:b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</a:b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Financials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4112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699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User Interface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grpSp>
              <p:nvGrpSpPr>
                <p:cNvPr id="7" name="Group 89"/>
                <p:cNvGrpSpPr>
                  <a:grpSpLocks/>
                </p:cNvGrpSpPr>
                <p:nvPr/>
              </p:nvGrpSpPr>
              <p:grpSpPr bwMode="auto">
                <a:xfrm>
                  <a:off x="2790919" y="1773823"/>
                  <a:ext cx="1211077" cy="624997"/>
                  <a:chOff x="673" y="1182"/>
                  <a:chExt cx="1810" cy="739"/>
                </a:xfrm>
              </p:grpSpPr>
              <p:sp>
                <p:nvSpPr>
                  <p:cNvPr id="4137" name="Freeform 90"/>
                  <p:cNvSpPr>
                    <a:spLocks/>
                  </p:cNvSpPr>
                  <p:nvPr/>
                </p:nvSpPr>
                <p:spPr bwMode="auto">
                  <a:xfrm>
                    <a:off x="1779" y="1572"/>
                    <a:ext cx="704" cy="339"/>
                  </a:xfrm>
                  <a:custGeom>
                    <a:avLst/>
                    <a:gdLst>
                      <a:gd name="T0" fmla="*/ 0 w 704"/>
                      <a:gd name="T1" fmla="*/ 338 h 339"/>
                      <a:gd name="T2" fmla="*/ 136 w 704"/>
                      <a:gd name="T3" fmla="*/ 31 h 339"/>
                      <a:gd name="T4" fmla="*/ 703 w 704"/>
                      <a:gd name="T5" fmla="*/ 0 h 339"/>
                      <a:gd name="T6" fmla="*/ 703 w 704"/>
                      <a:gd name="T7" fmla="*/ 134 h 339"/>
                      <a:gd name="T8" fmla="*/ 112 w 704"/>
                      <a:gd name="T9" fmla="*/ 338 h 339"/>
                      <a:gd name="T10" fmla="*/ 0 w 704"/>
                      <a:gd name="T11" fmla="*/ 338 h 3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704"/>
                      <a:gd name="T19" fmla="*/ 0 h 339"/>
                      <a:gd name="T20" fmla="*/ 704 w 704"/>
                      <a:gd name="T21" fmla="*/ 339 h 3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704" h="339">
                        <a:moveTo>
                          <a:pt x="0" y="338"/>
                        </a:moveTo>
                        <a:lnTo>
                          <a:pt x="136" y="31"/>
                        </a:lnTo>
                        <a:lnTo>
                          <a:pt x="703" y="0"/>
                        </a:lnTo>
                        <a:lnTo>
                          <a:pt x="703" y="134"/>
                        </a:lnTo>
                        <a:lnTo>
                          <a:pt x="112" y="338"/>
                        </a:lnTo>
                        <a:lnTo>
                          <a:pt x="0" y="338"/>
                        </a:lnTo>
                      </a:path>
                    </a:pathLst>
                  </a:custGeom>
                  <a:solidFill>
                    <a:srgbClr val="C0C0C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8" name="AutoShape 91"/>
                  <p:cNvSpPr>
                    <a:spLocks noChangeArrowheads="1"/>
                  </p:cNvSpPr>
                  <p:nvPr/>
                </p:nvSpPr>
                <p:spPr bwMode="auto">
                  <a:xfrm>
                    <a:off x="673" y="1620"/>
                    <a:ext cx="465" cy="221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9" name="AutoShape 92"/>
                  <p:cNvSpPr>
                    <a:spLocks noChangeArrowheads="1"/>
                  </p:cNvSpPr>
                  <p:nvPr/>
                </p:nvSpPr>
                <p:spPr bwMode="auto">
                  <a:xfrm>
                    <a:off x="1045" y="1439"/>
                    <a:ext cx="971" cy="479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0" name="AutoShape 93"/>
                  <p:cNvSpPr>
                    <a:spLocks noChangeArrowheads="1"/>
                  </p:cNvSpPr>
                  <p:nvPr/>
                </p:nvSpPr>
                <p:spPr bwMode="auto">
                  <a:xfrm>
                    <a:off x="1623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1" name="AutoShape 94"/>
                  <p:cNvSpPr>
                    <a:spLocks noChangeArrowheads="1"/>
                  </p:cNvSpPr>
                  <p:nvPr/>
                </p:nvSpPr>
                <p:spPr bwMode="auto">
                  <a:xfrm>
                    <a:off x="1419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2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1155" y="1768"/>
                    <a:ext cx="230" cy="145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3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1556" y="1771"/>
                    <a:ext cx="230" cy="146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4" name="AutoShape 97"/>
                  <p:cNvSpPr>
                    <a:spLocks noChangeArrowheads="1"/>
                  </p:cNvSpPr>
                  <p:nvPr/>
                </p:nvSpPr>
                <p:spPr bwMode="auto">
                  <a:xfrm>
                    <a:off x="1200" y="1627"/>
                    <a:ext cx="133" cy="49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5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764" y="1741"/>
                    <a:ext cx="75" cy="100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6" name="AutoShape 99" descr="Horizontal brick"/>
                  <p:cNvSpPr>
                    <a:spLocks noChangeArrowheads="1"/>
                  </p:cNvSpPr>
                  <p:nvPr/>
                </p:nvSpPr>
                <p:spPr bwMode="auto">
                  <a:xfrm>
                    <a:off x="903" y="1182"/>
                    <a:ext cx="80" cy="470"/>
                  </a:xfrm>
                  <a:prstGeom prst="cube">
                    <a:avLst>
                      <a:gd name="adj" fmla="val 24995"/>
                    </a:avLst>
                  </a:prstGeom>
                  <a:pattFill prst="horzBrick">
                    <a:fgClr>
                      <a:srgbClr val="714400"/>
                    </a:fgClr>
                    <a:bgClr>
                      <a:schemeClr val="bg1"/>
                    </a:bgClr>
                  </a:patt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7" name="AutoShape 100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415"/>
                    <a:ext cx="165" cy="94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8" name="AutoShape 101"/>
                  <p:cNvSpPr>
                    <a:spLocks noChangeArrowheads="1"/>
                  </p:cNvSpPr>
                  <p:nvPr/>
                </p:nvSpPr>
                <p:spPr bwMode="auto">
                  <a:xfrm>
                    <a:off x="1694" y="1368"/>
                    <a:ext cx="40" cy="113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9" name="Freeform 102"/>
                  <p:cNvSpPr>
                    <a:spLocks/>
                  </p:cNvSpPr>
                  <p:nvPr/>
                </p:nvSpPr>
                <p:spPr bwMode="auto">
                  <a:xfrm>
                    <a:off x="1899" y="1436"/>
                    <a:ext cx="121" cy="485"/>
                  </a:xfrm>
                  <a:custGeom>
                    <a:avLst/>
                    <a:gdLst>
                      <a:gd name="T0" fmla="*/ 0 w 121"/>
                      <a:gd name="T1" fmla="*/ 484 h 485"/>
                      <a:gd name="T2" fmla="*/ 0 w 121"/>
                      <a:gd name="T3" fmla="*/ 120 h 485"/>
                      <a:gd name="T4" fmla="*/ 120 w 121"/>
                      <a:gd name="T5" fmla="*/ 0 h 485"/>
                      <a:gd name="T6" fmla="*/ 120 w 121"/>
                      <a:gd name="T7" fmla="*/ 368 h 485"/>
                      <a:gd name="T8" fmla="*/ 0 w 121"/>
                      <a:gd name="T9" fmla="*/ 484 h 48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"/>
                      <a:gd name="T16" fmla="*/ 0 h 485"/>
                      <a:gd name="T17" fmla="*/ 121 w 121"/>
                      <a:gd name="T18" fmla="*/ 485 h 48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" h="485">
                        <a:moveTo>
                          <a:pt x="0" y="484"/>
                        </a:moveTo>
                        <a:lnTo>
                          <a:pt x="0" y="120"/>
                        </a:lnTo>
                        <a:lnTo>
                          <a:pt x="120" y="0"/>
                        </a:lnTo>
                        <a:lnTo>
                          <a:pt x="120" y="368"/>
                        </a:lnTo>
                        <a:lnTo>
                          <a:pt x="0" y="484"/>
                        </a:lnTo>
                      </a:path>
                    </a:pathLst>
                  </a:custGeom>
                  <a:solidFill>
                    <a:srgbClr val="FCD599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</p:grpSp>
            <p:grpSp>
              <p:nvGrpSpPr>
                <p:cNvPr id="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4135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4136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20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>
                        <a:solidFill>
                          <a:schemeClr val="bg1"/>
                        </a:solidFill>
                        <a:latin typeface="+mj-lt"/>
                      </a:rPr>
                      <a:t>1</a:t>
                    </a:r>
                  </a:p>
                </p:txBody>
              </p:sp>
            </p:grpSp>
            <p:sp>
              <p:nvSpPr>
                <p:cNvPr id="4126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63" name="Rectangle 88"/>
                <p:cNvSpPr>
                  <a:spLocks noChangeArrowheads="1"/>
                </p:cNvSpPr>
                <p:nvPr/>
              </p:nvSpPr>
              <p:spPr bwMode="auto">
                <a:xfrm>
                  <a:off x="7098976" y="1213567"/>
                  <a:ext cx="1088441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Product</a:t>
                  </a:r>
                </a:p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 </a:t>
                  </a:r>
                  <a:r>
                    <a:rPr lang="en-US" sz="1400" dirty="0">
                      <a:solidFill>
                        <a:srgbClr val="003366"/>
                      </a:solidFill>
                      <a:latin typeface="+mj-lt"/>
                    </a:rPr>
                    <a:t>Definition</a:t>
                  </a:r>
                </a:p>
              </p:txBody>
            </p:sp>
            <p:pic>
              <p:nvPicPr>
                <p:cNvPr id="67" name="Picture 1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contrast="-66000"/>
                </a:blip>
                <a:srcRect/>
                <a:stretch>
                  <a:fillRect/>
                </a:stretch>
              </p:blipFill>
              <p:spPr bwMode="auto">
                <a:xfrm>
                  <a:off x="7426906" y="1783811"/>
                  <a:ext cx="434560" cy="64165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9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System Foundation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pic>
              <p:nvPicPr>
                <p:cNvPr id="71" name="Picture 6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746218" y="1694826"/>
                  <a:ext cx="924891" cy="6920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9" name="Group 103"/>
                <p:cNvGrpSpPr>
                  <a:grpSpLocks/>
                </p:cNvGrpSpPr>
                <p:nvPr/>
              </p:nvGrpSpPr>
              <p:grpSpPr bwMode="auto">
                <a:xfrm>
                  <a:off x="6638341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8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4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0" name="Group 132"/>
              <p:cNvGrpSpPr/>
              <p:nvPr/>
            </p:nvGrpSpPr>
            <p:grpSpPr>
              <a:xfrm>
                <a:off x="170300" y="2991593"/>
                <a:ext cx="8300722" cy="1424005"/>
                <a:chOff x="336550" y="2991593"/>
                <a:chExt cx="8300722" cy="1424005"/>
              </a:xfrm>
            </p:grpSpPr>
            <p:grpSp>
              <p:nvGrpSpPr>
                <p:cNvPr id="11" name="Group 89"/>
                <p:cNvGrpSpPr/>
                <p:nvPr/>
              </p:nvGrpSpPr>
              <p:grpSpPr>
                <a:xfrm>
                  <a:off x="336550" y="2991593"/>
                  <a:ext cx="8300722" cy="1424005"/>
                  <a:chOff x="172275" y="1081693"/>
                  <a:chExt cx="8300722" cy="1424005"/>
                </a:xfrm>
              </p:grpSpPr>
              <p:sp>
                <p:nvSpPr>
                  <p:cNvPr id="91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6779116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2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4631659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2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4455259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9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30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7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5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6346244" y="16290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2496134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3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2319734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7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28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8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4210719" y="16191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9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48675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0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4921975" y="1286794"/>
                    <a:ext cx="1189429" cy="33406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Purchasing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1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493263" y="1186843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</a:p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Setup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4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172275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2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3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+mj-lt"/>
                        </a:rPr>
                        <a:t>5</a:t>
                      </a:r>
                    </a:p>
                  </p:txBody>
                </p:sp>
              </p:grpSp>
              <p:sp>
                <p:nvSpPr>
                  <p:cNvPr id="104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2063260" y="1609235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5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6904067" y="1189817"/>
                    <a:ext cx="1502015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  <a:b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</a:b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Execution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7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2605106" y="1196740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Cost Calculation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5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6638341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0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1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8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</p:grpSp>
            <p:pic>
              <p:nvPicPr>
                <p:cNvPr id="4122" name="Picture 117" descr="BD05161_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50348" y="3667377"/>
                  <a:ext cx="671574" cy="6496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07" name="Picture 81" descr="j0250085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168774" y="3601341"/>
                  <a:ext cx="690707" cy="7497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1" name="Picture 2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5231270" y="3639480"/>
                  <a:ext cx="731650" cy="6593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2" name="Picture 7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7048995" y="3784267"/>
                  <a:ext cx="1531536" cy="4195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6" name="Group 134"/>
              <p:cNvGrpSpPr/>
              <p:nvPr/>
            </p:nvGrpSpPr>
            <p:grpSpPr>
              <a:xfrm>
                <a:off x="132700" y="4687743"/>
                <a:ext cx="6816320" cy="1424005"/>
                <a:chOff x="172275" y="1081693"/>
                <a:chExt cx="6816320" cy="1424005"/>
              </a:xfrm>
            </p:grpSpPr>
            <p:sp>
              <p:nvSpPr>
                <p:cNvPr id="140" name="Rectangle 82"/>
                <p:cNvSpPr>
                  <a:spLocks noChangeArrowheads="1"/>
                </p:cNvSpPr>
                <p:nvPr/>
              </p:nvSpPr>
              <p:spPr bwMode="auto">
                <a:xfrm>
                  <a:off x="4831616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62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4469853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7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44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17" name="Group 103"/>
                <p:cNvGrpSpPr>
                  <a:grpSpLocks/>
                </p:cNvGrpSpPr>
                <p:nvPr/>
              </p:nvGrpSpPr>
              <p:grpSpPr bwMode="auto">
                <a:xfrm>
                  <a:off x="2251325" y="1081693"/>
                  <a:ext cx="436904" cy="365760"/>
                  <a:chOff x="-75" y="351"/>
                  <a:chExt cx="479" cy="401"/>
                </a:xfrm>
              </p:grpSpPr>
              <p:sp>
                <p:nvSpPr>
                  <p:cNvPr id="15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-52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6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75" y="418"/>
                    <a:ext cx="479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10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47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49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224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Sales/Invoices</a:t>
                  </a:r>
                </a:p>
              </p:txBody>
            </p:sp>
            <p:grpSp>
              <p:nvGrpSpPr>
                <p:cNvPr id="1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157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58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9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51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52" name="Rectangle 88"/>
                <p:cNvSpPr>
                  <a:spLocks noChangeArrowheads="1"/>
                </p:cNvSpPr>
                <p:nvPr/>
              </p:nvSpPr>
              <p:spPr bwMode="auto">
                <a:xfrm>
                  <a:off x="4828328" y="1261067"/>
                  <a:ext cx="1758496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Review Questions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3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Manufacturing Planning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6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6652935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8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pic>
            <p:nvPicPr>
              <p:cNvPr id="163" name="Picture 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b="19555"/>
              <a:stretch>
                <a:fillRect/>
              </a:stretch>
            </p:blipFill>
            <p:spPr bwMode="auto">
              <a:xfrm>
                <a:off x="817418" y="5262743"/>
                <a:ext cx="752044" cy="710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Picture 3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732253" y="5344244"/>
                <a:ext cx="1032226" cy="758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67" name="Elbow Connector 166"/>
              <p:cNvCxnSpPr>
                <a:stCxn id="82" idx="3"/>
                <a:endCxn id="99" idx="1"/>
              </p:cNvCxnSpPr>
              <p:nvPr/>
            </p:nvCxnSpPr>
            <p:spPr>
              <a:xfrm flipH="1">
                <a:off x="346700" y="1877514"/>
                <a:ext cx="8126297" cy="1909900"/>
              </a:xfrm>
              <a:prstGeom prst="bentConnector5">
                <a:avLst>
                  <a:gd name="adj1" fmla="val -2813"/>
                  <a:gd name="adj2" fmla="val 50000"/>
                  <a:gd name="adj3" fmla="val 102813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hape 170"/>
              <p:cNvCxnSpPr>
                <a:stCxn id="91" idx="3"/>
                <a:endCxn id="147" idx="1"/>
              </p:cNvCxnSpPr>
              <p:nvPr/>
            </p:nvCxnSpPr>
            <p:spPr>
              <a:xfrm flipH="1">
                <a:off x="309100" y="3787414"/>
                <a:ext cx="8161922" cy="1696150"/>
              </a:xfrm>
              <a:prstGeom prst="bentConnector5">
                <a:avLst>
                  <a:gd name="adj1" fmla="val -2801"/>
                  <a:gd name="adj2" fmla="val 50000"/>
                  <a:gd name="adj3" fmla="val 102801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24612" y="5248275"/>
              <a:ext cx="786183" cy="782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/>
              <a:t>Key Concepts </a:t>
            </a:r>
          </a:p>
          <a:p>
            <a:pPr lvl="1" eaLnBrk="1" hangingPunct="1"/>
            <a:r>
              <a:rPr lang="en-US" dirty="0" smtClean="0"/>
              <a:t> Product Lines </a:t>
            </a:r>
          </a:p>
          <a:p>
            <a:pPr lvl="1" eaLnBrk="1" hangingPunct="1"/>
            <a:r>
              <a:rPr lang="en-US" dirty="0" smtClean="0"/>
              <a:t> Current Costs</a:t>
            </a:r>
          </a:p>
          <a:p>
            <a:pPr lvl="1" eaLnBrk="1" hangingPunct="1"/>
            <a:r>
              <a:rPr lang="en-US" dirty="0" smtClean="0"/>
              <a:t> Item Information, Purchase Manufacture Code</a:t>
            </a:r>
          </a:p>
          <a:p>
            <a:pPr lvl="1" eaLnBrk="1" hangingPunct="1"/>
            <a:r>
              <a:rPr lang="en-US" dirty="0" smtClean="0"/>
              <a:t> Item Costing Data</a:t>
            </a:r>
          </a:p>
          <a:p>
            <a:pPr lvl="1" eaLnBrk="1" hangingPunct="1"/>
            <a:r>
              <a:rPr lang="en-US" dirty="0" smtClean="0"/>
              <a:t> Product Structure</a:t>
            </a:r>
          </a:p>
          <a:p>
            <a:pPr eaLnBrk="1" hangingPunct="1"/>
            <a:r>
              <a:rPr lang="en-US" dirty="0" smtClean="0"/>
              <a:t> Example</a:t>
            </a:r>
          </a:p>
          <a:p>
            <a:pPr lvl="1" eaLnBrk="1" hangingPunct="1"/>
            <a:r>
              <a:rPr lang="en-US" dirty="0" smtClean="0"/>
              <a:t>Set Up Product Lines</a:t>
            </a:r>
          </a:p>
          <a:p>
            <a:pPr lvl="1" eaLnBrk="1" hangingPunct="1"/>
            <a:r>
              <a:rPr lang="en-US" dirty="0" smtClean="0"/>
              <a:t>Set Up Accounting Parameters</a:t>
            </a:r>
          </a:p>
          <a:p>
            <a:pPr lvl="1" eaLnBrk="1" hangingPunct="1"/>
            <a:r>
              <a:rPr lang="en-US" dirty="0" smtClean="0"/>
              <a:t>Set Up Codes Associated with Items</a:t>
            </a:r>
          </a:p>
          <a:p>
            <a:pPr lvl="1" eaLnBrk="1" hangingPunct="1"/>
            <a:r>
              <a:rPr lang="en-US" dirty="0" smtClean="0"/>
              <a:t>Enter Item Information</a:t>
            </a:r>
          </a:p>
          <a:p>
            <a:pPr lvl="1" eaLnBrk="1" hangingPunct="1"/>
            <a:r>
              <a:rPr lang="en-US" b="1" dirty="0" smtClean="0"/>
              <a:t>Exercise</a:t>
            </a:r>
          </a:p>
          <a:p>
            <a:pPr lvl="1" eaLnBrk="1" hangingPunct="1"/>
            <a:r>
              <a:rPr lang="en-US" dirty="0" smtClean="0"/>
              <a:t>Set Up Product Structure</a:t>
            </a:r>
          </a:p>
          <a:p>
            <a:pPr lvl="1" eaLnBrk="1" hangingPunct="1"/>
            <a:r>
              <a:rPr lang="en-US" b="1" dirty="0" smtClean="0"/>
              <a:t>Exercise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Product Definition: Topics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QS-SU-280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Learning Objectives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QS-SU-290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Explain the importance of a product line</a:t>
            </a:r>
          </a:p>
          <a:p>
            <a:r>
              <a:rPr lang="en-US" dirty="0" smtClean="0"/>
              <a:t>Explain the difference between current costs and GL costs</a:t>
            </a:r>
          </a:p>
          <a:p>
            <a:r>
              <a:rPr lang="en-US" dirty="0" smtClean="0"/>
              <a:t>Provide examples of order policies and order modifiers</a:t>
            </a:r>
          </a:p>
          <a:p>
            <a:r>
              <a:rPr lang="en-US" dirty="0" smtClean="0"/>
              <a:t>List an item’s five cost elements</a:t>
            </a:r>
          </a:p>
          <a:p>
            <a:r>
              <a:rPr lang="en-US" dirty="0" smtClean="0"/>
              <a:t>Describe the information contained in a product structure</a:t>
            </a:r>
          </a:p>
          <a:p>
            <a:r>
              <a:rPr lang="en-US" dirty="0" smtClean="0"/>
              <a:t>Set up a product line</a:t>
            </a:r>
          </a:p>
          <a:p>
            <a:r>
              <a:rPr lang="en-US" dirty="0" smtClean="0"/>
              <a:t>Enter an item and define its product structure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2188147" y="3664268"/>
            <a:ext cx="1160462" cy="754062"/>
          </a:xfrm>
          <a:prstGeom prst="rect">
            <a:avLst/>
          </a:prstGeom>
          <a:solidFill>
            <a:srgbClr val="FFE8D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BFBFBF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/>
            <a:endParaRPr lang="en-US" sz="1200" b="1" dirty="0">
              <a:latin typeface="Century Gothic" pitchFamily="34" charset="0"/>
            </a:endParaRPr>
          </a:p>
        </p:txBody>
      </p:sp>
      <p:sp>
        <p:nvSpPr>
          <p:cNvPr id="44" name="Line 238"/>
          <p:cNvSpPr>
            <a:spLocks noChangeShapeType="1"/>
          </p:cNvSpPr>
          <p:nvPr/>
        </p:nvSpPr>
        <p:spPr bwMode="auto">
          <a:xfrm>
            <a:off x="899732" y="1634744"/>
            <a:ext cx="14668" cy="803656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20481" name="Title 6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Product Definition</a:t>
            </a:r>
          </a:p>
        </p:txBody>
      </p:sp>
      <p:sp>
        <p:nvSpPr>
          <p:cNvPr id="534538" name="Rectangle 10"/>
          <p:cNvSpPr>
            <a:spLocks noChangeArrowheads="1"/>
          </p:cNvSpPr>
          <p:nvPr/>
        </p:nvSpPr>
        <p:spPr bwMode="auto">
          <a:xfrm>
            <a:off x="7212013" y="1543050"/>
            <a:ext cx="1303337" cy="820738"/>
          </a:xfrm>
          <a:prstGeom prst="rect">
            <a:avLst/>
          </a:prstGeom>
          <a:solidFill>
            <a:srgbClr val="FFFCE5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 dirty="0">
                <a:latin typeface="+mj-lt"/>
              </a:rPr>
              <a:t>Discount</a:t>
            </a:r>
          </a:p>
          <a:p>
            <a:pPr algn="ctr" defTabSz="739775" eaLnBrk="0" hangingPunct="0">
              <a:defRPr/>
            </a:pPr>
            <a:r>
              <a:rPr lang="en-US" sz="1200" b="1" dirty="0">
                <a:latin typeface="+mj-lt"/>
              </a:rPr>
              <a:t>Prices</a:t>
            </a:r>
          </a:p>
        </p:txBody>
      </p:sp>
      <p:sp>
        <p:nvSpPr>
          <p:cNvPr id="534539" name="Rectangle 11"/>
          <p:cNvSpPr>
            <a:spLocks noChangeArrowheads="1"/>
          </p:cNvSpPr>
          <p:nvPr/>
        </p:nvSpPr>
        <p:spPr bwMode="auto">
          <a:xfrm>
            <a:off x="7212013" y="2608263"/>
            <a:ext cx="1303337" cy="820737"/>
          </a:xfrm>
          <a:prstGeom prst="rect">
            <a:avLst/>
          </a:prstGeom>
          <a:solidFill>
            <a:srgbClr val="E5F1FB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 dirty="0">
                <a:latin typeface="+mj-lt"/>
              </a:rPr>
              <a:t>Product</a:t>
            </a:r>
          </a:p>
          <a:p>
            <a:pPr algn="ctr" defTabSz="739775" eaLnBrk="0" hangingPunct="0">
              <a:defRPr/>
            </a:pPr>
            <a:r>
              <a:rPr lang="en-US" sz="1200" b="1" dirty="0">
                <a:latin typeface="+mj-lt"/>
              </a:rPr>
              <a:t>Structures</a:t>
            </a:r>
          </a:p>
        </p:txBody>
      </p:sp>
      <p:sp>
        <p:nvSpPr>
          <p:cNvPr id="534540" name="Rectangle 12"/>
          <p:cNvSpPr>
            <a:spLocks noChangeArrowheads="1"/>
          </p:cNvSpPr>
          <p:nvPr/>
        </p:nvSpPr>
        <p:spPr bwMode="auto">
          <a:xfrm>
            <a:off x="7212013" y="3671888"/>
            <a:ext cx="1303337" cy="820737"/>
          </a:xfrm>
          <a:prstGeom prst="rect">
            <a:avLst/>
          </a:prstGeom>
          <a:solidFill>
            <a:srgbClr val="FEF6BE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 dirty="0">
                <a:latin typeface="+mj-lt"/>
              </a:rPr>
              <a:t>Routings</a:t>
            </a:r>
          </a:p>
        </p:txBody>
      </p:sp>
      <p:sp>
        <p:nvSpPr>
          <p:cNvPr id="534541" name="Rectangle 13"/>
          <p:cNvSpPr>
            <a:spLocks noChangeArrowheads="1"/>
          </p:cNvSpPr>
          <p:nvPr/>
        </p:nvSpPr>
        <p:spPr bwMode="auto">
          <a:xfrm>
            <a:off x="7212013" y="4737100"/>
            <a:ext cx="1303337" cy="820738"/>
          </a:xfrm>
          <a:prstGeom prst="rect">
            <a:avLst/>
          </a:prstGeom>
          <a:solidFill>
            <a:srgbClr val="FFE8D1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 dirty="0">
                <a:latin typeface="+mj-lt"/>
              </a:rPr>
              <a:t>Configuration</a:t>
            </a:r>
          </a:p>
          <a:p>
            <a:pPr algn="ctr" defTabSz="739775" eaLnBrk="0" hangingPunct="0">
              <a:defRPr/>
            </a:pPr>
            <a:r>
              <a:rPr lang="en-US" sz="1200" b="1" dirty="0">
                <a:latin typeface="+mj-lt"/>
              </a:rPr>
              <a:t>Structures</a:t>
            </a:r>
          </a:p>
        </p:txBody>
      </p:sp>
      <p:sp>
        <p:nvSpPr>
          <p:cNvPr id="534542" name="Freeform 14"/>
          <p:cNvSpPr>
            <a:spLocks/>
          </p:cNvSpPr>
          <p:nvPr/>
        </p:nvSpPr>
        <p:spPr bwMode="auto">
          <a:xfrm>
            <a:off x="6797675" y="1976438"/>
            <a:ext cx="414338" cy="3197225"/>
          </a:xfrm>
          <a:custGeom>
            <a:avLst/>
            <a:gdLst/>
            <a:ahLst/>
            <a:cxnLst>
              <a:cxn ang="0">
                <a:pos x="237" y="0"/>
              </a:cxn>
              <a:cxn ang="0">
                <a:pos x="0" y="0"/>
              </a:cxn>
              <a:cxn ang="0">
                <a:pos x="0" y="4036"/>
              </a:cxn>
              <a:cxn ang="0">
                <a:pos x="237" y="4036"/>
              </a:cxn>
            </a:cxnLst>
            <a:rect l="0" t="0" r="r" b="b"/>
            <a:pathLst>
              <a:path w="237" h="4036">
                <a:moveTo>
                  <a:pt x="237" y="0"/>
                </a:moveTo>
                <a:lnTo>
                  <a:pt x="0" y="0"/>
                </a:lnTo>
                <a:lnTo>
                  <a:pt x="0" y="4036"/>
                </a:lnTo>
                <a:lnTo>
                  <a:pt x="237" y="4036"/>
                </a:lnTo>
              </a:path>
            </a:pathLst>
          </a:custGeom>
          <a:noFill/>
          <a:ln w="31750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534546" name="Line 18"/>
          <p:cNvSpPr>
            <a:spLocks noChangeShapeType="1"/>
          </p:cNvSpPr>
          <p:nvPr/>
        </p:nvSpPr>
        <p:spPr bwMode="auto">
          <a:xfrm flipH="1">
            <a:off x="6802438" y="3014663"/>
            <a:ext cx="415925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534547" name="Line 19"/>
          <p:cNvSpPr>
            <a:spLocks noChangeShapeType="1"/>
          </p:cNvSpPr>
          <p:nvPr/>
        </p:nvSpPr>
        <p:spPr bwMode="auto">
          <a:xfrm flipH="1">
            <a:off x="6802438" y="4081463"/>
            <a:ext cx="415925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534626" name="Rectangle 98"/>
          <p:cNvSpPr>
            <a:spLocks noChangeArrowheads="1"/>
          </p:cNvSpPr>
          <p:nvPr/>
        </p:nvSpPr>
        <p:spPr bwMode="auto">
          <a:xfrm>
            <a:off x="4705350" y="920750"/>
            <a:ext cx="1531938" cy="396875"/>
          </a:xfrm>
          <a:prstGeom prst="rect">
            <a:avLst/>
          </a:prstGeom>
          <a:solidFill>
            <a:srgbClr val="CCCCFF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ctr" eaLnBrk="0" hangingPunct="0">
              <a:defRPr/>
            </a:pPr>
            <a:r>
              <a:rPr kumimoji="1" lang="en-US" sz="1400" b="1" dirty="0">
                <a:latin typeface="+mj-lt"/>
              </a:rPr>
              <a:t>General Data</a:t>
            </a:r>
          </a:p>
        </p:txBody>
      </p:sp>
      <p:sp>
        <p:nvSpPr>
          <p:cNvPr id="534627" name="Rectangle 99"/>
          <p:cNvSpPr>
            <a:spLocks noChangeArrowheads="1"/>
          </p:cNvSpPr>
          <p:nvPr/>
        </p:nvSpPr>
        <p:spPr bwMode="auto">
          <a:xfrm>
            <a:off x="4703763" y="1322388"/>
            <a:ext cx="1536700" cy="639762"/>
          </a:xfrm>
          <a:prstGeom prst="rect">
            <a:avLst/>
          </a:prstGeom>
          <a:solidFill>
            <a:srgbClr val="F4F4F0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kumimoji="1" lang="en-US" sz="1200" dirty="0">
                <a:latin typeface="+mj-lt"/>
              </a:rPr>
              <a:t>Unit of Measure</a:t>
            </a:r>
          </a:p>
          <a:p>
            <a:pPr eaLnBrk="0" hangingPunct="0">
              <a:defRPr/>
            </a:pPr>
            <a:r>
              <a:rPr kumimoji="1" lang="en-US" sz="1200" dirty="0">
                <a:latin typeface="+mj-lt"/>
              </a:rPr>
              <a:t>Product Line</a:t>
            </a:r>
          </a:p>
          <a:p>
            <a:pPr eaLnBrk="0" hangingPunct="0">
              <a:defRPr/>
            </a:pPr>
            <a:r>
              <a:rPr kumimoji="1" lang="en-US" sz="1200" dirty="0">
                <a:latin typeface="+mj-lt"/>
              </a:rPr>
              <a:t>Group and Type</a:t>
            </a:r>
          </a:p>
        </p:txBody>
      </p:sp>
      <p:sp>
        <p:nvSpPr>
          <p:cNvPr id="534628" name="Rectangle 100"/>
          <p:cNvSpPr>
            <a:spLocks noChangeArrowheads="1"/>
          </p:cNvSpPr>
          <p:nvPr/>
        </p:nvSpPr>
        <p:spPr bwMode="auto">
          <a:xfrm>
            <a:off x="4702175" y="1965325"/>
            <a:ext cx="1536700" cy="439738"/>
          </a:xfrm>
          <a:prstGeom prst="rect">
            <a:avLst/>
          </a:prstGeom>
          <a:solidFill>
            <a:srgbClr val="CCCCFF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91440" rIns="90488" bIns="0"/>
          <a:lstStyle/>
          <a:p>
            <a:pPr algn="ctr" eaLnBrk="0" hangingPunct="0">
              <a:defRPr/>
            </a:pPr>
            <a:r>
              <a:rPr kumimoji="1" lang="en-US" sz="1400" b="1" dirty="0">
                <a:latin typeface="+mj-lt"/>
              </a:rPr>
              <a:t>Inventory Data</a:t>
            </a:r>
          </a:p>
        </p:txBody>
      </p:sp>
      <p:sp>
        <p:nvSpPr>
          <p:cNvPr id="534629" name="Rectangle 101"/>
          <p:cNvSpPr>
            <a:spLocks noChangeArrowheads="1"/>
          </p:cNvSpPr>
          <p:nvPr/>
        </p:nvSpPr>
        <p:spPr bwMode="auto">
          <a:xfrm>
            <a:off x="4710113" y="2363788"/>
            <a:ext cx="1531937" cy="1195387"/>
          </a:xfrm>
          <a:prstGeom prst="rect">
            <a:avLst/>
          </a:prstGeom>
          <a:solidFill>
            <a:srgbClr val="F4F4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45720" tIns="44450" rIns="45720" bIns="44450"/>
          <a:lstStyle/>
          <a:p>
            <a:pPr eaLnBrk="0" hangingPunct="0">
              <a:defRPr/>
            </a:pPr>
            <a:r>
              <a:rPr kumimoji="1" lang="en-US" sz="1200" dirty="0">
                <a:latin typeface="+mj-lt"/>
              </a:rPr>
              <a:t>Lot/Serial Control</a:t>
            </a:r>
          </a:p>
          <a:p>
            <a:pPr eaLnBrk="0" hangingPunct="0">
              <a:defRPr/>
            </a:pPr>
            <a:r>
              <a:rPr kumimoji="1" lang="en-US" sz="1200" dirty="0">
                <a:latin typeface="+mj-lt"/>
              </a:rPr>
              <a:t>Site</a:t>
            </a:r>
          </a:p>
          <a:p>
            <a:pPr eaLnBrk="0" hangingPunct="0">
              <a:defRPr/>
            </a:pPr>
            <a:r>
              <a:rPr kumimoji="1" lang="en-US" sz="1200" dirty="0">
                <a:latin typeface="+mj-lt"/>
              </a:rPr>
              <a:t>Location</a:t>
            </a:r>
          </a:p>
          <a:p>
            <a:pPr eaLnBrk="0" hangingPunct="0">
              <a:defRPr/>
            </a:pPr>
            <a:r>
              <a:rPr kumimoji="1" lang="en-US" sz="1200" dirty="0">
                <a:latin typeface="+mj-lt"/>
              </a:rPr>
              <a:t>Location Type</a:t>
            </a:r>
          </a:p>
          <a:p>
            <a:pPr eaLnBrk="0" hangingPunct="0">
              <a:defRPr/>
            </a:pPr>
            <a:r>
              <a:rPr kumimoji="1" lang="en-US" sz="1200" dirty="0">
                <a:latin typeface="+mj-lt"/>
              </a:rPr>
              <a:t>ABC Class</a:t>
            </a:r>
          </a:p>
          <a:p>
            <a:pPr>
              <a:defRPr/>
            </a:pPr>
            <a:endParaRPr kumimoji="1" lang="en-US" sz="1200" dirty="0">
              <a:solidFill>
                <a:srgbClr val="43699C"/>
              </a:solidFill>
              <a:latin typeface="+mj-lt"/>
            </a:endParaRPr>
          </a:p>
        </p:txBody>
      </p:sp>
      <p:grpSp>
        <p:nvGrpSpPr>
          <p:cNvPr id="3" name="Group 110"/>
          <p:cNvGrpSpPr>
            <a:grpSpLocks/>
          </p:cNvGrpSpPr>
          <p:nvPr/>
        </p:nvGrpSpPr>
        <p:grpSpPr bwMode="auto">
          <a:xfrm>
            <a:off x="4699000" y="3536950"/>
            <a:ext cx="1557338" cy="1781175"/>
            <a:chOff x="2093" y="2193"/>
            <a:chExt cx="1148" cy="1122"/>
          </a:xfrm>
        </p:grpSpPr>
        <p:sp>
          <p:nvSpPr>
            <p:cNvPr id="534636" name="Rectangle 108"/>
            <p:cNvSpPr>
              <a:spLocks noChangeArrowheads="1"/>
            </p:cNvSpPr>
            <p:nvPr/>
          </p:nvSpPr>
          <p:spPr bwMode="auto">
            <a:xfrm>
              <a:off x="2101" y="2193"/>
              <a:ext cx="1139" cy="248"/>
            </a:xfrm>
            <a:prstGeom prst="rect">
              <a:avLst/>
            </a:prstGeom>
            <a:solidFill>
              <a:srgbClr val="CCCCFF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4450" rIns="90488" bIns="44450"/>
            <a:lstStyle/>
            <a:p>
              <a:pPr algn="ctr" eaLnBrk="0" hangingPunct="0">
                <a:defRPr/>
              </a:pPr>
              <a:r>
                <a:rPr kumimoji="1" lang="en-US" sz="1400" b="1" dirty="0">
                  <a:latin typeface="+mj-lt"/>
                </a:rPr>
                <a:t>Planning Data</a:t>
              </a:r>
            </a:p>
          </p:txBody>
        </p:sp>
        <p:sp>
          <p:nvSpPr>
            <p:cNvPr id="534637" name="Rectangle 109"/>
            <p:cNvSpPr>
              <a:spLocks noChangeArrowheads="1"/>
            </p:cNvSpPr>
            <p:nvPr/>
          </p:nvSpPr>
          <p:spPr bwMode="auto">
            <a:xfrm>
              <a:off x="2093" y="2444"/>
              <a:ext cx="1148" cy="871"/>
            </a:xfrm>
            <a:prstGeom prst="rect">
              <a:avLst/>
            </a:prstGeom>
            <a:solidFill>
              <a:srgbClr val="EAE9E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45720" tIns="44450" rIns="45720" bIns="44450"/>
            <a:lstStyle/>
            <a:p>
              <a:pPr eaLnBrk="0" hangingPunct="0">
                <a:defRPr/>
              </a:pPr>
              <a:r>
                <a:rPr kumimoji="1" lang="en-US" sz="1200" dirty="0">
                  <a:latin typeface="+mj-lt"/>
                </a:rPr>
                <a:t>Pur/Mfg Code</a:t>
              </a:r>
            </a:p>
            <a:p>
              <a:pPr eaLnBrk="0" hangingPunct="0">
                <a:defRPr/>
              </a:pPr>
              <a:r>
                <a:rPr kumimoji="1" lang="en-US" sz="1200" dirty="0">
                  <a:latin typeface="+mj-lt"/>
                </a:rPr>
                <a:t>Order Policy</a:t>
              </a:r>
            </a:p>
            <a:p>
              <a:pPr eaLnBrk="0" hangingPunct="0">
                <a:defRPr/>
              </a:pPr>
              <a:r>
                <a:rPr kumimoji="1" lang="en-US" sz="1200" dirty="0">
                  <a:latin typeface="+mj-lt"/>
                </a:rPr>
                <a:t>Order Modifiers</a:t>
              </a:r>
            </a:p>
            <a:p>
              <a:pPr eaLnBrk="0" hangingPunct="0">
                <a:defRPr/>
              </a:pPr>
              <a:r>
                <a:rPr kumimoji="1" lang="en-US" sz="1200" dirty="0">
                  <a:latin typeface="+mj-lt"/>
                </a:rPr>
                <a:t>Planning Lead Times</a:t>
              </a:r>
            </a:p>
            <a:p>
              <a:pPr eaLnBrk="0" hangingPunct="0">
                <a:defRPr/>
              </a:pPr>
              <a:r>
                <a:rPr kumimoji="1" lang="en-US" sz="1200" dirty="0">
                  <a:latin typeface="+mj-lt"/>
                </a:rPr>
                <a:t>Buyer/Planner</a:t>
              </a:r>
            </a:p>
            <a:p>
              <a:pPr eaLnBrk="0" hangingPunct="0">
                <a:defRPr/>
              </a:pPr>
              <a:r>
                <a:rPr kumimoji="1" lang="en-US" sz="1200" dirty="0">
                  <a:latin typeface="+mj-lt"/>
                </a:rPr>
                <a:t>Supplier</a:t>
              </a:r>
            </a:p>
          </p:txBody>
        </p:sp>
      </p:grpSp>
      <p:sp>
        <p:nvSpPr>
          <p:cNvPr id="534632" name="Rectangle 104"/>
          <p:cNvSpPr>
            <a:spLocks noChangeArrowheads="1"/>
          </p:cNvSpPr>
          <p:nvPr/>
        </p:nvSpPr>
        <p:spPr bwMode="auto">
          <a:xfrm>
            <a:off x="4695825" y="5094288"/>
            <a:ext cx="1554163" cy="393700"/>
          </a:xfrm>
          <a:prstGeom prst="rect">
            <a:avLst/>
          </a:prstGeom>
          <a:solidFill>
            <a:srgbClr val="CCCCFF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ctr" eaLnBrk="0" hangingPunct="0">
              <a:defRPr/>
            </a:pPr>
            <a:r>
              <a:rPr kumimoji="1" lang="en-US" sz="1400" b="1" dirty="0">
                <a:latin typeface="+mj-lt"/>
              </a:rPr>
              <a:t>Cost Data</a:t>
            </a:r>
          </a:p>
        </p:txBody>
      </p:sp>
      <p:sp>
        <p:nvSpPr>
          <p:cNvPr id="534633" name="Rectangle 105"/>
          <p:cNvSpPr>
            <a:spLocks noChangeArrowheads="1"/>
          </p:cNvSpPr>
          <p:nvPr/>
        </p:nvSpPr>
        <p:spPr bwMode="auto">
          <a:xfrm>
            <a:off x="4697413" y="5492750"/>
            <a:ext cx="1554162" cy="738188"/>
          </a:xfrm>
          <a:prstGeom prst="rect">
            <a:avLst/>
          </a:prstGeom>
          <a:solidFill>
            <a:srgbClr val="F4F4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45720" tIns="44450" rIns="45720" bIns="44450"/>
          <a:lstStyle/>
          <a:p>
            <a:pPr eaLnBrk="0" hangingPunct="0">
              <a:defRPr/>
            </a:pPr>
            <a:r>
              <a:rPr kumimoji="1" lang="en-US" sz="1200" dirty="0">
                <a:latin typeface="+mj-lt"/>
              </a:rPr>
              <a:t>Price</a:t>
            </a:r>
          </a:p>
          <a:p>
            <a:pPr eaLnBrk="0" hangingPunct="0">
              <a:defRPr/>
            </a:pPr>
            <a:r>
              <a:rPr kumimoji="1" lang="en-US" sz="1200" dirty="0">
                <a:latin typeface="+mj-lt"/>
              </a:rPr>
              <a:t>GL Cost</a:t>
            </a:r>
          </a:p>
          <a:p>
            <a:pPr eaLnBrk="0" hangingPunct="0">
              <a:defRPr/>
            </a:pPr>
            <a:r>
              <a:rPr kumimoji="1" lang="en-US" sz="1200" dirty="0">
                <a:latin typeface="+mj-lt"/>
              </a:rPr>
              <a:t>Current Cost</a:t>
            </a:r>
          </a:p>
          <a:p>
            <a:pPr eaLnBrk="0" hangingPunct="0">
              <a:defRPr/>
            </a:pPr>
            <a:endParaRPr kumimoji="1" lang="en-US" sz="1400" dirty="0">
              <a:solidFill>
                <a:srgbClr val="43699C"/>
              </a:solidFill>
              <a:latin typeface="+mj-lt"/>
            </a:endParaRPr>
          </a:p>
          <a:p>
            <a:pPr eaLnBrk="0" hangingPunct="0">
              <a:defRPr/>
            </a:pPr>
            <a:endParaRPr kumimoji="1" lang="en-US" sz="2400" dirty="0">
              <a:solidFill>
                <a:srgbClr val="43699C"/>
              </a:solidFill>
              <a:latin typeface="+mj-lt"/>
            </a:endParaRPr>
          </a:p>
          <a:p>
            <a:pPr>
              <a:defRPr/>
            </a:pPr>
            <a:endParaRPr kumimoji="1" lang="en-US" sz="2400" dirty="0">
              <a:solidFill>
                <a:srgbClr val="43699C"/>
              </a:solidFill>
              <a:latin typeface="+mj-lt"/>
            </a:endParaRPr>
          </a:p>
        </p:txBody>
      </p:sp>
      <p:sp>
        <p:nvSpPr>
          <p:cNvPr id="534640" name="AutoShape 112"/>
          <p:cNvSpPr>
            <a:spLocks/>
          </p:cNvSpPr>
          <p:nvPr/>
        </p:nvSpPr>
        <p:spPr bwMode="auto">
          <a:xfrm>
            <a:off x="4011613" y="900113"/>
            <a:ext cx="458787" cy="5254625"/>
          </a:xfrm>
          <a:prstGeom prst="leftBrace">
            <a:avLst>
              <a:gd name="adj1" fmla="val 95444"/>
              <a:gd name="adj2" fmla="val 37703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534641" name="Text Box 113"/>
          <p:cNvSpPr txBox="1">
            <a:spLocks noChangeArrowheads="1"/>
          </p:cNvSpPr>
          <p:nvPr/>
        </p:nvSpPr>
        <p:spPr bwMode="auto">
          <a:xfrm rot="-5400000">
            <a:off x="3219450" y="3251200"/>
            <a:ext cx="2465388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800" dirty="0">
                <a:latin typeface="+mj-lt"/>
              </a:rPr>
              <a:t>Item Data</a:t>
            </a:r>
          </a:p>
        </p:txBody>
      </p:sp>
      <p:grpSp>
        <p:nvGrpSpPr>
          <p:cNvPr id="4" name="Group 233"/>
          <p:cNvGrpSpPr>
            <a:grpSpLocks/>
          </p:cNvGrpSpPr>
          <p:nvPr/>
        </p:nvGrpSpPr>
        <p:grpSpPr bwMode="auto">
          <a:xfrm>
            <a:off x="2149253" y="4654868"/>
            <a:ext cx="1238250" cy="744537"/>
            <a:chOff x="1307" y="2424"/>
            <a:chExt cx="780" cy="469"/>
          </a:xfrm>
        </p:grpSpPr>
        <p:sp>
          <p:nvSpPr>
            <p:cNvPr id="534559" name="AutoShape 31"/>
            <p:cNvSpPr>
              <a:spLocks noChangeArrowheads="1"/>
            </p:cNvSpPr>
            <p:nvPr/>
          </p:nvSpPr>
          <p:spPr bwMode="auto">
            <a:xfrm>
              <a:off x="1317" y="2576"/>
              <a:ext cx="770" cy="317"/>
            </a:xfrm>
            <a:prstGeom prst="cube">
              <a:avLst>
                <a:gd name="adj" fmla="val 24995"/>
              </a:avLst>
            </a:prstGeom>
            <a:solidFill>
              <a:srgbClr val="BAB7A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>
                <a:latin typeface="+mj-lt"/>
              </a:endParaRPr>
            </a:p>
          </p:txBody>
        </p:sp>
        <p:grpSp>
          <p:nvGrpSpPr>
            <p:cNvPr id="5" name="Group 232"/>
            <p:cNvGrpSpPr>
              <a:grpSpLocks/>
            </p:cNvGrpSpPr>
            <p:nvPr/>
          </p:nvGrpSpPr>
          <p:grpSpPr bwMode="auto">
            <a:xfrm>
              <a:off x="1307" y="2424"/>
              <a:ext cx="777" cy="469"/>
              <a:chOff x="1314" y="2431"/>
              <a:chExt cx="777" cy="469"/>
            </a:xfrm>
          </p:grpSpPr>
          <p:sp>
            <p:nvSpPr>
              <p:cNvPr id="534560" name="Freeform 32" descr="Dark vertical"/>
              <p:cNvSpPr>
                <a:spLocks/>
              </p:cNvSpPr>
              <p:nvPr/>
            </p:nvSpPr>
            <p:spPr bwMode="auto">
              <a:xfrm>
                <a:off x="1314" y="2654"/>
                <a:ext cx="698" cy="246"/>
              </a:xfrm>
              <a:custGeom>
                <a:avLst/>
                <a:gdLst/>
                <a:ahLst/>
                <a:cxnLst>
                  <a:cxn ang="0">
                    <a:pos x="0" y="370"/>
                  </a:cxn>
                  <a:cxn ang="0">
                    <a:pos x="0" y="0"/>
                  </a:cxn>
                  <a:cxn ang="0">
                    <a:pos x="1062" y="0"/>
                  </a:cxn>
                  <a:cxn ang="0">
                    <a:pos x="1062" y="373"/>
                  </a:cxn>
                  <a:cxn ang="0">
                    <a:pos x="0" y="370"/>
                  </a:cxn>
                </a:cxnLst>
                <a:rect l="0" t="0" r="r" b="b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534561" name="Freeform 33" descr="Narrow vertical"/>
              <p:cNvSpPr>
                <a:spLocks/>
              </p:cNvSpPr>
              <p:nvPr/>
            </p:nvSpPr>
            <p:spPr bwMode="auto">
              <a:xfrm>
                <a:off x="2011" y="2573"/>
                <a:ext cx="80" cy="327"/>
              </a:xfrm>
              <a:custGeom>
                <a:avLst/>
                <a:gdLst/>
                <a:ahLst/>
                <a:cxnLst>
                  <a:cxn ang="0">
                    <a:pos x="0" y="121"/>
                  </a:cxn>
                  <a:cxn ang="0">
                    <a:pos x="0" y="497"/>
                  </a:cxn>
                  <a:cxn ang="0">
                    <a:pos x="121" y="373"/>
                  </a:cxn>
                  <a:cxn ang="0">
                    <a:pos x="121" y="0"/>
                  </a:cxn>
                  <a:cxn ang="0">
                    <a:pos x="0" y="121"/>
                  </a:cxn>
                </a:cxnLst>
                <a:rect l="0" t="0" r="r" b="b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534563" name="AutoShape 35"/>
              <p:cNvSpPr>
                <a:spLocks noChangeArrowheads="1"/>
              </p:cNvSpPr>
              <p:nvPr/>
            </p:nvSpPr>
            <p:spPr bwMode="auto">
              <a:xfrm>
                <a:off x="1502" y="2717"/>
                <a:ext cx="312" cy="176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534565" name="Oval 37"/>
              <p:cNvSpPr>
                <a:spLocks noChangeArrowheads="1"/>
              </p:cNvSpPr>
              <p:nvPr/>
            </p:nvSpPr>
            <p:spPr bwMode="auto">
              <a:xfrm>
                <a:off x="1530" y="2753"/>
                <a:ext cx="85" cy="3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534566" name="Oval 38"/>
              <p:cNvSpPr>
                <a:spLocks noChangeArrowheads="1"/>
              </p:cNvSpPr>
              <p:nvPr/>
            </p:nvSpPr>
            <p:spPr bwMode="auto">
              <a:xfrm>
                <a:off x="1684" y="2756"/>
                <a:ext cx="84" cy="36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534567" name="Rectangle 39"/>
              <p:cNvSpPr>
                <a:spLocks noChangeArrowheads="1"/>
              </p:cNvSpPr>
              <p:nvPr/>
            </p:nvSpPr>
            <p:spPr bwMode="auto">
              <a:xfrm>
                <a:off x="1351" y="2808"/>
                <a:ext cx="48" cy="86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534568" name="Freeform 40"/>
              <p:cNvSpPr>
                <a:spLocks/>
              </p:cNvSpPr>
              <p:nvPr/>
            </p:nvSpPr>
            <p:spPr bwMode="auto">
              <a:xfrm>
                <a:off x="2035" y="2641"/>
                <a:ext cx="39" cy="236"/>
              </a:xfrm>
              <a:custGeom>
                <a:avLst/>
                <a:gdLst/>
                <a:ahLst/>
                <a:cxnLst>
                  <a:cxn ang="0">
                    <a:pos x="0" y="359"/>
                  </a:cxn>
                  <a:cxn ang="0">
                    <a:pos x="0" y="59"/>
                  </a:cxn>
                  <a:cxn ang="0">
                    <a:pos x="59" y="0"/>
                  </a:cxn>
                  <a:cxn ang="0">
                    <a:pos x="59" y="297"/>
                  </a:cxn>
                  <a:cxn ang="0">
                    <a:pos x="0" y="359"/>
                  </a:cxn>
                </a:cxnLst>
                <a:rect l="0" t="0" r="r" b="b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534574" name="Rectangle 46"/>
              <p:cNvSpPr>
                <a:spLocks noChangeArrowheads="1"/>
              </p:cNvSpPr>
              <p:nvPr/>
            </p:nvSpPr>
            <p:spPr bwMode="auto">
              <a:xfrm>
                <a:off x="1477" y="2431"/>
                <a:ext cx="495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115888" tIns="58738" rIns="115888" bIns="58738"/>
              <a:lstStyle/>
              <a:p>
                <a:pPr algn="ctr" defTabSz="1487488" eaLnBrk="0" hangingPunct="0">
                  <a:defRPr/>
                </a:pPr>
                <a:r>
                  <a:rPr kumimoji="1" lang="en-US" sz="1200" b="1" dirty="0" smtClean="0">
                    <a:latin typeface="+mj-lt"/>
                  </a:rPr>
                  <a:t>Site</a:t>
                </a:r>
                <a:endParaRPr kumimoji="1" lang="en-US" sz="1200" b="1" dirty="0">
                  <a:latin typeface="+mj-lt"/>
                </a:endParaRPr>
              </a:p>
            </p:txBody>
          </p:sp>
        </p:grpSp>
      </p:grpSp>
      <p:sp>
        <p:nvSpPr>
          <p:cNvPr id="534623" name="Text Box 95"/>
          <p:cNvSpPr txBox="1">
            <a:spLocks noChangeArrowheads="1"/>
          </p:cNvSpPr>
          <p:nvPr/>
        </p:nvSpPr>
        <p:spPr bwMode="auto">
          <a:xfrm>
            <a:off x="2265141" y="3863531"/>
            <a:ext cx="100647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b="1" dirty="0">
                <a:latin typeface="+mj-lt"/>
              </a:rPr>
              <a:t>Locations</a:t>
            </a:r>
          </a:p>
        </p:txBody>
      </p:sp>
      <p:sp>
        <p:nvSpPr>
          <p:cNvPr id="534643" name="Line 115"/>
          <p:cNvSpPr>
            <a:spLocks noChangeShapeType="1"/>
          </p:cNvSpPr>
          <p:nvPr/>
        </p:nvSpPr>
        <p:spPr bwMode="auto">
          <a:xfrm flipV="1">
            <a:off x="2768378" y="3307207"/>
            <a:ext cx="0" cy="220663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534674" name="Rectangle 146"/>
          <p:cNvSpPr>
            <a:spLocks noChangeArrowheads="1"/>
          </p:cNvSpPr>
          <p:nvPr/>
        </p:nvSpPr>
        <p:spPr bwMode="auto">
          <a:xfrm>
            <a:off x="2762028" y="5089843"/>
            <a:ext cx="12700" cy="14287"/>
          </a:xfrm>
          <a:prstGeom prst="rect">
            <a:avLst/>
          </a:prstGeom>
          <a:solidFill>
            <a:srgbClr val="EF9100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534534" name="Rectangle 6"/>
          <p:cNvSpPr>
            <a:spLocks noChangeArrowheads="1"/>
          </p:cNvSpPr>
          <p:nvPr/>
        </p:nvSpPr>
        <p:spPr bwMode="auto">
          <a:xfrm>
            <a:off x="2194497" y="2424557"/>
            <a:ext cx="1147762" cy="820738"/>
          </a:xfrm>
          <a:prstGeom prst="rect">
            <a:avLst/>
          </a:prstGeom>
          <a:solidFill>
            <a:srgbClr val="E5F6B0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 dirty="0">
                <a:latin typeface="+mj-lt"/>
              </a:rPr>
              <a:t>Items</a:t>
            </a:r>
          </a:p>
        </p:txBody>
      </p:sp>
      <p:sp>
        <p:nvSpPr>
          <p:cNvPr id="534766" name="Line 238"/>
          <p:cNvSpPr>
            <a:spLocks noChangeShapeType="1"/>
          </p:cNvSpPr>
          <p:nvPr/>
        </p:nvSpPr>
        <p:spPr bwMode="auto">
          <a:xfrm>
            <a:off x="3453956" y="2872232"/>
            <a:ext cx="474662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534767" name="Line 239"/>
          <p:cNvSpPr>
            <a:spLocks noChangeShapeType="1"/>
          </p:cNvSpPr>
          <p:nvPr/>
        </p:nvSpPr>
        <p:spPr bwMode="auto">
          <a:xfrm>
            <a:off x="6240463" y="3529013"/>
            <a:ext cx="555625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534768" name="Line 240"/>
          <p:cNvSpPr>
            <a:spLocks noChangeShapeType="1"/>
          </p:cNvSpPr>
          <p:nvPr/>
        </p:nvSpPr>
        <p:spPr bwMode="auto">
          <a:xfrm flipV="1">
            <a:off x="2768378" y="4477068"/>
            <a:ext cx="0" cy="220662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534771" name="Rectangle 243"/>
          <p:cNvSpPr>
            <a:spLocks noChangeArrowheads="1"/>
          </p:cNvSpPr>
          <p:nvPr/>
        </p:nvSpPr>
        <p:spPr bwMode="auto">
          <a:xfrm>
            <a:off x="338138" y="2429320"/>
            <a:ext cx="1147762" cy="8207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 dirty="0">
                <a:latin typeface="+mj-lt"/>
              </a:rPr>
              <a:t>Product</a:t>
            </a:r>
            <a:br>
              <a:rPr lang="en-US" sz="1200" b="1" dirty="0">
                <a:latin typeface="+mj-lt"/>
              </a:rPr>
            </a:br>
            <a:r>
              <a:rPr lang="en-US" sz="1200" b="1" dirty="0">
                <a:latin typeface="+mj-lt"/>
              </a:rPr>
              <a:t>Lines</a:t>
            </a:r>
          </a:p>
        </p:txBody>
      </p:sp>
      <p:sp>
        <p:nvSpPr>
          <p:cNvPr id="20508" name="Footer Placeholder 68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QS-SU-291</a:t>
            </a:r>
            <a:endParaRPr lang="en-US" dirty="0"/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307658" y="1321181"/>
            <a:ext cx="1147762" cy="820738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 dirty="0" smtClean="0">
                <a:latin typeface="+mj-lt"/>
              </a:rPr>
              <a:t>Accounts</a:t>
            </a:r>
            <a:endParaRPr lang="en-US" sz="1200" b="1" dirty="0">
              <a:latin typeface="+mj-lt"/>
            </a:endParaRPr>
          </a:p>
        </p:txBody>
      </p:sp>
      <p:sp>
        <p:nvSpPr>
          <p:cNvPr id="45" name="Line 238"/>
          <p:cNvSpPr>
            <a:spLocks noChangeShapeType="1"/>
          </p:cNvSpPr>
          <p:nvPr/>
        </p:nvSpPr>
        <p:spPr bwMode="auto">
          <a:xfrm flipV="1">
            <a:off x="1533716" y="2901696"/>
            <a:ext cx="648652" cy="1016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46" name="AutoShape 5"/>
          <p:cNvSpPr>
            <a:spLocks noChangeArrowheads="1"/>
          </p:cNvSpPr>
          <p:nvPr/>
        </p:nvSpPr>
        <p:spPr bwMode="auto">
          <a:xfrm>
            <a:off x="2140490" y="5676428"/>
            <a:ext cx="1255776" cy="602452"/>
          </a:xfrm>
          <a:prstGeom prst="can">
            <a:avLst>
              <a:gd name="adj" fmla="val 20486"/>
            </a:avLst>
          </a:prstGeom>
          <a:solidFill>
            <a:schemeClr val="hlink"/>
          </a:solidFill>
          <a:ln w="5715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2380142" y="5821270"/>
            <a:ext cx="776472" cy="3693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91440" rIns="90000" bIns="9144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200" b="1" dirty="0" smtClean="0">
                <a:solidFill>
                  <a:schemeClr val="bg1"/>
                </a:solidFill>
                <a:latin typeface="+mn-lt"/>
              </a:rPr>
              <a:t>Domain</a:t>
            </a:r>
            <a:endParaRPr lang="en-GB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8" name="Line 115"/>
          <p:cNvSpPr>
            <a:spLocks noChangeShapeType="1"/>
          </p:cNvSpPr>
          <p:nvPr/>
        </p:nvSpPr>
        <p:spPr bwMode="auto">
          <a:xfrm flipV="1">
            <a:off x="2768378" y="5422519"/>
            <a:ext cx="0" cy="220663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QS-SU-300</a:t>
            </a:r>
          </a:p>
        </p:txBody>
      </p:sp>
      <p:sp>
        <p:nvSpPr>
          <p:cNvPr id="207912" name="Rectangle 40"/>
          <p:cNvSpPr>
            <a:spLocks noChangeArrowheads="1"/>
          </p:cNvSpPr>
          <p:nvPr/>
        </p:nvSpPr>
        <p:spPr bwMode="auto">
          <a:xfrm>
            <a:off x="4754563" y="3932238"/>
            <a:ext cx="1408112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900" dirty="0">
                <a:latin typeface="+mj-lt"/>
              </a:rPr>
              <a:t>Routings/</a:t>
            </a:r>
          </a:p>
          <a:p>
            <a:pPr algn="ctr" defTabSz="977900" eaLnBrk="0" hangingPunct="0">
              <a:defRPr/>
            </a:pPr>
            <a:r>
              <a:rPr lang="en-US" sz="1900" dirty="0">
                <a:latin typeface="+mj-lt"/>
              </a:rPr>
              <a:t>Processes</a:t>
            </a:r>
            <a:endParaRPr lang="en-US" sz="2000" dirty="0">
              <a:latin typeface="+mj-lt"/>
            </a:endParaRPr>
          </a:p>
        </p:txBody>
      </p:sp>
      <p:sp>
        <p:nvSpPr>
          <p:cNvPr id="207913" name="Rectangle 41"/>
          <p:cNvSpPr>
            <a:spLocks noChangeArrowheads="1"/>
          </p:cNvSpPr>
          <p:nvPr/>
        </p:nvSpPr>
        <p:spPr bwMode="auto">
          <a:xfrm>
            <a:off x="4749800" y="1789113"/>
            <a:ext cx="1408113" cy="113188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 dirty="0">
                <a:latin typeface="+mj-lt"/>
              </a:rPr>
              <a:t>BOMs</a:t>
            </a:r>
          </a:p>
        </p:txBody>
      </p:sp>
      <p:sp>
        <p:nvSpPr>
          <p:cNvPr id="207914" name="Rectangle 42"/>
          <p:cNvSpPr>
            <a:spLocks noChangeArrowheads="1"/>
          </p:cNvSpPr>
          <p:nvPr/>
        </p:nvSpPr>
        <p:spPr bwMode="auto">
          <a:xfrm>
            <a:off x="207963" y="3003550"/>
            <a:ext cx="1408112" cy="11318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 dirty="0">
                <a:latin typeface="+mj-lt"/>
              </a:rPr>
              <a:t>Product</a:t>
            </a:r>
          </a:p>
          <a:p>
            <a:pPr algn="ctr" defTabSz="977900" eaLnBrk="0" hangingPunct="0">
              <a:defRPr/>
            </a:pPr>
            <a:r>
              <a:rPr lang="en-US" sz="2000" dirty="0">
                <a:latin typeface="+mj-lt"/>
              </a:rPr>
              <a:t>Lines</a:t>
            </a:r>
          </a:p>
        </p:txBody>
      </p:sp>
      <p:sp>
        <p:nvSpPr>
          <p:cNvPr id="207916" name="Rectangle 44"/>
          <p:cNvSpPr>
            <a:spLocks noChangeArrowheads="1"/>
          </p:cNvSpPr>
          <p:nvPr/>
        </p:nvSpPr>
        <p:spPr bwMode="auto">
          <a:xfrm>
            <a:off x="2305050" y="2998788"/>
            <a:ext cx="1408113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 dirty="0">
                <a:latin typeface="+mj-lt"/>
              </a:rPr>
              <a:t>Items</a:t>
            </a:r>
          </a:p>
        </p:txBody>
      </p:sp>
      <p:sp>
        <p:nvSpPr>
          <p:cNvPr id="48136" name="Rectangle 47"/>
          <p:cNvSpPr>
            <a:spLocks noChangeArrowheads="1"/>
          </p:cNvSpPr>
          <p:nvPr/>
        </p:nvSpPr>
        <p:spPr bwMode="auto">
          <a:xfrm>
            <a:off x="6176963" y="1735138"/>
            <a:ext cx="3034486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>
                <a:latin typeface="+mj-lt"/>
              </a:rPr>
              <a:t>Product Structures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>
                <a:latin typeface="+mj-lt"/>
              </a:rPr>
              <a:t>Formulas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>
                <a:latin typeface="+mj-lt"/>
              </a:rPr>
              <a:t>Joint Product Structures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>
                <a:latin typeface="+mj-lt"/>
              </a:rPr>
              <a:t>Configured Structures</a:t>
            </a:r>
            <a:endParaRPr lang="en-US" sz="1400" dirty="0">
              <a:latin typeface="+mj-lt"/>
            </a:endParaRPr>
          </a:p>
        </p:txBody>
      </p:sp>
      <p:sp>
        <p:nvSpPr>
          <p:cNvPr id="48137" name="Rectangle 48"/>
          <p:cNvSpPr>
            <a:spLocks noChangeArrowheads="1"/>
          </p:cNvSpPr>
          <p:nvPr/>
        </p:nvSpPr>
        <p:spPr bwMode="auto">
          <a:xfrm>
            <a:off x="6183313" y="4160838"/>
            <a:ext cx="2358019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>
                <a:latin typeface="+mj-lt"/>
              </a:rPr>
              <a:t>Routings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>
                <a:latin typeface="+mj-lt"/>
              </a:rPr>
              <a:t>Process Definition</a:t>
            </a:r>
            <a:endParaRPr lang="en-US" sz="1400" dirty="0">
              <a:latin typeface="+mj-lt"/>
            </a:endParaRPr>
          </a:p>
        </p:txBody>
      </p:sp>
      <p:sp>
        <p:nvSpPr>
          <p:cNvPr id="48138" name="Rectangle 49"/>
          <p:cNvSpPr>
            <a:spLocks noChangeArrowheads="1"/>
          </p:cNvSpPr>
          <p:nvPr/>
        </p:nvSpPr>
        <p:spPr bwMode="auto">
          <a:xfrm>
            <a:off x="1978025" y="4275138"/>
            <a:ext cx="2077493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>
                <a:latin typeface="+mj-lt"/>
              </a:rPr>
              <a:t>General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>
                <a:latin typeface="+mj-lt"/>
              </a:rPr>
              <a:t>Inventory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>
                <a:latin typeface="+mj-lt"/>
              </a:rPr>
              <a:t>Planning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>
                <a:latin typeface="+mj-lt"/>
              </a:rPr>
              <a:t>Cost Data</a:t>
            </a:r>
            <a:endParaRPr lang="en-US" sz="1400" dirty="0">
              <a:latin typeface="+mj-lt"/>
            </a:endParaRPr>
          </a:p>
        </p:txBody>
      </p:sp>
      <p:cxnSp>
        <p:nvCxnSpPr>
          <p:cNvPr id="48139" name="AutoShape 52"/>
          <p:cNvCxnSpPr>
            <a:cxnSpLocks noChangeShapeType="1"/>
            <a:stCxn id="207914" idx="3"/>
            <a:endCxn id="207916" idx="1"/>
          </p:cNvCxnSpPr>
          <p:nvPr/>
        </p:nvCxnSpPr>
        <p:spPr bwMode="auto">
          <a:xfrm flipV="1">
            <a:off x="1616075" y="3565525"/>
            <a:ext cx="688975" cy="4763"/>
          </a:xfrm>
          <a:prstGeom prst="bentConnector3">
            <a:avLst>
              <a:gd name="adj1" fmla="val 4976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0" name="AutoShape 53"/>
          <p:cNvCxnSpPr>
            <a:cxnSpLocks noChangeShapeType="1"/>
            <a:stCxn id="207916" idx="3"/>
            <a:endCxn id="207913" idx="1"/>
          </p:cNvCxnSpPr>
          <p:nvPr/>
        </p:nvCxnSpPr>
        <p:spPr bwMode="auto">
          <a:xfrm flipV="1">
            <a:off x="3713163" y="2355850"/>
            <a:ext cx="1036637" cy="1209675"/>
          </a:xfrm>
          <a:prstGeom prst="bentConnector3">
            <a:avLst>
              <a:gd name="adj1" fmla="val 4992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1" name="AutoShape 54"/>
          <p:cNvCxnSpPr>
            <a:cxnSpLocks noChangeShapeType="1"/>
            <a:stCxn id="207916" idx="3"/>
            <a:endCxn id="207912" idx="1"/>
          </p:cNvCxnSpPr>
          <p:nvPr/>
        </p:nvCxnSpPr>
        <p:spPr bwMode="auto">
          <a:xfrm>
            <a:off x="3713163" y="3565525"/>
            <a:ext cx="1041400" cy="933450"/>
          </a:xfrm>
          <a:prstGeom prst="bentConnector3">
            <a:avLst>
              <a:gd name="adj1" fmla="val 4984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Lines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QS-SU-310</a:t>
            </a:r>
          </a:p>
        </p:txBody>
      </p:sp>
      <p:sp>
        <p:nvSpPr>
          <p:cNvPr id="211079" name="Rectangle 135"/>
          <p:cNvSpPr>
            <a:spLocks noChangeArrowheads="1"/>
          </p:cNvSpPr>
          <p:nvPr/>
        </p:nvSpPr>
        <p:spPr bwMode="auto">
          <a:xfrm>
            <a:off x="1892888" y="2161411"/>
            <a:ext cx="5118100" cy="7302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46038" tIns="46038" rIns="46038" bIns="46038" anchor="ctr" anchorCtr="1"/>
          <a:lstStyle/>
          <a:p>
            <a:pPr algn="ctr" eaLnBrk="0" hangingPunct="0">
              <a:defRPr/>
            </a:pPr>
            <a:endParaRPr lang="en-US" sz="1800" dirty="0">
              <a:latin typeface="+mj-lt"/>
            </a:endParaRPr>
          </a:p>
        </p:txBody>
      </p:sp>
      <p:sp>
        <p:nvSpPr>
          <p:cNvPr id="211085" name="Rectangle 141"/>
          <p:cNvSpPr>
            <a:spLocks noChangeArrowheads="1"/>
          </p:cNvSpPr>
          <p:nvPr/>
        </p:nvSpPr>
        <p:spPr bwMode="auto">
          <a:xfrm>
            <a:off x="1892888" y="2161411"/>
            <a:ext cx="5118100" cy="7302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46038" tIns="46038" rIns="46038" bIns="46038" anchor="ctr" anchorCtr="1"/>
          <a:lstStyle/>
          <a:p>
            <a:pPr algn="ctr" eaLnBrk="0" hangingPunct="0">
              <a:defRPr/>
            </a:pPr>
            <a:r>
              <a:rPr lang="en-US" sz="1800" dirty="0">
                <a:latin typeface="+mj-lt"/>
              </a:rPr>
              <a:t>Product Line = Ultrasound Equipment</a:t>
            </a:r>
          </a:p>
        </p:txBody>
      </p:sp>
      <p:sp>
        <p:nvSpPr>
          <p:cNvPr id="49157" name="Text Box 143"/>
          <p:cNvSpPr txBox="1">
            <a:spLocks noChangeArrowheads="1"/>
          </p:cNvSpPr>
          <p:nvPr/>
        </p:nvSpPr>
        <p:spPr bwMode="auto">
          <a:xfrm>
            <a:off x="3613738" y="5371336"/>
            <a:ext cx="18637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Implantable Ultrasound 01020</a:t>
            </a:r>
          </a:p>
        </p:txBody>
      </p:sp>
      <p:sp>
        <p:nvSpPr>
          <p:cNvPr id="49159" name="Text Box 136"/>
          <p:cNvSpPr txBox="1">
            <a:spLocks noChangeArrowheads="1"/>
          </p:cNvSpPr>
          <p:nvPr/>
        </p:nvSpPr>
        <p:spPr bwMode="auto">
          <a:xfrm>
            <a:off x="1576976" y="5371336"/>
            <a:ext cx="1563687" cy="825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Medical Ultrasound 01010</a:t>
            </a:r>
          </a:p>
        </p:txBody>
      </p:sp>
      <p:sp>
        <p:nvSpPr>
          <p:cNvPr id="49160" name="Text Box 138"/>
          <p:cNvSpPr txBox="1">
            <a:spLocks noChangeArrowheads="1"/>
          </p:cNvSpPr>
          <p:nvPr/>
        </p:nvSpPr>
        <p:spPr bwMode="auto">
          <a:xfrm>
            <a:off x="5714001" y="5371336"/>
            <a:ext cx="18637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Consumer Ultrasound 01030</a:t>
            </a:r>
          </a:p>
        </p:txBody>
      </p:sp>
      <p:sp>
        <p:nvSpPr>
          <p:cNvPr id="211083" name="Rectangle 139" descr="Wide upward diagonal"/>
          <p:cNvSpPr>
            <a:spLocks noChangeArrowheads="1"/>
          </p:cNvSpPr>
          <p:nvPr/>
        </p:nvSpPr>
        <p:spPr bwMode="auto">
          <a:xfrm>
            <a:off x="6645863" y="812036"/>
            <a:ext cx="1147763" cy="820738"/>
          </a:xfrm>
          <a:prstGeom prst="rect">
            <a:avLst/>
          </a:prstGeom>
          <a:pattFill prst="wdUpDiag">
            <a:fgClr>
              <a:srgbClr val="E5E1DA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General</a:t>
            </a:r>
          </a:p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Ledger</a:t>
            </a:r>
          </a:p>
        </p:txBody>
      </p:sp>
      <p:sp>
        <p:nvSpPr>
          <p:cNvPr id="211084" name="Rectangle 140"/>
          <p:cNvSpPr>
            <a:spLocks noChangeArrowheads="1"/>
          </p:cNvSpPr>
          <p:nvPr/>
        </p:nvSpPr>
        <p:spPr bwMode="auto">
          <a:xfrm>
            <a:off x="6001338" y="1483549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Inventory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Accounts</a:t>
            </a:r>
          </a:p>
        </p:txBody>
      </p:sp>
      <p:sp>
        <p:nvSpPr>
          <p:cNvPr id="211089" name="Rectangle 145" descr="Wide upward diagonal"/>
          <p:cNvSpPr>
            <a:spLocks noChangeArrowheads="1"/>
          </p:cNvSpPr>
          <p:nvPr/>
        </p:nvSpPr>
        <p:spPr bwMode="auto">
          <a:xfrm>
            <a:off x="6645863" y="812036"/>
            <a:ext cx="1147763" cy="820738"/>
          </a:xfrm>
          <a:prstGeom prst="rect">
            <a:avLst/>
          </a:prstGeom>
          <a:pattFill prst="wdUpDiag">
            <a:fgClr>
              <a:srgbClr val="E5E1DA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General</a:t>
            </a:r>
          </a:p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Ledger</a:t>
            </a:r>
          </a:p>
        </p:txBody>
      </p:sp>
      <p:sp>
        <p:nvSpPr>
          <p:cNvPr id="211090" name="Rectangle 146"/>
          <p:cNvSpPr>
            <a:spLocks noChangeArrowheads="1"/>
          </p:cNvSpPr>
          <p:nvPr/>
        </p:nvSpPr>
        <p:spPr bwMode="auto">
          <a:xfrm>
            <a:off x="6001338" y="1483549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Inventory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Accounts</a:t>
            </a:r>
          </a:p>
        </p:txBody>
      </p:sp>
      <p:sp>
        <p:nvSpPr>
          <p:cNvPr id="211091" name="Rectangle 147"/>
          <p:cNvSpPr>
            <a:spLocks noChangeArrowheads="1"/>
          </p:cNvSpPr>
          <p:nvPr/>
        </p:nvSpPr>
        <p:spPr bwMode="auto">
          <a:xfrm>
            <a:off x="1337263" y="1483549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Items</a:t>
            </a:r>
          </a:p>
        </p:txBody>
      </p:sp>
      <p:pic>
        <p:nvPicPr>
          <p:cNvPr id="49166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0851" y="3139311"/>
            <a:ext cx="1463675" cy="2192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9167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2751" y="3450461"/>
            <a:ext cx="2378075" cy="15779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168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863" y="3202811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Components of QAD Manufacturing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QS-SU-1010</a:t>
            </a:r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257175" y="2193101"/>
            <a:ext cx="8744321" cy="1428873"/>
            <a:chOff x="257175" y="2193101"/>
            <a:chExt cx="8744321" cy="1428873"/>
          </a:xfrm>
        </p:grpSpPr>
        <p:sp>
          <p:nvSpPr>
            <p:cNvPr id="5" name="Rectangle 19"/>
            <p:cNvSpPr>
              <a:spLocks noChangeAspect="1" noChangeArrowheads="1"/>
            </p:cNvSpPr>
            <p:nvPr/>
          </p:nvSpPr>
          <p:spPr bwMode="auto">
            <a:xfrm>
              <a:off x="257175" y="2193101"/>
              <a:ext cx="8744321" cy="1428873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600" b="1" dirty="0" smtClean="0">
                  <a:latin typeface="+mj-lt"/>
                </a:rPr>
                <a:t>Manufacturing</a:t>
              </a:r>
              <a:endParaRPr lang="en-US" sz="1600" b="1" dirty="0">
                <a:latin typeface="+mj-lt"/>
              </a:endParaRPr>
            </a:p>
          </p:txBody>
        </p:sp>
        <p:sp>
          <p:nvSpPr>
            <p:cNvPr id="11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915782"/>
              <a:ext cx="353751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</a:rPr>
                <a:t>Planning and Scheduling Workbenches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70507"/>
              <a:ext cx="1709730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Manufacturing  Execution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70507"/>
              <a:ext cx="1809012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Manufacturing Planning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3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70507"/>
              <a:ext cx="1673251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Product</a:t>
              </a: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Data</a:t>
              </a: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Management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915782"/>
              <a:ext cx="167874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Lean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804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Quality Management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6" name="Text Box 26"/>
            <p:cNvSpPr txBox="1">
              <a:spLocks noChangeAspect="1" noChangeArrowheads="1"/>
            </p:cNvSpPr>
            <p:nvPr/>
          </p:nvSpPr>
          <p:spPr bwMode="auto">
            <a:xfrm>
              <a:off x="7094937" y="29128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PRO/PLUS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Costs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QS-SU-320</a:t>
            </a:r>
          </a:p>
        </p:txBody>
      </p:sp>
      <p:grpSp>
        <p:nvGrpSpPr>
          <p:cNvPr id="50180" name="Group 69"/>
          <p:cNvGrpSpPr>
            <a:grpSpLocks/>
          </p:cNvGrpSpPr>
          <p:nvPr/>
        </p:nvGrpSpPr>
        <p:grpSpPr bwMode="auto">
          <a:xfrm>
            <a:off x="1719618" y="1269242"/>
            <a:ext cx="5650173" cy="4449169"/>
            <a:chOff x="1787" y="686"/>
            <a:chExt cx="2206" cy="1840"/>
          </a:xfrm>
        </p:grpSpPr>
        <p:sp>
          <p:nvSpPr>
            <p:cNvPr id="214086" name="Rectangle 70" descr="Wide upward diagonal"/>
            <p:cNvSpPr>
              <a:spLocks noChangeArrowheads="1"/>
            </p:cNvSpPr>
            <p:nvPr/>
          </p:nvSpPr>
          <p:spPr bwMode="auto">
            <a:xfrm>
              <a:off x="2521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Current 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Costs</a:t>
              </a:r>
            </a:p>
          </p:txBody>
        </p:sp>
        <p:sp>
          <p:nvSpPr>
            <p:cNvPr id="50182" name="Text Box 71"/>
            <p:cNvSpPr txBox="1">
              <a:spLocks noChangeArrowheads="1"/>
            </p:cNvSpPr>
            <p:nvPr/>
          </p:nvSpPr>
          <p:spPr bwMode="auto">
            <a:xfrm>
              <a:off x="1787" y="2196"/>
              <a:ext cx="2206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 dirty="0">
                  <a:latin typeface="+mj-lt"/>
                </a:rPr>
                <a:t>Methods: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Last, Average, None</a:t>
              </a:r>
            </a:p>
          </p:txBody>
        </p:sp>
        <p:sp>
          <p:nvSpPr>
            <p:cNvPr id="214088" name="Rectangle 72"/>
            <p:cNvSpPr>
              <a:spLocks noChangeArrowheads="1"/>
            </p:cNvSpPr>
            <p:nvPr/>
          </p:nvSpPr>
          <p:spPr bwMode="auto">
            <a:xfrm>
              <a:off x="2049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Inventory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Receipts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14089" name="Rectangle 73"/>
            <p:cNvSpPr>
              <a:spLocks noChangeArrowheads="1"/>
            </p:cNvSpPr>
            <p:nvPr/>
          </p:nvSpPr>
          <p:spPr bwMode="auto">
            <a:xfrm>
              <a:off x="2983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WO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Transactions</a:t>
              </a:r>
            </a:p>
          </p:txBody>
        </p:sp>
        <p:sp>
          <p:nvSpPr>
            <p:cNvPr id="50185" name="AutoShape 74"/>
            <p:cNvSpPr>
              <a:spLocks noChangeArrowheads="1"/>
            </p:cNvSpPr>
            <p:nvPr/>
          </p:nvSpPr>
          <p:spPr bwMode="auto">
            <a:xfrm rot="10800000" flipV="1">
              <a:off x="2864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6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0186" name="AutoShape 75"/>
            <p:cNvSpPr>
              <a:spLocks noChangeArrowheads="1"/>
            </p:cNvSpPr>
            <p:nvPr/>
          </p:nvSpPr>
          <p:spPr bwMode="auto">
            <a:xfrm rot="10800000" flipV="1">
              <a:off x="2296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6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0187" name="Line 76"/>
            <p:cNvSpPr>
              <a:spLocks noChangeShapeType="1"/>
            </p:cNvSpPr>
            <p:nvPr/>
          </p:nvSpPr>
          <p:spPr bwMode="auto">
            <a:xfrm>
              <a:off x="2321" y="2518"/>
              <a:ext cx="109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QS-SU-330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23049" y="1079834"/>
            <a:ext cx="8385175" cy="4867275"/>
            <a:chOff x="304195" y="1636027"/>
            <a:chExt cx="8385175" cy="4867275"/>
          </a:xfrm>
        </p:grpSpPr>
        <p:sp>
          <p:nvSpPr>
            <p:cNvPr id="216087" name="Rectangle 23"/>
            <p:cNvSpPr>
              <a:spLocks noChangeArrowheads="1"/>
            </p:cNvSpPr>
            <p:nvPr/>
          </p:nvSpPr>
          <p:spPr bwMode="auto">
            <a:xfrm>
              <a:off x="304195" y="1636027"/>
              <a:ext cx="8385175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16076" name="Rectangle 12"/>
            <p:cNvSpPr>
              <a:spLocks noChangeArrowheads="1"/>
            </p:cNvSpPr>
            <p:nvPr/>
          </p:nvSpPr>
          <p:spPr bwMode="auto">
            <a:xfrm>
              <a:off x="3294063" y="2509838"/>
              <a:ext cx="2524125" cy="915987"/>
            </a:xfrm>
            <a:prstGeom prst="rect">
              <a:avLst/>
            </a:prstGeom>
            <a:solidFill>
              <a:srgbClr val="E4D3B4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Product Line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Unit of Measure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Group and Type</a:t>
              </a:r>
            </a:p>
          </p:txBody>
        </p:sp>
        <p:sp>
          <p:nvSpPr>
            <p:cNvPr id="51206" name="Rectangle 14"/>
            <p:cNvSpPr>
              <a:spLocks noChangeArrowheads="1"/>
            </p:cNvSpPr>
            <p:nvPr/>
          </p:nvSpPr>
          <p:spPr bwMode="auto">
            <a:xfrm>
              <a:off x="584461" y="3983038"/>
              <a:ext cx="2078925" cy="397545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 b="1" dirty="0">
                  <a:latin typeface="+mn-lt"/>
                </a:rPr>
                <a:t>Inventory Data</a:t>
              </a:r>
            </a:p>
          </p:txBody>
        </p:sp>
        <p:sp>
          <p:nvSpPr>
            <p:cNvPr id="216079" name="Rectangle 15"/>
            <p:cNvSpPr>
              <a:spLocks noChangeArrowheads="1"/>
            </p:cNvSpPr>
            <p:nvPr/>
          </p:nvSpPr>
          <p:spPr bwMode="auto">
            <a:xfrm>
              <a:off x="573088" y="4389438"/>
              <a:ext cx="2093523" cy="1751762"/>
            </a:xfrm>
            <a:prstGeom prst="rect">
              <a:avLst/>
            </a:prstGeom>
            <a:solidFill>
              <a:srgbClr val="D8DAC9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Lot/Serial Control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Site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Location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Location Type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ABC Class</a:t>
              </a:r>
            </a:p>
            <a:p>
              <a:pPr>
                <a:defRPr/>
              </a:pPr>
              <a:endParaRPr lang="en-US" sz="1800" dirty="0">
                <a:latin typeface="+mn-lt"/>
              </a:endParaRPr>
            </a:p>
          </p:txBody>
        </p:sp>
        <p:sp>
          <p:nvSpPr>
            <p:cNvPr id="51208" name="Rectangle 17"/>
            <p:cNvSpPr>
              <a:spLocks noChangeArrowheads="1"/>
            </p:cNvSpPr>
            <p:nvPr/>
          </p:nvSpPr>
          <p:spPr bwMode="auto">
            <a:xfrm>
              <a:off x="3242820" y="4009009"/>
              <a:ext cx="2444182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 b="1" dirty="0">
                  <a:latin typeface="+mn-lt"/>
                </a:rPr>
                <a:t>Planning Data</a:t>
              </a:r>
            </a:p>
          </p:txBody>
        </p:sp>
        <p:sp>
          <p:nvSpPr>
            <p:cNvPr id="216082" name="Rectangle 18"/>
            <p:cNvSpPr>
              <a:spLocks noChangeArrowheads="1"/>
            </p:cNvSpPr>
            <p:nvPr/>
          </p:nvSpPr>
          <p:spPr bwMode="auto">
            <a:xfrm>
              <a:off x="3249613" y="4402138"/>
              <a:ext cx="2450993" cy="1751762"/>
            </a:xfrm>
            <a:prstGeom prst="rect">
              <a:avLst/>
            </a:prstGeom>
            <a:solidFill>
              <a:srgbClr val="CFD9DF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Pur/Mfg Code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Order Policies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Order Modifiers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Planning Lead Times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Buyer/Planner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Supplier</a:t>
              </a:r>
            </a:p>
          </p:txBody>
        </p:sp>
        <p:sp>
          <p:nvSpPr>
            <p:cNvPr id="51210" name="Rectangle 20"/>
            <p:cNvSpPr>
              <a:spLocks noChangeArrowheads="1"/>
            </p:cNvSpPr>
            <p:nvPr/>
          </p:nvSpPr>
          <p:spPr bwMode="auto">
            <a:xfrm>
              <a:off x="6370638" y="3997325"/>
              <a:ext cx="2019217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 b="1" dirty="0">
                  <a:latin typeface="+mn-lt"/>
                </a:rPr>
                <a:t>Cost Data</a:t>
              </a:r>
            </a:p>
          </p:txBody>
        </p:sp>
        <p:sp>
          <p:nvSpPr>
            <p:cNvPr id="216085" name="Rectangle 21"/>
            <p:cNvSpPr>
              <a:spLocks noChangeArrowheads="1"/>
            </p:cNvSpPr>
            <p:nvPr/>
          </p:nvSpPr>
          <p:spPr bwMode="auto">
            <a:xfrm>
              <a:off x="6367463" y="4402138"/>
              <a:ext cx="2022475" cy="1739900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Price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GL Cost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Current Cost</a:t>
              </a:r>
            </a:p>
            <a:p>
              <a:pPr eaLnBrk="0" hangingPunct="0">
                <a:defRPr/>
              </a:pPr>
              <a:endParaRPr lang="en-US" sz="1800" dirty="0">
                <a:latin typeface="+mn-lt"/>
              </a:endParaRPr>
            </a:p>
            <a:p>
              <a:pPr eaLnBrk="0" hangingPunct="0">
                <a:defRPr/>
              </a:pPr>
              <a:endParaRPr lang="en-US" sz="1800" dirty="0">
                <a:latin typeface="+mn-lt"/>
              </a:endParaRPr>
            </a:p>
            <a:p>
              <a:pPr>
                <a:defRPr/>
              </a:pPr>
              <a:endParaRPr lang="en-US" sz="1800" dirty="0">
                <a:latin typeface="+mn-lt"/>
              </a:endParaRPr>
            </a:p>
          </p:txBody>
        </p:sp>
        <p:sp>
          <p:nvSpPr>
            <p:cNvPr id="51212" name="Text Box 24"/>
            <p:cNvSpPr txBox="1">
              <a:spLocks noChangeArrowheads="1"/>
            </p:cNvSpPr>
            <p:nvPr/>
          </p:nvSpPr>
          <p:spPr bwMode="auto">
            <a:xfrm>
              <a:off x="2284413" y="1663700"/>
              <a:ext cx="4572000" cy="45720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400" b="1" dirty="0">
                  <a:latin typeface="+mn-lt"/>
                </a:rPr>
                <a:t>Item Information</a:t>
              </a:r>
            </a:p>
          </p:txBody>
        </p:sp>
        <p:sp>
          <p:nvSpPr>
            <p:cNvPr id="51213" name="Line 25"/>
            <p:cNvSpPr>
              <a:spLocks noChangeShapeType="1"/>
            </p:cNvSpPr>
            <p:nvPr/>
          </p:nvSpPr>
          <p:spPr bwMode="auto">
            <a:xfrm>
              <a:off x="3313113" y="2095500"/>
              <a:ext cx="2566987" cy="952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" name="Rectangle 3306"/>
          <p:cNvSpPr/>
          <p:nvPr/>
        </p:nvSpPr>
        <p:spPr>
          <a:xfrm>
            <a:off x="4334256" y="3206496"/>
            <a:ext cx="4303776" cy="21031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01" name="Rectangle 3300"/>
          <p:cNvSpPr/>
          <p:nvPr/>
        </p:nvSpPr>
        <p:spPr>
          <a:xfrm>
            <a:off x="4303776" y="926592"/>
            <a:ext cx="4303776" cy="19141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00" name="Rectangle 3299"/>
          <p:cNvSpPr/>
          <p:nvPr/>
        </p:nvSpPr>
        <p:spPr>
          <a:xfrm>
            <a:off x="445008" y="3432048"/>
            <a:ext cx="3608832" cy="19141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95" name="Rectangle 3294"/>
          <p:cNvSpPr/>
          <p:nvPr/>
        </p:nvSpPr>
        <p:spPr>
          <a:xfrm>
            <a:off x="414528" y="877824"/>
            <a:ext cx="3608832" cy="19141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Purchase/Manufacture Code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QS-SU-331</a:t>
            </a:r>
            <a:endParaRPr lang="en-US" dirty="0"/>
          </a:p>
        </p:txBody>
      </p:sp>
      <p:grpSp>
        <p:nvGrpSpPr>
          <p:cNvPr id="3170" name="Group 3169"/>
          <p:cNvGrpSpPr/>
          <p:nvPr/>
        </p:nvGrpSpPr>
        <p:grpSpPr>
          <a:xfrm>
            <a:off x="6629184" y="1218847"/>
            <a:ext cx="1795488" cy="1085441"/>
            <a:chOff x="4385856" y="2657503"/>
            <a:chExt cx="4333052" cy="1673923"/>
          </a:xfrm>
        </p:grpSpPr>
        <p:grpSp>
          <p:nvGrpSpPr>
            <p:cNvPr id="40" name="Group 10"/>
            <p:cNvGrpSpPr>
              <a:grpSpLocks/>
            </p:cNvGrpSpPr>
            <p:nvPr/>
          </p:nvGrpSpPr>
          <p:grpSpPr bwMode="auto">
            <a:xfrm>
              <a:off x="4440437" y="3324096"/>
              <a:ext cx="4278471" cy="341480"/>
              <a:chOff x="476" y="2181"/>
              <a:chExt cx="4860" cy="459"/>
            </a:xfrm>
          </p:grpSpPr>
          <p:sp>
            <p:nvSpPr>
              <p:cNvPr id="3164" name="Freeform 4"/>
              <p:cNvSpPr>
                <a:spLocks/>
              </p:cNvSpPr>
              <p:nvPr/>
            </p:nvSpPr>
            <p:spPr bwMode="auto">
              <a:xfrm>
                <a:off x="476" y="2181"/>
                <a:ext cx="4860" cy="459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0" y="407"/>
                  </a:cxn>
                  <a:cxn ang="0">
                    <a:pos x="0" y="459"/>
                  </a:cxn>
                  <a:cxn ang="0">
                    <a:pos x="4453" y="459"/>
                  </a:cxn>
                  <a:cxn ang="0">
                    <a:pos x="4860" y="52"/>
                  </a:cxn>
                  <a:cxn ang="0">
                    <a:pos x="4860" y="0"/>
                  </a:cxn>
                  <a:cxn ang="0">
                    <a:pos x="407" y="0"/>
                  </a:cxn>
                </a:cxnLst>
                <a:rect l="0" t="0" r="r" b="b"/>
                <a:pathLst>
                  <a:path w="4860" h="459">
                    <a:moveTo>
                      <a:pt x="407" y="0"/>
                    </a:moveTo>
                    <a:lnTo>
                      <a:pt x="0" y="407"/>
                    </a:lnTo>
                    <a:lnTo>
                      <a:pt x="0" y="459"/>
                    </a:lnTo>
                    <a:lnTo>
                      <a:pt x="4453" y="459"/>
                    </a:lnTo>
                    <a:lnTo>
                      <a:pt x="4860" y="52"/>
                    </a:lnTo>
                    <a:lnTo>
                      <a:pt x="4860" y="0"/>
                    </a:lnTo>
                    <a:lnTo>
                      <a:pt x="407" y="0"/>
                    </a:lnTo>
                    <a:close/>
                  </a:path>
                </a:pathLst>
              </a:custGeom>
              <a:solidFill>
                <a:srgbClr val="3F6FB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5" name="Freeform 5"/>
              <p:cNvSpPr>
                <a:spLocks/>
              </p:cNvSpPr>
              <p:nvPr/>
            </p:nvSpPr>
            <p:spPr bwMode="auto">
              <a:xfrm>
                <a:off x="476" y="2181"/>
                <a:ext cx="4860" cy="407"/>
              </a:xfrm>
              <a:custGeom>
                <a:avLst/>
                <a:gdLst/>
                <a:ahLst/>
                <a:cxnLst>
                  <a:cxn ang="0">
                    <a:pos x="0" y="407"/>
                  </a:cxn>
                  <a:cxn ang="0">
                    <a:pos x="4453" y="407"/>
                  </a:cxn>
                  <a:cxn ang="0">
                    <a:pos x="4860" y="0"/>
                  </a:cxn>
                  <a:cxn ang="0">
                    <a:pos x="407" y="0"/>
                  </a:cxn>
                  <a:cxn ang="0">
                    <a:pos x="0" y="407"/>
                  </a:cxn>
                </a:cxnLst>
                <a:rect l="0" t="0" r="r" b="b"/>
                <a:pathLst>
                  <a:path w="4860" h="407">
                    <a:moveTo>
                      <a:pt x="0" y="407"/>
                    </a:moveTo>
                    <a:lnTo>
                      <a:pt x="4453" y="407"/>
                    </a:lnTo>
                    <a:lnTo>
                      <a:pt x="4860" y="0"/>
                    </a:lnTo>
                    <a:lnTo>
                      <a:pt x="407" y="0"/>
                    </a:lnTo>
                    <a:lnTo>
                      <a:pt x="0" y="407"/>
                    </a:lnTo>
                    <a:close/>
                  </a:path>
                </a:pathLst>
              </a:custGeom>
              <a:solidFill>
                <a:srgbClr val="658BC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6" name="Freeform 6"/>
              <p:cNvSpPr>
                <a:spLocks/>
              </p:cNvSpPr>
              <p:nvPr/>
            </p:nvSpPr>
            <p:spPr bwMode="auto">
              <a:xfrm>
                <a:off x="4929" y="2181"/>
                <a:ext cx="407" cy="459"/>
              </a:xfrm>
              <a:custGeom>
                <a:avLst/>
                <a:gdLst/>
                <a:ahLst/>
                <a:cxnLst>
                  <a:cxn ang="0">
                    <a:pos x="0" y="407"/>
                  </a:cxn>
                  <a:cxn ang="0">
                    <a:pos x="407" y="0"/>
                  </a:cxn>
                  <a:cxn ang="0">
                    <a:pos x="407" y="52"/>
                  </a:cxn>
                  <a:cxn ang="0">
                    <a:pos x="0" y="459"/>
                  </a:cxn>
                  <a:cxn ang="0">
                    <a:pos x="0" y="407"/>
                  </a:cxn>
                </a:cxnLst>
                <a:rect l="0" t="0" r="r" b="b"/>
                <a:pathLst>
                  <a:path w="407" h="459">
                    <a:moveTo>
                      <a:pt x="0" y="407"/>
                    </a:moveTo>
                    <a:lnTo>
                      <a:pt x="407" y="0"/>
                    </a:lnTo>
                    <a:lnTo>
                      <a:pt x="407" y="52"/>
                    </a:lnTo>
                    <a:lnTo>
                      <a:pt x="0" y="459"/>
                    </a:lnTo>
                    <a:lnTo>
                      <a:pt x="0" y="407"/>
                    </a:lnTo>
                    <a:close/>
                  </a:path>
                </a:pathLst>
              </a:custGeom>
              <a:solidFill>
                <a:srgbClr val="32599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7" name="Freeform 7"/>
              <p:cNvSpPr>
                <a:spLocks/>
              </p:cNvSpPr>
              <p:nvPr/>
            </p:nvSpPr>
            <p:spPr bwMode="auto">
              <a:xfrm>
                <a:off x="476" y="2181"/>
                <a:ext cx="4860" cy="459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0" y="407"/>
                  </a:cxn>
                  <a:cxn ang="0">
                    <a:pos x="0" y="459"/>
                  </a:cxn>
                  <a:cxn ang="0">
                    <a:pos x="4453" y="459"/>
                  </a:cxn>
                  <a:cxn ang="0">
                    <a:pos x="4860" y="52"/>
                  </a:cxn>
                  <a:cxn ang="0">
                    <a:pos x="4860" y="0"/>
                  </a:cxn>
                  <a:cxn ang="0">
                    <a:pos x="407" y="0"/>
                  </a:cxn>
                </a:cxnLst>
                <a:rect l="0" t="0" r="r" b="b"/>
                <a:pathLst>
                  <a:path w="4860" h="459">
                    <a:moveTo>
                      <a:pt x="407" y="0"/>
                    </a:moveTo>
                    <a:lnTo>
                      <a:pt x="0" y="407"/>
                    </a:lnTo>
                    <a:lnTo>
                      <a:pt x="0" y="459"/>
                    </a:lnTo>
                    <a:lnTo>
                      <a:pt x="4453" y="459"/>
                    </a:lnTo>
                    <a:lnTo>
                      <a:pt x="4860" y="52"/>
                    </a:lnTo>
                    <a:lnTo>
                      <a:pt x="4860" y="0"/>
                    </a:lnTo>
                    <a:lnTo>
                      <a:pt x="407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8" name="Freeform 8"/>
              <p:cNvSpPr>
                <a:spLocks/>
              </p:cNvSpPr>
              <p:nvPr/>
            </p:nvSpPr>
            <p:spPr bwMode="auto">
              <a:xfrm>
                <a:off x="476" y="2181"/>
                <a:ext cx="4860" cy="407"/>
              </a:xfrm>
              <a:custGeom>
                <a:avLst/>
                <a:gdLst/>
                <a:ahLst/>
                <a:cxnLst>
                  <a:cxn ang="0">
                    <a:pos x="0" y="407"/>
                  </a:cxn>
                  <a:cxn ang="0">
                    <a:pos x="4453" y="407"/>
                  </a:cxn>
                  <a:cxn ang="0">
                    <a:pos x="4860" y="0"/>
                  </a:cxn>
                </a:cxnLst>
                <a:rect l="0" t="0" r="r" b="b"/>
                <a:pathLst>
                  <a:path w="4860" h="407">
                    <a:moveTo>
                      <a:pt x="0" y="407"/>
                    </a:moveTo>
                    <a:lnTo>
                      <a:pt x="4453" y="407"/>
                    </a:lnTo>
                    <a:lnTo>
                      <a:pt x="4860" y="0"/>
                    </a:lnTo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9" name="Line 9"/>
              <p:cNvSpPr>
                <a:spLocks noChangeShapeType="1"/>
              </p:cNvSpPr>
              <p:nvPr/>
            </p:nvSpPr>
            <p:spPr bwMode="auto">
              <a:xfrm>
                <a:off x="4929" y="2588"/>
                <a:ext cx="1" cy="52"/>
              </a:xfrm>
              <a:prstGeom prst="line">
                <a:avLst/>
              </a:pr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1" name="Group 15"/>
            <p:cNvGrpSpPr>
              <a:grpSpLocks/>
            </p:cNvGrpSpPr>
            <p:nvPr/>
          </p:nvGrpSpPr>
          <p:grpSpPr bwMode="auto">
            <a:xfrm>
              <a:off x="7253136" y="3429739"/>
              <a:ext cx="45778" cy="77372"/>
              <a:chOff x="3671" y="2323"/>
              <a:chExt cx="52" cy="104"/>
            </a:xfrm>
          </p:grpSpPr>
          <p:sp>
            <p:nvSpPr>
              <p:cNvPr id="3160" name="Freeform 11"/>
              <p:cNvSpPr>
                <a:spLocks/>
              </p:cNvSpPr>
              <p:nvPr/>
            </p:nvSpPr>
            <p:spPr bwMode="auto">
              <a:xfrm>
                <a:off x="3671" y="2323"/>
                <a:ext cx="52" cy="104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61" y="867"/>
                  </a:cxn>
                  <a:cxn ang="0">
                    <a:pos x="361" y="870"/>
                  </a:cxn>
                  <a:cxn ang="0">
                    <a:pos x="427" y="437"/>
                  </a:cxn>
                  <a:cxn ang="0">
                    <a:pos x="368" y="3"/>
                  </a:cxn>
                  <a:cxn ang="0">
                    <a:pos x="68" y="1"/>
                  </a:cxn>
                  <a:cxn ang="0">
                    <a:pos x="2" y="433"/>
                  </a:cxn>
                </a:cxnLst>
                <a:rect l="0" t="0" r="r" b="b"/>
                <a:pathLst>
                  <a:path w="429" h="870">
                    <a:moveTo>
                      <a:pt x="2" y="433"/>
                    </a:moveTo>
                    <a:cubicBezTo>
                      <a:pt x="0" y="673"/>
                      <a:pt x="27" y="867"/>
                      <a:pt x="61" y="867"/>
                    </a:cubicBezTo>
                    <a:lnTo>
                      <a:pt x="361" y="870"/>
                    </a:lnTo>
                    <a:cubicBezTo>
                      <a:pt x="396" y="870"/>
                      <a:pt x="425" y="676"/>
                      <a:pt x="427" y="437"/>
                    </a:cubicBezTo>
                    <a:cubicBezTo>
                      <a:pt x="429" y="198"/>
                      <a:pt x="403" y="3"/>
                      <a:pt x="368" y="3"/>
                    </a:cubicBezTo>
                    <a:lnTo>
                      <a:pt x="68" y="1"/>
                    </a:lnTo>
                    <a:cubicBezTo>
                      <a:pt x="34" y="0"/>
                      <a:pt x="4" y="194"/>
                      <a:pt x="2" y="4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1" name="Freeform 12"/>
              <p:cNvSpPr>
                <a:spLocks/>
              </p:cNvSpPr>
              <p:nvPr/>
            </p:nvSpPr>
            <p:spPr bwMode="auto">
              <a:xfrm>
                <a:off x="3671" y="2323"/>
                <a:ext cx="16" cy="104"/>
              </a:xfrm>
              <a:custGeom>
                <a:avLst/>
                <a:gdLst/>
                <a:ahLst/>
                <a:cxnLst>
                  <a:cxn ang="0">
                    <a:pos x="61" y="867"/>
                  </a:cxn>
                  <a:cxn ang="0">
                    <a:pos x="127" y="434"/>
                  </a:cxn>
                  <a:cxn ang="0">
                    <a:pos x="68" y="1"/>
                  </a:cxn>
                  <a:cxn ang="0">
                    <a:pos x="2" y="433"/>
                  </a:cxn>
                  <a:cxn ang="0">
                    <a:pos x="61" y="867"/>
                  </a:cxn>
                </a:cxnLst>
                <a:rect l="0" t="0" r="r" b="b"/>
                <a:pathLst>
                  <a:path w="129" h="868">
                    <a:moveTo>
                      <a:pt x="61" y="867"/>
                    </a:moveTo>
                    <a:cubicBezTo>
                      <a:pt x="96" y="868"/>
                      <a:pt x="125" y="674"/>
                      <a:pt x="127" y="434"/>
                    </a:cubicBezTo>
                    <a:cubicBezTo>
                      <a:pt x="129" y="195"/>
                      <a:pt x="103" y="1"/>
                      <a:pt x="68" y="1"/>
                    </a:cubicBezTo>
                    <a:cubicBezTo>
                      <a:pt x="34" y="0"/>
                      <a:pt x="4" y="194"/>
                      <a:pt x="2" y="433"/>
                    </a:cubicBezTo>
                    <a:cubicBezTo>
                      <a:pt x="0" y="673"/>
                      <a:pt x="27" y="867"/>
                      <a:pt x="61" y="867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2" name="Freeform 13"/>
              <p:cNvSpPr>
                <a:spLocks/>
              </p:cNvSpPr>
              <p:nvPr/>
            </p:nvSpPr>
            <p:spPr bwMode="auto">
              <a:xfrm>
                <a:off x="3671" y="2323"/>
                <a:ext cx="52" cy="104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61" y="867"/>
                  </a:cxn>
                  <a:cxn ang="0">
                    <a:pos x="361" y="870"/>
                  </a:cxn>
                  <a:cxn ang="0">
                    <a:pos x="427" y="437"/>
                  </a:cxn>
                  <a:cxn ang="0">
                    <a:pos x="368" y="3"/>
                  </a:cxn>
                  <a:cxn ang="0">
                    <a:pos x="68" y="1"/>
                  </a:cxn>
                  <a:cxn ang="0">
                    <a:pos x="2" y="433"/>
                  </a:cxn>
                </a:cxnLst>
                <a:rect l="0" t="0" r="r" b="b"/>
                <a:pathLst>
                  <a:path w="429" h="870">
                    <a:moveTo>
                      <a:pt x="2" y="433"/>
                    </a:moveTo>
                    <a:cubicBezTo>
                      <a:pt x="0" y="673"/>
                      <a:pt x="27" y="867"/>
                      <a:pt x="61" y="867"/>
                    </a:cubicBezTo>
                    <a:lnTo>
                      <a:pt x="361" y="870"/>
                    </a:lnTo>
                    <a:cubicBezTo>
                      <a:pt x="396" y="870"/>
                      <a:pt x="425" y="676"/>
                      <a:pt x="427" y="437"/>
                    </a:cubicBezTo>
                    <a:cubicBezTo>
                      <a:pt x="429" y="198"/>
                      <a:pt x="403" y="3"/>
                      <a:pt x="368" y="3"/>
                    </a:cubicBezTo>
                    <a:lnTo>
                      <a:pt x="68" y="1"/>
                    </a:lnTo>
                    <a:cubicBezTo>
                      <a:pt x="34" y="0"/>
                      <a:pt x="4" y="194"/>
                      <a:pt x="2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3" name="Freeform 14"/>
              <p:cNvSpPr>
                <a:spLocks/>
              </p:cNvSpPr>
              <p:nvPr/>
            </p:nvSpPr>
            <p:spPr bwMode="auto">
              <a:xfrm>
                <a:off x="3678" y="2323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2" name="Group 20"/>
            <p:cNvGrpSpPr>
              <a:grpSpLocks/>
            </p:cNvGrpSpPr>
            <p:nvPr/>
          </p:nvGrpSpPr>
          <p:grpSpPr bwMode="auto">
            <a:xfrm>
              <a:off x="7211759" y="3401469"/>
              <a:ext cx="65145" cy="133170"/>
              <a:chOff x="3624" y="2285"/>
              <a:chExt cx="74" cy="179"/>
            </a:xfrm>
          </p:grpSpPr>
          <p:sp>
            <p:nvSpPr>
              <p:cNvPr id="3156" name="Freeform 16"/>
              <p:cNvSpPr>
                <a:spLocks/>
              </p:cNvSpPr>
              <p:nvPr/>
            </p:nvSpPr>
            <p:spPr bwMode="auto">
              <a:xfrm>
                <a:off x="3624" y="2285"/>
                <a:ext cx="74" cy="179"/>
              </a:xfrm>
              <a:custGeom>
                <a:avLst/>
                <a:gdLst/>
                <a:ahLst/>
                <a:cxnLst>
                  <a:cxn ang="0">
                    <a:pos x="3" y="746"/>
                  </a:cxn>
                  <a:cxn ang="0">
                    <a:pos x="134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6" y="1"/>
                  </a:cxn>
                  <a:cxn ang="0">
                    <a:pos x="3" y="746"/>
                  </a:cxn>
                </a:cxnLst>
                <a:rect l="0" t="0" r="r" b="b"/>
                <a:pathLst>
                  <a:path w="615" h="1496">
                    <a:moveTo>
                      <a:pt x="3" y="746"/>
                    </a:moveTo>
                    <a:cubicBezTo>
                      <a:pt x="0" y="1157"/>
                      <a:pt x="59" y="1492"/>
                      <a:pt x="134" y="1492"/>
                    </a:cubicBezTo>
                    <a:lnTo>
                      <a:pt x="469" y="1495"/>
                    </a:lnTo>
                    <a:cubicBezTo>
                      <a:pt x="544" y="1496"/>
                      <a:pt x="608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6" y="1"/>
                    </a:lnTo>
                    <a:cubicBezTo>
                      <a:pt x="71" y="0"/>
                      <a:pt x="7" y="334"/>
                      <a:pt x="3" y="74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7" name="Freeform 17"/>
              <p:cNvSpPr>
                <a:spLocks/>
              </p:cNvSpPr>
              <p:nvPr/>
            </p:nvSpPr>
            <p:spPr bwMode="auto">
              <a:xfrm>
                <a:off x="3624" y="2285"/>
                <a:ext cx="34" cy="179"/>
              </a:xfrm>
              <a:custGeom>
                <a:avLst/>
                <a:gdLst/>
                <a:ahLst/>
                <a:cxnLst>
                  <a:cxn ang="0">
                    <a:pos x="134" y="1492"/>
                  </a:cxn>
                  <a:cxn ang="0">
                    <a:pos x="277" y="748"/>
                  </a:cxn>
                  <a:cxn ang="0">
                    <a:pos x="146" y="1"/>
                  </a:cxn>
                  <a:cxn ang="0">
                    <a:pos x="3" y="746"/>
                  </a:cxn>
                  <a:cxn ang="0">
                    <a:pos x="134" y="1492"/>
                  </a:cxn>
                </a:cxnLst>
                <a:rect l="0" t="0" r="r" b="b"/>
                <a:pathLst>
                  <a:path w="281" h="1493">
                    <a:moveTo>
                      <a:pt x="134" y="1492"/>
                    </a:moveTo>
                    <a:cubicBezTo>
                      <a:pt x="210" y="1493"/>
                      <a:pt x="274" y="1160"/>
                      <a:pt x="277" y="748"/>
                    </a:cubicBezTo>
                    <a:cubicBezTo>
                      <a:pt x="281" y="336"/>
                      <a:pt x="222" y="1"/>
                      <a:pt x="146" y="1"/>
                    </a:cubicBezTo>
                    <a:cubicBezTo>
                      <a:pt x="71" y="0"/>
                      <a:pt x="7" y="334"/>
                      <a:pt x="3" y="746"/>
                    </a:cubicBezTo>
                    <a:cubicBezTo>
                      <a:pt x="0" y="1157"/>
                      <a:pt x="59" y="1492"/>
                      <a:pt x="134" y="149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8" name="Freeform 18"/>
              <p:cNvSpPr>
                <a:spLocks/>
              </p:cNvSpPr>
              <p:nvPr/>
            </p:nvSpPr>
            <p:spPr bwMode="auto">
              <a:xfrm>
                <a:off x="3624" y="2285"/>
                <a:ext cx="74" cy="179"/>
              </a:xfrm>
              <a:custGeom>
                <a:avLst/>
                <a:gdLst/>
                <a:ahLst/>
                <a:cxnLst>
                  <a:cxn ang="0">
                    <a:pos x="3" y="746"/>
                  </a:cxn>
                  <a:cxn ang="0">
                    <a:pos x="134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6" y="1"/>
                  </a:cxn>
                  <a:cxn ang="0">
                    <a:pos x="3" y="746"/>
                  </a:cxn>
                </a:cxnLst>
                <a:rect l="0" t="0" r="r" b="b"/>
                <a:pathLst>
                  <a:path w="615" h="1496">
                    <a:moveTo>
                      <a:pt x="3" y="746"/>
                    </a:moveTo>
                    <a:cubicBezTo>
                      <a:pt x="0" y="1157"/>
                      <a:pt x="59" y="1492"/>
                      <a:pt x="134" y="1492"/>
                    </a:cubicBezTo>
                    <a:lnTo>
                      <a:pt x="469" y="1495"/>
                    </a:lnTo>
                    <a:cubicBezTo>
                      <a:pt x="544" y="1496"/>
                      <a:pt x="608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6" y="1"/>
                    </a:lnTo>
                    <a:cubicBezTo>
                      <a:pt x="71" y="0"/>
                      <a:pt x="7" y="334"/>
                      <a:pt x="3" y="74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9" name="Freeform 19"/>
              <p:cNvSpPr>
                <a:spLocks/>
              </p:cNvSpPr>
              <p:nvPr/>
            </p:nvSpPr>
            <p:spPr bwMode="auto">
              <a:xfrm>
                <a:off x="3640" y="2285"/>
                <a:ext cx="18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1" y="0"/>
                  </a:cxn>
                </a:cxnLst>
                <a:rect l="0" t="0" r="r" b="b"/>
                <a:pathLst>
                  <a:path w="18" h="179">
                    <a:moveTo>
                      <a:pt x="0" y="179"/>
                    </a:moveTo>
                    <a:cubicBezTo>
                      <a:pt x="9" y="179"/>
                      <a:pt x="17" y="139"/>
                      <a:pt x="17" y="90"/>
                    </a:cubicBezTo>
                    <a:cubicBezTo>
                      <a:pt x="18" y="40"/>
                      <a:pt x="11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3" name="Group 25"/>
            <p:cNvGrpSpPr>
              <a:grpSpLocks/>
            </p:cNvGrpSpPr>
            <p:nvPr/>
          </p:nvGrpSpPr>
          <p:grpSpPr bwMode="auto">
            <a:xfrm>
              <a:off x="7202076" y="3359807"/>
              <a:ext cx="53701" cy="215750"/>
              <a:chOff x="3613" y="2229"/>
              <a:chExt cx="61" cy="290"/>
            </a:xfrm>
          </p:grpSpPr>
          <p:sp>
            <p:nvSpPr>
              <p:cNvPr id="3152" name="Freeform 21"/>
              <p:cNvSpPr>
                <a:spLocks/>
              </p:cNvSpPr>
              <p:nvPr/>
            </p:nvSpPr>
            <p:spPr bwMode="auto">
              <a:xfrm>
                <a:off x="3613" y="2229"/>
                <a:ext cx="61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6" y="1212"/>
                  </a:cxn>
                  <a:cxn ang="0">
                    <a:pos x="391" y="3"/>
                  </a:cxn>
                  <a:cxn ang="0">
                    <a:pos x="141" y="1"/>
                  </a:cxn>
                  <a:cxn ang="0">
                    <a:pos x="6" y="1208"/>
                  </a:cxn>
                </a:cxnLst>
                <a:rect l="0" t="0" r="r" b="b"/>
                <a:pathLst>
                  <a:path w="511" h="2420">
                    <a:moveTo>
                      <a:pt x="6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6" y="1212"/>
                    </a:cubicBezTo>
                    <a:cubicBezTo>
                      <a:pt x="511" y="544"/>
                      <a:pt x="460" y="3"/>
                      <a:pt x="391" y="3"/>
                    </a:cubicBezTo>
                    <a:lnTo>
                      <a:pt x="141" y="1"/>
                    </a:lnTo>
                    <a:cubicBezTo>
                      <a:pt x="72" y="0"/>
                      <a:pt x="11" y="540"/>
                      <a:pt x="6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3" name="Freeform 22"/>
              <p:cNvSpPr>
                <a:spLocks/>
              </p:cNvSpPr>
              <p:nvPr/>
            </p:nvSpPr>
            <p:spPr bwMode="auto">
              <a:xfrm>
                <a:off x="3613" y="2229"/>
                <a:ext cx="31" cy="290"/>
              </a:xfrm>
              <a:custGeom>
                <a:avLst/>
                <a:gdLst/>
                <a:ahLst/>
                <a:cxnLst>
                  <a:cxn ang="0">
                    <a:pos x="121" y="2417"/>
                  </a:cxn>
                  <a:cxn ang="0">
                    <a:pos x="256" y="1210"/>
                  </a:cxn>
                  <a:cxn ang="0">
                    <a:pos x="141" y="1"/>
                  </a:cxn>
                  <a:cxn ang="0">
                    <a:pos x="6" y="1208"/>
                  </a:cxn>
                  <a:cxn ang="0">
                    <a:pos x="121" y="2417"/>
                  </a:cxn>
                </a:cxnLst>
                <a:rect l="0" t="0" r="r" b="b"/>
                <a:pathLst>
                  <a:path w="261" h="2418">
                    <a:moveTo>
                      <a:pt x="121" y="2417"/>
                    </a:moveTo>
                    <a:cubicBezTo>
                      <a:pt x="190" y="2418"/>
                      <a:pt x="250" y="1877"/>
                      <a:pt x="256" y="1210"/>
                    </a:cubicBezTo>
                    <a:cubicBezTo>
                      <a:pt x="261" y="542"/>
                      <a:pt x="210" y="1"/>
                      <a:pt x="141" y="1"/>
                    </a:cubicBezTo>
                    <a:cubicBezTo>
                      <a:pt x="72" y="0"/>
                      <a:pt x="11" y="540"/>
                      <a:pt x="6" y="1208"/>
                    </a:cubicBezTo>
                    <a:cubicBezTo>
                      <a:pt x="0" y="1875"/>
                      <a:pt x="52" y="2417"/>
                      <a:pt x="121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4" name="Freeform 23"/>
              <p:cNvSpPr>
                <a:spLocks/>
              </p:cNvSpPr>
              <p:nvPr/>
            </p:nvSpPr>
            <p:spPr bwMode="auto">
              <a:xfrm>
                <a:off x="3613" y="2229"/>
                <a:ext cx="61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6" y="1212"/>
                  </a:cxn>
                  <a:cxn ang="0">
                    <a:pos x="391" y="3"/>
                  </a:cxn>
                  <a:cxn ang="0">
                    <a:pos x="141" y="1"/>
                  </a:cxn>
                  <a:cxn ang="0">
                    <a:pos x="6" y="1208"/>
                  </a:cxn>
                </a:cxnLst>
                <a:rect l="0" t="0" r="r" b="b"/>
                <a:pathLst>
                  <a:path w="511" h="2420">
                    <a:moveTo>
                      <a:pt x="6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6" y="1212"/>
                    </a:cubicBezTo>
                    <a:cubicBezTo>
                      <a:pt x="511" y="544"/>
                      <a:pt x="460" y="3"/>
                      <a:pt x="391" y="3"/>
                    </a:cubicBezTo>
                    <a:lnTo>
                      <a:pt x="141" y="1"/>
                    </a:lnTo>
                    <a:cubicBezTo>
                      <a:pt x="72" y="0"/>
                      <a:pt x="11" y="540"/>
                      <a:pt x="6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5" name="Freeform 24"/>
              <p:cNvSpPr>
                <a:spLocks/>
              </p:cNvSpPr>
              <p:nvPr/>
            </p:nvSpPr>
            <p:spPr bwMode="auto">
              <a:xfrm>
                <a:off x="3627" y="2229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8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4" name="Group 31"/>
            <p:cNvGrpSpPr>
              <a:grpSpLocks/>
            </p:cNvGrpSpPr>
            <p:nvPr/>
          </p:nvGrpSpPr>
          <p:grpSpPr bwMode="auto">
            <a:xfrm>
              <a:off x="6971426" y="3390309"/>
              <a:ext cx="250898" cy="166648"/>
              <a:chOff x="3351" y="2270"/>
              <a:chExt cx="285" cy="224"/>
            </a:xfrm>
          </p:grpSpPr>
          <p:sp>
            <p:nvSpPr>
              <p:cNvPr id="3147" name="Freeform 26"/>
              <p:cNvSpPr>
                <a:spLocks/>
              </p:cNvSpPr>
              <p:nvPr/>
            </p:nvSpPr>
            <p:spPr bwMode="auto">
              <a:xfrm>
                <a:off x="3351" y="2286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0" y="1717"/>
                  </a:cxn>
                  <a:cxn ang="0">
                    <a:pos x="2173" y="1734"/>
                  </a:cxn>
                  <a:cxn ang="0">
                    <a:pos x="2303" y="876"/>
                  </a:cxn>
                  <a:cxn ang="0">
                    <a:pos x="2187" y="17"/>
                  </a:cxn>
                  <a:cxn ang="0">
                    <a:pos x="134" y="1"/>
                  </a:cxn>
                  <a:cxn ang="0">
                    <a:pos x="4" y="858"/>
                  </a:cxn>
                </a:cxnLst>
                <a:rect l="0" t="0" r="r" b="b"/>
                <a:pathLst>
                  <a:path w="2307" h="1734">
                    <a:moveTo>
                      <a:pt x="4" y="858"/>
                    </a:moveTo>
                    <a:cubicBezTo>
                      <a:pt x="0" y="1332"/>
                      <a:pt x="52" y="1717"/>
                      <a:pt x="120" y="1717"/>
                    </a:cubicBezTo>
                    <a:lnTo>
                      <a:pt x="2173" y="1734"/>
                    </a:lnTo>
                    <a:cubicBezTo>
                      <a:pt x="2241" y="1734"/>
                      <a:pt x="2300" y="1350"/>
                      <a:pt x="2303" y="876"/>
                    </a:cubicBezTo>
                    <a:cubicBezTo>
                      <a:pt x="2307" y="402"/>
                      <a:pt x="2255" y="18"/>
                      <a:pt x="2187" y="17"/>
                    </a:cubicBezTo>
                    <a:lnTo>
                      <a:pt x="134" y="1"/>
                    </a:lnTo>
                    <a:cubicBezTo>
                      <a:pt x="66" y="0"/>
                      <a:pt x="7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8" name="Freeform 27"/>
              <p:cNvSpPr>
                <a:spLocks/>
              </p:cNvSpPr>
              <p:nvPr/>
            </p:nvSpPr>
            <p:spPr bwMode="auto">
              <a:xfrm>
                <a:off x="3359" y="2270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5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3" y="1716"/>
                      <a:pt x="121" y="1717"/>
                    </a:cubicBezTo>
                    <a:lnTo>
                      <a:pt x="2173" y="1733"/>
                    </a:lnTo>
                    <a:cubicBezTo>
                      <a:pt x="2242" y="1734"/>
                      <a:pt x="2300" y="1350"/>
                      <a:pt x="2304" y="876"/>
                    </a:cubicBezTo>
                    <a:cubicBezTo>
                      <a:pt x="2308" y="402"/>
                      <a:pt x="2256" y="17"/>
                      <a:pt x="2187" y="17"/>
                    </a:cubicBezTo>
                    <a:lnTo>
                      <a:pt x="135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9" name="Freeform 28"/>
              <p:cNvSpPr>
                <a:spLocks/>
              </p:cNvSpPr>
              <p:nvPr/>
            </p:nvSpPr>
            <p:spPr bwMode="auto">
              <a:xfrm>
                <a:off x="3359" y="2270"/>
                <a:ext cx="30" cy="206"/>
              </a:xfrm>
              <a:custGeom>
                <a:avLst/>
                <a:gdLst/>
                <a:ahLst/>
                <a:cxnLst>
                  <a:cxn ang="0">
                    <a:pos x="121" y="1717"/>
                  </a:cxn>
                  <a:cxn ang="0">
                    <a:pos x="252" y="860"/>
                  </a:cxn>
                  <a:cxn ang="0">
                    <a:pos x="135" y="0"/>
                  </a:cxn>
                  <a:cxn ang="0">
                    <a:pos x="4" y="858"/>
                  </a:cxn>
                  <a:cxn ang="0">
                    <a:pos x="121" y="1717"/>
                  </a:cxn>
                </a:cxnLst>
                <a:rect l="0" t="0" r="r" b="b"/>
                <a:pathLst>
                  <a:path w="255" h="1717">
                    <a:moveTo>
                      <a:pt x="121" y="1717"/>
                    </a:moveTo>
                    <a:cubicBezTo>
                      <a:pt x="189" y="1717"/>
                      <a:pt x="248" y="1334"/>
                      <a:pt x="252" y="860"/>
                    </a:cubicBezTo>
                    <a:cubicBezTo>
                      <a:pt x="255" y="385"/>
                      <a:pt x="203" y="1"/>
                      <a:pt x="135" y="0"/>
                    </a:cubicBezTo>
                    <a:cubicBezTo>
                      <a:pt x="66" y="0"/>
                      <a:pt x="8" y="383"/>
                      <a:pt x="4" y="858"/>
                    </a:cubicBezTo>
                    <a:cubicBezTo>
                      <a:pt x="0" y="1332"/>
                      <a:pt x="53" y="1716"/>
                      <a:pt x="121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0" name="Freeform 29"/>
              <p:cNvSpPr>
                <a:spLocks/>
              </p:cNvSpPr>
              <p:nvPr/>
            </p:nvSpPr>
            <p:spPr bwMode="auto">
              <a:xfrm>
                <a:off x="3359" y="2270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5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3" y="1716"/>
                      <a:pt x="121" y="1717"/>
                    </a:cubicBezTo>
                    <a:lnTo>
                      <a:pt x="2173" y="1733"/>
                    </a:lnTo>
                    <a:cubicBezTo>
                      <a:pt x="2242" y="1734"/>
                      <a:pt x="2300" y="1350"/>
                      <a:pt x="2304" y="876"/>
                    </a:cubicBezTo>
                    <a:cubicBezTo>
                      <a:pt x="2308" y="402"/>
                      <a:pt x="2256" y="17"/>
                      <a:pt x="2187" y="17"/>
                    </a:cubicBezTo>
                    <a:lnTo>
                      <a:pt x="135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1" name="Freeform 30"/>
              <p:cNvSpPr>
                <a:spLocks/>
              </p:cNvSpPr>
              <p:nvPr/>
            </p:nvSpPr>
            <p:spPr bwMode="auto">
              <a:xfrm>
                <a:off x="3373" y="2270"/>
                <a:ext cx="16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6" y="103"/>
                  </a:cxn>
                  <a:cxn ang="0">
                    <a:pos x="2" y="0"/>
                  </a:cxn>
                </a:cxnLst>
                <a:rect l="0" t="0" r="r" b="b"/>
                <a:pathLst>
                  <a:path w="16" h="206">
                    <a:moveTo>
                      <a:pt x="0" y="206"/>
                    </a:moveTo>
                    <a:cubicBezTo>
                      <a:pt x="9" y="206"/>
                      <a:pt x="16" y="160"/>
                      <a:pt x="16" y="103"/>
                    </a:cubicBezTo>
                    <a:cubicBezTo>
                      <a:pt x="16" y="46"/>
                      <a:pt x="10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7223204" y="3467682"/>
              <a:ext cx="2641" cy="4464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2" y="50"/>
                </a:cxn>
                <a:cxn ang="0">
                  <a:pos x="25" y="25"/>
                </a:cxn>
                <a:cxn ang="0">
                  <a:pos x="13" y="0"/>
                </a:cxn>
                <a:cxn ang="0">
                  <a:pos x="0" y="25"/>
                </a:cxn>
              </a:cxnLst>
              <a:rect l="0" t="0" r="r" b="b"/>
              <a:pathLst>
                <a:path w="25" h="50">
                  <a:moveTo>
                    <a:pt x="0" y="25"/>
                  </a:moveTo>
                  <a:cubicBezTo>
                    <a:pt x="0" y="39"/>
                    <a:pt x="5" y="50"/>
                    <a:pt x="12" y="50"/>
                  </a:cubicBezTo>
                  <a:cubicBezTo>
                    <a:pt x="19" y="50"/>
                    <a:pt x="25" y="39"/>
                    <a:pt x="25" y="25"/>
                  </a:cubicBezTo>
                  <a:cubicBezTo>
                    <a:pt x="25" y="11"/>
                    <a:pt x="19" y="0"/>
                    <a:pt x="13" y="0"/>
                  </a:cubicBezTo>
                  <a:cubicBezTo>
                    <a:pt x="6" y="0"/>
                    <a:pt x="0" y="11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7210879" y="3548774"/>
              <a:ext cx="4401" cy="669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8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2" y="75"/>
                    <a:pt x="42" y="59"/>
                    <a:pt x="42" y="38"/>
                  </a:cubicBezTo>
                  <a:cubicBezTo>
                    <a:pt x="42" y="17"/>
                    <a:pt x="33" y="0"/>
                    <a:pt x="21" y="0"/>
                  </a:cubicBezTo>
                  <a:cubicBezTo>
                    <a:pt x="10" y="0"/>
                    <a:pt x="0" y="17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7214401" y="3378406"/>
              <a:ext cx="4401" cy="669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7"/>
                </a:cxn>
                <a:cxn ang="0">
                  <a:pos x="22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3" y="75"/>
                    <a:pt x="42" y="58"/>
                    <a:pt x="42" y="37"/>
                  </a:cubicBezTo>
                  <a:cubicBezTo>
                    <a:pt x="42" y="17"/>
                    <a:pt x="33" y="0"/>
                    <a:pt x="22" y="0"/>
                  </a:cubicBezTo>
                  <a:cubicBezTo>
                    <a:pt x="10" y="0"/>
                    <a:pt x="1" y="16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7221443" y="3421556"/>
              <a:ext cx="4401" cy="5952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67"/>
                </a:cxn>
                <a:cxn ang="0">
                  <a:pos x="42" y="34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2"/>
                    <a:pt x="9" y="67"/>
                    <a:pt x="21" y="67"/>
                  </a:cubicBezTo>
                  <a:cubicBezTo>
                    <a:pt x="32" y="67"/>
                    <a:pt x="42" y="52"/>
                    <a:pt x="42" y="34"/>
                  </a:cubicBezTo>
                  <a:cubicBezTo>
                    <a:pt x="42" y="15"/>
                    <a:pt x="33" y="0"/>
                    <a:pt x="21" y="0"/>
                  </a:cubicBezTo>
                  <a:cubicBezTo>
                    <a:pt x="10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36"/>
            <p:cNvSpPr>
              <a:spLocks/>
            </p:cNvSpPr>
            <p:nvPr/>
          </p:nvSpPr>
          <p:spPr bwMode="auto">
            <a:xfrm>
              <a:off x="7220563" y="3510088"/>
              <a:ext cx="3521" cy="5208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6" y="58"/>
                </a:cxn>
                <a:cxn ang="0">
                  <a:pos x="33" y="29"/>
                </a:cxn>
                <a:cxn ang="0">
                  <a:pos x="17" y="0"/>
                </a:cxn>
                <a:cxn ang="0">
                  <a:pos x="0" y="29"/>
                </a:cxn>
              </a:cxnLst>
              <a:rect l="0" t="0" r="r" b="b"/>
              <a:pathLst>
                <a:path w="33" h="58">
                  <a:moveTo>
                    <a:pt x="0" y="29"/>
                  </a:moveTo>
                  <a:cubicBezTo>
                    <a:pt x="0" y="45"/>
                    <a:pt x="7" y="58"/>
                    <a:pt x="16" y="58"/>
                  </a:cubicBezTo>
                  <a:cubicBezTo>
                    <a:pt x="25" y="58"/>
                    <a:pt x="33" y="45"/>
                    <a:pt x="33" y="29"/>
                  </a:cubicBezTo>
                  <a:cubicBezTo>
                    <a:pt x="33" y="13"/>
                    <a:pt x="26" y="0"/>
                    <a:pt x="17" y="0"/>
                  </a:cubicBezTo>
                  <a:cubicBezTo>
                    <a:pt x="8" y="0"/>
                    <a:pt x="0" y="13"/>
                    <a:pt x="0" y="2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0" name="Group 42"/>
            <p:cNvGrpSpPr>
              <a:grpSpLocks/>
            </p:cNvGrpSpPr>
            <p:nvPr/>
          </p:nvGrpSpPr>
          <p:grpSpPr bwMode="auto">
            <a:xfrm>
              <a:off x="6945895" y="3359063"/>
              <a:ext cx="73068" cy="221702"/>
              <a:chOff x="3322" y="2228"/>
              <a:chExt cx="83" cy="298"/>
            </a:xfrm>
          </p:grpSpPr>
          <p:sp>
            <p:nvSpPr>
              <p:cNvPr id="3142" name="Freeform 37"/>
              <p:cNvSpPr>
                <a:spLocks/>
              </p:cNvSpPr>
              <p:nvPr/>
            </p:nvSpPr>
            <p:spPr bwMode="auto">
              <a:xfrm>
                <a:off x="3322" y="2236"/>
                <a:ext cx="83" cy="290"/>
              </a:xfrm>
              <a:custGeom>
                <a:avLst/>
                <a:gdLst/>
                <a:ahLst/>
                <a:cxnLst>
                  <a:cxn ang="0">
                    <a:pos x="6" y="1207"/>
                  </a:cxn>
                  <a:cxn ang="0">
                    <a:pos x="167" y="2417"/>
                  </a:cxn>
                  <a:cxn ang="0">
                    <a:pos x="509" y="2420"/>
                  </a:cxn>
                  <a:cxn ang="0">
                    <a:pos x="689" y="1213"/>
                  </a:cxn>
                  <a:cxn ang="0">
                    <a:pos x="528" y="3"/>
                  </a:cxn>
                  <a:cxn ang="0">
                    <a:pos x="186" y="0"/>
                  </a:cxn>
                  <a:cxn ang="0">
                    <a:pos x="6" y="1207"/>
                  </a:cxn>
                </a:cxnLst>
                <a:rect l="0" t="0" r="r" b="b"/>
                <a:pathLst>
                  <a:path w="695" h="2421">
                    <a:moveTo>
                      <a:pt x="6" y="1207"/>
                    </a:moveTo>
                    <a:cubicBezTo>
                      <a:pt x="0" y="1875"/>
                      <a:pt x="73" y="2416"/>
                      <a:pt x="167" y="2417"/>
                    </a:cubicBezTo>
                    <a:lnTo>
                      <a:pt x="509" y="2420"/>
                    </a:lnTo>
                    <a:cubicBezTo>
                      <a:pt x="603" y="2421"/>
                      <a:pt x="684" y="1880"/>
                      <a:pt x="689" y="1213"/>
                    </a:cubicBezTo>
                    <a:cubicBezTo>
                      <a:pt x="695" y="546"/>
                      <a:pt x="622" y="4"/>
                      <a:pt x="528" y="3"/>
                    </a:cubicBezTo>
                    <a:lnTo>
                      <a:pt x="186" y="0"/>
                    </a:lnTo>
                    <a:cubicBezTo>
                      <a:pt x="92" y="0"/>
                      <a:pt x="11" y="540"/>
                      <a:pt x="6" y="1207"/>
                    </a:cubicBezTo>
                    <a:close/>
                  </a:path>
                </a:pathLst>
              </a:custGeom>
              <a:solidFill>
                <a:srgbClr val="1C1C1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3" name="Freeform 38"/>
              <p:cNvSpPr>
                <a:spLocks/>
              </p:cNvSpPr>
              <p:nvPr/>
            </p:nvSpPr>
            <p:spPr bwMode="auto">
              <a:xfrm>
                <a:off x="3322" y="2228"/>
                <a:ext cx="83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67" y="2417"/>
                  </a:cxn>
                  <a:cxn ang="0">
                    <a:pos x="509" y="2420"/>
                  </a:cxn>
                  <a:cxn ang="0">
                    <a:pos x="689" y="1213"/>
                  </a:cxn>
                  <a:cxn ang="0">
                    <a:pos x="528" y="4"/>
                  </a:cxn>
                  <a:cxn ang="0">
                    <a:pos x="186" y="1"/>
                  </a:cxn>
                  <a:cxn ang="0">
                    <a:pos x="6" y="1208"/>
                  </a:cxn>
                </a:cxnLst>
                <a:rect l="0" t="0" r="r" b="b"/>
                <a:pathLst>
                  <a:path w="695" h="2421">
                    <a:moveTo>
                      <a:pt x="6" y="1208"/>
                    </a:moveTo>
                    <a:cubicBezTo>
                      <a:pt x="0" y="1875"/>
                      <a:pt x="73" y="2417"/>
                      <a:pt x="167" y="2417"/>
                    </a:cubicBezTo>
                    <a:lnTo>
                      <a:pt x="509" y="2420"/>
                    </a:lnTo>
                    <a:cubicBezTo>
                      <a:pt x="603" y="2421"/>
                      <a:pt x="684" y="1881"/>
                      <a:pt x="689" y="1213"/>
                    </a:cubicBezTo>
                    <a:cubicBezTo>
                      <a:pt x="695" y="546"/>
                      <a:pt x="622" y="4"/>
                      <a:pt x="528" y="4"/>
                    </a:cubicBezTo>
                    <a:lnTo>
                      <a:pt x="186" y="1"/>
                    </a:lnTo>
                    <a:cubicBezTo>
                      <a:pt x="92" y="0"/>
                      <a:pt x="11" y="540"/>
                      <a:pt x="6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4" name="Freeform 39"/>
              <p:cNvSpPr>
                <a:spLocks/>
              </p:cNvSpPr>
              <p:nvPr/>
            </p:nvSpPr>
            <p:spPr bwMode="auto">
              <a:xfrm>
                <a:off x="3322" y="2228"/>
                <a:ext cx="42" cy="290"/>
              </a:xfrm>
              <a:custGeom>
                <a:avLst/>
                <a:gdLst/>
                <a:ahLst/>
                <a:cxnLst>
                  <a:cxn ang="0">
                    <a:pos x="167" y="2417"/>
                  </a:cxn>
                  <a:cxn ang="0">
                    <a:pos x="347" y="1210"/>
                  </a:cxn>
                  <a:cxn ang="0">
                    <a:pos x="186" y="1"/>
                  </a:cxn>
                  <a:cxn ang="0">
                    <a:pos x="6" y="1208"/>
                  </a:cxn>
                  <a:cxn ang="0">
                    <a:pos x="167" y="2417"/>
                  </a:cxn>
                </a:cxnLst>
                <a:rect l="0" t="0" r="r" b="b"/>
                <a:pathLst>
                  <a:path w="353" h="2418">
                    <a:moveTo>
                      <a:pt x="167" y="2417"/>
                    </a:moveTo>
                    <a:cubicBezTo>
                      <a:pt x="261" y="2418"/>
                      <a:pt x="342" y="1878"/>
                      <a:pt x="347" y="1210"/>
                    </a:cubicBezTo>
                    <a:cubicBezTo>
                      <a:pt x="353" y="543"/>
                      <a:pt x="281" y="2"/>
                      <a:pt x="186" y="1"/>
                    </a:cubicBezTo>
                    <a:cubicBezTo>
                      <a:pt x="92" y="0"/>
                      <a:pt x="11" y="540"/>
                      <a:pt x="6" y="1208"/>
                    </a:cubicBezTo>
                    <a:cubicBezTo>
                      <a:pt x="0" y="1875"/>
                      <a:pt x="73" y="2417"/>
                      <a:pt x="167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5" name="Freeform 40"/>
              <p:cNvSpPr>
                <a:spLocks/>
              </p:cNvSpPr>
              <p:nvPr/>
            </p:nvSpPr>
            <p:spPr bwMode="auto">
              <a:xfrm>
                <a:off x="3322" y="2228"/>
                <a:ext cx="83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67" y="2417"/>
                  </a:cxn>
                  <a:cxn ang="0">
                    <a:pos x="509" y="2420"/>
                  </a:cxn>
                  <a:cxn ang="0">
                    <a:pos x="689" y="1213"/>
                  </a:cxn>
                  <a:cxn ang="0">
                    <a:pos x="528" y="4"/>
                  </a:cxn>
                  <a:cxn ang="0">
                    <a:pos x="186" y="1"/>
                  </a:cxn>
                  <a:cxn ang="0">
                    <a:pos x="6" y="1208"/>
                  </a:cxn>
                </a:cxnLst>
                <a:rect l="0" t="0" r="r" b="b"/>
                <a:pathLst>
                  <a:path w="695" h="2421">
                    <a:moveTo>
                      <a:pt x="6" y="1208"/>
                    </a:moveTo>
                    <a:cubicBezTo>
                      <a:pt x="0" y="1875"/>
                      <a:pt x="73" y="2417"/>
                      <a:pt x="167" y="2417"/>
                    </a:cubicBezTo>
                    <a:lnTo>
                      <a:pt x="509" y="2420"/>
                    </a:lnTo>
                    <a:cubicBezTo>
                      <a:pt x="603" y="2421"/>
                      <a:pt x="684" y="1881"/>
                      <a:pt x="689" y="1213"/>
                    </a:cubicBezTo>
                    <a:cubicBezTo>
                      <a:pt x="695" y="546"/>
                      <a:pt x="622" y="4"/>
                      <a:pt x="528" y="4"/>
                    </a:cubicBezTo>
                    <a:lnTo>
                      <a:pt x="186" y="1"/>
                    </a:lnTo>
                    <a:cubicBezTo>
                      <a:pt x="92" y="0"/>
                      <a:pt x="11" y="540"/>
                      <a:pt x="6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6" name="Freeform 41"/>
              <p:cNvSpPr>
                <a:spLocks/>
              </p:cNvSpPr>
              <p:nvPr/>
            </p:nvSpPr>
            <p:spPr bwMode="auto">
              <a:xfrm>
                <a:off x="3342" y="2228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1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1" name="Group 47"/>
            <p:cNvGrpSpPr>
              <a:grpSpLocks/>
            </p:cNvGrpSpPr>
            <p:nvPr/>
          </p:nvGrpSpPr>
          <p:grpSpPr bwMode="auto">
            <a:xfrm>
              <a:off x="6905400" y="3399981"/>
              <a:ext cx="64265" cy="133914"/>
              <a:chOff x="3276" y="2283"/>
              <a:chExt cx="73" cy="180"/>
            </a:xfrm>
          </p:grpSpPr>
          <p:sp>
            <p:nvSpPr>
              <p:cNvPr id="3138" name="Freeform 43"/>
              <p:cNvSpPr>
                <a:spLocks/>
              </p:cNvSpPr>
              <p:nvPr/>
            </p:nvSpPr>
            <p:spPr bwMode="auto">
              <a:xfrm>
                <a:off x="3276" y="2283"/>
                <a:ext cx="73" cy="180"/>
              </a:xfrm>
              <a:custGeom>
                <a:avLst/>
                <a:gdLst/>
                <a:ahLst/>
                <a:cxnLst>
                  <a:cxn ang="0">
                    <a:pos x="3" y="749"/>
                  </a:cxn>
                  <a:cxn ang="0">
                    <a:pos x="132" y="1500"/>
                  </a:cxn>
                  <a:cxn ang="0">
                    <a:pos x="462" y="1503"/>
                  </a:cxn>
                  <a:cxn ang="0">
                    <a:pos x="603" y="754"/>
                  </a:cxn>
                  <a:cxn ang="0">
                    <a:pos x="475" y="3"/>
                  </a:cxn>
                  <a:cxn ang="0">
                    <a:pos x="145" y="0"/>
                  </a:cxn>
                  <a:cxn ang="0">
                    <a:pos x="3" y="749"/>
                  </a:cxn>
                </a:cxnLst>
                <a:rect l="0" t="0" r="r" b="b"/>
                <a:pathLst>
                  <a:path w="607" h="1503">
                    <a:moveTo>
                      <a:pt x="3" y="749"/>
                    </a:moveTo>
                    <a:cubicBezTo>
                      <a:pt x="0" y="1163"/>
                      <a:pt x="58" y="1500"/>
                      <a:pt x="132" y="1500"/>
                    </a:cubicBezTo>
                    <a:lnTo>
                      <a:pt x="462" y="1503"/>
                    </a:lnTo>
                    <a:cubicBezTo>
                      <a:pt x="537" y="1503"/>
                      <a:pt x="600" y="1168"/>
                      <a:pt x="603" y="754"/>
                    </a:cubicBezTo>
                    <a:cubicBezTo>
                      <a:pt x="607" y="340"/>
                      <a:pt x="549" y="3"/>
                      <a:pt x="475" y="3"/>
                    </a:cubicBezTo>
                    <a:lnTo>
                      <a:pt x="145" y="0"/>
                    </a:lnTo>
                    <a:cubicBezTo>
                      <a:pt x="70" y="0"/>
                      <a:pt x="7" y="335"/>
                      <a:pt x="3" y="7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9" name="Freeform 44"/>
              <p:cNvSpPr>
                <a:spLocks/>
              </p:cNvSpPr>
              <p:nvPr/>
            </p:nvSpPr>
            <p:spPr bwMode="auto">
              <a:xfrm>
                <a:off x="3276" y="2283"/>
                <a:ext cx="33" cy="180"/>
              </a:xfrm>
              <a:custGeom>
                <a:avLst/>
                <a:gdLst/>
                <a:ahLst/>
                <a:cxnLst>
                  <a:cxn ang="0">
                    <a:pos x="132" y="1500"/>
                  </a:cxn>
                  <a:cxn ang="0">
                    <a:pos x="273" y="751"/>
                  </a:cxn>
                  <a:cxn ang="0">
                    <a:pos x="145" y="0"/>
                  </a:cxn>
                  <a:cxn ang="0">
                    <a:pos x="3" y="749"/>
                  </a:cxn>
                  <a:cxn ang="0">
                    <a:pos x="132" y="1500"/>
                  </a:cxn>
                </a:cxnLst>
                <a:rect l="0" t="0" r="r" b="b"/>
                <a:pathLst>
                  <a:path w="277" h="1501">
                    <a:moveTo>
                      <a:pt x="132" y="1500"/>
                    </a:moveTo>
                    <a:cubicBezTo>
                      <a:pt x="207" y="1501"/>
                      <a:pt x="270" y="1165"/>
                      <a:pt x="273" y="751"/>
                    </a:cubicBezTo>
                    <a:cubicBezTo>
                      <a:pt x="277" y="337"/>
                      <a:pt x="219" y="1"/>
                      <a:pt x="145" y="0"/>
                    </a:cubicBezTo>
                    <a:cubicBezTo>
                      <a:pt x="70" y="0"/>
                      <a:pt x="7" y="335"/>
                      <a:pt x="3" y="749"/>
                    </a:cubicBezTo>
                    <a:cubicBezTo>
                      <a:pt x="0" y="1163"/>
                      <a:pt x="58" y="1500"/>
                      <a:pt x="132" y="1500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0" name="Freeform 45"/>
              <p:cNvSpPr>
                <a:spLocks/>
              </p:cNvSpPr>
              <p:nvPr/>
            </p:nvSpPr>
            <p:spPr bwMode="auto">
              <a:xfrm>
                <a:off x="3276" y="2283"/>
                <a:ext cx="73" cy="180"/>
              </a:xfrm>
              <a:custGeom>
                <a:avLst/>
                <a:gdLst/>
                <a:ahLst/>
                <a:cxnLst>
                  <a:cxn ang="0">
                    <a:pos x="3" y="749"/>
                  </a:cxn>
                  <a:cxn ang="0">
                    <a:pos x="132" y="1500"/>
                  </a:cxn>
                  <a:cxn ang="0">
                    <a:pos x="462" y="1503"/>
                  </a:cxn>
                  <a:cxn ang="0">
                    <a:pos x="603" y="754"/>
                  </a:cxn>
                  <a:cxn ang="0">
                    <a:pos x="475" y="3"/>
                  </a:cxn>
                  <a:cxn ang="0">
                    <a:pos x="145" y="0"/>
                  </a:cxn>
                  <a:cxn ang="0">
                    <a:pos x="3" y="749"/>
                  </a:cxn>
                </a:cxnLst>
                <a:rect l="0" t="0" r="r" b="b"/>
                <a:pathLst>
                  <a:path w="607" h="1503">
                    <a:moveTo>
                      <a:pt x="3" y="749"/>
                    </a:moveTo>
                    <a:cubicBezTo>
                      <a:pt x="0" y="1163"/>
                      <a:pt x="58" y="1500"/>
                      <a:pt x="132" y="1500"/>
                    </a:cubicBezTo>
                    <a:lnTo>
                      <a:pt x="462" y="1503"/>
                    </a:lnTo>
                    <a:cubicBezTo>
                      <a:pt x="537" y="1503"/>
                      <a:pt x="600" y="1168"/>
                      <a:pt x="603" y="754"/>
                    </a:cubicBezTo>
                    <a:cubicBezTo>
                      <a:pt x="607" y="340"/>
                      <a:pt x="549" y="3"/>
                      <a:pt x="475" y="3"/>
                    </a:cubicBezTo>
                    <a:lnTo>
                      <a:pt x="145" y="0"/>
                    </a:lnTo>
                    <a:cubicBezTo>
                      <a:pt x="70" y="0"/>
                      <a:pt x="7" y="335"/>
                      <a:pt x="3" y="749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1" name="Freeform 46"/>
              <p:cNvSpPr>
                <a:spLocks/>
              </p:cNvSpPr>
              <p:nvPr/>
            </p:nvSpPr>
            <p:spPr bwMode="auto">
              <a:xfrm>
                <a:off x="3292" y="2283"/>
                <a:ext cx="17" cy="180"/>
              </a:xfrm>
              <a:custGeom>
                <a:avLst/>
                <a:gdLst/>
                <a:ahLst/>
                <a:cxnLst>
                  <a:cxn ang="0">
                    <a:pos x="0" y="180"/>
                  </a:cxn>
                  <a:cxn ang="0">
                    <a:pos x="17" y="90"/>
                  </a:cxn>
                  <a:cxn ang="0">
                    <a:pos x="1" y="0"/>
                  </a:cxn>
                </a:cxnLst>
                <a:rect l="0" t="0" r="r" b="b"/>
                <a:pathLst>
                  <a:path w="17" h="180">
                    <a:moveTo>
                      <a:pt x="0" y="180"/>
                    </a:moveTo>
                    <a:cubicBezTo>
                      <a:pt x="9" y="180"/>
                      <a:pt x="16" y="140"/>
                      <a:pt x="17" y="90"/>
                    </a:cubicBezTo>
                    <a:cubicBezTo>
                      <a:pt x="17" y="40"/>
                      <a:pt x="10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2" name="Group 52"/>
            <p:cNvGrpSpPr>
              <a:grpSpLocks/>
            </p:cNvGrpSpPr>
            <p:nvPr/>
          </p:nvGrpSpPr>
          <p:grpSpPr bwMode="auto">
            <a:xfrm>
              <a:off x="6889553" y="3389565"/>
              <a:ext cx="44897" cy="154745"/>
              <a:chOff x="3258" y="2269"/>
              <a:chExt cx="51" cy="208"/>
            </a:xfrm>
          </p:grpSpPr>
          <p:sp>
            <p:nvSpPr>
              <p:cNvPr id="3134" name="Freeform 48"/>
              <p:cNvSpPr>
                <a:spLocks/>
              </p:cNvSpPr>
              <p:nvPr/>
            </p:nvSpPr>
            <p:spPr bwMode="auto">
              <a:xfrm>
                <a:off x="3258" y="2269"/>
                <a:ext cx="51" cy="208"/>
              </a:xfrm>
              <a:custGeom>
                <a:avLst/>
                <a:gdLst/>
                <a:ahLst/>
                <a:cxnLst>
                  <a:cxn ang="0">
                    <a:pos x="3" y="867"/>
                  </a:cxn>
                  <a:cxn ang="0">
                    <a:pos x="90" y="1734"/>
                  </a:cxn>
                  <a:cxn ang="0">
                    <a:pos x="319" y="1736"/>
                  </a:cxn>
                  <a:cxn ang="0">
                    <a:pos x="420" y="870"/>
                  </a:cxn>
                  <a:cxn ang="0">
                    <a:pos x="333" y="3"/>
                  </a:cxn>
                  <a:cxn ang="0">
                    <a:pos x="104" y="1"/>
                  </a:cxn>
                  <a:cxn ang="0">
                    <a:pos x="3" y="867"/>
                  </a:cxn>
                </a:cxnLst>
                <a:rect l="0" t="0" r="r" b="b"/>
                <a:pathLst>
                  <a:path w="424" h="1736">
                    <a:moveTo>
                      <a:pt x="3" y="867"/>
                    </a:moveTo>
                    <a:cubicBezTo>
                      <a:pt x="0" y="1345"/>
                      <a:pt x="38" y="1734"/>
                      <a:pt x="90" y="1734"/>
                    </a:cubicBezTo>
                    <a:lnTo>
                      <a:pt x="319" y="1736"/>
                    </a:lnTo>
                    <a:cubicBezTo>
                      <a:pt x="371" y="1736"/>
                      <a:pt x="416" y="1349"/>
                      <a:pt x="420" y="870"/>
                    </a:cubicBezTo>
                    <a:cubicBezTo>
                      <a:pt x="424" y="391"/>
                      <a:pt x="385" y="3"/>
                      <a:pt x="333" y="3"/>
                    </a:cubicBezTo>
                    <a:lnTo>
                      <a:pt x="104" y="1"/>
                    </a:lnTo>
                    <a:cubicBezTo>
                      <a:pt x="52" y="0"/>
                      <a:pt x="7" y="388"/>
                      <a:pt x="3" y="867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5" name="Freeform 49"/>
              <p:cNvSpPr>
                <a:spLocks/>
              </p:cNvSpPr>
              <p:nvPr/>
            </p:nvSpPr>
            <p:spPr bwMode="auto">
              <a:xfrm>
                <a:off x="3258" y="2269"/>
                <a:ext cx="23" cy="208"/>
              </a:xfrm>
              <a:custGeom>
                <a:avLst/>
                <a:gdLst/>
                <a:ahLst/>
                <a:cxnLst>
                  <a:cxn ang="0">
                    <a:pos x="90" y="1734"/>
                  </a:cxn>
                  <a:cxn ang="0">
                    <a:pos x="191" y="868"/>
                  </a:cxn>
                  <a:cxn ang="0">
                    <a:pos x="104" y="1"/>
                  </a:cxn>
                  <a:cxn ang="0">
                    <a:pos x="3" y="867"/>
                  </a:cxn>
                  <a:cxn ang="0">
                    <a:pos x="90" y="1734"/>
                  </a:cxn>
                </a:cxnLst>
                <a:rect l="0" t="0" r="r" b="b"/>
                <a:pathLst>
                  <a:path w="195" h="1735">
                    <a:moveTo>
                      <a:pt x="90" y="1734"/>
                    </a:moveTo>
                    <a:cubicBezTo>
                      <a:pt x="142" y="1735"/>
                      <a:pt x="187" y="1347"/>
                      <a:pt x="191" y="868"/>
                    </a:cubicBezTo>
                    <a:cubicBezTo>
                      <a:pt x="195" y="390"/>
                      <a:pt x="156" y="1"/>
                      <a:pt x="104" y="1"/>
                    </a:cubicBezTo>
                    <a:cubicBezTo>
                      <a:pt x="52" y="0"/>
                      <a:pt x="7" y="388"/>
                      <a:pt x="3" y="867"/>
                    </a:cubicBezTo>
                    <a:cubicBezTo>
                      <a:pt x="0" y="1345"/>
                      <a:pt x="38" y="1734"/>
                      <a:pt x="90" y="1734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6" name="Freeform 50"/>
              <p:cNvSpPr>
                <a:spLocks/>
              </p:cNvSpPr>
              <p:nvPr/>
            </p:nvSpPr>
            <p:spPr bwMode="auto">
              <a:xfrm>
                <a:off x="3258" y="2269"/>
                <a:ext cx="51" cy="208"/>
              </a:xfrm>
              <a:custGeom>
                <a:avLst/>
                <a:gdLst/>
                <a:ahLst/>
                <a:cxnLst>
                  <a:cxn ang="0">
                    <a:pos x="3" y="867"/>
                  </a:cxn>
                  <a:cxn ang="0">
                    <a:pos x="90" y="1734"/>
                  </a:cxn>
                  <a:cxn ang="0">
                    <a:pos x="319" y="1736"/>
                  </a:cxn>
                  <a:cxn ang="0">
                    <a:pos x="420" y="870"/>
                  </a:cxn>
                  <a:cxn ang="0">
                    <a:pos x="333" y="3"/>
                  </a:cxn>
                  <a:cxn ang="0">
                    <a:pos x="104" y="1"/>
                  </a:cxn>
                  <a:cxn ang="0">
                    <a:pos x="3" y="867"/>
                  </a:cxn>
                </a:cxnLst>
                <a:rect l="0" t="0" r="r" b="b"/>
                <a:pathLst>
                  <a:path w="424" h="1736">
                    <a:moveTo>
                      <a:pt x="3" y="867"/>
                    </a:moveTo>
                    <a:cubicBezTo>
                      <a:pt x="0" y="1345"/>
                      <a:pt x="38" y="1734"/>
                      <a:pt x="90" y="1734"/>
                    </a:cubicBezTo>
                    <a:lnTo>
                      <a:pt x="319" y="1736"/>
                    </a:lnTo>
                    <a:cubicBezTo>
                      <a:pt x="371" y="1736"/>
                      <a:pt x="416" y="1349"/>
                      <a:pt x="420" y="870"/>
                    </a:cubicBezTo>
                    <a:cubicBezTo>
                      <a:pt x="424" y="391"/>
                      <a:pt x="385" y="3"/>
                      <a:pt x="333" y="3"/>
                    </a:cubicBezTo>
                    <a:lnTo>
                      <a:pt x="104" y="1"/>
                    </a:lnTo>
                    <a:cubicBezTo>
                      <a:pt x="52" y="0"/>
                      <a:pt x="7" y="388"/>
                      <a:pt x="3" y="86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7" name="Freeform 51"/>
              <p:cNvSpPr>
                <a:spLocks/>
              </p:cNvSpPr>
              <p:nvPr/>
            </p:nvSpPr>
            <p:spPr bwMode="auto">
              <a:xfrm>
                <a:off x="3269" y="2269"/>
                <a:ext cx="12" cy="208"/>
              </a:xfrm>
              <a:custGeom>
                <a:avLst/>
                <a:gdLst/>
                <a:ahLst/>
                <a:cxnLst>
                  <a:cxn ang="0">
                    <a:pos x="0" y="208"/>
                  </a:cxn>
                  <a:cxn ang="0">
                    <a:pos x="12" y="104"/>
                  </a:cxn>
                  <a:cxn ang="0">
                    <a:pos x="1" y="0"/>
                  </a:cxn>
                </a:cxnLst>
                <a:rect l="0" t="0" r="r" b="b"/>
                <a:pathLst>
                  <a:path w="12" h="208">
                    <a:moveTo>
                      <a:pt x="0" y="208"/>
                    </a:moveTo>
                    <a:cubicBezTo>
                      <a:pt x="6" y="208"/>
                      <a:pt x="11" y="162"/>
                      <a:pt x="12" y="104"/>
                    </a:cubicBezTo>
                    <a:cubicBezTo>
                      <a:pt x="12" y="47"/>
                      <a:pt x="8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6972306" y="3464706"/>
              <a:ext cx="3521" cy="4464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6" y="50"/>
                </a:cxn>
                <a:cxn ang="0">
                  <a:pos x="33" y="26"/>
                </a:cxn>
                <a:cxn ang="0">
                  <a:pos x="17" y="0"/>
                </a:cxn>
                <a:cxn ang="0">
                  <a:pos x="0" y="25"/>
                </a:cxn>
              </a:cxnLst>
              <a:rect l="0" t="0" r="r" b="b"/>
              <a:pathLst>
                <a:path w="33" h="51">
                  <a:moveTo>
                    <a:pt x="0" y="25"/>
                  </a:moveTo>
                  <a:cubicBezTo>
                    <a:pt x="0" y="39"/>
                    <a:pt x="7" y="50"/>
                    <a:pt x="16" y="50"/>
                  </a:cubicBezTo>
                  <a:cubicBezTo>
                    <a:pt x="25" y="51"/>
                    <a:pt x="33" y="39"/>
                    <a:pt x="33" y="26"/>
                  </a:cubicBezTo>
                  <a:cubicBezTo>
                    <a:pt x="33" y="12"/>
                    <a:pt x="26" y="1"/>
                    <a:pt x="17" y="0"/>
                  </a:cubicBezTo>
                  <a:cubicBezTo>
                    <a:pt x="7" y="0"/>
                    <a:pt x="0" y="12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6959101" y="3548030"/>
              <a:ext cx="4401" cy="7440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0" y="83"/>
                </a:cxn>
                <a:cxn ang="0">
                  <a:pos x="41" y="42"/>
                </a:cxn>
                <a:cxn ang="0">
                  <a:pos x="21" y="0"/>
                </a:cxn>
                <a:cxn ang="0">
                  <a:pos x="0" y="41"/>
                </a:cxn>
              </a:cxnLst>
              <a:rect l="0" t="0" r="r" b="b"/>
              <a:pathLst>
                <a:path w="42" h="83">
                  <a:moveTo>
                    <a:pt x="0" y="41"/>
                  </a:moveTo>
                  <a:cubicBezTo>
                    <a:pt x="0" y="64"/>
                    <a:pt x="9" y="83"/>
                    <a:pt x="20" y="83"/>
                  </a:cubicBezTo>
                  <a:cubicBezTo>
                    <a:pt x="32" y="83"/>
                    <a:pt x="41" y="65"/>
                    <a:pt x="41" y="42"/>
                  </a:cubicBezTo>
                  <a:cubicBezTo>
                    <a:pt x="42" y="19"/>
                    <a:pt x="32" y="0"/>
                    <a:pt x="21" y="0"/>
                  </a:cubicBezTo>
                  <a:cubicBezTo>
                    <a:pt x="9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6961742" y="3380638"/>
              <a:ext cx="5282" cy="7440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4" y="83"/>
                </a:cxn>
                <a:cxn ang="0">
                  <a:pos x="50" y="42"/>
                </a:cxn>
                <a:cxn ang="0">
                  <a:pos x="25" y="0"/>
                </a:cxn>
                <a:cxn ang="0">
                  <a:pos x="0" y="41"/>
                </a:cxn>
              </a:cxnLst>
              <a:rect l="0" t="0" r="r" b="b"/>
              <a:pathLst>
                <a:path w="50" h="83">
                  <a:moveTo>
                    <a:pt x="0" y="41"/>
                  </a:moveTo>
                  <a:cubicBezTo>
                    <a:pt x="0" y="64"/>
                    <a:pt x="11" y="83"/>
                    <a:pt x="24" y="83"/>
                  </a:cubicBezTo>
                  <a:cubicBezTo>
                    <a:pt x="38" y="83"/>
                    <a:pt x="50" y="65"/>
                    <a:pt x="50" y="42"/>
                  </a:cubicBezTo>
                  <a:cubicBezTo>
                    <a:pt x="50" y="19"/>
                    <a:pt x="39" y="0"/>
                    <a:pt x="25" y="0"/>
                  </a:cubicBezTo>
                  <a:cubicBezTo>
                    <a:pt x="11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6969665" y="3418580"/>
              <a:ext cx="4401" cy="5952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0" y="66"/>
                </a:cxn>
                <a:cxn ang="0">
                  <a:pos x="41" y="33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1"/>
                    <a:pt x="9" y="66"/>
                    <a:pt x="20" y="66"/>
                  </a:cubicBezTo>
                  <a:cubicBezTo>
                    <a:pt x="32" y="67"/>
                    <a:pt x="41" y="52"/>
                    <a:pt x="41" y="33"/>
                  </a:cubicBezTo>
                  <a:cubicBezTo>
                    <a:pt x="42" y="15"/>
                    <a:pt x="32" y="0"/>
                    <a:pt x="21" y="0"/>
                  </a:cubicBezTo>
                  <a:cubicBezTo>
                    <a:pt x="9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6968784" y="3509344"/>
              <a:ext cx="4401" cy="5952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1" y="67"/>
                </a:cxn>
                <a:cxn ang="0">
                  <a:pos x="42" y="34"/>
                </a:cxn>
                <a:cxn ang="0">
                  <a:pos x="22" y="0"/>
                </a:cxn>
                <a:cxn ang="0">
                  <a:pos x="0" y="34"/>
                </a:cxn>
              </a:cxnLst>
              <a:rect l="0" t="0" r="r" b="b"/>
              <a:pathLst>
                <a:path w="42" h="67">
                  <a:moveTo>
                    <a:pt x="0" y="34"/>
                  </a:moveTo>
                  <a:cubicBezTo>
                    <a:pt x="0" y="52"/>
                    <a:pt x="10" y="67"/>
                    <a:pt x="21" y="67"/>
                  </a:cubicBezTo>
                  <a:cubicBezTo>
                    <a:pt x="33" y="67"/>
                    <a:pt x="42" y="52"/>
                    <a:pt x="42" y="34"/>
                  </a:cubicBezTo>
                  <a:cubicBezTo>
                    <a:pt x="42" y="16"/>
                    <a:pt x="33" y="1"/>
                    <a:pt x="22" y="0"/>
                  </a:cubicBezTo>
                  <a:cubicBezTo>
                    <a:pt x="10" y="0"/>
                    <a:pt x="1" y="15"/>
                    <a:pt x="0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8" name="Group 60"/>
            <p:cNvGrpSpPr>
              <a:grpSpLocks/>
            </p:cNvGrpSpPr>
            <p:nvPr/>
          </p:nvGrpSpPr>
          <p:grpSpPr bwMode="auto">
            <a:xfrm>
              <a:off x="6891314" y="3399237"/>
              <a:ext cx="15846" cy="135402"/>
              <a:chOff x="3260" y="2282"/>
              <a:chExt cx="18" cy="182"/>
            </a:xfrm>
          </p:grpSpPr>
          <p:sp>
            <p:nvSpPr>
              <p:cNvPr id="3132" name="Freeform 58"/>
              <p:cNvSpPr>
                <a:spLocks/>
              </p:cNvSpPr>
              <p:nvPr/>
            </p:nvSpPr>
            <p:spPr bwMode="auto">
              <a:xfrm>
                <a:off x="3260" y="2282"/>
                <a:ext cx="18" cy="182"/>
              </a:xfrm>
              <a:custGeom>
                <a:avLst/>
                <a:gdLst/>
                <a:ahLst/>
                <a:cxnLst>
                  <a:cxn ang="0">
                    <a:pos x="3" y="758"/>
                  </a:cxn>
                  <a:cxn ang="0">
                    <a:pos x="68" y="1517"/>
                  </a:cxn>
                  <a:cxn ang="0">
                    <a:pos x="145" y="759"/>
                  </a:cxn>
                  <a:cxn ang="0">
                    <a:pos x="80" y="0"/>
                  </a:cxn>
                  <a:cxn ang="0">
                    <a:pos x="3" y="758"/>
                  </a:cxn>
                </a:cxnLst>
                <a:rect l="0" t="0" r="r" b="b"/>
                <a:pathLst>
                  <a:path w="148" h="1517">
                    <a:moveTo>
                      <a:pt x="3" y="758"/>
                    </a:moveTo>
                    <a:cubicBezTo>
                      <a:pt x="0" y="1177"/>
                      <a:pt x="29" y="1516"/>
                      <a:pt x="68" y="1517"/>
                    </a:cubicBezTo>
                    <a:cubicBezTo>
                      <a:pt x="107" y="1517"/>
                      <a:pt x="141" y="1178"/>
                      <a:pt x="145" y="759"/>
                    </a:cubicBezTo>
                    <a:cubicBezTo>
                      <a:pt x="148" y="340"/>
                      <a:pt x="119" y="0"/>
                      <a:pt x="80" y="0"/>
                    </a:cubicBezTo>
                    <a:cubicBezTo>
                      <a:pt x="41" y="0"/>
                      <a:pt x="7" y="339"/>
                      <a:pt x="3" y="758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3" name="Freeform 59"/>
              <p:cNvSpPr>
                <a:spLocks/>
              </p:cNvSpPr>
              <p:nvPr/>
            </p:nvSpPr>
            <p:spPr bwMode="auto">
              <a:xfrm>
                <a:off x="3260" y="2282"/>
                <a:ext cx="18" cy="182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8" y="182"/>
                  </a:cxn>
                  <a:cxn ang="0">
                    <a:pos x="17" y="91"/>
                  </a:cxn>
                  <a:cxn ang="0">
                    <a:pos x="10" y="0"/>
                  </a:cxn>
                  <a:cxn ang="0">
                    <a:pos x="0" y="91"/>
                  </a:cxn>
                </a:cxnLst>
                <a:rect l="0" t="0" r="r" b="b"/>
                <a:pathLst>
                  <a:path w="18" h="182">
                    <a:moveTo>
                      <a:pt x="0" y="91"/>
                    </a:moveTo>
                    <a:cubicBezTo>
                      <a:pt x="0" y="141"/>
                      <a:pt x="3" y="182"/>
                      <a:pt x="8" y="182"/>
                    </a:cubicBezTo>
                    <a:cubicBezTo>
                      <a:pt x="13" y="182"/>
                      <a:pt x="17" y="141"/>
                      <a:pt x="17" y="91"/>
                    </a:cubicBezTo>
                    <a:cubicBezTo>
                      <a:pt x="18" y="41"/>
                      <a:pt x="14" y="0"/>
                      <a:pt x="10" y="0"/>
                    </a:cubicBezTo>
                    <a:cubicBezTo>
                      <a:pt x="5" y="0"/>
                      <a:pt x="1" y="41"/>
                      <a:pt x="0" y="91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" name="Group 63"/>
            <p:cNvGrpSpPr>
              <a:grpSpLocks/>
            </p:cNvGrpSpPr>
            <p:nvPr/>
          </p:nvGrpSpPr>
          <p:grpSpPr bwMode="auto">
            <a:xfrm>
              <a:off x="6892195" y="3402957"/>
              <a:ext cx="14966" cy="127218"/>
              <a:chOff x="3261" y="2287"/>
              <a:chExt cx="17" cy="171"/>
            </a:xfrm>
          </p:grpSpPr>
          <p:sp>
            <p:nvSpPr>
              <p:cNvPr id="3130" name="Freeform 61"/>
              <p:cNvSpPr>
                <a:spLocks/>
              </p:cNvSpPr>
              <p:nvPr/>
            </p:nvSpPr>
            <p:spPr bwMode="auto">
              <a:xfrm>
                <a:off x="3261" y="2287"/>
                <a:ext cx="17" cy="171"/>
              </a:xfrm>
              <a:custGeom>
                <a:avLst/>
                <a:gdLst/>
                <a:ahLst/>
                <a:cxnLst>
                  <a:cxn ang="0">
                    <a:pos x="3" y="712"/>
                  </a:cxn>
                  <a:cxn ang="0">
                    <a:pos x="64" y="1425"/>
                  </a:cxn>
                  <a:cxn ang="0">
                    <a:pos x="137" y="713"/>
                  </a:cxn>
                  <a:cxn ang="0">
                    <a:pos x="76" y="0"/>
                  </a:cxn>
                  <a:cxn ang="0">
                    <a:pos x="3" y="712"/>
                  </a:cxn>
                </a:cxnLst>
                <a:rect l="0" t="0" r="r" b="b"/>
                <a:pathLst>
                  <a:path w="140" h="1425">
                    <a:moveTo>
                      <a:pt x="3" y="712"/>
                    </a:moveTo>
                    <a:cubicBezTo>
                      <a:pt x="0" y="1105"/>
                      <a:pt x="28" y="1424"/>
                      <a:pt x="64" y="1425"/>
                    </a:cubicBezTo>
                    <a:cubicBezTo>
                      <a:pt x="101" y="1425"/>
                      <a:pt x="134" y="1106"/>
                      <a:pt x="137" y="713"/>
                    </a:cubicBezTo>
                    <a:cubicBezTo>
                      <a:pt x="140" y="319"/>
                      <a:pt x="113" y="0"/>
                      <a:pt x="76" y="0"/>
                    </a:cubicBezTo>
                    <a:cubicBezTo>
                      <a:pt x="39" y="0"/>
                      <a:pt x="7" y="318"/>
                      <a:pt x="3" y="71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1" name="Freeform 62"/>
              <p:cNvSpPr>
                <a:spLocks/>
              </p:cNvSpPr>
              <p:nvPr/>
            </p:nvSpPr>
            <p:spPr bwMode="auto">
              <a:xfrm>
                <a:off x="3261" y="2287"/>
                <a:ext cx="17" cy="171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8" y="171"/>
                  </a:cxn>
                  <a:cxn ang="0">
                    <a:pos x="16" y="86"/>
                  </a:cxn>
                  <a:cxn ang="0">
                    <a:pos x="9" y="0"/>
                  </a:cxn>
                  <a:cxn ang="0">
                    <a:pos x="0" y="86"/>
                  </a:cxn>
                </a:cxnLst>
                <a:rect l="0" t="0" r="r" b="b"/>
                <a:pathLst>
                  <a:path w="17" h="171">
                    <a:moveTo>
                      <a:pt x="0" y="86"/>
                    </a:moveTo>
                    <a:cubicBezTo>
                      <a:pt x="0" y="133"/>
                      <a:pt x="3" y="171"/>
                      <a:pt x="8" y="171"/>
                    </a:cubicBezTo>
                    <a:cubicBezTo>
                      <a:pt x="12" y="171"/>
                      <a:pt x="16" y="133"/>
                      <a:pt x="16" y="86"/>
                    </a:cubicBezTo>
                    <a:cubicBezTo>
                      <a:pt x="17" y="38"/>
                      <a:pt x="13" y="0"/>
                      <a:pt x="9" y="0"/>
                    </a:cubicBezTo>
                    <a:cubicBezTo>
                      <a:pt x="5" y="0"/>
                      <a:pt x="1" y="38"/>
                      <a:pt x="0" y="8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0" name="Group 68"/>
            <p:cNvGrpSpPr>
              <a:grpSpLocks/>
            </p:cNvGrpSpPr>
            <p:nvPr/>
          </p:nvGrpSpPr>
          <p:grpSpPr bwMode="auto">
            <a:xfrm>
              <a:off x="7253136" y="3429739"/>
              <a:ext cx="45778" cy="77372"/>
              <a:chOff x="3671" y="2323"/>
              <a:chExt cx="52" cy="104"/>
            </a:xfrm>
          </p:grpSpPr>
          <p:sp>
            <p:nvSpPr>
              <p:cNvPr id="3126" name="Freeform 64"/>
              <p:cNvSpPr>
                <a:spLocks/>
              </p:cNvSpPr>
              <p:nvPr/>
            </p:nvSpPr>
            <p:spPr bwMode="auto">
              <a:xfrm>
                <a:off x="3671" y="2323"/>
                <a:ext cx="52" cy="104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61" y="867"/>
                  </a:cxn>
                  <a:cxn ang="0">
                    <a:pos x="361" y="870"/>
                  </a:cxn>
                  <a:cxn ang="0">
                    <a:pos x="427" y="437"/>
                  </a:cxn>
                  <a:cxn ang="0">
                    <a:pos x="368" y="3"/>
                  </a:cxn>
                  <a:cxn ang="0">
                    <a:pos x="68" y="1"/>
                  </a:cxn>
                  <a:cxn ang="0">
                    <a:pos x="2" y="433"/>
                  </a:cxn>
                </a:cxnLst>
                <a:rect l="0" t="0" r="r" b="b"/>
                <a:pathLst>
                  <a:path w="429" h="870">
                    <a:moveTo>
                      <a:pt x="2" y="433"/>
                    </a:moveTo>
                    <a:cubicBezTo>
                      <a:pt x="0" y="673"/>
                      <a:pt x="27" y="867"/>
                      <a:pt x="61" y="867"/>
                    </a:cubicBezTo>
                    <a:lnTo>
                      <a:pt x="361" y="870"/>
                    </a:lnTo>
                    <a:cubicBezTo>
                      <a:pt x="396" y="870"/>
                      <a:pt x="425" y="676"/>
                      <a:pt x="427" y="437"/>
                    </a:cubicBezTo>
                    <a:cubicBezTo>
                      <a:pt x="429" y="198"/>
                      <a:pt x="403" y="3"/>
                      <a:pt x="368" y="3"/>
                    </a:cubicBezTo>
                    <a:lnTo>
                      <a:pt x="68" y="1"/>
                    </a:lnTo>
                    <a:cubicBezTo>
                      <a:pt x="34" y="0"/>
                      <a:pt x="4" y="194"/>
                      <a:pt x="2" y="4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7" name="Freeform 65"/>
              <p:cNvSpPr>
                <a:spLocks/>
              </p:cNvSpPr>
              <p:nvPr/>
            </p:nvSpPr>
            <p:spPr bwMode="auto">
              <a:xfrm>
                <a:off x="3671" y="2323"/>
                <a:ext cx="16" cy="104"/>
              </a:xfrm>
              <a:custGeom>
                <a:avLst/>
                <a:gdLst/>
                <a:ahLst/>
                <a:cxnLst>
                  <a:cxn ang="0">
                    <a:pos x="61" y="867"/>
                  </a:cxn>
                  <a:cxn ang="0">
                    <a:pos x="127" y="434"/>
                  </a:cxn>
                  <a:cxn ang="0">
                    <a:pos x="68" y="1"/>
                  </a:cxn>
                  <a:cxn ang="0">
                    <a:pos x="2" y="433"/>
                  </a:cxn>
                  <a:cxn ang="0">
                    <a:pos x="61" y="867"/>
                  </a:cxn>
                </a:cxnLst>
                <a:rect l="0" t="0" r="r" b="b"/>
                <a:pathLst>
                  <a:path w="129" h="868">
                    <a:moveTo>
                      <a:pt x="61" y="867"/>
                    </a:moveTo>
                    <a:cubicBezTo>
                      <a:pt x="96" y="868"/>
                      <a:pt x="125" y="674"/>
                      <a:pt x="127" y="434"/>
                    </a:cubicBezTo>
                    <a:cubicBezTo>
                      <a:pt x="129" y="195"/>
                      <a:pt x="103" y="1"/>
                      <a:pt x="68" y="1"/>
                    </a:cubicBezTo>
                    <a:cubicBezTo>
                      <a:pt x="34" y="0"/>
                      <a:pt x="4" y="194"/>
                      <a:pt x="2" y="433"/>
                    </a:cubicBezTo>
                    <a:cubicBezTo>
                      <a:pt x="0" y="673"/>
                      <a:pt x="27" y="867"/>
                      <a:pt x="61" y="867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8" name="Freeform 66"/>
              <p:cNvSpPr>
                <a:spLocks/>
              </p:cNvSpPr>
              <p:nvPr/>
            </p:nvSpPr>
            <p:spPr bwMode="auto">
              <a:xfrm>
                <a:off x="3671" y="2323"/>
                <a:ext cx="52" cy="104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61" y="867"/>
                  </a:cxn>
                  <a:cxn ang="0">
                    <a:pos x="361" y="870"/>
                  </a:cxn>
                  <a:cxn ang="0">
                    <a:pos x="427" y="437"/>
                  </a:cxn>
                  <a:cxn ang="0">
                    <a:pos x="368" y="3"/>
                  </a:cxn>
                  <a:cxn ang="0">
                    <a:pos x="68" y="1"/>
                  </a:cxn>
                  <a:cxn ang="0">
                    <a:pos x="2" y="433"/>
                  </a:cxn>
                </a:cxnLst>
                <a:rect l="0" t="0" r="r" b="b"/>
                <a:pathLst>
                  <a:path w="429" h="870">
                    <a:moveTo>
                      <a:pt x="2" y="433"/>
                    </a:moveTo>
                    <a:cubicBezTo>
                      <a:pt x="0" y="673"/>
                      <a:pt x="27" y="867"/>
                      <a:pt x="61" y="867"/>
                    </a:cubicBezTo>
                    <a:lnTo>
                      <a:pt x="361" y="870"/>
                    </a:lnTo>
                    <a:cubicBezTo>
                      <a:pt x="396" y="870"/>
                      <a:pt x="425" y="676"/>
                      <a:pt x="427" y="437"/>
                    </a:cubicBezTo>
                    <a:cubicBezTo>
                      <a:pt x="429" y="198"/>
                      <a:pt x="403" y="3"/>
                      <a:pt x="368" y="3"/>
                    </a:cubicBezTo>
                    <a:lnTo>
                      <a:pt x="68" y="1"/>
                    </a:lnTo>
                    <a:cubicBezTo>
                      <a:pt x="34" y="0"/>
                      <a:pt x="4" y="194"/>
                      <a:pt x="2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9" name="Freeform 67"/>
              <p:cNvSpPr>
                <a:spLocks/>
              </p:cNvSpPr>
              <p:nvPr/>
            </p:nvSpPr>
            <p:spPr bwMode="auto">
              <a:xfrm>
                <a:off x="3678" y="2323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1" name="Group 73"/>
            <p:cNvGrpSpPr>
              <a:grpSpLocks/>
            </p:cNvGrpSpPr>
            <p:nvPr/>
          </p:nvGrpSpPr>
          <p:grpSpPr bwMode="auto">
            <a:xfrm>
              <a:off x="7211759" y="3401469"/>
              <a:ext cx="65145" cy="133170"/>
              <a:chOff x="3624" y="2285"/>
              <a:chExt cx="74" cy="179"/>
            </a:xfrm>
          </p:grpSpPr>
          <p:sp>
            <p:nvSpPr>
              <p:cNvPr id="3122" name="Freeform 69"/>
              <p:cNvSpPr>
                <a:spLocks/>
              </p:cNvSpPr>
              <p:nvPr/>
            </p:nvSpPr>
            <p:spPr bwMode="auto">
              <a:xfrm>
                <a:off x="3624" y="2285"/>
                <a:ext cx="74" cy="179"/>
              </a:xfrm>
              <a:custGeom>
                <a:avLst/>
                <a:gdLst/>
                <a:ahLst/>
                <a:cxnLst>
                  <a:cxn ang="0">
                    <a:pos x="3" y="746"/>
                  </a:cxn>
                  <a:cxn ang="0">
                    <a:pos x="134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6" y="1"/>
                  </a:cxn>
                  <a:cxn ang="0">
                    <a:pos x="3" y="746"/>
                  </a:cxn>
                </a:cxnLst>
                <a:rect l="0" t="0" r="r" b="b"/>
                <a:pathLst>
                  <a:path w="615" h="1496">
                    <a:moveTo>
                      <a:pt x="3" y="746"/>
                    </a:moveTo>
                    <a:cubicBezTo>
                      <a:pt x="0" y="1157"/>
                      <a:pt x="59" y="1492"/>
                      <a:pt x="134" y="1492"/>
                    </a:cubicBezTo>
                    <a:lnTo>
                      <a:pt x="469" y="1495"/>
                    </a:lnTo>
                    <a:cubicBezTo>
                      <a:pt x="544" y="1496"/>
                      <a:pt x="608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6" y="1"/>
                    </a:lnTo>
                    <a:cubicBezTo>
                      <a:pt x="71" y="0"/>
                      <a:pt x="7" y="334"/>
                      <a:pt x="3" y="74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3" name="Freeform 70"/>
              <p:cNvSpPr>
                <a:spLocks/>
              </p:cNvSpPr>
              <p:nvPr/>
            </p:nvSpPr>
            <p:spPr bwMode="auto">
              <a:xfrm>
                <a:off x="3624" y="2285"/>
                <a:ext cx="34" cy="179"/>
              </a:xfrm>
              <a:custGeom>
                <a:avLst/>
                <a:gdLst/>
                <a:ahLst/>
                <a:cxnLst>
                  <a:cxn ang="0">
                    <a:pos x="134" y="1492"/>
                  </a:cxn>
                  <a:cxn ang="0">
                    <a:pos x="277" y="748"/>
                  </a:cxn>
                  <a:cxn ang="0">
                    <a:pos x="146" y="1"/>
                  </a:cxn>
                  <a:cxn ang="0">
                    <a:pos x="3" y="746"/>
                  </a:cxn>
                  <a:cxn ang="0">
                    <a:pos x="134" y="1492"/>
                  </a:cxn>
                </a:cxnLst>
                <a:rect l="0" t="0" r="r" b="b"/>
                <a:pathLst>
                  <a:path w="281" h="1493">
                    <a:moveTo>
                      <a:pt x="134" y="1492"/>
                    </a:moveTo>
                    <a:cubicBezTo>
                      <a:pt x="210" y="1493"/>
                      <a:pt x="274" y="1160"/>
                      <a:pt x="277" y="748"/>
                    </a:cubicBezTo>
                    <a:cubicBezTo>
                      <a:pt x="281" y="336"/>
                      <a:pt x="222" y="1"/>
                      <a:pt x="146" y="1"/>
                    </a:cubicBezTo>
                    <a:cubicBezTo>
                      <a:pt x="71" y="0"/>
                      <a:pt x="7" y="334"/>
                      <a:pt x="3" y="746"/>
                    </a:cubicBezTo>
                    <a:cubicBezTo>
                      <a:pt x="0" y="1157"/>
                      <a:pt x="59" y="1492"/>
                      <a:pt x="134" y="149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4" name="Freeform 71"/>
              <p:cNvSpPr>
                <a:spLocks/>
              </p:cNvSpPr>
              <p:nvPr/>
            </p:nvSpPr>
            <p:spPr bwMode="auto">
              <a:xfrm>
                <a:off x="3624" y="2285"/>
                <a:ext cx="74" cy="179"/>
              </a:xfrm>
              <a:custGeom>
                <a:avLst/>
                <a:gdLst/>
                <a:ahLst/>
                <a:cxnLst>
                  <a:cxn ang="0">
                    <a:pos x="3" y="746"/>
                  </a:cxn>
                  <a:cxn ang="0">
                    <a:pos x="134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6" y="1"/>
                  </a:cxn>
                  <a:cxn ang="0">
                    <a:pos x="3" y="746"/>
                  </a:cxn>
                </a:cxnLst>
                <a:rect l="0" t="0" r="r" b="b"/>
                <a:pathLst>
                  <a:path w="615" h="1496">
                    <a:moveTo>
                      <a:pt x="3" y="746"/>
                    </a:moveTo>
                    <a:cubicBezTo>
                      <a:pt x="0" y="1157"/>
                      <a:pt x="59" y="1492"/>
                      <a:pt x="134" y="1492"/>
                    </a:cubicBezTo>
                    <a:lnTo>
                      <a:pt x="469" y="1495"/>
                    </a:lnTo>
                    <a:cubicBezTo>
                      <a:pt x="544" y="1496"/>
                      <a:pt x="608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6" y="1"/>
                    </a:lnTo>
                    <a:cubicBezTo>
                      <a:pt x="71" y="0"/>
                      <a:pt x="7" y="334"/>
                      <a:pt x="3" y="74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5" name="Freeform 72"/>
              <p:cNvSpPr>
                <a:spLocks/>
              </p:cNvSpPr>
              <p:nvPr/>
            </p:nvSpPr>
            <p:spPr bwMode="auto">
              <a:xfrm>
                <a:off x="3640" y="2285"/>
                <a:ext cx="18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1" y="0"/>
                  </a:cxn>
                </a:cxnLst>
                <a:rect l="0" t="0" r="r" b="b"/>
                <a:pathLst>
                  <a:path w="18" h="179">
                    <a:moveTo>
                      <a:pt x="0" y="179"/>
                    </a:moveTo>
                    <a:cubicBezTo>
                      <a:pt x="9" y="179"/>
                      <a:pt x="17" y="139"/>
                      <a:pt x="17" y="90"/>
                    </a:cubicBezTo>
                    <a:cubicBezTo>
                      <a:pt x="18" y="40"/>
                      <a:pt x="11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" name="Group 78"/>
            <p:cNvGrpSpPr>
              <a:grpSpLocks/>
            </p:cNvGrpSpPr>
            <p:nvPr/>
          </p:nvGrpSpPr>
          <p:grpSpPr bwMode="auto">
            <a:xfrm>
              <a:off x="7202076" y="3359807"/>
              <a:ext cx="53701" cy="215750"/>
              <a:chOff x="3613" y="2229"/>
              <a:chExt cx="61" cy="290"/>
            </a:xfrm>
          </p:grpSpPr>
          <p:sp>
            <p:nvSpPr>
              <p:cNvPr id="3118" name="Freeform 74"/>
              <p:cNvSpPr>
                <a:spLocks/>
              </p:cNvSpPr>
              <p:nvPr/>
            </p:nvSpPr>
            <p:spPr bwMode="auto">
              <a:xfrm>
                <a:off x="3613" y="2229"/>
                <a:ext cx="61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6" y="1212"/>
                  </a:cxn>
                  <a:cxn ang="0">
                    <a:pos x="391" y="3"/>
                  </a:cxn>
                  <a:cxn ang="0">
                    <a:pos x="141" y="1"/>
                  </a:cxn>
                  <a:cxn ang="0">
                    <a:pos x="6" y="1208"/>
                  </a:cxn>
                </a:cxnLst>
                <a:rect l="0" t="0" r="r" b="b"/>
                <a:pathLst>
                  <a:path w="511" h="2420">
                    <a:moveTo>
                      <a:pt x="6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6" y="1212"/>
                    </a:cubicBezTo>
                    <a:cubicBezTo>
                      <a:pt x="511" y="544"/>
                      <a:pt x="460" y="3"/>
                      <a:pt x="391" y="3"/>
                    </a:cubicBezTo>
                    <a:lnTo>
                      <a:pt x="141" y="1"/>
                    </a:lnTo>
                    <a:cubicBezTo>
                      <a:pt x="72" y="0"/>
                      <a:pt x="11" y="540"/>
                      <a:pt x="6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9" name="Freeform 75"/>
              <p:cNvSpPr>
                <a:spLocks/>
              </p:cNvSpPr>
              <p:nvPr/>
            </p:nvSpPr>
            <p:spPr bwMode="auto">
              <a:xfrm>
                <a:off x="3613" y="2229"/>
                <a:ext cx="31" cy="290"/>
              </a:xfrm>
              <a:custGeom>
                <a:avLst/>
                <a:gdLst/>
                <a:ahLst/>
                <a:cxnLst>
                  <a:cxn ang="0">
                    <a:pos x="121" y="2417"/>
                  </a:cxn>
                  <a:cxn ang="0">
                    <a:pos x="256" y="1210"/>
                  </a:cxn>
                  <a:cxn ang="0">
                    <a:pos x="141" y="1"/>
                  </a:cxn>
                  <a:cxn ang="0">
                    <a:pos x="6" y="1208"/>
                  </a:cxn>
                  <a:cxn ang="0">
                    <a:pos x="121" y="2417"/>
                  </a:cxn>
                </a:cxnLst>
                <a:rect l="0" t="0" r="r" b="b"/>
                <a:pathLst>
                  <a:path w="261" h="2418">
                    <a:moveTo>
                      <a:pt x="121" y="2417"/>
                    </a:moveTo>
                    <a:cubicBezTo>
                      <a:pt x="190" y="2418"/>
                      <a:pt x="250" y="1877"/>
                      <a:pt x="256" y="1210"/>
                    </a:cubicBezTo>
                    <a:cubicBezTo>
                      <a:pt x="261" y="542"/>
                      <a:pt x="210" y="1"/>
                      <a:pt x="141" y="1"/>
                    </a:cubicBezTo>
                    <a:cubicBezTo>
                      <a:pt x="72" y="0"/>
                      <a:pt x="11" y="540"/>
                      <a:pt x="6" y="1208"/>
                    </a:cubicBezTo>
                    <a:cubicBezTo>
                      <a:pt x="0" y="1875"/>
                      <a:pt x="52" y="2417"/>
                      <a:pt x="121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0" name="Freeform 76"/>
              <p:cNvSpPr>
                <a:spLocks/>
              </p:cNvSpPr>
              <p:nvPr/>
            </p:nvSpPr>
            <p:spPr bwMode="auto">
              <a:xfrm>
                <a:off x="3613" y="2229"/>
                <a:ext cx="61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6" y="1212"/>
                  </a:cxn>
                  <a:cxn ang="0">
                    <a:pos x="391" y="3"/>
                  </a:cxn>
                  <a:cxn ang="0">
                    <a:pos x="141" y="1"/>
                  </a:cxn>
                  <a:cxn ang="0">
                    <a:pos x="6" y="1208"/>
                  </a:cxn>
                </a:cxnLst>
                <a:rect l="0" t="0" r="r" b="b"/>
                <a:pathLst>
                  <a:path w="511" h="2420">
                    <a:moveTo>
                      <a:pt x="6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6" y="1212"/>
                    </a:cubicBezTo>
                    <a:cubicBezTo>
                      <a:pt x="511" y="544"/>
                      <a:pt x="460" y="3"/>
                      <a:pt x="391" y="3"/>
                    </a:cubicBezTo>
                    <a:lnTo>
                      <a:pt x="141" y="1"/>
                    </a:lnTo>
                    <a:cubicBezTo>
                      <a:pt x="72" y="0"/>
                      <a:pt x="11" y="540"/>
                      <a:pt x="6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1" name="Freeform 77"/>
              <p:cNvSpPr>
                <a:spLocks/>
              </p:cNvSpPr>
              <p:nvPr/>
            </p:nvSpPr>
            <p:spPr bwMode="auto">
              <a:xfrm>
                <a:off x="3627" y="2229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8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" name="Group 84"/>
            <p:cNvGrpSpPr>
              <a:grpSpLocks/>
            </p:cNvGrpSpPr>
            <p:nvPr/>
          </p:nvGrpSpPr>
          <p:grpSpPr bwMode="auto">
            <a:xfrm>
              <a:off x="6971426" y="3390309"/>
              <a:ext cx="250898" cy="166648"/>
              <a:chOff x="3351" y="2270"/>
              <a:chExt cx="285" cy="224"/>
            </a:xfrm>
          </p:grpSpPr>
          <p:sp>
            <p:nvSpPr>
              <p:cNvPr id="3113" name="Freeform 79"/>
              <p:cNvSpPr>
                <a:spLocks/>
              </p:cNvSpPr>
              <p:nvPr/>
            </p:nvSpPr>
            <p:spPr bwMode="auto">
              <a:xfrm>
                <a:off x="3351" y="2286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0" y="1717"/>
                  </a:cxn>
                  <a:cxn ang="0">
                    <a:pos x="2173" y="1734"/>
                  </a:cxn>
                  <a:cxn ang="0">
                    <a:pos x="2303" y="876"/>
                  </a:cxn>
                  <a:cxn ang="0">
                    <a:pos x="2187" y="17"/>
                  </a:cxn>
                  <a:cxn ang="0">
                    <a:pos x="134" y="1"/>
                  </a:cxn>
                  <a:cxn ang="0">
                    <a:pos x="4" y="858"/>
                  </a:cxn>
                </a:cxnLst>
                <a:rect l="0" t="0" r="r" b="b"/>
                <a:pathLst>
                  <a:path w="2307" h="1734">
                    <a:moveTo>
                      <a:pt x="4" y="858"/>
                    </a:moveTo>
                    <a:cubicBezTo>
                      <a:pt x="0" y="1332"/>
                      <a:pt x="52" y="1717"/>
                      <a:pt x="120" y="1717"/>
                    </a:cubicBezTo>
                    <a:lnTo>
                      <a:pt x="2173" y="1734"/>
                    </a:lnTo>
                    <a:cubicBezTo>
                      <a:pt x="2241" y="1734"/>
                      <a:pt x="2300" y="1350"/>
                      <a:pt x="2303" y="876"/>
                    </a:cubicBezTo>
                    <a:cubicBezTo>
                      <a:pt x="2307" y="402"/>
                      <a:pt x="2255" y="18"/>
                      <a:pt x="2187" y="17"/>
                    </a:cubicBezTo>
                    <a:lnTo>
                      <a:pt x="134" y="1"/>
                    </a:lnTo>
                    <a:cubicBezTo>
                      <a:pt x="66" y="0"/>
                      <a:pt x="7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4" name="Freeform 80"/>
              <p:cNvSpPr>
                <a:spLocks/>
              </p:cNvSpPr>
              <p:nvPr/>
            </p:nvSpPr>
            <p:spPr bwMode="auto">
              <a:xfrm>
                <a:off x="3359" y="2270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5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3" y="1716"/>
                      <a:pt x="121" y="1717"/>
                    </a:cubicBezTo>
                    <a:lnTo>
                      <a:pt x="2173" y="1733"/>
                    </a:lnTo>
                    <a:cubicBezTo>
                      <a:pt x="2242" y="1734"/>
                      <a:pt x="2300" y="1350"/>
                      <a:pt x="2304" y="876"/>
                    </a:cubicBezTo>
                    <a:cubicBezTo>
                      <a:pt x="2308" y="402"/>
                      <a:pt x="2256" y="17"/>
                      <a:pt x="2187" y="17"/>
                    </a:cubicBezTo>
                    <a:lnTo>
                      <a:pt x="135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5" name="Freeform 81"/>
              <p:cNvSpPr>
                <a:spLocks/>
              </p:cNvSpPr>
              <p:nvPr/>
            </p:nvSpPr>
            <p:spPr bwMode="auto">
              <a:xfrm>
                <a:off x="3359" y="2270"/>
                <a:ext cx="30" cy="206"/>
              </a:xfrm>
              <a:custGeom>
                <a:avLst/>
                <a:gdLst/>
                <a:ahLst/>
                <a:cxnLst>
                  <a:cxn ang="0">
                    <a:pos x="121" y="1717"/>
                  </a:cxn>
                  <a:cxn ang="0">
                    <a:pos x="252" y="860"/>
                  </a:cxn>
                  <a:cxn ang="0">
                    <a:pos x="135" y="0"/>
                  </a:cxn>
                  <a:cxn ang="0">
                    <a:pos x="4" y="858"/>
                  </a:cxn>
                  <a:cxn ang="0">
                    <a:pos x="121" y="1717"/>
                  </a:cxn>
                </a:cxnLst>
                <a:rect l="0" t="0" r="r" b="b"/>
                <a:pathLst>
                  <a:path w="255" h="1717">
                    <a:moveTo>
                      <a:pt x="121" y="1717"/>
                    </a:moveTo>
                    <a:cubicBezTo>
                      <a:pt x="189" y="1717"/>
                      <a:pt x="248" y="1334"/>
                      <a:pt x="252" y="860"/>
                    </a:cubicBezTo>
                    <a:cubicBezTo>
                      <a:pt x="255" y="385"/>
                      <a:pt x="203" y="1"/>
                      <a:pt x="135" y="0"/>
                    </a:cubicBezTo>
                    <a:cubicBezTo>
                      <a:pt x="66" y="0"/>
                      <a:pt x="8" y="383"/>
                      <a:pt x="4" y="858"/>
                    </a:cubicBezTo>
                    <a:cubicBezTo>
                      <a:pt x="0" y="1332"/>
                      <a:pt x="53" y="1716"/>
                      <a:pt x="121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6" name="Freeform 82"/>
              <p:cNvSpPr>
                <a:spLocks/>
              </p:cNvSpPr>
              <p:nvPr/>
            </p:nvSpPr>
            <p:spPr bwMode="auto">
              <a:xfrm>
                <a:off x="3359" y="2270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5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3" y="1716"/>
                      <a:pt x="121" y="1717"/>
                    </a:cubicBezTo>
                    <a:lnTo>
                      <a:pt x="2173" y="1733"/>
                    </a:lnTo>
                    <a:cubicBezTo>
                      <a:pt x="2242" y="1734"/>
                      <a:pt x="2300" y="1350"/>
                      <a:pt x="2304" y="876"/>
                    </a:cubicBezTo>
                    <a:cubicBezTo>
                      <a:pt x="2308" y="402"/>
                      <a:pt x="2256" y="17"/>
                      <a:pt x="2187" y="17"/>
                    </a:cubicBezTo>
                    <a:lnTo>
                      <a:pt x="135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7" name="Freeform 83"/>
              <p:cNvSpPr>
                <a:spLocks/>
              </p:cNvSpPr>
              <p:nvPr/>
            </p:nvSpPr>
            <p:spPr bwMode="auto">
              <a:xfrm>
                <a:off x="3373" y="2270"/>
                <a:ext cx="16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6" y="103"/>
                  </a:cxn>
                  <a:cxn ang="0">
                    <a:pos x="2" y="0"/>
                  </a:cxn>
                </a:cxnLst>
                <a:rect l="0" t="0" r="r" b="b"/>
                <a:pathLst>
                  <a:path w="16" h="206">
                    <a:moveTo>
                      <a:pt x="0" y="206"/>
                    </a:moveTo>
                    <a:cubicBezTo>
                      <a:pt x="9" y="206"/>
                      <a:pt x="16" y="160"/>
                      <a:pt x="16" y="103"/>
                    </a:cubicBezTo>
                    <a:cubicBezTo>
                      <a:pt x="16" y="46"/>
                      <a:pt x="10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4" name="Freeform 85"/>
            <p:cNvSpPr>
              <a:spLocks/>
            </p:cNvSpPr>
            <p:nvPr/>
          </p:nvSpPr>
          <p:spPr bwMode="auto">
            <a:xfrm>
              <a:off x="7223204" y="3467682"/>
              <a:ext cx="2641" cy="4464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2" y="50"/>
                </a:cxn>
                <a:cxn ang="0">
                  <a:pos x="25" y="25"/>
                </a:cxn>
                <a:cxn ang="0">
                  <a:pos x="13" y="0"/>
                </a:cxn>
                <a:cxn ang="0">
                  <a:pos x="0" y="25"/>
                </a:cxn>
              </a:cxnLst>
              <a:rect l="0" t="0" r="r" b="b"/>
              <a:pathLst>
                <a:path w="25" h="50">
                  <a:moveTo>
                    <a:pt x="0" y="25"/>
                  </a:moveTo>
                  <a:cubicBezTo>
                    <a:pt x="0" y="39"/>
                    <a:pt x="5" y="50"/>
                    <a:pt x="12" y="50"/>
                  </a:cubicBezTo>
                  <a:cubicBezTo>
                    <a:pt x="19" y="50"/>
                    <a:pt x="25" y="39"/>
                    <a:pt x="25" y="25"/>
                  </a:cubicBezTo>
                  <a:cubicBezTo>
                    <a:pt x="25" y="11"/>
                    <a:pt x="19" y="0"/>
                    <a:pt x="13" y="0"/>
                  </a:cubicBezTo>
                  <a:cubicBezTo>
                    <a:pt x="6" y="0"/>
                    <a:pt x="0" y="11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86"/>
            <p:cNvSpPr>
              <a:spLocks/>
            </p:cNvSpPr>
            <p:nvPr/>
          </p:nvSpPr>
          <p:spPr bwMode="auto">
            <a:xfrm>
              <a:off x="7210879" y="3548774"/>
              <a:ext cx="4401" cy="669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8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2" y="75"/>
                    <a:pt x="42" y="59"/>
                    <a:pt x="42" y="38"/>
                  </a:cubicBezTo>
                  <a:cubicBezTo>
                    <a:pt x="42" y="17"/>
                    <a:pt x="33" y="0"/>
                    <a:pt x="21" y="0"/>
                  </a:cubicBezTo>
                  <a:cubicBezTo>
                    <a:pt x="10" y="0"/>
                    <a:pt x="0" y="17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87"/>
            <p:cNvSpPr>
              <a:spLocks/>
            </p:cNvSpPr>
            <p:nvPr/>
          </p:nvSpPr>
          <p:spPr bwMode="auto">
            <a:xfrm>
              <a:off x="7214401" y="3378406"/>
              <a:ext cx="4401" cy="669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7"/>
                </a:cxn>
                <a:cxn ang="0">
                  <a:pos x="22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3" y="75"/>
                    <a:pt x="42" y="58"/>
                    <a:pt x="42" y="37"/>
                  </a:cubicBezTo>
                  <a:cubicBezTo>
                    <a:pt x="42" y="17"/>
                    <a:pt x="33" y="0"/>
                    <a:pt x="22" y="0"/>
                  </a:cubicBezTo>
                  <a:cubicBezTo>
                    <a:pt x="10" y="0"/>
                    <a:pt x="1" y="16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88"/>
            <p:cNvSpPr>
              <a:spLocks/>
            </p:cNvSpPr>
            <p:nvPr/>
          </p:nvSpPr>
          <p:spPr bwMode="auto">
            <a:xfrm>
              <a:off x="7221443" y="3421556"/>
              <a:ext cx="4401" cy="5952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67"/>
                </a:cxn>
                <a:cxn ang="0">
                  <a:pos x="42" y="34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2"/>
                    <a:pt x="9" y="67"/>
                    <a:pt x="21" y="67"/>
                  </a:cubicBezTo>
                  <a:cubicBezTo>
                    <a:pt x="32" y="67"/>
                    <a:pt x="42" y="52"/>
                    <a:pt x="42" y="34"/>
                  </a:cubicBezTo>
                  <a:cubicBezTo>
                    <a:pt x="42" y="15"/>
                    <a:pt x="33" y="0"/>
                    <a:pt x="21" y="0"/>
                  </a:cubicBezTo>
                  <a:cubicBezTo>
                    <a:pt x="10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89"/>
            <p:cNvSpPr>
              <a:spLocks/>
            </p:cNvSpPr>
            <p:nvPr/>
          </p:nvSpPr>
          <p:spPr bwMode="auto">
            <a:xfrm>
              <a:off x="7220563" y="3510088"/>
              <a:ext cx="3521" cy="5208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6" y="58"/>
                </a:cxn>
                <a:cxn ang="0">
                  <a:pos x="33" y="29"/>
                </a:cxn>
                <a:cxn ang="0">
                  <a:pos x="17" y="0"/>
                </a:cxn>
                <a:cxn ang="0">
                  <a:pos x="0" y="29"/>
                </a:cxn>
              </a:cxnLst>
              <a:rect l="0" t="0" r="r" b="b"/>
              <a:pathLst>
                <a:path w="33" h="58">
                  <a:moveTo>
                    <a:pt x="0" y="29"/>
                  </a:moveTo>
                  <a:cubicBezTo>
                    <a:pt x="0" y="45"/>
                    <a:pt x="7" y="58"/>
                    <a:pt x="16" y="58"/>
                  </a:cubicBezTo>
                  <a:cubicBezTo>
                    <a:pt x="25" y="58"/>
                    <a:pt x="33" y="45"/>
                    <a:pt x="33" y="29"/>
                  </a:cubicBezTo>
                  <a:cubicBezTo>
                    <a:pt x="33" y="13"/>
                    <a:pt x="26" y="0"/>
                    <a:pt x="17" y="0"/>
                  </a:cubicBezTo>
                  <a:cubicBezTo>
                    <a:pt x="8" y="0"/>
                    <a:pt x="0" y="13"/>
                    <a:pt x="0" y="2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9" name="Group 95"/>
            <p:cNvGrpSpPr>
              <a:grpSpLocks/>
            </p:cNvGrpSpPr>
            <p:nvPr/>
          </p:nvGrpSpPr>
          <p:grpSpPr bwMode="auto">
            <a:xfrm>
              <a:off x="6945895" y="3359063"/>
              <a:ext cx="73068" cy="221702"/>
              <a:chOff x="3322" y="2228"/>
              <a:chExt cx="83" cy="298"/>
            </a:xfrm>
          </p:grpSpPr>
          <p:sp>
            <p:nvSpPr>
              <p:cNvPr id="3108" name="Freeform 90"/>
              <p:cNvSpPr>
                <a:spLocks/>
              </p:cNvSpPr>
              <p:nvPr/>
            </p:nvSpPr>
            <p:spPr bwMode="auto">
              <a:xfrm>
                <a:off x="3322" y="2236"/>
                <a:ext cx="83" cy="290"/>
              </a:xfrm>
              <a:custGeom>
                <a:avLst/>
                <a:gdLst/>
                <a:ahLst/>
                <a:cxnLst>
                  <a:cxn ang="0">
                    <a:pos x="6" y="1207"/>
                  </a:cxn>
                  <a:cxn ang="0">
                    <a:pos x="167" y="2417"/>
                  </a:cxn>
                  <a:cxn ang="0">
                    <a:pos x="509" y="2420"/>
                  </a:cxn>
                  <a:cxn ang="0">
                    <a:pos x="689" y="1213"/>
                  </a:cxn>
                  <a:cxn ang="0">
                    <a:pos x="528" y="3"/>
                  </a:cxn>
                  <a:cxn ang="0">
                    <a:pos x="186" y="0"/>
                  </a:cxn>
                  <a:cxn ang="0">
                    <a:pos x="6" y="1207"/>
                  </a:cxn>
                </a:cxnLst>
                <a:rect l="0" t="0" r="r" b="b"/>
                <a:pathLst>
                  <a:path w="695" h="2421">
                    <a:moveTo>
                      <a:pt x="6" y="1207"/>
                    </a:moveTo>
                    <a:cubicBezTo>
                      <a:pt x="0" y="1875"/>
                      <a:pt x="73" y="2416"/>
                      <a:pt x="167" y="2417"/>
                    </a:cubicBezTo>
                    <a:lnTo>
                      <a:pt x="509" y="2420"/>
                    </a:lnTo>
                    <a:cubicBezTo>
                      <a:pt x="603" y="2421"/>
                      <a:pt x="684" y="1880"/>
                      <a:pt x="689" y="1213"/>
                    </a:cubicBezTo>
                    <a:cubicBezTo>
                      <a:pt x="695" y="546"/>
                      <a:pt x="622" y="4"/>
                      <a:pt x="528" y="3"/>
                    </a:cubicBezTo>
                    <a:lnTo>
                      <a:pt x="186" y="0"/>
                    </a:lnTo>
                    <a:cubicBezTo>
                      <a:pt x="92" y="0"/>
                      <a:pt x="11" y="540"/>
                      <a:pt x="6" y="1207"/>
                    </a:cubicBezTo>
                    <a:close/>
                  </a:path>
                </a:pathLst>
              </a:custGeom>
              <a:solidFill>
                <a:srgbClr val="1C1C1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9" name="Freeform 91"/>
              <p:cNvSpPr>
                <a:spLocks/>
              </p:cNvSpPr>
              <p:nvPr/>
            </p:nvSpPr>
            <p:spPr bwMode="auto">
              <a:xfrm>
                <a:off x="3322" y="2228"/>
                <a:ext cx="83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67" y="2417"/>
                  </a:cxn>
                  <a:cxn ang="0">
                    <a:pos x="509" y="2420"/>
                  </a:cxn>
                  <a:cxn ang="0">
                    <a:pos x="689" y="1213"/>
                  </a:cxn>
                  <a:cxn ang="0">
                    <a:pos x="528" y="4"/>
                  </a:cxn>
                  <a:cxn ang="0">
                    <a:pos x="186" y="1"/>
                  </a:cxn>
                  <a:cxn ang="0">
                    <a:pos x="6" y="1208"/>
                  </a:cxn>
                </a:cxnLst>
                <a:rect l="0" t="0" r="r" b="b"/>
                <a:pathLst>
                  <a:path w="695" h="2421">
                    <a:moveTo>
                      <a:pt x="6" y="1208"/>
                    </a:moveTo>
                    <a:cubicBezTo>
                      <a:pt x="0" y="1875"/>
                      <a:pt x="73" y="2417"/>
                      <a:pt x="167" y="2417"/>
                    </a:cubicBezTo>
                    <a:lnTo>
                      <a:pt x="509" y="2420"/>
                    </a:lnTo>
                    <a:cubicBezTo>
                      <a:pt x="603" y="2421"/>
                      <a:pt x="684" y="1881"/>
                      <a:pt x="689" y="1213"/>
                    </a:cubicBezTo>
                    <a:cubicBezTo>
                      <a:pt x="695" y="546"/>
                      <a:pt x="622" y="4"/>
                      <a:pt x="528" y="4"/>
                    </a:cubicBezTo>
                    <a:lnTo>
                      <a:pt x="186" y="1"/>
                    </a:lnTo>
                    <a:cubicBezTo>
                      <a:pt x="92" y="0"/>
                      <a:pt x="11" y="540"/>
                      <a:pt x="6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0" name="Freeform 92"/>
              <p:cNvSpPr>
                <a:spLocks/>
              </p:cNvSpPr>
              <p:nvPr/>
            </p:nvSpPr>
            <p:spPr bwMode="auto">
              <a:xfrm>
                <a:off x="3322" y="2228"/>
                <a:ext cx="42" cy="290"/>
              </a:xfrm>
              <a:custGeom>
                <a:avLst/>
                <a:gdLst/>
                <a:ahLst/>
                <a:cxnLst>
                  <a:cxn ang="0">
                    <a:pos x="167" y="2417"/>
                  </a:cxn>
                  <a:cxn ang="0">
                    <a:pos x="347" y="1210"/>
                  </a:cxn>
                  <a:cxn ang="0">
                    <a:pos x="186" y="1"/>
                  </a:cxn>
                  <a:cxn ang="0">
                    <a:pos x="6" y="1208"/>
                  </a:cxn>
                  <a:cxn ang="0">
                    <a:pos x="167" y="2417"/>
                  </a:cxn>
                </a:cxnLst>
                <a:rect l="0" t="0" r="r" b="b"/>
                <a:pathLst>
                  <a:path w="353" h="2418">
                    <a:moveTo>
                      <a:pt x="167" y="2417"/>
                    </a:moveTo>
                    <a:cubicBezTo>
                      <a:pt x="261" y="2418"/>
                      <a:pt x="342" y="1878"/>
                      <a:pt x="347" y="1210"/>
                    </a:cubicBezTo>
                    <a:cubicBezTo>
                      <a:pt x="353" y="543"/>
                      <a:pt x="281" y="2"/>
                      <a:pt x="186" y="1"/>
                    </a:cubicBezTo>
                    <a:cubicBezTo>
                      <a:pt x="92" y="0"/>
                      <a:pt x="11" y="540"/>
                      <a:pt x="6" y="1208"/>
                    </a:cubicBezTo>
                    <a:cubicBezTo>
                      <a:pt x="0" y="1875"/>
                      <a:pt x="73" y="2417"/>
                      <a:pt x="167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1" name="Freeform 93"/>
              <p:cNvSpPr>
                <a:spLocks/>
              </p:cNvSpPr>
              <p:nvPr/>
            </p:nvSpPr>
            <p:spPr bwMode="auto">
              <a:xfrm>
                <a:off x="3322" y="2228"/>
                <a:ext cx="83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67" y="2417"/>
                  </a:cxn>
                  <a:cxn ang="0">
                    <a:pos x="509" y="2420"/>
                  </a:cxn>
                  <a:cxn ang="0">
                    <a:pos x="689" y="1213"/>
                  </a:cxn>
                  <a:cxn ang="0">
                    <a:pos x="528" y="4"/>
                  </a:cxn>
                  <a:cxn ang="0">
                    <a:pos x="186" y="1"/>
                  </a:cxn>
                  <a:cxn ang="0">
                    <a:pos x="6" y="1208"/>
                  </a:cxn>
                </a:cxnLst>
                <a:rect l="0" t="0" r="r" b="b"/>
                <a:pathLst>
                  <a:path w="695" h="2421">
                    <a:moveTo>
                      <a:pt x="6" y="1208"/>
                    </a:moveTo>
                    <a:cubicBezTo>
                      <a:pt x="0" y="1875"/>
                      <a:pt x="73" y="2417"/>
                      <a:pt x="167" y="2417"/>
                    </a:cubicBezTo>
                    <a:lnTo>
                      <a:pt x="509" y="2420"/>
                    </a:lnTo>
                    <a:cubicBezTo>
                      <a:pt x="603" y="2421"/>
                      <a:pt x="684" y="1881"/>
                      <a:pt x="689" y="1213"/>
                    </a:cubicBezTo>
                    <a:cubicBezTo>
                      <a:pt x="695" y="546"/>
                      <a:pt x="622" y="4"/>
                      <a:pt x="528" y="4"/>
                    </a:cubicBezTo>
                    <a:lnTo>
                      <a:pt x="186" y="1"/>
                    </a:lnTo>
                    <a:cubicBezTo>
                      <a:pt x="92" y="0"/>
                      <a:pt x="11" y="540"/>
                      <a:pt x="6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2" name="Freeform 94"/>
              <p:cNvSpPr>
                <a:spLocks/>
              </p:cNvSpPr>
              <p:nvPr/>
            </p:nvSpPr>
            <p:spPr bwMode="auto">
              <a:xfrm>
                <a:off x="3342" y="2228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1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0" name="Group 100"/>
            <p:cNvGrpSpPr>
              <a:grpSpLocks/>
            </p:cNvGrpSpPr>
            <p:nvPr/>
          </p:nvGrpSpPr>
          <p:grpSpPr bwMode="auto">
            <a:xfrm>
              <a:off x="6905400" y="3399981"/>
              <a:ext cx="64265" cy="133914"/>
              <a:chOff x="3276" y="2283"/>
              <a:chExt cx="73" cy="180"/>
            </a:xfrm>
          </p:grpSpPr>
          <p:sp>
            <p:nvSpPr>
              <p:cNvPr id="3104" name="Freeform 96"/>
              <p:cNvSpPr>
                <a:spLocks/>
              </p:cNvSpPr>
              <p:nvPr/>
            </p:nvSpPr>
            <p:spPr bwMode="auto">
              <a:xfrm>
                <a:off x="3276" y="2283"/>
                <a:ext cx="73" cy="180"/>
              </a:xfrm>
              <a:custGeom>
                <a:avLst/>
                <a:gdLst/>
                <a:ahLst/>
                <a:cxnLst>
                  <a:cxn ang="0">
                    <a:pos x="3" y="749"/>
                  </a:cxn>
                  <a:cxn ang="0">
                    <a:pos x="132" y="1500"/>
                  </a:cxn>
                  <a:cxn ang="0">
                    <a:pos x="462" y="1503"/>
                  </a:cxn>
                  <a:cxn ang="0">
                    <a:pos x="603" y="754"/>
                  </a:cxn>
                  <a:cxn ang="0">
                    <a:pos x="475" y="3"/>
                  </a:cxn>
                  <a:cxn ang="0">
                    <a:pos x="145" y="0"/>
                  </a:cxn>
                  <a:cxn ang="0">
                    <a:pos x="3" y="749"/>
                  </a:cxn>
                </a:cxnLst>
                <a:rect l="0" t="0" r="r" b="b"/>
                <a:pathLst>
                  <a:path w="607" h="1503">
                    <a:moveTo>
                      <a:pt x="3" y="749"/>
                    </a:moveTo>
                    <a:cubicBezTo>
                      <a:pt x="0" y="1163"/>
                      <a:pt x="58" y="1500"/>
                      <a:pt x="132" y="1500"/>
                    </a:cubicBezTo>
                    <a:lnTo>
                      <a:pt x="462" y="1503"/>
                    </a:lnTo>
                    <a:cubicBezTo>
                      <a:pt x="537" y="1503"/>
                      <a:pt x="600" y="1168"/>
                      <a:pt x="603" y="754"/>
                    </a:cubicBezTo>
                    <a:cubicBezTo>
                      <a:pt x="607" y="340"/>
                      <a:pt x="549" y="3"/>
                      <a:pt x="475" y="3"/>
                    </a:cubicBezTo>
                    <a:lnTo>
                      <a:pt x="145" y="0"/>
                    </a:lnTo>
                    <a:cubicBezTo>
                      <a:pt x="70" y="0"/>
                      <a:pt x="7" y="335"/>
                      <a:pt x="3" y="7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5" name="Freeform 97"/>
              <p:cNvSpPr>
                <a:spLocks/>
              </p:cNvSpPr>
              <p:nvPr/>
            </p:nvSpPr>
            <p:spPr bwMode="auto">
              <a:xfrm>
                <a:off x="3276" y="2283"/>
                <a:ext cx="33" cy="180"/>
              </a:xfrm>
              <a:custGeom>
                <a:avLst/>
                <a:gdLst/>
                <a:ahLst/>
                <a:cxnLst>
                  <a:cxn ang="0">
                    <a:pos x="132" y="1500"/>
                  </a:cxn>
                  <a:cxn ang="0">
                    <a:pos x="273" y="751"/>
                  </a:cxn>
                  <a:cxn ang="0">
                    <a:pos x="145" y="0"/>
                  </a:cxn>
                  <a:cxn ang="0">
                    <a:pos x="3" y="749"/>
                  </a:cxn>
                  <a:cxn ang="0">
                    <a:pos x="132" y="1500"/>
                  </a:cxn>
                </a:cxnLst>
                <a:rect l="0" t="0" r="r" b="b"/>
                <a:pathLst>
                  <a:path w="277" h="1501">
                    <a:moveTo>
                      <a:pt x="132" y="1500"/>
                    </a:moveTo>
                    <a:cubicBezTo>
                      <a:pt x="207" y="1501"/>
                      <a:pt x="270" y="1165"/>
                      <a:pt x="273" y="751"/>
                    </a:cubicBezTo>
                    <a:cubicBezTo>
                      <a:pt x="277" y="337"/>
                      <a:pt x="219" y="1"/>
                      <a:pt x="145" y="0"/>
                    </a:cubicBezTo>
                    <a:cubicBezTo>
                      <a:pt x="70" y="0"/>
                      <a:pt x="7" y="335"/>
                      <a:pt x="3" y="749"/>
                    </a:cubicBezTo>
                    <a:cubicBezTo>
                      <a:pt x="0" y="1163"/>
                      <a:pt x="58" y="1500"/>
                      <a:pt x="132" y="1500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6" name="Freeform 98"/>
              <p:cNvSpPr>
                <a:spLocks/>
              </p:cNvSpPr>
              <p:nvPr/>
            </p:nvSpPr>
            <p:spPr bwMode="auto">
              <a:xfrm>
                <a:off x="3276" y="2283"/>
                <a:ext cx="73" cy="180"/>
              </a:xfrm>
              <a:custGeom>
                <a:avLst/>
                <a:gdLst/>
                <a:ahLst/>
                <a:cxnLst>
                  <a:cxn ang="0">
                    <a:pos x="3" y="749"/>
                  </a:cxn>
                  <a:cxn ang="0">
                    <a:pos x="132" y="1500"/>
                  </a:cxn>
                  <a:cxn ang="0">
                    <a:pos x="462" y="1503"/>
                  </a:cxn>
                  <a:cxn ang="0">
                    <a:pos x="603" y="754"/>
                  </a:cxn>
                  <a:cxn ang="0">
                    <a:pos x="475" y="3"/>
                  </a:cxn>
                  <a:cxn ang="0">
                    <a:pos x="145" y="0"/>
                  </a:cxn>
                  <a:cxn ang="0">
                    <a:pos x="3" y="749"/>
                  </a:cxn>
                </a:cxnLst>
                <a:rect l="0" t="0" r="r" b="b"/>
                <a:pathLst>
                  <a:path w="607" h="1503">
                    <a:moveTo>
                      <a:pt x="3" y="749"/>
                    </a:moveTo>
                    <a:cubicBezTo>
                      <a:pt x="0" y="1163"/>
                      <a:pt x="58" y="1500"/>
                      <a:pt x="132" y="1500"/>
                    </a:cubicBezTo>
                    <a:lnTo>
                      <a:pt x="462" y="1503"/>
                    </a:lnTo>
                    <a:cubicBezTo>
                      <a:pt x="537" y="1503"/>
                      <a:pt x="600" y="1168"/>
                      <a:pt x="603" y="754"/>
                    </a:cubicBezTo>
                    <a:cubicBezTo>
                      <a:pt x="607" y="340"/>
                      <a:pt x="549" y="3"/>
                      <a:pt x="475" y="3"/>
                    </a:cubicBezTo>
                    <a:lnTo>
                      <a:pt x="145" y="0"/>
                    </a:lnTo>
                    <a:cubicBezTo>
                      <a:pt x="70" y="0"/>
                      <a:pt x="7" y="335"/>
                      <a:pt x="3" y="749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7" name="Freeform 99"/>
              <p:cNvSpPr>
                <a:spLocks/>
              </p:cNvSpPr>
              <p:nvPr/>
            </p:nvSpPr>
            <p:spPr bwMode="auto">
              <a:xfrm>
                <a:off x="3292" y="2283"/>
                <a:ext cx="17" cy="180"/>
              </a:xfrm>
              <a:custGeom>
                <a:avLst/>
                <a:gdLst/>
                <a:ahLst/>
                <a:cxnLst>
                  <a:cxn ang="0">
                    <a:pos x="0" y="180"/>
                  </a:cxn>
                  <a:cxn ang="0">
                    <a:pos x="17" y="90"/>
                  </a:cxn>
                  <a:cxn ang="0">
                    <a:pos x="1" y="0"/>
                  </a:cxn>
                </a:cxnLst>
                <a:rect l="0" t="0" r="r" b="b"/>
                <a:pathLst>
                  <a:path w="17" h="180">
                    <a:moveTo>
                      <a:pt x="0" y="180"/>
                    </a:moveTo>
                    <a:cubicBezTo>
                      <a:pt x="9" y="180"/>
                      <a:pt x="16" y="140"/>
                      <a:pt x="17" y="90"/>
                    </a:cubicBezTo>
                    <a:cubicBezTo>
                      <a:pt x="17" y="40"/>
                      <a:pt x="10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1" name="Group 105"/>
            <p:cNvGrpSpPr>
              <a:grpSpLocks/>
            </p:cNvGrpSpPr>
            <p:nvPr/>
          </p:nvGrpSpPr>
          <p:grpSpPr bwMode="auto">
            <a:xfrm>
              <a:off x="6889553" y="3389565"/>
              <a:ext cx="44897" cy="154745"/>
              <a:chOff x="3258" y="2269"/>
              <a:chExt cx="51" cy="208"/>
            </a:xfrm>
          </p:grpSpPr>
          <p:sp>
            <p:nvSpPr>
              <p:cNvPr id="3100" name="Freeform 101"/>
              <p:cNvSpPr>
                <a:spLocks/>
              </p:cNvSpPr>
              <p:nvPr/>
            </p:nvSpPr>
            <p:spPr bwMode="auto">
              <a:xfrm>
                <a:off x="3258" y="2269"/>
                <a:ext cx="51" cy="208"/>
              </a:xfrm>
              <a:custGeom>
                <a:avLst/>
                <a:gdLst/>
                <a:ahLst/>
                <a:cxnLst>
                  <a:cxn ang="0">
                    <a:pos x="3" y="867"/>
                  </a:cxn>
                  <a:cxn ang="0">
                    <a:pos x="90" y="1734"/>
                  </a:cxn>
                  <a:cxn ang="0">
                    <a:pos x="319" y="1736"/>
                  </a:cxn>
                  <a:cxn ang="0">
                    <a:pos x="420" y="870"/>
                  </a:cxn>
                  <a:cxn ang="0">
                    <a:pos x="333" y="3"/>
                  </a:cxn>
                  <a:cxn ang="0">
                    <a:pos x="104" y="1"/>
                  </a:cxn>
                  <a:cxn ang="0">
                    <a:pos x="3" y="867"/>
                  </a:cxn>
                </a:cxnLst>
                <a:rect l="0" t="0" r="r" b="b"/>
                <a:pathLst>
                  <a:path w="424" h="1736">
                    <a:moveTo>
                      <a:pt x="3" y="867"/>
                    </a:moveTo>
                    <a:cubicBezTo>
                      <a:pt x="0" y="1345"/>
                      <a:pt x="38" y="1734"/>
                      <a:pt x="90" y="1734"/>
                    </a:cubicBezTo>
                    <a:lnTo>
                      <a:pt x="319" y="1736"/>
                    </a:lnTo>
                    <a:cubicBezTo>
                      <a:pt x="371" y="1736"/>
                      <a:pt x="416" y="1349"/>
                      <a:pt x="420" y="870"/>
                    </a:cubicBezTo>
                    <a:cubicBezTo>
                      <a:pt x="424" y="391"/>
                      <a:pt x="385" y="3"/>
                      <a:pt x="333" y="3"/>
                    </a:cubicBezTo>
                    <a:lnTo>
                      <a:pt x="104" y="1"/>
                    </a:lnTo>
                    <a:cubicBezTo>
                      <a:pt x="52" y="0"/>
                      <a:pt x="7" y="388"/>
                      <a:pt x="3" y="867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1" name="Freeform 102"/>
              <p:cNvSpPr>
                <a:spLocks/>
              </p:cNvSpPr>
              <p:nvPr/>
            </p:nvSpPr>
            <p:spPr bwMode="auto">
              <a:xfrm>
                <a:off x="3258" y="2269"/>
                <a:ext cx="23" cy="208"/>
              </a:xfrm>
              <a:custGeom>
                <a:avLst/>
                <a:gdLst/>
                <a:ahLst/>
                <a:cxnLst>
                  <a:cxn ang="0">
                    <a:pos x="90" y="1734"/>
                  </a:cxn>
                  <a:cxn ang="0">
                    <a:pos x="191" y="868"/>
                  </a:cxn>
                  <a:cxn ang="0">
                    <a:pos x="104" y="1"/>
                  </a:cxn>
                  <a:cxn ang="0">
                    <a:pos x="3" y="867"/>
                  </a:cxn>
                  <a:cxn ang="0">
                    <a:pos x="90" y="1734"/>
                  </a:cxn>
                </a:cxnLst>
                <a:rect l="0" t="0" r="r" b="b"/>
                <a:pathLst>
                  <a:path w="195" h="1735">
                    <a:moveTo>
                      <a:pt x="90" y="1734"/>
                    </a:moveTo>
                    <a:cubicBezTo>
                      <a:pt x="142" y="1735"/>
                      <a:pt x="187" y="1347"/>
                      <a:pt x="191" y="868"/>
                    </a:cubicBezTo>
                    <a:cubicBezTo>
                      <a:pt x="195" y="390"/>
                      <a:pt x="156" y="1"/>
                      <a:pt x="104" y="1"/>
                    </a:cubicBezTo>
                    <a:cubicBezTo>
                      <a:pt x="52" y="0"/>
                      <a:pt x="7" y="388"/>
                      <a:pt x="3" y="867"/>
                    </a:cubicBezTo>
                    <a:cubicBezTo>
                      <a:pt x="0" y="1345"/>
                      <a:pt x="38" y="1734"/>
                      <a:pt x="90" y="1734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2" name="Freeform 103"/>
              <p:cNvSpPr>
                <a:spLocks/>
              </p:cNvSpPr>
              <p:nvPr/>
            </p:nvSpPr>
            <p:spPr bwMode="auto">
              <a:xfrm>
                <a:off x="3258" y="2269"/>
                <a:ext cx="51" cy="208"/>
              </a:xfrm>
              <a:custGeom>
                <a:avLst/>
                <a:gdLst/>
                <a:ahLst/>
                <a:cxnLst>
                  <a:cxn ang="0">
                    <a:pos x="3" y="867"/>
                  </a:cxn>
                  <a:cxn ang="0">
                    <a:pos x="90" y="1734"/>
                  </a:cxn>
                  <a:cxn ang="0">
                    <a:pos x="319" y="1736"/>
                  </a:cxn>
                  <a:cxn ang="0">
                    <a:pos x="420" y="870"/>
                  </a:cxn>
                  <a:cxn ang="0">
                    <a:pos x="333" y="3"/>
                  </a:cxn>
                  <a:cxn ang="0">
                    <a:pos x="104" y="1"/>
                  </a:cxn>
                  <a:cxn ang="0">
                    <a:pos x="3" y="867"/>
                  </a:cxn>
                </a:cxnLst>
                <a:rect l="0" t="0" r="r" b="b"/>
                <a:pathLst>
                  <a:path w="424" h="1736">
                    <a:moveTo>
                      <a:pt x="3" y="867"/>
                    </a:moveTo>
                    <a:cubicBezTo>
                      <a:pt x="0" y="1345"/>
                      <a:pt x="38" y="1734"/>
                      <a:pt x="90" y="1734"/>
                    </a:cubicBezTo>
                    <a:lnTo>
                      <a:pt x="319" y="1736"/>
                    </a:lnTo>
                    <a:cubicBezTo>
                      <a:pt x="371" y="1736"/>
                      <a:pt x="416" y="1349"/>
                      <a:pt x="420" y="870"/>
                    </a:cubicBezTo>
                    <a:cubicBezTo>
                      <a:pt x="424" y="391"/>
                      <a:pt x="385" y="3"/>
                      <a:pt x="333" y="3"/>
                    </a:cubicBezTo>
                    <a:lnTo>
                      <a:pt x="104" y="1"/>
                    </a:lnTo>
                    <a:cubicBezTo>
                      <a:pt x="52" y="0"/>
                      <a:pt x="7" y="388"/>
                      <a:pt x="3" y="86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3" name="Freeform 104"/>
              <p:cNvSpPr>
                <a:spLocks/>
              </p:cNvSpPr>
              <p:nvPr/>
            </p:nvSpPr>
            <p:spPr bwMode="auto">
              <a:xfrm>
                <a:off x="3269" y="2269"/>
                <a:ext cx="12" cy="208"/>
              </a:xfrm>
              <a:custGeom>
                <a:avLst/>
                <a:gdLst/>
                <a:ahLst/>
                <a:cxnLst>
                  <a:cxn ang="0">
                    <a:pos x="0" y="208"/>
                  </a:cxn>
                  <a:cxn ang="0">
                    <a:pos x="12" y="104"/>
                  </a:cxn>
                  <a:cxn ang="0">
                    <a:pos x="1" y="0"/>
                  </a:cxn>
                </a:cxnLst>
                <a:rect l="0" t="0" r="r" b="b"/>
                <a:pathLst>
                  <a:path w="12" h="208">
                    <a:moveTo>
                      <a:pt x="0" y="208"/>
                    </a:moveTo>
                    <a:cubicBezTo>
                      <a:pt x="6" y="208"/>
                      <a:pt x="11" y="162"/>
                      <a:pt x="12" y="104"/>
                    </a:cubicBezTo>
                    <a:cubicBezTo>
                      <a:pt x="12" y="47"/>
                      <a:pt x="8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2" name="Freeform 106"/>
            <p:cNvSpPr>
              <a:spLocks/>
            </p:cNvSpPr>
            <p:nvPr/>
          </p:nvSpPr>
          <p:spPr bwMode="auto">
            <a:xfrm>
              <a:off x="6972306" y="3464706"/>
              <a:ext cx="3521" cy="4464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6" y="50"/>
                </a:cxn>
                <a:cxn ang="0">
                  <a:pos x="33" y="26"/>
                </a:cxn>
                <a:cxn ang="0">
                  <a:pos x="17" y="0"/>
                </a:cxn>
                <a:cxn ang="0">
                  <a:pos x="0" y="25"/>
                </a:cxn>
              </a:cxnLst>
              <a:rect l="0" t="0" r="r" b="b"/>
              <a:pathLst>
                <a:path w="33" h="51">
                  <a:moveTo>
                    <a:pt x="0" y="25"/>
                  </a:moveTo>
                  <a:cubicBezTo>
                    <a:pt x="0" y="39"/>
                    <a:pt x="7" y="50"/>
                    <a:pt x="16" y="50"/>
                  </a:cubicBezTo>
                  <a:cubicBezTo>
                    <a:pt x="25" y="51"/>
                    <a:pt x="33" y="39"/>
                    <a:pt x="33" y="26"/>
                  </a:cubicBezTo>
                  <a:cubicBezTo>
                    <a:pt x="33" y="12"/>
                    <a:pt x="26" y="1"/>
                    <a:pt x="17" y="0"/>
                  </a:cubicBezTo>
                  <a:cubicBezTo>
                    <a:pt x="7" y="0"/>
                    <a:pt x="0" y="12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107"/>
            <p:cNvSpPr>
              <a:spLocks/>
            </p:cNvSpPr>
            <p:nvPr/>
          </p:nvSpPr>
          <p:spPr bwMode="auto">
            <a:xfrm>
              <a:off x="6959101" y="3548030"/>
              <a:ext cx="4401" cy="7440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0" y="83"/>
                </a:cxn>
                <a:cxn ang="0">
                  <a:pos x="41" y="42"/>
                </a:cxn>
                <a:cxn ang="0">
                  <a:pos x="21" y="0"/>
                </a:cxn>
                <a:cxn ang="0">
                  <a:pos x="0" y="41"/>
                </a:cxn>
              </a:cxnLst>
              <a:rect l="0" t="0" r="r" b="b"/>
              <a:pathLst>
                <a:path w="42" h="83">
                  <a:moveTo>
                    <a:pt x="0" y="41"/>
                  </a:moveTo>
                  <a:cubicBezTo>
                    <a:pt x="0" y="64"/>
                    <a:pt x="9" y="83"/>
                    <a:pt x="20" y="83"/>
                  </a:cubicBezTo>
                  <a:cubicBezTo>
                    <a:pt x="32" y="83"/>
                    <a:pt x="41" y="65"/>
                    <a:pt x="41" y="42"/>
                  </a:cubicBezTo>
                  <a:cubicBezTo>
                    <a:pt x="42" y="19"/>
                    <a:pt x="32" y="0"/>
                    <a:pt x="21" y="0"/>
                  </a:cubicBezTo>
                  <a:cubicBezTo>
                    <a:pt x="9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108"/>
            <p:cNvSpPr>
              <a:spLocks/>
            </p:cNvSpPr>
            <p:nvPr/>
          </p:nvSpPr>
          <p:spPr bwMode="auto">
            <a:xfrm>
              <a:off x="6961742" y="3380638"/>
              <a:ext cx="5282" cy="7440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4" y="83"/>
                </a:cxn>
                <a:cxn ang="0">
                  <a:pos x="50" y="42"/>
                </a:cxn>
                <a:cxn ang="0">
                  <a:pos x="25" y="0"/>
                </a:cxn>
                <a:cxn ang="0">
                  <a:pos x="0" y="41"/>
                </a:cxn>
              </a:cxnLst>
              <a:rect l="0" t="0" r="r" b="b"/>
              <a:pathLst>
                <a:path w="50" h="83">
                  <a:moveTo>
                    <a:pt x="0" y="41"/>
                  </a:moveTo>
                  <a:cubicBezTo>
                    <a:pt x="0" y="64"/>
                    <a:pt x="11" y="83"/>
                    <a:pt x="24" y="83"/>
                  </a:cubicBezTo>
                  <a:cubicBezTo>
                    <a:pt x="38" y="83"/>
                    <a:pt x="50" y="65"/>
                    <a:pt x="50" y="42"/>
                  </a:cubicBezTo>
                  <a:cubicBezTo>
                    <a:pt x="50" y="19"/>
                    <a:pt x="39" y="0"/>
                    <a:pt x="25" y="0"/>
                  </a:cubicBezTo>
                  <a:cubicBezTo>
                    <a:pt x="11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109"/>
            <p:cNvSpPr>
              <a:spLocks/>
            </p:cNvSpPr>
            <p:nvPr/>
          </p:nvSpPr>
          <p:spPr bwMode="auto">
            <a:xfrm>
              <a:off x="6969665" y="3418580"/>
              <a:ext cx="4401" cy="5952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0" y="66"/>
                </a:cxn>
                <a:cxn ang="0">
                  <a:pos x="41" y="33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1"/>
                    <a:pt x="9" y="66"/>
                    <a:pt x="20" y="66"/>
                  </a:cubicBezTo>
                  <a:cubicBezTo>
                    <a:pt x="32" y="67"/>
                    <a:pt x="41" y="52"/>
                    <a:pt x="41" y="33"/>
                  </a:cubicBezTo>
                  <a:cubicBezTo>
                    <a:pt x="42" y="15"/>
                    <a:pt x="32" y="0"/>
                    <a:pt x="21" y="0"/>
                  </a:cubicBezTo>
                  <a:cubicBezTo>
                    <a:pt x="9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110"/>
            <p:cNvSpPr>
              <a:spLocks/>
            </p:cNvSpPr>
            <p:nvPr/>
          </p:nvSpPr>
          <p:spPr bwMode="auto">
            <a:xfrm>
              <a:off x="6968784" y="3509344"/>
              <a:ext cx="4401" cy="5952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1" y="67"/>
                </a:cxn>
                <a:cxn ang="0">
                  <a:pos x="42" y="34"/>
                </a:cxn>
                <a:cxn ang="0">
                  <a:pos x="22" y="0"/>
                </a:cxn>
                <a:cxn ang="0">
                  <a:pos x="0" y="34"/>
                </a:cxn>
              </a:cxnLst>
              <a:rect l="0" t="0" r="r" b="b"/>
              <a:pathLst>
                <a:path w="42" h="67">
                  <a:moveTo>
                    <a:pt x="0" y="34"/>
                  </a:moveTo>
                  <a:cubicBezTo>
                    <a:pt x="0" y="52"/>
                    <a:pt x="10" y="67"/>
                    <a:pt x="21" y="67"/>
                  </a:cubicBezTo>
                  <a:cubicBezTo>
                    <a:pt x="33" y="67"/>
                    <a:pt x="42" y="52"/>
                    <a:pt x="42" y="34"/>
                  </a:cubicBezTo>
                  <a:cubicBezTo>
                    <a:pt x="42" y="16"/>
                    <a:pt x="33" y="1"/>
                    <a:pt x="22" y="0"/>
                  </a:cubicBezTo>
                  <a:cubicBezTo>
                    <a:pt x="10" y="0"/>
                    <a:pt x="1" y="15"/>
                    <a:pt x="0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7" name="Group 113"/>
            <p:cNvGrpSpPr>
              <a:grpSpLocks/>
            </p:cNvGrpSpPr>
            <p:nvPr/>
          </p:nvGrpSpPr>
          <p:grpSpPr bwMode="auto">
            <a:xfrm>
              <a:off x="6891314" y="3399237"/>
              <a:ext cx="15846" cy="135402"/>
              <a:chOff x="3260" y="2282"/>
              <a:chExt cx="18" cy="182"/>
            </a:xfrm>
          </p:grpSpPr>
          <p:sp>
            <p:nvSpPr>
              <p:cNvPr id="3098" name="Freeform 111"/>
              <p:cNvSpPr>
                <a:spLocks/>
              </p:cNvSpPr>
              <p:nvPr/>
            </p:nvSpPr>
            <p:spPr bwMode="auto">
              <a:xfrm>
                <a:off x="3260" y="2282"/>
                <a:ext cx="18" cy="182"/>
              </a:xfrm>
              <a:custGeom>
                <a:avLst/>
                <a:gdLst/>
                <a:ahLst/>
                <a:cxnLst>
                  <a:cxn ang="0">
                    <a:pos x="3" y="758"/>
                  </a:cxn>
                  <a:cxn ang="0">
                    <a:pos x="68" y="1517"/>
                  </a:cxn>
                  <a:cxn ang="0">
                    <a:pos x="145" y="759"/>
                  </a:cxn>
                  <a:cxn ang="0">
                    <a:pos x="80" y="0"/>
                  </a:cxn>
                  <a:cxn ang="0">
                    <a:pos x="3" y="758"/>
                  </a:cxn>
                </a:cxnLst>
                <a:rect l="0" t="0" r="r" b="b"/>
                <a:pathLst>
                  <a:path w="148" h="1517">
                    <a:moveTo>
                      <a:pt x="3" y="758"/>
                    </a:moveTo>
                    <a:cubicBezTo>
                      <a:pt x="0" y="1177"/>
                      <a:pt x="29" y="1516"/>
                      <a:pt x="68" y="1517"/>
                    </a:cubicBezTo>
                    <a:cubicBezTo>
                      <a:pt x="107" y="1517"/>
                      <a:pt x="141" y="1178"/>
                      <a:pt x="145" y="759"/>
                    </a:cubicBezTo>
                    <a:cubicBezTo>
                      <a:pt x="148" y="340"/>
                      <a:pt x="119" y="0"/>
                      <a:pt x="80" y="0"/>
                    </a:cubicBezTo>
                    <a:cubicBezTo>
                      <a:pt x="41" y="0"/>
                      <a:pt x="7" y="339"/>
                      <a:pt x="3" y="758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9" name="Freeform 112"/>
              <p:cNvSpPr>
                <a:spLocks/>
              </p:cNvSpPr>
              <p:nvPr/>
            </p:nvSpPr>
            <p:spPr bwMode="auto">
              <a:xfrm>
                <a:off x="3260" y="2282"/>
                <a:ext cx="18" cy="182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8" y="182"/>
                  </a:cxn>
                  <a:cxn ang="0">
                    <a:pos x="17" y="91"/>
                  </a:cxn>
                  <a:cxn ang="0">
                    <a:pos x="10" y="0"/>
                  </a:cxn>
                  <a:cxn ang="0">
                    <a:pos x="0" y="91"/>
                  </a:cxn>
                </a:cxnLst>
                <a:rect l="0" t="0" r="r" b="b"/>
                <a:pathLst>
                  <a:path w="18" h="182">
                    <a:moveTo>
                      <a:pt x="0" y="91"/>
                    </a:moveTo>
                    <a:cubicBezTo>
                      <a:pt x="0" y="141"/>
                      <a:pt x="3" y="182"/>
                      <a:pt x="8" y="182"/>
                    </a:cubicBezTo>
                    <a:cubicBezTo>
                      <a:pt x="13" y="182"/>
                      <a:pt x="17" y="141"/>
                      <a:pt x="17" y="91"/>
                    </a:cubicBezTo>
                    <a:cubicBezTo>
                      <a:pt x="18" y="41"/>
                      <a:pt x="14" y="0"/>
                      <a:pt x="10" y="0"/>
                    </a:cubicBezTo>
                    <a:cubicBezTo>
                      <a:pt x="5" y="0"/>
                      <a:pt x="1" y="41"/>
                      <a:pt x="0" y="91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8" name="Group 116"/>
            <p:cNvGrpSpPr>
              <a:grpSpLocks/>
            </p:cNvGrpSpPr>
            <p:nvPr/>
          </p:nvGrpSpPr>
          <p:grpSpPr bwMode="auto">
            <a:xfrm>
              <a:off x="6892195" y="3402957"/>
              <a:ext cx="14966" cy="127218"/>
              <a:chOff x="3261" y="2287"/>
              <a:chExt cx="17" cy="171"/>
            </a:xfrm>
          </p:grpSpPr>
          <p:sp>
            <p:nvSpPr>
              <p:cNvPr id="3096" name="Freeform 114"/>
              <p:cNvSpPr>
                <a:spLocks/>
              </p:cNvSpPr>
              <p:nvPr/>
            </p:nvSpPr>
            <p:spPr bwMode="auto">
              <a:xfrm>
                <a:off x="3261" y="2287"/>
                <a:ext cx="17" cy="171"/>
              </a:xfrm>
              <a:custGeom>
                <a:avLst/>
                <a:gdLst/>
                <a:ahLst/>
                <a:cxnLst>
                  <a:cxn ang="0">
                    <a:pos x="3" y="712"/>
                  </a:cxn>
                  <a:cxn ang="0">
                    <a:pos x="64" y="1425"/>
                  </a:cxn>
                  <a:cxn ang="0">
                    <a:pos x="137" y="713"/>
                  </a:cxn>
                  <a:cxn ang="0">
                    <a:pos x="76" y="0"/>
                  </a:cxn>
                  <a:cxn ang="0">
                    <a:pos x="3" y="712"/>
                  </a:cxn>
                </a:cxnLst>
                <a:rect l="0" t="0" r="r" b="b"/>
                <a:pathLst>
                  <a:path w="140" h="1425">
                    <a:moveTo>
                      <a:pt x="3" y="712"/>
                    </a:moveTo>
                    <a:cubicBezTo>
                      <a:pt x="0" y="1105"/>
                      <a:pt x="28" y="1424"/>
                      <a:pt x="64" y="1425"/>
                    </a:cubicBezTo>
                    <a:cubicBezTo>
                      <a:pt x="101" y="1425"/>
                      <a:pt x="134" y="1106"/>
                      <a:pt x="137" y="713"/>
                    </a:cubicBezTo>
                    <a:cubicBezTo>
                      <a:pt x="140" y="319"/>
                      <a:pt x="113" y="0"/>
                      <a:pt x="76" y="0"/>
                    </a:cubicBezTo>
                    <a:cubicBezTo>
                      <a:pt x="39" y="0"/>
                      <a:pt x="7" y="318"/>
                      <a:pt x="3" y="71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7" name="Freeform 115"/>
              <p:cNvSpPr>
                <a:spLocks/>
              </p:cNvSpPr>
              <p:nvPr/>
            </p:nvSpPr>
            <p:spPr bwMode="auto">
              <a:xfrm>
                <a:off x="3261" y="2287"/>
                <a:ext cx="17" cy="171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8" y="171"/>
                  </a:cxn>
                  <a:cxn ang="0">
                    <a:pos x="16" y="86"/>
                  </a:cxn>
                  <a:cxn ang="0">
                    <a:pos x="9" y="0"/>
                  </a:cxn>
                  <a:cxn ang="0">
                    <a:pos x="0" y="86"/>
                  </a:cxn>
                </a:cxnLst>
                <a:rect l="0" t="0" r="r" b="b"/>
                <a:pathLst>
                  <a:path w="17" h="171">
                    <a:moveTo>
                      <a:pt x="0" y="86"/>
                    </a:moveTo>
                    <a:cubicBezTo>
                      <a:pt x="0" y="133"/>
                      <a:pt x="3" y="171"/>
                      <a:pt x="8" y="171"/>
                    </a:cubicBezTo>
                    <a:cubicBezTo>
                      <a:pt x="12" y="171"/>
                      <a:pt x="16" y="133"/>
                      <a:pt x="16" y="86"/>
                    </a:cubicBezTo>
                    <a:cubicBezTo>
                      <a:pt x="17" y="38"/>
                      <a:pt x="13" y="0"/>
                      <a:pt x="9" y="0"/>
                    </a:cubicBezTo>
                    <a:cubicBezTo>
                      <a:pt x="5" y="0"/>
                      <a:pt x="1" y="38"/>
                      <a:pt x="0" y="8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9" name="Group 121"/>
            <p:cNvGrpSpPr>
              <a:grpSpLocks/>
            </p:cNvGrpSpPr>
            <p:nvPr/>
          </p:nvGrpSpPr>
          <p:grpSpPr bwMode="auto">
            <a:xfrm>
              <a:off x="7814795" y="3429739"/>
              <a:ext cx="45778" cy="77372"/>
              <a:chOff x="4309" y="2323"/>
              <a:chExt cx="52" cy="104"/>
            </a:xfrm>
          </p:grpSpPr>
          <p:sp>
            <p:nvSpPr>
              <p:cNvPr id="3092" name="Freeform 117"/>
              <p:cNvSpPr>
                <a:spLocks/>
              </p:cNvSpPr>
              <p:nvPr/>
            </p:nvSpPr>
            <p:spPr bwMode="auto">
              <a:xfrm>
                <a:off x="4309" y="2323"/>
                <a:ext cx="52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31" y="433"/>
                  </a:cxn>
                  <a:cxn ang="0">
                    <a:pos x="181" y="435"/>
                  </a:cxn>
                  <a:cxn ang="0">
                    <a:pos x="214" y="218"/>
                  </a:cxn>
                  <a:cxn ang="0">
                    <a:pos x="184" y="1"/>
                  </a:cxn>
                  <a:cxn ang="0">
                    <a:pos x="34" y="0"/>
                  </a:cxn>
                  <a:cxn ang="0">
                    <a:pos x="1" y="216"/>
                  </a:cxn>
                </a:cxnLst>
                <a:rect l="0" t="0" r="r" b="b"/>
                <a:pathLst>
                  <a:path w="215" h="435">
                    <a:moveTo>
                      <a:pt x="1" y="216"/>
                    </a:moveTo>
                    <a:cubicBezTo>
                      <a:pt x="0" y="336"/>
                      <a:pt x="13" y="433"/>
                      <a:pt x="31" y="433"/>
                    </a:cubicBezTo>
                    <a:lnTo>
                      <a:pt x="181" y="435"/>
                    </a:lnTo>
                    <a:cubicBezTo>
                      <a:pt x="198" y="435"/>
                      <a:pt x="213" y="338"/>
                      <a:pt x="214" y="218"/>
                    </a:cubicBezTo>
                    <a:cubicBezTo>
                      <a:pt x="215" y="98"/>
                      <a:pt x="201" y="1"/>
                      <a:pt x="184" y="1"/>
                    </a:cubicBezTo>
                    <a:lnTo>
                      <a:pt x="34" y="0"/>
                    </a:lnTo>
                    <a:cubicBezTo>
                      <a:pt x="17" y="0"/>
                      <a:pt x="2" y="97"/>
                      <a:pt x="1" y="2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3" name="Freeform 118"/>
              <p:cNvSpPr>
                <a:spLocks/>
              </p:cNvSpPr>
              <p:nvPr/>
            </p:nvSpPr>
            <p:spPr bwMode="auto">
              <a:xfrm>
                <a:off x="4309" y="2323"/>
                <a:ext cx="16" cy="104"/>
              </a:xfrm>
              <a:custGeom>
                <a:avLst/>
                <a:gdLst/>
                <a:ahLst/>
                <a:cxnLst>
                  <a:cxn ang="0">
                    <a:pos x="31" y="433"/>
                  </a:cxn>
                  <a:cxn ang="0">
                    <a:pos x="64" y="217"/>
                  </a:cxn>
                  <a:cxn ang="0">
                    <a:pos x="34" y="0"/>
                  </a:cxn>
                  <a:cxn ang="0">
                    <a:pos x="1" y="216"/>
                  </a:cxn>
                  <a:cxn ang="0">
                    <a:pos x="31" y="433"/>
                  </a:cxn>
                </a:cxnLst>
                <a:rect l="0" t="0" r="r" b="b"/>
                <a:pathLst>
                  <a:path w="65" h="433">
                    <a:moveTo>
                      <a:pt x="31" y="433"/>
                    </a:moveTo>
                    <a:cubicBezTo>
                      <a:pt x="48" y="433"/>
                      <a:pt x="63" y="337"/>
                      <a:pt x="64" y="217"/>
                    </a:cubicBezTo>
                    <a:cubicBezTo>
                      <a:pt x="65" y="97"/>
                      <a:pt x="51" y="0"/>
                      <a:pt x="34" y="0"/>
                    </a:cubicBezTo>
                    <a:cubicBezTo>
                      <a:pt x="17" y="0"/>
                      <a:pt x="2" y="97"/>
                      <a:pt x="1" y="216"/>
                    </a:cubicBezTo>
                    <a:cubicBezTo>
                      <a:pt x="0" y="336"/>
                      <a:pt x="13" y="433"/>
                      <a:pt x="31" y="433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4" name="Freeform 119"/>
              <p:cNvSpPr>
                <a:spLocks/>
              </p:cNvSpPr>
              <p:nvPr/>
            </p:nvSpPr>
            <p:spPr bwMode="auto">
              <a:xfrm>
                <a:off x="4309" y="2323"/>
                <a:ext cx="52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31" y="433"/>
                  </a:cxn>
                  <a:cxn ang="0">
                    <a:pos x="181" y="435"/>
                  </a:cxn>
                  <a:cxn ang="0">
                    <a:pos x="214" y="218"/>
                  </a:cxn>
                  <a:cxn ang="0">
                    <a:pos x="184" y="1"/>
                  </a:cxn>
                  <a:cxn ang="0">
                    <a:pos x="34" y="0"/>
                  </a:cxn>
                  <a:cxn ang="0">
                    <a:pos x="1" y="216"/>
                  </a:cxn>
                </a:cxnLst>
                <a:rect l="0" t="0" r="r" b="b"/>
                <a:pathLst>
                  <a:path w="215" h="435">
                    <a:moveTo>
                      <a:pt x="1" y="216"/>
                    </a:moveTo>
                    <a:cubicBezTo>
                      <a:pt x="0" y="336"/>
                      <a:pt x="13" y="433"/>
                      <a:pt x="31" y="433"/>
                    </a:cubicBezTo>
                    <a:lnTo>
                      <a:pt x="181" y="435"/>
                    </a:lnTo>
                    <a:cubicBezTo>
                      <a:pt x="198" y="435"/>
                      <a:pt x="213" y="338"/>
                      <a:pt x="214" y="218"/>
                    </a:cubicBezTo>
                    <a:cubicBezTo>
                      <a:pt x="215" y="98"/>
                      <a:pt x="201" y="1"/>
                      <a:pt x="184" y="1"/>
                    </a:cubicBezTo>
                    <a:lnTo>
                      <a:pt x="34" y="0"/>
                    </a:lnTo>
                    <a:cubicBezTo>
                      <a:pt x="17" y="0"/>
                      <a:pt x="2" y="97"/>
                      <a:pt x="1" y="21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5" name="Freeform 120"/>
              <p:cNvSpPr>
                <a:spLocks/>
              </p:cNvSpPr>
              <p:nvPr/>
            </p:nvSpPr>
            <p:spPr bwMode="auto">
              <a:xfrm>
                <a:off x="4316" y="2323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0" name="Group 126"/>
            <p:cNvGrpSpPr>
              <a:grpSpLocks/>
            </p:cNvGrpSpPr>
            <p:nvPr/>
          </p:nvGrpSpPr>
          <p:grpSpPr bwMode="auto">
            <a:xfrm>
              <a:off x="7773419" y="3401469"/>
              <a:ext cx="65145" cy="133170"/>
              <a:chOff x="4262" y="2285"/>
              <a:chExt cx="74" cy="179"/>
            </a:xfrm>
          </p:grpSpPr>
          <p:sp>
            <p:nvSpPr>
              <p:cNvPr id="3088" name="Freeform 122"/>
              <p:cNvSpPr>
                <a:spLocks/>
              </p:cNvSpPr>
              <p:nvPr/>
            </p:nvSpPr>
            <p:spPr bwMode="auto">
              <a:xfrm>
                <a:off x="4262" y="2285"/>
                <a:ext cx="74" cy="179"/>
              </a:xfrm>
              <a:custGeom>
                <a:avLst/>
                <a:gdLst/>
                <a:ahLst/>
                <a:cxnLst>
                  <a:cxn ang="0">
                    <a:pos x="1" y="373"/>
                  </a:cxn>
                  <a:cxn ang="0">
                    <a:pos x="67" y="746"/>
                  </a:cxn>
                  <a:cxn ang="0">
                    <a:pos x="234" y="748"/>
                  </a:cxn>
                  <a:cxn ang="0">
                    <a:pos x="305" y="375"/>
                  </a:cxn>
                  <a:cxn ang="0">
                    <a:pos x="240" y="2"/>
                  </a:cxn>
                  <a:cxn ang="0">
                    <a:pos x="73" y="1"/>
                  </a:cxn>
                  <a:cxn ang="0">
                    <a:pos x="1" y="373"/>
                  </a:cxn>
                </a:cxnLst>
                <a:rect l="0" t="0" r="r" b="b"/>
                <a:pathLst>
                  <a:path w="307" h="748">
                    <a:moveTo>
                      <a:pt x="1" y="373"/>
                    </a:moveTo>
                    <a:cubicBezTo>
                      <a:pt x="0" y="579"/>
                      <a:pt x="29" y="746"/>
                      <a:pt x="67" y="746"/>
                    </a:cubicBezTo>
                    <a:lnTo>
                      <a:pt x="234" y="748"/>
                    </a:lnTo>
                    <a:cubicBezTo>
                      <a:pt x="272" y="748"/>
                      <a:pt x="304" y="581"/>
                      <a:pt x="305" y="375"/>
                    </a:cubicBezTo>
                    <a:cubicBezTo>
                      <a:pt x="307" y="169"/>
                      <a:pt x="278" y="2"/>
                      <a:pt x="240" y="2"/>
                    </a:cubicBezTo>
                    <a:lnTo>
                      <a:pt x="73" y="1"/>
                    </a:lnTo>
                    <a:cubicBezTo>
                      <a:pt x="35" y="0"/>
                      <a:pt x="3" y="167"/>
                      <a:pt x="1" y="373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9" name="Freeform 123"/>
              <p:cNvSpPr>
                <a:spLocks/>
              </p:cNvSpPr>
              <p:nvPr/>
            </p:nvSpPr>
            <p:spPr bwMode="auto">
              <a:xfrm>
                <a:off x="4262" y="2285"/>
                <a:ext cx="34" cy="179"/>
              </a:xfrm>
              <a:custGeom>
                <a:avLst/>
                <a:gdLst/>
                <a:ahLst/>
                <a:cxnLst>
                  <a:cxn ang="0">
                    <a:pos x="67" y="746"/>
                  </a:cxn>
                  <a:cxn ang="0">
                    <a:pos x="138" y="374"/>
                  </a:cxn>
                  <a:cxn ang="0">
                    <a:pos x="73" y="1"/>
                  </a:cxn>
                  <a:cxn ang="0">
                    <a:pos x="1" y="373"/>
                  </a:cxn>
                  <a:cxn ang="0">
                    <a:pos x="67" y="746"/>
                  </a:cxn>
                </a:cxnLst>
                <a:rect l="0" t="0" r="r" b="b"/>
                <a:pathLst>
                  <a:path w="140" h="747">
                    <a:moveTo>
                      <a:pt x="67" y="746"/>
                    </a:moveTo>
                    <a:cubicBezTo>
                      <a:pt x="105" y="747"/>
                      <a:pt x="137" y="580"/>
                      <a:pt x="138" y="374"/>
                    </a:cubicBezTo>
                    <a:cubicBezTo>
                      <a:pt x="140" y="168"/>
                      <a:pt x="111" y="1"/>
                      <a:pt x="73" y="1"/>
                    </a:cubicBezTo>
                    <a:cubicBezTo>
                      <a:pt x="35" y="0"/>
                      <a:pt x="3" y="167"/>
                      <a:pt x="1" y="373"/>
                    </a:cubicBezTo>
                    <a:cubicBezTo>
                      <a:pt x="0" y="579"/>
                      <a:pt x="29" y="746"/>
                      <a:pt x="67" y="7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0" name="Freeform 124"/>
              <p:cNvSpPr>
                <a:spLocks/>
              </p:cNvSpPr>
              <p:nvPr/>
            </p:nvSpPr>
            <p:spPr bwMode="auto">
              <a:xfrm>
                <a:off x="4262" y="2285"/>
                <a:ext cx="74" cy="179"/>
              </a:xfrm>
              <a:custGeom>
                <a:avLst/>
                <a:gdLst/>
                <a:ahLst/>
                <a:cxnLst>
                  <a:cxn ang="0">
                    <a:pos x="1" y="373"/>
                  </a:cxn>
                  <a:cxn ang="0">
                    <a:pos x="67" y="746"/>
                  </a:cxn>
                  <a:cxn ang="0">
                    <a:pos x="234" y="748"/>
                  </a:cxn>
                  <a:cxn ang="0">
                    <a:pos x="305" y="375"/>
                  </a:cxn>
                  <a:cxn ang="0">
                    <a:pos x="240" y="2"/>
                  </a:cxn>
                  <a:cxn ang="0">
                    <a:pos x="73" y="1"/>
                  </a:cxn>
                  <a:cxn ang="0">
                    <a:pos x="1" y="373"/>
                  </a:cxn>
                </a:cxnLst>
                <a:rect l="0" t="0" r="r" b="b"/>
                <a:pathLst>
                  <a:path w="307" h="748">
                    <a:moveTo>
                      <a:pt x="1" y="373"/>
                    </a:moveTo>
                    <a:cubicBezTo>
                      <a:pt x="0" y="579"/>
                      <a:pt x="29" y="746"/>
                      <a:pt x="67" y="746"/>
                    </a:cubicBezTo>
                    <a:lnTo>
                      <a:pt x="234" y="748"/>
                    </a:lnTo>
                    <a:cubicBezTo>
                      <a:pt x="272" y="748"/>
                      <a:pt x="304" y="581"/>
                      <a:pt x="305" y="375"/>
                    </a:cubicBezTo>
                    <a:cubicBezTo>
                      <a:pt x="307" y="169"/>
                      <a:pt x="278" y="2"/>
                      <a:pt x="240" y="2"/>
                    </a:cubicBezTo>
                    <a:lnTo>
                      <a:pt x="73" y="1"/>
                    </a:lnTo>
                    <a:cubicBezTo>
                      <a:pt x="35" y="0"/>
                      <a:pt x="3" y="167"/>
                      <a:pt x="1" y="37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1" name="Freeform 125"/>
              <p:cNvSpPr>
                <a:spLocks/>
              </p:cNvSpPr>
              <p:nvPr/>
            </p:nvSpPr>
            <p:spPr bwMode="auto">
              <a:xfrm>
                <a:off x="4278" y="2285"/>
                <a:ext cx="18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8" h="179">
                    <a:moveTo>
                      <a:pt x="0" y="179"/>
                    </a:moveTo>
                    <a:cubicBezTo>
                      <a:pt x="9" y="179"/>
                      <a:pt x="17" y="139"/>
                      <a:pt x="17" y="90"/>
                    </a:cubicBezTo>
                    <a:cubicBezTo>
                      <a:pt x="18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1" name="Group 131"/>
            <p:cNvGrpSpPr>
              <a:grpSpLocks/>
            </p:cNvGrpSpPr>
            <p:nvPr/>
          </p:nvGrpSpPr>
          <p:grpSpPr bwMode="auto">
            <a:xfrm>
              <a:off x="7763735" y="3359807"/>
              <a:ext cx="53701" cy="215750"/>
              <a:chOff x="4251" y="2229"/>
              <a:chExt cx="61" cy="290"/>
            </a:xfrm>
          </p:grpSpPr>
          <p:sp>
            <p:nvSpPr>
              <p:cNvPr id="3084" name="Freeform 127"/>
              <p:cNvSpPr>
                <a:spLocks/>
              </p:cNvSpPr>
              <p:nvPr/>
            </p:nvSpPr>
            <p:spPr bwMode="auto">
              <a:xfrm>
                <a:off x="4251" y="2229"/>
                <a:ext cx="61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60" y="1209"/>
                  </a:cxn>
                  <a:cxn ang="0">
                    <a:pos x="185" y="1210"/>
                  </a:cxn>
                  <a:cxn ang="0">
                    <a:pos x="252" y="606"/>
                  </a:cxn>
                  <a:cxn ang="0">
                    <a:pos x="195" y="1"/>
                  </a:cxn>
                  <a:cxn ang="0">
                    <a:pos x="70" y="0"/>
                  </a:cxn>
                  <a:cxn ang="0">
                    <a:pos x="2" y="604"/>
                  </a:cxn>
                </a:cxnLst>
                <a:rect l="0" t="0" r="r" b="b"/>
                <a:pathLst>
                  <a:path w="255" h="1210">
                    <a:moveTo>
                      <a:pt x="2" y="604"/>
                    </a:moveTo>
                    <a:cubicBezTo>
                      <a:pt x="0" y="938"/>
                      <a:pt x="26" y="1209"/>
                      <a:pt x="60" y="1209"/>
                    </a:cubicBezTo>
                    <a:lnTo>
                      <a:pt x="185" y="1210"/>
                    </a:lnTo>
                    <a:cubicBezTo>
                      <a:pt x="220" y="1210"/>
                      <a:pt x="250" y="940"/>
                      <a:pt x="252" y="606"/>
                    </a:cubicBezTo>
                    <a:cubicBezTo>
                      <a:pt x="255" y="272"/>
                      <a:pt x="229" y="2"/>
                      <a:pt x="195" y="1"/>
                    </a:cubicBezTo>
                    <a:lnTo>
                      <a:pt x="70" y="0"/>
                    </a:lnTo>
                    <a:cubicBezTo>
                      <a:pt x="35" y="0"/>
                      <a:pt x="5" y="270"/>
                      <a:pt x="2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5" name="Freeform 128"/>
              <p:cNvSpPr>
                <a:spLocks/>
              </p:cNvSpPr>
              <p:nvPr/>
            </p:nvSpPr>
            <p:spPr bwMode="auto">
              <a:xfrm>
                <a:off x="4251" y="2229"/>
                <a:ext cx="31" cy="290"/>
              </a:xfrm>
              <a:custGeom>
                <a:avLst/>
                <a:gdLst/>
                <a:ahLst/>
                <a:cxnLst>
                  <a:cxn ang="0">
                    <a:pos x="60" y="1209"/>
                  </a:cxn>
                  <a:cxn ang="0">
                    <a:pos x="127" y="605"/>
                  </a:cxn>
                  <a:cxn ang="0">
                    <a:pos x="70" y="0"/>
                  </a:cxn>
                  <a:cxn ang="0">
                    <a:pos x="2" y="604"/>
                  </a:cxn>
                  <a:cxn ang="0">
                    <a:pos x="60" y="1209"/>
                  </a:cxn>
                </a:cxnLst>
                <a:rect l="0" t="0" r="r" b="b"/>
                <a:pathLst>
                  <a:path w="130" h="1209">
                    <a:moveTo>
                      <a:pt x="60" y="1209"/>
                    </a:moveTo>
                    <a:cubicBezTo>
                      <a:pt x="95" y="1209"/>
                      <a:pt x="125" y="939"/>
                      <a:pt x="127" y="605"/>
                    </a:cubicBezTo>
                    <a:cubicBezTo>
                      <a:pt x="130" y="271"/>
                      <a:pt x="104" y="1"/>
                      <a:pt x="70" y="0"/>
                    </a:cubicBezTo>
                    <a:cubicBezTo>
                      <a:pt x="35" y="0"/>
                      <a:pt x="5" y="270"/>
                      <a:pt x="2" y="604"/>
                    </a:cubicBezTo>
                    <a:cubicBezTo>
                      <a:pt x="0" y="938"/>
                      <a:pt x="26" y="1209"/>
                      <a:pt x="60" y="1209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6" name="Freeform 129"/>
              <p:cNvSpPr>
                <a:spLocks/>
              </p:cNvSpPr>
              <p:nvPr/>
            </p:nvSpPr>
            <p:spPr bwMode="auto">
              <a:xfrm>
                <a:off x="4251" y="2229"/>
                <a:ext cx="61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60" y="1209"/>
                  </a:cxn>
                  <a:cxn ang="0">
                    <a:pos x="185" y="1210"/>
                  </a:cxn>
                  <a:cxn ang="0">
                    <a:pos x="252" y="606"/>
                  </a:cxn>
                  <a:cxn ang="0">
                    <a:pos x="195" y="1"/>
                  </a:cxn>
                  <a:cxn ang="0">
                    <a:pos x="70" y="0"/>
                  </a:cxn>
                  <a:cxn ang="0">
                    <a:pos x="2" y="604"/>
                  </a:cxn>
                </a:cxnLst>
                <a:rect l="0" t="0" r="r" b="b"/>
                <a:pathLst>
                  <a:path w="255" h="1210">
                    <a:moveTo>
                      <a:pt x="2" y="604"/>
                    </a:moveTo>
                    <a:cubicBezTo>
                      <a:pt x="0" y="938"/>
                      <a:pt x="26" y="1209"/>
                      <a:pt x="60" y="1209"/>
                    </a:cubicBezTo>
                    <a:lnTo>
                      <a:pt x="185" y="1210"/>
                    </a:lnTo>
                    <a:cubicBezTo>
                      <a:pt x="220" y="1210"/>
                      <a:pt x="250" y="940"/>
                      <a:pt x="252" y="606"/>
                    </a:cubicBezTo>
                    <a:cubicBezTo>
                      <a:pt x="255" y="272"/>
                      <a:pt x="229" y="2"/>
                      <a:pt x="195" y="1"/>
                    </a:cubicBezTo>
                    <a:lnTo>
                      <a:pt x="70" y="0"/>
                    </a:lnTo>
                    <a:cubicBezTo>
                      <a:pt x="35" y="0"/>
                      <a:pt x="5" y="270"/>
                      <a:pt x="2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7" name="Freeform 130"/>
              <p:cNvSpPr>
                <a:spLocks/>
              </p:cNvSpPr>
              <p:nvPr/>
            </p:nvSpPr>
            <p:spPr bwMode="auto">
              <a:xfrm>
                <a:off x="4265" y="2229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9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2" name="Group 137"/>
            <p:cNvGrpSpPr>
              <a:grpSpLocks/>
            </p:cNvGrpSpPr>
            <p:nvPr/>
          </p:nvGrpSpPr>
          <p:grpSpPr bwMode="auto">
            <a:xfrm>
              <a:off x="7533085" y="3390309"/>
              <a:ext cx="250898" cy="166648"/>
              <a:chOff x="3989" y="2270"/>
              <a:chExt cx="285" cy="224"/>
            </a:xfrm>
          </p:grpSpPr>
          <p:sp>
            <p:nvSpPr>
              <p:cNvPr id="3079" name="Freeform 132"/>
              <p:cNvSpPr>
                <a:spLocks/>
              </p:cNvSpPr>
              <p:nvPr/>
            </p:nvSpPr>
            <p:spPr bwMode="auto">
              <a:xfrm>
                <a:off x="3989" y="2286"/>
                <a:ext cx="277" cy="208"/>
              </a:xfrm>
              <a:custGeom>
                <a:avLst/>
                <a:gdLst/>
                <a:ahLst/>
                <a:cxnLst>
                  <a:cxn ang="0">
                    <a:pos x="2" y="429"/>
                  </a:cxn>
                  <a:cxn ang="0">
                    <a:pos x="60" y="859"/>
                  </a:cxn>
                  <a:cxn ang="0">
                    <a:pos x="1086" y="867"/>
                  </a:cxn>
                  <a:cxn ang="0">
                    <a:pos x="1152" y="438"/>
                  </a:cxn>
                  <a:cxn ang="0">
                    <a:pos x="1093" y="9"/>
                  </a:cxn>
                  <a:cxn ang="0">
                    <a:pos x="67" y="1"/>
                  </a:cxn>
                  <a:cxn ang="0">
                    <a:pos x="2" y="429"/>
                  </a:cxn>
                </a:cxnLst>
                <a:rect l="0" t="0" r="r" b="b"/>
                <a:pathLst>
                  <a:path w="1154" h="867">
                    <a:moveTo>
                      <a:pt x="2" y="429"/>
                    </a:moveTo>
                    <a:cubicBezTo>
                      <a:pt x="0" y="666"/>
                      <a:pt x="26" y="859"/>
                      <a:pt x="60" y="859"/>
                    </a:cubicBezTo>
                    <a:lnTo>
                      <a:pt x="1086" y="867"/>
                    </a:lnTo>
                    <a:cubicBezTo>
                      <a:pt x="1121" y="867"/>
                      <a:pt x="1150" y="675"/>
                      <a:pt x="1152" y="438"/>
                    </a:cubicBezTo>
                    <a:cubicBezTo>
                      <a:pt x="1154" y="201"/>
                      <a:pt x="1128" y="9"/>
                      <a:pt x="1093" y="9"/>
                    </a:cubicBezTo>
                    <a:lnTo>
                      <a:pt x="67" y="1"/>
                    </a:lnTo>
                    <a:cubicBezTo>
                      <a:pt x="33" y="0"/>
                      <a:pt x="4" y="192"/>
                      <a:pt x="2" y="429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0" name="Freeform 133"/>
              <p:cNvSpPr>
                <a:spLocks/>
              </p:cNvSpPr>
              <p:nvPr/>
            </p:nvSpPr>
            <p:spPr bwMode="auto">
              <a:xfrm>
                <a:off x="3997" y="2270"/>
                <a:ext cx="277" cy="208"/>
              </a:xfrm>
              <a:custGeom>
                <a:avLst/>
                <a:gdLst/>
                <a:ahLst/>
                <a:cxnLst>
                  <a:cxn ang="0">
                    <a:pos x="2" y="428"/>
                  </a:cxn>
                  <a:cxn ang="0">
                    <a:pos x="61" y="858"/>
                  </a:cxn>
                  <a:cxn ang="0">
                    <a:pos x="1087" y="866"/>
                  </a:cxn>
                  <a:cxn ang="0">
                    <a:pos x="1152" y="438"/>
                  </a:cxn>
                  <a:cxn ang="0">
                    <a:pos x="1094" y="8"/>
                  </a:cxn>
                  <a:cxn ang="0">
                    <a:pos x="67" y="0"/>
                  </a:cxn>
                  <a:cxn ang="0">
                    <a:pos x="2" y="428"/>
                  </a:cxn>
                </a:cxnLst>
                <a:rect l="0" t="0" r="r" b="b"/>
                <a:pathLst>
                  <a:path w="1154" h="867">
                    <a:moveTo>
                      <a:pt x="2" y="428"/>
                    </a:moveTo>
                    <a:cubicBezTo>
                      <a:pt x="0" y="666"/>
                      <a:pt x="26" y="858"/>
                      <a:pt x="61" y="858"/>
                    </a:cubicBezTo>
                    <a:lnTo>
                      <a:pt x="1087" y="866"/>
                    </a:lnTo>
                    <a:cubicBezTo>
                      <a:pt x="1121" y="867"/>
                      <a:pt x="1150" y="675"/>
                      <a:pt x="1152" y="438"/>
                    </a:cubicBezTo>
                    <a:cubicBezTo>
                      <a:pt x="1154" y="201"/>
                      <a:pt x="1128" y="8"/>
                      <a:pt x="1094" y="8"/>
                    </a:cubicBezTo>
                    <a:lnTo>
                      <a:pt x="67" y="0"/>
                    </a:lnTo>
                    <a:cubicBezTo>
                      <a:pt x="33" y="0"/>
                      <a:pt x="4" y="191"/>
                      <a:pt x="2" y="42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1" name="Freeform 134"/>
              <p:cNvSpPr>
                <a:spLocks/>
              </p:cNvSpPr>
              <p:nvPr/>
            </p:nvSpPr>
            <p:spPr bwMode="auto">
              <a:xfrm>
                <a:off x="3997" y="2270"/>
                <a:ext cx="31" cy="206"/>
              </a:xfrm>
              <a:custGeom>
                <a:avLst/>
                <a:gdLst/>
                <a:ahLst/>
                <a:cxnLst>
                  <a:cxn ang="0">
                    <a:pos x="61" y="858"/>
                  </a:cxn>
                  <a:cxn ang="0">
                    <a:pos x="126" y="429"/>
                  </a:cxn>
                  <a:cxn ang="0">
                    <a:pos x="67" y="0"/>
                  </a:cxn>
                  <a:cxn ang="0">
                    <a:pos x="2" y="428"/>
                  </a:cxn>
                  <a:cxn ang="0">
                    <a:pos x="61" y="858"/>
                  </a:cxn>
                </a:cxnLst>
                <a:rect l="0" t="0" r="r" b="b"/>
                <a:pathLst>
                  <a:path w="128" h="858">
                    <a:moveTo>
                      <a:pt x="61" y="858"/>
                    </a:moveTo>
                    <a:cubicBezTo>
                      <a:pt x="95" y="858"/>
                      <a:pt x="124" y="667"/>
                      <a:pt x="126" y="429"/>
                    </a:cubicBezTo>
                    <a:cubicBezTo>
                      <a:pt x="128" y="192"/>
                      <a:pt x="102" y="0"/>
                      <a:pt x="67" y="0"/>
                    </a:cubicBezTo>
                    <a:cubicBezTo>
                      <a:pt x="33" y="0"/>
                      <a:pt x="4" y="191"/>
                      <a:pt x="2" y="428"/>
                    </a:cubicBezTo>
                    <a:cubicBezTo>
                      <a:pt x="0" y="666"/>
                      <a:pt x="26" y="858"/>
                      <a:pt x="61" y="85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2" name="Freeform 135"/>
              <p:cNvSpPr>
                <a:spLocks/>
              </p:cNvSpPr>
              <p:nvPr/>
            </p:nvSpPr>
            <p:spPr bwMode="auto">
              <a:xfrm>
                <a:off x="3997" y="2270"/>
                <a:ext cx="277" cy="208"/>
              </a:xfrm>
              <a:custGeom>
                <a:avLst/>
                <a:gdLst/>
                <a:ahLst/>
                <a:cxnLst>
                  <a:cxn ang="0">
                    <a:pos x="2" y="428"/>
                  </a:cxn>
                  <a:cxn ang="0">
                    <a:pos x="61" y="858"/>
                  </a:cxn>
                  <a:cxn ang="0">
                    <a:pos x="1087" y="866"/>
                  </a:cxn>
                  <a:cxn ang="0">
                    <a:pos x="1152" y="438"/>
                  </a:cxn>
                  <a:cxn ang="0">
                    <a:pos x="1094" y="8"/>
                  </a:cxn>
                  <a:cxn ang="0">
                    <a:pos x="67" y="0"/>
                  </a:cxn>
                  <a:cxn ang="0">
                    <a:pos x="2" y="428"/>
                  </a:cxn>
                </a:cxnLst>
                <a:rect l="0" t="0" r="r" b="b"/>
                <a:pathLst>
                  <a:path w="1154" h="867">
                    <a:moveTo>
                      <a:pt x="2" y="428"/>
                    </a:moveTo>
                    <a:cubicBezTo>
                      <a:pt x="0" y="666"/>
                      <a:pt x="26" y="858"/>
                      <a:pt x="61" y="858"/>
                    </a:cubicBezTo>
                    <a:lnTo>
                      <a:pt x="1087" y="866"/>
                    </a:lnTo>
                    <a:cubicBezTo>
                      <a:pt x="1121" y="867"/>
                      <a:pt x="1150" y="675"/>
                      <a:pt x="1152" y="438"/>
                    </a:cubicBezTo>
                    <a:cubicBezTo>
                      <a:pt x="1154" y="201"/>
                      <a:pt x="1128" y="8"/>
                      <a:pt x="1094" y="8"/>
                    </a:cubicBezTo>
                    <a:lnTo>
                      <a:pt x="67" y="0"/>
                    </a:lnTo>
                    <a:cubicBezTo>
                      <a:pt x="33" y="0"/>
                      <a:pt x="4" y="191"/>
                      <a:pt x="2" y="42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3" name="Freeform 136"/>
              <p:cNvSpPr>
                <a:spLocks/>
              </p:cNvSpPr>
              <p:nvPr/>
            </p:nvSpPr>
            <p:spPr bwMode="auto">
              <a:xfrm>
                <a:off x="4011" y="2270"/>
                <a:ext cx="17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6" y="103"/>
                  </a:cxn>
                  <a:cxn ang="0">
                    <a:pos x="2" y="0"/>
                  </a:cxn>
                </a:cxnLst>
                <a:rect l="0" t="0" r="r" b="b"/>
                <a:pathLst>
                  <a:path w="17" h="206">
                    <a:moveTo>
                      <a:pt x="0" y="206"/>
                    </a:moveTo>
                    <a:cubicBezTo>
                      <a:pt x="9" y="206"/>
                      <a:pt x="16" y="160"/>
                      <a:pt x="16" y="103"/>
                    </a:cubicBezTo>
                    <a:cubicBezTo>
                      <a:pt x="17" y="46"/>
                      <a:pt x="10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83" name="Freeform 138"/>
            <p:cNvSpPr>
              <a:spLocks/>
            </p:cNvSpPr>
            <p:nvPr/>
          </p:nvSpPr>
          <p:spPr bwMode="auto">
            <a:xfrm>
              <a:off x="7784863" y="3467682"/>
              <a:ext cx="2641" cy="446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7" y="25"/>
                </a:cxn>
                <a:cxn ang="0">
                  <a:pos x="13" y="13"/>
                </a:cxn>
                <a:cxn ang="0">
                  <a:pos x="7" y="0"/>
                </a:cxn>
                <a:cxn ang="0">
                  <a:pos x="0" y="13"/>
                </a:cxn>
              </a:cxnLst>
              <a:rect l="0" t="0" r="r" b="b"/>
              <a:pathLst>
                <a:path w="13" h="25">
                  <a:moveTo>
                    <a:pt x="0" y="13"/>
                  </a:moveTo>
                  <a:cubicBezTo>
                    <a:pt x="0" y="19"/>
                    <a:pt x="3" y="25"/>
                    <a:pt x="7" y="25"/>
                  </a:cubicBezTo>
                  <a:cubicBezTo>
                    <a:pt x="10" y="25"/>
                    <a:pt x="13" y="20"/>
                    <a:pt x="13" y="13"/>
                  </a:cubicBezTo>
                  <a:cubicBezTo>
                    <a:pt x="13" y="6"/>
                    <a:pt x="10" y="0"/>
                    <a:pt x="7" y="0"/>
                  </a:cubicBezTo>
                  <a:cubicBezTo>
                    <a:pt x="3" y="0"/>
                    <a:pt x="1" y="6"/>
                    <a:pt x="0" y="1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139"/>
            <p:cNvSpPr>
              <a:spLocks/>
            </p:cNvSpPr>
            <p:nvPr/>
          </p:nvSpPr>
          <p:spPr bwMode="auto">
            <a:xfrm>
              <a:off x="7772538" y="3548774"/>
              <a:ext cx="4401" cy="6696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0" y="38"/>
                </a:cxn>
                <a:cxn ang="0">
                  <a:pos x="21" y="19"/>
                </a:cxn>
                <a:cxn ang="0">
                  <a:pos x="11" y="0"/>
                </a:cxn>
                <a:cxn ang="0">
                  <a:pos x="0" y="19"/>
                </a:cxn>
              </a:cxnLst>
              <a:rect l="0" t="0" r="r" b="b"/>
              <a:pathLst>
                <a:path w="21" h="38">
                  <a:moveTo>
                    <a:pt x="0" y="19"/>
                  </a:moveTo>
                  <a:cubicBezTo>
                    <a:pt x="0" y="29"/>
                    <a:pt x="5" y="38"/>
                    <a:pt x="10" y="38"/>
                  </a:cubicBezTo>
                  <a:cubicBezTo>
                    <a:pt x="16" y="38"/>
                    <a:pt x="21" y="29"/>
                    <a:pt x="21" y="19"/>
                  </a:cubicBezTo>
                  <a:cubicBezTo>
                    <a:pt x="21" y="9"/>
                    <a:pt x="16" y="0"/>
                    <a:pt x="11" y="0"/>
                  </a:cubicBezTo>
                  <a:cubicBezTo>
                    <a:pt x="5" y="0"/>
                    <a:pt x="0" y="9"/>
                    <a:pt x="0" y="1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140"/>
            <p:cNvSpPr>
              <a:spLocks/>
            </p:cNvSpPr>
            <p:nvPr/>
          </p:nvSpPr>
          <p:spPr bwMode="auto">
            <a:xfrm>
              <a:off x="7776060" y="3378406"/>
              <a:ext cx="4401" cy="6696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0" y="38"/>
                </a:cxn>
                <a:cxn ang="0">
                  <a:pos x="21" y="19"/>
                </a:cxn>
                <a:cxn ang="0">
                  <a:pos x="10" y="0"/>
                </a:cxn>
                <a:cxn ang="0">
                  <a:pos x="0" y="19"/>
                </a:cxn>
              </a:cxnLst>
              <a:rect l="0" t="0" r="r" b="b"/>
              <a:pathLst>
                <a:path w="21" h="38">
                  <a:moveTo>
                    <a:pt x="0" y="19"/>
                  </a:moveTo>
                  <a:cubicBezTo>
                    <a:pt x="0" y="29"/>
                    <a:pt x="4" y="38"/>
                    <a:pt x="10" y="38"/>
                  </a:cubicBezTo>
                  <a:cubicBezTo>
                    <a:pt x="16" y="38"/>
                    <a:pt x="21" y="29"/>
                    <a:pt x="21" y="19"/>
                  </a:cubicBezTo>
                  <a:cubicBezTo>
                    <a:pt x="21" y="9"/>
                    <a:pt x="16" y="0"/>
                    <a:pt x="10" y="0"/>
                  </a:cubicBezTo>
                  <a:cubicBezTo>
                    <a:pt x="5" y="0"/>
                    <a:pt x="0" y="8"/>
                    <a:pt x="0" y="1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141"/>
            <p:cNvSpPr>
              <a:spLocks/>
            </p:cNvSpPr>
            <p:nvPr/>
          </p:nvSpPr>
          <p:spPr bwMode="auto">
            <a:xfrm>
              <a:off x="7783103" y="3421556"/>
              <a:ext cx="4401" cy="595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0" y="33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6"/>
                </a:cxn>
              </a:cxnLst>
              <a:rect l="0" t="0" r="r" b="b"/>
              <a:pathLst>
                <a:path w="21" h="33">
                  <a:moveTo>
                    <a:pt x="0" y="16"/>
                  </a:moveTo>
                  <a:cubicBezTo>
                    <a:pt x="0" y="26"/>
                    <a:pt x="5" y="33"/>
                    <a:pt x="10" y="33"/>
                  </a:cubicBezTo>
                  <a:cubicBezTo>
                    <a:pt x="16" y="33"/>
                    <a:pt x="21" y="26"/>
                    <a:pt x="21" y="17"/>
                  </a:cubicBezTo>
                  <a:cubicBezTo>
                    <a:pt x="21" y="7"/>
                    <a:pt x="16" y="0"/>
                    <a:pt x="11" y="0"/>
                  </a:cubicBezTo>
                  <a:cubicBezTo>
                    <a:pt x="5" y="0"/>
                    <a:pt x="0" y="7"/>
                    <a:pt x="0" y="16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Oval 142"/>
            <p:cNvSpPr>
              <a:spLocks noChangeArrowheads="1"/>
            </p:cNvSpPr>
            <p:nvPr/>
          </p:nvSpPr>
          <p:spPr bwMode="auto">
            <a:xfrm>
              <a:off x="7782222" y="3510088"/>
              <a:ext cx="3521" cy="5208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88" name="Group 148"/>
            <p:cNvGrpSpPr>
              <a:grpSpLocks/>
            </p:cNvGrpSpPr>
            <p:nvPr/>
          </p:nvGrpSpPr>
          <p:grpSpPr bwMode="auto">
            <a:xfrm>
              <a:off x="7507555" y="3359063"/>
              <a:ext cx="73068" cy="222446"/>
              <a:chOff x="3960" y="2228"/>
              <a:chExt cx="83" cy="299"/>
            </a:xfrm>
          </p:grpSpPr>
          <p:sp>
            <p:nvSpPr>
              <p:cNvPr id="3074" name="Freeform 143"/>
              <p:cNvSpPr>
                <a:spLocks/>
              </p:cNvSpPr>
              <p:nvPr/>
            </p:nvSpPr>
            <p:spPr bwMode="auto">
              <a:xfrm>
                <a:off x="3960" y="2236"/>
                <a:ext cx="83" cy="291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84" y="1209"/>
                  </a:cxn>
                  <a:cxn ang="0">
                    <a:pos x="254" y="1210"/>
                  </a:cxn>
                  <a:cxn ang="0">
                    <a:pos x="345" y="607"/>
                  </a:cxn>
                  <a:cxn ang="0">
                    <a:pos x="264" y="2"/>
                  </a:cxn>
                  <a:cxn ang="0">
                    <a:pos x="93" y="0"/>
                  </a:cxn>
                  <a:cxn ang="0">
                    <a:pos x="3" y="604"/>
                  </a:cxn>
                </a:cxnLst>
                <a:rect l="0" t="0" r="r" b="b"/>
                <a:pathLst>
                  <a:path w="347" h="1211">
                    <a:moveTo>
                      <a:pt x="3" y="604"/>
                    </a:moveTo>
                    <a:cubicBezTo>
                      <a:pt x="0" y="938"/>
                      <a:pt x="36" y="1208"/>
                      <a:pt x="84" y="1209"/>
                    </a:cubicBezTo>
                    <a:lnTo>
                      <a:pt x="254" y="1210"/>
                    </a:lnTo>
                    <a:cubicBezTo>
                      <a:pt x="302" y="1211"/>
                      <a:pt x="342" y="940"/>
                      <a:pt x="345" y="607"/>
                    </a:cubicBezTo>
                    <a:cubicBezTo>
                      <a:pt x="347" y="273"/>
                      <a:pt x="311" y="2"/>
                      <a:pt x="264" y="2"/>
                    </a:cubicBezTo>
                    <a:lnTo>
                      <a:pt x="93" y="0"/>
                    </a:lnTo>
                    <a:cubicBezTo>
                      <a:pt x="46" y="0"/>
                      <a:pt x="6" y="270"/>
                      <a:pt x="3" y="604"/>
                    </a:cubicBezTo>
                    <a:close/>
                  </a:path>
                </a:pathLst>
              </a:custGeom>
              <a:solidFill>
                <a:srgbClr val="1C1C1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5" name="Freeform 144"/>
              <p:cNvSpPr>
                <a:spLocks/>
              </p:cNvSpPr>
              <p:nvPr/>
            </p:nvSpPr>
            <p:spPr bwMode="auto">
              <a:xfrm>
                <a:off x="3960" y="2228"/>
                <a:ext cx="83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84" y="1208"/>
                  </a:cxn>
                  <a:cxn ang="0">
                    <a:pos x="254" y="1210"/>
                  </a:cxn>
                  <a:cxn ang="0">
                    <a:pos x="345" y="606"/>
                  </a:cxn>
                  <a:cxn ang="0">
                    <a:pos x="264" y="2"/>
                  </a:cxn>
                  <a:cxn ang="0">
                    <a:pos x="93" y="0"/>
                  </a:cxn>
                  <a:cxn ang="0">
                    <a:pos x="3" y="604"/>
                  </a:cxn>
                </a:cxnLst>
                <a:rect l="0" t="0" r="r" b="b"/>
                <a:pathLst>
                  <a:path w="347" h="1210">
                    <a:moveTo>
                      <a:pt x="3" y="604"/>
                    </a:moveTo>
                    <a:cubicBezTo>
                      <a:pt x="0" y="937"/>
                      <a:pt x="36" y="1208"/>
                      <a:pt x="84" y="1208"/>
                    </a:cubicBezTo>
                    <a:lnTo>
                      <a:pt x="254" y="1210"/>
                    </a:lnTo>
                    <a:cubicBezTo>
                      <a:pt x="302" y="1210"/>
                      <a:pt x="342" y="940"/>
                      <a:pt x="345" y="606"/>
                    </a:cubicBezTo>
                    <a:cubicBezTo>
                      <a:pt x="347" y="273"/>
                      <a:pt x="311" y="2"/>
                      <a:pt x="264" y="2"/>
                    </a:cubicBezTo>
                    <a:lnTo>
                      <a:pt x="93" y="0"/>
                    </a:lnTo>
                    <a:cubicBezTo>
                      <a:pt x="46" y="0"/>
                      <a:pt x="6" y="270"/>
                      <a:pt x="3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6" name="Freeform 145"/>
              <p:cNvSpPr>
                <a:spLocks/>
              </p:cNvSpPr>
              <p:nvPr/>
            </p:nvSpPr>
            <p:spPr bwMode="auto">
              <a:xfrm>
                <a:off x="3960" y="2228"/>
                <a:ext cx="42" cy="290"/>
              </a:xfrm>
              <a:custGeom>
                <a:avLst/>
                <a:gdLst/>
                <a:ahLst/>
                <a:cxnLst>
                  <a:cxn ang="0">
                    <a:pos x="84" y="1208"/>
                  </a:cxn>
                  <a:cxn ang="0">
                    <a:pos x="174" y="605"/>
                  </a:cxn>
                  <a:cxn ang="0">
                    <a:pos x="93" y="0"/>
                  </a:cxn>
                  <a:cxn ang="0">
                    <a:pos x="3" y="604"/>
                  </a:cxn>
                  <a:cxn ang="0">
                    <a:pos x="84" y="1208"/>
                  </a:cxn>
                </a:cxnLst>
                <a:rect l="0" t="0" r="r" b="b"/>
                <a:pathLst>
                  <a:path w="176" h="1209">
                    <a:moveTo>
                      <a:pt x="84" y="1208"/>
                    </a:moveTo>
                    <a:cubicBezTo>
                      <a:pt x="131" y="1209"/>
                      <a:pt x="171" y="939"/>
                      <a:pt x="174" y="605"/>
                    </a:cubicBezTo>
                    <a:cubicBezTo>
                      <a:pt x="176" y="271"/>
                      <a:pt x="140" y="1"/>
                      <a:pt x="93" y="0"/>
                    </a:cubicBezTo>
                    <a:cubicBezTo>
                      <a:pt x="46" y="0"/>
                      <a:pt x="6" y="270"/>
                      <a:pt x="3" y="604"/>
                    </a:cubicBezTo>
                    <a:cubicBezTo>
                      <a:pt x="0" y="937"/>
                      <a:pt x="36" y="1208"/>
                      <a:pt x="84" y="120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7" name="Freeform 146"/>
              <p:cNvSpPr>
                <a:spLocks/>
              </p:cNvSpPr>
              <p:nvPr/>
            </p:nvSpPr>
            <p:spPr bwMode="auto">
              <a:xfrm>
                <a:off x="3960" y="2228"/>
                <a:ext cx="83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84" y="1208"/>
                  </a:cxn>
                  <a:cxn ang="0">
                    <a:pos x="254" y="1210"/>
                  </a:cxn>
                  <a:cxn ang="0">
                    <a:pos x="345" y="606"/>
                  </a:cxn>
                  <a:cxn ang="0">
                    <a:pos x="264" y="2"/>
                  </a:cxn>
                  <a:cxn ang="0">
                    <a:pos x="93" y="0"/>
                  </a:cxn>
                  <a:cxn ang="0">
                    <a:pos x="3" y="604"/>
                  </a:cxn>
                </a:cxnLst>
                <a:rect l="0" t="0" r="r" b="b"/>
                <a:pathLst>
                  <a:path w="347" h="1210">
                    <a:moveTo>
                      <a:pt x="3" y="604"/>
                    </a:moveTo>
                    <a:cubicBezTo>
                      <a:pt x="0" y="937"/>
                      <a:pt x="36" y="1208"/>
                      <a:pt x="84" y="1208"/>
                    </a:cubicBezTo>
                    <a:lnTo>
                      <a:pt x="254" y="1210"/>
                    </a:lnTo>
                    <a:cubicBezTo>
                      <a:pt x="302" y="1210"/>
                      <a:pt x="342" y="940"/>
                      <a:pt x="345" y="606"/>
                    </a:cubicBezTo>
                    <a:cubicBezTo>
                      <a:pt x="347" y="273"/>
                      <a:pt x="311" y="2"/>
                      <a:pt x="264" y="2"/>
                    </a:cubicBezTo>
                    <a:lnTo>
                      <a:pt x="93" y="0"/>
                    </a:lnTo>
                    <a:cubicBezTo>
                      <a:pt x="46" y="0"/>
                      <a:pt x="6" y="270"/>
                      <a:pt x="3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8" name="Freeform 147"/>
              <p:cNvSpPr>
                <a:spLocks/>
              </p:cNvSpPr>
              <p:nvPr/>
            </p:nvSpPr>
            <p:spPr bwMode="auto">
              <a:xfrm>
                <a:off x="3980" y="2228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1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9" name="Group 153"/>
            <p:cNvGrpSpPr>
              <a:grpSpLocks/>
            </p:cNvGrpSpPr>
            <p:nvPr/>
          </p:nvGrpSpPr>
          <p:grpSpPr bwMode="auto">
            <a:xfrm>
              <a:off x="7467059" y="3399981"/>
              <a:ext cx="64265" cy="133914"/>
              <a:chOff x="3914" y="2283"/>
              <a:chExt cx="73" cy="180"/>
            </a:xfrm>
          </p:grpSpPr>
          <p:sp>
            <p:nvSpPr>
              <p:cNvPr id="3070" name="Freeform 149"/>
              <p:cNvSpPr>
                <a:spLocks/>
              </p:cNvSpPr>
              <p:nvPr/>
            </p:nvSpPr>
            <p:spPr bwMode="auto">
              <a:xfrm>
                <a:off x="3914" y="2283"/>
                <a:ext cx="73" cy="180"/>
              </a:xfrm>
              <a:custGeom>
                <a:avLst/>
                <a:gdLst/>
                <a:ahLst/>
                <a:cxnLst>
                  <a:cxn ang="0">
                    <a:pos x="1" y="375"/>
                  </a:cxn>
                  <a:cxn ang="0">
                    <a:pos x="66" y="750"/>
                  </a:cxn>
                  <a:cxn ang="0">
                    <a:pos x="231" y="752"/>
                  </a:cxn>
                  <a:cxn ang="0">
                    <a:pos x="301" y="377"/>
                  </a:cxn>
                  <a:cxn ang="0">
                    <a:pos x="237" y="2"/>
                  </a:cxn>
                  <a:cxn ang="0">
                    <a:pos x="72" y="0"/>
                  </a:cxn>
                  <a:cxn ang="0">
                    <a:pos x="1" y="375"/>
                  </a:cxn>
                </a:cxnLst>
                <a:rect l="0" t="0" r="r" b="b"/>
                <a:pathLst>
                  <a:path w="303" h="752">
                    <a:moveTo>
                      <a:pt x="1" y="375"/>
                    </a:moveTo>
                    <a:cubicBezTo>
                      <a:pt x="0" y="582"/>
                      <a:pt x="29" y="750"/>
                      <a:pt x="66" y="750"/>
                    </a:cubicBezTo>
                    <a:lnTo>
                      <a:pt x="231" y="752"/>
                    </a:lnTo>
                    <a:cubicBezTo>
                      <a:pt x="268" y="752"/>
                      <a:pt x="300" y="584"/>
                      <a:pt x="301" y="377"/>
                    </a:cubicBezTo>
                    <a:cubicBezTo>
                      <a:pt x="303" y="170"/>
                      <a:pt x="274" y="2"/>
                      <a:pt x="237" y="2"/>
                    </a:cubicBezTo>
                    <a:lnTo>
                      <a:pt x="72" y="0"/>
                    </a:lnTo>
                    <a:cubicBezTo>
                      <a:pt x="35" y="0"/>
                      <a:pt x="3" y="168"/>
                      <a:pt x="1" y="3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1" name="Freeform 150"/>
              <p:cNvSpPr>
                <a:spLocks/>
              </p:cNvSpPr>
              <p:nvPr/>
            </p:nvSpPr>
            <p:spPr bwMode="auto">
              <a:xfrm>
                <a:off x="3914" y="2283"/>
                <a:ext cx="33" cy="180"/>
              </a:xfrm>
              <a:custGeom>
                <a:avLst/>
                <a:gdLst/>
                <a:ahLst/>
                <a:cxnLst>
                  <a:cxn ang="0">
                    <a:pos x="66" y="750"/>
                  </a:cxn>
                  <a:cxn ang="0">
                    <a:pos x="136" y="376"/>
                  </a:cxn>
                  <a:cxn ang="0">
                    <a:pos x="72" y="0"/>
                  </a:cxn>
                  <a:cxn ang="0">
                    <a:pos x="1" y="375"/>
                  </a:cxn>
                  <a:cxn ang="0">
                    <a:pos x="66" y="750"/>
                  </a:cxn>
                </a:cxnLst>
                <a:rect l="0" t="0" r="r" b="b"/>
                <a:pathLst>
                  <a:path w="138" h="751">
                    <a:moveTo>
                      <a:pt x="66" y="750"/>
                    </a:moveTo>
                    <a:cubicBezTo>
                      <a:pt x="103" y="751"/>
                      <a:pt x="135" y="583"/>
                      <a:pt x="136" y="376"/>
                    </a:cubicBezTo>
                    <a:cubicBezTo>
                      <a:pt x="138" y="169"/>
                      <a:pt x="109" y="1"/>
                      <a:pt x="72" y="0"/>
                    </a:cubicBezTo>
                    <a:cubicBezTo>
                      <a:pt x="35" y="0"/>
                      <a:pt x="3" y="168"/>
                      <a:pt x="1" y="375"/>
                    </a:cubicBezTo>
                    <a:cubicBezTo>
                      <a:pt x="0" y="582"/>
                      <a:pt x="29" y="750"/>
                      <a:pt x="66" y="750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2" name="Freeform 151"/>
              <p:cNvSpPr>
                <a:spLocks/>
              </p:cNvSpPr>
              <p:nvPr/>
            </p:nvSpPr>
            <p:spPr bwMode="auto">
              <a:xfrm>
                <a:off x="3914" y="2283"/>
                <a:ext cx="73" cy="180"/>
              </a:xfrm>
              <a:custGeom>
                <a:avLst/>
                <a:gdLst/>
                <a:ahLst/>
                <a:cxnLst>
                  <a:cxn ang="0">
                    <a:pos x="1" y="375"/>
                  </a:cxn>
                  <a:cxn ang="0">
                    <a:pos x="66" y="750"/>
                  </a:cxn>
                  <a:cxn ang="0">
                    <a:pos x="231" y="752"/>
                  </a:cxn>
                  <a:cxn ang="0">
                    <a:pos x="301" y="377"/>
                  </a:cxn>
                  <a:cxn ang="0">
                    <a:pos x="237" y="2"/>
                  </a:cxn>
                  <a:cxn ang="0">
                    <a:pos x="72" y="0"/>
                  </a:cxn>
                  <a:cxn ang="0">
                    <a:pos x="1" y="375"/>
                  </a:cxn>
                </a:cxnLst>
                <a:rect l="0" t="0" r="r" b="b"/>
                <a:pathLst>
                  <a:path w="303" h="752">
                    <a:moveTo>
                      <a:pt x="1" y="375"/>
                    </a:moveTo>
                    <a:cubicBezTo>
                      <a:pt x="0" y="582"/>
                      <a:pt x="29" y="750"/>
                      <a:pt x="66" y="750"/>
                    </a:cubicBezTo>
                    <a:lnTo>
                      <a:pt x="231" y="752"/>
                    </a:lnTo>
                    <a:cubicBezTo>
                      <a:pt x="268" y="752"/>
                      <a:pt x="300" y="584"/>
                      <a:pt x="301" y="377"/>
                    </a:cubicBezTo>
                    <a:cubicBezTo>
                      <a:pt x="303" y="170"/>
                      <a:pt x="274" y="2"/>
                      <a:pt x="237" y="2"/>
                    </a:cubicBezTo>
                    <a:lnTo>
                      <a:pt x="72" y="0"/>
                    </a:lnTo>
                    <a:cubicBezTo>
                      <a:pt x="35" y="0"/>
                      <a:pt x="3" y="168"/>
                      <a:pt x="1" y="37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3" name="Freeform 152"/>
              <p:cNvSpPr>
                <a:spLocks/>
              </p:cNvSpPr>
              <p:nvPr/>
            </p:nvSpPr>
            <p:spPr bwMode="auto">
              <a:xfrm>
                <a:off x="3930" y="2283"/>
                <a:ext cx="17" cy="180"/>
              </a:xfrm>
              <a:custGeom>
                <a:avLst/>
                <a:gdLst/>
                <a:ahLst/>
                <a:cxnLst>
                  <a:cxn ang="0">
                    <a:pos x="0" y="180"/>
                  </a:cxn>
                  <a:cxn ang="0">
                    <a:pos x="17" y="90"/>
                  </a:cxn>
                  <a:cxn ang="0">
                    <a:pos x="1" y="0"/>
                  </a:cxn>
                </a:cxnLst>
                <a:rect l="0" t="0" r="r" b="b"/>
                <a:pathLst>
                  <a:path w="17" h="180">
                    <a:moveTo>
                      <a:pt x="0" y="180"/>
                    </a:moveTo>
                    <a:cubicBezTo>
                      <a:pt x="9" y="180"/>
                      <a:pt x="16" y="140"/>
                      <a:pt x="17" y="90"/>
                    </a:cubicBezTo>
                    <a:cubicBezTo>
                      <a:pt x="17" y="40"/>
                      <a:pt x="10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90" name="Group 158"/>
            <p:cNvGrpSpPr>
              <a:grpSpLocks/>
            </p:cNvGrpSpPr>
            <p:nvPr/>
          </p:nvGrpSpPr>
          <p:grpSpPr bwMode="auto">
            <a:xfrm>
              <a:off x="7451213" y="3389565"/>
              <a:ext cx="44897" cy="154745"/>
              <a:chOff x="3896" y="2269"/>
              <a:chExt cx="51" cy="208"/>
            </a:xfrm>
          </p:grpSpPr>
          <p:sp>
            <p:nvSpPr>
              <p:cNvPr id="3066" name="Freeform 154"/>
              <p:cNvSpPr>
                <a:spLocks/>
              </p:cNvSpPr>
              <p:nvPr/>
            </p:nvSpPr>
            <p:spPr bwMode="auto">
              <a:xfrm>
                <a:off x="3896" y="2269"/>
                <a:ext cx="51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6" y="867"/>
                  </a:cxn>
                  <a:cxn ang="0">
                    <a:pos x="160" y="868"/>
                  </a:cxn>
                  <a:cxn ang="0">
                    <a:pos x="211" y="435"/>
                  </a:cxn>
                  <a:cxn ang="0">
                    <a:pos x="167" y="1"/>
                  </a:cxn>
                  <a:cxn ang="0">
                    <a:pos x="53" y="0"/>
                  </a:cxn>
                  <a:cxn ang="0">
                    <a:pos x="2" y="433"/>
                  </a:cxn>
                </a:cxnLst>
                <a:rect l="0" t="0" r="r" b="b"/>
                <a:pathLst>
                  <a:path w="213" h="868">
                    <a:moveTo>
                      <a:pt x="2" y="433"/>
                    </a:moveTo>
                    <a:cubicBezTo>
                      <a:pt x="0" y="672"/>
                      <a:pt x="20" y="867"/>
                      <a:pt x="46" y="867"/>
                    </a:cubicBezTo>
                    <a:lnTo>
                      <a:pt x="160" y="868"/>
                    </a:lnTo>
                    <a:cubicBezTo>
                      <a:pt x="186" y="868"/>
                      <a:pt x="209" y="674"/>
                      <a:pt x="211" y="435"/>
                    </a:cubicBezTo>
                    <a:cubicBezTo>
                      <a:pt x="213" y="195"/>
                      <a:pt x="193" y="1"/>
                      <a:pt x="167" y="1"/>
                    </a:cubicBezTo>
                    <a:lnTo>
                      <a:pt x="53" y="0"/>
                    </a:lnTo>
                    <a:cubicBezTo>
                      <a:pt x="27" y="0"/>
                      <a:pt x="4" y="194"/>
                      <a:pt x="2" y="433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7" name="Freeform 155"/>
              <p:cNvSpPr>
                <a:spLocks/>
              </p:cNvSpPr>
              <p:nvPr/>
            </p:nvSpPr>
            <p:spPr bwMode="auto">
              <a:xfrm>
                <a:off x="3896" y="2269"/>
                <a:ext cx="23" cy="208"/>
              </a:xfrm>
              <a:custGeom>
                <a:avLst/>
                <a:gdLst/>
                <a:ahLst/>
                <a:cxnLst>
                  <a:cxn ang="0">
                    <a:pos x="91" y="1734"/>
                  </a:cxn>
                  <a:cxn ang="0">
                    <a:pos x="192" y="868"/>
                  </a:cxn>
                  <a:cxn ang="0">
                    <a:pos x="105" y="1"/>
                  </a:cxn>
                  <a:cxn ang="0">
                    <a:pos x="4" y="867"/>
                  </a:cxn>
                  <a:cxn ang="0">
                    <a:pos x="91" y="1734"/>
                  </a:cxn>
                </a:cxnLst>
                <a:rect l="0" t="0" r="r" b="b"/>
                <a:pathLst>
                  <a:path w="195" h="1735">
                    <a:moveTo>
                      <a:pt x="91" y="1734"/>
                    </a:moveTo>
                    <a:cubicBezTo>
                      <a:pt x="143" y="1735"/>
                      <a:pt x="188" y="1347"/>
                      <a:pt x="192" y="868"/>
                    </a:cubicBezTo>
                    <a:cubicBezTo>
                      <a:pt x="195" y="390"/>
                      <a:pt x="157" y="1"/>
                      <a:pt x="105" y="1"/>
                    </a:cubicBezTo>
                    <a:cubicBezTo>
                      <a:pt x="53" y="0"/>
                      <a:pt x="8" y="388"/>
                      <a:pt x="4" y="867"/>
                    </a:cubicBezTo>
                    <a:cubicBezTo>
                      <a:pt x="0" y="1345"/>
                      <a:pt x="39" y="1734"/>
                      <a:pt x="91" y="1734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8" name="Freeform 156"/>
              <p:cNvSpPr>
                <a:spLocks/>
              </p:cNvSpPr>
              <p:nvPr/>
            </p:nvSpPr>
            <p:spPr bwMode="auto">
              <a:xfrm>
                <a:off x="3896" y="2269"/>
                <a:ext cx="51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6" y="867"/>
                  </a:cxn>
                  <a:cxn ang="0">
                    <a:pos x="160" y="868"/>
                  </a:cxn>
                  <a:cxn ang="0">
                    <a:pos x="211" y="435"/>
                  </a:cxn>
                  <a:cxn ang="0">
                    <a:pos x="167" y="1"/>
                  </a:cxn>
                  <a:cxn ang="0">
                    <a:pos x="53" y="0"/>
                  </a:cxn>
                  <a:cxn ang="0">
                    <a:pos x="2" y="433"/>
                  </a:cxn>
                </a:cxnLst>
                <a:rect l="0" t="0" r="r" b="b"/>
                <a:pathLst>
                  <a:path w="213" h="868">
                    <a:moveTo>
                      <a:pt x="2" y="433"/>
                    </a:moveTo>
                    <a:cubicBezTo>
                      <a:pt x="0" y="672"/>
                      <a:pt x="20" y="867"/>
                      <a:pt x="46" y="867"/>
                    </a:cubicBezTo>
                    <a:lnTo>
                      <a:pt x="160" y="868"/>
                    </a:lnTo>
                    <a:cubicBezTo>
                      <a:pt x="186" y="868"/>
                      <a:pt x="209" y="674"/>
                      <a:pt x="211" y="435"/>
                    </a:cubicBezTo>
                    <a:cubicBezTo>
                      <a:pt x="213" y="195"/>
                      <a:pt x="193" y="1"/>
                      <a:pt x="167" y="1"/>
                    </a:cubicBezTo>
                    <a:lnTo>
                      <a:pt x="53" y="0"/>
                    </a:lnTo>
                    <a:cubicBezTo>
                      <a:pt x="27" y="0"/>
                      <a:pt x="4" y="194"/>
                      <a:pt x="2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9" name="Freeform 157"/>
              <p:cNvSpPr>
                <a:spLocks/>
              </p:cNvSpPr>
              <p:nvPr/>
            </p:nvSpPr>
            <p:spPr bwMode="auto">
              <a:xfrm>
                <a:off x="3907" y="2269"/>
                <a:ext cx="12" cy="208"/>
              </a:xfrm>
              <a:custGeom>
                <a:avLst/>
                <a:gdLst/>
                <a:ahLst/>
                <a:cxnLst>
                  <a:cxn ang="0">
                    <a:pos x="0" y="208"/>
                  </a:cxn>
                  <a:cxn ang="0">
                    <a:pos x="12" y="104"/>
                  </a:cxn>
                  <a:cxn ang="0">
                    <a:pos x="1" y="0"/>
                  </a:cxn>
                </a:cxnLst>
                <a:rect l="0" t="0" r="r" b="b"/>
                <a:pathLst>
                  <a:path w="12" h="208">
                    <a:moveTo>
                      <a:pt x="0" y="208"/>
                    </a:moveTo>
                    <a:cubicBezTo>
                      <a:pt x="6" y="208"/>
                      <a:pt x="11" y="162"/>
                      <a:pt x="12" y="104"/>
                    </a:cubicBezTo>
                    <a:cubicBezTo>
                      <a:pt x="12" y="47"/>
                      <a:pt x="8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91" name="Freeform 159"/>
            <p:cNvSpPr>
              <a:spLocks/>
            </p:cNvSpPr>
            <p:nvPr/>
          </p:nvSpPr>
          <p:spPr bwMode="auto">
            <a:xfrm>
              <a:off x="7533965" y="3464706"/>
              <a:ext cx="3521" cy="446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8" y="25"/>
                </a:cxn>
                <a:cxn ang="0">
                  <a:pos x="17" y="13"/>
                </a:cxn>
                <a:cxn ang="0">
                  <a:pos x="8" y="0"/>
                </a:cxn>
                <a:cxn ang="0">
                  <a:pos x="0" y="13"/>
                </a:cxn>
              </a:cxnLst>
              <a:rect l="0" t="0" r="r" b="b"/>
              <a:pathLst>
                <a:path w="17" h="26">
                  <a:moveTo>
                    <a:pt x="0" y="13"/>
                  </a:moveTo>
                  <a:cubicBezTo>
                    <a:pt x="0" y="20"/>
                    <a:pt x="4" y="25"/>
                    <a:pt x="8" y="25"/>
                  </a:cubicBezTo>
                  <a:cubicBezTo>
                    <a:pt x="13" y="26"/>
                    <a:pt x="17" y="20"/>
                    <a:pt x="17" y="13"/>
                  </a:cubicBezTo>
                  <a:cubicBezTo>
                    <a:pt x="17" y="6"/>
                    <a:pt x="13" y="1"/>
                    <a:pt x="8" y="0"/>
                  </a:cubicBezTo>
                  <a:cubicBezTo>
                    <a:pt x="4" y="0"/>
                    <a:pt x="0" y="6"/>
                    <a:pt x="0" y="1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160"/>
            <p:cNvSpPr>
              <a:spLocks/>
            </p:cNvSpPr>
            <p:nvPr/>
          </p:nvSpPr>
          <p:spPr bwMode="auto">
            <a:xfrm>
              <a:off x="7520760" y="3548030"/>
              <a:ext cx="4401" cy="744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1" y="42"/>
                </a:cxn>
                <a:cxn ang="0">
                  <a:pos x="21" y="21"/>
                </a:cxn>
                <a:cxn ang="0">
                  <a:pos x="11" y="0"/>
                </a:cxn>
                <a:cxn ang="0">
                  <a:pos x="0" y="21"/>
                </a:cxn>
              </a:cxnLst>
              <a:rect l="0" t="0" r="r" b="b"/>
              <a:pathLst>
                <a:path w="21" h="42">
                  <a:moveTo>
                    <a:pt x="0" y="21"/>
                  </a:moveTo>
                  <a:cubicBezTo>
                    <a:pt x="0" y="32"/>
                    <a:pt x="5" y="42"/>
                    <a:pt x="11" y="42"/>
                  </a:cubicBezTo>
                  <a:cubicBezTo>
                    <a:pt x="16" y="42"/>
                    <a:pt x="21" y="33"/>
                    <a:pt x="21" y="21"/>
                  </a:cubicBezTo>
                  <a:cubicBezTo>
                    <a:pt x="21" y="10"/>
                    <a:pt x="17" y="0"/>
                    <a:pt x="11" y="0"/>
                  </a:cubicBezTo>
                  <a:cubicBezTo>
                    <a:pt x="5" y="0"/>
                    <a:pt x="1" y="9"/>
                    <a:pt x="0" y="2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161"/>
            <p:cNvSpPr>
              <a:spLocks/>
            </p:cNvSpPr>
            <p:nvPr/>
          </p:nvSpPr>
          <p:spPr bwMode="auto">
            <a:xfrm>
              <a:off x="7523401" y="3380638"/>
              <a:ext cx="5282" cy="744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12" y="41"/>
                </a:cxn>
                <a:cxn ang="0">
                  <a:pos x="25" y="21"/>
                </a:cxn>
                <a:cxn ang="0">
                  <a:pos x="13" y="0"/>
                </a:cxn>
                <a:cxn ang="0">
                  <a:pos x="0" y="20"/>
                </a:cxn>
              </a:cxnLst>
              <a:rect l="0" t="0" r="r" b="b"/>
              <a:pathLst>
                <a:path w="25" h="41">
                  <a:moveTo>
                    <a:pt x="0" y="20"/>
                  </a:moveTo>
                  <a:cubicBezTo>
                    <a:pt x="0" y="32"/>
                    <a:pt x="5" y="41"/>
                    <a:pt x="12" y="41"/>
                  </a:cubicBezTo>
                  <a:cubicBezTo>
                    <a:pt x="19" y="41"/>
                    <a:pt x="25" y="32"/>
                    <a:pt x="25" y="21"/>
                  </a:cubicBezTo>
                  <a:cubicBezTo>
                    <a:pt x="25" y="9"/>
                    <a:pt x="20" y="0"/>
                    <a:pt x="13" y="0"/>
                  </a:cubicBezTo>
                  <a:cubicBezTo>
                    <a:pt x="6" y="0"/>
                    <a:pt x="0" y="9"/>
                    <a:pt x="0" y="2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162"/>
            <p:cNvSpPr>
              <a:spLocks/>
            </p:cNvSpPr>
            <p:nvPr/>
          </p:nvSpPr>
          <p:spPr bwMode="auto">
            <a:xfrm>
              <a:off x="7531324" y="3418580"/>
              <a:ext cx="4401" cy="5952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33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7"/>
                </a:cxn>
              </a:cxnLst>
              <a:rect l="0" t="0" r="r" b="b"/>
              <a:pathLst>
                <a:path w="21" h="34">
                  <a:moveTo>
                    <a:pt x="0" y="17"/>
                  </a:moveTo>
                  <a:cubicBezTo>
                    <a:pt x="0" y="26"/>
                    <a:pt x="5" y="33"/>
                    <a:pt x="11" y="33"/>
                  </a:cubicBezTo>
                  <a:cubicBezTo>
                    <a:pt x="17" y="34"/>
                    <a:pt x="21" y="26"/>
                    <a:pt x="21" y="17"/>
                  </a:cubicBezTo>
                  <a:cubicBezTo>
                    <a:pt x="21" y="8"/>
                    <a:pt x="17" y="0"/>
                    <a:pt x="11" y="0"/>
                  </a:cubicBezTo>
                  <a:cubicBezTo>
                    <a:pt x="5" y="0"/>
                    <a:pt x="1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163"/>
            <p:cNvSpPr>
              <a:spLocks/>
            </p:cNvSpPr>
            <p:nvPr/>
          </p:nvSpPr>
          <p:spPr bwMode="auto">
            <a:xfrm>
              <a:off x="7530444" y="3509344"/>
              <a:ext cx="4401" cy="5952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34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7"/>
                </a:cxn>
              </a:cxnLst>
              <a:rect l="0" t="0" r="r" b="b"/>
              <a:pathLst>
                <a:path w="21" h="34">
                  <a:moveTo>
                    <a:pt x="0" y="17"/>
                  </a:moveTo>
                  <a:cubicBezTo>
                    <a:pt x="0" y="26"/>
                    <a:pt x="5" y="34"/>
                    <a:pt x="11" y="34"/>
                  </a:cubicBezTo>
                  <a:cubicBezTo>
                    <a:pt x="16" y="34"/>
                    <a:pt x="21" y="26"/>
                    <a:pt x="21" y="17"/>
                  </a:cubicBezTo>
                  <a:cubicBezTo>
                    <a:pt x="21" y="8"/>
                    <a:pt x="17" y="1"/>
                    <a:pt x="11" y="0"/>
                  </a:cubicBezTo>
                  <a:cubicBezTo>
                    <a:pt x="5" y="0"/>
                    <a:pt x="0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96" name="Group 166"/>
            <p:cNvGrpSpPr>
              <a:grpSpLocks/>
            </p:cNvGrpSpPr>
            <p:nvPr/>
          </p:nvGrpSpPr>
          <p:grpSpPr bwMode="auto">
            <a:xfrm>
              <a:off x="7452973" y="3399237"/>
              <a:ext cx="15846" cy="135402"/>
              <a:chOff x="3898" y="2282"/>
              <a:chExt cx="18" cy="182"/>
            </a:xfrm>
          </p:grpSpPr>
          <p:sp>
            <p:nvSpPr>
              <p:cNvPr id="3064" name="Freeform 164"/>
              <p:cNvSpPr>
                <a:spLocks/>
              </p:cNvSpPr>
              <p:nvPr/>
            </p:nvSpPr>
            <p:spPr bwMode="auto">
              <a:xfrm>
                <a:off x="3898" y="2282"/>
                <a:ext cx="18" cy="182"/>
              </a:xfrm>
              <a:custGeom>
                <a:avLst/>
                <a:gdLst/>
                <a:ahLst/>
                <a:cxnLst>
                  <a:cxn ang="0">
                    <a:pos x="4" y="758"/>
                  </a:cxn>
                  <a:cxn ang="0">
                    <a:pos x="69" y="1517"/>
                  </a:cxn>
                  <a:cxn ang="0">
                    <a:pos x="145" y="759"/>
                  </a:cxn>
                  <a:cxn ang="0">
                    <a:pos x="81" y="0"/>
                  </a:cxn>
                  <a:cxn ang="0">
                    <a:pos x="4" y="758"/>
                  </a:cxn>
                </a:cxnLst>
                <a:rect l="0" t="0" r="r" b="b"/>
                <a:pathLst>
                  <a:path w="149" h="1517">
                    <a:moveTo>
                      <a:pt x="4" y="758"/>
                    </a:moveTo>
                    <a:cubicBezTo>
                      <a:pt x="0" y="1177"/>
                      <a:pt x="29" y="1516"/>
                      <a:pt x="69" y="1517"/>
                    </a:cubicBezTo>
                    <a:cubicBezTo>
                      <a:pt x="108" y="1517"/>
                      <a:pt x="142" y="1178"/>
                      <a:pt x="145" y="759"/>
                    </a:cubicBezTo>
                    <a:cubicBezTo>
                      <a:pt x="149" y="340"/>
                      <a:pt x="120" y="0"/>
                      <a:pt x="81" y="0"/>
                    </a:cubicBezTo>
                    <a:cubicBezTo>
                      <a:pt x="42" y="0"/>
                      <a:pt x="7" y="339"/>
                      <a:pt x="4" y="758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5" name="Freeform 165"/>
              <p:cNvSpPr>
                <a:spLocks/>
              </p:cNvSpPr>
              <p:nvPr/>
            </p:nvSpPr>
            <p:spPr bwMode="auto">
              <a:xfrm>
                <a:off x="3898" y="2282"/>
                <a:ext cx="18" cy="182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8" y="182"/>
                  </a:cxn>
                  <a:cxn ang="0">
                    <a:pos x="17" y="91"/>
                  </a:cxn>
                  <a:cxn ang="0">
                    <a:pos x="10" y="0"/>
                  </a:cxn>
                  <a:cxn ang="0">
                    <a:pos x="0" y="91"/>
                  </a:cxn>
                </a:cxnLst>
                <a:rect l="0" t="0" r="r" b="b"/>
                <a:pathLst>
                  <a:path w="18" h="182">
                    <a:moveTo>
                      <a:pt x="0" y="91"/>
                    </a:moveTo>
                    <a:cubicBezTo>
                      <a:pt x="0" y="141"/>
                      <a:pt x="3" y="182"/>
                      <a:pt x="8" y="182"/>
                    </a:cubicBezTo>
                    <a:cubicBezTo>
                      <a:pt x="13" y="182"/>
                      <a:pt x="17" y="141"/>
                      <a:pt x="17" y="91"/>
                    </a:cubicBezTo>
                    <a:cubicBezTo>
                      <a:pt x="18" y="41"/>
                      <a:pt x="14" y="0"/>
                      <a:pt x="10" y="0"/>
                    </a:cubicBezTo>
                    <a:cubicBezTo>
                      <a:pt x="5" y="0"/>
                      <a:pt x="1" y="41"/>
                      <a:pt x="0" y="91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97" name="Group 169"/>
            <p:cNvGrpSpPr>
              <a:grpSpLocks/>
            </p:cNvGrpSpPr>
            <p:nvPr/>
          </p:nvGrpSpPr>
          <p:grpSpPr bwMode="auto">
            <a:xfrm>
              <a:off x="7453854" y="3402957"/>
              <a:ext cx="14966" cy="127218"/>
              <a:chOff x="3899" y="2287"/>
              <a:chExt cx="17" cy="171"/>
            </a:xfrm>
          </p:grpSpPr>
          <p:sp>
            <p:nvSpPr>
              <p:cNvPr id="3062" name="Freeform 167"/>
              <p:cNvSpPr>
                <a:spLocks/>
              </p:cNvSpPr>
              <p:nvPr/>
            </p:nvSpPr>
            <p:spPr bwMode="auto">
              <a:xfrm>
                <a:off x="3899" y="2287"/>
                <a:ext cx="17" cy="171"/>
              </a:xfrm>
              <a:custGeom>
                <a:avLst/>
                <a:gdLst/>
                <a:ahLst/>
                <a:cxnLst>
                  <a:cxn ang="0">
                    <a:pos x="3" y="712"/>
                  </a:cxn>
                  <a:cxn ang="0">
                    <a:pos x="64" y="1425"/>
                  </a:cxn>
                  <a:cxn ang="0">
                    <a:pos x="136" y="713"/>
                  </a:cxn>
                  <a:cxn ang="0">
                    <a:pos x="76" y="0"/>
                  </a:cxn>
                  <a:cxn ang="0">
                    <a:pos x="3" y="712"/>
                  </a:cxn>
                </a:cxnLst>
                <a:rect l="0" t="0" r="r" b="b"/>
                <a:pathLst>
                  <a:path w="140" h="1425">
                    <a:moveTo>
                      <a:pt x="3" y="712"/>
                    </a:moveTo>
                    <a:cubicBezTo>
                      <a:pt x="0" y="1105"/>
                      <a:pt x="27" y="1424"/>
                      <a:pt x="64" y="1425"/>
                    </a:cubicBezTo>
                    <a:cubicBezTo>
                      <a:pt x="101" y="1425"/>
                      <a:pt x="133" y="1106"/>
                      <a:pt x="136" y="713"/>
                    </a:cubicBezTo>
                    <a:cubicBezTo>
                      <a:pt x="140" y="319"/>
                      <a:pt x="112" y="0"/>
                      <a:pt x="76" y="0"/>
                    </a:cubicBezTo>
                    <a:cubicBezTo>
                      <a:pt x="39" y="0"/>
                      <a:pt x="6" y="318"/>
                      <a:pt x="3" y="71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3" name="Freeform 168"/>
              <p:cNvSpPr>
                <a:spLocks/>
              </p:cNvSpPr>
              <p:nvPr/>
            </p:nvSpPr>
            <p:spPr bwMode="auto">
              <a:xfrm>
                <a:off x="3899" y="2287"/>
                <a:ext cx="17" cy="171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8" y="171"/>
                  </a:cxn>
                  <a:cxn ang="0">
                    <a:pos x="16" y="86"/>
                  </a:cxn>
                  <a:cxn ang="0">
                    <a:pos x="9" y="0"/>
                  </a:cxn>
                  <a:cxn ang="0">
                    <a:pos x="0" y="86"/>
                  </a:cxn>
                </a:cxnLst>
                <a:rect l="0" t="0" r="r" b="b"/>
                <a:pathLst>
                  <a:path w="17" h="171">
                    <a:moveTo>
                      <a:pt x="0" y="86"/>
                    </a:moveTo>
                    <a:cubicBezTo>
                      <a:pt x="0" y="133"/>
                      <a:pt x="3" y="171"/>
                      <a:pt x="8" y="171"/>
                    </a:cubicBezTo>
                    <a:cubicBezTo>
                      <a:pt x="12" y="171"/>
                      <a:pt x="16" y="133"/>
                      <a:pt x="16" y="86"/>
                    </a:cubicBezTo>
                    <a:cubicBezTo>
                      <a:pt x="17" y="38"/>
                      <a:pt x="13" y="0"/>
                      <a:pt x="9" y="0"/>
                    </a:cubicBezTo>
                    <a:cubicBezTo>
                      <a:pt x="5" y="0"/>
                      <a:pt x="1" y="38"/>
                      <a:pt x="0" y="8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98" name="Group 174"/>
            <p:cNvGrpSpPr>
              <a:grpSpLocks/>
            </p:cNvGrpSpPr>
            <p:nvPr/>
          </p:nvGrpSpPr>
          <p:grpSpPr bwMode="auto">
            <a:xfrm>
              <a:off x="7396631" y="3428251"/>
              <a:ext cx="68667" cy="77372"/>
              <a:chOff x="3834" y="2321"/>
              <a:chExt cx="78" cy="104"/>
            </a:xfrm>
          </p:grpSpPr>
          <p:sp>
            <p:nvSpPr>
              <p:cNvPr id="3058" name="Freeform 170"/>
              <p:cNvSpPr>
                <a:spLocks/>
              </p:cNvSpPr>
              <p:nvPr/>
            </p:nvSpPr>
            <p:spPr bwMode="auto">
              <a:xfrm>
                <a:off x="3834" y="2321"/>
                <a:ext cx="78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8" y="867"/>
                  </a:cxn>
                  <a:cxn ang="0">
                    <a:pos x="578" y="871"/>
                  </a:cxn>
                  <a:cxn ang="0">
                    <a:pos x="651" y="438"/>
                  </a:cxn>
                  <a:cxn ang="0">
                    <a:pos x="585" y="4"/>
                  </a:cxn>
                  <a:cxn ang="0">
                    <a:pos x="75" y="0"/>
                  </a:cxn>
                  <a:cxn ang="0">
                    <a:pos x="1" y="433"/>
                  </a:cxn>
                </a:cxnLst>
                <a:rect l="0" t="0" r="r" b="b"/>
                <a:pathLst>
                  <a:path w="653" h="871">
                    <a:moveTo>
                      <a:pt x="1" y="433"/>
                    </a:moveTo>
                    <a:cubicBezTo>
                      <a:pt x="0" y="672"/>
                      <a:pt x="29" y="866"/>
                      <a:pt x="68" y="867"/>
                    </a:cubicBezTo>
                    <a:lnTo>
                      <a:pt x="578" y="871"/>
                    </a:lnTo>
                    <a:cubicBezTo>
                      <a:pt x="617" y="871"/>
                      <a:pt x="650" y="677"/>
                      <a:pt x="651" y="438"/>
                    </a:cubicBezTo>
                    <a:cubicBezTo>
                      <a:pt x="653" y="199"/>
                      <a:pt x="624" y="5"/>
                      <a:pt x="585" y="4"/>
                    </a:cubicBezTo>
                    <a:lnTo>
                      <a:pt x="75" y="0"/>
                    </a:lnTo>
                    <a:cubicBezTo>
                      <a:pt x="36" y="0"/>
                      <a:pt x="3" y="194"/>
                      <a:pt x="1" y="4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9" name="Freeform 171"/>
              <p:cNvSpPr>
                <a:spLocks/>
              </p:cNvSpPr>
              <p:nvPr/>
            </p:nvSpPr>
            <p:spPr bwMode="auto">
              <a:xfrm>
                <a:off x="3834" y="2321"/>
                <a:ext cx="17" cy="104"/>
              </a:xfrm>
              <a:custGeom>
                <a:avLst/>
                <a:gdLst/>
                <a:ahLst/>
                <a:cxnLst>
                  <a:cxn ang="0">
                    <a:pos x="68" y="867"/>
                  </a:cxn>
                  <a:cxn ang="0">
                    <a:pos x="141" y="434"/>
                  </a:cxn>
                  <a:cxn ang="0">
                    <a:pos x="75" y="0"/>
                  </a:cxn>
                  <a:cxn ang="0">
                    <a:pos x="1" y="433"/>
                  </a:cxn>
                  <a:cxn ang="0">
                    <a:pos x="68" y="867"/>
                  </a:cxn>
                </a:cxnLst>
                <a:rect l="0" t="0" r="r" b="b"/>
                <a:pathLst>
                  <a:path w="143" h="867">
                    <a:moveTo>
                      <a:pt x="68" y="867"/>
                    </a:moveTo>
                    <a:cubicBezTo>
                      <a:pt x="106" y="867"/>
                      <a:pt x="139" y="673"/>
                      <a:pt x="141" y="434"/>
                    </a:cubicBezTo>
                    <a:cubicBezTo>
                      <a:pt x="143" y="195"/>
                      <a:pt x="113" y="0"/>
                      <a:pt x="75" y="0"/>
                    </a:cubicBezTo>
                    <a:cubicBezTo>
                      <a:pt x="36" y="0"/>
                      <a:pt x="3" y="194"/>
                      <a:pt x="1" y="433"/>
                    </a:cubicBezTo>
                    <a:cubicBezTo>
                      <a:pt x="0" y="672"/>
                      <a:pt x="29" y="866"/>
                      <a:pt x="68" y="867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0" name="Freeform 172"/>
              <p:cNvSpPr>
                <a:spLocks/>
              </p:cNvSpPr>
              <p:nvPr/>
            </p:nvSpPr>
            <p:spPr bwMode="auto">
              <a:xfrm>
                <a:off x="3834" y="2321"/>
                <a:ext cx="78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8" y="867"/>
                  </a:cxn>
                  <a:cxn ang="0">
                    <a:pos x="578" y="871"/>
                  </a:cxn>
                  <a:cxn ang="0">
                    <a:pos x="651" y="438"/>
                  </a:cxn>
                  <a:cxn ang="0">
                    <a:pos x="585" y="4"/>
                  </a:cxn>
                  <a:cxn ang="0">
                    <a:pos x="75" y="0"/>
                  </a:cxn>
                  <a:cxn ang="0">
                    <a:pos x="1" y="433"/>
                  </a:cxn>
                </a:cxnLst>
                <a:rect l="0" t="0" r="r" b="b"/>
                <a:pathLst>
                  <a:path w="653" h="871">
                    <a:moveTo>
                      <a:pt x="1" y="433"/>
                    </a:moveTo>
                    <a:cubicBezTo>
                      <a:pt x="0" y="672"/>
                      <a:pt x="29" y="866"/>
                      <a:pt x="68" y="867"/>
                    </a:cubicBezTo>
                    <a:lnTo>
                      <a:pt x="578" y="871"/>
                    </a:lnTo>
                    <a:cubicBezTo>
                      <a:pt x="617" y="871"/>
                      <a:pt x="650" y="677"/>
                      <a:pt x="651" y="438"/>
                    </a:cubicBezTo>
                    <a:cubicBezTo>
                      <a:pt x="653" y="199"/>
                      <a:pt x="624" y="5"/>
                      <a:pt x="585" y="4"/>
                    </a:cubicBezTo>
                    <a:lnTo>
                      <a:pt x="75" y="0"/>
                    </a:lnTo>
                    <a:cubicBezTo>
                      <a:pt x="36" y="0"/>
                      <a:pt x="3" y="194"/>
                      <a:pt x="1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1" name="Freeform 173"/>
              <p:cNvSpPr>
                <a:spLocks/>
              </p:cNvSpPr>
              <p:nvPr/>
            </p:nvSpPr>
            <p:spPr bwMode="auto">
              <a:xfrm>
                <a:off x="3842" y="2321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9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9" y="81"/>
                      <a:pt x="9" y="52"/>
                    </a:cubicBezTo>
                    <a:cubicBezTo>
                      <a:pt x="9" y="23"/>
                      <a:pt x="6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99" name="Freeform 175"/>
            <p:cNvSpPr>
              <a:spLocks/>
            </p:cNvSpPr>
            <p:nvPr/>
          </p:nvSpPr>
          <p:spPr bwMode="auto">
            <a:xfrm>
              <a:off x="7396631" y="3434947"/>
              <a:ext cx="13205" cy="63237"/>
            </a:xfrm>
            <a:custGeom>
              <a:avLst/>
              <a:gdLst/>
              <a:ahLst/>
              <a:cxnLst>
                <a:cxn ang="0">
                  <a:pos x="1" y="354"/>
                </a:cxn>
                <a:cxn ang="0">
                  <a:pos x="57" y="708"/>
                </a:cxn>
                <a:cxn ang="0">
                  <a:pos x="118" y="355"/>
                </a:cxn>
                <a:cxn ang="0">
                  <a:pos x="63" y="0"/>
                </a:cxn>
                <a:cxn ang="0">
                  <a:pos x="1" y="354"/>
                </a:cxn>
              </a:cxnLst>
              <a:rect l="0" t="0" r="r" b="b"/>
              <a:pathLst>
                <a:path w="120" h="709">
                  <a:moveTo>
                    <a:pt x="1" y="354"/>
                  </a:moveTo>
                  <a:cubicBezTo>
                    <a:pt x="0" y="549"/>
                    <a:pt x="25" y="708"/>
                    <a:pt x="57" y="708"/>
                  </a:cubicBezTo>
                  <a:cubicBezTo>
                    <a:pt x="89" y="709"/>
                    <a:pt x="117" y="550"/>
                    <a:pt x="118" y="355"/>
                  </a:cubicBezTo>
                  <a:cubicBezTo>
                    <a:pt x="120" y="159"/>
                    <a:pt x="95" y="0"/>
                    <a:pt x="63" y="0"/>
                  </a:cubicBezTo>
                  <a:cubicBezTo>
                    <a:pt x="30" y="0"/>
                    <a:pt x="3" y="158"/>
                    <a:pt x="1" y="35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00" name="Group 180"/>
            <p:cNvGrpSpPr>
              <a:grpSpLocks/>
            </p:cNvGrpSpPr>
            <p:nvPr/>
          </p:nvGrpSpPr>
          <p:grpSpPr bwMode="auto">
            <a:xfrm>
              <a:off x="7814795" y="3429739"/>
              <a:ext cx="45778" cy="77372"/>
              <a:chOff x="4309" y="2323"/>
              <a:chExt cx="52" cy="104"/>
            </a:xfrm>
          </p:grpSpPr>
          <p:sp>
            <p:nvSpPr>
              <p:cNvPr id="3054" name="Freeform 176"/>
              <p:cNvSpPr>
                <a:spLocks/>
              </p:cNvSpPr>
              <p:nvPr/>
            </p:nvSpPr>
            <p:spPr bwMode="auto">
              <a:xfrm>
                <a:off x="4309" y="2323"/>
                <a:ext cx="52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31" y="433"/>
                  </a:cxn>
                  <a:cxn ang="0">
                    <a:pos x="181" y="435"/>
                  </a:cxn>
                  <a:cxn ang="0">
                    <a:pos x="214" y="218"/>
                  </a:cxn>
                  <a:cxn ang="0">
                    <a:pos x="184" y="1"/>
                  </a:cxn>
                  <a:cxn ang="0">
                    <a:pos x="34" y="0"/>
                  </a:cxn>
                  <a:cxn ang="0">
                    <a:pos x="1" y="216"/>
                  </a:cxn>
                </a:cxnLst>
                <a:rect l="0" t="0" r="r" b="b"/>
                <a:pathLst>
                  <a:path w="215" h="435">
                    <a:moveTo>
                      <a:pt x="1" y="216"/>
                    </a:moveTo>
                    <a:cubicBezTo>
                      <a:pt x="0" y="336"/>
                      <a:pt x="13" y="433"/>
                      <a:pt x="31" y="433"/>
                    </a:cubicBezTo>
                    <a:lnTo>
                      <a:pt x="181" y="435"/>
                    </a:lnTo>
                    <a:cubicBezTo>
                      <a:pt x="198" y="435"/>
                      <a:pt x="213" y="338"/>
                      <a:pt x="214" y="218"/>
                    </a:cubicBezTo>
                    <a:cubicBezTo>
                      <a:pt x="215" y="98"/>
                      <a:pt x="201" y="1"/>
                      <a:pt x="184" y="1"/>
                    </a:cubicBezTo>
                    <a:lnTo>
                      <a:pt x="34" y="0"/>
                    </a:lnTo>
                    <a:cubicBezTo>
                      <a:pt x="17" y="0"/>
                      <a:pt x="2" y="97"/>
                      <a:pt x="1" y="2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5" name="Freeform 177"/>
              <p:cNvSpPr>
                <a:spLocks/>
              </p:cNvSpPr>
              <p:nvPr/>
            </p:nvSpPr>
            <p:spPr bwMode="auto">
              <a:xfrm>
                <a:off x="4309" y="2323"/>
                <a:ext cx="16" cy="104"/>
              </a:xfrm>
              <a:custGeom>
                <a:avLst/>
                <a:gdLst/>
                <a:ahLst/>
                <a:cxnLst>
                  <a:cxn ang="0">
                    <a:pos x="31" y="433"/>
                  </a:cxn>
                  <a:cxn ang="0">
                    <a:pos x="64" y="217"/>
                  </a:cxn>
                  <a:cxn ang="0">
                    <a:pos x="34" y="0"/>
                  </a:cxn>
                  <a:cxn ang="0">
                    <a:pos x="1" y="216"/>
                  </a:cxn>
                  <a:cxn ang="0">
                    <a:pos x="31" y="433"/>
                  </a:cxn>
                </a:cxnLst>
                <a:rect l="0" t="0" r="r" b="b"/>
                <a:pathLst>
                  <a:path w="65" h="433">
                    <a:moveTo>
                      <a:pt x="31" y="433"/>
                    </a:moveTo>
                    <a:cubicBezTo>
                      <a:pt x="48" y="433"/>
                      <a:pt x="63" y="337"/>
                      <a:pt x="64" y="217"/>
                    </a:cubicBezTo>
                    <a:cubicBezTo>
                      <a:pt x="65" y="97"/>
                      <a:pt x="51" y="0"/>
                      <a:pt x="34" y="0"/>
                    </a:cubicBezTo>
                    <a:cubicBezTo>
                      <a:pt x="17" y="0"/>
                      <a:pt x="2" y="97"/>
                      <a:pt x="1" y="216"/>
                    </a:cubicBezTo>
                    <a:cubicBezTo>
                      <a:pt x="0" y="336"/>
                      <a:pt x="13" y="433"/>
                      <a:pt x="31" y="433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6" name="Freeform 178"/>
              <p:cNvSpPr>
                <a:spLocks/>
              </p:cNvSpPr>
              <p:nvPr/>
            </p:nvSpPr>
            <p:spPr bwMode="auto">
              <a:xfrm>
                <a:off x="4309" y="2323"/>
                <a:ext cx="52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31" y="433"/>
                  </a:cxn>
                  <a:cxn ang="0">
                    <a:pos x="181" y="435"/>
                  </a:cxn>
                  <a:cxn ang="0">
                    <a:pos x="214" y="218"/>
                  </a:cxn>
                  <a:cxn ang="0">
                    <a:pos x="184" y="1"/>
                  </a:cxn>
                  <a:cxn ang="0">
                    <a:pos x="34" y="0"/>
                  </a:cxn>
                  <a:cxn ang="0">
                    <a:pos x="1" y="216"/>
                  </a:cxn>
                </a:cxnLst>
                <a:rect l="0" t="0" r="r" b="b"/>
                <a:pathLst>
                  <a:path w="215" h="435">
                    <a:moveTo>
                      <a:pt x="1" y="216"/>
                    </a:moveTo>
                    <a:cubicBezTo>
                      <a:pt x="0" y="336"/>
                      <a:pt x="13" y="433"/>
                      <a:pt x="31" y="433"/>
                    </a:cubicBezTo>
                    <a:lnTo>
                      <a:pt x="181" y="435"/>
                    </a:lnTo>
                    <a:cubicBezTo>
                      <a:pt x="198" y="435"/>
                      <a:pt x="213" y="338"/>
                      <a:pt x="214" y="218"/>
                    </a:cubicBezTo>
                    <a:cubicBezTo>
                      <a:pt x="215" y="98"/>
                      <a:pt x="201" y="1"/>
                      <a:pt x="184" y="1"/>
                    </a:cubicBezTo>
                    <a:lnTo>
                      <a:pt x="34" y="0"/>
                    </a:lnTo>
                    <a:cubicBezTo>
                      <a:pt x="17" y="0"/>
                      <a:pt x="2" y="97"/>
                      <a:pt x="1" y="21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7" name="Freeform 179"/>
              <p:cNvSpPr>
                <a:spLocks/>
              </p:cNvSpPr>
              <p:nvPr/>
            </p:nvSpPr>
            <p:spPr bwMode="auto">
              <a:xfrm>
                <a:off x="4316" y="2323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01" name="Group 185"/>
            <p:cNvGrpSpPr>
              <a:grpSpLocks/>
            </p:cNvGrpSpPr>
            <p:nvPr/>
          </p:nvGrpSpPr>
          <p:grpSpPr bwMode="auto">
            <a:xfrm>
              <a:off x="7773419" y="3401469"/>
              <a:ext cx="65145" cy="133170"/>
              <a:chOff x="4262" y="2285"/>
              <a:chExt cx="74" cy="179"/>
            </a:xfrm>
          </p:grpSpPr>
          <p:sp>
            <p:nvSpPr>
              <p:cNvPr id="3050" name="Freeform 181"/>
              <p:cNvSpPr>
                <a:spLocks/>
              </p:cNvSpPr>
              <p:nvPr/>
            </p:nvSpPr>
            <p:spPr bwMode="auto">
              <a:xfrm>
                <a:off x="4262" y="2285"/>
                <a:ext cx="74" cy="179"/>
              </a:xfrm>
              <a:custGeom>
                <a:avLst/>
                <a:gdLst/>
                <a:ahLst/>
                <a:cxnLst>
                  <a:cxn ang="0">
                    <a:pos x="1" y="373"/>
                  </a:cxn>
                  <a:cxn ang="0">
                    <a:pos x="67" y="746"/>
                  </a:cxn>
                  <a:cxn ang="0">
                    <a:pos x="234" y="748"/>
                  </a:cxn>
                  <a:cxn ang="0">
                    <a:pos x="305" y="375"/>
                  </a:cxn>
                  <a:cxn ang="0">
                    <a:pos x="240" y="2"/>
                  </a:cxn>
                  <a:cxn ang="0">
                    <a:pos x="73" y="1"/>
                  </a:cxn>
                  <a:cxn ang="0">
                    <a:pos x="1" y="373"/>
                  </a:cxn>
                </a:cxnLst>
                <a:rect l="0" t="0" r="r" b="b"/>
                <a:pathLst>
                  <a:path w="307" h="748">
                    <a:moveTo>
                      <a:pt x="1" y="373"/>
                    </a:moveTo>
                    <a:cubicBezTo>
                      <a:pt x="0" y="579"/>
                      <a:pt x="29" y="746"/>
                      <a:pt x="67" y="746"/>
                    </a:cubicBezTo>
                    <a:lnTo>
                      <a:pt x="234" y="748"/>
                    </a:lnTo>
                    <a:cubicBezTo>
                      <a:pt x="272" y="748"/>
                      <a:pt x="304" y="581"/>
                      <a:pt x="305" y="375"/>
                    </a:cubicBezTo>
                    <a:cubicBezTo>
                      <a:pt x="307" y="169"/>
                      <a:pt x="278" y="2"/>
                      <a:pt x="240" y="2"/>
                    </a:cubicBezTo>
                    <a:lnTo>
                      <a:pt x="73" y="1"/>
                    </a:lnTo>
                    <a:cubicBezTo>
                      <a:pt x="35" y="0"/>
                      <a:pt x="3" y="167"/>
                      <a:pt x="1" y="373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1" name="Freeform 182"/>
              <p:cNvSpPr>
                <a:spLocks/>
              </p:cNvSpPr>
              <p:nvPr/>
            </p:nvSpPr>
            <p:spPr bwMode="auto">
              <a:xfrm>
                <a:off x="4262" y="2285"/>
                <a:ext cx="34" cy="179"/>
              </a:xfrm>
              <a:custGeom>
                <a:avLst/>
                <a:gdLst/>
                <a:ahLst/>
                <a:cxnLst>
                  <a:cxn ang="0">
                    <a:pos x="67" y="746"/>
                  </a:cxn>
                  <a:cxn ang="0">
                    <a:pos x="138" y="374"/>
                  </a:cxn>
                  <a:cxn ang="0">
                    <a:pos x="73" y="1"/>
                  </a:cxn>
                  <a:cxn ang="0">
                    <a:pos x="1" y="373"/>
                  </a:cxn>
                  <a:cxn ang="0">
                    <a:pos x="67" y="746"/>
                  </a:cxn>
                </a:cxnLst>
                <a:rect l="0" t="0" r="r" b="b"/>
                <a:pathLst>
                  <a:path w="140" h="747">
                    <a:moveTo>
                      <a:pt x="67" y="746"/>
                    </a:moveTo>
                    <a:cubicBezTo>
                      <a:pt x="105" y="747"/>
                      <a:pt x="137" y="580"/>
                      <a:pt x="138" y="374"/>
                    </a:cubicBezTo>
                    <a:cubicBezTo>
                      <a:pt x="140" y="168"/>
                      <a:pt x="111" y="1"/>
                      <a:pt x="73" y="1"/>
                    </a:cubicBezTo>
                    <a:cubicBezTo>
                      <a:pt x="35" y="0"/>
                      <a:pt x="3" y="167"/>
                      <a:pt x="1" y="373"/>
                    </a:cubicBezTo>
                    <a:cubicBezTo>
                      <a:pt x="0" y="579"/>
                      <a:pt x="29" y="746"/>
                      <a:pt x="67" y="7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2" name="Freeform 183"/>
              <p:cNvSpPr>
                <a:spLocks/>
              </p:cNvSpPr>
              <p:nvPr/>
            </p:nvSpPr>
            <p:spPr bwMode="auto">
              <a:xfrm>
                <a:off x="4262" y="2285"/>
                <a:ext cx="74" cy="179"/>
              </a:xfrm>
              <a:custGeom>
                <a:avLst/>
                <a:gdLst/>
                <a:ahLst/>
                <a:cxnLst>
                  <a:cxn ang="0">
                    <a:pos x="1" y="373"/>
                  </a:cxn>
                  <a:cxn ang="0">
                    <a:pos x="67" y="746"/>
                  </a:cxn>
                  <a:cxn ang="0">
                    <a:pos x="234" y="748"/>
                  </a:cxn>
                  <a:cxn ang="0">
                    <a:pos x="305" y="375"/>
                  </a:cxn>
                  <a:cxn ang="0">
                    <a:pos x="240" y="2"/>
                  </a:cxn>
                  <a:cxn ang="0">
                    <a:pos x="73" y="1"/>
                  </a:cxn>
                  <a:cxn ang="0">
                    <a:pos x="1" y="373"/>
                  </a:cxn>
                </a:cxnLst>
                <a:rect l="0" t="0" r="r" b="b"/>
                <a:pathLst>
                  <a:path w="307" h="748">
                    <a:moveTo>
                      <a:pt x="1" y="373"/>
                    </a:moveTo>
                    <a:cubicBezTo>
                      <a:pt x="0" y="579"/>
                      <a:pt x="29" y="746"/>
                      <a:pt x="67" y="746"/>
                    </a:cubicBezTo>
                    <a:lnTo>
                      <a:pt x="234" y="748"/>
                    </a:lnTo>
                    <a:cubicBezTo>
                      <a:pt x="272" y="748"/>
                      <a:pt x="304" y="581"/>
                      <a:pt x="305" y="375"/>
                    </a:cubicBezTo>
                    <a:cubicBezTo>
                      <a:pt x="307" y="169"/>
                      <a:pt x="278" y="2"/>
                      <a:pt x="240" y="2"/>
                    </a:cubicBezTo>
                    <a:lnTo>
                      <a:pt x="73" y="1"/>
                    </a:lnTo>
                    <a:cubicBezTo>
                      <a:pt x="35" y="0"/>
                      <a:pt x="3" y="167"/>
                      <a:pt x="1" y="37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3" name="Freeform 184"/>
              <p:cNvSpPr>
                <a:spLocks/>
              </p:cNvSpPr>
              <p:nvPr/>
            </p:nvSpPr>
            <p:spPr bwMode="auto">
              <a:xfrm>
                <a:off x="4278" y="2285"/>
                <a:ext cx="18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8" h="179">
                    <a:moveTo>
                      <a:pt x="0" y="179"/>
                    </a:moveTo>
                    <a:cubicBezTo>
                      <a:pt x="9" y="179"/>
                      <a:pt x="17" y="139"/>
                      <a:pt x="17" y="90"/>
                    </a:cubicBezTo>
                    <a:cubicBezTo>
                      <a:pt x="18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02" name="Group 190"/>
            <p:cNvGrpSpPr>
              <a:grpSpLocks/>
            </p:cNvGrpSpPr>
            <p:nvPr/>
          </p:nvGrpSpPr>
          <p:grpSpPr bwMode="auto">
            <a:xfrm>
              <a:off x="7763735" y="3359807"/>
              <a:ext cx="53701" cy="215750"/>
              <a:chOff x="4251" y="2229"/>
              <a:chExt cx="61" cy="290"/>
            </a:xfrm>
          </p:grpSpPr>
          <p:sp>
            <p:nvSpPr>
              <p:cNvPr id="3046" name="Freeform 186"/>
              <p:cNvSpPr>
                <a:spLocks/>
              </p:cNvSpPr>
              <p:nvPr/>
            </p:nvSpPr>
            <p:spPr bwMode="auto">
              <a:xfrm>
                <a:off x="4251" y="2229"/>
                <a:ext cx="61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60" y="1209"/>
                  </a:cxn>
                  <a:cxn ang="0">
                    <a:pos x="185" y="1210"/>
                  </a:cxn>
                  <a:cxn ang="0">
                    <a:pos x="252" y="606"/>
                  </a:cxn>
                  <a:cxn ang="0">
                    <a:pos x="195" y="1"/>
                  </a:cxn>
                  <a:cxn ang="0">
                    <a:pos x="70" y="0"/>
                  </a:cxn>
                  <a:cxn ang="0">
                    <a:pos x="2" y="604"/>
                  </a:cxn>
                </a:cxnLst>
                <a:rect l="0" t="0" r="r" b="b"/>
                <a:pathLst>
                  <a:path w="255" h="1210">
                    <a:moveTo>
                      <a:pt x="2" y="604"/>
                    </a:moveTo>
                    <a:cubicBezTo>
                      <a:pt x="0" y="938"/>
                      <a:pt x="26" y="1209"/>
                      <a:pt x="60" y="1209"/>
                    </a:cubicBezTo>
                    <a:lnTo>
                      <a:pt x="185" y="1210"/>
                    </a:lnTo>
                    <a:cubicBezTo>
                      <a:pt x="220" y="1210"/>
                      <a:pt x="250" y="940"/>
                      <a:pt x="252" y="606"/>
                    </a:cubicBezTo>
                    <a:cubicBezTo>
                      <a:pt x="255" y="272"/>
                      <a:pt x="229" y="2"/>
                      <a:pt x="195" y="1"/>
                    </a:cubicBezTo>
                    <a:lnTo>
                      <a:pt x="70" y="0"/>
                    </a:lnTo>
                    <a:cubicBezTo>
                      <a:pt x="35" y="0"/>
                      <a:pt x="5" y="270"/>
                      <a:pt x="2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7" name="Freeform 187"/>
              <p:cNvSpPr>
                <a:spLocks/>
              </p:cNvSpPr>
              <p:nvPr/>
            </p:nvSpPr>
            <p:spPr bwMode="auto">
              <a:xfrm>
                <a:off x="4251" y="2229"/>
                <a:ext cx="31" cy="290"/>
              </a:xfrm>
              <a:custGeom>
                <a:avLst/>
                <a:gdLst/>
                <a:ahLst/>
                <a:cxnLst>
                  <a:cxn ang="0">
                    <a:pos x="60" y="1209"/>
                  </a:cxn>
                  <a:cxn ang="0">
                    <a:pos x="127" y="605"/>
                  </a:cxn>
                  <a:cxn ang="0">
                    <a:pos x="70" y="0"/>
                  </a:cxn>
                  <a:cxn ang="0">
                    <a:pos x="2" y="604"/>
                  </a:cxn>
                  <a:cxn ang="0">
                    <a:pos x="60" y="1209"/>
                  </a:cxn>
                </a:cxnLst>
                <a:rect l="0" t="0" r="r" b="b"/>
                <a:pathLst>
                  <a:path w="130" h="1209">
                    <a:moveTo>
                      <a:pt x="60" y="1209"/>
                    </a:moveTo>
                    <a:cubicBezTo>
                      <a:pt x="95" y="1209"/>
                      <a:pt x="125" y="939"/>
                      <a:pt x="127" y="605"/>
                    </a:cubicBezTo>
                    <a:cubicBezTo>
                      <a:pt x="130" y="271"/>
                      <a:pt x="104" y="1"/>
                      <a:pt x="70" y="0"/>
                    </a:cubicBezTo>
                    <a:cubicBezTo>
                      <a:pt x="35" y="0"/>
                      <a:pt x="5" y="270"/>
                      <a:pt x="2" y="604"/>
                    </a:cubicBezTo>
                    <a:cubicBezTo>
                      <a:pt x="0" y="938"/>
                      <a:pt x="26" y="1209"/>
                      <a:pt x="60" y="1209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8" name="Freeform 188"/>
              <p:cNvSpPr>
                <a:spLocks/>
              </p:cNvSpPr>
              <p:nvPr/>
            </p:nvSpPr>
            <p:spPr bwMode="auto">
              <a:xfrm>
                <a:off x="4251" y="2229"/>
                <a:ext cx="61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60" y="1209"/>
                  </a:cxn>
                  <a:cxn ang="0">
                    <a:pos x="185" y="1210"/>
                  </a:cxn>
                  <a:cxn ang="0">
                    <a:pos x="252" y="606"/>
                  </a:cxn>
                  <a:cxn ang="0">
                    <a:pos x="195" y="1"/>
                  </a:cxn>
                  <a:cxn ang="0">
                    <a:pos x="70" y="0"/>
                  </a:cxn>
                  <a:cxn ang="0">
                    <a:pos x="2" y="604"/>
                  </a:cxn>
                </a:cxnLst>
                <a:rect l="0" t="0" r="r" b="b"/>
                <a:pathLst>
                  <a:path w="255" h="1210">
                    <a:moveTo>
                      <a:pt x="2" y="604"/>
                    </a:moveTo>
                    <a:cubicBezTo>
                      <a:pt x="0" y="938"/>
                      <a:pt x="26" y="1209"/>
                      <a:pt x="60" y="1209"/>
                    </a:cubicBezTo>
                    <a:lnTo>
                      <a:pt x="185" y="1210"/>
                    </a:lnTo>
                    <a:cubicBezTo>
                      <a:pt x="220" y="1210"/>
                      <a:pt x="250" y="940"/>
                      <a:pt x="252" y="606"/>
                    </a:cubicBezTo>
                    <a:cubicBezTo>
                      <a:pt x="255" y="272"/>
                      <a:pt x="229" y="2"/>
                      <a:pt x="195" y="1"/>
                    </a:cubicBezTo>
                    <a:lnTo>
                      <a:pt x="70" y="0"/>
                    </a:lnTo>
                    <a:cubicBezTo>
                      <a:pt x="35" y="0"/>
                      <a:pt x="5" y="270"/>
                      <a:pt x="2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9" name="Freeform 189"/>
              <p:cNvSpPr>
                <a:spLocks/>
              </p:cNvSpPr>
              <p:nvPr/>
            </p:nvSpPr>
            <p:spPr bwMode="auto">
              <a:xfrm>
                <a:off x="4265" y="2229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9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03" name="Group 196"/>
            <p:cNvGrpSpPr>
              <a:grpSpLocks/>
            </p:cNvGrpSpPr>
            <p:nvPr/>
          </p:nvGrpSpPr>
          <p:grpSpPr bwMode="auto">
            <a:xfrm>
              <a:off x="7533085" y="3390309"/>
              <a:ext cx="250898" cy="166648"/>
              <a:chOff x="3989" y="2270"/>
              <a:chExt cx="285" cy="224"/>
            </a:xfrm>
          </p:grpSpPr>
          <p:sp>
            <p:nvSpPr>
              <p:cNvPr id="3041" name="Freeform 191"/>
              <p:cNvSpPr>
                <a:spLocks/>
              </p:cNvSpPr>
              <p:nvPr/>
            </p:nvSpPr>
            <p:spPr bwMode="auto">
              <a:xfrm>
                <a:off x="3989" y="2286"/>
                <a:ext cx="277" cy="208"/>
              </a:xfrm>
              <a:custGeom>
                <a:avLst/>
                <a:gdLst/>
                <a:ahLst/>
                <a:cxnLst>
                  <a:cxn ang="0">
                    <a:pos x="2" y="429"/>
                  </a:cxn>
                  <a:cxn ang="0">
                    <a:pos x="60" y="859"/>
                  </a:cxn>
                  <a:cxn ang="0">
                    <a:pos x="1086" y="867"/>
                  </a:cxn>
                  <a:cxn ang="0">
                    <a:pos x="1152" y="438"/>
                  </a:cxn>
                  <a:cxn ang="0">
                    <a:pos x="1093" y="9"/>
                  </a:cxn>
                  <a:cxn ang="0">
                    <a:pos x="67" y="1"/>
                  </a:cxn>
                  <a:cxn ang="0">
                    <a:pos x="2" y="429"/>
                  </a:cxn>
                </a:cxnLst>
                <a:rect l="0" t="0" r="r" b="b"/>
                <a:pathLst>
                  <a:path w="1154" h="867">
                    <a:moveTo>
                      <a:pt x="2" y="429"/>
                    </a:moveTo>
                    <a:cubicBezTo>
                      <a:pt x="0" y="666"/>
                      <a:pt x="26" y="859"/>
                      <a:pt x="60" y="859"/>
                    </a:cubicBezTo>
                    <a:lnTo>
                      <a:pt x="1086" y="867"/>
                    </a:lnTo>
                    <a:cubicBezTo>
                      <a:pt x="1121" y="867"/>
                      <a:pt x="1150" y="675"/>
                      <a:pt x="1152" y="438"/>
                    </a:cubicBezTo>
                    <a:cubicBezTo>
                      <a:pt x="1154" y="201"/>
                      <a:pt x="1128" y="9"/>
                      <a:pt x="1093" y="9"/>
                    </a:cubicBezTo>
                    <a:lnTo>
                      <a:pt x="67" y="1"/>
                    </a:lnTo>
                    <a:cubicBezTo>
                      <a:pt x="33" y="0"/>
                      <a:pt x="4" y="192"/>
                      <a:pt x="2" y="429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2" name="Freeform 192"/>
              <p:cNvSpPr>
                <a:spLocks/>
              </p:cNvSpPr>
              <p:nvPr/>
            </p:nvSpPr>
            <p:spPr bwMode="auto">
              <a:xfrm>
                <a:off x="3997" y="2270"/>
                <a:ext cx="277" cy="208"/>
              </a:xfrm>
              <a:custGeom>
                <a:avLst/>
                <a:gdLst/>
                <a:ahLst/>
                <a:cxnLst>
                  <a:cxn ang="0">
                    <a:pos x="2" y="428"/>
                  </a:cxn>
                  <a:cxn ang="0">
                    <a:pos x="61" y="858"/>
                  </a:cxn>
                  <a:cxn ang="0">
                    <a:pos x="1087" y="866"/>
                  </a:cxn>
                  <a:cxn ang="0">
                    <a:pos x="1152" y="438"/>
                  </a:cxn>
                  <a:cxn ang="0">
                    <a:pos x="1094" y="8"/>
                  </a:cxn>
                  <a:cxn ang="0">
                    <a:pos x="67" y="0"/>
                  </a:cxn>
                  <a:cxn ang="0">
                    <a:pos x="2" y="428"/>
                  </a:cxn>
                </a:cxnLst>
                <a:rect l="0" t="0" r="r" b="b"/>
                <a:pathLst>
                  <a:path w="1154" h="867">
                    <a:moveTo>
                      <a:pt x="2" y="428"/>
                    </a:moveTo>
                    <a:cubicBezTo>
                      <a:pt x="0" y="666"/>
                      <a:pt x="26" y="858"/>
                      <a:pt x="61" y="858"/>
                    </a:cubicBezTo>
                    <a:lnTo>
                      <a:pt x="1087" y="866"/>
                    </a:lnTo>
                    <a:cubicBezTo>
                      <a:pt x="1121" y="867"/>
                      <a:pt x="1150" y="675"/>
                      <a:pt x="1152" y="438"/>
                    </a:cubicBezTo>
                    <a:cubicBezTo>
                      <a:pt x="1154" y="201"/>
                      <a:pt x="1128" y="8"/>
                      <a:pt x="1094" y="8"/>
                    </a:cubicBezTo>
                    <a:lnTo>
                      <a:pt x="67" y="0"/>
                    </a:lnTo>
                    <a:cubicBezTo>
                      <a:pt x="33" y="0"/>
                      <a:pt x="4" y="191"/>
                      <a:pt x="2" y="42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3" name="Freeform 193"/>
              <p:cNvSpPr>
                <a:spLocks/>
              </p:cNvSpPr>
              <p:nvPr/>
            </p:nvSpPr>
            <p:spPr bwMode="auto">
              <a:xfrm>
                <a:off x="3997" y="2270"/>
                <a:ext cx="31" cy="206"/>
              </a:xfrm>
              <a:custGeom>
                <a:avLst/>
                <a:gdLst/>
                <a:ahLst/>
                <a:cxnLst>
                  <a:cxn ang="0">
                    <a:pos x="61" y="858"/>
                  </a:cxn>
                  <a:cxn ang="0">
                    <a:pos x="126" y="429"/>
                  </a:cxn>
                  <a:cxn ang="0">
                    <a:pos x="67" y="0"/>
                  </a:cxn>
                  <a:cxn ang="0">
                    <a:pos x="2" y="428"/>
                  </a:cxn>
                  <a:cxn ang="0">
                    <a:pos x="61" y="858"/>
                  </a:cxn>
                </a:cxnLst>
                <a:rect l="0" t="0" r="r" b="b"/>
                <a:pathLst>
                  <a:path w="128" h="858">
                    <a:moveTo>
                      <a:pt x="61" y="858"/>
                    </a:moveTo>
                    <a:cubicBezTo>
                      <a:pt x="95" y="858"/>
                      <a:pt x="124" y="667"/>
                      <a:pt x="126" y="429"/>
                    </a:cubicBezTo>
                    <a:cubicBezTo>
                      <a:pt x="128" y="192"/>
                      <a:pt x="102" y="0"/>
                      <a:pt x="67" y="0"/>
                    </a:cubicBezTo>
                    <a:cubicBezTo>
                      <a:pt x="33" y="0"/>
                      <a:pt x="4" y="191"/>
                      <a:pt x="2" y="428"/>
                    </a:cubicBezTo>
                    <a:cubicBezTo>
                      <a:pt x="0" y="666"/>
                      <a:pt x="26" y="858"/>
                      <a:pt x="61" y="85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4" name="Freeform 194"/>
              <p:cNvSpPr>
                <a:spLocks/>
              </p:cNvSpPr>
              <p:nvPr/>
            </p:nvSpPr>
            <p:spPr bwMode="auto">
              <a:xfrm>
                <a:off x="3997" y="2270"/>
                <a:ext cx="277" cy="208"/>
              </a:xfrm>
              <a:custGeom>
                <a:avLst/>
                <a:gdLst/>
                <a:ahLst/>
                <a:cxnLst>
                  <a:cxn ang="0">
                    <a:pos x="2" y="428"/>
                  </a:cxn>
                  <a:cxn ang="0">
                    <a:pos x="61" y="858"/>
                  </a:cxn>
                  <a:cxn ang="0">
                    <a:pos x="1087" y="866"/>
                  </a:cxn>
                  <a:cxn ang="0">
                    <a:pos x="1152" y="438"/>
                  </a:cxn>
                  <a:cxn ang="0">
                    <a:pos x="1094" y="8"/>
                  </a:cxn>
                  <a:cxn ang="0">
                    <a:pos x="67" y="0"/>
                  </a:cxn>
                  <a:cxn ang="0">
                    <a:pos x="2" y="428"/>
                  </a:cxn>
                </a:cxnLst>
                <a:rect l="0" t="0" r="r" b="b"/>
                <a:pathLst>
                  <a:path w="1154" h="867">
                    <a:moveTo>
                      <a:pt x="2" y="428"/>
                    </a:moveTo>
                    <a:cubicBezTo>
                      <a:pt x="0" y="666"/>
                      <a:pt x="26" y="858"/>
                      <a:pt x="61" y="858"/>
                    </a:cubicBezTo>
                    <a:lnTo>
                      <a:pt x="1087" y="866"/>
                    </a:lnTo>
                    <a:cubicBezTo>
                      <a:pt x="1121" y="867"/>
                      <a:pt x="1150" y="675"/>
                      <a:pt x="1152" y="438"/>
                    </a:cubicBezTo>
                    <a:cubicBezTo>
                      <a:pt x="1154" y="201"/>
                      <a:pt x="1128" y="8"/>
                      <a:pt x="1094" y="8"/>
                    </a:cubicBezTo>
                    <a:lnTo>
                      <a:pt x="67" y="0"/>
                    </a:lnTo>
                    <a:cubicBezTo>
                      <a:pt x="33" y="0"/>
                      <a:pt x="4" y="191"/>
                      <a:pt x="2" y="42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5" name="Freeform 195"/>
              <p:cNvSpPr>
                <a:spLocks/>
              </p:cNvSpPr>
              <p:nvPr/>
            </p:nvSpPr>
            <p:spPr bwMode="auto">
              <a:xfrm>
                <a:off x="4011" y="2270"/>
                <a:ext cx="17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6" y="103"/>
                  </a:cxn>
                  <a:cxn ang="0">
                    <a:pos x="2" y="0"/>
                  </a:cxn>
                </a:cxnLst>
                <a:rect l="0" t="0" r="r" b="b"/>
                <a:pathLst>
                  <a:path w="17" h="206">
                    <a:moveTo>
                      <a:pt x="0" y="206"/>
                    </a:moveTo>
                    <a:cubicBezTo>
                      <a:pt x="9" y="206"/>
                      <a:pt x="16" y="160"/>
                      <a:pt x="16" y="103"/>
                    </a:cubicBezTo>
                    <a:cubicBezTo>
                      <a:pt x="17" y="46"/>
                      <a:pt x="10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04" name="Freeform 197"/>
            <p:cNvSpPr>
              <a:spLocks/>
            </p:cNvSpPr>
            <p:nvPr/>
          </p:nvSpPr>
          <p:spPr bwMode="auto">
            <a:xfrm>
              <a:off x="7784863" y="3467682"/>
              <a:ext cx="2641" cy="446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7" y="25"/>
                </a:cxn>
                <a:cxn ang="0">
                  <a:pos x="13" y="13"/>
                </a:cxn>
                <a:cxn ang="0">
                  <a:pos x="7" y="0"/>
                </a:cxn>
                <a:cxn ang="0">
                  <a:pos x="0" y="13"/>
                </a:cxn>
              </a:cxnLst>
              <a:rect l="0" t="0" r="r" b="b"/>
              <a:pathLst>
                <a:path w="13" h="25">
                  <a:moveTo>
                    <a:pt x="0" y="13"/>
                  </a:moveTo>
                  <a:cubicBezTo>
                    <a:pt x="0" y="19"/>
                    <a:pt x="3" y="25"/>
                    <a:pt x="7" y="25"/>
                  </a:cubicBezTo>
                  <a:cubicBezTo>
                    <a:pt x="10" y="25"/>
                    <a:pt x="13" y="20"/>
                    <a:pt x="13" y="13"/>
                  </a:cubicBezTo>
                  <a:cubicBezTo>
                    <a:pt x="13" y="6"/>
                    <a:pt x="10" y="0"/>
                    <a:pt x="7" y="0"/>
                  </a:cubicBezTo>
                  <a:cubicBezTo>
                    <a:pt x="3" y="0"/>
                    <a:pt x="1" y="6"/>
                    <a:pt x="0" y="1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Freeform 198"/>
            <p:cNvSpPr>
              <a:spLocks/>
            </p:cNvSpPr>
            <p:nvPr/>
          </p:nvSpPr>
          <p:spPr bwMode="auto">
            <a:xfrm>
              <a:off x="7772538" y="3548774"/>
              <a:ext cx="4401" cy="6696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0" y="38"/>
                </a:cxn>
                <a:cxn ang="0">
                  <a:pos x="21" y="19"/>
                </a:cxn>
                <a:cxn ang="0">
                  <a:pos x="11" y="0"/>
                </a:cxn>
                <a:cxn ang="0">
                  <a:pos x="0" y="19"/>
                </a:cxn>
              </a:cxnLst>
              <a:rect l="0" t="0" r="r" b="b"/>
              <a:pathLst>
                <a:path w="21" h="38">
                  <a:moveTo>
                    <a:pt x="0" y="19"/>
                  </a:moveTo>
                  <a:cubicBezTo>
                    <a:pt x="0" y="29"/>
                    <a:pt x="5" y="38"/>
                    <a:pt x="10" y="38"/>
                  </a:cubicBezTo>
                  <a:cubicBezTo>
                    <a:pt x="16" y="38"/>
                    <a:pt x="21" y="29"/>
                    <a:pt x="21" y="19"/>
                  </a:cubicBezTo>
                  <a:cubicBezTo>
                    <a:pt x="21" y="9"/>
                    <a:pt x="16" y="0"/>
                    <a:pt x="11" y="0"/>
                  </a:cubicBezTo>
                  <a:cubicBezTo>
                    <a:pt x="5" y="0"/>
                    <a:pt x="0" y="9"/>
                    <a:pt x="0" y="1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Freeform 199"/>
            <p:cNvSpPr>
              <a:spLocks/>
            </p:cNvSpPr>
            <p:nvPr/>
          </p:nvSpPr>
          <p:spPr bwMode="auto">
            <a:xfrm>
              <a:off x="7776060" y="3378406"/>
              <a:ext cx="4401" cy="6696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0" y="38"/>
                </a:cxn>
                <a:cxn ang="0">
                  <a:pos x="21" y="19"/>
                </a:cxn>
                <a:cxn ang="0">
                  <a:pos x="10" y="0"/>
                </a:cxn>
                <a:cxn ang="0">
                  <a:pos x="0" y="19"/>
                </a:cxn>
              </a:cxnLst>
              <a:rect l="0" t="0" r="r" b="b"/>
              <a:pathLst>
                <a:path w="21" h="38">
                  <a:moveTo>
                    <a:pt x="0" y="19"/>
                  </a:moveTo>
                  <a:cubicBezTo>
                    <a:pt x="0" y="29"/>
                    <a:pt x="4" y="38"/>
                    <a:pt x="10" y="38"/>
                  </a:cubicBezTo>
                  <a:cubicBezTo>
                    <a:pt x="16" y="38"/>
                    <a:pt x="21" y="29"/>
                    <a:pt x="21" y="19"/>
                  </a:cubicBezTo>
                  <a:cubicBezTo>
                    <a:pt x="21" y="9"/>
                    <a:pt x="16" y="0"/>
                    <a:pt x="10" y="0"/>
                  </a:cubicBezTo>
                  <a:cubicBezTo>
                    <a:pt x="5" y="0"/>
                    <a:pt x="0" y="8"/>
                    <a:pt x="0" y="1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" name="Freeform 200"/>
            <p:cNvSpPr>
              <a:spLocks/>
            </p:cNvSpPr>
            <p:nvPr/>
          </p:nvSpPr>
          <p:spPr bwMode="auto">
            <a:xfrm>
              <a:off x="7783103" y="3421556"/>
              <a:ext cx="4401" cy="595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0" y="33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6"/>
                </a:cxn>
              </a:cxnLst>
              <a:rect l="0" t="0" r="r" b="b"/>
              <a:pathLst>
                <a:path w="21" h="33">
                  <a:moveTo>
                    <a:pt x="0" y="16"/>
                  </a:moveTo>
                  <a:cubicBezTo>
                    <a:pt x="0" y="26"/>
                    <a:pt x="5" y="33"/>
                    <a:pt x="10" y="33"/>
                  </a:cubicBezTo>
                  <a:cubicBezTo>
                    <a:pt x="16" y="33"/>
                    <a:pt x="21" y="26"/>
                    <a:pt x="21" y="17"/>
                  </a:cubicBezTo>
                  <a:cubicBezTo>
                    <a:pt x="21" y="7"/>
                    <a:pt x="16" y="0"/>
                    <a:pt x="11" y="0"/>
                  </a:cubicBezTo>
                  <a:cubicBezTo>
                    <a:pt x="5" y="0"/>
                    <a:pt x="0" y="7"/>
                    <a:pt x="0" y="16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Oval 201"/>
            <p:cNvSpPr>
              <a:spLocks noChangeArrowheads="1"/>
            </p:cNvSpPr>
            <p:nvPr/>
          </p:nvSpPr>
          <p:spPr bwMode="auto">
            <a:xfrm>
              <a:off x="7782222" y="3510088"/>
              <a:ext cx="3521" cy="5208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09" name="Group 207"/>
            <p:cNvGrpSpPr>
              <a:grpSpLocks/>
            </p:cNvGrpSpPr>
            <p:nvPr/>
          </p:nvGrpSpPr>
          <p:grpSpPr bwMode="auto">
            <a:xfrm>
              <a:off x="7507555" y="3359063"/>
              <a:ext cx="73068" cy="222446"/>
              <a:chOff x="3960" y="2228"/>
              <a:chExt cx="83" cy="299"/>
            </a:xfrm>
          </p:grpSpPr>
          <p:sp>
            <p:nvSpPr>
              <p:cNvPr id="3036" name="Freeform 202"/>
              <p:cNvSpPr>
                <a:spLocks/>
              </p:cNvSpPr>
              <p:nvPr/>
            </p:nvSpPr>
            <p:spPr bwMode="auto">
              <a:xfrm>
                <a:off x="3960" y="2236"/>
                <a:ext cx="83" cy="291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84" y="1209"/>
                  </a:cxn>
                  <a:cxn ang="0">
                    <a:pos x="254" y="1210"/>
                  </a:cxn>
                  <a:cxn ang="0">
                    <a:pos x="345" y="607"/>
                  </a:cxn>
                  <a:cxn ang="0">
                    <a:pos x="264" y="2"/>
                  </a:cxn>
                  <a:cxn ang="0">
                    <a:pos x="93" y="0"/>
                  </a:cxn>
                  <a:cxn ang="0">
                    <a:pos x="3" y="604"/>
                  </a:cxn>
                </a:cxnLst>
                <a:rect l="0" t="0" r="r" b="b"/>
                <a:pathLst>
                  <a:path w="347" h="1211">
                    <a:moveTo>
                      <a:pt x="3" y="604"/>
                    </a:moveTo>
                    <a:cubicBezTo>
                      <a:pt x="0" y="938"/>
                      <a:pt x="36" y="1208"/>
                      <a:pt x="84" y="1209"/>
                    </a:cubicBezTo>
                    <a:lnTo>
                      <a:pt x="254" y="1210"/>
                    </a:lnTo>
                    <a:cubicBezTo>
                      <a:pt x="302" y="1211"/>
                      <a:pt x="342" y="940"/>
                      <a:pt x="345" y="607"/>
                    </a:cubicBezTo>
                    <a:cubicBezTo>
                      <a:pt x="347" y="273"/>
                      <a:pt x="311" y="2"/>
                      <a:pt x="264" y="2"/>
                    </a:cubicBezTo>
                    <a:lnTo>
                      <a:pt x="93" y="0"/>
                    </a:lnTo>
                    <a:cubicBezTo>
                      <a:pt x="46" y="0"/>
                      <a:pt x="6" y="270"/>
                      <a:pt x="3" y="604"/>
                    </a:cubicBezTo>
                    <a:close/>
                  </a:path>
                </a:pathLst>
              </a:custGeom>
              <a:solidFill>
                <a:srgbClr val="1C1C1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7" name="Freeform 203"/>
              <p:cNvSpPr>
                <a:spLocks/>
              </p:cNvSpPr>
              <p:nvPr/>
            </p:nvSpPr>
            <p:spPr bwMode="auto">
              <a:xfrm>
                <a:off x="3960" y="2228"/>
                <a:ext cx="83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84" y="1208"/>
                  </a:cxn>
                  <a:cxn ang="0">
                    <a:pos x="254" y="1210"/>
                  </a:cxn>
                  <a:cxn ang="0">
                    <a:pos x="345" y="606"/>
                  </a:cxn>
                  <a:cxn ang="0">
                    <a:pos x="264" y="2"/>
                  </a:cxn>
                  <a:cxn ang="0">
                    <a:pos x="93" y="0"/>
                  </a:cxn>
                  <a:cxn ang="0">
                    <a:pos x="3" y="604"/>
                  </a:cxn>
                </a:cxnLst>
                <a:rect l="0" t="0" r="r" b="b"/>
                <a:pathLst>
                  <a:path w="347" h="1210">
                    <a:moveTo>
                      <a:pt x="3" y="604"/>
                    </a:moveTo>
                    <a:cubicBezTo>
                      <a:pt x="0" y="937"/>
                      <a:pt x="36" y="1208"/>
                      <a:pt x="84" y="1208"/>
                    </a:cubicBezTo>
                    <a:lnTo>
                      <a:pt x="254" y="1210"/>
                    </a:lnTo>
                    <a:cubicBezTo>
                      <a:pt x="302" y="1210"/>
                      <a:pt x="342" y="940"/>
                      <a:pt x="345" y="606"/>
                    </a:cubicBezTo>
                    <a:cubicBezTo>
                      <a:pt x="347" y="273"/>
                      <a:pt x="311" y="2"/>
                      <a:pt x="264" y="2"/>
                    </a:cubicBezTo>
                    <a:lnTo>
                      <a:pt x="93" y="0"/>
                    </a:lnTo>
                    <a:cubicBezTo>
                      <a:pt x="46" y="0"/>
                      <a:pt x="6" y="270"/>
                      <a:pt x="3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8" name="Freeform 204"/>
              <p:cNvSpPr>
                <a:spLocks/>
              </p:cNvSpPr>
              <p:nvPr/>
            </p:nvSpPr>
            <p:spPr bwMode="auto">
              <a:xfrm>
                <a:off x="3960" y="2228"/>
                <a:ext cx="42" cy="290"/>
              </a:xfrm>
              <a:custGeom>
                <a:avLst/>
                <a:gdLst/>
                <a:ahLst/>
                <a:cxnLst>
                  <a:cxn ang="0">
                    <a:pos x="84" y="1208"/>
                  </a:cxn>
                  <a:cxn ang="0">
                    <a:pos x="174" y="605"/>
                  </a:cxn>
                  <a:cxn ang="0">
                    <a:pos x="93" y="0"/>
                  </a:cxn>
                  <a:cxn ang="0">
                    <a:pos x="3" y="604"/>
                  </a:cxn>
                  <a:cxn ang="0">
                    <a:pos x="84" y="1208"/>
                  </a:cxn>
                </a:cxnLst>
                <a:rect l="0" t="0" r="r" b="b"/>
                <a:pathLst>
                  <a:path w="176" h="1209">
                    <a:moveTo>
                      <a:pt x="84" y="1208"/>
                    </a:moveTo>
                    <a:cubicBezTo>
                      <a:pt x="131" y="1209"/>
                      <a:pt x="171" y="939"/>
                      <a:pt x="174" y="605"/>
                    </a:cubicBezTo>
                    <a:cubicBezTo>
                      <a:pt x="176" y="271"/>
                      <a:pt x="140" y="1"/>
                      <a:pt x="93" y="0"/>
                    </a:cubicBezTo>
                    <a:cubicBezTo>
                      <a:pt x="46" y="0"/>
                      <a:pt x="6" y="270"/>
                      <a:pt x="3" y="604"/>
                    </a:cubicBezTo>
                    <a:cubicBezTo>
                      <a:pt x="0" y="937"/>
                      <a:pt x="36" y="1208"/>
                      <a:pt x="84" y="120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9" name="Freeform 205"/>
              <p:cNvSpPr>
                <a:spLocks/>
              </p:cNvSpPr>
              <p:nvPr/>
            </p:nvSpPr>
            <p:spPr bwMode="auto">
              <a:xfrm>
                <a:off x="3960" y="2228"/>
                <a:ext cx="83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84" y="1208"/>
                  </a:cxn>
                  <a:cxn ang="0">
                    <a:pos x="254" y="1210"/>
                  </a:cxn>
                  <a:cxn ang="0">
                    <a:pos x="345" y="606"/>
                  </a:cxn>
                  <a:cxn ang="0">
                    <a:pos x="264" y="2"/>
                  </a:cxn>
                  <a:cxn ang="0">
                    <a:pos x="93" y="0"/>
                  </a:cxn>
                  <a:cxn ang="0">
                    <a:pos x="3" y="604"/>
                  </a:cxn>
                </a:cxnLst>
                <a:rect l="0" t="0" r="r" b="b"/>
                <a:pathLst>
                  <a:path w="347" h="1210">
                    <a:moveTo>
                      <a:pt x="3" y="604"/>
                    </a:moveTo>
                    <a:cubicBezTo>
                      <a:pt x="0" y="937"/>
                      <a:pt x="36" y="1208"/>
                      <a:pt x="84" y="1208"/>
                    </a:cubicBezTo>
                    <a:lnTo>
                      <a:pt x="254" y="1210"/>
                    </a:lnTo>
                    <a:cubicBezTo>
                      <a:pt x="302" y="1210"/>
                      <a:pt x="342" y="940"/>
                      <a:pt x="345" y="606"/>
                    </a:cubicBezTo>
                    <a:cubicBezTo>
                      <a:pt x="347" y="273"/>
                      <a:pt x="311" y="2"/>
                      <a:pt x="264" y="2"/>
                    </a:cubicBezTo>
                    <a:lnTo>
                      <a:pt x="93" y="0"/>
                    </a:lnTo>
                    <a:cubicBezTo>
                      <a:pt x="46" y="0"/>
                      <a:pt x="6" y="270"/>
                      <a:pt x="3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0" name="Freeform 206"/>
              <p:cNvSpPr>
                <a:spLocks/>
              </p:cNvSpPr>
              <p:nvPr/>
            </p:nvSpPr>
            <p:spPr bwMode="auto">
              <a:xfrm>
                <a:off x="3980" y="2228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1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10" name="Group 212"/>
            <p:cNvGrpSpPr>
              <a:grpSpLocks/>
            </p:cNvGrpSpPr>
            <p:nvPr/>
          </p:nvGrpSpPr>
          <p:grpSpPr bwMode="auto">
            <a:xfrm>
              <a:off x="7467059" y="3399981"/>
              <a:ext cx="64265" cy="133914"/>
              <a:chOff x="3914" y="2283"/>
              <a:chExt cx="73" cy="180"/>
            </a:xfrm>
          </p:grpSpPr>
          <p:sp>
            <p:nvSpPr>
              <p:cNvPr id="3032" name="Freeform 208"/>
              <p:cNvSpPr>
                <a:spLocks/>
              </p:cNvSpPr>
              <p:nvPr/>
            </p:nvSpPr>
            <p:spPr bwMode="auto">
              <a:xfrm>
                <a:off x="3914" y="2283"/>
                <a:ext cx="73" cy="180"/>
              </a:xfrm>
              <a:custGeom>
                <a:avLst/>
                <a:gdLst/>
                <a:ahLst/>
                <a:cxnLst>
                  <a:cxn ang="0">
                    <a:pos x="1" y="375"/>
                  </a:cxn>
                  <a:cxn ang="0">
                    <a:pos x="66" y="750"/>
                  </a:cxn>
                  <a:cxn ang="0">
                    <a:pos x="231" y="752"/>
                  </a:cxn>
                  <a:cxn ang="0">
                    <a:pos x="301" y="377"/>
                  </a:cxn>
                  <a:cxn ang="0">
                    <a:pos x="237" y="2"/>
                  </a:cxn>
                  <a:cxn ang="0">
                    <a:pos x="72" y="0"/>
                  </a:cxn>
                  <a:cxn ang="0">
                    <a:pos x="1" y="375"/>
                  </a:cxn>
                </a:cxnLst>
                <a:rect l="0" t="0" r="r" b="b"/>
                <a:pathLst>
                  <a:path w="303" h="752">
                    <a:moveTo>
                      <a:pt x="1" y="375"/>
                    </a:moveTo>
                    <a:cubicBezTo>
                      <a:pt x="0" y="582"/>
                      <a:pt x="29" y="750"/>
                      <a:pt x="66" y="750"/>
                    </a:cubicBezTo>
                    <a:lnTo>
                      <a:pt x="231" y="752"/>
                    </a:lnTo>
                    <a:cubicBezTo>
                      <a:pt x="268" y="752"/>
                      <a:pt x="300" y="584"/>
                      <a:pt x="301" y="377"/>
                    </a:cubicBezTo>
                    <a:cubicBezTo>
                      <a:pt x="303" y="170"/>
                      <a:pt x="274" y="2"/>
                      <a:pt x="237" y="2"/>
                    </a:cubicBezTo>
                    <a:lnTo>
                      <a:pt x="72" y="0"/>
                    </a:lnTo>
                    <a:cubicBezTo>
                      <a:pt x="35" y="0"/>
                      <a:pt x="3" y="168"/>
                      <a:pt x="1" y="3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3" name="Freeform 209"/>
              <p:cNvSpPr>
                <a:spLocks/>
              </p:cNvSpPr>
              <p:nvPr/>
            </p:nvSpPr>
            <p:spPr bwMode="auto">
              <a:xfrm>
                <a:off x="3914" y="2283"/>
                <a:ext cx="33" cy="180"/>
              </a:xfrm>
              <a:custGeom>
                <a:avLst/>
                <a:gdLst/>
                <a:ahLst/>
                <a:cxnLst>
                  <a:cxn ang="0">
                    <a:pos x="66" y="750"/>
                  </a:cxn>
                  <a:cxn ang="0">
                    <a:pos x="136" y="376"/>
                  </a:cxn>
                  <a:cxn ang="0">
                    <a:pos x="72" y="0"/>
                  </a:cxn>
                  <a:cxn ang="0">
                    <a:pos x="1" y="375"/>
                  </a:cxn>
                  <a:cxn ang="0">
                    <a:pos x="66" y="750"/>
                  </a:cxn>
                </a:cxnLst>
                <a:rect l="0" t="0" r="r" b="b"/>
                <a:pathLst>
                  <a:path w="138" h="751">
                    <a:moveTo>
                      <a:pt x="66" y="750"/>
                    </a:moveTo>
                    <a:cubicBezTo>
                      <a:pt x="103" y="751"/>
                      <a:pt x="135" y="583"/>
                      <a:pt x="136" y="376"/>
                    </a:cubicBezTo>
                    <a:cubicBezTo>
                      <a:pt x="138" y="169"/>
                      <a:pt x="109" y="1"/>
                      <a:pt x="72" y="0"/>
                    </a:cubicBezTo>
                    <a:cubicBezTo>
                      <a:pt x="35" y="0"/>
                      <a:pt x="3" y="168"/>
                      <a:pt x="1" y="375"/>
                    </a:cubicBezTo>
                    <a:cubicBezTo>
                      <a:pt x="0" y="582"/>
                      <a:pt x="29" y="750"/>
                      <a:pt x="66" y="750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4" name="Freeform 210"/>
              <p:cNvSpPr>
                <a:spLocks/>
              </p:cNvSpPr>
              <p:nvPr/>
            </p:nvSpPr>
            <p:spPr bwMode="auto">
              <a:xfrm>
                <a:off x="3914" y="2283"/>
                <a:ext cx="73" cy="180"/>
              </a:xfrm>
              <a:custGeom>
                <a:avLst/>
                <a:gdLst/>
                <a:ahLst/>
                <a:cxnLst>
                  <a:cxn ang="0">
                    <a:pos x="1" y="375"/>
                  </a:cxn>
                  <a:cxn ang="0">
                    <a:pos x="66" y="750"/>
                  </a:cxn>
                  <a:cxn ang="0">
                    <a:pos x="231" y="752"/>
                  </a:cxn>
                  <a:cxn ang="0">
                    <a:pos x="301" y="377"/>
                  </a:cxn>
                  <a:cxn ang="0">
                    <a:pos x="237" y="2"/>
                  </a:cxn>
                  <a:cxn ang="0">
                    <a:pos x="72" y="0"/>
                  </a:cxn>
                  <a:cxn ang="0">
                    <a:pos x="1" y="375"/>
                  </a:cxn>
                </a:cxnLst>
                <a:rect l="0" t="0" r="r" b="b"/>
                <a:pathLst>
                  <a:path w="303" h="752">
                    <a:moveTo>
                      <a:pt x="1" y="375"/>
                    </a:moveTo>
                    <a:cubicBezTo>
                      <a:pt x="0" y="582"/>
                      <a:pt x="29" y="750"/>
                      <a:pt x="66" y="750"/>
                    </a:cubicBezTo>
                    <a:lnTo>
                      <a:pt x="231" y="752"/>
                    </a:lnTo>
                    <a:cubicBezTo>
                      <a:pt x="268" y="752"/>
                      <a:pt x="300" y="584"/>
                      <a:pt x="301" y="377"/>
                    </a:cubicBezTo>
                    <a:cubicBezTo>
                      <a:pt x="303" y="170"/>
                      <a:pt x="274" y="2"/>
                      <a:pt x="237" y="2"/>
                    </a:cubicBezTo>
                    <a:lnTo>
                      <a:pt x="72" y="0"/>
                    </a:lnTo>
                    <a:cubicBezTo>
                      <a:pt x="35" y="0"/>
                      <a:pt x="3" y="168"/>
                      <a:pt x="1" y="37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5" name="Freeform 211"/>
              <p:cNvSpPr>
                <a:spLocks/>
              </p:cNvSpPr>
              <p:nvPr/>
            </p:nvSpPr>
            <p:spPr bwMode="auto">
              <a:xfrm>
                <a:off x="3930" y="2283"/>
                <a:ext cx="17" cy="180"/>
              </a:xfrm>
              <a:custGeom>
                <a:avLst/>
                <a:gdLst/>
                <a:ahLst/>
                <a:cxnLst>
                  <a:cxn ang="0">
                    <a:pos x="0" y="180"/>
                  </a:cxn>
                  <a:cxn ang="0">
                    <a:pos x="17" y="90"/>
                  </a:cxn>
                  <a:cxn ang="0">
                    <a:pos x="1" y="0"/>
                  </a:cxn>
                </a:cxnLst>
                <a:rect l="0" t="0" r="r" b="b"/>
                <a:pathLst>
                  <a:path w="17" h="180">
                    <a:moveTo>
                      <a:pt x="0" y="180"/>
                    </a:moveTo>
                    <a:cubicBezTo>
                      <a:pt x="9" y="180"/>
                      <a:pt x="16" y="140"/>
                      <a:pt x="17" y="90"/>
                    </a:cubicBezTo>
                    <a:cubicBezTo>
                      <a:pt x="17" y="40"/>
                      <a:pt x="10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11" name="Group 217"/>
            <p:cNvGrpSpPr>
              <a:grpSpLocks/>
            </p:cNvGrpSpPr>
            <p:nvPr/>
          </p:nvGrpSpPr>
          <p:grpSpPr bwMode="auto">
            <a:xfrm>
              <a:off x="7451213" y="3389565"/>
              <a:ext cx="44897" cy="154745"/>
              <a:chOff x="3896" y="2269"/>
              <a:chExt cx="51" cy="208"/>
            </a:xfrm>
          </p:grpSpPr>
          <p:sp>
            <p:nvSpPr>
              <p:cNvPr id="3028" name="Freeform 213"/>
              <p:cNvSpPr>
                <a:spLocks/>
              </p:cNvSpPr>
              <p:nvPr/>
            </p:nvSpPr>
            <p:spPr bwMode="auto">
              <a:xfrm>
                <a:off x="3896" y="2269"/>
                <a:ext cx="51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6" y="867"/>
                  </a:cxn>
                  <a:cxn ang="0">
                    <a:pos x="160" y="868"/>
                  </a:cxn>
                  <a:cxn ang="0">
                    <a:pos x="211" y="435"/>
                  </a:cxn>
                  <a:cxn ang="0">
                    <a:pos x="167" y="1"/>
                  </a:cxn>
                  <a:cxn ang="0">
                    <a:pos x="53" y="0"/>
                  </a:cxn>
                  <a:cxn ang="0">
                    <a:pos x="2" y="433"/>
                  </a:cxn>
                </a:cxnLst>
                <a:rect l="0" t="0" r="r" b="b"/>
                <a:pathLst>
                  <a:path w="213" h="868">
                    <a:moveTo>
                      <a:pt x="2" y="433"/>
                    </a:moveTo>
                    <a:cubicBezTo>
                      <a:pt x="0" y="672"/>
                      <a:pt x="20" y="867"/>
                      <a:pt x="46" y="867"/>
                    </a:cubicBezTo>
                    <a:lnTo>
                      <a:pt x="160" y="868"/>
                    </a:lnTo>
                    <a:cubicBezTo>
                      <a:pt x="186" y="868"/>
                      <a:pt x="209" y="674"/>
                      <a:pt x="211" y="435"/>
                    </a:cubicBezTo>
                    <a:cubicBezTo>
                      <a:pt x="213" y="195"/>
                      <a:pt x="193" y="1"/>
                      <a:pt x="167" y="1"/>
                    </a:cubicBezTo>
                    <a:lnTo>
                      <a:pt x="53" y="0"/>
                    </a:lnTo>
                    <a:cubicBezTo>
                      <a:pt x="27" y="0"/>
                      <a:pt x="4" y="194"/>
                      <a:pt x="2" y="433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9" name="Freeform 214"/>
              <p:cNvSpPr>
                <a:spLocks/>
              </p:cNvSpPr>
              <p:nvPr/>
            </p:nvSpPr>
            <p:spPr bwMode="auto">
              <a:xfrm>
                <a:off x="3896" y="2269"/>
                <a:ext cx="23" cy="208"/>
              </a:xfrm>
              <a:custGeom>
                <a:avLst/>
                <a:gdLst/>
                <a:ahLst/>
                <a:cxnLst>
                  <a:cxn ang="0">
                    <a:pos x="91" y="1734"/>
                  </a:cxn>
                  <a:cxn ang="0">
                    <a:pos x="192" y="868"/>
                  </a:cxn>
                  <a:cxn ang="0">
                    <a:pos x="105" y="1"/>
                  </a:cxn>
                  <a:cxn ang="0">
                    <a:pos x="4" y="867"/>
                  </a:cxn>
                  <a:cxn ang="0">
                    <a:pos x="91" y="1734"/>
                  </a:cxn>
                </a:cxnLst>
                <a:rect l="0" t="0" r="r" b="b"/>
                <a:pathLst>
                  <a:path w="195" h="1735">
                    <a:moveTo>
                      <a:pt x="91" y="1734"/>
                    </a:moveTo>
                    <a:cubicBezTo>
                      <a:pt x="143" y="1735"/>
                      <a:pt x="188" y="1347"/>
                      <a:pt x="192" y="868"/>
                    </a:cubicBezTo>
                    <a:cubicBezTo>
                      <a:pt x="195" y="390"/>
                      <a:pt x="157" y="1"/>
                      <a:pt x="105" y="1"/>
                    </a:cubicBezTo>
                    <a:cubicBezTo>
                      <a:pt x="53" y="0"/>
                      <a:pt x="8" y="388"/>
                      <a:pt x="4" y="867"/>
                    </a:cubicBezTo>
                    <a:cubicBezTo>
                      <a:pt x="0" y="1345"/>
                      <a:pt x="39" y="1734"/>
                      <a:pt x="91" y="1734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0" name="Freeform 215"/>
              <p:cNvSpPr>
                <a:spLocks/>
              </p:cNvSpPr>
              <p:nvPr/>
            </p:nvSpPr>
            <p:spPr bwMode="auto">
              <a:xfrm>
                <a:off x="3896" y="2269"/>
                <a:ext cx="51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6" y="867"/>
                  </a:cxn>
                  <a:cxn ang="0">
                    <a:pos x="160" y="868"/>
                  </a:cxn>
                  <a:cxn ang="0">
                    <a:pos x="211" y="435"/>
                  </a:cxn>
                  <a:cxn ang="0">
                    <a:pos x="167" y="1"/>
                  </a:cxn>
                  <a:cxn ang="0">
                    <a:pos x="53" y="0"/>
                  </a:cxn>
                  <a:cxn ang="0">
                    <a:pos x="2" y="433"/>
                  </a:cxn>
                </a:cxnLst>
                <a:rect l="0" t="0" r="r" b="b"/>
                <a:pathLst>
                  <a:path w="213" h="868">
                    <a:moveTo>
                      <a:pt x="2" y="433"/>
                    </a:moveTo>
                    <a:cubicBezTo>
                      <a:pt x="0" y="672"/>
                      <a:pt x="20" y="867"/>
                      <a:pt x="46" y="867"/>
                    </a:cubicBezTo>
                    <a:lnTo>
                      <a:pt x="160" y="868"/>
                    </a:lnTo>
                    <a:cubicBezTo>
                      <a:pt x="186" y="868"/>
                      <a:pt x="209" y="674"/>
                      <a:pt x="211" y="435"/>
                    </a:cubicBezTo>
                    <a:cubicBezTo>
                      <a:pt x="213" y="195"/>
                      <a:pt x="193" y="1"/>
                      <a:pt x="167" y="1"/>
                    </a:cubicBezTo>
                    <a:lnTo>
                      <a:pt x="53" y="0"/>
                    </a:lnTo>
                    <a:cubicBezTo>
                      <a:pt x="27" y="0"/>
                      <a:pt x="4" y="194"/>
                      <a:pt x="2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1" name="Freeform 216"/>
              <p:cNvSpPr>
                <a:spLocks/>
              </p:cNvSpPr>
              <p:nvPr/>
            </p:nvSpPr>
            <p:spPr bwMode="auto">
              <a:xfrm>
                <a:off x="3907" y="2269"/>
                <a:ext cx="12" cy="208"/>
              </a:xfrm>
              <a:custGeom>
                <a:avLst/>
                <a:gdLst/>
                <a:ahLst/>
                <a:cxnLst>
                  <a:cxn ang="0">
                    <a:pos x="0" y="208"/>
                  </a:cxn>
                  <a:cxn ang="0">
                    <a:pos x="12" y="104"/>
                  </a:cxn>
                  <a:cxn ang="0">
                    <a:pos x="1" y="0"/>
                  </a:cxn>
                </a:cxnLst>
                <a:rect l="0" t="0" r="r" b="b"/>
                <a:pathLst>
                  <a:path w="12" h="208">
                    <a:moveTo>
                      <a:pt x="0" y="208"/>
                    </a:moveTo>
                    <a:cubicBezTo>
                      <a:pt x="6" y="208"/>
                      <a:pt x="11" y="162"/>
                      <a:pt x="12" y="104"/>
                    </a:cubicBezTo>
                    <a:cubicBezTo>
                      <a:pt x="12" y="47"/>
                      <a:pt x="8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12" name="Freeform 218"/>
            <p:cNvSpPr>
              <a:spLocks/>
            </p:cNvSpPr>
            <p:nvPr/>
          </p:nvSpPr>
          <p:spPr bwMode="auto">
            <a:xfrm>
              <a:off x="7533965" y="3464706"/>
              <a:ext cx="3521" cy="446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8" y="25"/>
                </a:cxn>
                <a:cxn ang="0">
                  <a:pos x="17" y="13"/>
                </a:cxn>
                <a:cxn ang="0">
                  <a:pos x="8" y="0"/>
                </a:cxn>
                <a:cxn ang="0">
                  <a:pos x="0" y="13"/>
                </a:cxn>
              </a:cxnLst>
              <a:rect l="0" t="0" r="r" b="b"/>
              <a:pathLst>
                <a:path w="17" h="26">
                  <a:moveTo>
                    <a:pt x="0" y="13"/>
                  </a:moveTo>
                  <a:cubicBezTo>
                    <a:pt x="0" y="20"/>
                    <a:pt x="4" y="25"/>
                    <a:pt x="8" y="25"/>
                  </a:cubicBezTo>
                  <a:cubicBezTo>
                    <a:pt x="13" y="26"/>
                    <a:pt x="17" y="20"/>
                    <a:pt x="17" y="13"/>
                  </a:cubicBezTo>
                  <a:cubicBezTo>
                    <a:pt x="17" y="6"/>
                    <a:pt x="13" y="1"/>
                    <a:pt x="8" y="0"/>
                  </a:cubicBezTo>
                  <a:cubicBezTo>
                    <a:pt x="4" y="0"/>
                    <a:pt x="0" y="6"/>
                    <a:pt x="0" y="1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3" name="Freeform 219"/>
            <p:cNvSpPr>
              <a:spLocks/>
            </p:cNvSpPr>
            <p:nvPr/>
          </p:nvSpPr>
          <p:spPr bwMode="auto">
            <a:xfrm>
              <a:off x="7520760" y="3548030"/>
              <a:ext cx="4401" cy="744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1" y="42"/>
                </a:cxn>
                <a:cxn ang="0">
                  <a:pos x="21" y="21"/>
                </a:cxn>
                <a:cxn ang="0">
                  <a:pos x="11" y="0"/>
                </a:cxn>
                <a:cxn ang="0">
                  <a:pos x="0" y="21"/>
                </a:cxn>
              </a:cxnLst>
              <a:rect l="0" t="0" r="r" b="b"/>
              <a:pathLst>
                <a:path w="21" h="42">
                  <a:moveTo>
                    <a:pt x="0" y="21"/>
                  </a:moveTo>
                  <a:cubicBezTo>
                    <a:pt x="0" y="32"/>
                    <a:pt x="5" y="42"/>
                    <a:pt x="11" y="42"/>
                  </a:cubicBezTo>
                  <a:cubicBezTo>
                    <a:pt x="16" y="42"/>
                    <a:pt x="21" y="33"/>
                    <a:pt x="21" y="21"/>
                  </a:cubicBezTo>
                  <a:cubicBezTo>
                    <a:pt x="21" y="10"/>
                    <a:pt x="17" y="0"/>
                    <a:pt x="11" y="0"/>
                  </a:cubicBezTo>
                  <a:cubicBezTo>
                    <a:pt x="5" y="0"/>
                    <a:pt x="1" y="9"/>
                    <a:pt x="0" y="2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4" name="Freeform 220"/>
            <p:cNvSpPr>
              <a:spLocks/>
            </p:cNvSpPr>
            <p:nvPr/>
          </p:nvSpPr>
          <p:spPr bwMode="auto">
            <a:xfrm>
              <a:off x="7523401" y="3380638"/>
              <a:ext cx="5282" cy="744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12" y="41"/>
                </a:cxn>
                <a:cxn ang="0">
                  <a:pos x="25" y="21"/>
                </a:cxn>
                <a:cxn ang="0">
                  <a:pos x="13" y="0"/>
                </a:cxn>
                <a:cxn ang="0">
                  <a:pos x="0" y="20"/>
                </a:cxn>
              </a:cxnLst>
              <a:rect l="0" t="0" r="r" b="b"/>
              <a:pathLst>
                <a:path w="25" h="41">
                  <a:moveTo>
                    <a:pt x="0" y="20"/>
                  </a:moveTo>
                  <a:cubicBezTo>
                    <a:pt x="0" y="32"/>
                    <a:pt x="5" y="41"/>
                    <a:pt x="12" y="41"/>
                  </a:cubicBezTo>
                  <a:cubicBezTo>
                    <a:pt x="19" y="41"/>
                    <a:pt x="25" y="32"/>
                    <a:pt x="25" y="21"/>
                  </a:cubicBezTo>
                  <a:cubicBezTo>
                    <a:pt x="25" y="9"/>
                    <a:pt x="20" y="0"/>
                    <a:pt x="13" y="0"/>
                  </a:cubicBezTo>
                  <a:cubicBezTo>
                    <a:pt x="6" y="0"/>
                    <a:pt x="0" y="9"/>
                    <a:pt x="0" y="2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5" name="Freeform 221"/>
            <p:cNvSpPr>
              <a:spLocks/>
            </p:cNvSpPr>
            <p:nvPr/>
          </p:nvSpPr>
          <p:spPr bwMode="auto">
            <a:xfrm>
              <a:off x="7531324" y="3418580"/>
              <a:ext cx="4401" cy="5952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33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7"/>
                </a:cxn>
              </a:cxnLst>
              <a:rect l="0" t="0" r="r" b="b"/>
              <a:pathLst>
                <a:path w="21" h="34">
                  <a:moveTo>
                    <a:pt x="0" y="17"/>
                  </a:moveTo>
                  <a:cubicBezTo>
                    <a:pt x="0" y="26"/>
                    <a:pt x="5" y="33"/>
                    <a:pt x="11" y="33"/>
                  </a:cubicBezTo>
                  <a:cubicBezTo>
                    <a:pt x="17" y="34"/>
                    <a:pt x="21" y="26"/>
                    <a:pt x="21" y="17"/>
                  </a:cubicBezTo>
                  <a:cubicBezTo>
                    <a:pt x="21" y="8"/>
                    <a:pt x="17" y="0"/>
                    <a:pt x="11" y="0"/>
                  </a:cubicBezTo>
                  <a:cubicBezTo>
                    <a:pt x="5" y="0"/>
                    <a:pt x="1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6" name="Freeform 222"/>
            <p:cNvSpPr>
              <a:spLocks/>
            </p:cNvSpPr>
            <p:nvPr/>
          </p:nvSpPr>
          <p:spPr bwMode="auto">
            <a:xfrm>
              <a:off x="7530444" y="3509344"/>
              <a:ext cx="4401" cy="5952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34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7"/>
                </a:cxn>
              </a:cxnLst>
              <a:rect l="0" t="0" r="r" b="b"/>
              <a:pathLst>
                <a:path w="21" h="34">
                  <a:moveTo>
                    <a:pt x="0" y="17"/>
                  </a:moveTo>
                  <a:cubicBezTo>
                    <a:pt x="0" y="26"/>
                    <a:pt x="5" y="34"/>
                    <a:pt x="11" y="34"/>
                  </a:cubicBezTo>
                  <a:cubicBezTo>
                    <a:pt x="16" y="34"/>
                    <a:pt x="21" y="26"/>
                    <a:pt x="21" y="17"/>
                  </a:cubicBezTo>
                  <a:cubicBezTo>
                    <a:pt x="21" y="8"/>
                    <a:pt x="17" y="1"/>
                    <a:pt x="11" y="0"/>
                  </a:cubicBezTo>
                  <a:cubicBezTo>
                    <a:pt x="5" y="0"/>
                    <a:pt x="0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17" name="Group 225"/>
            <p:cNvGrpSpPr>
              <a:grpSpLocks/>
            </p:cNvGrpSpPr>
            <p:nvPr/>
          </p:nvGrpSpPr>
          <p:grpSpPr bwMode="auto">
            <a:xfrm>
              <a:off x="7452973" y="3399237"/>
              <a:ext cx="15846" cy="135402"/>
              <a:chOff x="3898" y="2282"/>
              <a:chExt cx="18" cy="182"/>
            </a:xfrm>
          </p:grpSpPr>
          <p:sp>
            <p:nvSpPr>
              <p:cNvPr id="3026" name="Freeform 223"/>
              <p:cNvSpPr>
                <a:spLocks/>
              </p:cNvSpPr>
              <p:nvPr/>
            </p:nvSpPr>
            <p:spPr bwMode="auto">
              <a:xfrm>
                <a:off x="3898" y="2282"/>
                <a:ext cx="18" cy="182"/>
              </a:xfrm>
              <a:custGeom>
                <a:avLst/>
                <a:gdLst/>
                <a:ahLst/>
                <a:cxnLst>
                  <a:cxn ang="0">
                    <a:pos x="4" y="758"/>
                  </a:cxn>
                  <a:cxn ang="0">
                    <a:pos x="69" y="1517"/>
                  </a:cxn>
                  <a:cxn ang="0">
                    <a:pos x="145" y="759"/>
                  </a:cxn>
                  <a:cxn ang="0">
                    <a:pos x="81" y="0"/>
                  </a:cxn>
                  <a:cxn ang="0">
                    <a:pos x="4" y="758"/>
                  </a:cxn>
                </a:cxnLst>
                <a:rect l="0" t="0" r="r" b="b"/>
                <a:pathLst>
                  <a:path w="149" h="1517">
                    <a:moveTo>
                      <a:pt x="4" y="758"/>
                    </a:moveTo>
                    <a:cubicBezTo>
                      <a:pt x="0" y="1177"/>
                      <a:pt x="29" y="1516"/>
                      <a:pt x="69" y="1517"/>
                    </a:cubicBezTo>
                    <a:cubicBezTo>
                      <a:pt x="108" y="1517"/>
                      <a:pt x="142" y="1178"/>
                      <a:pt x="145" y="759"/>
                    </a:cubicBezTo>
                    <a:cubicBezTo>
                      <a:pt x="149" y="340"/>
                      <a:pt x="120" y="0"/>
                      <a:pt x="81" y="0"/>
                    </a:cubicBezTo>
                    <a:cubicBezTo>
                      <a:pt x="42" y="0"/>
                      <a:pt x="7" y="339"/>
                      <a:pt x="4" y="758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7" name="Freeform 224"/>
              <p:cNvSpPr>
                <a:spLocks/>
              </p:cNvSpPr>
              <p:nvPr/>
            </p:nvSpPr>
            <p:spPr bwMode="auto">
              <a:xfrm>
                <a:off x="3898" y="2282"/>
                <a:ext cx="18" cy="182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8" y="182"/>
                  </a:cxn>
                  <a:cxn ang="0">
                    <a:pos x="17" y="91"/>
                  </a:cxn>
                  <a:cxn ang="0">
                    <a:pos x="10" y="0"/>
                  </a:cxn>
                  <a:cxn ang="0">
                    <a:pos x="0" y="91"/>
                  </a:cxn>
                </a:cxnLst>
                <a:rect l="0" t="0" r="r" b="b"/>
                <a:pathLst>
                  <a:path w="18" h="182">
                    <a:moveTo>
                      <a:pt x="0" y="91"/>
                    </a:moveTo>
                    <a:cubicBezTo>
                      <a:pt x="0" y="141"/>
                      <a:pt x="3" y="182"/>
                      <a:pt x="8" y="182"/>
                    </a:cubicBezTo>
                    <a:cubicBezTo>
                      <a:pt x="13" y="182"/>
                      <a:pt x="17" y="141"/>
                      <a:pt x="17" y="91"/>
                    </a:cubicBezTo>
                    <a:cubicBezTo>
                      <a:pt x="18" y="41"/>
                      <a:pt x="14" y="0"/>
                      <a:pt x="10" y="0"/>
                    </a:cubicBezTo>
                    <a:cubicBezTo>
                      <a:pt x="5" y="0"/>
                      <a:pt x="1" y="41"/>
                      <a:pt x="0" y="91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18" name="Group 228"/>
            <p:cNvGrpSpPr>
              <a:grpSpLocks/>
            </p:cNvGrpSpPr>
            <p:nvPr/>
          </p:nvGrpSpPr>
          <p:grpSpPr bwMode="auto">
            <a:xfrm>
              <a:off x="7453854" y="3402957"/>
              <a:ext cx="14966" cy="127218"/>
              <a:chOff x="3899" y="2287"/>
              <a:chExt cx="17" cy="171"/>
            </a:xfrm>
          </p:grpSpPr>
          <p:sp>
            <p:nvSpPr>
              <p:cNvPr id="3024" name="Freeform 226"/>
              <p:cNvSpPr>
                <a:spLocks/>
              </p:cNvSpPr>
              <p:nvPr/>
            </p:nvSpPr>
            <p:spPr bwMode="auto">
              <a:xfrm>
                <a:off x="3899" y="2287"/>
                <a:ext cx="17" cy="171"/>
              </a:xfrm>
              <a:custGeom>
                <a:avLst/>
                <a:gdLst/>
                <a:ahLst/>
                <a:cxnLst>
                  <a:cxn ang="0">
                    <a:pos x="3" y="712"/>
                  </a:cxn>
                  <a:cxn ang="0">
                    <a:pos x="64" y="1425"/>
                  </a:cxn>
                  <a:cxn ang="0">
                    <a:pos x="136" y="713"/>
                  </a:cxn>
                  <a:cxn ang="0">
                    <a:pos x="76" y="0"/>
                  </a:cxn>
                  <a:cxn ang="0">
                    <a:pos x="3" y="712"/>
                  </a:cxn>
                </a:cxnLst>
                <a:rect l="0" t="0" r="r" b="b"/>
                <a:pathLst>
                  <a:path w="140" h="1425">
                    <a:moveTo>
                      <a:pt x="3" y="712"/>
                    </a:moveTo>
                    <a:cubicBezTo>
                      <a:pt x="0" y="1105"/>
                      <a:pt x="27" y="1424"/>
                      <a:pt x="64" y="1425"/>
                    </a:cubicBezTo>
                    <a:cubicBezTo>
                      <a:pt x="101" y="1425"/>
                      <a:pt x="133" y="1106"/>
                      <a:pt x="136" y="713"/>
                    </a:cubicBezTo>
                    <a:cubicBezTo>
                      <a:pt x="140" y="319"/>
                      <a:pt x="112" y="0"/>
                      <a:pt x="76" y="0"/>
                    </a:cubicBezTo>
                    <a:cubicBezTo>
                      <a:pt x="39" y="0"/>
                      <a:pt x="6" y="318"/>
                      <a:pt x="3" y="71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5" name="Freeform 227"/>
              <p:cNvSpPr>
                <a:spLocks/>
              </p:cNvSpPr>
              <p:nvPr/>
            </p:nvSpPr>
            <p:spPr bwMode="auto">
              <a:xfrm>
                <a:off x="3899" y="2287"/>
                <a:ext cx="17" cy="171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8" y="171"/>
                  </a:cxn>
                  <a:cxn ang="0">
                    <a:pos x="16" y="86"/>
                  </a:cxn>
                  <a:cxn ang="0">
                    <a:pos x="9" y="0"/>
                  </a:cxn>
                  <a:cxn ang="0">
                    <a:pos x="0" y="86"/>
                  </a:cxn>
                </a:cxnLst>
                <a:rect l="0" t="0" r="r" b="b"/>
                <a:pathLst>
                  <a:path w="17" h="171">
                    <a:moveTo>
                      <a:pt x="0" y="86"/>
                    </a:moveTo>
                    <a:cubicBezTo>
                      <a:pt x="0" y="133"/>
                      <a:pt x="3" y="171"/>
                      <a:pt x="8" y="171"/>
                    </a:cubicBezTo>
                    <a:cubicBezTo>
                      <a:pt x="12" y="171"/>
                      <a:pt x="16" y="133"/>
                      <a:pt x="16" y="86"/>
                    </a:cubicBezTo>
                    <a:cubicBezTo>
                      <a:pt x="17" y="38"/>
                      <a:pt x="13" y="0"/>
                      <a:pt x="9" y="0"/>
                    </a:cubicBezTo>
                    <a:cubicBezTo>
                      <a:pt x="5" y="0"/>
                      <a:pt x="1" y="38"/>
                      <a:pt x="0" y="8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19" name="Group 233"/>
            <p:cNvGrpSpPr>
              <a:grpSpLocks/>
            </p:cNvGrpSpPr>
            <p:nvPr/>
          </p:nvGrpSpPr>
          <p:grpSpPr bwMode="auto">
            <a:xfrm>
              <a:off x="7396631" y="3428251"/>
              <a:ext cx="68667" cy="77372"/>
              <a:chOff x="3834" y="2321"/>
              <a:chExt cx="78" cy="104"/>
            </a:xfrm>
          </p:grpSpPr>
          <p:sp>
            <p:nvSpPr>
              <p:cNvPr id="3020" name="Freeform 229"/>
              <p:cNvSpPr>
                <a:spLocks/>
              </p:cNvSpPr>
              <p:nvPr/>
            </p:nvSpPr>
            <p:spPr bwMode="auto">
              <a:xfrm>
                <a:off x="3834" y="2321"/>
                <a:ext cx="78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8" y="867"/>
                  </a:cxn>
                  <a:cxn ang="0">
                    <a:pos x="578" y="871"/>
                  </a:cxn>
                  <a:cxn ang="0">
                    <a:pos x="651" y="438"/>
                  </a:cxn>
                  <a:cxn ang="0">
                    <a:pos x="585" y="4"/>
                  </a:cxn>
                  <a:cxn ang="0">
                    <a:pos x="75" y="0"/>
                  </a:cxn>
                  <a:cxn ang="0">
                    <a:pos x="1" y="433"/>
                  </a:cxn>
                </a:cxnLst>
                <a:rect l="0" t="0" r="r" b="b"/>
                <a:pathLst>
                  <a:path w="653" h="871">
                    <a:moveTo>
                      <a:pt x="1" y="433"/>
                    </a:moveTo>
                    <a:cubicBezTo>
                      <a:pt x="0" y="672"/>
                      <a:pt x="29" y="866"/>
                      <a:pt x="68" y="867"/>
                    </a:cubicBezTo>
                    <a:lnTo>
                      <a:pt x="578" y="871"/>
                    </a:lnTo>
                    <a:cubicBezTo>
                      <a:pt x="617" y="871"/>
                      <a:pt x="650" y="677"/>
                      <a:pt x="651" y="438"/>
                    </a:cubicBezTo>
                    <a:cubicBezTo>
                      <a:pt x="653" y="199"/>
                      <a:pt x="624" y="5"/>
                      <a:pt x="585" y="4"/>
                    </a:cubicBezTo>
                    <a:lnTo>
                      <a:pt x="75" y="0"/>
                    </a:lnTo>
                    <a:cubicBezTo>
                      <a:pt x="36" y="0"/>
                      <a:pt x="3" y="194"/>
                      <a:pt x="1" y="4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1" name="Freeform 230"/>
              <p:cNvSpPr>
                <a:spLocks/>
              </p:cNvSpPr>
              <p:nvPr/>
            </p:nvSpPr>
            <p:spPr bwMode="auto">
              <a:xfrm>
                <a:off x="3834" y="2321"/>
                <a:ext cx="17" cy="104"/>
              </a:xfrm>
              <a:custGeom>
                <a:avLst/>
                <a:gdLst/>
                <a:ahLst/>
                <a:cxnLst>
                  <a:cxn ang="0">
                    <a:pos x="68" y="867"/>
                  </a:cxn>
                  <a:cxn ang="0">
                    <a:pos x="141" y="434"/>
                  </a:cxn>
                  <a:cxn ang="0">
                    <a:pos x="75" y="0"/>
                  </a:cxn>
                  <a:cxn ang="0">
                    <a:pos x="1" y="433"/>
                  </a:cxn>
                  <a:cxn ang="0">
                    <a:pos x="68" y="867"/>
                  </a:cxn>
                </a:cxnLst>
                <a:rect l="0" t="0" r="r" b="b"/>
                <a:pathLst>
                  <a:path w="143" h="867">
                    <a:moveTo>
                      <a:pt x="68" y="867"/>
                    </a:moveTo>
                    <a:cubicBezTo>
                      <a:pt x="106" y="867"/>
                      <a:pt x="139" y="673"/>
                      <a:pt x="141" y="434"/>
                    </a:cubicBezTo>
                    <a:cubicBezTo>
                      <a:pt x="143" y="195"/>
                      <a:pt x="113" y="0"/>
                      <a:pt x="75" y="0"/>
                    </a:cubicBezTo>
                    <a:cubicBezTo>
                      <a:pt x="36" y="0"/>
                      <a:pt x="3" y="194"/>
                      <a:pt x="1" y="433"/>
                    </a:cubicBezTo>
                    <a:cubicBezTo>
                      <a:pt x="0" y="672"/>
                      <a:pt x="29" y="866"/>
                      <a:pt x="68" y="867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2" name="Freeform 231"/>
              <p:cNvSpPr>
                <a:spLocks/>
              </p:cNvSpPr>
              <p:nvPr/>
            </p:nvSpPr>
            <p:spPr bwMode="auto">
              <a:xfrm>
                <a:off x="3834" y="2321"/>
                <a:ext cx="78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8" y="867"/>
                  </a:cxn>
                  <a:cxn ang="0">
                    <a:pos x="578" y="871"/>
                  </a:cxn>
                  <a:cxn ang="0">
                    <a:pos x="651" y="438"/>
                  </a:cxn>
                  <a:cxn ang="0">
                    <a:pos x="585" y="4"/>
                  </a:cxn>
                  <a:cxn ang="0">
                    <a:pos x="75" y="0"/>
                  </a:cxn>
                  <a:cxn ang="0">
                    <a:pos x="1" y="433"/>
                  </a:cxn>
                </a:cxnLst>
                <a:rect l="0" t="0" r="r" b="b"/>
                <a:pathLst>
                  <a:path w="653" h="871">
                    <a:moveTo>
                      <a:pt x="1" y="433"/>
                    </a:moveTo>
                    <a:cubicBezTo>
                      <a:pt x="0" y="672"/>
                      <a:pt x="29" y="866"/>
                      <a:pt x="68" y="867"/>
                    </a:cubicBezTo>
                    <a:lnTo>
                      <a:pt x="578" y="871"/>
                    </a:lnTo>
                    <a:cubicBezTo>
                      <a:pt x="617" y="871"/>
                      <a:pt x="650" y="677"/>
                      <a:pt x="651" y="438"/>
                    </a:cubicBezTo>
                    <a:cubicBezTo>
                      <a:pt x="653" y="199"/>
                      <a:pt x="624" y="5"/>
                      <a:pt x="585" y="4"/>
                    </a:cubicBezTo>
                    <a:lnTo>
                      <a:pt x="75" y="0"/>
                    </a:lnTo>
                    <a:cubicBezTo>
                      <a:pt x="36" y="0"/>
                      <a:pt x="3" y="194"/>
                      <a:pt x="1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3" name="Freeform 232"/>
              <p:cNvSpPr>
                <a:spLocks/>
              </p:cNvSpPr>
              <p:nvPr/>
            </p:nvSpPr>
            <p:spPr bwMode="auto">
              <a:xfrm>
                <a:off x="3842" y="2321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9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9" y="81"/>
                      <a:pt x="9" y="52"/>
                    </a:cubicBezTo>
                    <a:cubicBezTo>
                      <a:pt x="9" y="23"/>
                      <a:pt x="6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20" name="Freeform 234"/>
            <p:cNvSpPr>
              <a:spLocks/>
            </p:cNvSpPr>
            <p:nvPr/>
          </p:nvSpPr>
          <p:spPr bwMode="auto">
            <a:xfrm>
              <a:off x="7396631" y="3434947"/>
              <a:ext cx="13205" cy="63237"/>
            </a:xfrm>
            <a:custGeom>
              <a:avLst/>
              <a:gdLst/>
              <a:ahLst/>
              <a:cxnLst>
                <a:cxn ang="0">
                  <a:pos x="1" y="354"/>
                </a:cxn>
                <a:cxn ang="0">
                  <a:pos x="57" y="708"/>
                </a:cxn>
                <a:cxn ang="0">
                  <a:pos x="118" y="355"/>
                </a:cxn>
                <a:cxn ang="0">
                  <a:pos x="63" y="0"/>
                </a:cxn>
                <a:cxn ang="0">
                  <a:pos x="1" y="354"/>
                </a:cxn>
              </a:cxnLst>
              <a:rect l="0" t="0" r="r" b="b"/>
              <a:pathLst>
                <a:path w="120" h="709">
                  <a:moveTo>
                    <a:pt x="1" y="354"/>
                  </a:moveTo>
                  <a:cubicBezTo>
                    <a:pt x="0" y="549"/>
                    <a:pt x="25" y="708"/>
                    <a:pt x="57" y="708"/>
                  </a:cubicBezTo>
                  <a:cubicBezTo>
                    <a:pt x="89" y="709"/>
                    <a:pt x="117" y="550"/>
                    <a:pt x="118" y="355"/>
                  </a:cubicBezTo>
                  <a:cubicBezTo>
                    <a:pt x="120" y="159"/>
                    <a:pt x="95" y="0"/>
                    <a:pt x="63" y="0"/>
                  </a:cubicBezTo>
                  <a:cubicBezTo>
                    <a:pt x="30" y="0"/>
                    <a:pt x="3" y="158"/>
                    <a:pt x="1" y="35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21" name="Group 239"/>
            <p:cNvGrpSpPr>
              <a:grpSpLocks/>
            </p:cNvGrpSpPr>
            <p:nvPr/>
          </p:nvGrpSpPr>
          <p:grpSpPr bwMode="auto">
            <a:xfrm>
              <a:off x="8343001" y="3420812"/>
              <a:ext cx="43137" cy="77372"/>
              <a:chOff x="4909" y="2311"/>
              <a:chExt cx="49" cy="104"/>
            </a:xfrm>
          </p:grpSpPr>
          <p:sp>
            <p:nvSpPr>
              <p:cNvPr id="3016" name="Freeform 235"/>
              <p:cNvSpPr>
                <a:spLocks/>
              </p:cNvSpPr>
              <p:nvPr/>
            </p:nvSpPr>
            <p:spPr bwMode="auto">
              <a:xfrm>
                <a:off x="4909" y="2311"/>
                <a:ext cx="49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29" y="433"/>
                  </a:cxn>
                  <a:cxn ang="0">
                    <a:pos x="174" y="435"/>
                  </a:cxn>
                  <a:cxn ang="0">
                    <a:pos x="205" y="218"/>
                  </a:cxn>
                  <a:cxn ang="0">
                    <a:pos x="177" y="1"/>
                  </a:cxn>
                  <a:cxn ang="0">
                    <a:pos x="33" y="0"/>
                  </a:cxn>
                  <a:cxn ang="0">
                    <a:pos x="1" y="216"/>
                  </a:cxn>
                </a:cxnLst>
                <a:rect l="0" t="0" r="r" b="b"/>
                <a:pathLst>
                  <a:path w="206" h="435">
                    <a:moveTo>
                      <a:pt x="1" y="216"/>
                    </a:moveTo>
                    <a:cubicBezTo>
                      <a:pt x="0" y="336"/>
                      <a:pt x="13" y="433"/>
                      <a:pt x="29" y="433"/>
                    </a:cubicBezTo>
                    <a:lnTo>
                      <a:pt x="174" y="435"/>
                    </a:lnTo>
                    <a:cubicBezTo>
                      <a:pt x="190" y="435"/>
                      <a:pt x="204" y="338"/>
                      <a:pt x="205" y="218"/>
                    </a:cubicBezTo>
                    <a:cubicBezTo>
                      <a:pt x="206" y="98"/>
                      <a:pt x="194" y="1"/>
                      <a:pt x="177" y="1"/>
                    </a:cubicBezTo>
                    <a:lnTo>
                      <a:pt x="33" y="0"/>
                    </a:lnTo>
                    <a:cubicBezTo>
                      <a:pt x="16" y="0"/>
                      <a:pt x="2" y="97"/>
                      <a:pt x="1" y="2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7" name="Freeform 236"/>
              <p:cNvSpPr>
                <a:spLocks/>
              </p:cNvSpPr>
              <p:nvPr/>
            </p:nvSpPr>
            <p:spPr bwMode="auto">
              <a:xfrm>
                <a:off x="4909" y="2311"/>
                <a:ext cx="15" cy="104"/>
              </a:xfrm>
              <a:custGeom>
                <a:avLst/>
                <a:gdLst/>
                <a:ahLst/>
                <a:cxnLst>
                  <a:cxn ang="0">
                    <a:pos x="29" y="433"/>
                  </a:cxn>
                  <a:cxn ang="0">
                    <a:pos x="61" y="217"/>
                  </a:cxn>
                  <a:cxn ang="0">
                    <a:pos x="33" y="0"/>
                  </a:cxn>
                  <a:cxn ang="0">
                    <a:pos x="1" y="216"/>
                  </a:cxn>
                  <a:cxn ang="0">
                    <a:pos x="29" y="433"/>
                  </a:cxn>
                </a:cxnLst>
                <a:rect l="0" t="0" r="r" b="b"/>
                <a:pathLst>
                  <a:path w="62" h="434">
                    <a:moveTo>
                      <a:pt x="29" y="433"/>
                    </a:moveTo>
                    <a:cubicBezTo>
                      <a:pt x="46" y="434"/>
                      <a:pt x="60" y="337"/>
                      <a:pt x="61" y="217"/>
                    </a:cubicBezTo>
                    <a:cubicBezTo>
                      <a:pt x="62" y="97"/>
                      <a:pt x="49" y="0"/>
                      <a:pt x="33" y="0"/>
                    </a:cubicBezTo>
                    <a:cubicBezTo>
                      <a:pt x="16" y="0"/>
                      <a:pt x="2" y="97"/>
                      <a:pt x="1" y="216"/>
                    </a:cubicBezTo>
                    <a:cubicBezTo>
                      <a:pt x="0" y="336"/>
                      <a:pt x="13" y="433"/>
                      <a:pt x="29" y="433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8" name="Freeform 237"/>
              <p:cNvSpPr>
                <a:spLocks/>
              </p:cNvSpPr>
              <p:nvPr/>
            </p:nvSpPr>
            <p:spPr bwMode="auto">
              <a:xfrm>
                <a:off x="4909" y="2311"/>
                <a:ext cx="49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29" y="433"/>
                  </a:cxn>
                  <a:cxn ang="0">
                    <a:pos x="174" y="435"/>
                  </a:cxn>
                  <a:cxn ang="0">
                    <a:pos x="205" y="218"/>
                  </a:cxn>
                  <a:cxn ang="0">
                    <a:pos x="177" y="1"/>
                  </a:cxn>
                  <a:cxn ang="0">
                    <a:pos x="33" y="0"/>
                  </a:cxn>
                  <a:cxn ang="0">
                    <a:pos x="1" y="216"/>
                  </a:cxn>
                </a:cxnLst>
                <a:rect l="0" t="0" r="r" b="b"/>
                <a:pathLst>
                  <a:path w="206" h="435">
                    <a:moveTo>
                      <a:pt x="1" y="216"/>
                    </a:moveTo>
                    <a:cubicBezTo>
                      <a:pt x="0" y="336"/>
                      <a:pt x="13" y="433"/>
                      <a:pt x="29" y="433"/>
                    </a:cubicBezTo>
                    <a:lnTo>
                      <a:pt x="174" y="435"/>
                    </a:lnTo>
                    <a:cubicBezTo>
                      <a:pt x="190" y="435"/>
                      <a:pt x="204" y="338"/>
                      <a:pt x="205" y="218"/>
                    </a:cubicBezTo>
                    <a:cubicBezTo>
                      <a:pt x="206" y="98"/>
                      <a:pt x="194" y="1"/>
                      <a:pt x="177" y="1"/>
                    </a:cubicBezTo>
                    <a:lnTo>
                      <a:pt x="33" y="0"/>
                    </a:lnTo>
                    <a:cubicBezTo>
                      <a:pt x="16" y="0"/>
                      <a:pt x="2" y="97"/>
                      <a:pt x="1" y="21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9" name="Freeform 238"/>
              <p:cNvSpPr>
                <a:spLocks/>
              </p:cNvSpPr>
              <p:nvPr/>
            </p:nvSpPr>
            <p:spPr bwMode="auto">
              <a:xfrm>
                <a:off x="4916" y="2311"/>
                <a:ext cx="8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8" h="104">
                    <a:moveTo>
                      <a:pt x="0" y="104"/>
                    </a:moveTo>
                    <a:cubicBezTo>
                      <a:pt x="4" y="104"/>
                      <a:pt x="7" y="81"/>
                      <a:pt x="8" y="52"/>
                    </a:cubicBezTo>
                    <a:cubicBezTo>
                      <a:pt x="8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22" name="Group 244"/>
            <p:cNvGrpSpPr>
              <a:grpSpLocks/>
            </p:cNvGrpSpPr>
            <p:nvPr/>
          </p:nvGrpSpPr>
          <p:grpSpPr bwMode="auto">
            <a:xfrm>
              <a:off x="8303385" y="3393285"/>
              <a:ext cx="62504" cy="133170"/>
              <a:chOff x="4864" y="2274"/>
              <a:chExt cx="71" cy="179"/>
            </a:xfrm>
          </p:grpSpPr>
          <p:sp>
            <p:nvSpPr>
              <p:cNvPr id="3012" name="Freeform 240"/>
              <p:cNvSpPr>
                <a:spLocks/>
              </p:cNvSpPr>
              <p:nvPr/>
            </p:nvSpPr>
            <p:spPr bwMode="auto">
              <a:xfrm>
                <a:off x="4864" y="2274"/>
                <a:ext cx="71" cy="179"/>
              </a:xfrm>
              <a:custGeom>
                <a:avLst/>
                <a:gdLst/>
                <a:ahLst/>
                <a:cxnLst>
                  <a:cxn ang="0">
                    <a:pos x="2" y="372"/>
                  </a:cxn>
                  <a:cxn ang="0">
                    <a:pos x="64" y="746"/>
                  </a:cxn>
                  <a:cxn ang="0">
                    <a:pos x="225" y="747"/>
                  </a:cxn>
                  <a:cxn ang="0">
                    <a:pos x="293" y="375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2"/>
                  </a:cxn>
                </a:cxnLst>
                <a:rect l="0" t="0" r="r" b="b"/>
                <a:pathLst>
                  <a:path w="295" h="747">
                    <a:moveTo>
                      <a:pt x="2" y="372"/>
                    </a:moveTo>
                    <a:cubicBezTo>
                      <a:pt x="0" y="578"/>
                      <a:pt x="28" y="745"/>
                      <a:pt x="64" y="746"/>
                    </a:cubicBezTo>
                    <a:lnTo>
                      <a:pt x="225" y="747"/>
                    </a:lnTo>
                    <a:cubicBezTo>
                      <a:pt x="261" y="747"/>
                      <a:pt x="292" y="581"/>
                      <a:pt x="293" y="375"/>
                    </a:cubicBezTo>
                    <a:cubicBezTo>
                      <a:pt x="295" y="169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6"/>
                      <a:pt x="2" y="37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3" name="Freeform 241"/>
              <p:cNvSpPr>
                <a:spLocks/>
              </p:cNvSpPr>
              <p:nvPr/>
            </p:nvSpPr>
            <p:spPr bwMode="auto">
              <a:xfrm>
                <a:off x="4864" y="2274"/>
                <a:ext cx="32" cy="179"/>
              </a:xfrm>
              <a:custGeom>
                <a:avLst/>
                <a:gdLst/>
                <a:ahLst/>
                <a:cxnLst>
                  <a:cxn ang="0">
                    <a:pos x="64" y="746"/>
                  </a:cxn>
                  <a:cxn ang="0">
                    <a:pos x="133" y="373"/>
                  </a:cxn>
                  <a:cxn ang="0">
                    <a:pos x="70" y="0"/>
                  </a:cxn>
                  <a:cxn ang="0">
                    <a:pos x="2" y="372"/>
                  </a:cxn>
                  <a:cxn ang="0">
                    <a:pos x="64" y="746"/>
                  </a:cxn>
                </a:cxnLst>
                <a:rect l="0" t="0" r="r" b="b"/>
                <a:pathLst>
                  <a:path w="135" h="746">
                    <a:moveTo>
                      <a:pt x="64" y="746"/>
                    </a:moveTo>
                    <a:cubicBezTo>
                      <a:pt x="100" y="746"/>
                      <a:pt x="131" y="579"/>
                      <a:pt x="133" y="373"/>
                    </a:cubicBezTo>
                    <a:cubicBezTo>
                      <a:pt x="135" y="167"/>
                      <a:pt x="107" y="0"/>
                      <a:pt x="70" y="0"/>
                    </a:cubicBezTo>
                    <a:cubicBezTo>
                      <a:pt x="34" y="0"/>
                      <a:pt x="3" y="166"/>
                      <a:pt x="2" y="372"/>
                    </a:cubicBezTo>
                    <a:cubicBezTo>
                      <a:pt x="0" y="578"/>
                      <a:pt x="28" y="745"/>
                      <a:pt x="64" y="7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4" name="Freeform 242"/>
              <p:cNvSpPr>
                <a:spLocks/>
              </p:cNvSpPr>
              <p:nvPr/>
            </p:nvSpPr>
            <p:spPr bwMode="auto">
              <a:xfrm>
                <a:off x="4864" y="2274"/>
                <a:ext cx="71" cy="179"/>
              </a:xfrm>
              <a:custGeom>
                <a:avLst/>
                <a:gdLst/>
                <a:ahLst/>
                <a:cxnLst>
                  <a:cxn ang="0">
                    <a:pos x="2" y="372"/>
                  </a:cxn>
                  <a:cxn ang="0">
                    <a:pos x="64" y="746"/>
                  </a:cxn>
                  <a:cxn ang="0">
                    <a:pos x="225" y="747"/>
                  </a:cxn>
                  <a:cxn ang="0">
                    <a:pos x="293" y="375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2"/>
                  </a:cxn>
                </a:cxnLst>
                <a:rect l="0" t="0" r="r" b="b"/>
                <a:pathLst>
                  <a:path w="295" h="747">
                    <a:moveTo>
                      <a:pt x="2" y="372"/>
                    </a:moveTo>
                    <a:cubicBezTo>
                      <a:pt x="0" y="578"/>
                      <a:pt x="28" y="745"/>
                      <a:pt x="64" y="746"/>
                    </a:cubicBezTo>
                    <a:lnTo>
                      <a:pt x="225" y="747"/>
                    </a:lnTo>
                    <a:cubicBezTo>
                      <a:pt x="261" y="747"/>
                      <a:pt x="292" y="581"/>
                      <a:pt x="293" y="375"/>
                    </a:cubicBezTo>
                    <a:cubicBezTo>
                      <a:pt x="295" y="169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6"/>
                      <a:pt x="2" y="37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5" name="Freeform 243"/>
              <p:cNvSpPr>
                <a:spLocks/>
              </p:cNvSpPr>
              <p:nvPr/>
            </p:nvSpPr>
            <p:spPr bwMode="auto">
              <a:xfrm>
                <a:off x="4879" y="2274"/>
                <a:ext cx="17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7" h="179">
                    <a:moveTo>
                      <a:pt x="0" y="179"/>
                    </a:moveTo>
                    <a:cubicBezTo>
                      <a:pt x="9" y="179"/>
                      <a:pt x="16" y="139"/>
                      <a:pt x="17" y="90"/>
                    </a:cubicBezTo>
                    <a:cubicBezTo>
                      <a:pt x="17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23" name="Group 249"/>
            <p:cNvGrpSpPr>
              <a:grpSpLocks/>
            </p:cNvGrpSpPr>
            <p:nvPr/>
          </p:nvGrpSpPr>
          <p:grpSpPr bwMode="auto">
            <a:xfrm>
              <a:off x="8293702" y="3352367"/>
              <a:ext cx="51060" cy="215750"/>
              <a:chOff x="4853" y="2219"/>
              <a:chExt cx="58" cy="290"/>
            </a:xfrm>
          </p:grpSpPr>
          <p:sp>
            <p:nvSpPr>
              <p:cNvPr id="3008" name="Freeform 245"/>
              <p:cNvSpPr>
                <a:spLocks/>
              </p:cNvSpPr>
              <p:nvPr/>
            </p:nvSpPr>
            <p:spPr bwMode="auto">
              <a:xfrm>
                <a:off x="4853" y="2219"/>
                <a:ext cx="58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57" y="1208"/>
                  </a:cxn>
                  <a:cxn ang="0">
                    <a:pos x="176" y="1209"/>
                  </a:cxn>
                  <a:cxn ang="0">
                    <a:pos x="240" y="605"/>
                  </a:cxn>
                  <a:cxn ang="0">
                    <a:pos x="186" y="1"/>
                  </a:cxn>
                  <a:cxn ang="0">
                    <a:pos x="67" y="0"/>
                  </a:cxn>
                  <a:cxn ang="0">
                    <a:pos x="3" y="604"/>
                  </a:cxn>
                </a:cxnLst>
                <a:rect l="0" t="0" r="r" b="b"/>
                <a:pathLst>
                  <a:path w="243" h="1209">
                    <a:moveTo>
                      <a:pt x="3" y="604"/>
                    </a:moveTo>
                    <a:cubicBezTo>
                      <a:pt x="0" y="937"/>
                      <a:pt x="25" y="1208"/>
                      <a:pt x="57" y="1208"/>
                    </a:cubicBezTo>
                    <a:lnTo>
                      <a:pt x="176" y="1209"/>
                    </a:lnTo>
                    <a:cubicBezTo>
                      <a:pt x="209" y="1209"/>
                      <a:pt x="238" y="939"/>
                      <a:pt x="240" y="605"/>
                    </a:cubicBezTo>
                    <a:cubicBezTo>
                      <a:pt x="243" y="272"/>
                      <a:pt x="219" y="1"/>
                      <a:pt x="186" y="1"/>
                    </a:cubicBezTo>
                    <a:lnTo>
                      <a:pt x="67" y="0"/>
                    </a:lnTo>
                    <a:cubicBezTo>
                      <a:pt x="34" y="0"/>
                      <a:pt x="5" y="270"/>
                      <a:pt x="3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9" name="Freeform 246"/>
              <p:cNvSpPr>
                <a:spLocks/>
              </p:cNvSpPr>
              <p:nvPr/>
            </p:nvSpPr>
            <p:spPr bwMode="auto">
              <a:xfrm>
                <a:off x="4853" y="2219"/>
                <a:ext cx="29" cy="290"/>
              </a:xfrm>
              <a:custGeom>
                <a:avLst/>
                <a:gdLst/>
                <a:ahLst/>
                <a:cxnLst>
                  <a:cxn ang="0">
                    <a:pos x="57" y="1208"/>
                  </a:cxn>
                  <a:cxn ang="0">
                    <a:pos x="122" y="604"/>
                  </a:cxn>
                  <a:cxn ang="0">
                    <a:pos x="67" y="0"/>
                  </a:cxn>
                  <a:cxn ang="0">
                    <a:pos x="3" y="604"/>
                  </a:cxn>
                  <a:cxn ang="0">
                    <a:pos x="57" y="1208"/>
                  </a:cxn>
                </a:cxnLst>
                <a:rect l="0" t="0" r="r" b="b"/>
                <a:pathLst>
                  <a:path w="124" h="1208">
                    <a:moveTo>
                      <a:pt x="57" y="1208"/>
                    </a:moveTo>
                    <a:cubicBezTo>
                      <a:pt x="90" y="1208"/>
                      <a:pt x="119" y="938"/>
                      <a:pt x="122" y="604"/>
                    </a:cubicBezTo>
                    <a:cubicBezTo>
                      <a:pt x="124" y="271"/>
                      <a:pt x="100" y="0"/>
                      <a:pt x="67" y="0"/>
                    </a:cubicBezTo>
                    <a:cubicBezTo>
                      <a:pt x="34" y="0"/>
                      <a:pt x="5" y="270"/>
                      <a:pt x="3" y="604"/>
                    </a:cubicBezTo>
                    <a:cubicBezTo>
                      <a:pt x="0" y="937"/>
                      <a:pt x="25" y="1208"/>
                      <a:pt x="57" y="120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0" name="Freeform 247"/>
              <p:cNvSpPr>
                <a:spLocks/>
              </p:cNvSpPr>
              <p:nvPr/>
            </p:nvSpPr>
            <p:spPr bwMode="auto">
              <a:xfrm>
                <a:off x="4853" y="2219"/>
                <a:ext cx="58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57" y="1208"/>
                  </a:cxn>
                  <a:cxn ang="0">
                    <a:pos x="176" y="1209"/>
                  </a:cxn>
                  <a:cxn ang="0">
                    <a:pos x="240" y="605"/>
                  </a:cxn>
                  <a:cxn ang="0">
                    <a:pos x="186" y="1"/>
                  </a:cxn>
                  <a:cxn ang="0">
                    <a:pos x="67" y="0"/>
                  </a:cxn>
                  <a:cxn ang="0">
                    <a:pos x="3" y="604"/>
                  </a:cxn>
                </a:cxnLst>
                <a:rect l="0" t="0" r="r" b="b"/>
                <a:pathLst>
                  <a:path w="243" h="1209">
                    <a:moveTo>
                      <a:pt x="3" y="604"/>
                    </a:moveTo>
                    <a:cubicBezTo>
                      <a:pt x="0" y="937"/>
                      <a:pt x="25" y="1208"/>
                      <a:pt x="57" y="1208"/>
                    </a:cubicBezTo>
                    <a:lnTo>
                      <a:pt x="176" y="1209"/>
                    </a:lnTo>
                    <a:cubicBezTo>
                      <a:pt x="209" y="1209"/>
                      <a:pt x="238" y="939"/>
                      <a:pt x="240" y="605"/>
                    </a:cubicBezTo>
                    <a:cubicBezTo>
                      <a:pt x="243" y="272"/>
                      <a:pt x="219" y="1"/>
                      <a:pt x="186" y="1"/>
                    </a:cubicBezTo>
                    <a:lnTo>
                      <a:pt x="67" y="0"/>
                    </a:lnTo>
                    <a:cubicBezTo>
                      <a:pt x="34" y="0"/>
                      <a:pt x="5" y="270"/>
                      <a:pt x="3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1" name="Freeform 248"/>
              <p:cNvSpPr>
                <a:spLocks/>
              </p:cNvSpPr>
              <p:nvPr/>
            </p:nvSpPr>
            <p:spPr bwMode="auto">
              <a:xfrm>
                <a:off x="4866" y="2219"/>
                <a:ext cx="16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6" h="290">
                    <a:moveTo>
                      <a:pt x="0" y="290"/>
                    </a:moveTo>
                    <a:cubicBezTo>
                      <a:pt x="8" y="290"/>
                      <a:pt x="15" y="225"/>
                      <a:pt x="16" y="145"/>
                    </a:cubicBezTo>
                    <a:cubicBezTo>
                      <a:pt x="16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24" name="Group 255"/>
            <p:cNvGrpSpPr>
              <a:grpSpLocks/>
            </p:cNvGrpSpPr>
            <p:nvPr/>
          </p:nvGrpSpPr>
          <p:grpSpPr bwMode="auto">
            <a:xfrm>
              <a:off x="8070095" y="3385101"/>
              <a:ext cx="240334" cy="166648"/>
              <a:chOff x="4599" y="2263"/>
              <a:chExt cx="273" cy="224"/>
            </a:xfrm>
          </p:grpSpPr>
          <p:sp>
            <p:nvSpPr>
              <p:cNvPr id="3003" name="Freeform 250"/>
              <p:cNvSpPr>
                <a:spLocks/>
              </p:cNvSpPr>
              <p:nvPr/>
            </p:nvSpPr>
            <p:spPr bwMode="auto">
              <a:xfrm>
                <a:off x="4599" y="2279"/>
                <a:ext cx="265" cy="208"/>
              </a:xfrm>
              <a:custGeom>
                <a:avLst/>
                <a:gdLst/>
                <a:ahLst/>
                <a:cxnLst>
                  <a:cxn ang="0">
                    <a:pos x="1" y="429"/>
                  </a:cxn>
                  <a:cxn ang="0">
                    <a:pos x="57" y="859"/>
                  </a:cxn>
                  <a:cxn ang="0">
                    <a:pos x="1039" y="867"/>
                  </a:cxn>
                  <a:cxn ang="0">
                    <a:pos x="1101" y="438"/>
                  </a:cxn>
                  <a:cxn ang="0">
                    <a:pos x="1046" y="8"/>
                  </a:cxn>
                  <a:cxn ang="0">
                    <a:pos x="64" y="1"/>
                  </a:cxn>
                  <a:cxn ang="0">
                    <a:pos x="1" y="429"/>
                  </a:cxn>
                </a:cxnLst>
                <a:rect l="0" t="0" r="r" b="b"/>
                <a:pathLst>
                  <a:path w="1103" h="867">
                    <a:moveTo>
                      <a:pt x="1" y="429"/>
                    </a:moveTo>
                    <a:cubicBezTo>
                      <a:pt x="0" y="666"/>
                      <a:pt x="25" y="859"/>
                      <a:pt x="57" y="859"/>
                    </a:cubicBezTo>
                    <a:lnTo>
                      <a:pt x="1039" y="867"/>
                    </a:lnTo>
                    <a:cubicBezTo>
                      <a:pt x="1072" y="867"/>
                      <a:pt x="1100" y="675"/>
                      <a:pt x="1101" y="438"/>
                    </a:cubicBezTo>
                    <a:cubicBezTo>
                      <a:pt x="1103" y="201"/>
                      <a:pt x="1078" y="9"/>
                      <a:pt x="1046" y="8"/>
                    </a:cubicBezTo>
                    <a:lnTo>
                      <a:pt x="64" y="1"/>
                    </a:lnTo>
                    <a:cubicBezTo>
                      <a:pt x="31" y="0"/>
                      <a:pt x="3" y="192"/>
                      <a:pt x="1" y="429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4" name="Freeform 251"/>
              <p:cNvSpPr>
                <a:spLocks/>
              </p:cNvSpPr>
              <p:nvPr/>
            </p:nvSpPr>
            <p:spPr bwMode="auto">
              <a:xfrm>
                <a:off x="4607" y="2263"/>
                <a:ext cx="265" cy="208"/>
              </a:xfrm>
              <a:custGeom>
                <a:avLst/>
                <a:gdLst/>
                <a:ahLst/>
                <a:cxnLst>
                  <a:cxn ang="0">
                    <a:pos x="2" y="429"/>
                  </a:cxn>
                  <a:cxn ang="0">
                    <a:pos x="58" y="858"/>
                  </a:cxn>
                  <a:cxn ang="0">
                    <a:pos x="1039" y="866"/>
                  </a:cxn>
                  <a:cxn ang="0">
                    <a:pos x="1102" y="437"/>
                  </a:cxn>
                  <a:cxn ang="0">
                    <a:pos x="1046" y="8"/>
                  </a:cxn>
                  <a:cxn ang="0">
                    <a:pos x="64" y="0"/>
                  </a:cxn>
                  <a:cxn ang="0">
                    <a:pos x="2" y="429"/>
                  </a:cxn>
                </a:cxnLst>
                <a:rect l="0" t="0" r="r" b="b"/>
                <a:pathLst>
                  <a:path w="1104" h="866">
                    <a:moveTo>
                      <a:pt x="2" y="429"/>
                    </a:moveTo>
                    <a:cubicBezTo>
                      <a:pt x="0" y="666"/>
                      <a:pt x="25" y="858"/>
                      <a:pt x="58" y="858"/>
                    </a:cubicBezTo>
                    <a:lnTo>
                      <a:pt x="1039" y="866"/>
                    </a:lnTo>
                    <a:cubicBezTo>
                      <a:pt x="1072" y="866"/>
                      <a:pt x="1100" y="674"/>
                      <a:pt x="1102" y="437"/>
                    </a:cubicBezTo>
                    <a:cubicBezTo>
                      <a:pt x="1104" y="200"/>
                      <a:pt x="1079" y="8"/>
                      <a:pt x="1046" y="8"/>
                    </a:cubicBezTo>
                    <a:lnTo>
                      <a:pt x="64" y="0"/>
                    </a:lnTo>
                    <a:cubicBezTo>
                      <a:pt x="32" y="0"/>
                      <a:pt x="4" y="192"/>
                      <a:pt x="2" y="429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5" name="Freeform 252"/>
              <p:cNvSpPr>
                <a:spLocks/>
              </p:cNvSpPr>
              <p:nvPr/>
            </p:nvSpPr>
            <p:spPr bwMode="auto">
              <a:xfrm>
                <a:off x="4607" y="2263"/>
                <a:ext cx="29" cy="206"/>
              </a:xfrm>
              <a:custGeom>
                <a:avLst/>
                <a:gdLst/>
                <a:ahLst/>
                <a:cxnLst>
                  <a:cxn ang="0">
                    <a:pos x="58" y="858"/>
                  </a:cxn>
                  <a:cxn ang="0">
                    <a:pos x="120" y="429"/>
                  </a:cxn>
                  <a:cxn ang="0">
                    <a:pos x="64" y="0"/>
                  </a:cxn>
                  <a:cxn ang="0">
                    <a:pos x="2" y="429"/>
                  </a:cxn>
                  <a:cxn ang="0">
                    <a:pos x="58" y="858"/>
                  </a:cxn>
                </a:cxnLst>
                <a:rect l="0" t="0" r="r" b="b"/>
                <a:pathLst>
                  <a:path w="122" h="858">
                    <a:moveTo>
                      <a:pt x="58" y="858"/>
                    </a:moveTo>
                    <a:cubicBezTo>
                      <a:pt x="90" y="858"/>
                      <a:pt x="118" y="667"/>
                      <a:pt x="120" y="429"/>
                    </a:cubicBezTo>
                    <a:cubicBezTo>
                      <a:pt x="122" y="192"/>
                      <a:pt x="97" y="0"/>
                      <a:pt x="64" y="0"/>
                    </a:cubicBezTo>
                    <a:cubicBezTo>
                      <a:pt x="32" y="0"/>
                      <a:pt x="4" y="192"/>
                      <a:pt x="2" y="429"/>
                    </a:cubicBezTo>
                    <a:cubicBezTo>
                      <a:pt x="0" y="666"/>
                      <a:pt x="25" y="858"/>
                      <a:pt x="58" y="85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6" name="Freeform 253"/>
              <p:cNvSpPr>
                <a:spLocks/>
              </p:cNvSpPr>
              <p:nvPr/>
            </p:nvSpPr>
            <p:spPr bwMode="auto">
              <a:xfrm>
                <a:off x="4607" y="2263"/>
                <a:ext cx="265" cy="208"/>
              </a:xfrm>
              <a:custGeom>
                <a:avLst/>
                <a:gdLst/>
                <a:ahLst/>
                <a:cxnLst>
                  <a:cxn ang="0">
                    <a:pos x="2" y="429"/>
                  </a:cxn>
                  <a:cxn ang="0">
                    <a:pos x="58" y="858"/>
                  </a:cxn>
                  <a:cxn ang="0">
                    <a:pos x="1039" y="866"/>
                  </a:cxn>
                  <a:cxn ang="0">
                    <a:pos x="1102" y="437"/>
                  </a:cxn>
                  <a:cxn ang="0">
                    <a:pos x="1046" y="8"/>
                  </a:cxn>
                  <a:cxn ang="0">
                    <a:pos x="64" y="0"/>
                  </a:cxn>
                  <a:cxn ang="0">
                    <a:pos x="2" y="429"/>
                  </a:cxn>
                </a:cxnLst>
                <a:rect l="0" t="0" r="r" b="b"/>
                <a:pathLst>
                  <a:path w="1104" h="866">
                    <a:moveTo>
                      <a:pt x="2" y="429"/>
                    </a:moveTo>
                    <a:cubicBezTo>
                      <a:pt x="0" y="666"/>
                      <a:pt x="25" y="858"/>
                      <a:pt x="58" y="858"/>
                    </a:cubicBezTo>
                    <a:lnTo>
                      <a:pt x="1039" y="866"/>
                    </a:lnTo>
                    <a:cubicBezTo>
                      <a:pt x="1072" y="866"/>
                      <a:pt x="1100" y="674"/>
                      <a:pt x="1102" y="437"/>
                    </a:cubicBezTo>
                    <a:cubicBezTo>
                      <a:pt x="1104" y="200"/>
                      <a:pt x="1079" y="8"/>
                      <a:pt x="1046" y="8"/>
                    </a:cubicBezTo>
                    <a:lnTo>
                      <a:pt x="64" y="0"/>
                    </a:lnTo>
                    <a:cubicBezTo>
                      <a:pt x="32" y="0"/>
                      <a:pt x="4" y="192"/>
                      <a:pt x="2" y="429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7" name="Freeform 254"/>
              <p:cNvSpPr>
                <a:spLocks/>
              </p:cNvSpPr>
              <p:nvPr/>
            </p:nvSpPr>
            <p:spPr bwMode="auto">
              <a:xfrm>
                <a:off x="4621" y="2263"/>
                <a:ext cx="15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5" y="103"/>
                  </a:cxn>
                  <a:cxn ang="0">
                    <a:pos x="1" y="0"/>
                  </a:cxn>
                </a:cxnLst>
                <a:rect l="0" t="0" r="r" b="b"/>
                <a:pathLst>
                  <a:path w="15" h="206">
                    <a:moveTo>
                      <a:pt x="0" y="206"/>
                    </a:moveTo>
                    <a:cubicBezTo>
                      <a:pt x="7" y="206"/>
                      <a:pt x="14" y="160"/>
                      <a:pt x="15" y="103"/>
                    </a:cubicBezTo>
                    <a:cubicBezTo>
                      <a:pt x="15" y="46"/>
                      <a:pt x="9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25" name="Freeform 256"/>
            <p:cNvSpPr>
              <a:spLocks/>
            </p:cNvSpPr>
            <p:nvPr/>
          </p:nvSpPr>
          <p:spPr bwMode="auto">
            <a:xfrm>
              <a:off x="8313950" y="3460242"/>
              <a:ext cx="2641" cy="446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6" y="25"/>
                </a:cxn>
                <a:cxn ang="0">
                  <a:pos x="12" y="13"/>
                </a:cxn>
                <a:cxn ang="0">
                  <a:pos x="6" y="0"/>
                </a:cxn>
                <a:cxn ang="0">
                  <a:pos x="0" y="13"/>
                </a:cxn>
              </a:cxnLst>
              <a:rect l="0" t="0" r="r" b="b"/>
              <a:pathLst>
                <a:path w="12" h="25">
                  <a:moveTo>
                    <a:pt x="0" y="13"/>
                  </a:moveTo>
                  <a:cubicBezTo>
                    <a:pt x="0" y="20"/>
                    <a:pt x="2" y="25"/>
                    <a:pt x="6" y="25"/>
                  </a:cubicBezTo>
                  <a:cubicBezTo>
                    <a:pt x="9" y="25"/>
                    <a:pt x="12" y="20"/>
                    <a:pt x="12" y="13"/>
                  </a:cubicBezTo>
                  <a:cubicBezTo>
                    <a:pt x="12" y="6"/>
                    <a:pt x="9" y="0"/>
                    <a:pt x="6" y="0"/>
                  </a:cubicBezTo>
                  <a:cubicBezTo>
                    <a:pt x="3" y="0"/>
                    <a:pt x="0" y="6"/>
                    <a:pt x="0" y="1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6" name="Freeform 257"/>
            <p:cNvSpPr>
              <a:spLocks/>
            </p:cNvSpPr>
            <p:nvPr/>
          </p:nvSpPr>
          <p:spPr bwMode="auto">
            <a:xfrm>
              <a:off x="8298984" y="3539846"/>
              <a:ext cx="4401" cy="6696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0" y="38"/>
                </a:cxn>
                <a:cxn ang="0">
                  <a:pos x="21" y="19"/>
                </a:cxn>
                <a:cxn ang="0">
                  <a:pos x="10" y="0"/>
                </a:cxn>
                <a:cxn ang="0">
                  <a:pos x="0" y="19"/>
                </a:cxn>
              </a:cxnLst>
              <a:rect l="0" t="0" r="r" b="b"/>
              <a:pathLst>
                <a:path w="21" h="38">
                  <a:moveTo>
                    <a:pt x="0" y="19"/>
                  </a:moveTo>
                  <a:cubicBezTo>
                    <a:pt x="0" y="29"/>
                    <a:pt x="4" y="38"/>
                    <a:pt x="10" y="38"/>
                  </a:cubicBezTo>
                  <a:cubicBezTo>
                    <a:pt x="16" y="38"/>
                    <a:pt x="21" y="29"/>
                    <a:pt x="21" y="19"/>
                  </a:cubicBezTo>
                  <a:cubicBezTo>
                    <a:pt x="21" y="9"/>
                    <a:pt x="16" y="0"/>
                    <a:pt x="10" y="0"/>
                  </a:cubicBezTo>
                  <a:cubicBezTo>
                    <a:pt x="5" y="0"/>
                    <a:pt x="0" y="9"/>
                    <a:pt x="0" y="1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7" name="Freeform 258"/>
            <p:cNvSpPr>
              <a:spLocks/>
            </p:cNvSpPr>
            <p:nvPr/>
          </p:nvSpPr>
          <p:spPr bwMode="auto">
            <a:xfrm>
              <a:off x="8306027" y="3372454"/>
              <a:ext cx="4401" cy="6696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0" y="37"/>
                </a:cxn>
                <a:cxn ang="0">
                  <a:pos x="21" y="19"/>
                </a:cxn>
                <a:cxn ang="0">
                  <a:pos x="11" y="0"/>
                </a:cxn>
                <a:cxn ang="0">
                  <a:pos x="0" y="18"/>
                </a:cxn>
              </a:cxnLst>
              <a:rect l="0" t="0" r="r" b="b"/>
              <a:pathLst>
                <a:path w="21" h="37">
                  <a:moveTo>
                    <a:pt x="0" y="18"/>
                  </a:moveTo>
                  <a:cubicBezTo>
                    <a:pt x="0" y="29"/>
                    <a:pt x="5" y="37"/>
                    <a:pt x="10" y="37"/>
                  </a:cubicBezTo>
                  <a:cubicBezTo>
                    <a:pt x="16" y="37"/>
                    <a:pt x="21" y="29"/>
                    <a:pt x="21" y="19"/>
                  </a:cubicBezTo>
                  <a:cubicBezTo>
                    <a:pt x="21" y="8"/>
                    <a:pt x="16" y="0"/>
                    <a:pt x="11" y="0"/>
                  </a:cubicBezTo>
                  <a:cubicBezTo>
                    <a:pt x="5" y="0"/>
                    <a:pt x="0" y="8"/>
                    <a:pt x="0" y="18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8" name="Freeform 259"/>
            <p:cNvSpPr>
              <a:spLocks/>
            </p:cNvSpPr>
            <p:nvPr/>
          </p:nvSpPr>
          <p:spPr bwMode="auto">
            <a:xfrm>
              <a:off x="8313950" y="3414860"/>
              <a:ext cx="3521" cy="5952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8" y="34"/>
                </a:cxn>
                <a:cxn ang="0">
                  <a:pos x="16" y="17"/>
                </a:cxn>
                <a:cxn ang="0">
                  <a:pos x="8" y="0"/>
                </a:cxn>
                <a:cxn ang="0">
                  <a:pos x="0" y="17"/>
                </a:cxn>
              </a:cxnLst>
              <a:rect l="0" t="0" r="r" b="b"/>
              <a:pathLst>
                <a:path w="16" h="34">
                  <a:moveTo>
                    <a:pt x="0" y="17"/>
                  </a:moveTo>
                  <a:cubicBezTo>
                    <a:pt x="0" y="26"/>
                    <a:pt x="3" y="34"/>
                    <a:pt x="8" y="34"/>
                  </a:cubicBezTo>
                  <a:cubicBezTo>
                    <a:pt x="12" y="34"/>
                    <a:pt x="16" y="26"/>
                    <a:pt x="16" y="17"/>
                  </a:cubicBezTo>
                  <a:cubicBezTo>
                    <a:pt x="16" y="8"/>
                    <a:pt x="13" y="0"/>
                    <a:pt x="8" y="0"/>
                  </a:cubicBezTo>
                  <a:cubicBezTo>
                    <a:pt x="4" y="0"/>
                    <a:pt x="0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9" name="Freeform 260"/>
            <p:cNvSpPr>
              <a:spLocks/>
            </p:cNvSpPr>
            <p:nvPr/>
          </p:nvSpPr>
          <p:spPr bwMode="auto">
            <a:xfrm>
              <a:off x="8310428" y="3501904"/>
              <a:ext cx="3521" cy="520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8" y="29"/>
                </a:cxn>
                <a:cxn ang="0">
                  <a:pos x="17" y="14"/>
                </a:cxn>
                <a:cxn ang="0">
                  <a:pos x="8" y="0"/>
                </a:cxn>
                <a:cxn ang="0">
                  <a:pos x="0" y="14"/>
                </a:cxn>
              </a:cxnLst>
              <a:rect l="0" t="0" r="r" b="b"/>
              <a:pathLst>
                <a:path w="17" h="29">
                  <a:moveTo>
                    <a:pt x="0" y="14"/>
                  </a:moveTo>
                  <a:cubicBezTo>
                    <a:pt x="0" y="22"/>
                    <a:pt x="4" y="29"/>
                    <a:pt x="8" y="29"/>
                  </a:cubicBezTo>
                  <a:cubicBezTo>
                    <a:pt x="13" y="29"/>
                    <a:pt x="17" y="23"/>
                    <a:pt x="17" y="14"/>
                  </a:cubicBezTo>
                  <a:cubicBezTo>
                    <a:pt x="17" y="6"/>
                    <a:pt x="13" y="0"/>
                    <a:pt x="8" y="0"/>
                  </a:cubicBezTo>
                  <a:cubicBezTo>
                    <a:pt x="4" y="0"/>
                    <a:pt x="0" y="6"/>
                    <a:pt x="0" y="1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30" name="Group 266"/>
            <p:cNvGrpSpPr>
              <a:grpSpLocks/>
            </p:cNvGrpSpPr>
            <p:nvPr/>
          </p:nvGrpSpPr>
          <p:grpSpPr bwMode="auto">
            <a:xfrm>
              <a:off x="8042804" y="3356087"/>
              <a:ext cx="70428" cy="221702"/>
              <a:chOff x="4568" y="2224"/>
              <a:chExt cx="80" cy="298"/>
            </a:xfrm>
          </p:grpSpPr>
          <p:sp>
            <p:nvSpPr>
              <p:cNvPr id="2998" name="Freeform 261"/>
              <p:cNvSpPr>
                <a:spLocks/>
              </p:cNvSpPr>
              <p:nvPr/>
            </p:nvSpPr>
            <p:spPr bwMode="auto">
              <a:xfrm>
                <a:off x="4568" y="2232"/>
                <a:ext cx="80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80" y="1209"/>
                  </a:cxn>
                  <a:cxn ang="0">
                    <a:pos x="244" y="1210"/>
                  </a:cxn>
                  <a:cxn ang="0">
                    <a:pos x="331" y="607"/>
                  </a:cxn>
                  <a:cxn ang="0">
                    <a:pos x="254" y="2"/>
                  </a:cxn>
                  <a:cxn ang="0">
                    <a:pos x="89" y="1"/>
                  </a:cxn>
                  <a:cxn ang="0">
                    <a:pos x="2" y="604"/>
                  </a:cxn>
                </a:cxnLst>
                <a:rect l="0" t="0" r="r" b="b"/>
                <a:pathLst>
                  <a:path w="334" h="1211">
                    <a:moveTo>
                      <a:pt x="2" y="604"/>
                    </a:moveTo>
                    <a:cubicBezTo>
                      <a:pt x="0" y="938"/>
                      <a:pt x="34" y="1209"/>
                      <a:pt x="80" y="1209"/>
                    </a:cubicBezTo>
                    <a:lnTo>
                      <a:pt x="244" y="1210"/>
                    </a:lnTo>
                    <a:cubicBezTo>
                      <a:pt x="290" y="1211"/>
                      <a:pt x="329" y="941"/>
                      <a:pt x="331" y="607"/>
                    </a:cubicBezTo>
                    <a:cubicBezTo>
                      <a:pt x="334" y="273"/>
                      <a:pt x="299" y="3"/>
                      <a:pt x="254" y="2"/>
                    </a:cubicBezTo>
                    <a:lnTo>
                      <a:pt x="89" y="1"/>
                    </a:lnTo>
                    <a:cubicBezTo>
                      <a:pt x="44" y="0"/>
                      <a:pt x="5" y="271"/>
                      <a:pt x="2" y="604"/>
                    </a:cubicBezTo>
                    <a:close/>
                  </a:path>
                </a:pathLst>
              </a:custGeom>
              <a:solidFill>
                <a:srgbClr val="1C1C1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9" name="Freeform 262"/>
              <p:cNvSpPr>
                <a:spLocks/>
              </p:cNvSpPr>
              <p:nvPr/>
            </p:nvSpPr>
            <p:spPr bwMode="auto">
              <a:xfrm>
                <a:off x="4568" y="2224"/>
                <a:ext cx="80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80" y="1209"/>
                  </a:cxn>
                  <a:cxn ang="0">
                    <a:pos x="244" y="1210"/>
                  </a:cxn>
                  <a:cxn ang="0">
                    <a:pos x="331" y="607"/>
                  </a:cxn>
                  <a:cxn ang="0">
                    <a:pos x="254" y="2"/>
                  </a:cxn>
                  <a:cxn ang="0">
                    <a:pos x="89" y="0"/>
                  </a:cxn>
                  <a:cxn ang="0">
                    <a:pos x="2" y="604"/>
                  </a:cxn>
                </a:cxnLst>
                <a:rect l="0" t="0" r="r" b="b"/>
                <a:pathLst>
                  <a:path w="334" h="1210">
                    <a:moveTo>
                      <a:pt x="2" y="604"/>
                    </a:moveTo>
                    <a:cubicBezTo>
                      <a:pt x="0" y="938"/>
                      <a:pt x="34" y="1208"/>
                      <a:pt x="80" y="1209"/>
                    </a:cubicBezTo>
                    <a:lnTo>
                      <a:pt x="244" y="1210"/>
                    </a:lnTo>
                    <a:cubicBezTo>
                      <a:pt x="290" y="1210"/>
                      <a:pt x="329" y="940"/>
                      <a:pt x="331" y="607"/>
                    </a:cubicBezTo>
                    <a:cubicBezTo>
                      <a:pt x="334" y="273"/>
                      <a:pt x="299" y="2"/>
                      <a:pt x="254" y="2"/>
                    </a:cubicBezTo>
                    <a:lnTo>
                      <a:pt x="89" y="0"/>
                    </a:lnTo>
                    <a:cubicBezTo>
                      <a:pt x="44" y="0"/>
                      <a:pt x="5" y="270"/>
                      <a:pt x="2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0" name="Freeform 263"/>
              <p:cNvSpPr>
                <a:spLocks/>
              </p:cNvSpPr>
              <p:nvPr/>
            </p:nvSpPr>
            <p:spPr bwMode="auto">
              <a:xfrm>
                <a:off x="4568" y="2224"/>
                <a:ext cx="41" cy="290"/>
              </a:xfrm>
              <a:custGeom>
                <a:avLst/>
                <a:gdLst/>
                <a:ahLst/>
                <a:cxnLst>
                  <a:cxn ang="0">
                    <a:pos x="80" y="1209"/>
                  </a:cxn>
                  <a:cxn ang="0">
                    <a:pos x="167" y="605"/>
                  </a:cxn>
                  <a:cxn ang="0">
                    <a:pos x="89" y="0"/>
                  </a:cxn>
                  <a:cxn ang="0">
                    <a:pos x="2" y="604"/>
                  </a:cxn>
                  <a:cxn ang="0">
                    <a:pos x="80" y="1209"/>
                  </a:cxn>
                </a:cxnLst>
                <a:rect l="0" t="0" r="r" b="b"/>
                <a:pathLst>
                  <a:path w="170" h="1209">
                    <a:moveTo>
                      <a:pt x="80" y="1209"/>
                    </a:moveTo>
                    <a:cubicBezTo>
                      <a:pt x="125" y="1209"/>
                      <a:pt x="164" y="939"/>
                      <a:pt x="167" y="605"/>
                    </a:cubicBezTo>
                    <a:cubicBezTo>
                      <a:pt x="170" y="272"/>
                      <a:pt x="135" y="1"/>
                      <a:pt x="89" y="0"/>
                    </a:cubicBezTo>
                    <a:cubicBezTo>
                      <a:pt x="44" y="0"/>
                      <a:pt x="5" y="270"/>
                      <a:pt x="2" y="604"/>
                    </a:cubicBezTo>
                    <a:cubicBezTo>
                      <a:pt x="0" y="938"/>
                      <a:pt x="34" y="1208"/>
                      <a:pt x="80" y="1209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1" name="Freeform 264"/>
              <p:cNvSpPr>
                <a:spLocks/>
              </p:cNvSpPr>
              <p:nvPr/>
            </p:nvSpPr>
            <p:spPr bwMode="auto">
              <a:xfrm>
                <a:off x="4568" y="2224"/>
                <a:ext cx="80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80" y="1209"/>
                  </a:cxn>
                  <a:cxn ang="0">
                    <a:pos x="244" y="1210"/>
                  </a:cxn>
                  <a:cxn ang="0">
                    <a:pos x="331" y="607"/>
                  </a:cxn>
                  <a:cxn ang="0">
                    <a:pos x="254" y="2"/>
                  </a:cxn>
                  <a:cxn ang="0">
                    <a:pos x="89" y="0"/>
                  </a:cxn>
                  <a:cxn ang="0">
                    <a:pos x="2" y="604"/>
                  </a:cxn>
                </a:cxnLst>
                <a:rect l="0" t="0" r="r" b="b"/>
                <a:pathLst>
                  <a:path w="334" h="1210">
                    <a:moveTo>
                      <a:pt x="2" y="604"/>
                    </a:moveTo>
                    <a:cubicBezTo>
                      <a:pt x="0" y="938"/>
                      <a:pt x="34" y="1208"/>
                      <a:pt x="80" y="1209"/>
                    </a:cubicBezTo>
                    <a:lnTo>
                      <a:pt x="244" y="1210"/>
                    </a:lnTo>
                    <a:cubicBezTo>
                      <a:pt x="290" y="1210"/>
                      <a:pt x="329" y="940"/>
                      <a:pt x="331" y="607"/>
                    </a:cubicBezTo>
                    <a:cubicBezTo>
                      <a:pt x="334" y="273"/>
                      <a:pt x="299" y="2"/>
                      <a:pt x="254" y="2"/>
                    </a:cubicBezTo>
                    <a:lnTo>
                      <a:pt x="89" y="0"/>
                    </a:lnTo>
                    <a:cubicBezTo>
                      <a:pt x="44" y="0"/>
                      <a:pt x="5" y="270"/>
                      <a:pt x="2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2" name="Freeform 265"/>
              <p:cNvSpPr>
                <a:spLocks/>
              </p:cNvSpPr>
              <p:nvPr/>
            </p:nvSpPr>
            <p:spPr bwMode="auto">
              <a:xfrm>
                <a:off x="4587" y="2224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0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31" name="Group 271"/>
            <p:cNvGrpSpPr>
              <a:grpSpLocks/>
            </p:cNvGrpSpPr>
            <p:nvPr/>
          </p:nvGrpSpPr>
          <p:grpSpPr bwMode="auto">
            <a:xfrm>
              <a:off x="8003189" y="3397749"/>
              <a:ext cx="62504" cy="133914"/>
              <a:chOff x="4523" y="2280"/>
              <a:chExt cx="71" cy="180"/>
            </a:xfrm>
          </p:grpSpPr>
          <p:sp>
            <p:nvSpPr>
              <p:cNvPr id="2994" name="Freeform 267"/>
              <p:cNvSpPr>
                <a:spLocks/>
              </p:cNvSpPr>
              <p:nvPr/>
            </p:nvSpPr>
            <p:spPr bwMode="auto">
              <a:xfrm>
                <a:off x="4523" y="2280"/>
                <a:ext cx="71" cy="180"/>
              </a:xfrm>
              <a:custGeom>
                <a:avLst/>
                <a:gdLst/>
                <a:ahLst/>
                <a:cxnLst>
                  <a:cxn ang="0">
                    <a:pos x="2" y="374"/>
                  </a:cxn>
                  <a:cxn ang="0">
                    <a:pos x="64" y="750"/>
                  </a:cxn>
                  <a:cxn ang="0">
                    <a:pos x="225" y="751"/>
                  </a:cxn>
                  <a:cxn ang="0">
                    <a:pos x="293" y="377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4"/>
                  </a:cxn>
                </a:cxnLst>
                <a:rect l="0" t="0" r="r" b="b"/>
                <a:pathLst>
                  <a:path w="295" h="751">
                    <a:moveTo>
                      <a:pt x="2" y="374"/>
                    </a:moveTo>
                    <a:cubicBezTo>
                      <a:pt x="0" y="581"/>
                      <a:pt x="28" y="750"/>
                      <a:pt x="64" y="750"/>
                    </a:cubicBezTo>
                    <a:lnTo>
                      <a:pt x="225" y="751"/>
                    </a:lnTo>
                    <a:cubicBezTo>
                      <a:pt x="261" y="751"/>
                      <a:pt x="292" y="584"/>
                      <a:pt x="293" y="377"/>
                    </a:cubicBezTo>
                    <a:cubicBezTo>
                      <a:pt x="295" y="170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7"/>
                      <a:pt x="2" y="3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5" name="Freeform 268"/>
              <p:cNvSpPr>
                <a:spLocks/>
              </p:cNvSpPr>
              <p:nvPr/>
            </p:nvSpPr>
            <p:spPr bwMode="auto">
              <a:xfrm>
                <a:off x="4523" y="2280"/>
                <a:ext cx="32" cy="180"/>
              </a:xfrm>
              <a:custGeom>
                <a:avLst/>
                <a:gdLst/>
                <a:ahLst/>
                <a:cxnLst>
                  <a:cxn ang="0">
                    <a:pos x="64" y="750"/>
                  </a:cxn>
                  <a:cxn ang="0">
                    <a:pos x="133" y="375"/>
                  </a:cxn>
                  <a:cxn ang="0">
                    <a:pos x="70" y="0"/>
                  </a:cxn>
                  <a:cxn ang="0">
                    <a:pos x="2" y="374"/>
                  </a:cxn>
                  <a:cxn ang="0">
                    <a:pos x="64" y="750"/>
                  </a:cxn>
                </a:cxnLst>
                <a:rect l="0" t="0" r="r" b="b"/>
                <a:pathLst>
                  <a:path w="135" h="750">
                    <a:moveTo>
                      <a:pt x="64" y="750"/>
                    </a:moveTo>
                    <a:cubicBezTo>
                      <a:pt x="101" y="750"/>
                      <a:pt x="131" y="582"/>
                      <a:pt x="133" y="375"/>
                    </a:cubicBezTo>
                    <a:cubicBezTo>
                      <a:pt x="135" y="168"/>
                      <a:pt x="107" y="0"/>
                      <a:pt x="70" y="0"/>
                    </a:cubicBezTo>
                    <a:cubicBezTo>
                      <a:pt x="34" y="0"/>
                      <a:pt x="3" y="167"/>
                      <a:pt x="2" y="374"/>
                    </a:cubicBezTo>
                    <a:cubicBezTo>
                      <a:pt x="0" y="581"/>
                      <a:pt x="28" y="750"/>
                      <a:pt x="64" y="750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6" name="Freeform 269"/>
              <p:cNvSpPr>
                <a:spLocks/>
              </p:cNvSpPr>
              <p:nvPr/>
            </p:nvSpPr>
            <p:spPr bwMode="auto">
              <a:xfrm>
                <a:off x="4523" y="2280"/>
                <a:ext cx="71" cy="180"/>
              </a:xfrm>
              <a:custGeom>
                <a:avLst/>
                <a:gdLst/>
                <a:ahLst/>
                <a:cxnLst>
                  <a:cxn ang="0">
                    <a:pos x="2" y="374"/>
                  </a:cxn>
                  <a:cxn ang="0">
                    <a:pos x="64" y="750"/>
                  </a:cxn>
                  <a:cxn ang="0">
                    <a:pos x="225" y="751"/>
                  </a:cxn>
                  <a:cxn ang="0">
                    <a:pos x="293" y="377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4"/>
                  </a:cxn>
                </a:cxnLst>
                <a:rect l="0" t="0" r="r" b="b"/>
                <a:pathLst>
                  <a:path w="295" h="751">
                    <a:moveTo>
                      <a:pt x="2" y="374"/>
                    </a:moveTo>
                    <a:cubicBezTo>
                      <a:pt x="0" y="581"/>
                      <a:pt x="28" y="750"/>
                      <a:pt x="64" y="750"/>
                    </a:cubicBezTo>
                    <a:lnTo>
                      <a:pt x="225" y="751"/>
                    </a:lnTo>
                    <a:cubicBezTo>
                      <a:pt x="261" y="751"/>
                      <a:pt x="292" y="584"/>
                      <a:pt x="293" y="377"/>
                    </a:cubicBezTo>
                    <a:cubicBezTo>
                      <a:pt x="295" y="170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7"/>
                      <a:pt x="2" y="37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7" name="Freeform 270"/>
              <p:cNvSpPr>
                <a:spLocks/>
              </p:cNvSpPr>
              <p:nvPr/>
            </p:nvSpPr>
            <p:spPr bwMode="auto">
              <a:xfrm>
                <a:off x="4538" y="2280"/>
                <a:ext cx="17" cy="180"/>
              </a:xfrm>
              <a:custGeom>
                <a:avLst/>
                <a:gdLst/>
                <a:ahLst/>
                <a:cxnLst>
                  <a:cxn ang="0">
                    <a:pos x="0" y="180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7" h="180">
                    <a:moveTo>
                      <a:pt x="0" y="180"/>
                    </a:moveTo>
                    <a:cubicBezTo>
                      <a:pt x="9" y="180"/>
                      <a:pt x="16" y="140"/>
                      <a:pt x="17" y="90"/>
                    </a:cubicBezTo>
                    <a:cubicBezTo>
                      <a:pt x="17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32" name="Group 276"/>
            <p:cNvGrpSpPr>
              <a:grpSpLocks/>
            </p:cNvGrpSpPr>
            <p:nvPr/>
          </p:nvGrpSpPr>
          <p:grpSpPr bwMode="auto">
            <a:xfrm>
              <a:off x="7988222" y="3388077"/>
              <a:ext cx="43137" cy="154745"/>
              <a:chOff x="4506" y="2267"/>
              <a:chExt cx="49" cy="208"/>
            </a:xfrm>
          </p:grpSpPr>
          <p:sp>
            <p:nvSpPr>
              <p:cNvPr id="2990" name="Freeform 272"/>
              <p:cNvSpPr>
                <a:spLocks/>
              </p:cNvSpPr>
              <p:nvPr/>
            </p:nvSpPr>
            <p:spPr bwMode="auto">
              <a:xfrm>
                <a:off x="4506" y="2267"/>
                <a:ext cx="49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3" y="867"/>
                  </a:cxn>
                  <a:cxn ang="0">
                    <a:pos x="153" y="867"/>
                  </a:cxn>
                  <a:cxn ang="0">
                    <a:pos x="202" y="434"/>
                  </a:cxn>
                  <a:cxn ang="0">
                    <a:pos x="160" y="1"/>
                  </a:cxn>
                  <a:cxn ang="0">
                    <a:pos x="50" y="0"/>
                  </a:cxn>
                  <a:cxn ang="0">
                    <a:pos x="2" y="433"/>
                  </a:cxn>
                </a:cxnLst>
                <a:rect l="0" t="0" r="r" b="b"/>
                <a:pathLst>
                  <a:path w="204" h="868">
                    <a:moveTo>
                      <a:pt x="2" y="433"/>
                    </a:moveTo>
                    <a:cubicBezTo>
                      <a:pt x="0" y="672"/>
                      <a:pt x="19" y="866"/>
                      <a:pt x="43" y="867"/>
                    </a:cubicBezTo>
                    <a:lnTo>
                      <a:pt x="153" y="867"/>
                    </a:lnTo>
                    <a:cubicBezTo>
                      <a:pt x="178" y="868"/>
                      <a:pt x="200" y="674"/>
                      <a:pt x="202" y="434"/>
                    </a:cubicBezTo>
                    <a:cubicBezTo>
                      <a:pt x="204" y="195"/>
                      <a:pt x="185" y="1"/>
                      <a:pt x="160" y="1"/>
                    </a:cubicBezTo>
                    <a:lnTo>
                      <a:pt x="50" y="0"/>
                    </a:lnTo>
                    <a:cubicBezTo>
                      <a:pt x="26" y="0"/>
                      <a:pt x="4" y="194"/>
                      <a:pt x="2" y="433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1" name="Freeform 273"/>
              <p:cNvSpPr>
                <a:spLocks/>
              </p:cNvSpPr>
              <p:nvPr/>
            </p:nvSpPr>
            <p:spPr bwMode="auto">
              <a:xfrm>
                <a:off x="4506" y="2267"/>
                <a:ext cx="22" cy="208"/>
              </a:xfrm>
              <a:custGeom>
                <a:avLst/>
                <a:gdLst/>
                <a:ahLst/>
                <a:cxnLst>
                  <a:cxn ang="0">
                    <a:pos x="43" y="867"/>
                  </a:cxn>
                  <a:cxn ang="0">
                    <a:pos x="92" y="434"/>
                  </a:cxn>
                  <a:cxn ang="0">
                    <a:pos x="50" y="0"/>
                  </a:cxn>
                  <a:cxn ang="0">
                    <a:pos x="2" y="433"/>
                  </a:cxn>
                  <a:cxn ang="0">
                    <a:pos x="43" y="867"/>
                  </a:cxn>
                </a:cxnLst>
                <a:rect l="0" t="0" r="r" b="b"/>
                <a:pathLst>
                  <a:path w="94" h="867">
                    <a:moveTo>
                      <a:pt x="43" y="867"/>
                    </a:moveTo>
                    <a:cubicBezTo>
                      <a:pt x="68" y="867"/>
                      <a:pt x="90" y="673"/>
                      <a:pt x="92" y="434"/>
                    </a:cubicBezTo>
                    <a:cubicBezTo>
                      <a:pt x="94" y="194"/>
                      <a:pt x="75" y="0"/>
                      <a:pt x="50" y="0"/>
                    </a:cubicBezTo>
                    <a:cubicBezTo>
                      <a:pt x="26" y="0"/>
                      <a:pt x="4" y="194"/>
                      <a:pt x="2" y="433"/>
                    </a:cubicBezTo>
                    <a:cubicBezTo>
                      <a:pt x="0" y="672"/>
                      <a:pt x="19" y="866"/>
                      <a:pt x="43" y="86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2" name="Freeform 274"/>
              <p:cNvSpPr>
                <a:spLocks/>
              </p:cNvSpPr>
              <p:nvPr/>
            </p:nvSpPr>
            <p:spPr bwMode="auto">
              <a:xfrm>
                <a:off x="4506" y="2267"/>
                <a:ext cx="49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3" y="867"/>
                  </a:cxn>
                  <a:cxn ang="0">
                    <a:pos x="153" y="867"/>
                  </a:cxn>
                  <a:cxn ang="0">
                    <a:pos x="202" y="434"/>
                  </a:cxn>
                  <a:cxn ang="0">
                    <a:pos x="160" y="1"/>
                  </a:cxn>
                  <a:cxn ang="0">
                    <a:pos x="50" y="0"/>
                  </a:cxn>
                  <a:cxn ang="0">
                    <a:pos x="2" y="433"/>
                  </a:cxn>
                </a:cxnLst>
                <a:rect l="0" t="0" r="r" b="b"/>
                <a:pathLst>
                  <a:path w="204" h="868">
                    <a:moveTo>
                      <a:pt x="2" y="433"/>
                    </a:moveTo>
                    <a:cubicBezTo>
                      <a:pt x="0" y="672"/>
                      <a:pt x="19" y="866"/>
                      <a:pt x="43" y="867"/>
                    </a:cubicBezTo>
                    <a:lnTo>
                      <a:pt x="153" y="867"/>
                    </a:lnTo>
                    <a:cubicBezTo>
                      <a:pt x="178" y="868"/>
                      <a:pt x="200" y="674"/>
                      <a:pt x="202" y="434"/>
                    </a:cubicBezTo>
                    <a:cubicBezTo>
                      <a:pt x="204" y="195"/>
                      <a:pt x="185" y="1"/>
                      <a:pt x="160" y="1"/>
                    </a:cubicBezTo>
                    <a:lnTo>
                      <a:pt x="50" y="0"/>
                    </a:lnTo>
                    <a:cubicBezTo>
                      <a:pt x="26" y="0"/>
                      <a:pt x="4" y="194"/>
                      <a:pt x="2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3" name="Freeform 275"/>
              <p:cNvSpPr>
                <a:spLocks/>
              </p:cNvSpPr>
              <p:nvPr/>
            </p:nvSpPr>
            <p:spPr bwMode="auto">
              <a:xfrm>
                <a:off x="4516" y="2267"/>
                <a:ext cx="12" cy="208"/>
              </a:xfrm>
              <a:custGeom>
                <a:avLst/>
                <a:gdLst/>
                <a:ahLst/>
                <a:cxnLst>
                  <a:cxn ang="0">
                    <a:pos x="0" y="208"/>
                  </a:cxn>
                  <a:cxn ang="0">
                    <a:pos x="12" y="104"/>
                  </a:cxn>
                  <a:cxn ang="0">
                    <a:pos x="2" y="0"/>
                  </a:cxn>
                </a:cxnLst>
                <a:rect l="0" t="0" r="r" b="b"/>
                <a:pathLst>
                  <a:path w="12" h="208">
                    <a:moveTo>
                      <a:pt x="0" y="208"/>
                    </a:moveTo>
                    <a:cubicBezTo>
                      <a:pt x="6" y="208"/>
                      <a:pt x="11" y="162"/>
                      <a:pt x="12" y="104"/>
                    </a:cubicBezTo>
                    <a:cubicBezTo>
                      <a:pt x="12" y="47"/>
                      <a:pt x="8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33" name="Freeform 277"/>
            <p:cNvSpPr>
              <a:spLocks/>
            </p:cNvSpPr>
            <p:nvPr/>
          </p:nvSpPr>
          <p:spPr bwMode="auto">
            <a:xfrm>
              <a:off x="8068334" y="3462474"/>
              <a:ext cx="3521" cy="446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25"/>
                </a:cxn>
                <a:cxn ang="0">
                  <a:pos x="17" y="13"/>
                </a:cxn>
                <a:cxn ang="0">
                  <a:pos x="9" y="0"/>
                </a:cxn>
                <a:cxn ang="0">
                  <a:pos x="0" y="12"/>
                </a:cxn>
              </a:cxnLst>
              <a:rect l="0" t="0" r="r" b="b"/>
              <a:pathLst>
                <a:path w="17" h="25">
                  <a:moveTo>
                    <a:pt x="0" y="12"/>
                  </a:moveTo>
                  <a:cubicBezTo>
                    <a:pt x="0" y="19"/>
                    <a:pt x="4" y="25"/>
                    <a:pt x="8" y="25"/>
                  </a:cubicBezTo>
                  <a:cubicBezTo>
                    <a:pt x="13" y="25"/>
                    <a:pt x="17" y="19"/>
                    <a:pt x="17" y="13"/>
                  </a:cubicBezTo>
                  <a:cubicBezTo>
                    <a:pt x="17" y="6"/>
                    <a:pt x="13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4" name="Freeform 278"/>
            <p:cNvSpPr>
              <a:spLocks/>
            </p:cNvSpPr>
            <p:nvPr/>
          </p:nvSpPr>
          <p:spPr bwMode="auto">
            <a:xfrm>
              <a:off x="8052488" y="3542822"/>
              <a:ext cx="5282" cy="744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2" y="42"/>
                </a:cxn>
                <a:cxn ang="0">
                  <a:pos x="25" y="21"/>
                </a:cxn>
                <a:cxn ang="0">
                  <a:pos x="13" y="0"/>
                </a:cxn>
                <a:cxn ang="0">
                  <a:pos x="0" y="21"/>
                </a:cxn>
              </a:cxnLst>
              <a:rect l="0" t="0" r="r" b="b"/>
              <a:pathLst>
                <a:path w="25" h="42">
                  <a:moveTo>
                    <a:pt x="0" y="21"/>
                  </a:moveTo>
                  <a:cubicBezTo>
                    <a:pt x="0" y="32"/>
                    <a:pt x="6" y="42"/>
                    <a:pt x="12" y="42"/>
                  </a:cubicBezTo>
                  <a:cubicBezTo>
                    <a:pt x="19" y="42"/>
                    <a:pt x="25" y="32"/>
                    <a:pt x="25" y="21"/>
                  </a:cubicBezTo>
                  <a:cubicBezTo>
                    <a:pt x="25" y="9"/>
                    <a:pt x="20" y="0"/>
                    <a:pt x="13" y="0"/>
                  </a:cubicBezTo>
                  <a:cubicBezTo>
                    <a:pt x="6" y="0"/>
                    <a:pt x="0" y="9"/>
                    <a:pt x="0" y="2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5" name="Freeform 279"/>
            <p:cNvSpPr>
              <a:spLocks/>
            </p:cNvSpPr>
            <p:nvPr/>
          </p:nvSpPr>
          <p:spPr bwMode="auto">
            <a:xfrm>
              <a:off x="8060411" y="3379894"/>
              <a:ext cx="4401" cy="744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0" y="42"/>
                </a:cxn>
                <a:cxn ang="0">
                  <a:pos x="20" y="21"/>
                </a:cxn>
                <a:cxn ang="0">
                  <a:pos x="10" y="0"/>
                </a:cxn>
                <a:cxn ang="0">
                  <a:pos x="0" y="21"/>
                </a:cxn>
              </a:cxnLst>
              <a:rect l="0" t="0" r="r" b="b"/>
              <a:pathLst>
                <a:path w="21" h="42">
                  <a:moveTo>
                    <a:pt x="0" y="21"/>
                  </a:moveTo>
                  <a:cubicBezTo>
                    <a:pt x="0" y="33"/>
                    <a:pt x="4" y="42"/>
                    <a:pt x="10" y="42"/>
                  </a:cubicBezTo>
                  <a:cubicBezTo>
                    <a:pt x="16" y="42"/>
                    <a:pt x="20" y="33"/>
                    <a:pt x="20" y="21"/>
                  </a:cubicBezTo>
                  <a:cubicBezTo>
                    <a:pt x="21" y="10"/>
                    <a:pt x="16" y="1"/>
                    <a:pt x="10" y="0"/>
                  </a:cubicBezTo>
                  <a:cubicBezTo>
                    <a:pt x="4" y="0"/>
                    <a:pt x="0" y="10"/>
                    <a:pt x="0" y="2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6" name="Freeform 280"/>
            <p:cNvSpPr>
              <a:spLocks/>
            </p:cNvSpPr>
            <p:nvPr/>
          </p:nvSpPr>
          <p:spPr bwMode="auto">
            <a:xfrm>
              <a:off x="8067453" y="3416348"/>
              <a:ext cx="4401" cy="595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0" y="33"/>
                </a:cxn>
                <a:cxn ang="0">
                  <a:pos x="21" y="16"/>
                </a:cxn>
                <a:cxn ang="0">
                  <a:pos x="11" y="0"/>
                </a:cxn>
                <a:cxn ang="0">
                  <a:pos x="0" y="16"/>
                </a:cxn>
              </a:cxnLst>
              <a:rect l="0" t="0" r="r" b="b"/>
              <a:pathLst>
                <a:path w="21" h="33">
                  <a:moveTo>
                    <a:pt x="0" y="16"/>
                  </a:moveTo>
                  <a:cubicBezTo>
                    <a:pt x="0" y="25"/>
                    <a:pt x="4" y="33"/>
                    <a:pt x="10" y="33"/>
                  </a:cubicBezTo>
                  <a:cubicBezTo>
                    <a:pt x="16" y="33"/>
                    <a:pt x="21" y="26"/>
                    <a:pt x="21" y="16"/>
                  </a:cubicBezTo>
                  <a:cubicBezTo>
                    <a:pt x="21" y="7"/>
                    <a:pt x="16" y="0"/>
                    <a:pt x="11" y="0"/>
                  </a:cubicBezTo>
                  <a:cubicBezTo>
                    <a:pt x="5" y="0"/>
                    <a:pt x="0" y="7"/>
                    <a:pt x="0" y="16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Freeform 281"/>
            <p:cNvSpPr>
              <a:spLocks/>
            </p:cNvSpPr>
            <p:nvPr/>
          </p:nvSpPr>
          <p:spPr bwMode="auto">
            <a:xfrm>
              <a:off x="8063932" y="3504880"/>
              <a:ext cx="4401" cy="5952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34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7"/>
                </a:cxn>
              </a:cxnLst>
              <a:rect l="0" t="0" r="r" b="b"/>
              <a:pathLst>
                <a:path w="21" h="34">
                  <a:moveTo>
                    <a:pt x="0" y="17"/>
                  </a:moveTo>
                  <a:cubicBezTo>
                    <a:pt x="0" y="26"/>
                    <a:pt x="5" y="34"/>
                    <a:pt x="11" y="34"/>
                  </a:cubicBezTo>
                  <a:cubicBezTo>
                    <a:pt x="16" y="34"/>
                    <a:pt x="21" y="26"/>
                    <a:pt x="21" y="17"/>
                  </a:cubicBezTo>
                  <a:cubicBezTo>
                    <a:pt x="21" y="8"/>
                    <a:pt x="17" y="1"/>
                    <a:pt x="11" y="0"/>
                  </a:cubicBezTo>
                  <a:cubicBezTo>
                    <a:pt x="5" y="0"/>
                    <a:pt x="0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38" name="Group 284"/>
            <p:cNvGrpSpPr>
              <a:grpSpLocks/>
            </p:cNvGrpSpPr>
            <p:nvPr/>
          </p:nvGrpSpPr>
          <p:grpSpPr bwMode="auto">
            <a:xfrm>
              <a:off x="7989983" y="3397749"/>
              <a:ext cx="14966" cy="135402"/>
              <a:chOff x="4508" y="2280"/>
              <a:chExt cx="17" cy="182"/>
            </a:xfrm>
          </p:grpSpPr>
          <p:sp>
            <p:nvSpPr>
              <p:cNvPr id="2988" name="Freeform 282"/>
              <p:cNvSpPr>
                <a:spLocks/>
              </p:cNvSpPr>
              <p:nvPr/>
            </p:nvSpPr>
            <p:spPr bwMode="auto">
              <a:xfrm>
                <a:off x="4508" y="2280"/>
                <a:ext cx="17" cy="182"/>
              </a:xfrm>
              <a:custGeom>
                <a:avLst/>
                <a:gdLst/>
                <a:ahLst/>
                <a:cxnLst>
                  <a:cxn ang="0">
                    <a:pos x="1" y="379"/>
                  </a:cxn>
                  <a:cxn ang="0">
                    <a:pos x="32" y="759"/>
                  </a:cxn>
                  <a:cxn ang="0">
                    <a:pos x="68" y="380"/>
                  </a:cxn>
                  <a:cxn ang="0">
                    <a:pos x="38" y="0"/>
                  </a:cxn>
                  <a:cxn ang="0">
                    <a:pos x="1" y="379"/>
                  </a:cxn>
                </a:cxnLst>
                <a:rect l="0" t="0" r="r" b="b"/>
                <a:pathLst>
                  <a:path w="70" h="759">
                    <a:moveTo>
                      <a:pt x="1" y="379"/>
                    </a:moveTo>
                    <a:cubicBezTo>
                      <a:pt x="0" y="589"/>
                      <a:pt x="13" y="759"/>
                      <a:pt x="32" y="759"/>
                    </a:cubicBezTo>
                    <a:cubicBezTo>
                      <a:pt x="50" y="759"/>
                      <a:pt x="66" y="589"/>
                      <a:pt x="68" y="380"/>
                    </a:cubicBezTo>
                    <a:cubicBezTo>
                      <a:pt x="70" y="170"/>
                      <a:pt x="56" y="1"/>
                      <a:pt x="38" y="0"/>
                    </a:cubicBezTo>
                    <a:cubicBezTo>
                      <a:pt x="19" y="0"/>
                      <a:pt x="3" y="170"/>
                      <a:pt x="1" y="379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9" name="Freeform 283"/>
              <p:cNvSpPr>
                <a:spLocks/>
              </p:cNvSpPr>
              <p:nvPr/>
            </p:nvSpPr>
            <p:spPr bwMode="auto">
              <a:xfrm>
                <a:off x="4508" y="2280"/>
                <a:ext cx="17" cy="182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8" y="182"/>
                  </a:cxn>
                  <a:cxn ang="0">
                    <a:pos x="16" y="91"/>
                  </a:cxn>
                  <a:cxn ang="0">
                    <a:pos x="9" y="0"/>
                  </a:cxn>
                  <a:cxn ang="0">
                    <a:pos x="0" y="91"/>
                  </a:cxn>
                </a:cxnLst>
                <a:rect l="0" t="0" r="r" b="b"/>
                <a:pathLst>
                  <a:path w="17" h="182">
                    <a:moveTo>
                      <a:pt x="0" y="91"/>
                    </a:moveTo>
                    <a:cubicBezTo>
                      <a:pt x="0" y="141"/>
                      <a:pt x="3" y="182"/>
                      <a:pt x="8" y="182"/>
                    </a:cubicBezTo>
                    <a:cubicBezTo>
                      <a:pt x="12" y="182"/>
                      <a:pt x="16" y="141"/>
                      <a:pt x="16" y="91"/>
                    </a:cubicBezTo>
                    <a:cubicBezTo>
                      <a:pt x="17" y="41"/>
                      <a:pt x="13" y="0"/>
                      <a:pt x="9" y="0"/>
                    </a:cubicBezTo>
                    <a:cubicBezTo>
                      <a:pt x="5" y="0"/>
                      <a:pt x="1" y="41"/>
                      <a:pt x="0" y="91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39" name="Group 287"/>
            <p:cNvGrpSpPr>
              <a:grpSpLocks/>
            </p:cNvGrpSpPr>
            <p:nvPr/>
          </p:nvGrpSpPr>
          <p:grpSpPr bwMode="auto">
            <a:xfrm>
              <a:off x="7989103" y="3400725"/>
              <a:ext cx="14966" cy="127218"/>
              <a:chOff x="4507" y="2284"/>
              <a:chExt cx="17" cy="171"/>
            </a:xfrm>
          </p:grpSpPr>
          <p:sp>
            <p:nvSpPr>
              <p:cNvPr id="2986" name="Freeform 285"/>
              <p:cNvSpPr>
                <a:spLocks/>
              </p:cNvSpPr>
              <p:nvPr/>
            </p:nvSpPr>
            <p:spPr bwMode="auto">
              <a:xfrm>
                <a:off x="4507" y="2284"/>
                <a:ext cx="17" cy="171"/>
              </a:xfrm>
              <a:custGeom>
                <a:avLst/>
                <a:gdLst/>
                <a:ahLst/>
                <a:cxnLst>
                  <a:cxn ang="0">
                    <a:pos x="1" y="356"/>
                  </a:cxn>
                  <a:cxn ang="0">
                    <a:pos x="32" y="713"/>
                  </a:cxn>
                  <a:cxn ang="0">
                    <a:pos x="68" y="357"/>
                  </a:cxn>
                  <a:cxn ang="0">
                    <a:pos x="37" y="0"/>
                  </a:cxn>
                  <a:cxn ang="0">
                    <a:pos x="1" y="356"/>
                  </a:cxn>
                </a:cxnLst>
                <a:rect l="0" t="0" r="r" b="b"/>
                <a:pathLst>
                  <a:path w="69" h="713">
                    <a:moveTo>
                      <a:pt x="1" y="356"/>
                    </a:moveTo>
                    <a:cubicBezTo>
                      <a:pt x="0" y="553"/>
                      <a:pt x="13" y="712"/>
                      <a:pt x="32" y="713"/>
                    </a:cubicBezTo>
                    <a:cubicBezTo>
                      <a:pt x="50" y="713"/>
                      <a:pt x="66" y="553"/>
                      <a:pt x="68" y="357"/>
                    </a:cubicBezTo>
                    <a:cubicBezTo>
                      <a:pt x="69" y="160"/>
                      <a:pt x="56" y="0"/>
                      <a:pt x="37" y="0"/>
                    </a:cubicBezTo>
                    <a:cubicBezTo>
                      <a:pt x="19" y="0"/>
                      <a:pt x="3" y="159"/>
                      <a:pt x="1" y="356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7" name="Freeform 286"/>
              <p:cNvSpPr>
                <a:spLocks/>
              </p:cNvSpPr>
              <p:nvPr/>
            </p:nvSpPr>
            <p:spPr bwMode="auto">
              <a:xfrm>
                <a:off x="4507" y="2284"/>
                <a:ext cx="17" cy="171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8" y="171"/>
                  </a:cxn>
                  <a:cxn ang="0">
                    <a:pos x="16" y="86"/>
                  </a:cxn>
                  <a:cxn ang="0">
                    <a:pos x="9" y="0"/>
                  </a:cxn>
                  <a:cxn ang="0">
                    <a:pos x="0" y="86"/>
                  </a:cxn>
                </a:cxnLst>
                <a:rect l="0" t="0" r="r" b="b"/>
                <a:pathLst>
                  <a:path w="17" h="171">
                    <a:moveTo>
                      <a:pt x="0" y="86"/>
                    </a:moveTo>
                    <a:cubicBezTo>
                      <a:pt x="0" y="133"/>
                      <a:pt x="3" y="171"/>
                      <a:pt x="8" y="171"/>
                    </a:cubicBezTo>
                    <a:cubicBezTo>
                      <a:pt x="12" y="171"/>
                      <a:pt x="16" y="133"/>
                      <a:pt x="16" y="86"/>
                    </a:cubicBezTo>
                    <a:cubicBezTo>
                      <a:pt x="17" y="38"/>
                      <a:pt x="13" y="0"/>
                      <a:pt x="9" y="0"/>
                    </a:cubicBezTo>
                    <a:cubicBezTo>
                      <a:pt x="5" y="0"/>
                      <a:pt x="1" y="38"/>
                      <a:pt x="0" y="8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40" name="Group 292"/>
            <p:cNvGrpSpPr>
              <a:grpSpLocks/>
            </p:cNvGrpSpPr>
            <p:nvPr/>
          </p:nvGrpSpPr>
          <p:grpSpPr bwMode="auto">
            <a:xfrm>
              <a:off x="7934522" y="3427508"/>
              <a:ext cx="66026" cy="78117"/>
              <a:chOff x="4445" y="2320"/>
              <a:chExt cx="75" cy="105"/>
            </a:xfrm>
          </p:grpSpPr>
          <p:sp>
            <p:nvSpPr>
              <p:cNvPr id="2982" name="Freeform 288"/>
              <p:cNvSpPr>
                <a:spLocks/>
              </p:cNvSpPr>
              <p:nvPr/>
            </p:nvSpPr>
            <p:spPr bwMode="auto">
              <a:xfrm>
                <a:off x="4445" y="2320"/>
                <a:ext cx="75" cy="105"/>
              </a:xfrm>
              <a:custGeom>
                <a:avLst/>
                <a:gdLst/>
                <a:ahLst/>
                <a:cxnLst>
                  <a:cxn ang="0">
                    <a:pos x="1" y="217"/>
                  </a:cxn>
                  <a:cxn ang="0">
                    <a:pos x="33" y="433"/>
                  </a:cxn>
                  <a:cxn ang="0">
                    <a:pos x="278" y="435"/>
                  </a:cxn>
                  <a:cxn ang="0">
                    <a:pos x="313" y="219"/>
                  </a:cxn>
                  <a:cxn ang="0">
                    <a:pos x="281" y="2"/>
                  </a:cxn>
                  <a:cxn ang="0">
                    <a:pos x="36" y="0"/>
                  </a:cxn>
                  <a:cxn ang="0">
                    <a:pos x="1" y="217"/>
                  </a:cxn>
                </a:cxnLst>
                <a:rect l="0" t="0" r="r" b="b"/>
                <a:pathLst>
                  <a:path w="314" h="436">
                    <a:moveTo>
                      <a:pt x="1" y="217"/>
                    </a:moveTo>
                    <a:cubicBezTo>
                      <a:pt x="0" y="336"/>
                      <a:pt x="14" y="433"/>
                      <a:pt x="33" y="433"/>
                    </a:cubicBezTo>
                    <a:lnTo>
                      <a:pt x="278" y="435"/>
                    </a:lnTo>
                    <a:cubicBezTo>
                      <a:pt x="297" y="436"/>
                      <a:pt x="312" y="339"/>
                      <a:pt x="313" y="219"/>
                    </a:cubicBezTo>
                    <a:cubicBezTo>
                      <a:pt x="314" y="99"/>
                      <a:pt x="300" y="2"/>
                      <a:pt x="281" y="2"/>
                    </a:cubicBezTo>
                    <a:lnTo>
                      <a:pt x="36" y="0"/>
                    </a:lnTo>
                    <a:cubicBezTo>
                      <a:pt x="18" y="0"/>
                      <a:pt x="2" y="97"/>
                      <a:pt x="1" y="2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3" name="Freeform 289"/>
              <p:cNvSpPr>
                <a:spLocks/>
              </p:cNvSpPr>
              <p:nvPr/>
            </p:nvSpPr>
            <p:spPr bwMode="auto">
              <a:xfrm>
                <a:off x="4445" y="2320"/>
                <a:ext cx="17" cy="104"/>
              </a:xfrm>
              <a:custGeom>
                <a:avLst/>
                <a:gdLst/>
                <a:ahLst/>
                <a:cxnLst>
                  <a:cxn ang="0">
                    <a:pos x="33" y="433"/>
                  </a:cxn>
                  <a:cxn ang="0">
                    <a:pos x="68" y="217"/>
                  </a:cxn>
                  <a:cxn ang="0">
                    <a:pos x="36" y="0"/>
                  </a:cxn>
                  <a:cxn ang="0">
                    <a:pos x="1" y="217"/>
                  </a:cxn>
                  <a:cxn ang="0">
                    <a:pos x="33" y="433"/>
                  </a:cxn>
                </a:cxnLst>
                <a:rect l="0" t="0" r="r" b="b"/>
                <a:pathLst>
                  <a:path w="69" h="434">
                    <a:moveTo>
                      <a:pt x="33" y="433"/>
                    </a:moveTo>
                    <a:cubicBezTo>
                      <a:pt x="51" y="434"/>
                      <a:pt x="67" y="337"/>
                      <a:pt x="68" y="217"/>
                    </a:cubicBezTo>
                    <a:cubicBezTo>
                      <a:pt x="69" y="97"/>
                      <a:pt x="55" y="0"/>
                      <a:pt x="36" y="0"/>
                    </a:cubicBezTo>
                    <a:cubicBezTo>
                      <a:pt x="18" y="0"/>
                      <a:pt x="2" y="97"/>
                      <a:pt x="1" y="217"/>
                    </a:cubicBezTo>
                    <a:cubicBezTo>
                      <a:pt x="0" y="336"/>
                      <a:pt x="14" y="433"/>
                      <a:pt x="33" y="433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4" name="Freeform 290"/>
              <p:cNvSpPr>
                <a:spLocks/>
              </p:cNvSpPr>
              <p:nvPr/>
            </p:nvSpPr>
            <p:spPr bwMode="auto">
              <a:xfrm>
                <a:off x="4445" y="2320"/>
                <a:ext cx="75" cy="105"/>
              </a:xfrm>
              <a:custGeom>
                <a:avLst/>
                <a:gdLst/>
                <a:ahLst/>
                <a:cxnLst>
                  <a:cxn ang="0">
                    <a:pos x="1" y="217"/>
                  </a:cxn>
                  <a:cxn ang="0">
                    <a:pos x="33" y="433"/>
                  </a:cxn>
                  <a:cxn ang="0">
                    <a:pos x="278" y="435"/>
                  </a:cxn>
                  <a:cxn ang="0">
                    <a:pos x="313" y="219"/>
                  </a:cxn>
                  <a:cxn ang="0">
                    <a:pos x="281" y="2"/>
                  </a:cxn>
                  <a:cxn ang="0">
                    <a:pos x="36" y="0"/>
                  </a:cxn>
                  <a:cxn ang="0">
                    <a:pos x="1" y="217"/>
                  </a:cxn>
                </a:cxnLst>
                <a:rect l="0" t="0" r="r" b="b"/>
                <a:pathLst>
                  <a:path w="314" h="436">
                    <a:moveTo>
                      <a:pt x="1" y="217"/>
                    </a:moveTo>
                    <a:cubicBezTo>
                      <a:pt x="0" y="336"/>
                      <a:pt x="14" y="433"/>
                      <a:pt x="33" y="433"/>
                    </a:cubicBezTo>
                    <a:lnTo>
                      <a:pt x="278" y="435"/>
                    </a:lnTo>
                    <a:cubicBezTo>
                      <a:pt x="297" y="436"/>
                      <a:pt x="312" y="339"/>
                      <a:pt x="313" y="219"/>
                    </a:cubicBezTo>
                    <a:cubicBezTo>
                      <a:pt x="314" y="99"/>
                      <a:pt x="300" y="2"/>
                      <a:pt x="281" y="2"/>
                    </a:cubicBezTo>
                    <a:lnTo>
                      <a:pt x="36" y="0"/>
                    </a:lnTo>
                    <a:cubicBezTo>
                      <a:pt x="18" y="0"/>
                      <a:pt x="2" y="97"/>
                      <a:pt x="1" y="21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5" name="Freeform 291"/>
              <p:cNvSpPr>
                <a:spLocks/>
              </p:cNvSpPr>
              <p:nvPr/>
            </p:nvSpPr>
            <p:spPr bwMode="auto">
              <a:xfrm>
                <a:off x="4453" y="2320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4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41" name="Freeform 293"/>
            <p:cNvSpPr>
              <a:spLocks/>
            </p:cNvSpPr>
            <p:nvPr/>
          </p:nvSpPr>
          <p:spPr bwMode="auto">
            <a:xfrm>
              <a:off x="7934522" y="3434947"/>
              <a:ext cx="12325" cy="63237"/>
            </a:xfrm>
            <a:custGeom>
              <a:avLst/>
              <a:gdLst/>
              <a:ahLst/>
              <a:cxnLst>
                <a:cxn ang="0">
                  <a:pos x="1" y="177"/>
                </a:cxn>
                <a:cxn ang="0">
                  <a:pos x="26" y="354"/>
                </a:cxn>
                <a:cxn ang="0">
                  <a:pos x="55" y="177"/>
                </a:cxn>
                <a:cxn ang="0">
                  <a:pos x="29" y="0"/>
                </a:cxn>
                <a:cxn ang="0">
                  <a:pos x="1" y="177"/>
                </a:cxn>
              </a:cxnLst>
              <a:rect l="0" t="0" r="r" b="b"/>
              <a:pathLst>
                <a:path w="56" h="354">
                  <a:moveTo>
                    <a:pt x="1" y="177"/>
                  </a:moveTo>
                  <a:cubicBezTo>
                    <a:pt x="0" y="274"/>
                    <a:pt x="12" y="354"/>
                    <a:pt x="26" y="354"/>
                  </a:cubicBezTo>
                  <a:cubicBezTo>
                    <a:pt x="41" y="354"/>
                    <a:pt x="54" y="275"/>
                    <a:pt x="55" y="177"/>
                  </a:cubicBezTo>
                  <a:cubicBezTo>
                    <a:pt x="56" y="79"/>
                    <a:pt x="44" y="0"/>
                    <a:pt x="29" y="0"/>
                  </a:cubicBezTo>
                  <a:cubicBezTo>
                    <a:pt x="14" y="0"/>
                    <a:pt x="2" y="79"/>
                    <a:pt x="1" y="17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42" name="Group 298"/>
            <p:cNvGrpSpPr>
              <a:grpSpLocks/>
            </p:cNvGrpSpPr>
            <p:nvPr/>
          </p:nvGrpSpPr>
          <p:grpSpPr bwMode="auto">
            <a:xfrm>
              <a:off x="8343001" y="3420812"/>
              <a:ext cx="43137" cy="77372"/>
              <a:chOff x="4909" y="2311"/>
              <a:chExt cx="49" cy="104"/>
            </a:xfrm>
          </p:grpSpPr>
          <p:sp>
            <p:nvSpPr>
              <p:cNvPr id="2978" name="Freeform 294"/>
              <p:cNvSpPr>
                <a:spLocks/>
              </p:cNvSpPr>
              <p:nvPr/>
            </p:nvSpPr>
            <p:spPr bwMode="auto">
              <a:xfrm>
                <a:off x="4909" y="2311"/>
                <a:ext cx="49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29" y="433"/>
                  </a:cxn>
                  <a:cxn ang="0">
                    <a:pos x="174" y="435"/>
                  </a:cxn>
                  <a:cxn ang="0">
                    <a:pos x="205" y="218"/>
                  </a:cxn>
                  <a:cxn ang="0">
                    <a:pos x="177" y="1"/>
                  </a:cxn>
                  <a:cxn ang="0">
                    <a:pos x="33" y="0"/>
                  </a:cxn>
                  <a:cxn ang="0">
                    <a:pos x="1" y="216"/>
                  </a:cxn>
                </a:cxnLst>
                <a:rect l="0" t="0" r="r" b="b"/>
                <a:pathLst>
                  <a:path w="206" h="435">
                    <a:moveTo>
                      <a:pt x="1" y="216"/>
                    </a:moveTo>
                    <a:cubicBezTo>
                      <a:pt x="0" y="336"/>
                      <a:pt x="13" y="433"/>
                      <a:pt x="29" y="433"/>
                    </a:cubicBezTo>
                    <a:lnTo>
                      <a:pt x="174" y="435"/>
                    </a:lnTo>
                    <a:cubicBezTo>
                      <a:pt x="190" y="435"/>
                      <a:pt x="204" y="338"/>
                      <a:pt x="205" y="218"/>
                    </a:cubicBezTo>
                    <a:cubicBezTo>
                      <a:pt x="206" y="98"/>
                      <a:pt x="194" y="1"/>
                      <a:pt x="177" y="1"/>
                    </a:cubicBezTo>
                    <a:lnTo>
                      <a:pt x="33" y="0"/>
                    </a:lnTo>
                    <a:cubicBezTo>
                      <a:pt x="16" y="0"/>
                      <a:pt x="2" y="97"/>
                      <a:pt x="1" y="2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9" name="Freeform 295"/>
              <p:cNvSpPr>
                <a:spLocks/>
              </p:cNvSpPr>
              <p:nvPr/>
            </p:nvSpPr>
            <p:spPr bwMode="auto">
              <a:xfrm>
                <a:off x="4909" y="2311"/>
                <a:ext cx="15" cy="104"/>
              </a:xfrm>
              <a:custGeom>
                <a:avLst/>
                <a:gdLst/>
                <a:ahLst/>
                <a:cxnLst>
                  <a:cxn ang="0">
                    <a:pos x="29" y="433"/>
                  </a:cxn>
                  <a:cxn ang="0">
                    <a:pos x="61" y="217"/>
                  </a:cxn>
                  <a:cxn ang="0">
                    <a:pos x="33" y="0"/>
                  </a:cxn>
                  <a:cxn ang="0">
                    <a:pos x="1" y="216"/>
                  </a:cxn>
                  <a:cxn ang="0">
                    <a:pos x="29" y="433"/>
                  </a:cxn>
                </a:cxnLst>
                <a:rect l="0" t="0" r="r" b="b"/>
                <a:pathLst>
                  <a:path w="62" h="434">
                    <a:moveTo>
                      <a:pt x="29" y="433"/>
                    </a:moveTo>
                    <a:cubicBezTo>
                      <a:pt x="46" y="434"/>
                      <a:pt x="60" y="337"/>
                      <a:pt x="61" y="217"/>
                    </a:cubicBezTo>
                    <a:cubicBezTo>
                      <a:pt x="62" y="97"/>
                      <a:pt x="49" y="0"/>
                      <a:pt x="33" y="0"/>
                    </a:cubicBezTo>
                    <a:cubicBezTo>
                      <a:pt x="16" y="0"/>
                      <a:pt x="2" y="97"/>
                      <a:pt x="1" y="216"/>
                    </a:cubicBezTo>
                    <a:cubicBezTo>
                      <a:pt x="0" y="336"/>
                      <a:pt x="13" y="433"/>
                      <a:pt x="29" y="433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0" name="Freeform 296"/>
              <p:cNvSpPr>
                <a:spLocks/>
              </p:cNvSpPr>
              <p:nvPr/>
            </p:nvSpPr>
            <p:spPr bwMode="auto">
              <a:xfrm>
                <a:off x="4909" y="2311"/>
                <a:ext cx="49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29" y="433"/>
                  </a:cxn>
                  <a:cxn ang="0">
                    <a:pos x="174" y="435"/>
                  </a:cxn>
                  <a:cxn ang="0">
                    <a:pos x="205" y="218"/>
                  </a:cxn>
                  <a:cxn ang="0">
                    <a:pos x="177" y="1"/>
                  </a:cxn>
                  <a:cxn ang="0">
                    <a:pos x="33" y="0"/>
                  </a:cxn>
                  <a:cxn ang="0">
                    <a:pos x="1" y="216"/>
                  </a:cxn>
                </a:cxnLst>
                <a:rect l="0" t="0" r="r" b="b"/>
                <a:pathLst>
                  <a:path w="206" h="435">
                    <a:moveTo>
                      <a:pt x="1" y="216"/>
                    </a:moveTo>
                    <a:cubicBezTo>
                      <a:pt x="0" y="336"/>
                      <a:pt x="13" y="433"/>
                      <a:pt x="29" y="433"/>
                    </a:cubicBezTo>
                    <a:lnTo>
                      <a:pt x="174" y="435"/>
                    </a:lnTo>
                    <a:cubicBezTo>
                      <a:pt x="190" y="435"/>
                      <a:pt x="204" y="338"/>
                      <a:pt x="205" y="218"/>
                    </a:cubicBezTo>
                    <a:cubicBezTo>
                      <a:pt x="206" y="98"/>
                      <a:pt x="194" y="1"/>
                      <a:pt x="177" y="1"/>
                    </a:cubicBezTo>
                    <a:lnTo>
                      <a:pt x="33" y="0"/>
                    </a:lnTo>
                    <a:cubicBezTo>
                      <a:pt x="16" y="0"/>
                      <a:pt x="2" y="97"/>
                      <a:pt x="1" y="21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1" name="Freeform 297"/>
              <p:cNvSpPr>
                <a:spLocks/>
              </p:cNvSpPr>
              <p:nvPr/>
            </p:nvSpPr>
            <p:spPr bwMode="auto">
              <a:xfrm>
                <a:off x="4916" y="2311"/>
                <a:ext cx="8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8" h="104">
                    <a:moveTo>
                      <a:pt x="0" y="104"/>
                    </a:moveTo>
                    <a:cubicBezTo>
                      <a:pt x="4" y="104"/>
                      <a:pt x="7" y="81"/>
                      <a:pt x="8" y="52"/>
                    </a:cubicBezTo>
                    <a:cubicBezTo>
                      <a:pt x="8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43" name="Group 303"/>
            <p:cNvGrpSpPr>
              <a:grpSpLocks/>
            </p:cNvGrpSpPr>
            <p:nvPr/>
          </p:nvGrpSpPr>
          <p:grpSpPr bwMode="auto">
            <a:xfrm>
              <a:off x="8303385" y="3393285"/>
              <a:ext cx="62504" cy="133170"/>
              <a:chOff x="4864" y="2274"/>
              <a:chExt cx="71" cy="179"/>
            </a:xfrm>
          </p:grpSpPr>
          <p:sp>
            <p:nvSpPr>
              <p:cNvPr id="2974" name="Freeform 299"/>
              <p:cNvSpPr>
                <a:spLocks/>
              </p:cNvSpPr>
              <p:nvPr/>
            </p:nvSpPr>
            <p:spPr bwMode="auto">
              <a:xfrm>
                <a:off x="4864" y="2274"/>
                <a:ext cx="71" cy="179"/>
              </a:xfrm>
              <a:custGeom>
                <a:avLst/>
                <a:gdLst/>
                <a:ahLst/>
                <a:cxnLst>
                  <a:cxn ang="0">
                    <a:pos x="2" y="372"/>
                  </a:cxn>
                  <a:cxn ang="0">
                    <a:pos x="64" y="746"/>
                  </a:cxn>
                  <a:cxn ang="0">
                    <a:pos x="225" y="747"/>
                  </a:cxn>
                  <a:cxn ang="0">
                    <a:pos x="293" y="375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2"/>
                  </a:cxn>
                </a:cxnLst>
                <a:rect l="0" t="0" r="r" b="b"/>
                <a:pathLst>
                  <a:path w="295" h="747">
                    <a:moveTo>
                      <a:pt x="2" y="372"/>
                    </a:moveTo>
                    <a:cubicBezTo>
                      <a:pt x="0" y="578"/>
                      <a:pt x="28" y="745"/>
                      <a:pt x="64" y="746"/>
                    </a:cubicBezTo>
                    <a:lnTo>
                      <a:pt x="225" y="747"/>
                    </a:lnTo>
                    <a:cubicBezTo>
                      <a:pt x="261" y="747"/>
                      <a:pt x="292" y="581"/>
                      <a:pt x="293" y="375"/>
                    </a:cubicBezTo>
                    <a:cubicBezTo>
                      <a:pt x="295" y="169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6"/>
                      <a:pt x="2" y="37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5" name="Freeform 300"/>
              <p:cNvSpPr>
                <a:spLocks/>
              </p:cNvSpPr>
              <p:nvPr/>
            </p:nvSpPr>
            <p:spPr bwMode="auto">
              <a:xfrm>
                <a:off x="4864" y="2274"/>
                <a:ext cx="32" cy="179"/>
              </a:xfrm>
              <a:custGeom>
                <a:avLst/>
                <a:gdLst/>
                <a:ahLst/>
                <a:cxnLst>
                  <a:cxn ang="0">
                    <a:pos x="64" y="746"/>
                  </a:cxn>
                  <a:cxn ang="0">
                    <a:pos x="133" y="373"/>
                  </a:cxn>
                  <a:cxn ang="0">
                    <a:pos x="70" y="0"/>
                  </a:cxn>
                  <a:cxn ang="0">
                    <a:pos x="2" y="372"/>
                  </a:cxn>
                  <a:cxn ang="0">
                    <a:pos x="64" y="746"/>
                  </a:cxn>
                </a:cxnLst>
                <a:rect l="0" t="0" r="r" b="b"/>
                <a:pathLst>
                  <a:path w="135" h="746">
                    <a:moveTo>
                      <a:pt x="64" y="746"/>
                    </a:moveTo>
                    <a:cubicBezTo>
                      <a:pt x="100" y="746"/>
                      <a:pt x="131" y="579"/>
                      <a:pt x="133" y="373"/>
                    </a:cubicBezTo>
                    <a:cubicBezTo>
                      <a:pt x="135" y="167"/>
                      <a:pt x="107" y="0"/>
                      <a:pt x="70" y="0"/>
                    </a:cubicBezTo>
                    <a:cubicBezTo>
                      <a:pt x="34" y="0"/>
                      <a:pt x="3" y="166"/>
                      <a:pt x="2" y="372"/>
                    </a:cubicBezTo>
                    <a:cubicBezTo>
                      <a:pt x="0" y="578"/>
                      <a:pt x="28" y="745"/>
                      <a:pt x="64" y="7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6" name="Freeform 301"/>
              <p:cNvSpPr>
                <a:spLocks/>
              </p:cNvSpPr>
              <p:nvPr/>
            </p:nvSpPr>
            <p:spPr bwMode="auto">
              <a:xfrm>
                <a:off x="4864" y="2274"/>
                <a:ext cx="71" cy="179"/>
              </a:xfrm>
              <a:custGeom>
                <a:avLst/>
                <a:gdLst/>
                <a:ahLst/>
                <a:cxnLst>
                  <a:cxn ang="0">
                    <a:pos x="2" y="372"/>
                  </a:cxn>
                  <a:cxn ang="0">
                    <a:pos x="64" y="746"/>
                  </a:cxn>
                  <a:cxn ang="0">
                    <a:pos x="225" y="747"/>
                  </a:cxn>
                  <a:cxn ang="0">
                    <a:pos x="293" y="375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2"/>
                  </a:cxn>
                </a:cxnLst>
                <a:rect l="0" t="0" r="r" b="b"/>
                <a:pathLst>
                  <a:path w="295" h="747">
                    <a:moveTo>
                      <a:pt x="2" y="372"/>
                    </a:moveTo>
                    <a:cubicBezTo>
                      <a:pt x="0" y="578"/>
                      <a:pt x="28" y="745"/>
                      <a:pt x="64" y="746"/>
                    </a:cubicBezTo>
                    <a:lnTo>
                      <a:pt x="225" y="747"/>
                    </a:lnTo>
                    <a:cubicBezTo>
                      <a:pt x="261" y="747"/>
                      <a:pt x="292" y="581"/>
                      <a:pt x="293" y="375"/>
                    </a:cubicBezTo>
                    <a:cubicBezTo>
                      <a:pt x="295" y="169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6"/>
                      <a:pt x="2" y="37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7" name="Freeform 302"/>
              <p:cNvSpPr>
                <a:spLocks/>
              </p:cNvSpPr>
              <p:nvPr/>
            </p:nvSpPr>
            <p:spPr bwMode="auto">
              <a:xfrm>
                <a:off x="4879" y="2274"/>
                <a:ext cx="17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7" h="179">
                    <a:moveTo>
                      <a:pt x="0" y="179"/>
                    </a:moveTo>
                    <a:cubicBezTo>
                      <a:pt x="9" y="179"/>
                      <a:pt x="16" y="139"/>
                      <a:pt x="17" y="90"/>
                    </a:cubicBezTo>
                    <a:cubicBezTo>
                      <a:pt x="17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44" name="Group 308"/>
            <p:cNvGrpSpPr>
              <a:grpSpLocks/>
            </p:cNvGrpSpPr>
            <p:nvPr/>
          </p:nvGrpSpPr>
          <p:grpSpPr bwMode="auto">
            <a:xfrm>
              <a:off x="8293702" y="3352367"/>
              <a:ext cx="51060" cy="215750"/>
              <a:chOff x="4853" y="2219"/>
              <a:chExt cx="58" cy="290"/>
            </a:xfrm>
          </p:grpSpPr>
          <p:sp>
            <p:nvSpPr>
              <p:cNvPr id="2970" name="Freeform 304"/>
              <p:cNvSpPr>
                <a:spLocks/>
              </p:cNvSpPr>
              <p:nvPr/>
            </p:nvSpPr>
            <p:spPr bwMode="auto">
              <a:xfrm>
                <a:off x="4853" y="2219"/>
                <a:ext cx="58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57" y="1208"/>
                  </a:cxn>
                  <a:cxn ang="0">
                    <a:pos x="176" y="1209"/>
                  </a:cxn>
                  <a:cxn ang="0">
                    <a:pos x="240" y="605"/>
                  </a:cxn>
                  <a:cxn ang="0">
                    <a:pos x="186" y="1"/>
                  </a:cxn>
                  <a:cxn ang="0">
                    <a:pos x="67" y="0"/>
                  </a:cxn>
                  <a:cxn ang="0">
                    <a:pos x="3" y="604"/>
                  </a:cxn>
                </a:cxnLst>
                <a:rect l="0" t="0" r="r" b="b"/>
                <a:pathLst>
                  <a:path w="243" h="1209">
                    <a:moveTo>
                      <a:pt x="3" y="604"/>
                    </a:moveTo>
                    <a:cubicBezTo>
                      <a:pt x="0" y="937"/>
                      <a:pt x="25" y="1208"/>
                      <a:pt x="57" y="1208"/>
                    </a:cubicBezTo>
                    <a:lnTo>
                      <a:pt x="176" y="1209"/>
                    </a:lnTo>
                    <a:cubicBezTo>
                      <a:pt x="209" y="1209"/>
                      <a:pt x="238" y="939"/>
                      <a:pt x="240" y="605"/>
                    </a:cubicBezTo>
                    <a:cubicBezTo>
                      <a:pt x="243" y="272"/>
                      <a:pt x="219" y="1"/>
                      <a:pt x="186" y="1"/>
                    </a:cubicBezTo>
                    <a:lnTo>
                      <a:pt x="67" y="0"/>
                    </a:lnTo>
                    <a:cubicBezTo>
                      <a:pt x="34" y="0"/>
                      <a:pt x="5" y="270"/>
                      <a:pt x="3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1" name="Freeform 305"/>
              <p:cNvSpPr>
                <a:spLocks/>
              </p:cNvSpPr>
              <p:nvPr/>
            </p:nvSpPr>
            <p:spPr bwMode="auto">
              <a:xfrm>
                <a:off x="4853" y="2219"/>
                <a:ext cx="29" cy="290"/>
              </a:xfrm>
              <a:custGeom>
                <a:avLst/>
                <a:gdLst/>
                <a:ahLst/>
                <a:cxnLst>
                  <a:cxn ang="0">
                    <a:pos x="57" y="1208"/>
                  </a:cxn>
                  <a:cxn ang="0">
                    <a:pos x="122" y="604"/>
                  </a:cxn>
                  <a:cxn ang="0">
                    <a:pos x="67" y="0"/>
                  </a:cxn>
                  <a:cxn ang="0">
                    <a:pos x="3" y="604"/>
                  </a:cxn>
                  <a:cxn ang="0">
                    <a:pos x="57" y="1208"/>
                  </a:cxn>
                </a:cxnLst>
                <a:rect l="0" t="0" r="r" b="b"/>
                <a:pathLst>
                  <a:path w="124" h="1208">
                    <a:moveTo>
                      <a:pt x="57" y="1208"/>
                    </a:moveTo>
                    <a:cubicBezTo>
                      <a:pt x="90" y="1208"/>
                      <a:pt x="119" y="938"/>
                      <a:pt x="122" y="604"/>
                    </a:cubicBezTo>
                    <a:cubicBezTo>
                      <a:pt x="124" y="271"/>
                      <a:pt x="100" y="0"/>
                      <a:pt x="67" y="0"/>
                    </a:cubicBezTo>
                    <a:cubicBezTo>
                      <a:pt x="34" y="0"/>
                      <a:pt x="5" y="270"/>
                      <a:pt x="3" y="604"/>
                    </a:cubicBezTo>
                    <a:cubicBezTo>
                      <a:pt x="0" y="937"/>
                      <a:pt x="25" y="1208"/>
                      <a:pt x="57" y="120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2" name="Freeform 306"/>
              <p:cNvSpPr>
                <a:spLocks/>
              </p:cNvSpPr>
              <p:nvPr/>
            </p:nvSpPr>
            <p:spPr bwMode="auto">
              <a:xfrm>
                <a:off x="4853" y="2219"/>
                <a:ext cx="58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57" y="1208"/>
                  </a:cxn>
                  <a:cxn ang="0">
                    <a:pos x="176" y="1209"/>
                  </a:cxn>
                  <a:cxn ang="0">
                    <a:pos x="240" y="605"/>
                  </a:cxn>
                  <a:cxn ang="0">
                    <a:pos x="186" y="1"/>
                  </a:cxn>
                  <a:cxn ang="0">
                    <a:pos x="67" y="0"/>
                  </a:cxn>
                  <a:cxn ang="0">
                    <a:pos x="3" y="604"/>
                  </a:cxn>
                </a:cxnLst>
                <a:rect l="0" t="0" r="r" b="b"/>
                <a:pathLst>
                  <a:path w="243" h="1209">
                    <a:moveTo>
                      <a:pt x="3" y="604"/>
                    </a:moveTo>
                    <a:cubicBezTo>
                      <a:pt x="0" y="937"/>
                      <a:pt x="25" y="1208"/>
                      <a:pt x="57" y="1208"/>
                    </a:cubicBezTo>
                    <a:lnTo>
                      <a:pt x="176" y="1209"/>
                    </a:lnTo>
                    <a:cubicBezTo>
                      <a:pt x="209" y="1209"/>
                      <a:pt x="238" y="939"/>
                      <a:pt x="240" y="605"/>
                    </a:cubicBezTo>
                    <a:cubicBezTo>
                      <a:pt x="243" y="272"/>
                      <a:pt x="219" y="1"/>
                      <a:pt x="186" y="1"/>
                    </a:cubicBezTo>
                    <a:lnTo>
                      <a:pt x="67" y="0"/>
                    </a:lnTo>
                    <a:cubicBezTo>
                      <a:pt x="34" y="0"/>
                      <a:pt x="5" y="270"/>
                      <a:pt x="3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3" name="Freeform 307"/>
              <p:cNvSpPr>
                <a:spLocks/>
              </p:cNvSpPr>
              <p:nvPr/>
            </p:nvSpPr>
            <p:spPr bwMode="auto">
              <a:xfrm>
                <a:off x="4866" y="2219"/>
                <a:ext cx="16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6" h="290">
                    <a:moveTo>
                      <a:pt x="0" y="290"/>
                    </a:moveTo>
                    <a:cubicBezTo>
                      <a:pt x="8" y="290"/>
                      <a:pt x="15" y="225"/>
                      <a:pt x="16" y="145"/>
                    </a:cubicBezTo>
                    <a:cubicBezTo>
                      <a:pt x="16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45" name="Group 314"/>
            <p:cNvGrpSpPr>
              <a:grpSpLocks/>
            </p:cNvGrpSpPr>
            <p:nvPr/>
          </p:nvGrpSpPr>
          <p:grpSpPr bwMode="auto">
            <a:xfrm>
              <a:off x="8070095" y="3385101"/>
              <a:ext cx="240334" cy="166648"/>
              <a:chOff x="4599" y="2263"/>
              <a:chExt cx="273" cy="224"/>
            </a:xfrm>
          </p:grpSpPr>
          <p:sp>
            <p:nvSpPr>
              <p:cNvPr id="2965" name="Freeform 309"/>
              <p:cNvSpPr>
                <a:spLocks/>
              </p:cNvSpPr>
              <p:nvPr/>
            </p:nvSpPr>
            <p:spPr bwMode="auto">
              <a:xfrm>
                <a:off x="4599" y="2279"/>
                <a:ext cx="265" cy="208"/>
              </a:xfrm>
              <a:custGeom>
                <a:avLst/>
                <a:gdLst/>
                <a:ahLst/>
                <a:cxnLst>
                  <a:cxn ang="0">
                    <a:pos x="1" y="429"/>
                  </a:cxn>
                  <a:cxn ang="0">
                    <a:pos x="57" y="859"/>
                  </a:cxn>
                  <a:cxn ang="0">
                    <a:pos x="1039" y="867"/>
                  </a:cxn>
                  <a:cxn ang="0">
                    <a:pos x="1101" y="438"/>
                  </a:cxn>
                  <a:cxn ang="0">
                    <a:pos x="1046" y="8"/>
                  </a:cxn>
                  <a:cxn ang="0">
                    <a:pos x="64" y="1"/>
                  </a:cxn>
                  <a:cxn ang="0">
                    <a:pos x="1" y="429"/>
                  </a:cxn>
                </a:cxnLst>
                <a:rect l="0" t="0" r="r" b="b"/>
                <a:pathLst>
                  <a:path w="1103" h="867">
                    <a:moveTo>
                      <a:pt x="1" y="429"/>
                    </a:moveTo>
                    <a:cubicBezTo>
                      <a:pt x="0" y="666"/>
                      <a:pt x="25" y="859"/>
                      <a:pt x="57" y="859"/>
                    </a:cubicBezTo>
                    <a:lnTo>
                      <a:pt x="1039" y="867"/>
                    </a:lnTo>
                    <a:cubicBezTo>
                      <a:pt x="1072" y="867"/>
                      <a:pt x="1100" y="675"/>
                      <a:pt x="1101" y="438"/>
                    </a:cubicBezTo>
                    <a:cubicBezTo>
                      <a:pt x="1103" y="201"/>
                      <a:pt x="1078" y="9"/>
                      <a:pt x="1046" y="8"/>
                    </a:cubicBezTo>
                    <a:lnTo>
                      <a:pt x="64" y="1"/>
                    </a:lnTo>
                    <a:cubicBezTo>
                      <a:pt x="31" y="0"/>
                      <a:pt x="3" y="192"/>
                      <a:pt x="1" y="429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6" name="Freeform 310"/>
              <p:cNvSpPr>
                <a:spLocks/>
              </p:cNvSpPr>
              <p:nvPr/>
            </p:nvSpPr>
            <p:spPr bwMode="auto">
              <a:xfrm>
                <a:off x="4607" y="2263"/>
                <a:ext cx="265" cy="208"/>
              </a:xfrm>
              <a:custGeom>
                <a:avLst/>
                <a:gdLst/>
                <a:ahLst/>
                <a:cxnLst>
                  <a:cxn ang="0">
                    <a:pos x="2" y="429"/>
                  </a:cxn>
                  <a:cxn ang="0">
                    <a:pos x="58" y="858"/>
                  </a:cxn>
                  <a:cxn ang="0">
                    <a:pos x="1039" y="866"/>
                  </a:cxn>
                  <a:cxn ang="0">
                    <a:pos x="1102" y="437"/>
                  </a:cxn>
                  <a:cxn ang="0">
                    <a:pos x="1046" y="8"/>
                  </a:cxn>
                  <a:cxn ang="0">
                    <a:pos x="64" y="0"/>
                  </a:cxn>
                  <a:cxn ang="0">
                    <a:pos x="2" y="429"/>
                  </a:cxn>
                </a:cxnLst>
                <a:rect l="0" t="0" r="r" b="b"/>
                <a:pathLst>
                  <a:path w="1104" h="866">
                    <a:moveTo>
                      <a:pt x="2" y="429"/>
                    </a:moveTo>
                    <a:cubicBezTo>
                      <a:pt x="0" y="666"/>
                      <a:pt x="25" y="858"/>
                      <a:pt x="58" y="858"/>
                    </a:cubicBezTo>
                    <a:lnTo>
                      <a:pt x="1039" y="866"/>
                    </a:lnTo>
                    <a:cubicBezTo>
                      <a:pt x="1072" y="866"/>
                      <a:pt x="1100" y="674"/>
                      <a:pt x="1102" y="437"/>
                    </a:cubicBezTo>
                    <a:cubicBezTo>
                      <a:pt x="1104" y="200"/>
                      <a:pt x="1079" y="8"/>
                      <a:pt x="1046" y="8"/>
                    </a:cubicBezTo>
                    <a:lnTo>
                      <a:pt x="64" y="0"/>
                    </a:lnTo>
                    <a:cubicBezTo>
                      <a:pt x="32" y="0"/>
                      <a:pt x="4" y="192"/>
                      <a:pt x="2" y="429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7" name="Freeform 311"/>
              <p:cNvSpPr>
                <a:spLocks/>
              </p:cNvSpPr>
              <p:nvPr/>
            </p:nvSpPr>
            <p:spPr bwMode="auto">
              <a:xfrm>
                <a:off x="4607" y="2263"/>
                <a:ext cx="29" cy="206"/>
              </a:xfrm>
              <a:custGeom>
                <a:avLst/>
                <a:gdLst/>
                <a:ahLst/>
                <a:cxnLst>
                  <a:cxn ang="0">
                    <a:pos x="58" y="858"/>
                  </a:cxn>
                  <a:cxn ang="0">
                    <a:pos x="120" y="429"/>
                  </a:cxn>
                  <a:cxn ang="0">
                    <a:pos x="64" y="0"/>
                  </a:cxn>
                  <a:cxn ang="0">
                    <a:pos x="2" y="429"/>
                  </a:cxn>
                  <a:cxn ang="0">
                    <a:pos x="58" y="858"/>
                  </a:cxn>
                </a:cxnLst>
                <a:rect l="0" t="0" r="r" b="b"/>
                <a:pathLst>
                  <a:path w="122" h="858">
                    <a:moveTo>
                      <a:pt x="58" y="858"/>
                    </a:moveTo>
                    <a:cubicBezTo>
                      <a:pt x="90" y="858"/>
                      <a:pt x="118" y="667"/>
                      <a:pt x="120" y="429"/>
                    </a:cubicBezTo>
                    <a:cubicBezTo>
                      <a:pt x="122" y="192"/>
                      <a:pt x="97" y="0"/>
                      <a:pt x="64" y="0"/>
                    </a:cubicBezTo>
                    <a:cubicBezTo>
                      <a:pt x="32" y="0"/>
                      <a:pt x="4" y="192"/>
                      <a:pt x="2" y="429"/>
                    </a:cubicBezTo>
                    <a:cubicBezTo>
                      <a:pt x="0" y="666"/>
                      <a:pt x="25" y="858"/>
                      <a:pt x="58" y="85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8" name="Freeform 312"/>
              <p:cNvSpPr>
                <a:spLocks/>
              </p:cNvSpPr>
              <p:nvPr/>
            </p:nvSpPr>
            <p:spPr bwMode="auto">
              <a:xfrm>
                <a:off x="4607" y="2263"/>
                <a:ext cx="265" cy="208"/>
              </a:xfrm>
              <a:custGeom>
                <a:avLst/>
                <a:gdLst/>
                <a:ahLst/>
                <a:cxnLst>
                  <a:cxn ang="0">
                    <a:pos x="2" y="429"/>
                  </a:cxn>
                  <a:cxn ang="0">
                    <a:pos x="58" y="858"/>
                  </a:cxn>
                  <a:cxn ang="0">
                    <a:pos x="1039" y="866"/>
                  </a:cxn>
                  <a:cxn ang="0">
                    <a:pos x="1102" y="437"/>
                  </a:cxn>
                  <a:cxn ang="0">
                    <a:pos x="1046" y="8"/>
                  </a:cxn>
                  <a:cxn ang="0">
                    <a:pos x="64" y="0"/>
                  </a:cxn>
                  <a:cxn ang="0">
                    <a:pos x="2" y="429"/>
                  </a:cxn>
                </a:cxnLst>
                <a:rect l="0" t="0" r="r" b="b"/>
                <a:pathLst>
                  <a:path w="1104" h="866">
                    <a:moveTo>
                      <a:pt x="2" y="429"/>
                    </a:moveTo>
                    <a:cubicBezTo>
                      <a:pt x="0" y="666"/>
                      <a:pt x="25" y="858"/>
                      <a:pt x="58" y="858"/>
                    </a:cubicBezTo>
                    <a:lnTo>
                      <a:pt x="1039" y="866"/>
                    </a:lnTo>
                    <a:cubicBezTo>
                      <a:pt x="1072" y="866"/>
                      <a:pt x="1100" y="674"/>
                      <a:pt x="1102" y="437"/>
                    </a:cubicBezTo>
                    <a:cubicBezTo>
                      <a:pt x="1104" y="200"/>
                      <a:pt x="1079" y="8"/>
                      <a:pt x="1046" y="8"/>
                    </a:cubicBezTo>
                    <a:lnTo>
                      <a:pt x="64" y="0"/>
                    </a:lnTo>
                    <a:cubicBezTo>
                      <a:pt x="32" y="0"/>
                      <a:pt x="4" y="192"/>
                      <a:pt x="2" y="429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9" name="Freeform 313"/>
              <p:cNvSpPr>
                <a:spLocks/>
              </p:cNvSpPr>
              <p:nvPr/>
            </p:nvSpPr>
            <p:spPr bwMode="auto">
              <a:xfrm>
                <a:off x="4621" y="2263"/>
                <a:ext cx="15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5" y="103"/>
                  </a:cxn>
                  <a:cxn ang="0">
                    <a:pos x="1" y="0"/>
                  </a:cxn>
                </a:cxnLst>
                <a:rect l="0" t="0" r="r" b="b"/>
                <a:pathLst>
                  <a:path w="15" h="206">
                    <a:moveTo>
                      <a:pt x="0" y="206"/>
                    </a:moveTo>
                    <a:cubicBezTo>
                      <a:pt x="7" y="206"/>
                      <a:pt x="14" y="160"/>
                      <a:pt x="15" y="103"/>
                    </a:cubicBezTo>
                    <a:cubicBezTo>
                      <a:pt x="15" y="46"/>
                      <a:pt x="9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46" name="Freeform 315"/>
            <p:cNvSpPr>
              <a:spLocks/>
            </p:cNvSpPr>
            <p:nvPr/>
          </p:nvSpPr>
          <p:spPr bwMode="auto">
            <a:xfrm>
              <a:off x="8313950" y="3460242"/>
              <a:ext cx="2641" cy="446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6" y="25"/>
                </a:cxn>
                <a:cxn ang="0">
                  <a:pos x="12" y="13"/>
                </a:cxn>
                <a:cxn ang="0">
                  <a:pos x="6" y="0"/>
                </a:cxn>
                <a:cxn ang="0">
                  <a:pos x="0" y="13"/>
                </a:cxn>
              </a:cxnLst>
              <a:rect l="0" t="0" r="r" b="b"/>
              <a:pathLst>
                <a:path w="12" h="25">
                  <a:moveTo>
                    <a:pt x="0" y="13"/>
                  </a:moveTo>
                  <a:cubicBezTo>
                    <a:pt x="0" y="20"/>
                    <a:pt x="2" y="25"/>
                    <a:pt x="6" y="25"/>
                  </a:cubicBezTo>
                  <a:cubicBezTo>
                    <a:pt x="9" y="25"/>
                    <a:pt x="12" y="20"/>
                    <a:pt x="12" y="13"/>
                  </a:cubicBezTo>
                  <a:cubicBezTo>
                    <a:pt x="12" y="6"/>
                    <a:pt x="9" y="0"/>
                    <a:pt x="6" y="0"/>
                  </a:cubicBezTo>
                  <a:cubicBezTo>
                    <a:pt x="3" y="0"/>
                    <a:pt x="0" y="6"/>
                    <a:pt x="0" y="1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Freeform 316"/>
            <p:cNvSpPr>
              <a:spLocks/>
            </p:cNvSpPr>
            <p:nvPr/>
          </p:nvSpPr>
          <p:spPr bwMode="auto">
            <a:xfrm>
              <a:off x="8298984" y="3539846"/>
              <a:ext cx="4401" cy="6696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0" y="38"/>
                </a:cxn>
                <a:cxn ang="0">
                  <a:pos x="21" y="19"/>
                </a:cxn>
                <a:cxn ang="0">
                  <a:pos x="10" y="0"/>
                </a:cxn>
                <a:cxn ang="0">
                  <a:pos x="0" y="19"/>
                </a:cxn>
              </a:cxnLst>
              <a:rect l="0" t="0" r="r" b="b"/>
              <a:pathLst>
                <a:path w="21" h="38">
                  <a:moveTo>
                    <a:pt x="0" y="19"/>
                  </a:moveTo>
                  <a:cubicBezTo>
                    <a:pt x="0" y="29"/>
                    <a:pt x="4" y="38"/>
                    <a:pt x="10" y="38"/>
                  </a:cubicBezTo>
                  <a:cubicBezTo>
                    <a:pt x="16" y="38"/>
                    <a:pt x="21" y="29"/>
                    <a:pt x="21" y="19"/>
                  </a:cubicBezTo>
                  <a:cubicBezTo>
                    <a:pt x="21" y="9"/>
                    <a:pt x="16" y="0"/>
                    <a:pt x="10" y="0"/>
                  </a:cubicBezTo>
                  <a:cubicBezTo>
                    <a:pt x="5" y="0"/>
                    <a:pt x="0" y="9"/>
                    <a:pt x="0" y="1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Freeform 317"/>
            <p:cNvSpPr>
              <a:spLocks/>
            </p:cNvSpPr>
            <p:nvPr/>
          </p:nvSpPr>
          <p:spPr bwMode="auto">
            <a:xfrm>
              <a:off x="8306027" y="3372454"/>
              <a:ext cx="4401" cy="6696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0" y="37"/>
                </a:cxn>
                <a:cxn ang="0">
                  <a:pos x="21" y="19"/>
                </a:cxn>
                <a:cxn ang="0">
                  <a:pos x="11" y="0"/>
                </a:cxn>
                <a:cxn ang="0">
                  <a:pos x="0" y="18"/>
                </a:cxn>
              </a:cxnLst>
              <a:rect l="0" t="0" r="r" b="b"/>
              <a:pathLst>
                <a:path w="21" h="37">
                  <a:moveTo>
                    <a:pt x="0" y="18"/>
                  </a:moveTo>
                  <a:cubicBezTo>
                    <a:pt x="0" y="29"/>
                    <a:pt x="5" y="37"/>
                    <a:pt x="10" y="37"/>
                  </a:cubicBezTo>
                  <a:cubicBezTo>
                    <a:pt x="16" y="37"/>
                    <a:pt x="21" y="29"/>
                    <a:pt x="21" y="19"/>
                  </a:cubicBezTo>
                  <a:cubicBezTo>
                    <a:pt x="21" y="8"/>
                    <a:pt x="16" y="0"/>
                    <a:pt x="11" y="0"/>
                  </a:cubicBezTo>
                  <a:cubicBezTo>
                    <a:pt x="5" y="0"/>
                    <a:pt x="0" y="8"/>
                    <a:pt x="0" y="18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Freeform 318"/>
            <p:cNvSpPr>
              <a:spLocks/>
            </p:cNvSpPr>
            <p:nvPr/>
          </p:nvSpPr>
          <p:spPr bwMode="auto">
            <a:xfrm>
              <a:off x="8313950" y="3414860"/>
              <a:ext cx="3521" cy="5952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8" y="34"/>
                </a:cxn>
                <a:cxn ang="0">
                  <a:pos x="16" y="17"/>
                </a:cxn>
                <a:cxn ang="0">
                  <a:pos x="8" y="0"/>
                </a:cxn>
                <a:cxn ang="0">
                  <a:pos x="0" y="17"/>
                </a:cxn>
              </a:cxnLst>
              <a:rect l="0" t="0" r="r" b="b"/>
              <a:pathLst>
                <a:path w="16" h="34">
                  <a:moveTo>
                    <a:pt x="0" y="17"/>
                  </a:moveTo>
                  <a:cubicBezTo>
                    <a:pt x="0" y="26"/>
                    <a:pt x="3" y="34"/>
                    <a:pt x="8" y="34"/>
                  </a:cubicBezTo>
                  <a:cubicBezTo>
                    <a:pt x="12" y="34"/>
                    <a:pt x="16" y="26"/>
                    <a:pt x="16" y="17"/>
                  </a:cubicBezTo>
                  <a:cubicBezTo>
                    <a:pt x="16" y="8"/>
                    <a:pt x="13" y="0"/>
                    <a:pt x="8" y="0"/>
                  </a:cubicBezTo>
                  <a:cubicBezTo>
                    <a:pt x="4" y="0"/>
                    <a:pt x="0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Freeform 319"/>
            <p:cNvSpPr>
              <a:spLocks/>
            </p:cNvSpPr>
            <p:nvPr/>
          </p:nvSpPr>
          <p:spPr bwMode="auto">
            <a:xfrm>
              <a:off x="8310428" y="3501904"/>
              <a:ext cx="3521" cy="520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8" y="29"/>
                </a:cxn>
                <a:cxn ang="0">
                  <a:pos x="17" y="14"/>
                </a:cxn>
                <a:cxn ang="0">
                  <a:pos x="8" y="0"/>
                </a:cxn>
                <a:cxn ang="0">
                  <a:pos x="0" y="14"/>
                </a:cxn>
              </a:cxnLst>
              <a:rect l="0" t="0" r="r" b="b"/>
              <a:pathLst>
                <a:path w="17" h="29">
                  <a:moveTo>
                    <a:pt x="0" y="14"/>
                  </a:moveTo>
                  <a:cubicBezTo>
                    <a:pt x="0" y="22"/>
                    <a:pt x="4" y="29"/>
                    <a:pt x="8" y="29"/>
                  </a:cubicBezTo>
                  <a:cubicBezTo>
                    <a:pt x="13" y="29"/>
                    <a:pt x="17" y="23"/>
                    <a:pt x="17" y="14"/>
                  </a:cubicBezTo>
                  <a:cubicBezTo>
                    <a:pt x="17" y="6"/>
                    <a:pt x="13" y="0"/>
                    <a:pt x="8" y="0"/>
                  </a:cubicBezTo>
                  <a:cubicBezTo>
                    <a:pt x="4" y="0"/>
                    <a:pt x="0" y="6"/>
                    <a:pt x="0" y="1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51" name="Group 325"/>
            <p:cNvGrpSpPr>
              <a:grpSpLocks/>
            </p:cNvGrpSpPr>
            <p:nvPr/>
          </p:nvGrpSpPr>
          <p:grpSpPr bwMode="auto">
            <a:xfrm>
              <a:off x="8042804" y="3356087"/>
              <a:ext cx="70428" cy="221702"/>
              <a:chOff x="4568" y="2224"/>
              <a:chExt cx="80" cy="298"/>
            </a:xfrm>
          </p:grpSpPr>
          <p:sp>
            <p:nvSpPr>
              <p:cNvPr id="2960" name="Freeform 320"/>
              <p:cNvSpPr>
                <a:spLocks/>
              </p:cNvSpPr>
              <p:nvPr/>
            </p:nvSpPr>
            <p:spPr bwMode="auto">
              <a:xfrm>
                <a:off x="4568" y="2232"/>
                <a:ext cx="80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80" y="1209"/>
                  </a:cxn>
                  <a:cxn ang="0">
                    <a:pos x="244" y="1210"/>
                  </a:cxn>
                  <a:cxn ang="0">
                    <a:pos x="331" y="607"/>
                  </a:cxn>
                  <a:cxn ang="0">
                    <a:pos x="254" y="2"/>
                  </a:cxn>
                  <a:cxn ang="0">
                    <a:pos x="89" y="1"/>
                  </a:cxn>
                  <a:cxn ang="0">
                    <a:pos x="2" y="604"/>
                  </a:cxn>
                </a:cxnLst>
                <a:rect l="0" t="0" r="r" b="b"/>
                <a:pathLst>
                  <a:path w="334" h="1211">
                    <a:moveTo>
                      <a:pt x="2" y="604"/>
                    </a:moveTo>
                    <a:cubicBezTo>
                      <a:pt x="0" y="938"/>
                      <a:pt x="34" y="1209"/>
                      <a:pt x="80" y="1209"/>
                    </a:cubicBezTo>
                    <a:lnTo>
                      <a:pt x="244" y="1210"/>
                    </a:lnTo>
                    <a:cubicBezTo>
                      <a:pt x="290" y="1211"/>
                      <a:pt x="329" y="941"/>
                      <a:pt x="331" y="607"/>
                    </a:cubicBezTo>
                    <a:cubicBezTo>
                      <a:pt x="334" y="273"/>
                      <a:pt x="299" y="3"/>
                      <a:pt x="254" y="2"/>
                    </a:cubicBezTo>
                    <a:lnTo>
                      <a:pt x="89" y="1"/>
                    </a:lnTo>
                    <a:cubicBezTo>
                      <a:pt x="44" y="0"/>
                      <a:pt x="5" y="271"/>
                      <a:pt x="2" y="604"/>
                    </a:cubicBezTo>
                    <a:close/>
                  </a:path>
                </a:pathLst>
              </a:custGeom>
              <a:solidFill>
                <a:srgbClr val="1C1C1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1" name="Freeform 321"/>
              <p:cNvSpPr>
                <a:spLocks/>
              </p:cNvSpPr>
              <p:nvPr/>
            </p:nvSpPr>
            <p:spPr bwMode="auto">
              <a:xfrm>
                <a:off x="4568" y="2224"/>
                <a:ext cx="80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80" y="1209"/>
                  </a:cxn>
                  <a:cxn ang="0">
                    <a:pos x="244" y="1210"/>
                  </a:cxn>
                  <a:cxn ang="0">
                    <a:pos x="331" y="607"/>
                  </a:cxn>
                  <a:cxn ang="0">
                    <a:pos x="254" y="2"/>
                  </a:cxn>
                  <a:cxn ang="0">
                    <a:pos x="89" y="0"/>
                  </a:cxn>
                  <a:cxn ang="0">
                    <a:pos x="2" y="604"/>
                  </a:cxn>
                </a:cxnLst>
                <a:rect l="0" t="0" r="r" b="b"/>
                <a:pathLst>
                  <a:path w="334" h="1210">
                    <a:moveTo>
                      <a:pt x="2" y="604"/>
                    </a:moveTo>
                    <a:cubicBezTo>
                      <a:pt x="0" y="938"/>
                      <a:pt x="34" y="1208"/>
                      <a:pt x="80" y="1209"/>
                    </a:cubicBezTo>
                    <a:lnTo>
                      <a:pt x="244" y="1210"/>
                    </a:lnTo>
                    <a:cubicBezTo>
                      <a:pt x="290" y="1210"/>
                      <a:pt x="329" y="940"/>
                      <a:pt x="331" y="607"/>
                    </a:cubicBezTo>
                    <a:cubicBezTo>
                      <a:pt x="334" y="273"/>
                      <a:pt x="299" y="2"/>
                      <a:pt x="254" y="2"/>
                    </a:cubicBezTo>
                    <a:lnTo>
                      <a:pt x="89" y="0"/>
                    </a:lnTo>
                    <a:cubicBezTo>
                      <a:pt x="44" y="0"/>
                      <a:pt x="5" y="270"/>
                      <a:pt x="2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2" name="Freeform 322"/>
              <p:cNvSpPr>
                <a:spLocks/>
              </p:cNvSpPr>
              <p:nvPr/>
            </p:nvSpPr>
            <p:spPr bwMode="auto">
              <a:xfrm>
                <a:off x="4568" y="2224"/>
                <a:ext cx="41" cy="290"/>
              </a:xfrm>
              <a:custGeom>
                <a:avLst/>
                <a:gdLst/>
                <a:ahLst/>
                <a:cxnLst>
                  <a:cxn ang="0">
                    <a:pos x="80" y="1209"/>
                  </a:cxn>
                  <a:cxn ang="0">
                    <a:pos x="167" y="605"/>
                  </a:cxn>
                  <a:cxn ang="0">
                    <a:pos x="89" y="0"/>
                  </a:cxn>
                  <a:cxn ang="0">
                    <a:pos x="2" y="604"/>
                  </a:cxn>
                  <a:cxn ang="0">
                    <a:pos x="80" y="1209"/>
                  </a:cxn>
                </a:cxnLst>
                <a:rect l="0" t="0" r="r" b="b"/>
                <a:pathLst>
                  <a:path w="170" h="1209">
                    <a:moveTo>
                      <a:pt x="80" y="1209"/>
                    </a:moveTo>
                    <a:cubicBezTo>
                      <a:pt x="125" y="1209"/>
                      <a:pt x="164" y="939"/>
                      <a:pt x="167" y="605"/>
                    </a:cubicBezTo>
                    <a:cubicBezTo>
                      <a:pt x="170" y="272"/>
                      <a:pt x="135" y="1"/>
                      <a:pt x="89" y="0"/>
                    </a:cubicBezTo>
                    <a:cubicBezTo>
                      <a:pt x="44" y="0"/>
                      <a:pt x="5" y="270"/>
                      <a:pt x="2" y="604"/>
                    </a:cubicBezTo>
                    <a:cubicBezTo>
                      <a:pt x="0" y="938"/>
                      <a:pt x="34" y="1208"/>
                      <a:pt x="80" y="1209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3" name="Freeform 323"/>
              <p:cNvSpPr>
                <a:spLocks/>
              </p:cNvSpPr>
              <p:nvPr/>
            </p:nvSpPr>
            <p:spPr bwMode="auto">
              <a:xfrm>
                <a:off x="4568" y="2224"/>
                <a:ext cx="80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80" y="1209"/>
                  </a:cxn>
                  <a:cxn ang="0">
                    <a:pos x="244" y="1210"/>
                  </a:cxn>
                  <a:cxn ang="0">
                    <a:pos x="331" y="607"/>
                  </a:cxn>
                  <a:cxn ang="0">
                    <a:pos x="254" y="2"/>
                  </a:cxn>
                  <a:cxn ang="0">
                    <a:pos x="89" y="0"/>
                  </a:cxn>
                  <a:cxn ang="0">
                    <a:pos x="2" y="604"/>
                  </a:cxn>
                </a:cxnLst>
                <a:rect l="0" t="0" r="r" b="b"/>
                <a:pathLst>
                  <a:path w="334" h="1210">
                    <a:moveTo>
                      <a:pt x="2" y="604"/>
                    </a:moveTo>
                    <a:cubicBezTo>
                      <a:pt x="0" y="938"/>
                      <a:pt x="34" y="1208"/>
                      <a:pt x="80" y="1209"/>
                    </a:cubicBezTo>
                    <a:lnTo>
                      <a:pt x="244" y="1210"/>
                    </a:lnTo>
                    <a:cubicBezTo>
                      <a:pt x="290" y="1210"/>
                      <a:pt x="329" y="940"/>
                      <a:pt x="331" y="607"/>
                    </a:cubicBezTo>
                    <a:cubicBezTo>
                      <a:pt x="334" y="273"/>
                      <a:pt x="299" y="2"/>
                      <a:pt x="254" y="2"/>
                    </a:cubicBezTo>
                    <a:lnTo>
                      <a:pt x="89" y="0"/>
                    </a:lnTo>
                    <a:cubicBezTo>
                      <a:pt x="44" y="0"/>
                      <a:pt x="5" y="270"/>
                      <a:pt x="2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4" name="Freeform 324"/>
              <p:cNvSpPr>
                <a:spLocks/>
              </p:cNvSpPr>
              <p:nvPr/>
            </p:nvSpPr>
            <p:spPr bwMode="auto">
              <a:xfrm>
                <a:off x="4587" y="2224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0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2" name="Group 330"/>
            <p:cNvGrpSpPr>
              <a:grpSpLocks/>
            </p:cNvGrpSpPr>
            <p:nvPr/>
          </p:nvGrpSpPr>
          <p:grpSpPr bwMode="auto">
            <a:xfrm>
              <a:off x="8003189" y="3397749"/>
              <a:ext cx="62504" cy="133914"/>
              <a:chOff x="4523" y="2280"/>
              <a:chExt cx="71" cy="180"/>
            </a:xfrm>
          </p:grpSpPr>
          <p:sp>
            <p:nvSpPr>
              <p:cNvPr id="2956" name="Freeform 326"/>
              <p:cNvSpPr>
                <a:spLocks/>
              </p:cNvSpPr>
              <p:nvPr/>
            </p:nvSpPr>
            <p:spPr bwMode="auto">
              <a:xfrm>
                <a:off x="4523" y="2280"/>
                <a:ext cx="71" cy="180"/>
              </a:xfrm>
              <a:custGeom>
                <a:avLst/>
                <a:gdLst/>
                <a:ahLst/>
                <a:cxnLst>
                  <a:cxn ang="0">
                    <a:pos x="2" y="374"/>
                  </a:cxn>
                  <a:cxn ang="0">
                    <a:pos x="64" y="750"/>
                  </a:cxn>
                  <a:cxn ang="0">
                    <a:pos x="225" y="751"/>
                  </a:cxn>
                  <a:cxn ang="0">
                    <a:pos x="293" y="377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4"/>
                  </a:cxn>
                </a:cxnLst>
                <a:rect l="0" t="0" r="r" b="b"/>
                <a:pathLst>
                  <a:path w="295" h="751">
                    <a:moveTo>
                      <a:pt x="2" y="374"/>
                    </a:moveTo>
                    <a:cubicBezTo>
                      <a:pt x="0" y="581"/>
                      <a:pt x="28" y="750"/>
                      <a:pt x="64" y="750"/>
                    </a:cubicBezTo>
                    <a:lnTo>
                      <a:pt x="225" y="751"/>
                    </a:lnTo>
                    <a:cubicBezTo>
                      <a:pt x="261" y="751"/>
                      <a:pt x="292" y="584"/>
                      <a:pt x="293" y="377"/>
                    </a:cubicBezTo>
                    <a:cubicBezTo>
                      <a:pt x="295" y="170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7"/>
                      <a:pt x="2" y="3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7" name="Freeform 327"/>
              <p:cNvSpPr>
                <a:spLocks/>
              </p:cNvSpPr>
              <p:nvPr/>
            </p:nvSpPr>
            <p:spPr bwMode="auto">
              <a:xfrm>
                <a:off x="4523" y="2280"/>
                <a:ext cx="32" cy="180"/>
              </a:xfrm>
              <a:custGeom>
                <a:avLst/>
                <a:gdLst/>
                <a:ahLst/>
                <a:cxnLst>
                  <a:cxn ang="0">
                    <a:pos x="64" y="750"/>
                  </a:cxn>
                  <a:cxn ang="0">
                    <a:pos x="133" y="375"/>
                  </a:cxn>
                  <a:cxn ang="0">
                    <a:pos x="70" y="0"/>
                  </a:cxn>
                  <a:cxn ang="0">
                    <a:pos x="2" y="374"/>
                  </a:cxn>
                  <a:cxn ang="0">
                    <a:pos x="64" y="750"/>
                  </a:cxn>
                </a:cxnLst>
                <a:rect l="0" t="0" r="r" b="b"/>
                <a:pathLst>
                  <a:path w="135" h="750">
                    <a:moveTo>
                      <a:pt x="64" y="750"/>
                    </a:moveTo>
                    <a:cubicBezTo>
                      <a:pt x="101" y="750"/>
                      <a:pt x="131" y="582"/>
                      <a:pt x="133" y="375"/>
                    </a:cubicBezTo>
                    <a:cubicBezTo>
                      <a:pt x="135" y="168"/>
                      <a:pt x="107" y="0"/>
                      <a:pt x="70" y="0"/>
                    </a:cubicBezTo>
                    <a:cubicBezTo>
                      <a:pt x="34" y="0"/>
                      <a:pt x="3" y="167"/>
                      <a:pt x="2" y="374"/>
                    </a:cubicBezTo>
                    <a:cubicBezTo>
                      <a:pt x="0" y="581"/>
                      <a:pt x="28" y="750"/>
                      <a:pt x="64" y="750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8" name="Freeform 328"/>
              <p:cNvSpPr>
                <a:spLocks/>
              </p:cNvSpPr>
              <p:nvPr/>
            </p:nvSpPr>
            <p:spPr bwMode="auto">
              <a:xfrm>
                <a:off x="4523" y="2280"/>
                <a:ext cx="71" cy="180"/>
              </a:xfrm>
              <a:custGeom>
                <a:avLst/>
                <a:gdLst/>
                <a:ahLst/>
                <a:cxnLst>
                  <a:cxn ang="0">
                    <a:pos x="2" y="374"/>
                  </a:cxn>
                  <a:cxn ang="0">
                    <a:pos x="64" y="750"/>
                  </a:cxn>
                  <a:cxn ang="0">
                    <a:pos x="225" y="751"/>
                  </a:cxn>
                  <a:cxn ang="0">
                    <a:pos x="293" y="377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4"/>
                  </a:cxn>
                </a:cxnLst>
                <a:rect l="0" t="0" r="r" b="b"/>
                <a:pathLst>
                  <a:path w="295" h="751">
                    <a:moveTo>
                      <a:pt x="2" y="374"/>
                    </a:moveTo>
                    <a:cubicBezTo>
                      <a:pt x="0" y="581"/>
                      <a:pt x="28" y="750"/>
                      <a:pt x="64" y="750"/>
                    </a:cubicBezTo>
                    <a:lnTo>
                      <a:pt x="225" y="751"/>
                    </a:lnTo>
                    <a:cubicBezTo>
                      <a:pt x="261" y="751"/>
                      <a:pt x="292" y="584"/>
                      <a:pt x="293" y="377"/>
                    </a:cubicBezTo>
                    <a:cubicBezTo>
                      <a:pt x="295" y="170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7"/>
                      <a:pt x="2" y="37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9" name="Freeform 329"/>
              <p:cNvSpPr>
                <a:spLocks/>
              </p:cNvSpPr>
              <p:nvPr/>
            </p:nvSpPr>
            <p:spPr bwMode="auto">
              <a:xfrm>
                <a:off x="4538" y="2280"/>
                <a:ext cx="17" cy="180"/>
              </a:xfrm>
              <a:custGeom>
                <a:avLst/>
                <a:gdLst/>
                <a:ahLst/>
                <a:cxnLst>
                  <a:cxn ang="0">
                    <a:pos x="0" y="180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7" h="180">
                    <a:moveTo>
                      <a:pt x="0" y="180"/>
                    </a:moveTo>
                    <a:cubicBezTo>
                      <a:pt x="9" y="180"/>
                      <a:pt x="16" y="140"/>
                      <a:pt x="17" y="90"/>
                    </a:cubicBezTo>
                    <a:cubicBezTo>
                      <a:pt x="17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3" name="Group 335"/>
            <p:cNvGrpSpPr>
              <a:grpSpLocks/>
            </p:cNvGrpSpPr>
            <p:nvPr/>
          </p:nvGrpSpPr>
          <p:grpSpPr bwMode="auto">
            <a:xfrm>
              <a:off x="7988222" y="3388077"/>
              <a:ext cx="43137" cy="154745"/>
              <a:chOff x="4506" y="2267"/>
              <a:chExt cx="49" cy="208"/>
            </a:xfrm>
          </p:grpSpPr>
          <p:sp>
            <p:nvSpPr>
              <p:cNvPr id="2952" name="Freeform 331"/>
              <p:cNvSpPr>
                <a:spLocks/>
              </p:cNvSpPr>
              <p:nvPr/>
            </p:nvSpPr>
            <p:spPr bwMode="auto">
              <a:xfrm>
                <a:off x="4506" y="2267"/>
                <a:ext cx="49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3" y="867"/>
                  </a:cxn>
                  <a:cxn ang="0">
                    <a:pos x="153" y="867"/>
                  </a:cxn>
                  <a:cxn ang="0">
                    <a:pos x="202" y="434"/>
                  </a:cxn>
                  <a:cxn ang="0">
                    <a:pos x="160" y="1"/>
                  </a:cxn>
                  <a:cxn ang="0">
                    <a:pos x="50" y="0"/>
                  </a:cxn>
                  <a:cxn ang="0">
                    <a:pos x="2" y="433"/>
                  </a:cxn>
                </a:cxnLst>
                <a:rect l="0" t="0" r="r" b="b"/>
                <a:pathLst>
                  <a:path w="204" h="868">
                    <a:moveTo>
                      <a:pt x="2" y="433"/>
                    </a:moveTo>
                    <a:cubicBezTo>
                      <a:pt x="0" y="672"/>
                      <a:pt x="19" y="866"/>
                      <a:pt x="43" y="867"/>
                    </a:cubicBezTo>
                    <a:lnTo>
                      <a:pt x="153" y="867"/>
                    </a:lnTo>
                    <a:cubicBezTo>
                      <a:pt x="178" y="868"/>
                      <a:pt x="200" y="674"/>
                      <a:pt x="202" y="434"/>
                    </a:cubicBezTo>
                    <a:cubicBezTo>
                      <a:pt x="204" y="195"/>
                      <a:pt x="185" y="1"/>
                      <a:pt x="160" y="1"/>
                    </a:cubicBezTo>
                    <a:lnTo>
                      <a:pt x="50" y="0"/>
                    </a:lnTo>
                    <a:cubicBezTo>
                      <a:pt x="26" y="0"/>
                      <a:pt x="4" y="194"/>
                      <a:pt x="2" y="433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3" name="Freeform 332"/>
              <p:cNvSpPr>
                <a:spLocks/>
              </p:cNvSpPr>
              <p:nvPr/>
            </p:nvSpPr>
            <p:spPr bwMode="auto">
              <a:xfrm>
                <a:off x="4506" y="2267"/>
                <a:ext cx="22" cy="208"/>
              </a:xfrm>
              <a:custGeom>
                <a:avLst/>
                <a:gdLst/>
                <a:ahLst/>
                <a:cxnLst>
                  <a:cxn ang="0">
                    <a:pos x="43" y="867"/>
                  </a:cxn>
                  <a:cxn ang="0">
                    <a:pos x="92" y="434"/>
                  </a:cxn>
                  <a:cxn ang="0">
                    <a:pos x="50" y="0"/>
                  </a:cxn>
                  <a:cxn ang="0">
                    <a:pos x="2" y="433"/>
                  </a:cxn>
                  <a:cxn ang="0">
                    <a:pos x="43" y="867"/>
                  </a:cxn>
                </a:cxnLst>
                <a:rect l="0" t="0" r="r" b="b"/>
                <a:pathLst>
                  <a:path w="94" h="867">
                    <a:moveTo>
                      <a:pt x="43" y="867"/>
                    </a:moveTo>
                    <a:cubicBezTo>
                      <a:pt x="68" y="867"/>
                      <a:pt x="90" y="673"/>
                      <a:pt x="92" y="434"/>
                    </a:cubicBezTo>
                    <a:cubicBezTo>
                      <a:pt x="94" y="194"/>
                      <a:pt x="75" y="0"/>
                      <a:pt x="50" y="0"/>
                    </a:cubicBezTo>
                    <a:cubicBezTo>
                      <a:pt x="26" y="0"/>
                      <a:pt x="4" y="194"/>
                      <a:pt x="2" y="433"/>
                    </a:cubicBezTo>
                    <a:cubicBezTo>
                      <a:pt x="0" y="672"/>
                      <a:pt x="19" y="866"/>
                      <a:pt x="43" y="86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4" name="Freeform 333"/>
              <p:cNvSpPr>
                <a:spLocks/>
              </p:cNvSpPr>
              <p:nvPr/>
            </p:nvSpPr>
            <p:spPr bwMode="auto">
              <a:xfrm>
                <a:off x="4506" y="2267"/>
                <a:ext cx="49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3" y="867"/>
                  </a:cxn>
                  <a:cxn ang="0">
                    <a:pos x="153" y="867"/>
                  </a:cxn>
                  <a:cxn ang="0">
                    <a:pos x="202" y="434"/>
                  </a:cxn>
                  <a:cxn ang="0">
                    <a:pos x="160" y="1"/>
                  </a:cxn>
                  <a:cxn ang="0">
                    <a:pos x="50" y="0"/>
                  </a:cxn>
                  <a:cxn ang="0">
                    <a:pos x="2" y="433"/>
                  </a:cxn>
                </a:cxnLst>
                <a:rect l="0" t="0" r="r" b="b"/>
                <a:pathLst>
                  <a:path w="204" h="868">
                    <a:moveTo>
                      <a:pt x="2" y="433"/>
                    </a:moveTo>
                    <a:cubicBezTo>
                      <a:pt x="0" y="672"/>
                      <a:pt x="19" y="866"/>
                      <a:pt x="43" y="867"/>
                    </a:cubicBezTo>
                    <a:lnTo>
                      <a:pt x="153" y="867"/>
                    </a:lnTo>
                    <a:cubicBezTo>
                      <a:pt x="178" y="868"/>
                      <a:pt x="200" y="674"/>
                      <a:pt x="202" y="434"/>
                    </a:cubicBezTo>
                    <a:cubicBezTo>
                      <a:pt x="204" y="195"/>
                      <a:pt x="185" y="1"/>
                      <a:pt x="160" y="1"/>
                    </a:cubicBezTo>
                    <a:lnTo>
                      <a:pt x="50" y="0"/>
                    </a:lnTo>
                    <a:cubicBezTo>
                      <a:pt x="26" y="0"/>
                      <a:pt x="4" y="194"/>
                      <a:pt x="2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5" name="Freeform 334"/>
              <p:cNvSpPr>
                <a:spLocks/>
              </p:cNvSpPr>
              <p:nvPr/>
            </p:nvSpPr>
            <p:spPr bwMode="auto">
              <a:xfrm>
                <a:off x="4516" y="2267"/>
                <a:ext cx="12" cy="208"/>
              </a:xfrm>
              <a:custGeom>
                <a:avLst/>
                <a:gdLst/>
                <a:ahLst/>
                <a:cxnLst>
                  <a:cxn ang="0">
                    <a:pos x="0" y="208"/>
                  </a:cxn>
                  <a:cxn ang="0">
                    <a:pos x="12" y="104"/>
                  </a:cxn>
                  <a:cxn ang="0">
                    <a:pos x="2" y="0"/>
                  </a:cxn>
                </a:cxnLst>
                <a:rect l="0" t="0" r="r" b="b"/>
                <a:pathLst>
                  <a:path w="12" h="208">
                    <a:moveTo>
                      <a:pt x="0" y="208"/>
                    </a:moveTo>
                    <a:cubicBezTo>
                      <a:pt x="6" y="208"/>
                      <a:pt x="11" y="162"/>
                      <a:pt x="12" y="104"/>
                    </a:cubicBezTo>
                    <a:cubicBezTo>
                      <a:pt x="12" y="47"/>
                      <a:pt x="8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54" name="Freeform 336"/>
            <p:cNvSpPr>
              <a:spLocks/>
            </p:cNvSpPr>
            <p:nvPr/>
          </p:nvSpPr>
          <p:spPr bwMode="auto">
            <a:xfrm>
              <a:off x="8068334" y="3462474"/>
              <a:ext cx="3521" cy="446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25"/>
                </a:cxn>
                <a:cxn ang="0">
                  <a:pos x="17" y="13"/>
                </a:cxn>
                <a:cxn ang="0">
                  <a:pos x="9" y="0"/>
                </a:cxn>
                <a:cxn ang="0">
                  <a:pos x="0" y="12"/>
                </a:cxn>
              </a:cxnLst>
              <a:rect l="0" t="0" r="r" b="b"/>
              <a:pathLst>
                <a:path w="17" h="25">
                  <a:moveTo>
                    <a:pt x="0" y="12"/>
                  </a:moveTo>
                  <a:cubicBezTo>
                    <a:pt x="0" y="19"/>
                    <a:pt x="4" y="25"/>
                    <a:pt x="8" y="25"/>
                  </a:cubicBezTo>
                  <a:cubicBezTo>
                    <a:pt x="13" y="25"/>
                    <a:pt x="17" y="19"/>
                    <a:pt x="17" y="13"/>
                  </a:cubicBezTo>
                  <a:cubicBezTo>
                    <a:pt x="17" y="6"/>
                    <a:pt x="13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Freeform 337"/>
            <p:cNvSpPr>
              <a:spLocks/>
            </p:cNvSpPr>
            <p:nvPr/>
          </p:nvSpPr>
          <p:spPr bwMode="auto">
            <a:xfrm>
              <a:off x="8052488" y="3542822"/>
              <a:ext cx="5282" cy="744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2" y="42"/>
                </a:cxn>
                <a:cxn ang="0">
                  <a:pos x="25" y="21"/>
                </a:cxn>
                <a:cxn ang="0">
                  <a:pos x="13" y="0"/>
                </a:cxn>
                <a:cxn ang="0">
                  <a:pos x="0" y="21"/>
                </a:cxn>
              </a:cxnLst>
              <a:rect l="0" t="0" r="r" b="b"/>
              <a:pathLst>
                <a:path w="25" h="42">
                  <a:moveTo>
                    <a:pt x="0" y="21"/>
                  </a:moveTo>
                  <a:cubicBezTo>
                    <a:pt x="0" y="32"/>
                    <a:pt x="6" y="42"/>
                    <a:pt x="12" y="42"/>
                  </a:cubicBezTo>
                  <a:cubicBezTo>
                    <a:pt x="19" y="42"/>
                    <a:pt x="25" y="32"/>
                    <a:pt x="25" y="21"/>
                  </a:cubicBezTo>
                  <a:cubicBezTo>
                    <a:pt x="25" y="9"/>
                    <a:pt x="20" y="0"/>
                    <a:pt x="13" y="0"/>
                  </a:cubicBezTo>
                  <a:cubicBezTo>
                    <a:pt x="6" y="0"/>
                    <a:pt x="0" y="9"/>
                    <a:pt x="0" y="2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338"/>
            <p:cNvSpPr>
              <a:spLocks/>
            </p:cNvSpPr>
            <p:nvPr/>
          </p:nvSpPr>
          <p:spPr bwMode="auto">
            <a:xfrm>
              <a:off x="8060411" y="3379894"/>
              <a:ext cx="4401" cy="744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0" y="42"/>
                </a:cxn>
                <a:cxn ang="0">
                  <a:pos x="20" y="21"/>
                </a:cxn>
                <a:cxn ang="0">
                  <a:pos x="10" y="0"/>
                </a:cxn>
                <a:cxn ang="0">
                  <a:pos x="0" y="21"/>
                </a:cxn>
              </a:cxnLst>
              <a:rect l="0" t="0" r="r" b="b"/>
              <a:pathLst>
                <a:path w="21" h="42">
                  <a:moveTo>
                    <a:pt x="0" y="21"/>
                  </a:moveTo>
                  <a:cubicBezTo>
                    <a:pt x="0" y="33"/>
                    <a:pt x="4" y="42"/>
                    <a:pt x="10" y="42"/>
                  </a:cubicBezTo>
                  <a:cubicBezTo>
                    <a:pt x="16" y="42"/>
                    <a:pt x="20" y="33"/>
                    <a:pt x="20" y="21"/>
                  </a:cubicBezTo>
                  <a:cubicBezTo>
                    <a:pt x="21" y="10"/>
                    <a:pt x="16" y="1"/>
                    <a:pt x="10" y="0"/>
                  </a:cubicBezTo>
                  <a:cubicBezTo>
                    <a:pt x="4" y="0"/>
                    <a:pt x="0" y="10"/>
                    <a:pt x="0" y="2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339"/>
            <p:cNvSpPr>
              <a:spLocks/>
            </p:cNvSpPr>
            <p:nvPr/>
          </p:nvSpPr>
          <p:spPr bwMode="auto">
            <a:xfrm>
              <a:off x="8067453" y="3416348"/>
              <a:ext cx="4401" cy="595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0" y="33"/>
                </a:cxn>
                <a:cxn ang="0">
                  <a:pos x="21" y="16"/>
                </a:cxn>
                <a:cxn ang="0">
                  <a:pos x="11" y="0"/>
                </a:cxn>
                <a:cxn ang="0">
                  <a:pos x="0" y="16"/>
                </a:cxn>
              </a:cxnLst>
              <a:rect l="0" t="0" r="r" b="b"/>
              <a:pathLst>
                <a:path w="21" h="33">
                  <a:moveTo>
                    <a:pt x="0" y="16"/>
                  </a:moveTo>
                  <a:cubicBezTo>
                    <a:pt x="0" y="25"/>
                    <a:pt x="4" y="33"/>
                    <a:pt x="10" y="33"/>
                  </a:cubicBezTo>
                  <a:cubicBezTo>
                    <a:pt x="16" y="33"/>
                    <a:pt x="21" y="26"/>
                    <a:pt x="21" y="16"/>
                  </a:cubicBezTo>
                  <a:cubicBezTo>
                    <a:pt x="21" y="7"/>
                    <a:pt x="16" y="0"/>
                    <a:pt x="11" y="0"/>
                  </a:cubicBezTo>
                  <a:cubicBezTo>
                    <a:pt x="5" y="0"/>
                    <a:pt x="0" y="7"/>
                    <a:pt x="0" y="16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Freeform 340"/>
            <p:cNvSpPr>
              <a:spLocks/>
            </p:cNvSpPr>
            <p:nvPr/>
          </p:nvSpPr>
          <p:spPr bwMode="auto">
            <a:xfrm>
              <a:off x="8063932" y="3504880"/>
              <a:ext cx="4401" cy="5952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34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7"/>
                </a:cxn>
              </a:cxnLst>
              <a:rect l="0" t="0" r="r" b="b"/>
              <a:pathLst>
                <a:path w="21" h="34">
                  <a:moveTo>
                    <a:pt x="0" y="17"/>
                  </a:moveTo>
                  <a:cubicBezTo>
                    <a:pt x="0" y="26"/>
                    <a:pt x="5" y="34"/>
                    <a:pt x="11" y="34"/>
                  </a:cubicBezTo>
                  <a:cubicBezTo>
                    <a:pt x="16" y="34"/>
                    <a:pt x="21" y="26"/>
                    <a:pt x="21" y="17"/>
                  </a:cubicBezTo>
                  <a:cubicBezTo>
                    <a:pt x="21" y="8"/>
                    <a:pt x="17" y="1"/>
                    <a:pt x="11" y="0"/>
                  </a:cubicBezTo>
                  <a:cubicBezTo>
                    <a:pt x="5" y="0"/>
                    <a:pt x="0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59" name="Group 343"/>
            <p:cNvGrpSpPr>
              <a:grpSpLocks/>
            </p:cNvGrpSpPr>
            <p:nvPr/>
          </p:nvGrpSpPr>
          <p:grpSpPr bwMode="auto">
            <a:xfrm>
              <a:off x="7989983" y="3397749"/>
              <a:ext cx="14966" cy="135402"/>
              <a:chOff x="4508" y="2280"/>
              <a:chExt cx="17" cy="182"/>
            </a:xfrm>
          </p:grpSpPr>
          <p:sp>
            <p:nvSpPr>
              <p:cNvPr id="2950" name="Freeform 341"/>
              <p:cNvSpPr>
                <a:spLocks/>
              </p:cNvSpPr>
              <p:nvPr/>
            </p:nvSpPr>
            <p:spPr bwMode="auto">
              <a:xfrm>
                <a:off x="4508" y="2280"/>
                <a:ext cx="17" cy="182"/>
              </a:xfrm>
              <a:custGeom>
                <a:avLst/>
                <a:gdLst/>
                <a:ahLst/>
                <a:cxnLst>
                  <a:cxn ang="0">
                    <a:pos x="1" y="379"/>
                  </a:cxn>
                  <a:cxn ang="0">
                    <a:pos x="32" y="759"/>
                  </a:cxn>
                  <a:cxn ang="0">
                    <a:pos x="68" y="380"/>
                  </a:cxn>
                  <a:cxn ang="0">
                    <a:pos x="38" y="0"/>
                  </a:cxn>
                  <a:cxn ang="0">
                    <a:pos x="1" y="379"/>
                  </a:cxn>
                </a:cxnLst>
                <a:rect l="0" t="0" r="r" b="b"/>
                <a:pathLst>
                  <a:path w="70" h="759">
                    <a:moveTo>
                      <a:pt x="1" y="379"/>
                    </a:moveTo>
                    <a:cubicBezTo>
                      <a:pt x="0" y="589"/>
                      <a:pt x="13" y="759"/>
                      <a:pt x="32" y="759"/>
                    </a:cubicBezTo>
                    <a:cubicBezTo>
                      <a:pt x="50" y="759"/>
                      <a:pt x="66" y="589"/>
                      <a:pt x="68" y="380"/>
                    </a:cubicBezTo>
                    <a:cubicBezTo>
                      <a:pt x="70" y="170"/>
                      <a:pt x="56" y="1"/>
                      <a:pt x="38" y="0"/>
                    </a:cubicBezTo>
                    <a:cubicBezTo>
                      <a:pt x="19" y="0"/>
                      <a:pt x="3" y="170"/>
                      <a:pt x="1" y="379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1" name="Freeform 342"/>
              <p:cNvSpPr>
                <a:spLocks/>
              </p:cNvSpPr>
              <p:nvPr/>
            </p:nvSpPr>
            <p:spPr bwMode="auto">
              <a:xfrm>
                <a:off x="4508" y="2280"/>
                <a:ext cx="17" cy="182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8" y="182"/>
                  </a:cxn>
                  <a:cxn ang="0">
                    <a:pos x="16" y="91"/>
                  </a:cxn>
                  <a:cxn ang="0">
                    <a:pos x="9" y="0"/>
                  </a:cxn>
                  <a:cxn ang="0">
                    <a:pos x="0" y="91"/>
                  </a:cxn>
                </a:cxnLst>
                <a:rect l="0" t="0" r="r" b="b"/>
                <a:pathLst>
                  <a:path w="17" h="182">
                    <a:moveTo>
                      <a:pt x="0" y="91"/>
                    </a:moveTo>
                    <a:cubicBezTo>
                      <a:pt x="0" y="141"/>
                      <a:pt x="3" y="182"/>
                      <a:pt x="8" y="182"/>
                    </a:cubicBezTo>
                    <a:cubicBezTo>
                      <a:pt x="12" y="182"/>
                      <a:pt x="16" y="141"/>
                      <a:pt x="16" y="91"/>
                    </a:cubicBezTo>
                    <a:cubicBezTo>
                      <a:pt x="17" y="41"/>
                      <a:pt x="13" y="0"/>
                      <a:pt x="9" y="0"/>
                    </a:cubicBezTo>
                    <a:cubicBezTo>
                      <a:pt x="5" y="0"/>
                      <a:pt x="1" y="41"/>
                      <a:pt x="0" y="91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0" name="Group 346"/>
            <p:cNvGrpSpPr>
              <a:grpSpLocks/>
            </p:cNvGrpSpPr>
            <p:nvPr/>
          </p:nvGrpSpPr>
          <p:grpSpPr bwMode="auto">
            <a:xfrm>
              <a:off x="7989103" y="3400725"/>
              <a:ext cx="14966" cy="127218"/>
              <a:chOff x="4507" y="2284"/>
              <a:chExt cx="17" cy="171"/>
            </a:xfrm>
          </p:grpSpPr>
          <p:sp>
            <p:nvSpPr>
              <p:cNvPr id="2948" name="Freeform 344"/>
              <p:cNvSpPr>
                <a:spLocks/>
              </p:cNvSpPr>
              <p:nvPr/>
            </p:nvSpPr>
            <p:spPr bwMode="auto">
              <a:xfrm>
                <a:off x="4507" y="2284"/>
                <a:ext cx="17" cy="171"/>
              </a:xfrm>
              <a:custGeom>
                <a:avLst/>
                <a:gdLst/>
                <a:ahLst/>
                <a:cxnLst>
                  <a:cxn ang="0">
                    <a:pos x="1" y="356"/>
                  </a:cxn>
                  <a:cxn ang="0">
                    <a:pos x="32" y="713"/>
                  </a:cxn>
                  <a:cxn ang="0">
                    <a:pos x="68" y="357"/>
                  </a:cxn>
                  <a:cxn ang="0">
                    <a:pos x="37" y="0"/>
                  </a:cxn>
                  <a:cxn ang="0">
                    <a:pos x="1" y="356"/>
                  </a:cxn>
                </a:cxnLst>
                <a:rect l="0" t="0" r="r" b="b"/>
                <a:pathLst>
                  <a:path w="69" h="713">
                    <a:moveTo>
                      <a:pt x="1" y="356"/>
                    </a:moveTo>
                    <a:cubicBezTo>
                      <a:pt x="0" y="553"/>
                      <a:pt x="13" y="712"/>
                      <a:pt x="32" y="713"/>
                    </a:cubicBezTo>
                    <a:cubicBezTo>
                      <a:pt x="50" y="713"/>
                      <a:pt x="66" y="553"/>
                      <a:pt x="68" y="357"/>
                    </a:cubicBezTo>
                    <a:cubicBezTo>
                      <a:pt x="69" y="160"/>
                      <a:pt x="56" y="0"/>
                      <a:pt x="37" y="0"/>
                    </a:cubicBezTo>
                    <a:cubicBezTo>
                      <a:pt x="19" y="0"/>
                      <a:pt x="3" y="159"/>
                      <a:pt x="1" y="356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49" name="Freeform 345"/>
              <p:cNvSpPr>
                <a:spLocks/>
              </p:cNvSpPr>
              <p:nvPr/>
            </p:nvSpPr>
            <p:spPr bwMode="auto">
              <a:xfrm>
                <a:off x="4507" y="2284"/>
                <a:ext cx="17" cy="171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8" y="171"/>
                  </a:cxn>
                  <a:cxn ang="0">
                    <a:pos x="16" y="86"/>
                  </a:cxn>
                  <a:cxn ang="0">
                    <a:pos x="9" y="0"/>
                  </a:cxn>
                  <a:cxn ang="0">
                    <a:pos x="0" y="86"/>
                  </a:cxn>
                </a:cxnLst>
                <a:rect l="0" t="0" r="r" b="b"/>
                <a:pathLst>
                  <a:path w="17" h="171">
                    <a:moveTo>
                      <a:pt x="0" y="86"/>
                    </a:moveTo>
                    <a:cubicBezTo>
                      <a:pt x="0" y="133"/>
                      <a:pt x="3" y="171"/>
                      <a:pt x="8" y="171"/>
                    </a:cubicBezTo>
                    <a:cubicBezTo>
                      <a:pt x="12" y="171"/>
                      <a:pt x="16" y="133"/>
                      <a:pt x="16" y="86"/>
                    </a:cubicBezTo>
                    <a:cubicBezTo>
                      <a:pt x="17" y="38"/>
                      <a:pt x="13" y="0"/>
                      <a:pt x="9" y="0"/>
                    </a:cubicBezTo>
                    <a:cubicBezTo>
                      <a:pt x="5" y="0"/>
                      <a:pt x="1" y="38"/>
                      <a:pt x="0" y="8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1" name="Group 351"/>
            <p:cNvGrpSpPr>
              <a:grpSpLocks/>
            </p:cNvGrpSpPr>
            <p:nvPr/>
          </p:nvGrpSpPr>
          <p:grpSpPr bwMode="auto">
            <a:xfrm>
              <a:off x="7934522" y="3427508"/>
              <a:ext cx="66026" cy="78117"/>
              <a:chOff x="4445" y="2320"/>
              <a:chExt cx="75" cy="105"/>
            </a:xfrm>
          </p:grpSpPr>
          <p:sp>
            <p:nvSpPr>
              <p:cNvPr id="2944" name="Freeform 347"/>
              <p:cNvSpPr>
                <a:spLocks/>
              </p:cNvSpPr>
              <p:nvPr/>
            </p:nvSpPr>
            <p:spPr bwMode="auto">
              <a:xfrm>
                <a:off x="4445" y="2320"/>
                <a:ext cx="75" cy="105"/>
              </a:xfrm>
              <a:custGeom>
                <a:avLst/>
                <a:gdLst/>
                <a:ahLst/>
                <a:cxnLst>
                  <a:cxn ang="0">
                    <a:pos x="1" y="217"/>
                  </a:cxn>
                  <a:cxn ang="0">
                    <a:pos x="33" y="433"/>
                  </a:cxn>
                  <a:cxn ang="0">
                    <a:pos x="278" y="435"/>
                  </a:cxn>
                  <a:cxn ang="0">
                    <a:pos x="313" y="219"/>
                  </a:cxn>
                  <a:cxn ang="0">
                    <a:pos x="281" y="2"/>
                  </a:cxn>
                  <a:cxn ang="0">
                    <a:pos x="36" y="0"/>
                  </a:cxn>
                  <a:cxn ang="0">
                    <a:pos x="1" y="217"/>
                  </a:cxn>
                </a:cxnLst>
                <a:rect l="0" t="0" r="r" b="b"/>
                <a:pathLst>
                  <a:path w="314" h="436">
                    <a:moveTo>
                      <a:pt x="1" y="217"/>
                    </a:moveTo>
                    <a:cubicBezTo>
                      <a:pt x="0" y="336"/>
                      <a:pt x="14" y="433"/>
                      <a:pt x="33" y="433"/>
                    </a:cubicBezTo>
                    <a:lnTo>
                      <a:pt x="278" y="435"/>
                    </a:lnTo>
                    <a:cubicBezTo>
                      <a:pt x="297" y="436"/>
                      <a:pt x="312" y="339"/>
                      <a:pt x="313" y="219"/>
                    </a:cubicBezTo>
                    <a:cubicBezTo>
                      <a:pt x="314" y="99"/>
                      <a:pt x="300" y="2"/>
                      <a:pt x="281" y="2"/>
                    </a:cubicBezTo>
                    <a:lnTo>
                      <a:pt x="36" y="0"/>
                    </a:lnTo>
                    <a:cubicBezTo>
                      <a:pt x="18" y="0"/>
                      <a:pt x="2" y="97"/>
                      <a:pt x="1" y="2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45" name="Freeform 348"/>
              <p:cNvSpPr>
                <a:spLocks/>
              </p:cNvSpPr>
              <p:nvPr/>
            </p:nvSpPr>
            <p:spPr bwMode="auto">
              <a:xfrm>
                <a:off x="4445" y="2320"/>
                <a:ext cx="17" cy="104"/>
              </a:xfrm>
              <a:custGeom>
                <a:avLst/>
                <a:gdLst/>
                <a:ahLst/>
                <a:cxnLst>
                  <a:cxn ang="0">
                    <a:pos x="33" y="433"/>
                  </a:cxn>
                  <a:cxn ang="0">
                    <a:pos x="68" y="217"/>
                  </a:cxn>
                  <a:cxn ang="0">
                    <a:pos x="36" y="0"/>
                  </a:cxn>
                  <a:cxn ang="0">
                    <a:pos x="1" y="217"/>
                  </a:cxn>
                  <a:cxn ang="0">
                    <a:pos x="33" y="433"/>
                  </a:cxn>
                </a:cxnLst>
                <a:rect l="0" t="0" r="r" b="b"/>
                <a:pathLst>
                  <a:path w="69" h="434">
                    <a:moveTo>
                      <a:pt x="33" y="433"/>
                    </a:moveTo>
                    <a:cubicBezTo>
                      <a:pt x="51" y="434"/>
                      <a:pt x="67" y="337"/>
                      <a:pt x="68" y="217"/>
                    </a:cubicBezTo>
                    <a:cubicBezTo>
                      <a:pt x="69" y="97"/>
                      <a:pt x="55" y="0"/>
                      <a:pt x="36" y="0"/>
                    </a:cubicBezTo>
                    <a:cubicBezTo>
                      <a:pt x="18" y="0"/>
                      <a:pt x="2" y="97"/>
                      <a:pt x="1" y="217"/>
                    </a:cubicBezTo>
                    <a:cubicBezTo>
                      <a:pt x="0" y="336"/>
                      <a:pt x="14" y="433"/>
                      <a:pt x="33" y="433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46" name="Freeform 349"/>
              <p:cNvSpPr>
                <a:spLocks/>
              </p:cNvSpPr>
              <p:nvPr/>
            </p:nvSpPr>
            <p:spPr bwMode="auto">
              <a:xfrm>
                <a:off x="4445" y="2320"/>
                <a:ext cx="75" cy="105"/>
              </a:xfrm>
              <a:custGeom>
                <a:avLst/>
                <a:gdLst/>
                <a:ahLst/>
                <a:cxnLst>
                  <a:cxn ang="0">
                    <a:pos x="1" y="217"/>
                  </a:cxn>
                  <a:cxn ang="0">
                    <a:pos x="33" y="433"/>
                  </a:cxn>
                  <a:cxn ang="0">
                    <a:pos x="278" y="435"/>
                  </a:cxn>
                  <a:cxn ang="0">
                    <a:pos x="313" y="219"/>
                  </a:cxn>
                  <a:cxn ang="0">
                    <a:pos x="281" y="2"/>
                  </a:cxn>
                  <a:cxn ang="0">
                    <a:pos x="36" y="0"/>
                  </a:cxn>
                  <a:cxn ang="0">
                    <a:pos x="1" y="217"/>
                  </a:cxn>
                </a:cxnLst>
                <a:rect l="0" t="0" r="r" b="b"/>
                <a:pathLst>
                  <a:path w="314" h="436">
                    <a:moveTo>
                      <a:pt x="1" y="217"/>
                    </a:moveTo>
                    <a:cubicBezTo>
                      <a:pt x="0" y="336"/>
                      <a:pt x="14" y="433"/>
                      <a:pt x="33" y="433"/>
                    </a:cubicBezTo>
                    <a:lnTo>
                      <a:pt x="278" y="435"/>
                    </a:lnTo>
                    <a:cubicBezTo>
                      <a:pt x="297" y="436"/>
                      <a:pt x="312" y="339"/>
                      <a:pt x="313" y="219"/>
                    </a:cubicBezTo>
                    <a:cubicBezTo>
                      <a:pt x="314" y="99"/>
                      <a:pt x="300" y="2"/>
                      <a:pt x="281" y="2"/>
                    </a:cubicBezTo>
                    <a:lnTo>
                      <a:pt x="36" y="0"/>
                    </a:lnTo>
                    <a:cubicBezTo>
                      <a:pt x="18" y="0"/>
                      <a:pt x="2" y="97"/>
                      <a:pt x="1" y="21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47" name="Freeform 350"/>
              <p:cNvSpPr>
                <a:spLocks/>
              </p:cNvSpPr>
              <p:nvPr/>
            </p:nvSpPr>
            <p:spPr bwMode="auto">
              <a:xfrm>
                <a:off x="4453" y="2320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4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62" name="Freeform 352"/>
            <p:cNvSpPr>
              <a:spLocks/>
            </p:cNvSpPr>
            <p:nvPr/>
          </p:nvSpPr>
          <p:spPr bwMode="auto">
            <a:xfrm>
              <a:off x="7934522" y="3434947"/>
              <a:ext cx="12325" cy="63237"/>
            </a:xfrm>
            <a:custGeom>
              <a:avLst/>
              <a:gdLst/>
              <a:ahLst/>
              <a:cxnLst>
                <a:cxn ang="0">
                  <a:pos x="1" y="177"/>
                </a:cxn>
                <a:cxn ang="0">
                  <a:pos x="26" y="354"/>
                </a:cxn>
                <a:cxn ang="0">
                  <a:pos x="55" y="177"/>
                </a:cxn>
                <a:cxn ang="0">
                  <a:pos x="29" y="0"/>
                </a:cxn>
                <a:cxn ang="0">
                  <a:pos x="1" y="177"/>
                </a:cxn>
              </a:cxnLst>
              <a:rect l="0" t="0" r="r" b="b"/>
              <a:pathLst>
                <a:path w="56" h="354">
                  <a:moveTo>
                    <a:pt x="1" y="177"/>
                  </a:moveTo>
                  <a:cubicBezTo>
                    <a:pt x="0" y="274"/>
                    <a:pt x="12" y="354"/>
                    <a:pt x="26" y="354"/>
                  </a:cubicBezTo>
                  <a:cubicBezTo>
                    <a:pt x="41" y="354"/>
                    <a:pt x="54" y="275"/>
                    <a:pt x="55" y="177"/>
                  </a:cubicBezTo>
                  <a:cubicBezTo>
                    <a:pt x="56" y="79"/>
                    <a:pt x="44" y="0"/>
                    <a:pt x="29" y="0"/>
                  </a:cubicBezTo>
                  <a:cubicBezTo>
                    <a:pt x="14" y="0"/>
                    <a:pt x="2" y="79"/>
                    <a:pt x="1" y="17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63" name="Group 393"/>
            <p:cNvGrpSpPr>
              <a:grpSpLocks/>
            </p:cNvGrpSpPr>
            <p:nvPr/>
          </p:nvGrpSpPr>
          <p:grpSpPr bwMode="auto">
            <a:xfrm>
              <a:off x="5591927" y="3363527"/>
              <a:ext cx="353018" cy="228398"/>
              <a:chOff x="1784" y="2234"/>
              <a:chExt cx="401" cy="307"/>
            </a:xfrm>
          </p:grpSpPr>
          <p:grpSp>
            <p:nvGrpSpPr>
              <p:cNvPr id="2904" name="Group 358"/>
              <p:cNvGrpSpPr>
                <a:grpSpLocks/>
              </p:cNvGrpSpPr>
              <p:nvPr/>
            </p:nvGrpSpPr>
            <p:grpSpPr bwMode="auto">
              <a:xfrm>
                <a:off x="2133" y="2329"/>
                <a:ext cx="52" cy="120"/>
                <a:chOff x="2133" y="2329"/>
                <a:chExt cx="52" cy="120"/>
              </a:xfrm>
            </p:grpSpPr>
            <p:sp>
              <p:nvSpPr>
                <p:cNvPr id="2939" name="Freeform 353"/>
                <p:cNvSpPr>
                  <a:spLocks/>
                </p:cNvSpPr>
                <p:nvPr/>
              </p:nvSpPr>
              <p:spPr bwMode="auto">
                <a:xfrm>
                  <a:off x="2133" y="2345"/>
                  <a:ext cx="52" cy="104"/>
                </a:xfrm>
                <a:custGeom>
                  <a:avLst/>
                  <a:gdLst/>
                  <a:ahLst/>
                  <a:cxnLst>
                    <a:cxn ang="0">
                      <a:pos x="1" y="433"/>
                    </a:cxn>
                    <a:cxn ang="0">
                      <a:pos x="60" y="867"/>
                    </a:cxn>
                    <a:cxn ang="0">
                      <a:pos x="361" y="869"/>
                    </a:cxn>
                    <a:cxn ang="0">
                      <a:pos x="426" y="436"/>
                    </a:cxn>
                    <a:cxn ang="0">
                      <a:pos x="368" y="2"/>
                    </a:cxn>
                    <a:cxn ang="0">
                      <a:pos x="67" y="0"/>
                    </a:cxn>
                    <a:cxn ang="0">
                      <a:pos x="1" y="433"/>
                    </a:cxn>
                  </a:cxnLst>
                  <a:rect l="0" t="0" r="r" b="b"/>
                  <a:pathLst>
                    <a:path w="428" h="869">
                      <a:moveTo>
                        <a:pt x="1" y="433"/>
                      </a:moveTo>
                      <a:cubicBezTo>
                        <a:pt x="0" y="672"/>
                        <a:pt x="26" y="866"/>
                        <a:pt x="60" y="867"/>
                      </a:cubicBezTo>
                      <a:lnTo>
                        <a:pt x="361" y="869"/>
                      </a:lnTo>
                      <a:cubicBezTo>
                        <a:pt x="395" y="869"/>
                        <a:pt x="425" y="676"/>
                        <a:pt x="426" y="436"/>
                      </a:cubicBezTo>
                      <a:cubicBezTo>
                        <a:pt x="428" y="197"/>
                        <a:pt x="402" y="3"/>
                        <a:pt x="368" y="2"/>
                      </a:cubicBezTo>
                      <a:lnTo>
                        <a:pt x="67" y="0"/>
                      </a:lnTo>
                      <a:cubicBezTo>
                        <a:pt x="33" y="0"/>
                        <a:pt x="3" y="193"/>
                        <a:pt x="1" y="433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40" name="Freeform 354"/>
                <p:cNvSpPr>
                  <a:spLocks/>
                </p:cNvSpPr>
                <p:nvPr/>
              </p:nvSpPr>
              <p:spPr bwMode="auto">
                <a:xfrm>
                  <a:off x="2133" y="2329"/>
                  <a:ext cx="52" cy="104"/>
                </a:xfrm>
                <a:custGeom>
                  <a:avLst/>
                  <a:gdLst/>
                  <a:ahLst/>
                  <a:cxnLst>
                    <a:cxn ang="0">
                      <a:pos x="1" y="433"/>
                    </a:cxn>
                    <a:cxn ang="0">
                      <a:pos x="60" y="867"/>
                    </a:cxn>
                    <a:cxn ang="0">
                      <a:pos x="361" y="870"/>
                    </a:cxn>
                    <a:cxn ang="0">
                      <a:pos x="426" y="437"/>
                    </a:cxn>
                    <a:cxn ang="0">
                      <a:pos x="368" y="3"/>
                    </a:cxn>
                    <a:cxn ang="0">
                      <a:pos x="67" y="1"/>
                    </a:cxn>
                    <a:cxn ang="0">
                      <a:pos x="1" y="433"/>
                    </a:cxn>
                  </a:cxnLst>
                  <a:rect l="0" t="0" r="r" b="b"/>
                  <a:pathLst>
                    <a:path w="428" h="870">
                      <a:moveTo>
                        <a:pt x="1" y="433"/>
                      </a:moveTo>
                      <a:cubicBezTo>
                        <a:pt x="0" y="673"/>
                        <a:pt x="26" y="867"/>
                        <a:pt x="60" y="867"/>
                      </a:cubicBezTo>
                      <a:lnTo>
                        <a:pt x="361" y="870"/>
                      </a:lnTo>
                      <a:cubicBezTo>
                        <a:pt x="395" y="870"/>
                        <a:pt x="425" y="676"/>
                        <a:pt x="426" y="437"/>
                      </a:cubicBezTo>
                      <a:cubicBezTo>
                        <a:pt x="428" y="198"/>
                        <a:pt x="402" y="3"/>
                        <a:pt x="368" y="3"/>
                      </a:cubicBezTo>
                      <a:lnTo>
                        <a:pt x="67" y="1"/>
                      </a:lnTo>
                      <a:cubicBezTo>
                        <a:pt x="33" y="0"/>
                        <a:pt x="3" y="194"/>
                        <a:pt x="1" y="43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41" name="Freeform 355"/>
                <p:cNvSpPr>
                  <a:spLocks/>
                </p:cNvSpPr>
                <p:nvPr/>
              </p:nvSpPr>
              <p:spPr bwMode="auto">
                <a:xfrm>
                  <a:off x="2133" y="2329"/>
                  <a:ext cx="16" cy="104"/>
                </a:xfrm>
                <a:custGeom>
                  <a:avLst/>
                  <a:gdLst/>
                  <a:ahLst/>
                  <a:cxnLst>
                    <a:cxn ang="0">
                      <a:pos x="60" y="867"/>
                    </a:cxn>
                    <a:cxn ang="0">
                      <a:pos x="126" y="434"/>
                    </a:cxn>
                    <a:cxn ang="0">
                      <a:pos x="67" y="1"/>
                    </a:cxn>
                    <a:cxn ang="0">
                      <a:pos x="1" y="433"/>
                    </a:cxn>
                    <a:cxn ang="0">
                      <a:pos x="60" y="867"/>
                    </a:cxn>
                  </a:cxnLst>
                  <a:rect l="0" t="0" r="r" b="b"/>
                  <a:pathLst>
                    <a:path w="128" h="868">
                      <a:moveTo>
                        <a:pt x="60" y="867"/>
                      </a:moveTo>
                      <a:cubicBezTo>
                        <a:pt x="95" y="868"/>
                        <a:pt x="124" y="674"/>
                        <a:pt x="126" y="434"/>
                      </a:cubicBezTo>
                      <a:cubicBezTo>
                        <a:pt x="128" y="195"/>
                        <a:pt x="102" y="1"/>
                        <a:pt x="67" y="1"/>
                      </a:cubicBezTo>
                      <a:cubicBezTo>
                        <a:pt x="33" y="0"/>
                        <a:pt x="3" y="194"/>
                        <a:pt x="1" y="433"/>
                      </a:cubicBezTo>
                      <a:cubicBezTo>
                        <a:pt x="0" y="673"/>
                        <a:pt x="26" y="867"/>
                        <a:pt x="60" y="867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42" name="Freeform 356"/>
                <p:cNvSpPr>
                  <a:spLocks/>
                </p:cNvSpPr>
                <p:nvPr/>
              </p:nvSpPr>
              <p:spPr bwMode="auto">
                <a:xfrm>
                  <a:off x="2133" y="2329"/>
                  <a:ext cx="52" cy="104"/>
                </a:xfrm>
                <a:custGeom>
                  <a:avLst/>
                  <a:gdLst/>
                  <a:ahLst/>
                  <a:cxnLst>
                    <a:cxn ang="0">
                      <a:pos x="1" y="433"/>
                    </a:cxn>
                    <a:cxn ang="0">
                      <a:pos x="60" y="867"/>
                    </a:cxn>
                    <a:cxn ang="0">
                      <a:pos x="361" y="870"/>
                    </a:cxn>
                    <a:cxn ang="0">
                      <a:pos x="426" y="437"/>
                    </a:cxn>
                    <a:cxn ang="0">
                      <a:pos x="368" y="3"/>
                    </a:cxn>
                    <a:cxn ang="0">
                      <a:pos x="67" y="1"/>
                    </a:cxn>
                    <a:cxn ang="0">
                      <a:pos x="1" y="433"/>
                    </a:cxn>
                  </a:cxnLst>
                  <a:rect l="0" t="0" r="r" b="b"/>
                  <a:pathLst>
                    <a:path w="428" h="870">
                      <a:moveTo>
                        <a:pt x="1" y="433"/>
                      </a:moveTo>
                      <a:cubicBezTo>
                        <a:pt x="0" y="673"/>
                        <a:pt x="26" y="867"/>
                        <a:pt x="60" y="867"/>
                      </a:cubicBezTo>
                      <a:lnTo>
                        <a:pt x="361" y="870"/>
                      </a:lnTo>
                      <a:cubicBezTo>
                        <a:pt x="395" y="870"/>
                        <a:pt x="425" y="676"/>
                        <a:pt x="426" y="437"/>
                      </a:cubicBezTo>
                      <a:cubicBezTo>
                        <a:pt x="428" y="198"/>
                        <a:pt x="402" y="3"/>
                        <a:pt x="368" y="3"/>
                      </a:cubicBezTo>
                      <a:lnTo>
                        <a:pt x="67" y="1"/>
                      </a:lnTo>
                      <a:cubicBezTo>
                        <a:pt x="33" y="0"/>
                        <a:pt x="3" y="194"/>
                        <a:pt x="1" y="433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43" name="Freeform 357"/>
                <p:cNvSpPr>
                  <a:spLocks/>
                </p:cNvSpPr>
                <p:nvPr/>
              </p:nvSpPr>
              <p:spPr bwMode="auto">
                <a:xfrm>
                  <a:off x="2140" y="2329"/>
                  <a:ext cx="9" cy="104"/>
                </a:xfrm>
                <a:custGeom>
                  <a:avLst/>
                  <a:gdLst/>
                  <a:ahLst/>
                  <a:cxnLst>
                    <a:cxn ang="0">
                      <a:pos x="0" y="104"/>
                    </a:cxn>
                    <a:cxn ang="0">
                      <a:pos x="8" y="52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9" h="104">
                      <a:moveTo>
                        <a:pt x="0" y="104"/>
                      </a:moveTo>
                      <a:cubicBezTo>
                        <a:pt x="5" y="104"/>
                        <a:pt x="8" y="81"/>
                        <a:pt x="8" y="52"/>
                      </a:cubicBezTo>
                      <a:cubicBezTo>
                        <a:pt x="9" y="23"/>
                        <a:pt x="5" y="0"/>
                        <a:pt x="1" y="0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905" name="Group 364"/>
              <p:cNvGrpSpPr>
                <a:grpSpLocks/>
              </p:cNvGrpSpPr>
              <p:nvPr/>
            </p:nvGrpSpPr>
            <p:grpSpPr bwMode="auto">
              <a:xfrm>
                <a:off x="2086" y="2291"/>
                <a:ext cx="74" cy="195"/>
                <a:chOff x="2086" y="2291"/>
                <a:chExt cx="74" cy="195"/>
              </a:xfrm>
            </p:grpSpPr>
            <p:sp>
              <p:nvSpPr>
                <p:cNvPr id="2934" name="Freeform 359"/>
                <p:cNvSpPr>
                  <a:spLocks/>
                </p:cNvSpPr>
                <p:nvPr/>
              </p:nvSpPr>
              <p:spPr bwMode="auto">
                <a:xfrm>
                  <a:off x="2086" y="2307"/>
                  <a:ext cx="74" cy="179"/>
                </a:xfrm>
                <a:custGeom>
                  <a:avLst/>
                  <a:gdLst/>
                  <a:ahLst/>
                  <a:cxnLst>
                    <a:cxn ang="0">
                      <a:pos x="4" y="745"/>
                    </a:cxn>
                    <a:cxn ang="0">
                      <a:pos x="135" y="1492"/>
                    </a:cxn>
                    <a:cxn ang="0">
                      <a:pos x="469" y="1494"/>
                    </a:cxn>
                    <a:cxn ang="0">
                      <a:pos x="612" y="750"/>
                    </a:cxn>
                    <a:cxn ang="0">
                      <a:pos x="481" y="3"/>
                    </a:cxn>
                    <a:cxn ang="0">
                      <a:pos x="147" y="0"/>
                    </a:cxn>
                    <a:cxn ang="0">
                      <a:pos x="4" y="745"/>
                    </a:cxn>
                  </a:cxnLst>
                  <a:rect l="0" t="0" r="r" b="b"/>
                  <a:pathLst>
                    <a:path w="615" h="1495">
                      <a:moveTo>
                        <a:pt x="4" y="745"/>
                      </a:moveTo>
                      <a:cubicBezTo>
                        <a:pt x="0" y="1157"/>
                        <a:pt x="59" y="1491"/>
                        <a:pt x="135" y="1492"/>
                      </a:cubicBezTo>
                      <a:lnTo>
                        <a:pt x="469" y="1494"/>
                      </a:lnTo>
                      <a:cubicBezTo>
                        <a:pt x="545" y="1495"/>
                        <a:pt x="609" y="1162"/>
                        <a:pt x="612" y="750"/>
                      </a:cubicBezTo>
                      <a:cubicBezTo>
                        <a:pt x="615" y="338"/>
                        <a:pt x="557" y="3"/>
                        <a:pt x="481" y="3"/>
                      </a:cubicBezTo>
                      <a:lnTo>
                        <a:pt x="147" y="0"/>
                      </a:lnTo>
                      <a:cubicBezTo>
                        <a:pt x="71" y="0"/>
                        <a:pt x="7" y="333"/>
                        <a:pt x="4" y="74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35" name="Freeform 360"/>
                <p:cNvSpPr>
                  <a:spLocks/>
                </p:cNvSpPr>
                <p:nvPr/>
              </p:nvSpPr>
              <p:spPr bwMode="auto">
                <a:xfrm>
                  <a:off x="2086" y="2291"/>
                  <a:ext cx="74" cy="179"/>
                </a:xfrm>
                <a:custGeom>
                  <a:avLst/>
                  <a:gdLst/>
                  <a:ahLst/>
                  <a:cxnLst>
                    <a:cxn ang="0">
                      <a:pos x="4" y="746"/>
                    </a:cxn>
                    <a:cxn ang="0">
                      <a:pos x="135" y="1492"/>
                    </a:cxn>
                    <a:cxn ang="0">
                      <a:pos x="469" y="1495"/>
                    </a:cxn>
                    <a:cxn ang="0">
                      <a:pos x="612" y="750"/>
                    </a:cxn>
                    <a:cxn ang="0">
                      <a:pos x="481" y="4"/>
                    </a:cxn>
                    <a:cxn ang="0">
                      <a:pos x="147" y="1"/>
                    </a:cxn>
                    <a:cxn ang="0">
                      <a:pos x="4" y="746"/>
                    </a:cxn>
                  </a:cxnLst>
                  <a:rect l="0" t="0" r="r" b="b"/>
                  <a:pathLst>
                    <a:path w="615" h="1496">
                      <a:moveTo>
                        <a:pt x="4" y="746"/>
                      </a:moveTo>
                      <a:cubicBezTo>
                        <a:pt x="0" y="1157"/>
                        <a:pt x="59" y="1492"/>
                        <a:pt x="135" y="1492"/>
                      </a:cubicBezTo>
                      <a:lnTo>
                        <a:pt x="469" y="1495"/>
                      </a:lnTo>
                      <a:cubicBezTo>
                        <a:pt x="545" y="1496"/>
                        <a:pt x="609" y="1162"/>
                        <a:pt x="612" y="750"/>
                      </a:cubicBezTo>
                      <a:cubicBezTo>
                        <a:pt x="615" y="339"/>
                        <a:pt x="557" y="4"/>
                        <a:pt x="481" y="4"/>
                      </a:cubicBezTo>
                      <a:lnTo>
                        <a:pt x="147" y="1"/>
                      </a:lnTo>
                      <a:cubicBezTo>
                        <a:pt x="71" y="0"/>
                        <a:pt x="7" y="334"/>
                        <a:pt x="4" y="746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36" name="Freeform 361"/>
                <p:cNvSpPr>
                  <a:spLocks/>
                </p:cNvSpPr>
                <p:nvPr/>
              </p:nvSpPr>
              <p:spPr bwMode="auto">
                <a:xfrm>
                  <a:off x="2086" y="2291"/>
                  <a:ext cx="34" cy="179"/>
                </a:xfrm>
                <a:custGeom>
                  <a:avLst/>
                  <a:gdLst/>
                  <a:ahLst/>
                  <a:cxnLst>
                    <a:cxn ang="0">
                      <a:pos x="135" y="1492"/>
                    </a:cxn>
                    <a:cxn ang="0">
                      <a:pos x="278" y="748"/>
                    </a:cxn>
                    <a:cxn ang="0">
                      <a:pos x="147" y="1"/>
                    </a:cxn>
                    <a:cxn ang="0">
                      <a:pos x="4" y="746"/>
                    </a:cxn>
                    <a:cxn ang="0">
                      <a:pos x="135" y="1492"/>
                    </a:cxn>
                  </a:cxnLst>
                  <a:rect l="0" t="0" r="r" b="b"/>
                  <a:pathLst>
                    <a:path w="281" h="1493">
                      <a:moveTo>
                        <a:pt x="135" y="1492"/>
                      </a:moveTo>
                      <a:cubicBezTo>
                        <a:pt x="210" y="1493"/>
                        <a:pt x="274" y="1160"/>
                        <a:pt x="278" y="748"/>
                      </a:cubicBezTo>
                      <a:cubicBezTo>
                        <a:pt x="281" y="336"/>
                        <a:pt x="222" y="1"/>
                        <a:pt x="147" y="1"/>
                      </a:cubicBezTo>
                      <a:cubicBezTo>
                        <a:pt x="71" y="0"/>
                        <a:pt x="7" y="334"/>
                        <a:pt x="4" y="746"/>
                      </a:cubicBezTo>
                      <a:cubicBezTo>
                        <a:pt x="0" y="1157"/>
                        <a:pt x="59" y="1492"/>
                        <a:pt x="135" y="1492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37" name="Freeform 362"/>
                <p:cNvSpPr>
                  <a:spLocks/>
                </p:cNvSpPr>
                <p:nvPr/>
              </p:nvSpPr>
              <p:spPr bwMode="auto">
                <a:xfrm>
                  <a:off x="2086" y="2291"/>
                  <a:ext cx="74" cy="179"/>
                </a:xfrm>
                <a:custGeom>
                  <a:avLst/>
                  <a:gdLst/>
                  <a:ahLst/>
                  <a:cxnLst>
                    <a:cxn ang="0">
                      <a:pos x="4" y="746"/>
                    </a:cxn>
                    <a:cxn ang="0">
                      <a:pos x="135" y="1492"/>
                    </a:cxn>
                    <a:cxn ang="0">
                      <a:pos x="469" y="1495"/>
                    </a:cxn>
                    <a:cxn ang="0">
                      <a:pos x="612" y="750"/>
                    </a:cxn>
                    <a:cxn ang="0">
                      <a:pos x="481" y="4"/>
                    </a:cxn>
                    <a:cxn ang="0">
                      <a:pos x="147" y="1"/>
                    </a:cxn>
                    <a:cxn ang="0">
                      <a:pos x="4" y="746"/>
                    </a:cxn>
                  </a:cxnLst>
                  <a:rect l="0" t="0" r="r" b="b"/>
                  <a:pathLst>
                    <a:path w="615" h="1496">
                      <a:moveTo>
                        <a:pt x="4" y="746"/>
                      </a:moveTo>
                      <a:cubicBezTo>
                        <a:pt x="0" y="1157"/>
                        <a:pt x="59" y="1492"/>
                        <a:pt x="135" y="1492"/>
                      </a:cubicBezTo>
                      <a:lnTo>
                        <a:pt x="469" y="1495"/>
                      </a:lnTo>
                      <a:cubicBezTo>
                        <a:pt x="545" y="1496"/>
                        <a:pt x="609" y="1162"/>
                        <a:pt x="612" y="750"/>
                      </a:cubicBezTo>
                      <a:cubicBezTo>
                        <a:pt x="615" y="339"/>
                        <a:pt x="557" y="4"/>
                        <a:pt x="481" y="4"/>
                      </a:cubicBezTo>
                      <a:lnTo>
                        <a:pt x="147" y="1"/>
                      </a:lnTo>
                      <a:cubicBezTo>
                        <a:pt x="71" y="0"/>
                        <a:pt x="7" y="334"/>
                        <a:pt x="4" y="74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38" name="Freeform 363"/>
                <p:cNvSpPr>
                  <a:spLocks/>
                </p:cNvSpPr>
                <p:nvPr/>
              </p:nvSpPr>
              <p:spPr bwMode="auto">
                <a:xfrm>
                  <a:off x="2102" y="2291"/>
                  <a:ext cx="18" cy="179"/>
                </a:xfrm>
                <a:custGeom>
                  <a:avLst/>
                  <a:gdLst/>
                  <a:ahLst/>
                  <a:cxnLst>
                    <a:cxn ang="0">
                      <a:pos x="0" y="179"/>
                    </a:cxn>
                    <a:cxn ang="0">
                      <a:pos x="17" y="9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8" h="179">
                      <a:moveTo>
                        <a:pt x="0" y="179"/>
                      </a:moveTo>
                      <a:cubicBezTo>
                        <a:pt x="9" y="179"/>
                        <a:pt x="17" y="139"/>
                        <a:pt x="17" y="90"/>
                      </a:cubicBezTo>
                      <a:cubicBezTo>
                        <a:pt x="18" y="40"/>
                        <a:pt x="11" y="0"/>
                        <a:pt x="2" y="0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906" name="Group 370"/>
              <p:cNvGrpSpPr>
                <a:grpSpLocks/>
              </p:cNvGrpSpPr>
              <p:nvPr/>
            </p:nvGrpSpPr>
            <p:grpSpPr bwMode="auto">
              <a:xfrm>
                <a:off x="2075" y="2235"/>
                <a:ext cx="61" cy="306"/>
                <a:chOff x="2075" y="2235"/>
                <a:chExt cx="61" cy="306"/>
              </a:xfrm>
            </p:grpSpPr>
            <p:sp>
              <p:nvSpPr>
                <p:cNvPr id="2929" name="Freeform 365"/>
                <p:cNvSpPr>
                  <a:spLocks/>
                </p:cNvSpPr>
                <p:nvPr/>
              </p:nvSpPr>
              <p:spPr bwMode="auto">
                <a:xfrm>
                  <a:off x="2075" y="2251"/>
                  <a:ext cx="61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20" y="2417"/>
                    </a:cxn>
                    <a:cxn ang="0">
                      <a:pos x="370" y="2419"/>
                    </a:cxn>
                    <a:cxn ang="0">
                      <a:pos x="505" y="1212"/>
                    </a:cxn>
                    <a:cxn ang="0">
                      <a:pos x="390" y="3"/>
                    </a:cxn>
                    <a:cxn ang="0">
                      <a:pos x="140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511" h="2420">
                      <a:moveTo>
                        <a:pt x="5" y="1208"/>
                      </a:moveTo>
                      <a:cubicBezTo>
                        <a:pt x="0" y="1875"/>
                        <a:pt x="51" y="2417"/>
                        <a:pt x="120" y="2417"/>
                      </a:cubicBezTo>
                      <a:lnTo>
                        <a:pt x="370" y="2419"/>
                      </a:lnTo>
                      <a:cubicBezTo>
                        <a:pt x="439" y="2420"/>
                        <a:pt x="500" y="1880"/>
                        <a:pt x="505" y="1212"/>
                      </a:cubicBezTo>
                      <a:cubicBezTo>
                        <a:pt x="511" y="545"/>
                        <a:pt x="459" y="3"/>
                        <a:pt x="390" y="3"/>
                      </a:cubicBezTo>
                      <a:lnTo>
                        <a:pt x="140" y="1"/>
                      </a:lnTo>
                      <a:cubicBezTo>
                        <a:pt x="71" y="0"/>
                        <a:pt x="11" y="541"/>
                        <a:pt x="5" y="1208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30" name="Freeform 366"/>
                <p:cNvSpPr>
                  <a:spLocks/>
                </p:cNvSpPr>
                <p:nvPr/>
              </p:nvSpPr>
              <p:spPr bwMode="auto">
                <a:xfrm>
                  <a:off x="2075" y="2235"/>
                  <a:ext cx="61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20" y="2417"/>
                    </a:cxn>
                    <a:cxn ang="0">
                      <a:pos x="370" y="2419"/>
                    </a:cxn>
                    <a:cxn ang="0">
                      <a:pos x="505" y="1212"/>
                    </a:cxn>
                    <a:cxn ang="0">
                      <a:pos x="390" y="3"/>
                    </a:cxn>
                    <a:cxn ang="0">
                      <a:pos x="140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511" h="2420">
                      <a:moveTo>
                        <a:pt x="5" y="1208"/>
                      </a:moveTo>
                      <a:cubicBezTo>
                        <a:pt x="0" y="1875"/>
                        <a:pt x="51" y="2417"/>
                        <a:pt x="120" y="2417"/>
                      </a:cubicBezTo>
                      <a:lnTo>
                        <a:pt x="370" y="2419"/>
                      </a:lnTo>
                      <a:cubicBezTo>
                        <a:pt x="439" y="2420"/>
                        <a:pt x="500" y="1879"/>
                        <a:pt x="505" y="1212"/>
                      </a:cubicBezTo>
                      <a:cubicBezTo>
                        <a:pt x="511" y="544"/>
                        <a:pt x="459" y="3"/>
                        <a:pt x="390" y="3"/>
                      </a:cubicBezTo>
                      <a:lnTo>
                        <a:pt x="140" y="1"/>
                      </a:lnTo>
                      <a:cubicBezTo>
                        <a:pt x="71" y="0"/>
                        <a:pt x="11" y="540"/>
                        <a:pt x="5" y="1208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31" name="Freeform 367"/>
                <p:cNvSpPr>
                  <a:spLocks/>
                </p:cNvSpPr>
                <p:nvPr/>
              </p:nvSpPr>
              <p:spPr bwMode="auto">
                <a:xfrm>
                  <a:off x="2075" y="2235"/>
                  <a:ext cx="31" cy="290"/>
                </a:xfrm>
                <a:custGeom>
                  <a:avLst/>
                  <a:gdLst/>
                  <a:ahLst/>
                  <a:cxnLst>
                    <a:cxn ang="0">
                      <a:pos x="120" y="2417"/>
                    </a:cxn>
                    <a:cxn ang="0">
                      <a:pos x="255" y="1210"/>
                    </a:cxn>
                    <a:cxn ang="0">
                      <a:pos x="140" y="1"/>
                    </a:cxn>
                    <a:cxn ang="0">
                      <a:pos x="5" y="1208"/>
                    </a:cxn>
                    <a:cxn ang="0">
                      <a:pos x="120" y="2417"/>
                    </a:cxn>
                  </a:cxnLst>
                  <a:rect l="0" t="0" r="r" b="b"/>
                  <a:pathLst>
                    <a:path w="261" h="2418">
                      <a:moveTo>
                        <a:pt x="120" y="2417"/>
                      </a:moveTo>
                      <a:cubicBezTo>
                        <a:pt x="189" y="2418"/>
                        <a:pt x="250" y="1877"/>
                        <a:pt x="255" y="1210"/>
                      </a:cubicBezTo>
                      <a:cubicBezTo>
                        <a:pt x="261" y="542"/>
                        <a:pt x="209" y="1"/>
                        <a:pt x="140" y="1"/>
                      </a:cubicBezTo>
                      <a:cubicBezTo>
                        <a:pt x="71" y="0"/>
                        <a:pt x="11" y="540"/>
                        <a:pt x="5" y="1208"/>
                      </a:cubicBezTo>
                      <a:cubicBezTo>
                        <a:pt x="0" y="1875"/>
                        <a:pt x="51" y="2417"/>
                        <a:pt x="120" y="2417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32" name="Freeform 368"/>
                <p:cNvSpPr>
                  <a:spLocks/>
                </p:cNvSpPr>
                <p:nvPr/>
              </p:nvSpPr>
              <p:spPr bwMode="auto">
                <a:xfrm>
                  <a:off x="2075" y="2235"/>
                  <a:ext cx="61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20" y="2417"/>
                    </a:cxn>
                    <a:cxn ang="0">
                      <a:pos x="370" y="2419"/>
                    </a:cxn>
                    <a:cxn ang="0">
                      <a:pos x="505" y="1212"/>
                    </a:cxn>
                    <a:cxn ang="0">
                      <a:pos x="390" y="3"/>
                    </a:cxn>
                    <a:cxn ang="0">
                      <a:pos x="140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511" h="2420">
                      <a:moveTo>
                        <a:pt x="5" y="1208"/>
                      </a:moveTo>
                      <a:cubicBezTo>
                        <a:pt x="0" y="1875"/>
                        <a:pt x="51" y="2417"/>
                        <a:pt x="120" y="2417"/>
                      </a:cubicBezTo>
                      <a:lnTo>
                        <a:pt x="370" y="2419"/>
                      </a:lnTo>
                      <a:cubicBezTo>
                        <a:pt x="439" y="2420"/>
                        <a:pt x="500" y="1879"/>
                        <a:pt x="505" y="1212"/>
                      </a:cubicBezTo>
                      <a:cubicBezTo>
                        <a:pt x="511" y="544"/>
                        <a:pt x="459" y="3"/>
                        <a:pt x="390" y="3"/>
                      </a:cubicBezTo>
                      <a:lnTo>
                        <a:pt x="140" y="1"/>
                      </a:lnTo>
                      <a:cubicBezTo>
                        <a:pt x="71" y="0"/>
                        <a:pt x="11" y="540"/>
                        <a:pt x="5" y="1208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33" name="Freeform 369"/>
                <p:cNvSpPr>
                  <a:spLocks/>
                </p:cNvSpPr>
                <p:nvPr/>
              </p:nvSpPr>
              <p:spPr bwMode="auto">
                <a:xfrm>
                  <a:off x="2089" y="2235"/>
                  <a:ext cx="17" cy="290"/>
                </a:xfrm>
                <a:custGeom>
                  <a:avLst/>
                  <a:gdLst/>
                  <a:ahLst/>
                  <a:cxnLst>
                    <a:cxn ang="0">
                      <a:pos x="0" y="290"/>
                    </a:cxn>
                    <a:cxn ang="0">
                      <a:pos x="16" y="145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7" h="290">
                      <a:moveTo>
                        <a:pt x="0" y="290"/>
                      </a:moveTo>
                      <a:cubicBezTo>
                        <a:pt x="8" y="290"/>
                        <a:pt x="16" y="225"/>
                        <a:pt x="16" y="145"/>
                      </a:cubicBezTo>
                      <a:cubicBezTo>
                        <a:pt x="17" y="65"/>
                        <a:pt x="11" y="0"/>
                        <a:pt x="3" y="0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907" name="Group 376"/>
              <p:cNvGrpSpPr>
                <a:grpSpLocks/>
              </p:cNvGrpSpPr>
              <p:nvPr/>
            </p:nvGrpSpPr>
            <p:grpSpPr bwMode="auto">
              <a:xfrm>
                <a:off x="1813" y="2276"/>
                <a:ext cx="285" cy="224"/>
                <a:chOff x="1813" y="2276"/>
                <a:chExt cx="285" cy="224"/>
              </a:xfrm>
            </p:grpSpPr>
            <p:sp>
              <p:nvSpPr>
                <p:cNvPr id="2924" name="Freeform 371"/>
                <p:cNvSpPr>
                  <a:spLocks/>
                </p:cNvSpPr>
                <p:nvPr/>
              </p:nvSpPr>
              <p:spPr bwMode="auto">
                <a:xfrm>
                  <a:off x="1813" y="2292"/>
                  <a:ext cx="277" cy="208"/>
                </a:xfrm>
                <a:custGeom>
                  <a:avLst/>
                  <a:gdLst/>
                  <a:ahLst/>
                  <a:cxnLst>
                    <a:cxn ang="0">
                      <a:pos x="4" y="858"/>
                    </a:cxn>
                    <a:cxn ang="0">
                      <a:pos x="121" y="1717"/>
                    </a:cxn>
                    <a:cxn ang="0">
                      <a:pos x="2173" y="1734"/>
                    </a:cxn>
                    <a:cxn ang="0">
                      <a:pos x="2304" y="876"/>
                    </a:cxn>
                    <a:cxn ang="0">
                      <a:pos x="2187" y="17"/>
                    </a:cxn>
                    <a:cxn ang="0">
                      <a:pos x="134" y="1"/>
                    </a:cxn>
                    <a:cxn ang="0">
                      <a:pos x="4" y="858"/>
                    </a:cxn>
                  </a:cxnLst>
                  <a:rect l="0" t="0" r="r" b="b"/>
                  <a:pathLst>
                    <a:path w="2308" h="1734">
                      <a:moveTo>
                        <a:pt x="4" y="858"/>
                      </a:moveTo>
                      <a:cubicBezTo>
                        <a:pt x="0" y="1332"/>
                        <a:pt x="52" y="1717"/>
                        <a:pt x="121" y="1717"/>
                      </a:cubicBezTo>
                      <a:lnTo>
                        <a:pt x="2173" y="1734"/>
                      </a:lnTo>
                      <a:cubicBezTo>
                        <a:pt x="2241" y="1734"/>
                        <a:pt x="2300" y="1350"/>
                        <a:pt x="2304" y="876"/>
                      </a:cubicBezTo>
                      <a:cubicBezTo>
                        <a:pt x="2308" y="402"/>
                        <a:pt x="2255" y="18"/>
                        <a:pt x="2187" y="17"/>
                      </a:cubicBezTo>
                      <a:lnTo>
                        <a:pt x="134" y="1"/>
                      </a:lnTo>
                      <a:cubicBezTo>
                        <a:pt x="66" y="0"/>
                        <a:pt x="8" y="384"/>
                        <a:pt x="4" y="858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25" name="Freeform 372"/>
                <p:cNvSpPr>
                  <a:spLocks/>
                </p:cNvSpPr>
                <p:nvPr/>
              </p:nvSpPr>
              <p:spPr bwMode="auto">
                <a:xfrm>
                  <a:off x="1821" y="2276"/>
                  <a:ext cx="277" cy="208"/>
                </a:xfrm>
                <a:custGeom>
                  <a:avLst/>
                  <a:gdLst/>
                  <a:ahLst/>
                  <a:cxnLst>
                    <a:cxn ang="0">
                      <a:pos x="4" y="858"/>
                    </a:cxn>
                    <a:cxn ang="0">
                      <a:pos x="120" y="1717"/>
                    </a:cxn>
                    <a:cxn ang="0">
                      <a:pos x="2173" y="1733"/>
                    </a:cxn>
                    <a:cxn ang="0">
                      <a:pos x="2303" y="876"/>
                    </a:cxn>
                    <a:cxn ang="0">
                      <a:pos x="2187" y="17"/>
                    </a:cxn>
                    <a:cxn ang="0">
                      <a:pos x="134" y="0"/>
                    </a:cxn>
                    <a:cxn ang="0">
                      <a:pos x="4" y="858"/>
                    </a:cxn>
                  </a:cxnLst>
                  <a:rect l="0" t="0" r="r" b="b"/>
                  <a:pathLst>
                    <a:path w="2307" h="1734">
                      <a:moveTo>
                        <a:pt x="4" y="858"/>
                      </a:moveTo>
                      <a:cubicBezTo>
                        <a:pt x="0" y="1332"/>
                        <a:pt x="52" y="1716"/>
                        <a:pt x="120" y="1717"/>
                      </a:cubicBezTo>
                      <a:lnTo>
                        <a:pt x="2173" y="1733"/>
                      </a:lnTo>
                      <a:cubicBezTo>
                        <a:pt x="2241" y="1734"/>
                        <a:pt x="2300" y="1350"/>
                        <a:pt x="2303" y="876"/>
                      </a:cubicBezTo>
                      <a:cubicBezTo>
                        <a:pt x="2307" y="402"/>
                        <a:pt x="2255" y="17"/>
                        <a:pt x="2187" y="17"/>
                      </a:cubicBezTo>
                      <a:lnTo>
                        <a:pt x="134" y="0"/>
                      </a:lnTo>
                      <a:cubicBezTo>
                        <a:pt x="66" y="0"/>
                        <a:pt x="7" y="383"/>
                        <a:pt x="4" y="858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26" name="Freeform 373"/>
                <p:cNvSpPr>
                  <a:spLocks/>
                </p:cNvSpPr>
                <p:nvPr/>
              </p:nvSpPr>
              <p:spPr bwMode="auto">
                <a:xfrm>
                  <a:off x="1821" y="2276"/>
                  <a:ext cx="31" cy="206"/>
                </a:xfrm>
                <a:custGeom>
                  <a:avLst/>
                  <a:gdLst/>
                  <a:ahLst/>
                  <a:cxnLst>
                    <a:cxn ang="0">
                      <a:pos x="120" y="1717"/>
                    </a:cxn>
                    <a:cxn ang="0">
                      <a:pos x="251" y="860"/>
                    </a:cxn>
                    <a:cxn ang="0">
                      <a:pos x="134" y="0"/>
                    </a:cxn>
                    <a:cxn ang="0">
                      <a:pos x="4" y="858"/>
                    </a:cxn>
                    <a:cxn ang="0">
                      <a:pos x="120" y="1717"/>
                    </a:cxn>
                  </a:cxnLst>
                  <a:rect l="0" t="0" r="r" b="b"/>
                  <a:pathLst>
                    <a:path w="255" h="1717">
                      <a:moveTo>
                        <a:pt x="120" y="1717"/>
                      </a:moveTo>
                      <a:cubicBezTo>
                        <a:pt x="189" y="1717"/>
                        <a:pt x="247" y="1334"/>
                        <a:pt x="251" y="860"/>
                      </a:cubicBezTo>
                      <a:cubicBezTo>
                        <a:pt x="255" y="385"/>
                        <a:pt x="203" y="1"/>
                        <a:pt x="134" y="0"/>
                      </a:cubicBezTo>
                      <a:cubicBezTo>
                        <a:pt x="66" y="0"/>
                        <a:pt x="7" y="383"/>
                        <a:pt x="4" y="858"/>
                      </a:cubicBezTo>
                      <a:cubicBezTo>
                        <a:pt x="0" y="1332"/>
                        <a:pt x="52" y="1716"/>
                        <a:pt x="120" y="1717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27" name="Freeform 374"/>
                <p:cNvSpPr>
                  <a:spLocks/>
                </p:cNvSpPr>
                <p:nvPr/>
              </p:nvSpPr>
              <p:spPr bwMode="auto">
                <a:xfrm>
                  <a:off x="1821" y="2276"/>
                  <a:ext cx="277" cy="208"/>
                </a:xfrm>
                <a:custGeom>
                  <a:avLst/>
                  <a:gdLst/>
                  <a:ahLst/>
                  <a:cxnLst>
                    <a:cxn ang="0">
                      <a:pos x="4" y="858"/>
                    </a:cxn>
                    <a:cxn ang="0">
                      <a:pos x="120" y="1717"/>
                    </a:cxn>
                    <a:cxn ang="0">
                      <a:pos x="2173" y="1733"/>
                    </a:cxn>
                    <a:cxn ang="0">
                      <a:pos x="2303" y="876"/>
                    </a:cxn>
                    <a:cxn ang="0">
                      <a:pos x="2187" y="17"/>
                    </a:cxn>
                    <a:cxn ang="0">
                      <a:pos x="134" y="0"/>
                    </a:cxn>
                    <a:cxn ang="0">
                      <a:pos x="4" y="858"/>
                    </a:cxn>
                  </a:cxnLst>
                  <a:rect l="0" t="0" r="r" b="b"/>
                  <a:pathLst>
                    <a:path w="2307" h="1734">
                      <a:moveTo>
                        <a:pt x="4" y="858"/>
                      </a:moveTo>
                      <a:cubicBezTo>
                        <a:pt x="0" y="1332"/>
                        <a:pt x="52" y="1716"/>
                        <a:pt x="120" y="1717"/>
                      </a:cubicBezTo>
                      <a:lnTo>
                        <a:pt x="2173" y="1733"/>
                      </a:lnTo>
                      <a:cubicBezTo>
                        <a:pt x="2241" y="1734"/>
                        <a:pt x="2300" y="1350"/>
                        <a:pt x="2303" y="876"/>
                      </a:cubicBezTo>
                      <a:cubicBezTo>
                        <a:pt x="2307" y="402"/>
                        <a:pt x="2255" y="17"/>
                        <a:pt x="2187" y="17"/>
                      </a:cubicBezTo>
                      <a:lnTo>
                        <a:pt x="134" y="0"/>
                      </a:lnTo>
                      <a:cubicBezTo>
                        <a:pt x="66" y="0"/>
                        <a:pt x="7" y="383"/>
                        <a:pt x="4" y="858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28" name="Freeform 375"/>
                <p:cNvSpPr>
                  <a:spLocks/>
                </p:cNvSpPr>
                <p:nvPr/>
              </p:nvSpPr>
              <p:spPr bwMode="auto">
                <a:xfrm>
                  <a:off x="1835" y="2276"/>
                  <a:ext cx="17" cy="206"/>
                </a:xfrm>
                <a:custGeom>
                  <a:avLst/>
                  <a:gdLst/>
                  <a:ahLst/>
                  <a:cxnLst>
                    <a:cxn ang="0">
                      <a:pos x="0" y="206"/>
                    </a:cxn>
                    <a:cxn ang="0">
                      <a:pos x="16" y="103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206">
                      <a:moveTo>
                        <a:pt x="0" y="206"/>
                      </a:moveTo>
                      <a:cubicBezTo>
                        <a:pt x="9" y="206"/>
                        <a:pt x="16" y="160"/>
                        <a:pt x="16" y="103"/>
                      </a:cubicBezTo>
                      <a:cubicBezTo>
                        <a:pt x="17" y="46"/>
                        <a:pt x="10" y="0"/>
                        <a:pt x="2" y="0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908" name="Freeform 377"/>
              <p:cNvSpPr>
                <a:spLocks/>
              </p:cNvSpPr>
              <p:nvPr/>
            </p:nvSpPr>
            <p:spPr bwMode="auto">
              <a:xfrm>
                <a:off x="2099" y="2380"/>
                <a:ext cx="3" cy="6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12" y="50"/>
                  </a:cxn>
                  <a:cxn ang="0">
                    <a:pos x="25" y="25"/>
                  </a:cxn>
                  <a:cxn ang="0">
                    <a:pos x="13" y="0"/>
                  </a:cxn>
                  <a:cxn ang="0">
                    <a:pos x="0" y="25"/>
                  </a:cxn>
                </a:cxnLst>
                <a:rect l="0" t="0" r="r" b="b"/>
                <a:pathLst>
                  <a:path w="25" h="50">
                    <a:moveTo>
                      <a:pt x="0" y="25"/>
                    </a:moveTo>
                    <a:cubicBezTo>
                      <a:pt x="0" y="39"/>
                      <a:pt x="6" y="50"/>
                      <a:pt x="12" y="50"/>
                    </a:cubicBezTo>
                    <a:cubicBezTo>
                      <a:pt x="19" y="50"/>
                      <a:pt x="25" y="39"/>
                      <a:pt x="25" y="25"/>
                    </a:cubicBezTo>
                    <a:cubicBezTo>
                      <a:pt x="25" y="11"/>
                      <a:pt x="20" y="0"/>
                      <a:pt x="13" y="0"/>
                    </a:cubicBezTo>
                    <a:cubicBezTo>
                      <a:pt x="6" y="0"/>
                      <a:pt x="0" y="11"/>
                      <a:pt x="0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9" name="Freeform 378"/>
              <p:cNvSpPr>
                <a:spLocks/>
              </p:cNvSpPr>
              <p:nvPr/>
            </p:nvSpPr>
            <p:spPr bwMode="auto">
              <a:xfrm>
                <a:off x="2085" y="2489"/>
                <a:ext cx="5" cy="9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21" y="75"/>
                  </a:cxn>
                  <a:cxn ang="0">
                    <a:pos x="42" y="38"/>
                  </a:cxn>
                  <a:cxn ang="0">
                    <a:pos x="22" y="0"/>
                  </a:cxn>
                  <a:cxn ang="0">
                    <a:pos x="0" y="37"/>
                  </a:cxn>
                </a:cxnLst>
                <a:rect l="0" t="0" r="r" b="b"/>
                <a:pathLst>
                  <a:path w="42" h="75">
                    <a:moveTo>
                      <a:pt x="0" y="37"/>
                    </a:moveTo>
                    <a:cubicBezTo>
                      <a:pt x="0" y="58"/>
                      <a:pt x="9" y="75"/>
                      <a:pt x="21" y="75"/>
                    </a:cubicBezTo>
                    <a:cubicBezTo>
                      <a:pt x="33" y="75"/>
                      <a:pt x="42" y="59"/>
                      <a:pt x="42" y="38"/>
                    </a:cubicBezTo>
                    <a:cubicBezTo>
                      <a:pt x="42" y="17"/>
                      <a:pt x="33" y="0"/>
                      <a:pt x="22" y="0"/>
                    </a:cubicBezTo>
                    <a:cubicBezTo>
                      <a:pt x="10" y="0"/>
                      <a:pt x="1" y="17"/>
                      <a:pt x="0" y="37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0" name="Freeform 379"/>
              <p:cNvSpPr>
                <a:spLocks/>
              </p:cNvSpPr>
              <p:nvPr/>
            </p:nvSpPr>
            <p:spPr bwMode="auto">
              <a:xfrm>
                <a:off x="2089" y="2260"/>
                <a:ext cx="6" cy="9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20" y="75"/>
                  </a:cxn>
                  <a:cxn ang="0">
                    <a:pos x="41" y="37"/>
                  </a:cxn>
                  <a:cxn ang="0">
                    <a:pos x="21" y="0"/>
                  </a:cxn>
                  <a:cxn ang="0">
                    <a:pos x="0" y="37"/>
                  </a:cxn>
                </a:cxnLst>
                <a:rect l="0" t="0" r="r" b="b"/>
                <a:pathLst>
                  <a:path w="42" h="75">
                    <a:moveTo>
                      <a:pt x="0" y="37"/>
                    </a:moveTo>
                    <a:cubicBezTo>
                      <a:pt x="0" y="58"/>
                      <a:pt x="9" y="75"/>
                      <a:pt x="20" y="75"/>
                    </a:cubicBezTo>
                    <a:cubicBezTo>
                      <a:pt x="32" y="75"/>
                      <a:pt x="41" y="58"/>
                      <a:pt x="41" y="37"/>
                    </a:cubicBezTo>
                    <a:cubicBezTo>
                      <a:pt x="42" y="17"/>
                      <a:pt x="32" y="0"/>
                      <a:pt x="21" y="0"/>
                    </a:cubicBezTo>
                    <a:cubicBezTo>
                      <a:pt x="9" y="0"/>
                      <a:pt x="0" y="16"/>
                      <a:pt x="0" y="37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1" name="Freeform 380"/>
              <p:cNvSpPr>
                <a:spLocks/>
              </p:cNvSpPr>
              <p:nvPr/>
            </p:nvSpPr>
            <p:spPr bwMode="auto">
              <a:xfrm>
                <a:off x="2097" y="2318"/>
                <a:ext cx="5" cy="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21" y="67"/>
                  </a:cxn>
                  <a:cxn ang="0">
                    <a:pos x="42" y="34"/>
                  </a:cxn>
                  <a:cxn ang="0">
                    <a:pos x="22" y="0"/>
                  </a:cxn>
                  <a:cxn ang="0">
                    <a:pos x="0" y="33"/>
                  </a:cxn>
                </a:cxnLst>
                <a:rect l="0" t="0" r="r" b="b"/>
                <a:pathLst>
                  <a:path w="42" h="67">
                    <a:moveTo>
                      <a:pt x="0" y="33"/>
                    </a:moveTo>
                    <a:cubicBezTo>
                      <a:pt x="0" y="52"/>
                      <a:pt x="10" y="67"/>
                      <a:pt x="21" y="67"/>
                    </a:cubicBezTo>
                    <a:cubicBezTo>
                      <a:pt x="33" y="67"/>
                      <a:pt x="42" y="52"/>
                      <a:pt x="42" y="34"/>
                    </a:cubicBezTo>
                    <a:cubicBezTo>
                      <a:pt x="42" y="15"/>
                      <a:pt x="33" y="0"/>
                      <a:pt x="22" y="0"/>
                    </a:cubicBezTo>
                    <a:cubicBezTo>
                      <a:pt x="10" y="0"/>
                      <a:pt x="1" y="15"/>
                      <a:pt x="0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2" name="Freeform 381"/>
              <p:cNvSpPr>
                <a:spLocks/>
              </p:cNvSpPr>
              <p:nvPr/>
            </p:nvSpPr>
            <p:spPr bwMode="auto">
              <a:xfrm>
                <a:off x="2096" y="2437"/>
                <a:ext cx="5" cy="7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17" y="58"/>
                  </a:cxn>
                  <a:cxn ang="0">
                    <a:pos x="33" y="29"/>
                  </a:cxn>
                  <a:cxn ang="0">
                    <a:pos x="17" y="0"/>
                  </a:cxn>
                  <a:cxn ang="0">
                    <a:pos x="0" y="29"/>
                  </a:cxn>
                </a:cxnLst>
                <a:rect l="0" t="0" r="r" b="b"/>
                <a:pathLst>
                  <a:path w="34" h="58">
                    <a:moveTo>
                      <a:pt x="0" y="29"/>
                    </a:moveTo>
                    <a:cubicBezTo>
                      <a:pt x="0" y="45"/>
                      <a:pt x="7" y="58"/>
                      <a:pt x="17" y="58"/>
                    </a:cubicBezTo>
                    <a:cubicBezTo>
                      <a:pt x="26" y="58"/>
                      <a:pt x="33" y="45"/>
                      <a:pt x="33" y="29"/>
                    </a:cubicBezTo>
                    <a:cubicBezTo>
                      <a:pt x="34" y="13"/>
                      <a:pt x="26" y="0"/>
                      <a:pt x="17" y="0"/>
                    </a:cubicBezTo>
                    <a:cubicBezTo>
                      <a:pt x="8" y="0"/>
                      <a:pt x="0" y="13"/>
                      <a:pt x="0" y="29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2913" name="Group 387"/>
              <p:cNvGrpSpPr>
                <a:grpSpLocks/>
              </p:cNvGrpSpPr>
              <p:nvPr/>
            </p:nvGrpSpPr>
            <p:grpSpPr bwMode="auto">
              <a:xfrm>
                <a:off x="1784" y="2234"/>
                <a:ext cx="83" cy="298"/>
                <a:chOff x="1784" y="2234"/>
                <a:chExt cx="83" cy="298"/>
              </a:xfrm>
            </p:grpSpPr>
            <p:sp>
              <p:nvSpPr>
                <p:cNvPr id="2919" name="Freeform 382"/>
                <p:cNvSpPr>
                  <a:spLocks/>
                </p:cNvSpPr>
                <p:nvPr/>
              </p:nvSpPr>
              <p:spPr bwMode="auto">
                <a:xfrm>
                  <a:off x="1784" y="2242"/>
                  <a:ext cx="83" cy="290"/>
                </a:xfrm>
                <a:custGeom>
                  <a:avLst/>
                  <a:gdLst/>
                  <a:ahLst/>
                  <a:cxnLst>
                    <a:cxn ang="0">
                      <a:pos x="5" y="1207"/>
                    </a:cxn>
                    <a:cxn ang="0">
                      <a:pos x="166" y="2417"/>
                    </a:cxn>
                    <a:cxn ang="0">
                      <a:pos x="508" y="2420"/>
                    </a:cxn>
                    <a:cxn ang="0">
                      <a:pos x="688" y="1213"/>
                    </a:cxn>
                    <a:cxn ang="0">
                      <a:pos x="527" y="3"/>
                    </a:cxn>
                    <a:cxn ang="0">
                      <a:pos x="186" y="0"/>
                    </a:cxn>
                    <a:cxn ang="0">
                      <a:pos x="5" y="1207"/>
                    </a:cxn>
                  </a:cxnLst>
                  <a:rect l="0" t="0" r="r" b="b"/>
                  <a:pathLst>
                    <a:path w="694" h="2421">
                      <a:moveTo>
                        <a:pt x="5" y="1207"/>
                      </a:moveTo>
                      <a:cubicBezTo>
                        <a:pt x="0" y="1875"/>
                        <a:pt x="72" y="2416"/>
                        <a:pt x="166" y="2417"/>
                      </a:cubicBezTo>
                      <a:lnTo>
                        <a:pt x="508" y="2420"/>
                      </a:lnTo>
                      <a:cubicBezTo>
                        <a:pt x="602" y="2421"/>
                        <a:pt x="683" y="1880"/>
                        <a:pt x="688" y="1213"/>
                      </a:cubicBezTo>
                      <a:cubicBezTo>
                        <a:pt x="694" y="546"/>
                        <a:pt x="622" y="4"/>
                        <a:pt x="527" y="3"/>
                      </a:cubicBezTo>
                      <a:lnTo>
                        <a:pt x="186" y="0"/>
                      </a:lnTo>
                      <a:cubicBezTo>
                        <a:pt x="91" y="0"/>
                        <a:pt x="11" y="540"/>
                        <a:pt x="5" y="1207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20" name="Freeform 383"/>
                <p:cNvSpPr>
                  <a:spLocks/>
                </p:cNvSpPr>
                <p:nvPr/>
              </p:nvSpPr>
              <p:spPr bwMode="auto">
                <a:xfrm>
                  <a:off x="1784" y="2234"/>
                  <a:ext cx="83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66" y="2417"/>
                    </a:cxn>
                    <a:cxn ang="0">
                      <a:pos x="508" y="2420"/>
                    </a:cxn>
                    <a:cxn ang="0">
                      <a:pos x="688" y="1213"/>
                    </a:cxn>
                    <a:cxn ang="0">
                      <a:pos x="527" y="4"/>
                    </a:cxn>
                    <a:cxn ang="0">
                      <a:pos x="186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694" h="2421">
                      <a:moveTo>
                        <a:pt x="5" y="1208"/>
                      </a:moveTo>
                      <a:cubicBezTo>
                        <a:pt x="0" y="1875"/>
                        <a:pt x="72" y="2417"/>
                        <a:pt x="166" y="2417"/>
                      </a:cubicBezTo>
                      <a:lnTo>
                        <a:pt x="508" y="2420"/>
                      </a:lnTo>
                      <a:cubicBezTo>
                        <a:pt x="602" y="2421"/>
                        <a:pt x="683" y="1881"/>
                        <a:pt x="688" y="1213"/>
                      </a:cubicBezTo>
                      <a:cubicBezTo>
                        <a:pt x="694" y="546"/>
                        <a:pt x="622" y="4"/>
                        <a:pt x="527" y="4"/>
                      </a:cubicBezTo>
                      <a:lnTo>
                        <a:pt x="186" y="1"/>
                      </a:lnTo>
                      <a:cubicBezTo>
                        <a:pt x="91" y="0"/>
                        <a:pt x="11" y="540"/>
                        <a:pt x="5" y="1208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21" name="Freeform 384"/>
                <p:cNvSpPr>
                  <a:spLocks/>
                </p:cNvSpPr>
                <p:nvPr/>
              </p:nvSpPr>
              <p:spPr bwMode="auto">
                <a:xfrm>
                  <a:off x="1784" y="2234"/>
                  <a:ext cx="42" cy="290"/>
                </a:xfrm>
                <a:custGeom>
                  <a:avLst/>
                  <a:gdLst/>
                  <a:ahLst/>
                  <a:cxnLst>
                    <a:cxn ang="0">
                      <a:pos x="166" y="2417"/>
                    </a:cxn>
                    <a:cxn ang="0">
                      <a:pos x="347" y="1210"/>
                    </a:cxn>
                    <a:cxn ang="0">
                      <a:pos x="186" y="1"/>
                    </a:cxn>
                    <a:cxn ang="0">
                      <a:pos x="5" y="1208"/>
                    </a:cxn>
                    <a:cxn ang="0">
                      <a:pos x="166" y="2417"/>
                    </a:cxn>
                  </a:cxnLst>
                  <a:rect l="0" t="0" r="r" b="b"/>
                  <a:pathLst>
                    <a:path w="352" h="2418">
                      <a:moveTo>
                        <a:pt x="166" y="2417"/>
                      </a:moveTo>
                      <a:cubicBezTo>
                        <a:pt x="261" y="2418"/>
                        <a:pt x="341" y="1878"/>
                        <a:pt x="347" y="1210"/>
                      </a:cubicBezTo>
                      <a:cubicBezTo>
                        <a:pt x="352" y="543"/>
                        <a:pt x="280" y="2"/>
                        <a:pt x="186" y="1"/>
                      </a:cubicBezTo>
                      <a:cubicBezTo>
                        <a:pt x="91" y="0"/>
                        <a:pt x="11" y="540"/>
                        <a:pt x="5" y="1208"/>
                      </a:cubicBezTo>
                      <a:cubicBezTo>
                        <a:pt x="0" y="1875"/>
                        <a:pt x="72" y="2417"/>
                        <a:pt x="166" y="2417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22" name="Freeform 385"/>
                <p:cNvSpPr>
                  <a:spLocks/>
                </p:cNvSpPr>
                <p:nvPr/>
              </p:nvSpPr>
              <p:spPr bwMode="auto">
                <a:xfrm>
                  <a:off x="1784" y="2234"/>
                  <a:ext cx="83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66" y="2417"/>
                    </a:cxn>
                    <a:cxn ang="0">
                      <a:pos x="508" y="2420"/>
                    </a:cxn>
                    <a:cxn ang="0">
                      <a:pos x="688" y="1213"/>
                    </a:cxn>
                    <a:cxn ang="0">
                      <a:pos x="527" y="4"/>
                    </a:cxn>
                    <a:cxn ang="0">
                      <a:pos x="186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694" h="2421">
                      <a:moveTo>
                        <a:pt x="5" y="1208"/>
                      </a:moveTo>
                      <a:cubicBezTo>
                        <a:pt x="0" y="1875"/>
                        <a:pt x="72" y="2417"/>
                        <a:pt x="166" y="2417"/>
                      </a:cubicBezTo>
                      <a:lnTo>
                        <a:pt x="508" y="2420"/>
                      </a:lnTo>
                      <a:cubicBezTo>
                        <a:pt x="602" y="2421"/>
                        <a:pt x="683" y="1881"/>
                        <a:pt x="688" y="1213"/>
                      </a:cubicBezTo>
                      <a:cubicBezTo>
                        <a:pt x="694" y="546"/>
                        <a:pt x="622" y="4"/>
                        <a:pt x="527" y="4"/>
                      </a:cubicBezTo>
                      <a:lnTo>
                        <a:pt x="186" y="1"/>
                      </a:lnTo>
                      <a:cubicBezTo>
                        <a:pt x="91" y="0"/>
                        <a:pt x="11" y="540"/>
                        <a:pt x="5" y="1208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23" name="Freeform 386"/>
                <p:cNvSpPr>
                  <a:spLocks/>
                </p:cNvSpPr>
                <p:nvPr/>
              </p:nvSpPr>
              <p:spPr bwMode="auto">
                <a:xfrm>
                  <a:off x="1804" y="2234"/>
                  <a:ext cx="22" cy="290"/>
                </a:xfrm>
                <a:custGeom>
                  <a:avLst/>
                  <a:gdLst/>
                  <a:ahLst/>
                  <a:cxnLst>
                    <a:cxn ang="0">
                      <a:pos x="0" y="290"/>
                    </a:cxn>
                    <a:cxn ang="0">
                      <a:pos x="21" y="14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2" h="290">
                      <a:moveTo>
                        <a:pt x="0" y="290"/>
                      </a:moveTo>
                      <a:cubicBezTo>
                        <a:pt x="11" y="290"/>
                        <a:pt x="21" y="225"/>
                        <a:pt x="21" y="145"/>
                      </a:cubicBezTo>
                      <a:cubicBezTo>
                        <a:pt x="22" y="65"/>
                        <a:pt x="13" y="0"/>
                        <a:pt x="2" y="0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914" name="Freeform 388"/>
              <p:cNvSpPr>
                <a:spLocks/>
              </p:cNvSpPr>
              <p:nvPr/>
            </p:nvSpPr>
            <p:spPr bwMode="auto">
              <a:xfrm>
                <a:off x="1814" y="2376"/>
                <a:ext cx="5" cy="6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17" y="50"/>
                  </a:cxn>
                  <a:cxn ang="0">
                    <a:pos x="33" y="26"/>
                  </a:cxn>
                  <a:cxn ang="0">
                    <a:pos x="17" y="0"/>
                  </a:cxn>
                  <a:cxn ang="0">
                    <a:pos x="0" y="25"/>
                  </a:cxn>
                </a:cxnLst>
                <a:rect l="0" t="0" r="r" b="b"/>
                <a:pathLst>
                  <a:path w="34" h="51">
                    <a:moveTo>
                      <a:pt x="0" y="25"/>
                    </a:moveTo>
                    <a:cubicBezTo>
                      <a:pt x="0" y="39"/>
                      <a:pt x="7" y="50"/>
                      <a:pt x="17" y="50"/>
                    </a:cubicBezTo>
                    <a:cubicBezTo>
                      <a:pt x="26" y="51"/>
                      <a:pt x="33" y="39"/>
                      <a:pt x="33" y="26"/>
                    </a:cubicBezTo>
                    <a:cubicBezTo>
                      <a:pt x="34" y="12"/>
                      <a:pt x="26" y="1"/>
                      <a:pt x="17" y="0"/>
                    </a:cubicBezTo>
                    <a:cubicBezTo>
                      <a:pt x="8" y="0"/>
                      <a:pt x="0" y="12"/>
                      <a:pt x="0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5" name="Freeform 389"/>
              <p:cNvSpPr>
                <a:spLocks/>
              </p:cNvSpPr>
              <p:nvPr/>
            </p:nvSpPr>
            <p:spPr bwMode="auto">
              <a:xfrm>
                <a:off x="1799" y="2488"/>
                <a:ext cx="5" cy="10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21" y="83"/>
                  </a:cxn>
                  <a:cxn ang="0">
                    <a:pos x="42" y="42"/>
                  </a:cxn>
                  <a:cxn ang="0">
                    <a:pos x="21" y="0"/>
                  </a:cxn>
                  <a:cxn ang="0">
                    <a:pos x="0" y="41"/>
                  </a:cxn>
                </a:cxnLst>
                <a:rect l="0" t="0" r="r" b="b"/>
                <a:pathLst>
                  <a:path w="42" h="83">
                    <a:moveTo>
                      <a:pt x="0" y="41"/>
                    </a:moveTo>
                    <a:cubicBezTo>
                      <a:pt x="0" y="64"/>
                      <a:pt x="9" y="83"/>
                      <a:pt x="21" y="83"/>
                    </a:cubicBezTo>
                    <a:cubicBezTo>
                      <a:pt x="32" y="83"/>
                      <a:pt x="42" y="65"/>
                      <a:pt x="42" y="42"/>
                    </a:cubicBezTo>
                    <a:cubicBezTo>
                      <a:pt x="42" y="19"/>
                      <a:pt x="33" y="0"/>
                      <a:pt x="21" y="0"/>
                    </a:cubicBezTo>
                    <a:cubicBezTo>
                      <a:pt x="10" y="0"/>
                      <a:pt x="0" y="18"/>
                      <a:pt x="0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6" name="Freeform 390"/>
              <p:cNvSpPr>
                <a:spLocks/>
              </p:cNvSpPr>
              <p:nvPr/>
            </p:nvSpPr>
            <p:spPr bwMode="auto">
              <a:xfrm>
                <a:off x="1802" y="2263"/>
                <a:ext cx="6" cy="10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25" y="83"/>
                  </a:cxn>
                  <a:cxn ang="0">
                    <a:pos x="50" y="42"/>
                  </a:cxn>
                  <a:cxn ang="0">
                    <a:pos x="25" y="0"/>
                  </a:cxn>
                  <a:cxn ang="0">
                    <a:pos x="0" y="41"/>
                  </a:cxn>
                </a:cxnLst>
                <a:rect l="0" t="0" r="r" b="b"/>
                <a:pathLst>
                  <a:path w="50" h="83">
                    <a:moveTo>
                      <a:pt x="0" y="41"/>
                    </a:moveTo>
                    <a:cubicBezTo>
                      <a:pt x="0" y="64"/>
                      <a:pt x="11" y="83"/>
                      <a:pt x="25" y="83"/>
                    </a:cubicBezTo>
                    <a:cubicBezTo>
                      <a:pt x="39" y="83"/>
                      <a:pt x="50" y="65"/>
                      <a:pt x="50" y="42"/>
                    </a:cubicBezTo>
                    <a:cubicBezTo>
                      <a:pt x="50" y="19"/>
                      <a:pt x="39" y="0"/>
                      <a:pt x="25" y="0"/>
                    </a:cubicBezTo>
                    <a:cubicBezTo>
                      <a:pt x="12" y="0"/>
                      <a:pt x="0" y="18"/>
                      <a:pt x="0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7" name="Freeform 391"/>
              <p:cNvSpPr>
                <a:spLocks/>
              </p:cNvSpPr>
              <p:nvPr/>
            </p:nvSpPr>
            <p:spPr bwMode="auto">
              <a:xfrm>
                <a:off x="1811" y="2314"/>
                <a:ext cx="5" cy="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21" y="66"/>
                  </a:cxn>
                  <a:cxn ang="0">
                    <a:pos x="42" y="33"/>
                  </a:cxn>
                  <a:cxn ang="0">
                    <a:pos x="21" y="0"/>
                  </a:cxn>
                  <a:cxn ang="0">
                    <a:pos x="0" y="33"/>
                  </a:cxn>
                </a:cxnLst>
                <a:rect l="0" t="0" r="r" b="b"/>
                <a:pathLst>
                  <a:path w="42" h="67">
                    <a:moveTo>
                      <a:pt x="0" y="33"/>
                    </a:moveTo>
                    <a:cubicBezTo>
                      <a:pt x="0" y="51"/>
                      <a:pt x="9" y="66"/>
                      <a:pt x="21" y="66"/>
                    </a:cubicBezTo>
                    <a:cubicBezTo>
                      <a:pt x="32" y="67"/>
                      <a:pt x="42" y="52"/>
                      <a:pt x="42" y="33"/>
                    </a:cubicBezTo>
                    <a:cubicBezTo>
                      <a:pt x="42" y="15"/>
                      <a:pt x="33" y="0"/>
                      <a:pt x="21" y="0"/>
                    </a:cubicBezTo>
                    <a:cubicBezTo>
                      <a:pt x="10" y="0"/>
                      <a:pt x="0" y="15"/>
                      <a:pt x="0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8" name="Freeform 392"/>
              <p:cNvSpPr>
                <a:spLocks/>
              </p:cNvSpPr>
              <p:nvPr/>
            </p:nvSpPr>
            <p:spPr bwMode="auto">
              <a:xfrm>
                <a:off x="1810" y="2436"/>
                <a:ext cx="6" cy="8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0" y="67"/>
                  </a:cxn>
                  <a:cxn ang="0">
                    <a:pos x="41" y="34"/>
                  </a:cxn>
                  <a:cxn ang="0">
                    <a:pos x="21" y="0"/>
                  </a:cxn>
                  <a:cxn ang="0">
                    <a:pos x="0" y="34"/>
                  </a:cxn>
                </a:cxnLst>
                <a:rect l="0" t="0" r="r" b="b"/>
                <a:pathLst>
                  <a:path w="42" h="67">
                    <a:moveTo>
                      <a:pt x="0" y="34"/>
                    </a:moveTo>
                    <a:cubicBezTo>
                      <a:pt x="0" y="52"/>
                      <a:pt x="9" y="67"/>
                      <a:pt x="20" y="67"/>
                    </a:cubicBezTo>
                    <a:cubicBezTo>
                      <a:pt x="32" y="67"/>
                      <a:pt x="41" y="52"/>
                      <a:pt x="41" y="34"/>
                    </a:cubicBezTo>
                    <a:cubicBezTo>
                      <a:pt x="42" y="16"/>
                      <a:pt x="32" y="1"/>
                      <a:pt x="21" y="0"/>
                    </a:cubicBezTo>
                    <a:cubicBezTo>
                      <a:pt x="9" y="0"/>
                      <a:pt x="0" y="15"/>
                      <a:pt x="0" y="34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64" name="Oval 394"/>
            <p:cNvSpPr>
              <a:spLocks noChangeArrowheads="1"/>
            </p:cNvSpPr>
            <p:nvPr/>
          </p:nvSpPr>
          <p:spPr bwMode="auto">
            <a:xfrm>
              <a:off x="5593687" y="3408165"/>
              <a:ext cx="24650" cy="125730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65" name="Group 400"/>
            <p:cNvGrpSpPr>
              <a:grpSpLocks/>
            </p:cNvGrpSpPr>
            <p:nvPr/>
          </p:nvGrpSpPr>
          <p:grpSpPr bwMode="auto">
            <a:xfrm>
              <a:off x="5899167" y="3434203"/>
              <a:ext cx="45778" cy="89276"/>
              <a:chOff x="2133" y="2329"/>
              <a:chExt cx="52" cy="120"/>
            </a:xfrm>
          </p:grpSpPr>
          <p:sp>
            <p:nvSpPr>
              <p:cNvPr id="2899" name="Freeform 395"/>
              <p:cNvSpPr>
                <a:spLocks/>
              </p:cNvSpPr>
              <p:nvPr/>
            </p:nvSpPr>
            <p:spPr bwMode="auto">
              <a:xfrm>
                <a:off x="2133" y="2345"/>
                <a:ext cx="52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0" y="867"/>
                  </a:cxn>
                  <a:cxn ang="0">
                    <a:pos x="361" y="869"/>
                  </a:cxn>
                  <a:cxn ang="0">
                    <a:pos x="426" y="436"/>
                  </a:cxn>
                  <a:cxn ang="0">
                    <a:pos x="368" y="2"/>
                  </a:cxn>
                  <a:cxn ang="0">
                    <a:pos x="67" y="0"/>
                  </a:cxn>
                  <a:cxn ang="0">
                    <a:pos x="1" y="433"/>
                  </a:cxn>
                </a:cxnLst>
                <a:rect l="0" t="0" r="r" b="b"/>
                <a:pathLst>
                  <a:path w="428" h="869">
                    <a:moveTo>
                      <a:pt x="1" y="433"/>
                    </a:moveTo>
                    <a:cubicBezTo>
                      <a:pt x="0" y="672"/>
                      <a:pt x="26" y="866"/>
                      <a:pt x="60" y="867"/>
                    </a:cubicBezTo>
                    <a:lnTo>
                      <a:pt x="361" y="869"/>
                    </a:lnTo>
                    <a:cubicBezTo>
                      <a:pt x="395" y="869"/>
                      <a:pt x="425" y="676"/>
                      <a:pt x="426" y="436"/>
                    </a:cubicBezTo>
                    <a:cubicBezTo>
                      <a:pt x="428" y="197"/>
                      <a:pt x="402" y="3"/>
                      <a:pt x="368" y="2"/>
                    </a:cubicBezTo>
                    <a:lnTo>
                      <a:pt x="67" y="0"/>
                    </a:lnTo>
                    <a:cubicBezTo>
                      <a:pt x="33" y="0"/>
                      <a:pt x="3" y="193"/>
                      <a:pt x="1" y="433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0" name="Freeform 396"/>
              <p:cNvSpPr>
                <a:spLocks/>
              </p:cNvSpPr>
              <p:nvPr/>
            </p:nvSpPr>
            <p:spPr bwMode="auto">
              <a:xfrm>
                <a:off x="2133" y="2329"/>
                <a:ext cx="52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0" y="867"/>
                  </a:cxn>
                  <a:cxn ang="0">
                    <a:pos x="361" y="870"/>
                  </a:cxn>
                  <a:cxn ang="0">
                    <a:pos x="426" y="437"/>
                  </a:cxn>
                  <a:cxn ang="0">
                    <a:pos x="368" y="3"/>
                  </a:cxn>
                  <a:cxn ang="0">
                    <a:pos x="67" y="1"/>
                  </a:cxn>
                  <a:cxn ang="0">
                    <a:pos x="1" y="433"/>
                  </a:cxn>
                </a:cxnLst>
                <a:rect l="0" t="0" r="r" b="b"/>
                <a:pathLst>
                  <a:path w="428" h="870">
                    <a:moveTo>
                      <a:pt x="1" y="433"/>
                    </a:moveTo>
                    <a:cubicBezTo>
                      <a:pt x="0" y="673"/>
                      <a:pt x="26" y="867"/>
                      <a:pt x="60" y="867"/>
                    </a:cubicBezTo>
                    <a:lnTo>
                      <a:pt x="361" y="870"/>
                    </a:lnTo>
                    <a:cubicBezTo>
                      <a:pt x="395" y="870"/>
                      <a:pt x="425" y="676"/>
                      <a:pt x="426" y="437"/>
                    </a:cubicBezTo>
                    <a:cubicBezTo>
                      <a:pt x="428" y="198"/>
                      <a:pt x="402" y="3"/>
                      <a:pt x="368" y="3"/>
                    </a:cubicBezTo>
                    <a:lnTo>
                      <a:pt x="67" y="1"/>
                    </a:lnTo>
                    <a:cubicBezTo>
                      <a:pt x="33" y="0"/>
                      <a:pt x="3" y="194"/>
                      <a:pt x="1" y="4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1" name="Freeform 397"/>
              <p:cNvSpPr>
                <a:spLocks/>
              </p:cNvSpPr>
              <p:nvPr/>
            </p:nvSpPr>
            <p:spPr bwMode="auto">
              <a:xfrm>
                <a:off x="2133" y="2329"/>
                <a:ext cx="16" cy="104"/>
              </a:xfrm>
              <a:custGeom>
                <a:avLst/>
                <a:gdLst/>
                <a:ahLst/>
                <a:cxnLst>
                  <a:cxn ang="0">
                    <a:pos x="60" y="867"/>
                  </a:cxn>
                  <a:cxn ang="0">
                    <a:pos x="126" y="434"/>
                  </a:cxn>
                  <a:cxn ang="0">
                    <a:pos x="67" y="1"/>
                  </a:cxn>
                  <a:cxn ang="0">
                    <a:pos x="1" y="433"/>
                  </a:cxn>
                  <a:cxn ang="0">
                    <a:pos x="60" y="867"/>
                  </a:cxn>
                </a:cxnLst>
                <a:rect l="0" t="0" r="r" b="b"/>
                <a:pathLst>
                  <a:path w="128" h="868">
                    <a:moveTo>
                      <a:pt x="60" y="867"/>
                    </a:moveTo>
                    <a:cubicBezTo>
                      <a:pt x="95" y="868"/>
                      <a:pt x="124" y="674"/>
                      <a:pt x="126" y="434"/>
                    </a:cubicBezTo>
                    <a:cubicBezTo>
                      <a:pt x="128" y="195"/>
                      <a:pt x="102" y="1"/>
                      <a:pt x="67" y="1"/>
                    </a:cubicBezTo>
                    <a:cubicBezTo>
                      <a:pt x="33" y="0"/>
                      <a:pt x="3" y="194"/>
                      <a:pt x="1" y="433"/>
                    </a:cubicBezTo>
                    <a:cubicBezTo>
                      <a:pt x="0" y="673"/>
                      <a:pt x="26" y="867"/>
                      <a:pt x="60" y="867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2" name="Freeform 398"/>
              <p:cNvSpPr>
                <a:spLocks/>
              </p:cNvSpPr>
              <p:nvPr/>
            </p:nvSpPr>
            <p:spPr bwMode="auto">
              <a:xfrm>
                <a:off x="2133" y="2329"/>
                <a:ext cx="52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0" y="867"/>
                  </a:cxn>
                  <a:cxn ang="0">
                    <a:pos x="361" y="870"/>
                  </a:cxn>
                  <a:cxn ang="0">
                    <a:pos x="426" y="437"/>
                  </a:cxn>
                  <a:cxn ang="0">
                    <a:pos x="368" y="3"/>
                  </a:cxn>
                  <a:cxn ang="0">
                    <a:pos x="67" y="1"/>
                  </a:cxn>
                  <a:cxn ang="0">
                    <a:pos x="1" y="433"/>
                  </a:cxn>
                </a:cxnLst>
                <a:rect l="0" t="0" r="r" b="b"/>
                <a:pathLst>
                  <a:path w="428" h="870">
                    <a:moveTo>
                      <a:pt x="1" y="433"/>
                    </a:moveTo>
                    <a:cubicBezTo>
                      <a:pt x="0" y="673"/>
                      <a:pt x="26" y="867"/>
                      <a:pt x="60" y="867"/>
                    </a:cubicBezTo>
                    <a:lnTo>
                      <a:pt x="361" y="870"/>
                    </a:lnTo>
                    <a:cubicBezTo>
                      <a:pt x="395" y="870"/>
                      <a:pt x="425" y="676"/>
                      <a:pt x="426" y="437"/>
                    </a:cubicBezTo>
                    <a:cubicBezTo>
                      <a:pt x="428" y="198"/>
                      <a:pt x="402" y="3"/>
                      <a:pt x="368" y="3"/>
                    </a:cubicBezTo>
                    <a:lnTo>
                      <a:pt x="67" y="1"/>
                    </a:lnTo>
                    <a:cubicBezTo>
                      <a:pt x="33" y="0"/>
                      <a:pt x="3" y="194"/>
                      <a:pt x="1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3" name="Freeform 399"/>
              <p:cNvSpPr>
                <a:spLocks/>
              </p:cNvSpPr>
              <p:nvPr/>
            </p:nvSpPr>
            <p:spPr bwMode="auto">
              <a:xfrm>
                <a:off x="2140" y="2329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6" name="Group 406"/>
            <p:cNvGrpSpPr>
              <a:grpSpLocks/>
            </p:cNvGrpSpPr>
            <p:nvPr/>
          </p:nvGrpSpPr>
          <p:grpSpPr bwMode="auto">
            <a:xfrm>
              <a:off x="5857791" y="3405932"/>
              <a:ext cx="65145" cy="145073"/>
              <a:chOff x="2086" y="2291"/>
              <a:chExt cx="74" cy="195"/>
            </a:xfrm>
          </p:grpSpPr>
          <p:sp>
            <p:nvSpPr>
              <p:cNvPr id="2894" name="Freeform 401"/>
              <p:cNvSpPr>
                <a:spLocks/>
              </p:cNvSpPr>
              <p:nvPr/>
            </p:nvSpPr>
            <p:spPr bwMode="auto">
              <a:xfrm>
                <a:off x="2086" y="2307"/>
                <a:ext cx="74" cy="179"/>
              </a:xfrm>
              <a:custGeom>
                <a:avLst/>
                <a:gdLst/>
                <a:ahLst/>
                <a:cxnLst>
                  <a:cxn ang="0">
                    <a:pos x="4" y="745"/>
                  </a:cxn>
                  <a:cxn ang="0">
                    <a:pos x="135" y="1492"/>
                  </a:cxn>
                  <a:cxn ang="0">
                    <a:pos x="469" y="1494"/>
                  </a:cxn>
                  <a:cxn ang="0">
                    <a:pos x="612" y="750"/>
                  </a:cxn>
                  <a:cxn ang="0">
                    <a:pos x="481" y="3"/>
                  </a:cxn>
                  <a:cxn ang="0">
                    <a:pos x="147" y="0"/>
                  </a:cxn>
                  <a:cxn ang="0">
                    <a:pos x="4" y="745"/>
                  </a:cxn>
                </a:cxnLst>
                <a:rect l="0" t="0" r="r" b="b"/>
                <a:pathLst>
                  <a:path w="615" h="1495">
                    <a:moveTo>
                      <a:pt x="4" y="745"/>
                    </a:moveTo>
                    <a:cubicBezTo>
                      <a:pt x="0" y="1157"/>
                      <a:pt x="59" y="1491"/>
                      <a:pt x="135" y="1492"/>
                    </a:cubicBezTo>
                    <a:lnTo>
                      <a:pt x="469" y="1494"/>
                    </a:lnTo>
                    <a:cubicBezTo>
                      <a:pt x="545" y="1495"/>
                      <a:pt x="609" y="1162"/>
                      <a:pt x="612" y="750"/>
                    </a:cubicBezTo>
                    <a:cubicBezTo>
                      <a:pt x="615" y="338"/>
                      <a:pt x="557" y="3"/>
                      <a:pt x="481" y="3"/>
                    </a:cubicBezTo>
                    <a:lnTo>
                      <a:pt x="147" y="0"/>
                    </a:lnTo>
                    <a:cubicBezTo>
                      <a:pt x="71" y="0"/>
                      <a:pt x="7" y="333"/>
                      <a:pt x="4" y="74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5" name="Freeform 402"/>
              <p:cNvSpPr>
                <a:spLocks/>
              </p:cNvSpPr>
              <p:nvPr/>
            </p:nvSpPr>
            <p:spPr bwMode="auto">
              <a:xfrm>
                <a:off x="2086" y="2291"/>
                <a:ext cx="74" cy="179"/>
              </a:xfrm>
              <a:custGeom>
                <a:avLst/>
                <a:gdLst/>
                <a:ahLst/>
                <a:cxnLst>
                  <a:cxn ang="0">
                    <a:pos x="4" y="746"/>
                  </a:cxn>
                  <a:cxn ang="0">
                    <a:pos x="135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7" y="1"/>
                  </a:cxn>
                  <a:cxn ang="0">
                    <a:pos x="4" y="746"/>
                  </a:cxn>
                </a:cxnLst>
                <a:rect l="0" t="0" r="r" b="b"/>
                <a:pathLst>
                  <a:path w="615" h="1496">
                    <a:moveTo>
                      <a:pt x="4" y="746"/>
                    </a:moveTo>
                    <a:cubicBezTo>
                      <a:pt x="0" y="1157"/>
                      <a:pt x="59" y="1492"/>
                      <a:pt x="135" y="1492"/>
                    </a:cubicBezTo>
                    <a:lnTo>
                      <a:pt x="469" y="1495"/>
                    </a:lnTo>
                    <a:cubicBezTo>
                      <a:pt x="545" y="1496"/>
                      <a:pt x="609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7" y="1"/>
                    </a:lnTo>
                    <a:cubicBezTo>
                      <a:pt x="71" y="0"/>
                      <a:pt x="7" y="334"/>
                      <a:pt x="4" y="74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6" name="Freeform 403"/>
              <p:cNvSpPr>
                <a:spLocks/>
              </p:cNvSpPr>
              <p:nvPr/>
            </p:nvSpPr>
            <p:spPr bwMode="auto">
              <a:xfrm>
                <a:off x="2086" y="2291"/>
                <a:ext cx="34" cy="179"/>
              </a:xfrm>
              <a:custGeom>
                <a:avLst/>
                <a:gdLst/>
                <a:ahLst/>
                <a:cxnLst>
                  <a:cxn ang="0">
                    <a:pos x="135" y="1492"/>
                  </a:cxn>
                  <a:cxn ang="0">
                    <a:pos x="278" y="748"/>
                  </a:cxn>
                  <a:cxn ang="0">
                    <a:pos x="147" y="1"/>
                  </a:cxn>
                  <a:cxn ang="0">
                    <a:pos x="4" y="746"/>
                  </a:cxn>
                  <a:cxn ang="0">
                    <a:pos x="135" y="1492"/>
                  </a:cxn>
                </a:cxnLst>
                <a:rect l="0" t="0" r="r" b="b"/>
                <a:pathLst>
                  <a:path w="281" h="1493">
                    <a:moveTo>
                      <a:pt x="135" y="1492"/>
                    </a:moveTo>
                    <a:cubicBezTo>
                      <a:pt x="210" y="1493"/>
                      <a:pt x="274" y="1160"/>
                      <a:pt x="278" y="748"/>
                    </a:cubicBezTo>
                    <a:cubicBezTo>
                      <a:pt x="281" y="336"/>
                      <a:pt x="222" y="1"/>
                      <a:pt x="147" y="1"/>
                    </a:cubicBezTo>
                    <a:cubicBezTo>
                      <a:pt x="71" y="0"/>
                      <a:pt x="7" y="334"/>
                      <a:pt x="4" y="746"/>
                    </a:cubicBezTo>
                    <a:cubicBezTo>
                      <a:pt x="0" y="1157"/>
                      <a:pt x="59" y="1492"/>
                      <a:pt x="135" y="149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7" name="Freeform 404"/>
              <p:cNvSpPr>
                <a:spLocks/>
              </p:cNvSpPr>
              <p:nvPr/>
            </p:nvSpPr>
            <p:spPr bwMode="auto">
              <a:xfrm>
                <a:off x="2086" y="2291"/>
                <a:ext cx="74" cy="179"/>
              </a:xfrm>
              <a:custGeom>
                <a:avLst/>
                <a:gdLst/>
                <a:ahLst/>
                <a:cxnLst>
                  <a:cxn ang="0">
                    <a:pos x="4" y="746"/>
                  </a:cxn>
                  <a:cxn ang="0">
                    <a:pos x="135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7" y="1"/>
                  </a:cxn>
                  <a:cxn ang="0">
                    <a:pos x="4" y="746"/>
                  </a:cxn>
                </a:cxnLst>
                <a:rect l="0" t="0" r="r" b="b"/>
                <a:pathLst>
                  <a:path w="615" h="1496">
                    <a:moveTo>
                      <a:pt x="4" y="746"/>
                    </a:moveTo>
                    <a:cubicBezTo>
                      <a:pt x="0" y="1157"/>
                      <a:pt x="59" y="1492"/>
                      <a:pt x="135" y="1492"/>
                    </a:cubicBezTo>
                    <a:lnTo>
                      <a:pt x="469" y="1495"/>
                    </a:lnTo>
                    <a:cubicBezTo>
                      <a:pt x="545" y="1496"/>
                      <a:pt x="609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7" y="1"/>
                    </a:lnTo>
                    <a:cubicBezTo>
                      <a:pt x="71" y="0"/>
                      <a:pt x="7" y="334"/>
                      <a:pt x="4" y="74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8" name="Freeform 405"/>
              <p:cNvSpPr>
                <a:spLocks/>
              </p:cNvSpPr>
              <p:nvPr/>
            </p:nvSpPr>
            <p:spPr bwMode="auto">
              <a:xfrm>
                <a:off x="2102" y="2291"/>
                <a:ext cx="18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8" h="179">
                    <a:moveTo>
                      <a:pt x="0" y="179"/>
                    </a:moveTo>
                    <a:cubicBezTo>
                      <a:pt x="9" y="179"/>
                      <a:pt x="17" y="139"/>
                      <a:pt x="17" y="90"/>
                    </a:cubicBezTo>
                    <a:cubicBezTo>
                      <a:pt x="18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7" name="Group 412"/>
            <p:cNvGrpSpPr>
              <a:grpSpLocks/>
            </p:cNvGrpSpPr>
            <p:nvPr/>
          </p:nvGrpSpPr>
          <p:grpSpPr bwMode="auto">
            <a:xfrm>
              <a:off x="5848107" y="3364270"/>
              <a:ext cx="53701" cy="227653"/>
              <a:chOff x="2075" y="2235"/>
              <a:chExt cx="61" cy="306"/>
            </a:xfrm>
          </p:grpSpPr>
          <p:sp>
            <p:nvSpPr>
              <p:cNvPr id="2889" name="Freeform 407"/>
              <p:cNvSpPr>
                <a:spLocks/>
              </p:cNvSpPr>
              <p:nvPr/>
            </p:nvSpPr>
            <p:spPr bwMode="auto">
              <a:xfrm>
                <a:off x="2075" y="2251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0" y="2417"/>
                  </a:cxn>
                  <a:cxn ang="0">
                    <a:pos x="370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1" y="2417"/>
                      <a:pt x="120" y="2417"/>
                    </a:cubicBezTo>
                    <a:lnTo>
                      <a:pt x="370" y="2419"/>
                    </a:lnTo>
                    <a:cubicBezTo>
                      <a:pt x="439" y="2420"/>
                      <a:pt x="500" y="1880"/>
                      <a:pt x="505" y="1212"/>
                    </a:cubicBezTo>
                    <a:cubicBezTo>
                      <a:pt x="511" y="545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1"/>
                      <a:pt x="5" y="120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0" name="Freeform 408"/>
              <p:cNvSpPr>
                <a:spLocks/>
              </p:cNvSpPr>
              <p:nvPr/>
            </p:nvSpPr>
            <p:spPr bwMode="auto">
              <a:xfrm>
                <a:off x="2075" y="2235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0" y="2417"/>
                  </a:cxn>
                  <a:cxn ang="0">
                    <a:pos x="370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1" y="2417"/>
                      <a:pt x="120" y="2417"/>
                    </a:cubicBezTo>
                    <a:lnTo>
                      <a:pt x="370" y="2419"/>
                    </a:lnTo>
                    <a:cubicBezTo>
                      <a:pt x="439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1" name="Freeform 409"/>
              <p:cNvSpPr>
                <a:spLocks/>
              </p:cNvSpPr>
              <p:nvPr/>
            </p:nvSpPr>
            <p:spPr bwMode="auto">
              <a:xfrm>
                <a:off x="2075" y="2235"/>
                <a:ext cx="31" cy="290"/>
              </a:xfrm>
              <a:custGeom>
                <a:avLst/>
                <a:gdLst/>
                <a:ahLst/>
                <a:cxnLst>
                  <a:cxn ang="0">
                    <a:pos x="120" y="2417"/>
                  </a:cxn>
                  <a:cxn ang="0">
                    <a:pos x="255" y="1210"/>
                  </a:cxn>
                  <a:cxn ang="0">
                    <a:pos x="140" y="1"/>
                  </a:cxn>
                  <a:cxn ang="0">
                    <a:pos x="5" y="1208"/>
                  </a:cxn>
                  <a:cxn ang="0">
                    <a:pos x="120" y="2417"/>
                  </a:cxn>
                </a:cxnLst>
                <a:rect l="0" t="0" r="r" b="b"/>
                <a:pathLst>
                  <a:path w="261" h="2418">
                    <a:moveTo>
                      <a:pt x="120" y="2417"/>
                    </a:moveTo>
                    <a:cubicBezTo>
                      <a:pt x="189" y="2418"/>
                      <a:pt x="250" y="1877"/>
                      <a:pt x="255" y="1210"/>
                    </a:cubicBezTo>
                    <a:cubicBezTo>
                      <a:pt x="261" y="542"/>
                      <a:pt x="209" y="1"/>
                      <a:pt x="140" y="1"/>
                    </a:cubicBezTo>
                    <a:cubicBezTo>
                      <a:pt x="71" y="0"/>
                      <a:pt x="11" y="540"/>
                      <a:pt x="5" y="1208"/>
                    </a:cubicBezTo>
                    <a:cubicBezTo>
                      <a:pt x="0" y="1875"/>
                      <a:pt x="51" y="2417"/>
                      <a:pt x="120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2" name="Freeform 410"/>
              <p:cNvSpPr>
                <a:spLocks/>
              </p:cNvSpPr>
              <p:nvPr/>
            </p:nvSpPr>
            <p:spPr bwMode="auto">
              <a:xfrm>
                <a:off x="2075" y="2235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0" y="2417"/>
                  </a:cxn>
                  <a:cxn ang="0">
                    <a:pos x="370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1" y="2417"/>
                      <a:pt x="120" y="2417"/>
                    </a:cubicBezTo>
                    <a:lnTo>
                      <a:pt x="370" y="2419"/>
                    </a:lnTo>
                    <a:cubicBezTo>
                      <a:pt x="439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3" name="Freeform 411"/>
              <p:cNvSpPr>
                <a:spLocks/>
              </p:cNvSpPr>
              <p:nvPr/>
            </p:nvSpPr>
            <p:spPr bwMode="auto">
              <a:xfrm>
                <a:off x="2089" y="2235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8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8" name="Group 418"/>
            <p:cNvGrpSpPr>
              <a:grpSpLocks/>
            </p:cNvGrpSpPr>
            <p:nvPr/>
          </p:nvGrpSpPr>
          <p:grpSpPr bwMode="auto">
            <a:xfrm>
              <a:off x="5617457" y="3394773"/>
              <a:ext cx="250898" cy="166648"/>
              <a:chOff x="1813" y="2276"/>
              <a:chExt cx="285" cy="224"/>
            </a:xfrm>
          </p:grpSpPr>
          <p:sp>
            <p:nvSpPr>
              <p:cNvPr id="2884" name="Freeform 413"/>
              <p:cNvSpPr>
                <a:spLocks/>
              </p:cNvSpPr>
              <p:nvPr/>
            </p:nvSpPr>
            <p:spPr bwMode="auto">
              <a:xfrm>
                <a:off x="1813" y="2292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4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1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7"/>
                      <a:pt x="121" y="1717"/>
                    </a:cubicBezTo>
                    <a:lnTo>
                      <a:pt x="2173" y="1734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8"/>
                      <a:pt x="2187" y="17"/>
                    </a:cubicBezTo>
                    <a:lnTo>
                      <a:pt x="134" y="1"/>
                    </a:lnTo>
                    <a:cubicBezTo>
                      <a:pt x="66" y="0"/>
                      <a:pt x="8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5" name="Freeform 414"/>
              <p:cNvSpPr>
                <a:spLocks/>
              </p:cNvSpPr>
              <p:nvPr/>
            </p:nvSpPr>
            <p:spPr bwMode="auto">
              <a:xfrm>
                <a:off x="1821" y="2276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0" y="1717"/>
                  </a:cxn>
                  <a:cxn ang="0">
                    <a:pos x="2173" y="1733"/>
                  </a:cxn>
                  <a:cxn ang="0">
                    <a:pos x="2303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7" h="1734">
                    <a:moveTo>
                      <a:pt x="4" y="858"/>
                    </a:moveTo>
                    <a:cubicBezTo>
                      <a:pt x="0" y="1332"/>
                      <a:pt x="52" y="1716"/>
                      <a:pt x="120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3" y="876"/>
                    </a:cubicBezTo>
                    <a:cubicBezTo>
                      <a:pt x="2307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7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6" name="Freeform 415"/>
              <p:cNvSpPr>
                <a:spLocks/>
              </p:cNvSpPr>
              <p:nvPr/>
            </p:nvSpPr>
            <p:spPr bwMode="auto">
              <a:xfrm>
                <a:off x="1821" y="2276"/>
                <a:ext cx="31" cy="206"/>
              </a:xfrm>
              <a:custGeom>
                <a:avLst/>
                <a:gdLst/>
                <a:ahLst/>
                <a:cxnLst>
                  <a:cxn ang="0">
                    <a:pos x="120" y="1717"/>
                  </a:cxn>
                  <a:cxn ang="0">
                    <a:pos x="251" y="860"/>
                  </a:cxn>
                  <a:cxn ang="0">
                    <a:pos x="134" y="0"/>
                  </a:cxn>
                  <a:cxn ang="0">
                    <a:pos x="4" y="858"/>
                  </a:cxn>
                  <a:cxn ang="0">
                    <a:pos x="120" y="1717"/>
                  </a:cxn>
                </a:cxnLst>
                <a:rect l="0" t="0" r="r" b="b"/>
                <a:pathLst>
                  <a:path w="255" h="1717">
                    <a:moveTo>
                      <a:pt x="120" y="1717"/>
                    </a:moveTo>
                    <a:cubicBezTo>
                      <a:pt x="189" y="1717"/>
                      <a:pt x="247" y="1334"/>
                      <a:pt x="251" y="860"/>
                    </a:cubicBezTo>
                    <a:cubicBezTo>
                      <a:pt x="255" y="385"/>
                      <a:pt x="203" y="1"/>
                      <a:pt x="134" y="0"/>
                    </a:cubicBezTo>
                    <a:cubicBezTo>
                      <a:pt x="66" y="0"/>
                      <a:pt x="7" y="383"/>
                      <a:pt x="4" y="858"/>
                    </a:cubicBezTo>
                    <a:cubicBezTo>
                      <a:pt x="0" y="1332"/>
                      <a:pt x="52" y="1716"/>
                      <a:pt x="120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7" name="Freeform 416"/>
              <p:cNvSpPr>
                <a:spLocks/>
              </p:cNvSpPr>
              <p:nvPr/>
            </p:nvSpPr>
            <p:spPr bwMode="auto">
              <a:xfrm>
                <a:off x="1821" y="2276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0" y="1717"/>
                  </a:cxn>
                  <a:cxn ang="0">
                    <a:pos x="2173" y="1733"/>
                  </a:cxn>
                  <a:cxn ang="0">
                    <a:pos x="2303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7" h="1734">
                    <a:moveTo>
                      <a:pt x="4" y="858"/>
                    </a:moveTo>
                    <a:cubicBezTo>
                      <a:pt x="0" y="1332"/>
                      <a:pt x="52" y="1716"/>
                      <a:pt x="120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3" y="876"/>
                    </a:cubicBezTo>
                    <a:cubicBezTo>
                      <a:pt x="2307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7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8" name="Freeform 417"/>
              <p:cNvSpPr>
                <a:spLocks/>
              </p:cNvSpPr>
              <p:nvPr/>
            </p:nvSpPr>
            <p:spPr bwMode="auto">
              <a:xfrm>
                <a:off x="1835" y="2276"/>
                <a:ext cx="17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6" y="103"/>
                  </a:cxn>
                  <a:cxn ang="0">
                    <a:pos x="2" y="0"/>
                  </a:cxn>
                </a:cxnLst>
                <a:rect l="0" t="0" r="r" b="b"/>
                <a:pathLst>
                  <a:path w="17" h="206">
                    <a:moveTo>
                      <a:pt x="0" y="206"/>
                    </a:moveTo>
                    <a:cubicBezTo>
                      <a:pt x="9" y="206"/>
                      <a:pt x="16" y="160"/>
                      <a:pt x="16" y="103"/>
                    </a:cubicBezTo>
                    <a:cubicBezTo>
                      <a:pt x="17" y="46"/>
                      <a:pt x="10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69" name="Freeform 419"/>
            <p:cNvSpPr>
              <a:spLocks/>
            </p:cNvSpPr>
            <p:nvPr/>
          </p:nvSpPr>
          <p:spPr bwMode="auto">
            <a:xfrm>
              <a:off x="5869235" y="3472146"/>
              <a:ext cx="2641" cy="4464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2" y="50"/>
                </a:cxn>
                <a:cxn ang="0">
                  <a:pos x="25" y="25"/>
                </a:cxn>
                <a:cxn ang="0">
                  <a:pos x="13" y="0"/>
                </a:cxn>
                <a:cxn ang="0">
                  <a:pos x="0" y="25"/>
                </a:cxn>
              </a:cxnLst>
              <a:rect l="0" t="0" r="r" b="b"/>
              <a:pathLst>
                <a:path w="25" h="50">
                  <a:moveTo>
                    <a:pt x="0" y="25"/>
                  </a:moveTo>
                  <a:cubicBezTo>
                    <a:pt x="0" y="39"/>
                    <a:pt x="6" y="50"/>
                    <a:pt x="12" y="50"/>
                  </a:cubicBezTo>
                  <a:cubicBezTo>
                    <a:pt x="19" y="50"/>
                    <a:pt x="25" y="39"/>
                    <a:pt x="25" y="25"/>
                  </a:cubicBezTo>
                  <a:cubicBezTo>
                    <a:pt x="25" y="11"/>
                    <a:pt x="20" y="0"/>
                    <a:pt x="13" y="0"/>
                  </a:cubicBezTo>
                  <a:cubicBezTo>
                    <a:pt x="6" y="0"/>
                    <a:pt x="0" y="11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Freeform 420"/>
            <p:cNvSpPr>
              <a:spLocks/>
            </p:cNvSpPr>
            <p:nvPr/>
          </p:nvSpPr>
          <p:spPr bwMode="auto">
            <a:xfrm>
              <a:off x="5856910" y="3553238"/>
              <a:ext cx="4401" cy="669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8"/>
                </a:cxn>
                <a:cxn ang="0">
                  <a:pos x="22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3" y="75"/>
                    <a:pt x="42" y="59"/>
                    <a:pt x="42" y="38"/>
                  </a:cubicBezTo>
                  <a:cubicBezTo>
                    <a:pt x="42" y="17"/>
                    <a:pt x="33" y="0"/>
                    <a:pt x="22" y="0"/>
                  </a:cubicBezTo>
                  <a:cubicBezTo>
                    <a:pt x="10" y="0"/>
                    <a:pt x="1" y="17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Freeform 421"/>
            <p:cNvSpPr>
              <a:spLocks/>
            </p:cNvSpPr>
            <p:nvPr/>
          </p:nvSpPr>
          <p:spPr bwMode="auto">
            <a:xfrm>
              <a:off x="5860432" y="3382870"/>
              <a:ext cx="5282" cy="669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75"/>
                </a:cxn>
                <a:cxn ang="0">
                  <a:pos x="41" y="37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0" y="75"/>
                  </a:cubicBezTo>
                  <a:cubicBezTo>
                    <a:pt x="32" y="75"/>
                    <a:pt x="41" y="58"/>
                    <a:pt x="41" y="37"/>
                  </a:cubicBezTo>
                  <a:cubicBezTo>
                    <a:pt x="42" y="17"/>
                    <a:pt x="32" y="0"/>
                    <a:pt x="21" y="0"/>
                  </a:cubicBezTo>
                  <a:cubicBezTo>
                    <a:pt x="9" y="0"/>
                    <a:pt x="0" y="16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Freeform 422"/>
            <p:cNvSpPr>
              <a:spLocks/>
            </p:cNvSpPr>
            <p:nvPr/>
          </p:nvSpPr>
          <p:spPr bwMode="auto">
            <a:xfrm>
              <a:off x="5867475" y="3426020"/>
              <a:ext cx="4401" cy="5952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67"/>
                </a:cxn>
                <a:cxn ang="0">
                  <a:pos x="42" y="34"/>
                </a:cxn>
                <a:cxn ang="0">
                  <a:pos x="22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2"/>
                    <a:pt x="10" y="67"/>
                    <a:pt x="21" y="67"/>
                  </a:cubicBezTo>
                  <a:cubicBezTo>
                    <a:pt x="33" y="67"/>
                    <a:pt x="42" y="52"/>
                    <a:pt x="42" y="34"/>
                  </a:cubicBezTo>
                  <a:cubicBezTo>
                    <a:pt x="42" y="15"/>
                    <a:pt x="33" y="0"/>
                    <a:pt x="22" y="0"/>
                  </a:cubicBezTo>
                  <a:cubicBezTo>
                    <a:pt x="10" y="0"/>
                    <a:pt x="1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423"/>
            <p:cNvSpPr>
              <a:spLocks/>
            </p:cNvSpPr>
            <p:nvPr/>
          </p:nvSpPr>
          <p:spPr bwMode="auto">
            <a:xfrm>
              <a:off x="5866594" y="3514551"/>
              <a:ext cx="4401" cy="5208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7" y="58"/>
                </a:cxn>
                <a:cxn ang="0">
                  <a:pos x="33" y="29"/>
                </a:cxn>
                <a:cxn ang="0">
                  <a:pos x="17" y="0"/>
                </a:cxn>
                <a:cxn ang="0">
                  <a:pos x="0" y="29"/>
                </a:cxn>
              </a:cxnLst>
              <a:rect l="0" t="0" r="r" b="b"/>
              <a:pathLst>
                <a:path w="34" h="58">
                  <a:moveTo>
                    <a:pt x="0" y="29"/>
                  </a:moveTo>
                  <a:cubicBezTo>
                    <a:pt x="0" y="45"/>
                    <a:pt x="7" y="58"/>
                    <a:pt x="17" y="58"/>
                  </a:cubicBezTo>
                  <a:cubicBezTo>
                    <a:pt x="26" y="58"/>
                    <a:pt x="33" y="45"/>
                    <a:pt x="33" y="29"/>
                  </a:cubicBezTo>
                  <a:cubicBezTo>
                    <a:pt x="34" y="13"/>
                    <a:pt x="26" y="0"/>
                    <a:pt x="17" y="0"/>
                  </a:cubicBezTo>
                  <a:cubicBezTo>
                    <a:pt x="8" y="0"/>
                    <a:pt x="0" y="13"/>
                    <a:pt x="0" y="2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74" name="Group 429"/>
            <p:cNvGrpSpPr>
              <a:grpSpLocks/>
            </p:cNvGrpSpPr>
            <p:nvPr/>
          </p:nvGrpSpPr>
          <p:grpSpPr bwMode="auto">
            <a:xfrm>
              <a:off x="5591927" y="3363527"/>
              <a:ext cx="73068" cy="221702"/>
              <a:chOff x="1784" y="2234"/>
              <a:chExt cx="83" cy="298"/>
            </a:xfrm>
          </p:grpSpPr>
          <p:sp>
            <p:nvSpPr>
              <p:cNvPr id="2879" name="Freeform 424"/>
              <p:cNvSpPr>
                <a:spLocks/>
              </p:cNvSpPr>
              <p:nvPr/>
            </p:nvSpPr>
            <p:spPr bwMode="auto">
              <a:xfrm>
                <a:off x="1784" y="2242"/>
                <a:ext cx="83" cy="290"/>
              </a:xfrm>
              <a:custGeom>
                <a:avLst/>
                <a:gdLst/>
                <a:ahLst/>
                <a:cxnLst>
                  <a:cxn ang="0">
                    <a:pos x="5" y="1207"/>
                  </a:cxn>
                  <a:cxn ang="0">
                    <a:pos x="166" y="2417"/>
                  </a:cxn>
                  <a:cxn ang="0">
                    <a:pos x="508" y="2420"/>
                  </a:cxn>
                  <a:cxn ang="0">
                    <a:pos x="688" y="1213"/>
                  </a:cxn>
                  <a:cxn ang="0">
                    <a:pos x="527" y="3"/>
                  </a:cxn>
                  <a:cxn ang="0">
                    <a:pos x="186" y="0"/>
                  </a:cxn>
                  <a:cxn ang="0">
                    <a:pos x="5" y="1207"/>
                  </a:cxn>
                </a:cxnLst>
                <a:rect l="0" t="0" r="r" b="b"/>
                <a:pathLst>
                  <a:path w="694" h="2421">
                    <a:moveTo>
                      <a:pt x="5" y="1207"/>
                    </a:moveTo>
                    <a:cubicBezTo>
                      <a:pt x="0" y="1875"/>
                      <a:pt x="72" y="2416"/>
                      <a:pt x="166" y="2417"/>
                    </a:cubicBezTo>
                    <a:lnTo>
                      <a:pt x="508" y="2420"/>
                    </a:lnTo>
                    <a:cubicBezTo>
                      <a:pt x="602" y="2421"/>
                      <a:pt x="683" y="1880"/>
                      <a:pt x="688" y="1213"/>
                    </a:cubicBezTo>
                    <a:cubicBezTo>
                      <a:pt x="694" y="546"/>
                      <a:pt x="622" y="4"/>
                      <a:pt x="527" y="3"/>
                    </a:cubicBezTo>
                    <a:lnTo>
                      <a:pt x="186" y="0"/>
                    </a:lnTo>
                    <a:cubicBezTo>
                      <a:pt x="91" y="0"/>
                      <a:pt x="11" y="540"/>
                      <a:pt x="5" y="1207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0" name="Freeform 425"/>
              <p:cNvSpPr>
                <a:spLocks/>
              </p:cNvSpPr>
              <p:nvPr/>
            </p:nvSpPr>
            <p:spPr bwMode="auto">
              <a:xfrm>
                <a:off x="1784" y="2234"/>
                <a:ext cx="83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66" y="2417"/>
                  </a:cxn>
                  <a:cxn ang="0">
                    <a:pos x="508" y="2420"/>
                  </a:cxn>
                  <a:cxn ang="0">
                    <a:pos x="688" y="1213"/>
                  </a:cxn>
                  <a:cxn ang="0">
                    <a:pos x="527" y="4"/>
                  </a:cxn>
                  <a:cxn ang="0">
                    <a:pos x="186" y="1"/>
                  </a:cxn>
                  <a:cxn ang="0">
                    <a:pos x="5" y="1208"/>
                  </a:cxn>
                </a:cxnLst>
                <a:rect l="0" t="0" r="r" b="b"/>
                <a:pathLst>
                  <a:path w="694" h="2421">
                    <a:moveTo>
                      <a:pt x="5" y="1208"/>
                    </a:moveTo>
                    <a:cubicBezTo>
                      <a:pt x="0" y="1875"/>
                      <a:pt x="72" y="2417"/>
                      <a:pt x="166" y="2417"/>
                    </a:cubicBezTo>
                    <a:lnTo>
                      <a:pt x="508" y="2420"/>
                    </a:lnTo>
                    <a:cubicBezTo>
                      <a:pt x="602" y="2421"/>
                      <a:pt x="683" y="1881"/>
                      <a:pt x="688" y="1213"/>
                    </a:cubicBezTo>
                    <a:cubicBezTo>
                      <a:pt x="694" y="546"/>
                      <a:pt x="622" y="4"/>
                      <a:pt x="527" y="4"/>
                    </a:cubicBezTo>
                    <a:lnTo>
                      <a:pt x="186" y="1"/>
                    </a:lnTo>
                    <a:cubicBezTo>
                      <a:pt x="91" y="0"/>
                      <a:pt x="11" y="540"/>
                      <a:pt x="5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1" name="Freeform 426"/>
              <p:cNvSpPr>
                <a:spLocks/>
              </p:cNvSpPr>
              <p:nvPr/>
            </p:nvSpPr>
            <p:spPr bwMode="auto">
              <a:xfrm>
                <a:off x="1784" y="2234"/>
                <a:ext cx="42" cy="290"/>
              </a:xfrm>
              <a:custGeom>
                <a:avLst/>
                <a:gdLst/>
                <a:ahLst/>
                <a:cxnLst>
                  <a:cxn ang="0">
                    <a:pos x="166" y="2417"/>
                  </a:cxn>
                  <a:cxn ang="0">
                    <a:pos x="347" y="1210"/>
                  </a:cxn>
                  <a:cxn ang="0">
                    <a:pos x="186" y="1"/>
                  </a:cxn>
                  <a:cxn ang="0">
                    <a:pos x="5" y="1208"/>
                  </a:cxn>
                  <a:cxn ang="0">
                    <a:pos x="166" y="2417"/>
                  </a:cxn>
                </a:cxnLst>
                <a:rect l="0" t="0" r="r" b="b"/>
                <a:pathLst>
                  <a:path w="352" h="2418">
                    <a:moveTo>
                      <a:pt x="166" y="2417"/>
                    </a:moveTo>
                    <a:cubicBezTo>
                      <a:pt x="261" y="2418"/>
                      <a:pt x="341" y="1878"/>
                      <a:pt x="347" y="1210"/>
                    </a:cubicBezTo>
                    <a:cubicBezTo>
                      <a:pt x="352" y="543"/>
                      <a:pt x="280" y="2"/>
                      <a:pt x="186" y="1"/>
                    </a:cubicBezTo>
                    <a:cubicBezTo>
                      <a:pt x="91" y="0"/>
                      <a:pt x="11" y="540"/>
                      <a:pt x="5" y="1208"/>
                    </a:cubicBezTo>
                    <a:cubicBezTo>
                      <a:pt x="0" y="1875"/>
                      <a:pt x="72" y="2417"/>
                      <a:pt x="166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2" name="Freeform 427"/>
              <p:cNvSpPr>
                <a:spLocks/>
              </p:cNvSpPr>
              <p:nvPr/>
            </p:nvSpPr>
            <p:spPr bwMode="auto">
              <a:xfrm>
                <a:off x="1784" y="2234"/>
                <a:ext cx="83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66" y="2417"/>
                  </a:cxn>
                  <a:cxn ang="0">
                    <a:pos x="508" y="2420"/>
                  </a:cxn>
                  <a:cxn ang="0">
                    <a:pos x="688" y="1213"/>
                  </a:cxn>
                  <a:cxn ang="0">
                    <a:pos x="527" y="4"/>
                  </a:cxn>
                  <a:cxn ang="0">
                    <a:pos x="186" y="1"/>
                  </a:cxn>
                  <a:cxn ang="0">
                    <a:pos x="5" y="1208"/>
                  </a:cxn>
                </a:cxnLst>
                <a:rect l="0" t="0" r="r" b="b"/>
                <a:pathLst>
                  <a:path w="694" h="2421">
                    <a:moveTo>
                      <a:pt x="5" y="1208"/>
                    </a:moveTo>
                    <a:cubicBezTo>
                      <a:pt x="0" y="1875"/>
                      <a:pt x="72" y="2417"/>
                      <a:pt x="166" y="2417"/>
                    </a:cubicBezTo>
                    <a:lnTo>
                      <a:pt x="508" y="2420"/>
                    </a:lnTo>
                    <a:cubicBezTo>
                      <a:pt x="602" y="2421"/>
                      <a:pt x="683" y="1881"/>
                      <a:pt x="688" y="1213"/>
                    </a:cubicBezTo>
                    <a:cubicBezTo>
                      <a:pt x="694" y="546"/>
                      <a:pt x="622" y="4"/>
                      <a:pt x="527" y="4"/>
                    </a:cubicBezTo>
                    <a:lnTo>
                      <a:pt x="186" y="1"/>
                    </a:lnTo>
                    <a:cubicBezTo>
                      <a:pt x="91" y="0"/>
                      <a:pt x="11" y="540"/>
                      <a:pt x="5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3" name="Freeform 428"/>
              <p:cNvSpPr>
                <a:spLocks/>
              </p:cNvSpPr>
              <p:nvPr/>
            </p:nvSpPr>
            <p:spPr bwMode="auto">
              <a:xfrm>
                <a:off x="1804" y="2234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1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75" name="Freeform 430"/>
            <p:cNvSpPr>
              <a:spLocks/>
            </p:cNvSpPr>
            <p:nvPr/>
          </p:nvSpPr>
          <p:spPr bwMode="auto">
            <a:xfrm>
              <a:off x="5618337" y="3469170"/>
              <a:ext cx="4401" cy="4464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7" y="50"/>
                </a:cxn>
                <a:cxn ang="0">
                  <a:pos x="33" y="26"/>
                </a:cxn>
                <a:cxn ang="0">
                  <a:pos x="17" y="0"/>
                </a:cxn>
                <a:cxn ang="0">
                  <a:pos x="0" y="25"/>
                </a:cxn>
              </a:cxnLst>
              <a:rect l="0" t="0" r="r" b="b"/>
              <a:pathLst>
                <a:path w="34" h="51">
                  <a:moveTo>
                    <a:pt x="0" y="25"/>
                  </a:moveTo>
                  <a:cubicBezTo>
                    <a:pt x="0" y="39"/>
                    <a:pt x="7" y="50"/>
                    <a:pt x="17" y="50"/>
                  </a:cubicBezTo>
                  <a:cubicBezTo>
                    <a:pt x="26" y="51"/>
                    <a:pt x="33" y="39"/>
                    <a:pt x="33" y="26"/>
                  </a:cubicBezTo>
                  <a:cubicBezTo>
                    <a:pt x="34" y="12"/>
                    <a:pt x="26" y="1"/>
                    <a:pt x="17" y="0"/>
                  </a:cubicBezTo>
                  <a:cubicBezTo>
                    <a:pt x="8" y="0"/>
                    <a:pt x="0" y="12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431"/>
            <p:cNvSpPr>
              <a:spLocks/>
            </p:cNvSpPr>
            <p:nvPr/>
          </p:nvSpPr>
          <p:spPr bwMode="auto">
            <a:xfrm>
              <a:off x="5605132" y="3552494"/>
              <a:ext cx="4401" cy="7440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1" y="83"/>
                </a:cxn>
                <a:cxn ang="0">
                  <a:pos x="42" y="42"/>
                </a:cxn>
                <a:cxn ang="0">
                  <a:pos x="21" y="0"/>
                </a:cxn>
                <a:cxn ang="0">
                  <a:pos x="0" y="41"/>
                </a:cxn>
              </a:cxnLst>
              <a:rect l="0" t="0" r="r" b="b"/>
              <a:pathLst>
                <a:path w="42" h="83">
                  <a:moveTo>
                    <a:pt x="0" y="41"/>
                  </a:moveTo>
                  <a:cubicBezTo>
                    <a:pt x="0" y="64"/>
                    <a:pt x="9" y="83"/>
                    <a:pt x="21" y="83"/>
                  </a:cubicBezTo>
                  <a:cubicBezTo>
                    <a:pt x="32" y="83"/>
                    <a:pt x="42" y="65"/>
                    <a:pt x="42" y="42"/>
                  </a:cubicBezTo>
                  <a:cubicBezTo>
                    <a:pt x="42" y="19"/>
                    <a:pt x="33" y="0"/>
                    <a:pt x="21" y="0"/>
                  </a:cubicBezTo>
                  <a:cubicBezTo>
                    <a:pt x="10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432"/>
            <p:cNvSpPr>
              <a:spLocks/>
            </p:cNvSpPr>
            <p:nvPr/>
          </p:nvSpPr>
          <p:spPr bwMode="auto">
            <a:xfrm>
              <a:off x="5607773" y="3385101"/>
              <a:ext cx="5282" cy="7440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5" y="83"/>
                </a:cxn>
                <a:cxn ang="0">
                  <a:pos x="50" y="42"/>
                </a:cxn>
                <a:cxn ang="0">
                  <a:pos x="25" y="0"/>
                </a:cxn>
                <a:cxn ang="0">
                  <a:pos x="0" y="41"/>
                </a:cxn>
              </a:cxnLst>
              <a:rect l="0" t="0" r="r" b="b"/>
              <a:pathLst>
                <a:path w="50" h="83">
                  <a:moveTo>
                    <a:pt x="0" y="41"/>
                  </a:moveTo>
                  <a:cubicBezTo>
                    <a:pt x="0" y="64"/>
                    <a:pt x="11" y="83"/>
                    <a:pt x="25" y="83"/>
                  </a:cubicBezTo>
                  <a:cubicBezTo>
                    <a:pt x="39" y="83"/>
                    <a:pt x="50" y="65"/>
                    <a:pt x="50" y="42"/>
                  </a:cubicBezTo>
                  <a:cubicBezTo>
                    <a:pt x="50" y="19"/>
                    <a:pt x="39" y="0"/>
                    <a:pt x="25" y="0"/>
                  </a:cubicBezTo>
                  <a:cubicBezTo>
                    <a:pt x="12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Freeform 433"/>
            <p:cNvSpPr>
              <a:spLocks/>
            </p:cNvSpPr>
            <p:nvPr/>
          </p:nvSpPr>
          <p:spPr bwMode="auto">
            <a:xfrm>
              <a:off x="5615696" y="3423044"/>
              <a:ext cx="4401" cy="5952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66"/>
                </a:cxn>
                <a:cxn ang="0">
                  <a:pos x="42" y="33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1"/>
                    <a:pt x="9" y="66"/>
                    <a:pt x="21" y="66"/>
                  </a:cubicBezTo>
                  <a:cubicBezTo>
                    <a:pt x="32" y="67"/>
                    <a:pt x="42" y="52"/>
                    <a:pt x="42" y="33"/>
                  </a:cubicBezTo>
                  <a:cubicBezTo>
                    <a:pt x="42" y="15"/>
                    <a:pt x="33" y="0"/>
                    <a:pt x="21" y="0"/>
                  </a:cubicBezTo>
                  <a:cubicBezTo>
                    <a:pt x="10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434"/>
            <p:cNvSpPr>
              <a:spLocks/>
            </p:cNvSpPr>
            <p:nvPr/>
          </p:nvSpPr>
          <p:spPr bwMode="auto">
            <a:xfrm>
              <a:off x="5614816" y="3513808"/>
              <a:ext cx="5282" cy="5952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0" y="67"/>
                </a:cxn>
                <a:cxn ang="0">
                  <a:pos x="41" y="34"/>
                </a:cxn>
                <a:cxn ang="0">
                  <a:pos x="21" y="0"/>
                </a:cxn>
                <a:cxn ang="0">
                  <a:pos x="0" y="34"/>
                </a:cxn>
              </a:cxnLst>
              <a:rect l="0" t="0" r="r" b="b"/>
              <a:pathLst>
                <a:path w="42" h="67">
                  <a:moveTo>
                    <a:pt x="0" y="34"/>
                  </a:moveTo>
                  <a:cubicBezTo>
                    <a:pt x="0" y="52"/>
                    <a:pt x="9" y="67"/>
                    <a:pt x="20" y="67"/>
                  </a:cubicBezTo>
                  <a:cubicBezTo>
                    <a:pt x="32" y="67"/>
                    <a:pt x="41" y="52"/>
                    <a:pt x="41" y="34"/>
                  </a:cubicBezTo>
                  <a:cubicBezTo>
                    <a:pt x="42" y="16"/>
                    <a:pt x="32" y="1"/>
                    <a:pt x="21" y="0"/>
                  </a:cubicBezTo>
                  <a:cubicBezTo>
                    <a:pt x="9" y="0"/>
                    <a:pt x="0" y="15"/>
                    <a:pt x="0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80" name="Group 440"/>
            <p:cNvGrpSpPr>
              <a:grpSpLocks/>
            </p:cNvGrpSpPr>
            <p:nvPr/>
          </p:nvGrpSpPr>
          <p:grpSpPr bwMode="auto">
            <a:xfrm>
              <a:off x="5899167" y="3434203"/>
              <a:ext cx="45778" cy="89276"/>
              <a:chOff x="2133" y="2329"/>
              <a:chExt cx="52" cy="120"/>
            </a:xfrm>
          </p:grpSpPr>
          <p:sp>
            <p:nvSpPr>
              <p:cNvPr id="2874" name="Freeform 435"/>
              <p:cNvSpPr>
                <a:spLocks/>
              </p:cNvSpPr>
              <p:nvPr/>
            </p:nvSpPr>
            <p:spPr bwMode="auto">
              <a:xfrm>
                <a:off x="2133" y="2345"/>
                <a:ext cx="52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0" y="867"/>
                  </a:cxn>
                  <a:cxn ang="0">
                    <a:pos x="361" y="869"/>
                  </a:cxn>
                  <a:cxn ang="0">
                    <a:pos x="426" y="436"/>
                  </a:cxn>
                  <a:cxn ang="0">
                    <a:pos x="368" y="2"/>
                  </a:cxn>
                  <a:cxn ang="0">
                    <a:pos x="67" y="0"/>
                  </a:cxn>
                  <a:cxn ang="0">
                    <a:pos x="1" y="433"/>
                  </a:cxn>
                </a:cxnLst>
                <a:rect l="0" t="0" r="r" b="b"/>
                <a:pathLst>
                  <a:path w="428" h="869">
                    <a:moveTo>
                      <a:pt x="1" y="433"/>
                    </a:moveTo>
                    <a:cubicBezTo>
                      <a:pt x="0" y="672"/>
                      <a:pt x="26" y="866"/>
                      <a:pt x="60" y="867"/>
                    </a:cubicBezTo>
                    <a:lnTo>
                      <a:pt x="361" y="869"/>
                    </a:lnTo>
                    <a:cubicBezTo>
                      <a:pt x="395" y="869"/>
                      <a:pt x="425" y="676"/>
                      <a:pt x="426" y="436"/>
                    </a:cubicBezTo>
                    <a:cubicBezTo>
                      <a:pt x="428" y="197"/>
                      <a:pt x="402" y="3"/>
                      <a:pt x="368" y="2"/>
                    </a:cubicBezTo>
                    <a:lnTo>
                      <a:pt x="67" y="0"/>
                    </a:lnTo>
                    <a:cubicBezTo>
                      <a:pt x="33" y="0"/>
                      <a:pt x="3" y="193"/>
                      <a:pt x="1" y="433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5" name="Freeform 436"/>
              <p:cNvSpPr>
                <a:spLocks/>
              </p:cNvSpPr>
              <p:nvPr/>
            </p:nvSpPr>
            <p:spPr bwMode="auto">
              <a:xfrm>
                <a:off x="2133" y="2329"/>
                <a:ext cx="52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0" y="867"/>
                  </a:cxn>
                  <a:cxn ang="0">
                    <a:pos x="361" y="870"/>
                  </a:cxn>
                  <a:cxn ang="0">
                    <a:pos x="426" y="437"/>
                  </a:cxn>
                  <a:cxn ang="0">
                    <a:pos x="368" y="3"/>
                  </a:cxn>
                  <a:cxn ang="0">
                    <a:pos x="67" y="1"/>
                  </a:cxn>
                  <a:cxn ang="0">
                    <a:pos x="1" y="433"/>
                  </a:cxn>
                </a:cxnLst>
                <a:rect l="0" t="0" r="r" b="b"/>
                <a:pathLst>
                  <a:path w="428" h="870">
                    <a:moveTo>
                      <a:pt x="1" y="433"/>
                    </a:moveTo>
                    <a:cubicBezTo>
                      <a:pt x="0" y="673"/>
                      <a:pt x="26" y="867"/>
                      <a:pt x="60" y="867"/>
                    </a:cubicBezTo>
                    <a:lnTo>
                      <a:pt x="361" y="870"/>
                    </a:lnTo>
                    <a:cubicBezTo>
                      <a:pt x="395" y="870"/>
                      <a:pt x="425" y="676"/>
                      <a:pt x="426" y="437"/>
                    </a:cubicBezTo>
                    <a:cubicBezTo>
                      <a:pt x="428" y="198"/>
                      <a:pt x="402" y="3"/>
                      <a:pt x="368" y="3"/>
                    </a:cubicBezTo>
                    <a:lnTo>
                      <a:pt x="67" y="1"/>
                    </a:lnTo>
                    <a:cubicBezTo>
                      <a:pt x="33" y="0"/>
                      <a:pt x="3" y="194"/>
                      <a:pt x="1" y="4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6" name="Freeform 437"/>
              <p:cNvSpPr>
                <a:spLocks/>
              </p:cNvSpPr>
              <p:nvPr/>
            </p:nvSpPr>
            <p:spPr bwMode="auto">
              <a:xfrm>
                <a:off x="2133" y="2329"/>
                <a:ext cx="16" cy="104"/>
              </a:xfrm>
              <a:custGeom>
                <a:avLst/>
                <a:gdLst/>
                <a:ahLst/>
                <a:cxnLst>
                  <a:cxn ang="0">
                    <a:pos x="60" y="867"/>
                  </a:cxn>
                  <a:cxn ang="0">
                    <a:pos x="126" y="434"/>
                  </a:cxn>
                  <a:cxn ang="0">
                    <a:pos x="67" y="1"/>
                  </a:cxn>
                  <a:cxn ang="0">
                    <a:pos x="1" y="433"/>
                  </a:cxn>
                  <a:cxn ang="0">
                    <a:pos x="60" y="867"/>
                  </a:cxn>
                </a:cxnLst>
                <a:rect l="0" t="0" r="r" b="b"/>
                <a:pathLst>
                  <a:path w="128" h="868">
                    <a:moveTo>
                      <a:pt x="60" y="867"/>
                    </a:moveTo>
                    <a:cubicBezTo>
                      <a:pt x="95" y="868"/>
                      <a:pt x="124" y="674"/>
                      <a:pt x="126" y="434"/>
                    </a:cubicBezTo>
                    <a:cubicBezTo>
                      <a:pt x="128" y="195"/>
                      <a:pt x="102" y="1"/>
                      <a:pt x="67" y="1"/>
                    </a:cubicBezTo>
                    <a:cubicBezTo>
                      <a:pt x="33" y="0"/>
                      <a:pt x="3" y="194"/>
                      <a:pt x="1" y="433"/>
                    </a:cubicBezTo>
                    <a:cubicBezTo>
                      <a:pt x="0" y="673"/>
                      <a:pt x="26" y="867"/>
                      <a:pt x="60" y="867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7" name="Freeform 438"/>
              <p:cNvSpPr>
                <a:spLocks/>
              </p:cNvSpPr>
              <p:nvPr/>
            </p:nvSpPr>
            <p:spPr bwMode="auto">
              <a:xfrm>
                <a:off x="2133" y="2329"/>
                <a:ext cx="52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0" y="867"/>
                  </a:cxn>
                  <a:cxn ang="0">
                    <a:pos x="361" y="870"/>
                  </a:cxn>
                  <a:cxn ang="0">
                    <a:pos x="426" y="437"/>
                  </a:cxn>
                  <a:cxn ang="0">
                    <a:pos x="368" y="3"/>
                  </a:cxn>
                  <a:cxn ang="0">
                    <a:pos x="67" y="1"/>
                  </a:cxn>
                  <a:cxn ang="0">
                    <a:pos x="1" y="433"/>
                  </a:cxn>
                </a:cxnLst>
                <a:rect l="0" t="0" r="r" b="b"/>
                <a:pathLst>
                  <a:path w="428" h="870">
                    <a:moveTo>
                      <a:pt x="1" y="433"/>
                    </a:moveTo>
                    <a:cubicBezTo>
                      <a:pt x="0" y="673"/>
                      <a:pt x="26" y="867"/>
                      <a:pt x="60" y="867"/>
                    </a:cubicBezTo>
                    <a:lnTo>
                      <a:pt x="361" y="870"/>
                    </a:lnTo>
                    <a:cubicBezTo>
                      <a:pt x="395" y="870"/>
                      <a:pt x="425" y="676"/>
                      <a:pt x="426" y="437"/>
                    </a:cubicBezTo>
                    <a:cubicBezTo>
                      <a:pt x="428" y="198"/>
                      <a:pt x="402" y="3"/>
                      <a:pt x="368" y="3"/>
                    </a:cubicBezTo>
                    <a:lnTo>
                      <a:pt x="67" y="1"/>
                    </a:lnTo>
                    <a:cubicBezTo>
                      <a:pt x="33" y="0"/>
                      <a:pt x="3" y="194"/>
                      <a:pt x="1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8" name="Freeform 439"/>
              <p:cNvSpPr>
                <a:spLocks/>
              </p:cNvSpPr>
              <p:nvPr/>
            </p:nvSpPr>
            <p:spPr bwMode="auto">
              <a:xfrm>
                <a:off x="2140" y="2329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81" name="Group 446"/>
            <p:cNvGrpSpPr>
              <a:grpSpLocks/>
            </p:cNvGrpSpPr>
            <p:nvPr/>
          </p:nvGrpSpPr>
          <p:grpSpPr bwMode="auto">
            <a:xfrm>
              <a:off x="5857791" y="3405932"/>
              <a:ext cx="65145" cy="145073"/>
              <a:chOff x="2086" y="2291"/>
              <a:chExt cx="74" cy="195"/>
            </a:xfrm>
          </p:grpSpPr>
          <p:sp>
            <p:nvSpPr>
              <p:cNvPr id="2869" name="Freeform 441"/>
              <p:cNvSpPr>
                <a:spLocks/>
              </p:cNvSpPr>
              <p:nvPr/>
            </p:nvSpPr>
            <p:spPr bwMode="auto">
              <a:xfrm>
                <a:off x="2086" y="2307"/>
                <a:ext cx="74" cy="179"/>
              </a:xfrm>
              <a:custGeom>
                <a:avLst/>
                <a:gdLst/>
                <a:ahLst/>
                <a:cxnLst>
                  <a:cxn ang="0">
                    <a:pos x="4" y="745"/>
                  </a:cxn>
                  <a:cxn ang="0">
                    <a:pos x="135" y="1492"/>
                  </a:cxn>
                  <a:cxn ang="0">
                    <a:pos x="469" y="1494"/>
                  </a:cxn>
                  <a:cxn ang="0">
                    <a:pos x="612" y="750"/>
                  </a:cxn>
                  <a:cxn ang="0">
                    <a:pos x="481" y="3"/>
                  </a:cxn>
                  <a:cxn ang="0">
                    <a:pos x="147" y="0"/>
                  </a:cxn>
                  <a:cxn ang="0">
                    <a:pos x="4" y="745"/>
                  </a:cxn>
                </a:cxnLst>
                <a:rect l="0" t="0" r="r" b="b"/>
                <a:pathLst>
                  <a:path w="615" h="1495">
                    <a:moveTo>
                      <a:pt x="4" y="745"/>
                    </a:moveTo>
                    <a:cubicBezTo>
                      <a:pt x="0" y="1157"/>
                      <a:pt x="59" y="1491"/>
                      <a:pt x="135" y="1492"/>
                    </a:cubicBezTo>
                    <a:lnTo>
                      <a:pt x="469" y="1494"/>
                    </a:lnTo>
                    <a:cubicBezTo>
                      <a:pt x="545" y="1495"/>
                      <a:pt x="609" y="1162"/>
                      <a:pt x="612" y="750"/>
                    </a:cubicBezTo>
                    <a:cubicBezTo>
                      <a:pt x="615" y="338"/>
                      <a:pt x="557" y="3"/>
                      <a:pt x="481" y="3"/>
                    </a:cubicBezTo>
                    <a:lnTo>
                      <a:pt x="147" y="0"/>
                    </a:lnTo>
                    <a:cubicBezTo>
                      <a:pt x="71" y="0"/>
                      <a:pt x="7" y="333"/>
                      <a:pt x="4" y="74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0" name="Freeform 442"/>
              <p:cNvSpPr>
                <a:spLocks/>
              </p:cNvSpPr>
              <p:nvPr/>
            </p:nvSpPr>
            <p:spPr bwMode="auto">
              <a:xfrm>
                <a:off x="2086" y="2291"/>
                <a:ext cx="74" cy="179"/>
              </a:xfrm>
              <a:custGeom>
                <a:avLst/>
                <a:gdLst/>
                <a:ahLst/>
                <a:cxnLst>
                  <a:cxn ang="0">
                    <a:pos x="4" y="746"/>
                  </a:cxn>
                  <a:cxn ang="0">
                    <a:pos x="135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7" y="1"/>
                  </a:cxn>
                  <a:cxn ang="0">
                    <a:pos x="4" y="746"/>
                  </a:cxn>
                </a:cxnLst>
                <a:rect l="0" t="0" r="r" b="b"/>
                <a:pathLst>
                  <a:path w="615" h="1496">
                    <a:moveTo>
                      <a:pt x="4" y="746"/>
                    </a:moveTo>
                    <a:cubicBezTo>
                      <a:pt x="0" y="1157"/>
                      <a:pt x="59" y="1492"/>
                      <a:pt x="135" y="1492"/>
                    </a:cubicBezTo>
                    <a:lnTo>
                      <a:pt x="469" y="1495"/>
                    </a:lnTo>
                    <a:cubicBezTo>
                      <a:pt x="545" y="1496"/>
                      <a:pt x="609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7" y="1"/>
                    </a:lnTo>
                    <a:cubicBezTo>
                      <a:pt x="71" y="0"/>
                      <a:pt x="7" y="334"/>
                      <a:pt x="4" y="74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1" name="Freeform 443"/>
              <p:cNvSpPr>
                <a:spLocks/>
              </p:cNvSpPr>
              <p:nvPr/>
            </p:nvSpPr>
            <p:spPr bwMode="auto">
              <a:xfrm>
                <a:off x="2086" y="2291"/>
                <a:ext cx="34" cy="179"/>
              </a:xfrm>
              <a:custGeom>
                <a:avLst/>
                <a:gdLst/>
                <a:ahLst/>
                <a:cxnLst>
                  <a:cxn ang="0">
                    <a:pos x="135" y="1492"/>
                  </a:cxn>
                  <a:cxn ang="0">
                    <a:pos x="278" y="748"/>
                  </a:cxn>
                  <a:cxn ang="0">
                    <a:pos x="147" y="1"/>
                  </a:cxn>
                  <a:cxn ang="0">
                    <a:pos x="4" y="746"/>
                  </a:cxn>
                  <a:cxn ang="0">
                    <a:pos x="135" y="1492"/>
                  </a:cxn>
                </a:cxnLst>
                <a:rect l="0" t="0" r="r" b="b"/>
                <a:pathLst>
                  <a:path w="281" h="1493">
                    <a:moveTo>
                      <a:pt x="135" y="1492"/>
                    </a:moveTo>
                    <a:cubicBezTo>
                      <a:pt x="210" y="1493"/>
                      <a:pt x="274" y="1160"/>
                      <a:pt x="278" y="748"/>
                    </a:cubicBezTo>
                    <a:cubicBezTo>
                      <a:pt x="281" y="336"/>
                      <a:pt x="222" y="1"/>
                      <a:pt x="147" y="1"/>
                    </a:cubicBezTo>
                    <a:cubicBezTo>
                      <a:pt x="71" y="0"/>
                      <a:pt x="7" y="334"/>
                      <a:pt x="4" y="746"/>
                    </a:cubicBezTo>
                    <a:cubicBezTo>
                      <a:pt x="0" y="1157"/>
                      <a:pt x="59" y="1492"/>
                      <a:pt x="135" y="149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2" name="Freeform 444"/>
              <p:cNvSpPr>
                <a:spLocks/>
              </p:cNvSpPr>
              <p:nvPr/>
            </p:nvSpPr>
            <p:spPr bwMode="auto">
              <a:xfrm>
                <a:off x="2086" y="2291"/>
                <a:ext cx="74" cy="179"/>
              </a:xfrm>
              <a:custGeom>
                <a:avLst/>
                <a:gdLst/>
                <a:ahLst/>
                <a:cxnLst>
                  <a:cxn ang="0">
                    <a:pos x="4" y="746"/>
                  </a:cxn>
                  <a:cxn ang="0">
                    <a:pos x="135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7" y="1"/>
                  </a:cxn>
                  <a:cxn ang="0">
                    <a:pos x="4" y="746"/>
                  </a:cxn>
                </a:cxnLst>
                <a:rect l="0" t="0" r="r" b="b"/>
                <a:pathLst>
                  <a:path w="615" h="1496">
                    <a:moveTo>
                      <a:pt x="4" y="746"/>
                    </a:moveTo>
                    <a:cubicBezTo>
                      <a:pt x="0" y="1157"/>
                      <a:pt x="59" y="1492"/>
                      <a:pt x="135" y="1492"/>
                    </a:cubicBezTo>
                    <a:lnTo>
                      <a:pt x="469" y="1495"/>
                    </a:lnTo>
                    <a:cubicBezTo>
                      <a:pt x="545" y="1496"/>
                      <a:pt x="609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7" y="1"/>
                    </a:lnTo>
                    <a:cubicBezTo>
                      <a:pt x="71" y="0"/>
                      <a:pt x="7" y="334"/>
                      <a:pt x="4" y="74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3" name="Freeform 445"/>
              <p:cNvSpPr>
                <a:spLocks/>
              </p:cNvSpPr>
              <p:nvPr/>
            </p:nvSpPr>
            <p:spPr bwMode="auto">
              <a:xfrm>
                <a:off x="2102" y="2291"/>
                <a:ext cx="18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8" h="179">
                    <a:moveTo>
                      <a:pt x="0" y="179"/>
                    </a:moveTo>
                    <a:cubicBezTo>
                      <a:pt x="9" y="179"/>
                      <a:pt x="17" y="139"/>
                      <a:pt x="17" y="90"/>
                    </a:cubicBezTo>
                    <a:cubicBezTo>
                      <a:pt x="18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82" name="Group 452"/>
            <p:cNvGrpSpPr>
              <a:grpSpLocks/>
            </p:cNvGrpSpPr>
            <p:nvPr/>
          </p:nvGrpSpPr>
          <p:grpSpPr bwMode="auto">
            <a:xfrm>
              <a:off x="5848107" y="3364270"/>
              <a:ext cx="53701" cy="227653"/>
              <a:chOff x="2075" y="2235"/>
              <a:chExt cx="61" cy="306"/>
            </a:xfrm>
          </p:grpSpPr>
          <p:sp>
            <p:nvSpPr>
              <p:cNvPr id="2864" name="Freeform 447"/>
              <p:cNvSpPr>
                <a:spLocks/>
              </p:cNvSpPr>
              <p:nvPr/>
            </p:nvSpPr>
            <p:spPr bwMode="auto">
              <a:xfrm>
                <a:off x="2075" y="2251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0" y="2417"/>
                  </a:cxn>
                  <a:cxn ang="0">
                    <a:pos x="370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1" y="2417"/>
                      <a:pt x="120" y="2417"/>
                    </a:cubicBezTo>
                    <a:lnTo>
                      <a:pt x="370" y="2419"/>
                    </a:lnTo>
                    <a:cubicBezTo>
                      <a:pt x="439" y="2420"/>
                      <a:pt x="500" y="1880"/>
                      <a:pt x="505" y="1212"/>
                    </a:cubicBezTo>
                    <a:cubicBezTo>
                      <a:pt x="511" y="545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1"/>
                      <a:pt x="5" y="120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5" name="Freeform 448"/>
              <p:cNvSpPr>
                <a:spLocks/>
              </p:cNvSpPr>
              <p:nvPr/>
            </p:nvSpPr>
            <p:spPr bwMode="auto">
              <a:xfrm>
                <a:off x="2075" y="2235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0" y="2417"/>
                  </a:cxn>
                  <a:cxn ang="0">
                    <a:pos x="370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1" y="2417"/>
                      <a:pt x="120" y="2417"/>
                    </a:cubicBezTo>
                    <a:lnTo>
                      <a:pt x="370" y="2419"/>
                    </a:lnTo>
                    <a:cubicBezTo>
                      <a:pt x="439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6" name="Freeform 449"/>
              <p:cNvSpPr>
                <a:spLocks/>
              </p:cNvSpPr>
              <p:nvPr/>
            </p:nvSpPr>
            <p:spPr bwMode="auto">
              <a:xfrm>
                <a:off x="2075" y="2235"/>
                <a:ext cx="31" cy="290"/>
              </a:xfrm>
              <a:custGeom>
                <a:avLst/>
                <a:gdLst/>
                <a:ahLst/>
                <a:cxnLst>
                  <a:cxn ang="0">
                    <a:pos x="120" y="2417"/>
                  </a:cxn>
                  <a:cxn ang="0">
                    <a:pos x="255" y="1210"/>
                  </a:cxn>
                  <a:cxn ang="0">
                    <a:pos x="140" y="1"/>
                  </a:cxn>
                  <a:cxn ang="0">
                    <a:pos x="5" y="1208"/>
                  </a:cxn>
                  <a:cxn ang="0">
                    <a:pos x="120" y="2417"/>
                  </a:cxn>
                </a:cxnLst>
                <a:rect l="0" t="0" r="r" b="b"/>
                <a:pathLst>
                  <a:path w="261" h="2418">
                    <a:moveTo>
                      <a:pt x="120" y="2417"/>
                    </a:moveTo>
                    <a:cubicBezTo>
                      <a:pt x="189" y="2418"/>
                      <a:pt x="250" y="1877"/>
                      <a:pt x="255" y="1210"/>
                    </a:cubicBezTo>
                    <a:cubicBezTo>
                      <a:pt x="261" y="542"/>
                      <a:pt x="209" y="1"/>
                      <a:pt x="140" y="1"/>
                    </a:cubicBezTo>
                    <a:cubicBezTo>
                      <a:pt x="71" y="0"/>
                      <a:pt x="11" y="540"/>
                      <a:pt x="5" y="1208"/>
                    </a:cubicBezTo>
                    <a:cubicBezTo>
                      <a:pt x="0" y="1875"/>
                      <a:pt x="51" y="2417"/>
                      <a:pt x="120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7" name="Freeform 450"/>
              <p:cNvSpPr>
                <a:spLocks/>
              </p:cNvSpPr>
              <p:nvPr/>
            </p:nvSpPr>
            <p:spPr bwMode="auto">
              <a:xfrm>
                <a:off x="2075" y="2235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0" y="2417"/>
                  </a:cxn>
                  <a:cxn ang="0">
                    <a:pos x="370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1" y="2417"/>
                      <a:pt x="120" y="2417"/>
                    </a:cubicBezTo>
                    <a:lnTo>
                      <a:pt x="370" y="2419"/>
                    </a:lnTo>
                    <a:cubicBezTo>
                      <a:pt x="439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8" name="Freeform 451"/>
              <p:cNvSpPr>
                <a:spLocks/>
              </p:cNvSpPr>
              <p:nvPr/>
            </p:nvSpPr>
            <p:spPr bwMode="auto">
              <a:xfrm>
                <a:off x="2089" y="2235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8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83" name="Group 458"/>
            <p:cNvGrpSpPr>
              <a:grpSpLocks/>
            </p:cNvGrpSpPr>
            <p:nvPr/>
          </p:nvGrpSpPr>
          <p:grpSpPr bwMode="auto">
            <a:xfrm>
              <a:off x="5617457" y="3394773"/>
              <a:ext cx="250898" cy="166648"/>
              <a:chOff x="1813" y="2276"/>
              <a:chExt cx="285" cy="224"/>
            </a:xfrm>
          </p:grpSpPr>
          <p:sp>
            <p:nvSpPr>
              <p:cNvPr id="2859" name="Freeform 453"/>
              <p:cNvSpPr>
                <a:spLocks/>
              </p:cNvSpPr>
              <p:nvPr/>
            </p:nvSpPr>
            <p:spPr bwMode="auto">
              <a:xfrm>
                <a:off x="1813" y="2292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4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1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7"/>
                      <a:pt x="121" y="1717"/>
                    </a:cubicBezTo>
                    <a:lnTo>
                      <a:pt x="2173" y="1734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8"/>
                      <a:pt x="2187" y="17"/>
                    </a:cubicBezTo>
                    <a:lnTo>
                      <a:pt x="134" y="1"/>
                    </a:lnTo>
                    <a:cubicBezTo>
                      <a:pt x="66" y="0"/>
                      <a:pt x="8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0" name="Freeform 454"/>
              <p:cNvSpPr>
                <a:spLocks/>
              </p:cNvSpPr>
              <p:nvPr/>
            </p:nvSpPr>
            <p:spPr bwMode="auto">
              <a:xfrm>
                <a:off x="1821" y="2276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0" y="1717"/>
                  </a:cxn>
                  <a:cxn ang="0">
                    <a:pos x="2173" y="1733"/>
                  </a:cxn>
                  <a:cxn ang="0">
                    <a:pos x="2303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7" h="1734">
                    <a:moveTo>
                      <a:pt x="4" y="858"/>
                    </a:moveTo>
                    <a:cubicBezTo>
                      <a:pt x="0" y="1332"/>
                      <a:pt x="52" y="1716"/>
                      <a:pt x="120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3" y="876"/>
                    </a:cubicBezTo>
                    <a:cubicBezTo>
                      <a:pt x="2307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7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1" name="Freeform 455"/>
              <p:cNvSpPr>
                <a:spLocks/>
              </p:cNvSpPr>
              <p:nvPr/>
            </p:nvSpPr>
            <p:spPr bwMode="auto">
              <a:xfrm>
                <a:off x="1821" y="2276"/>
                <a:ext cx="31" cy="206"/>
              </a:xfrm>
              <a:custGeom>
                <a:avLst/>
                <a:gdLst/>
                <a:ahLst/>
                <a:cxnLst>
                  <a:cxn ang="0">
                    <a:pos x="120" y="1717"/>
                  </a:cxn>
                  <a:cxn ang="0">
                    <a:pos x="251" y="860"/>
                  </a:cxn>
                  <a:cxn ang="0">
                    <a:pos x="134" y="0"/>
                  </a:cxn>
                  <a:cxn ang="0">
                    <a:pos x="4" y="858"/>
                  </a:cxn>
                  <a:cxn ang="0">
                    <a:pos x="120" y="1717"/>
                  </a:cxn>
                </a:cxnLst>
                <a:rect l="0" t="0" r="r" b="b"/>
                <a:pathLst>
                  <a:path w="255" h="1717">
                    <a:moveTo>
                      <a:pt x="120" y="1717"/>
                    </a:moveTo>
                    <a:cubicBezTo>
                      <a:pt x="189" y="1717"/>
                      <a:pt x="247" y="1334"/>
                      <a:pt x="251" y="860"/>
                    </a:cubicBezTo>
                    <a:cubicBezTo>
                      <a:pt x="255" y="385"/>
                      <a:pt x="203" y="1"/>
                      <a:pt x="134" y="0"/>
                    </a:cubicBezTo>
                    <a:cubicBezTo>
                      <a:pt x="66" y="0"/>
                      <a:pt x="7" y="383"/>
                      <a:pt x="4" y="858"/>
                    </a:cubicBezTo>
                    <a:cubicBezTo>
                      <a:pt x="0" y="1332"/>
                      <a:pt x="52" y="1716"/>
                      <a:pt x="120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2" name="Freeform 456"/>
              <p:cNvSpPr>
                <a:spLocks/>
              </p:cNvSpPr>
              <p:nvPr/>
            </p:nvSpPr>
            <p:spPr bwMode="auto">
              <a:xfrm>
                <a:off x="1821" y="2276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0" y="1717"/>
                  </a:cxn>
                  <a:cxn ang="0">
                    <a:pos x="2173" y="1733"/>
                  </a:cxn>
                  <a:cxn ang="0">
                    <a:pos x="2303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7" h="1734">
                    <a:moveTo>
                      <a:pt x="4" y="858"/>
                    </a:moveTo>
                    <a:cubicBezTo>
                      <a:pt x="0" y="1332"/>
                      <a:pt x="52" y="1716"/>
                      <a:pt x="120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3" y="876"/>
                    </a:cubicBezTo>
                    <a:cubicBezTo>
                      <a:pt x="2307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7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3" name="Freeform 457"/>
              <p:cNvSpPr>
                <a:spLocks/>
              </p:cNvSpPr>
              <p:nvPr/>
            </p:nvSpPr>
            <p:spPr bwMode="auto">
              <a:xfrm>
                <a:off x="1835" y="2276"/>
                <a:ext cx="17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6" y="103"/>
                  </a:cxn>
                  <a:cxn ang="0">
                    <a:pos x="2" y="0"/>
                  </a:cxn>
                </a:cxnLst>
                <a:rect l="0" t="0" r="r" b="b"/>
                <a:pathLst>
                  <a:path w="17" h="206">
                    <a:moveTo>
                      <a:pt x="0" y="206"/>
                    </a:moveTo>
                    <a:cubicBezTo>
                      <a:pt x="9" y="206"/>
                      <a:pt x="16" y="160"/>
                      <a:pt x="16" y="103"/>
                    </a:cubicBezTo>
                    <a:cubicBezTo>
                      <a:pt x="17" y="46"/>
                      <a:pt x="10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84" name="Freeform 459"/>
            <p:cNvSpPr>
              <a:spLocks/>
            </p:cNvSpPr>
            <p:nvPr/>
          </p:nvSpPr>
          <p:spPr bwMode="auto">
            <a:xfrm>
              <a:off x="5869235" y="3472146"/>
              <a:ext cx="2641" cy="4464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2" y="50"/>
                </a:cxn>
                <a:cxn ang="0">
                  <a:pos x="25" y="25"/>
                </a:cxn>
                <a:cxn ang="0">
                  <a:pos x="13" y="0"/>
                </a:cxn>
                <a:cxn ang="0">
                  <a:pos x="0" y="25"/>
                </a:cxn>
              </a:cxnLst>
              <a:rect l="0" t="0" r="r" b="b"/>
              <a:pathLst>
                <a:path w="25" h="50">
                  <a:moveTo>
                    <a:pt x="0" y="25"/>
                  </a:moveTo>
                  <a:cubicBezTo>
                    <a:pt x="0" y="39"/>
                    <a:pt x="6" y="50"/>
                    <a:pt x="12" y="50"/>
                  </a:cubicBezTo>
                  <a:cubicBezTo>
                    <a:pt x="19" y="50"/>
                    <a:pt x="25" y="39"/>
                    <a:pt x="25" y="25"/>
                  </a:cubicBezTo>
                  <a:cubicBezTo>
                    <a:pt x="25" y="11"/>
                    <a:pt x="20" y="0"/>
                    <a:pt x="13" y="0"/>
                  </a:cubicBezTo>
                  <a:cubicBezTo>
                    <a:pt x="6" y="0"/>
                    <a:pt x="0" y="11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460"/>
            <p:cNvSpPr>
              <a:spLocks/>
            </p:cNvSpPr>
            <p:nvPr/>
          </p:nvSpPr>
          <p:spPr bwMode="auto">
            <a:xfrm>
              <a:off x="5856910" y="3553238"/>
              <a:ext cx="4401" cy="669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8"/>
                </a:cxn>
                <a:cxn ang="0">
                  <a:pos x="22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3" y="75"/>
                    <a:pt x="42" y="59"/>
                    <a:pt x="42" y="38"/>
                  </a:cubicBezTo>
                  <a:cubicBezTo>
                    <a:pt x="42" y="17"/>
                    <a:pt x="33" y="0"/>
                    <a:pt x="22" y="0"/>
                  </a:cubicBezTo>
                  <a:cubicBezTo>
                    <a:pt x="10" y="0"/>
                    <a:pt x="1" y="17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461"/>
            <p:cNvSpPr>
              <a:spLocks/>
            </p:cNvSpPr>
            <p:nvPr/>
          </p:nvSpPr>
          <p:spPr bwMode="auto">
            <a:xfrm>
              <a:off x="5860432" y="3382870"/>
              <a:ext cx="5282" cy="669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75"/>
                </a:cxn>
                <a:cxn ang="0">
                  <a:pos x="41" y="37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0" y="75"/>
                  </a:cubicBezTo>
                  <a:cubicBezTo>
                    <a:pt x="32" y="75"/>
                    <a:pt x="41" y="58"/>
                    <a:pt x="41" y="37"/>
                  </a:cubicBezTo>
                  <a:cubicBezTo>
                    <a:pt x="42" y="17"/>
                    <a:pt x="32" y="0"/>
                    <a:pt x="21" y="0"/>
                  </a:cubicBezTo>
                  <a:cubicBezTo>
                    <a:pt x="9" y="0"/>
                    <a:pt x="0" y="16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462"/>
            <p:cNvSpPr>
              <a:spLocks/>
            </p:cNvSpPr>
            <p:nvPr/>
          </p:nvSpPr>
          <p:spPr bwMode="auto">
            <a:xfrm>
              <a:off x="5867475" y="3426020"/>
              <a:ext cx="4401" cy="5952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67"/>
                </a:cxn>
                <a:cxn ang="0">
                  <a:pos x="42" y="34"/>
                </a:cxn>
                <a:cxn ang="0">
                  <a:pos x="22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2"/>
                    <a:pt x="10" y="67"/>
                    <a:pt x="21" y="67"/>
                  </a:cubicBezTo>
                  <a:cubicBezTo>
                    <a:pt x="33" y="67"/>
                    <a:pt x="42" y="52"/>
                    <a:pt x="42" y="34"/>
                  </a:cubicBezTo>
                  <a:cubicBezTo>
                    <a:pt x="42" y="15"/>
                    <a:pt x="33" y="0"/>
                    <a:pt x="22" y="0"/>
                  </a:cubicBezTo>
                  <a:cubicBezTo>
                    <a:pt x="10" y="0"/>
                    <a:pt x="1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463"/>
            <p:cNvSpPr>
              <a:spLocks/>
            </p:cNvSpPr>
            <p:nvPr/>
          </p:nvSpPr>
          <p:spPr bwMode="auto">
            <a:xfrm>
              <a:off x="5866594" y="3514551"/>
              <a:ext cx="4401" cy="5208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7" y="58"/>
                </a:cxn>
                <a:cxn ang="0">
                  <a:pos x="33" y="29"/>
                </a:cxn>
                <a:cxn ang="0">
                  <a:pos x="17" y="0"/>
                </a:cxn>
                <a:cxn ang="0">
                  <a:pos x="0" y="29"/>
                </a:cxn>
              </a:cxnLst>
              <a:rect l="0" t="0" r="r" b="b"/>
              <a:pathLst>
                <a:path w="34" h="58">
                  <a:moveTo>
                    <a:pt x="0" y="29"/>
                  </a:moveTo>
                  <a:cubicBezTo>
                    <a:pt x="0" y="45"/>
                    <a:pt x="7" y="58"/>
                    <a:pt x="17" y="58"/>
                  </a:cubicBezTo>
                  <a:cubicBezTo>
                    <a:pt x="26" y="58"/>
                    <a:pt x="33" y="45"/>
                    <a:pt x="33" y="29"/>
                  </a:cubicBezTo>
                  <a:cubicBezTo>
                    <a:pt x="34" y="13"/>
                    <a:pt x="26" y="0"/>
                    <a:pt x="17" y="0"/>
                  </a:cubicBezTo>
                  <a:cubicBezTo>
                    <a:pt x="8" y="0"/>
                    <a:pt x="0" y="13"/>
                    <a:pt x="0" y="2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89" name="Group 469"/>
            <p:cNvGrpSpPr>
              <a:grpSpLocks/>
            </p:cNvGrpSpPr>
            <p:nvPr/>
          </p:nvGrpSpPr>
          <p:grpSpPr bwMode="auto">
            <a:xfrm>
              <a:off x="5591927" y="3363527"/>
              <a:ext cx="73068" cy="221702"/>
              <a:chOff x="1784" y="2234"/>
              <a:chExt cx="83" cy="298"/>
            </a:xfrm>
          </p:grpSpPr>
          <p:sp>
            <p:nvSpPr>
              <p:cNvPr id="2854" name="Freeform 464"/>
              <p:cNvSpPr>
                <a:spLocks/>
              </p:cNvSpPr>
              <p:nvPr/>
            </p:nvSpPr>
            <p:spPr bwMode="auto">
              <a:xfrm>
                <a:off x="1784" y="2242"/>
                <a:ext cx="83" cy="290"/>
              </a:xfrm>
              <a:custGeom>
                <a:avLst/>
                <a:gdLst/>
                <a:ahLst/>
                <a:cxnLst>
                  <a:cxn ang="0">
                    <a:pos x="5" y="1207"/>
                  </a:cxn>
                  <a:cxn ang="0">
                    <a:pos x="166" y="2417"/>
                  </a:cxn>
                  <a:cxn ang="0">
                    <a:pos x="508" y="2420"/>
                  </a:cxn>
                  <a:cxn ang="0">
                    <a:pos x="688" y="1213"/>
                  </a:cxn>
                  <a:cxn ang="0">
                    <a:pos x="527" y="3"/>
                  </a:cxn>
                  <a:cxn ang="0">
                    <a:pos x="186" y="0"/>
                  </a:cxn>
                  <a:cxn ang="0">
                    <a:pos x="5" y="1207"/>
                  </a:cxn>
                </a:cxnLst>
                <a:rect l="0" t="0" r="r" b="b"/>
                <a:pathLst>
                  <a:path w="694" h="2421">
                    <a:moveTo>
                      <a:pt x="5" y="1207"/>
                    </a:moveTo>
                    <a:cubicBezTo>
                      <a:pt x="0" y="1875"/>
                      <a:pt x="72" y="2416"/>
                      <a:pt x="166" y="2417"/>
                    </a:cubicBezTo>
                    <a:lnTo>
                      <a:pt x="508" y="2420"/>
                    </a:lnTo>
                    <a:cubicBezTo>
                      <a:pt x="602" y="2421"/>
                      <a:pt x="683" y="1880"/>
                      <a:pt x="688" y="1213"/>
                    </a:cubicBezTo>
                    <a:cubicBezTo>
                      <a:pt x="694" y="546"/>
                      <a:pt x="622" y="4"/>
                      <a:pt x="527" y="3"/>
                    </a:cubicBezTo>
                    <a:lnTo>
                      <a:pt x="186" y="0"/>
                    </a:lnTo>
                    <a:cubicBezTo>
                      <a:pt x="91" y="0"/>
                      <a:pt x="11" y="540"/>
                      <a:pt x="5" y="1207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5" name="Freeform 465"/>
              <p:cNvSpPr>
                <a:spLocks/>
              </p:cNvSpPr>
              <p:nvPr/>
            </p:nvSpPr>
            <p:spPr bwMode="auto">
              <a:xfrm>
                <a:off x="1784" y="2234"/>
                <a:ext cx="83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66" y="2417"/>
                  </a:cxn>
                  <a:cxn ang="0">
                    <a:pos x="508" y="2420"/>
                  </a:cxn>
                  <a:cxn ang="0">
                    <a:pos x="688" y="1213"/>
                  </a:cxn>
                  <a:cxn ang="0">
                    <a:pos x="527" y="4"/>
                  </a:cxn>
                  <a:cxn ang="0">
                    <a:pos x="186" y="1"/>
                  </a:cxn>
                  <a:cxn ang="0">
                    <a:pos x="5" y="1208"/>
                  </a:cxn>
                </a:cxnLst>
                <a:rect l="0" t="0" r="r" b="b"/>
                <a:pathLst>
                  <a:path w="694" h="2421">
                    <a:moveTo>
                      <a:pt x="5" y="1208"/>
                    </a:moveTo>
                    <a:cubicBezTo>
                      <a:pt x="0" y="1875"/>
                      <a:pt x="72" y="2417"/>
                      <a:pt x="166" y="2417"/>
                    </a:cubicBezTo>
                    <a:lnTo>
                      <a:pt x="508" y="2420"/>
                    </a:lnTo>
                    <a:cubicBezTo>
                      <a:pt x="602" y="2421"/>
                      <a:pt x="683" y="1881"/>
                      <a:pt x="688" y="1213"/>
                    </a:cubicBezTo>
                    <a:cubicBezTo>
                      <a:pt x="694" y="546"/>
                      <a:pt x="622" y="4"/>
                      <a:pt x="527" y="4"/>
                    </a:cubicBezTo>
                    <a:lnTo>
                      <a:pt x="186" y="1"/>
                    </a:lnTo>
                    <a:cubicBezTo>
                      <a:pt x="91" y="0"/>
                      <a:pt x="11" y="540"/>
                      <a:pt x="5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6" name="Freeform 466"/>
              <p:cNvSpPr>
                <a:spLocks/>
              </p:cNvSpPr>
              <p:nvPr/>
            </p:nvSpPr>
            <p:spPr bwMode="auto">
              <a:xfrm>
                <a:off x="1784" y="2234"/>
                <a:ext cx="42" cy="290"/>
              </a:xfrm>
              <a:custGeom>
                <a:avLst/>
                <a:gdLst/>
                <a:ahLst/>
                <a:cxnLst>
                  <a:cxn ang="0">
                    <a:pos x="166" y="2417"/>
                  </a:cxn>
                  <a:cxn ang="0">
                    <a:pos x="347" y="1210"/>
                  </a:cxn>
                  <a:cxn ang="0">
                    <a:pos x="186" y="1"/>
                  </a:cxn>
                  <a:cxn ang="0">
                    <a:pos x="5" y="1208"/>
                  </a:cxn>
                  <a:cxn ang="0">
                    <a:pos x="166" y="2417"/>
                  </a:cxn>
                </a:cxnLst>
                <a:rect l="0" t="0" r="r" b="b"/>
                <a:pathLst>
                  <a:path w="352" h="2418">
                    <a:moveTo>
                      <a:pt x="166" y="2417"/>
                    </a:moveTo>
                    <a:cubicBezTo>
                      <a:pt x="261" y="2418"/>
                      <a:pt x="341" y="1878"/>
                      <a:pt x="347" y="1210"/>
                    </a:cubicBezTo>
                    <a:cubicBezTo>
                      <a:pt x="352" y="543"/>
                      <a:pt x="280" y="2"/>
                      <a:pt x="186" y="1"/>
                    </a:cubicBezTo>
                    <a:cubicBezTo>
                      <a:pt x="91" y="0"/>
                      <a:pt x="11" y="540"/>
                      <a:pt x="5" y="1208"/>
                    </a:cubicBezTo>
                    <a:cubicBezTo>
                      <a:pt x="0" y="1875"/>
                      <a:pt x="72" y="2417"/>
                      <a:pt x="166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7" name="Freeform 467"/>
              <p:cNvSpPr>
                <a:spLocks/>
              </p:cNvSpPr>
              <p:nvPr/>
            </p:nvSpPr>
            <p:spPr bwMode="auto">
              <a:xfrm>
                <a:off x="1784" y="2234"/>
                <a:ext cx="83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66" y="2417"/>
                  </a:cxn>
                  <a:cxn ang="0">
                    <a:pos x="508" y="2420"/>
                  </a:cxn>
                  <a:cxn ang="0">
                    <a:pos x="688" y="1213"/>
                  </a:cxn>
                  <a:cxn ang="0">
                    <a:pos x="527" y="4"/>
                  </a:cxn>
                  <a:cxn ang="0">
                    <a:pos x="186" y="1"/>
                  </a:cxn>
                  <a:cxn ang="0">
                    <a:pos x="5" y="1208"/>
                  </a:cxn>
                </a:cxnLst>
                <a:rect l="0" t="0" r="r" b="b"/>
                <a:pathLst>
                  <a:path w="694" h="2421">
                    <a:moveTo>
                      <a:pt x="5" y="1208"/>
                    </a:moveTo>
                    <a:cubicBezTo>
                      <a:pt x="0" y="1875"/>
                      <a:pt x="72" y="2417"/>
                      <a:pt x="166" y="2417"/>
                    </a:cubicBezTo>
                    <a:lnTo>
                      <a:pt x="508" y="2420"/>
                    </a:lnTo>
                    <a:cubicBezTo>
                      <a:pt x="602" y="2421"/>
                      <a:pt x="683" y="1881"/>
                      <a:pt x="688" y="1213"/>
                    </a:cubicBezTo>
                    <a:cubicBezTo>
                      <a:pt x="694" y="546"/>
                      <a:pt x="622" y="4"/>
                      <a:pt x="527" y="4"/>
                    </a:cubicBezTo>
                    <a:lnTo>
                      <a:pt x="186" y="1"/>
                    </a:lnTo>
                    <a:cubicBezTo>
                      <a:pt x="91" y="0"/>
                      <a:pt x="11" y="540"/>
                      <a:pt x="5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8" name="Freeform 468"/>
              <p:cNvSpPr>
                <a:spLocks/>
              </p:cNvSpPr>
              <p:nvPr/>
            </p:nvSpPr>
            <p:spPr bwMode="auto">
              <a:xfrm>
                <a:off x="1804" y="2234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1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90" name="Freeform 470"/>
            <p:cNvSpPr>
              <a:spLocks/>
            </p:cNvSpPr>
            <p:nvPr/>
          </p:nvSpPr>
          <p:spPr bwMode="auto">
            <a:xfrm>
              <a:off x="5618337" y="3469170"/>
              <a:ext cx="4401" cy="4464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7" y="50"/>
                </a:cxn>
                <a:cxn ang="0">
                  <a:pos x="33" y="26"/>
                </a:cxn>
                <a:cxn ang="0">
                  <a:pos x="17" y="0"/>
                </a:cxn>
                <a:cxn ang="0">
                  <a:pos x="0" y="25"/>
                </a:cxn>
              </a:cxnLst>
              <a:rect l="0" t="0" r="r" b="b"/>
              <a:pathLst>
                <a:path w="34" h="51">
                  <a:moveTo>
                    <a:pt x="0" y="25"/>
                  </a:moveTo>
                  <a:cubicBezTo>
                    <a:pt x="0" y="39"/>
                    <a:pt x="7" y="50"/>
                    <a:pt x="17" y="50"/>
                  </a:cubicBezTo>
                  <a:cubicBezTo>
                    <a:pt x="26" y="51"/>
                    <a:pt x="33" y="39"/>
                    <a:pt x="33" y="26"/>
                  </a:cubicBezTo>
                  <a:cubicBezTo>
                    <a:pt x="34" y="12"/>
                    <a:pt x="26" y="1"/>
                    <a:pt x="17" y="0"/>
                  </a:cubicBezTo>
                  <a:cubicBezTo>
                    <a:pt x="8" y="0"/>
                    <a:pt x="0" y="12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471"/>
            <p:cNvSpPr>
              <a:spLocks/>
            </p:cNvSpPr>
            <p:nvPr/>
          </p:nvSpPr>
          <p:spPr bwMode="auto">
            <a:xfrm>
              <a:off x="5605132" y="3552494"/>
              <a:ext cx="4401" cy="7440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1" y="83"/>
                </a:cxn>
                <a:cxn ang="0">
                  <a:pos x="42" y="42"/>
                </a:cxn>
                <a:cxn ang="0">
                  <a:pos x="21" y="0"/>
                </a:cxn>
                <a:cxn ang="0">
                  <a:pos x="0" y="41"/>
                </a:cxn>
              </a:cxnLst>
              <a:rect l="0" t="0" r="r" b="b"/>
              <a:pathLst>
                <a:path w="42" h="83">
                  <a:moveTo>
                    <a:pt x="0" y="41"/>
                  </a:moveTo>
                  <a:cubicBezTo>
                    <a:pt x="0" y="64"/>
                    <a:pt x="9" y="83"/>
                    <a:pt x="21" y="83"/>
                  </a:cubicBezTo>
                  <a:cubicBezTo>
                    <a:pt x="32" y="83"/>
                    <a:pt x="42" y="65"/>
                    <a:pt x="42" y="42"/>
                  </a:cubicBezTo>
                  <a:cubicBezTo>
                    <a:pt x="42" y="19"/>
                    <a:pt x="33" y="0"/>
                    <a:pt x="21" y="0"/>
                  </a:cubicBezTo>
                  <a:cubicBezTo>
                    <a:pt x="10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Freeform 472"/>
            <p:cNvSpPr>
              <a:spLocks/>
            </p:cNvSpPr>
            <p:nvPr/>
          </p:nvSpPr>
          <p:spPr bwMode="auto">
            <a:xfrm>
              <a:off x="5607773" y="3385101"/>
              <a:ext cx="5282" cy="7440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5" y="83"/>
                </a:cxn>
                <a:cxn ang="0">
                  <a:pos x="50" y="42"/>
                </a:cxn>
                <a:cxn ang="0">
                  <a:pos x="25" y="0"/>
                </a:cxn>
                <a:cxn ang="0">
                  <a:pos x="0" y="41"/>
                </a:cxn>
              </a:cxnLst>
              <a:rect l="0" t="0" r="r" b="b"/>
              <a:pathLst>
                <a:path w="50" h="83">
                  <a:moveTo>
                    <a:pt x="0" y="41"/>
                  </a:moveTo>
                  <a:cubicBezTo>
                    <a:pt x="0" y="64"/>
                    <a:pt x="11" y="83"/>
                    <a:pt x="25" y="83"/>
                  </a:cubicBezTo>
                  <a:cubicBezTo>
                    <a:pt x="39" y="83"/>
                    <a:pt x="50" y="65"/>
                    <a:pt x="50" y="42"/>
                  </a:cubicBezTo>
                  <a:cubicBezTo>
                    <a:pt x="50" y="19"/>
                    <a:pt x="39" y="0"/>
                    <a:pt x="25" y="0"/>
                  </a:cubicBezTo>
                  <a:cubicBezTo>
                    <a:pt x="12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Freeform 473"/>
            <p:cNvSpPr>
              <a:spLocks/>
            </p:cNvSpPr>
            <p:nvPr/>
          </p:nvSpPr>
          <p:spPr bwMode="auto">
            <a:xfrm>
              <a:off x="5615696" y="3423044"/>
              <a:ext cx="4401" cy="5952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66"/>
                </a:cxn>
                <a:cxn ang="0">
                  <a:pos x="42" y="33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1"/>
                    <a:pt x="9" y="66"/>
                    <a:pt x="21" y="66"/>
                  </a:cubicBezTo>
                  <a:cubicBezTo>
                    <a:pt x="32" y="67"/>
                    <a:pt x="42" y="52"/>
                    <a:pt x="42" y="33"/>
                  </a:cubicBezTo>
                  <a:cubicBezTo>
                    <a:pt x="42" y="15"/>
                    <a:pt x="33" y="0"/>
                    <a:pt x="21" y="0"/>
                  </a:cubicBezTo>
                  <a:cubicBezTo>
                    <a:pt x="10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474"/>
            <p:cNvSpPr>
              <a:spLocks/>
            </p:cNvSpPr>
            <p:nvPr/>
          </p:nvSpPr>
          <p:spPr bwMode="auto">
            <a:xfrm>
              <a:off x="5614816" y="3513808"/>
              <a:ext cx="5282" cy="5952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0" y="67"/>
                </a:cxn>
                <a:cxn ang="0">
                  <a:pos x="41" y="34"/>
                </a:cxn>
                <a:cxn ang="0">
                  <a:pos x="21" y="0"/>
                </a:cxn>
                <a:cxn ang="0">
                  <a:pos x="0" y="34"/>
                </a:cxn>
              </a:cxnLst>
              <a:rect l="0" t="0" r="r" b="b"/>
              <a:pathLst>
                <a:path w="42" h="67">
                  <a:moveTo>
                    <a:pt x="0" y="34"/>
                  </a:moveTo>
                  <a:cubicBezTo>
                    <a:pt x="0" y="52"/>
                    <a:pt x="9" y="67"/>
                    <a:pt x="20" y="67"/>
                  </a:cubicBezTo>
                  <a:cubicBezTo>
                    <a:pt x="32" y="67"/>
                    <a:pt x="41" y="52"/>
                    <a:pt x="41" y="34"/>
                  </a:cubicBezTo>
                  <a:cubicBezTo>
                    <a:pt x="42" y="16"/>
                    <a:pt x="32" y="1"/>
                    <a:pt x="21" y="0"/>
                  </a:cubicBezTo>
                  <a:cubicBezTo>
                    <a:pt x="9" y="0"/>
                    <a:pt x="0" y="15"/>
                    <a:pt x="0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Oval 475"/>
            <p:cNvSpPr>
              <a:spLocks noChangeArrowheads="1"/>
            </p:cNvSpPr>
            <p:nvPr/>
          </p:nvSpPr>
          <p:spPr bwMode="auto">
            <a:xfrm>
              <a:off x="5593687" y="3408165"/>
              <a:ext cx="24650" cy="125730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96" name="Group 493"/>
            <p:cNvGrpSpPr>
              <a:grpSpLocks/>
            </p:cNvGrpSpPr>
            <p:nvPr/>
          </p:nvGrpSpPr>
          <p:grpSpPr bwMode="auto">
            <a:xfrm>
              <a:off x="5150875" y="3355343"/>
              <a:ext cx="284351" cy="227653"/>
              <a:chOff x="1283" y="2223"/>
              <a:chExt cx="323" cy="306"/>
            </a:xfrm>
          </p:grpSpPr>
          <p:grpSp>
            <p:nvGrpSpPr>
              <p:cNvPr id="2837" name="Group 481"/>
              <p:cNvGrpSpPr>
                <a:grpSpLocks/>
              </p:cNvGrpSpPr>
              <p:nvPr/>
            </p:nvGrpSpPr>
            <p:grpSpPr bwMode="auto">
              <a:xfrm>
                <a:off x="1545" y="2223"/>
                <a:ext cx="61" cy="306"/>
                <a:chOff x="1545" y="2223"/>
                <a:chExt cx="61" cy="306"/>
              </a:xfrm>
            </p:grpSpPr>
            <p:sp>
              <p:nvSpPr>
                <p:cNvPr id="2849" name="Freeform 476"/>
                <p:cNvSpPr>
                  <a:spLocks/>
                </p:cNvSpPr>
                <p:nvPr/>
              </p:nvSpPr>
              <p:spPr bwMode="auto">
                <a:xfrm>
                  <a:off x="1545" y="2239"/>
                  <a:ext cx="61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21" y="2417"/>
                    </a:cxn>
                    <a:cxn ang="0">
                      <a:pos x="371" y="2419"/>
                    </a:cxn>
                    <a:cxn ang="0">
                      <a:pos x="505" y="1212"/>
                    </a:cxn>
                    <a:cxn ang="0">
                      <a:pos x="390" y="3"/>
                    </a:cxn>
                    <a:cxn ang="0">
                      <a:pos x="140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511" h="2420">
                      <a:moveTo>
                        <a:pt x="5" y="1208"/>
                      </a:moveTo>
                      <a:cubicBezTo>
                        <a:pt x="0" y="1875"/>
                        <a:pt x="52" y="2417"/>
                        <a:pt x="121" y="2417"/>
                      </a:cubicBezTo>
                      <a:lnTo>
                        <a:pt x="371" y="2419"/>
                      </a:lnTo>
                      <a:cubicBezTo>
                        <a:pt x="440" y="2420"/>
                        <a:pt x="500" y="1880"/>
                        <a:pt x="505" y="1212"/>
                      </a:cubicBezTo>
                      <a:cubicBezTo>
                        <a:pt x="511" y="545"/>
                        <a:pt x="459" y="3"/>
                        <a:pt x="390" y="3"/>
                      </a:cubicBezTo>
                      <a:lnTo>
                        <a:pt x="140" y="1"/>
                      </a:lnTo>
                      <a:cubicBezTo>
                        <a:pt x="71" y="0"/>
                        <a:pt x="11" y="541"/>
                        <a:pt x="5" y="1208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50" name="Freeform 477"/>
                <p:cNvSpPr>
                  <a:spLocks/>
                </p:cNvSpPr>
                <p:nvPr/>
              </p:nvSpPr>
              <p:spPr bwMode="auto">
                <a:xfrm>
                  <a:off x="1545" y="2223"/>
                  <a:ext cx="61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21" y="2417"/>
                    </a:cxn>
                    <a:cxn ang="0">
                      <a:pos x="371" y="2419"/>
                    </a:cxn>
                    <a:cxn ang="0">
                      <a:pos x="505" y="1212"/>
                    </a:cxn>
                    <a:cxn ang="0">
                      <a:pos x="390" y="3"/>
                    </a:cxn>
                    <a:cxn ang="0">
                      <a:pos x="140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511" h="2420">
                      <a:moveTo>
                        <a:pt x="5" y="1208"/>
                      </a:moveTo>
                      <a:cubicBezTo>
                        <a:pt x="0" y="1875"/>
                        <a:pt x="52" y="2417"/>
                        <a:pt x="121" y="2417"/>
                      </a:cubicBezTo>
                      <a:lnTo>
                        <a:pt x="371" y="2419"/>
                      </a:lnTo>
                      <a:cubicBezTo>
                        <a:pt x="440" y="2420"/>
                        <a:pt x="500" y="1879"/>
                        <a:pt x="505" y="1212"/>
                      </a:cubicBezTo>
                      <a:cubicBezTo>
                        <a:pt x="511" y="544"/>
                        <a:pt x="459" y="3"/>
                        <a:pt x="390" y="3"/>
                      </a:cubicBezTo>
                      <a:lnTo>
                        <a:pt x="140" y="1"/>
                      </a:lnTo>
                      <a:cubicBezTo>
                        <a:pt x="71" y="0"/>
                        <a:pt x="11" y="540"/>
                        <a:pt x="5" y="1208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51" name="Freeform 478"/>
                <p:cNvSpPr>
                  <a:spLocks/>
                </p:cNvSpPr>
                <p:nvPr/>
              </p:nvSpPr>
              <p:spPr bwMode="auto">
                <a:xfrm>
                  <a:off x="1545" y="2223"/>
                  <a:ext cx="31" cy="290"/>
                </a:xfrm>
                <a:custGeom>
                  <a:avLst/>
                  <a:gdLst/>
                  <a:ahLst/>
                  <a:cxnLst>
                    <a:cxn ang="0">
                      <a:pos x="121" y="2417"/>
                    </a:cxn>
                    <a:cxn ang="0">
                      <a:pos x="255" y="1210"/>
                    </a:cxn>
                    <a:cxn ang="0">
                      <a:pos x="140" y="1"/>
                    </a:cxn>
                    <a:cxn ang="0">
                      <a:pos x="5" y="1208"/>
                    </a:cxn>
                    <a:cxn ang="0">
                      <a:pos x="121" y="2417"/>
                    </a:cxn>
                  </a:cxnLst>
                  <a:rect l="0" t="0" r="r" b="b"/>
                  <a:pathLst>
                    <a:path w="261" h="2418">
                      <a:moveTo>
                        <a:pt x="121" y="2417"/>
                      </a:moveTo>
                      <a:cubicBezTo>
                        <a:pt x="190" y="2418"/>
                        <a:pt x="250" y="1877"/>
                        <a:pt x="255" y="1210"/>
                      </a:cubicBezTo>
                      <a:cubicBezTo>
                        <a:pt x="261" y="542"/>
                        <a:pt x="209" y="1"/>
                        <a:pt x="140" y="1"/>
                      </a:cubicBezTo>
                      <a:cubicBezTo>
                        <a:pt x="71" y="0"/>
                        <a:pt x="11" y="540"/>
                        <a:pt x="5" y="1208"/>
                      </a:cubicBezTo>
                      <a:cubicBezTo>
                        <a:pt x="0" y="1875"/>
                        <a:pt x="52" y="2417"/>
                        <a:pt x="121" y="2417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52" name="Freeform 479"/>
                <p:cNvSpPr>
                  <a:spLocks/>
                </p:cNvSpPr>
                <p:nvPr/>
              </p:nvSpPr>
              <p:spPr bwMode="auto">
                <a:xfrm>
                  <a:off x="1545" y="2223"/>
                  <a:ext cx="61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21" y="2417"/>
                    </a:cxn>
                    <a:cxn ang="0">
                      <a:pos x="371" y="2419"/>
                    </a:cxn>
                    <a:cxn ang="0">
                      <a:pos x="505" y="1212"/>
                    </a:cxn>
                    <a:cxn ang="0">
                      <a:pos x="390" y="3"/>
                    </a:cxn>
                    <a:cxn ang="0">
                      <a:pos x="140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511" h="2420">
                      <a:moveTo>
                        <a:pt x="5" y="1208"/>
                      </a:moveTo>
                      <a:cubicBezTo>
                        <a:pt x="0" y="1875"/>
                        <a:pt x="52" y="2417"/>
                        <a:pt x="121" y="2417"/>
                      </a:cubicBezTo>
                      <a:lnTo>
                        <a:pt x="371" y="2419"/>
                      </a:lnTo>
                      <a:cubicBezTo>
                        <a:pt x="440" y="2420"/>
                        <a:pt x="500" y="1879"/>
                        <a:pt x="505" y="1212"/>
                      </a:cubicBezTo>
                      <a:cubicBezTo>
                        <a:pt x="511" y="544"/>
                        <a:pt x="459" y="3"/>
                        <a:pt x="390" y="3"/>
                      </a:cubicBezTo>
                      <a:lnTo>
                        <a:pt x="140" y="1"/>
                      </a:lnTo>
                      <a:cubicBezTo>
                        <a:pt x="71" y="0"/>
                        <a:pt x="11" y="540"/>
                        <a:pt x="5" y="1208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53" name="Freeform 480"/>
                <p:cNvSpPr>
                  <a:spLocks/>
                </p:cNvSpPr>
                <p:nvPr/>
              </p:nvSpPr>
              <p:spPr bwMode="auto">
                <a:xfrm>
                  <a:off x="1559" y="2223"/>
                  <a:ext cx="17" cy="290"/>
                </a:xfrm>
                <a:custGeom>
                  <a:avLst/>
                  <a:gdLst/>
                  <a:ahLst/>
                  <a:cxnLst>
                    <a:cxn ang="0">
                      <a:pos x="0" y="290"/>
                    </a:cxn>
                    <a:cxn ang="0">
                      <a:pos x="16" y="145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7" h="290">
                      <a:moveTo>
                        <a:pt x="0" y="290"/>
                      </a:moveTo>
                      <a:cubicBezTo>
                        <a:pt x="9" y="290"/>
                        <a:pt x="16" y="225"/>
                        <a:pt x="16" y="145"/>
                      </a:cubicBezTo>
                      <a:cubicBezTo>
                        <a:pt x="17" y="65"/>
                        <a:pt x="11" y="0"/>
                        <a:pt x="3" y="0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838" name="Group 487"/>
              <p:cNvGrpSpPr>
                <a:grpSpLocks/>
              </p:cNvGrpSpPr>
              <p:nvPr/>
            </p:nvGrpSpPr>
            <p:grpSpPr bwMode="auto">
              <a:xfrm>
                <a:off x="1283" y="2264"/>
                <a:ext cx="285" cy="224"/>
                <a:chOff x="1283" y="2264"/>
                <a:chExt cx="285" cy="224"/>
              </a:xfrm>
            </p:grpSpPr>
            <p:sp>
              <p:nvSpPr>
                <p:cNvPr id="2844" name="Freeform 482"/>
                <p:cNvSpPr>
                  <a:spLocks/>
                </p:cNvSpPr>
                <p:nvPr/>
              </p:nvSpPr>
              <p:spPr bwMode="auto">
                <a:xfrm>
                  <a:off x="1283" y="2280"/>
                  <a:ext cx="277" cy="208"/>
                </a:xfrm>
                <a:custGeom>
                  <a:avLst/>
                  <a:gdLst/>
                  <a:ahLst/>
                  <a:cxnLst>
                    <a:cxn ang="0">
                      <a:pos x="4" y="858"/>
                    </a:cxn>
                    <a:cxn ang="0">
                      <a:pos x="121" y="1717"/>
                    </a:cxn>
                    <a:cxn ang="0">
                      <a:pos x="2173" y="1734"/>
                    </a:cxn>
                    <a:cxn ang="0">
                      <a:pos x="2304" y="876"/>
                    </a:cxn>
                    <a:cxn ang="0">
                      <a:pos x="2187" y="17"/>
                    </a:cxn>
                    <a:cxn ang="0">
                      <a:pos x="135" y="1"/>
                    </a:cxn>
                    <a:cxn ang="0">
                      <a:pos x="4" y="858"/>
                    </a:cxn>
                  </a:cxnLst>
                  <a:rect l="0" t="0" r="r" b="b"/>
                  <a:pathLst>
                    <a:path w="2308" h="1734">
                      <a:moveTo>
                        <a:pt x="4" y="858"/>
                      </a:moveTo>
                      <a:cubicBezTo>
                        <a:pt x="0" y="1332"/>
                        <a:pt x="53" y="1717"/>
                        <a:pt x="121" y="1717"/>
                      </a:cubicBezTo>
                      <a:lnTo>
                        <a:pt x="2173" y="1734"/>
                      </a:lnTo>
                      <a:cubicBezTo>
                        <a:pt x="2242" y="1734"/>
                        <a:pt x="2300" y="1350"/>
                        <a:pt x="2304" y="876"/>
                      </a:cubicBezTo>
                      <a:cubicBezTo>
                        <a:pt x="2308" y="402"/>
                        <a:pt x="2256" y="18"/>
                        <a:pt x="2187" y="17"/>
                      </a:cubicBezTo>
                      <a:lnTo>
                        <a:pt x="135" y="1"/>
                      </a:lnTo>
                      <a:cubicBezTo>
                        <a:pt x="66" y="0"/>
                        <a:pt x="8" y="384"/>
                        <a:pt x="4" y="858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45" name="Freeform 483"/>
                <p:cNvSpPr>
                  <a:spLocks/>
                </p:cNvSpPr>
                <p:nvPr/>
              </p:nvSpPr>
              <p:spPr bwMode="auto">
                <a:xfrm>
                  <a:off x="1291" y="2264"/>
                  <a:ext cx="277" cy="208"/>
                </a:xfrm>
                <a:custGeom>
                  <a:avLst/>
                  <a:gdLst/>
                  <a:ahLst/>
                  <a:cxnLst>
                    <a:cxn ang="0">
                      <a:pos x="4" y="858"/>
                    </a:cxn>
                    <a:cxn ang="0">
                      <a:pos x="121" y="1717"/>
                    </a:cxn>
                    <a:cxn ang="0">
                      <a:pos x="2173" y="1733"/>
                    </a:cxn>
                    <a:cxn ang="0">
                      <a:pos x="2304" y="876"/>
                    </a:cxn>
                    <a:cxn ang="0">
                      <a:pos x="2187" y="17"/>
                    </a:cxn>
                    <a:cxn ang="0">
                      <a:pos x="134" y="0"/>
                    </a:cxn>
                    <a:cxn ang="0">
                      <a:pos x="4" y="858"/>
                    </a:cxn>
                  </a:cxnLst>
                  <a:rect l="0" t="0" r="r" b="b"/>
                  <a:pathLst>
                    <a:path w="2308" h="1734">
                      <a:moveTo>
                        <a:pt x="4" y="858"/>
                      </a:moveTo>
                      <a:cubicBezTo>
                        <a:pt x="0" y="1332"/>
                        <a:pt x="52" y="1716"/>
                        <a:pt x="121" y="1717"/>
                      </a:cubicBezTo>
                      <a:lnTo>
                        <a:pt x="2173" y="1733"/>
                      </a:lnTo>
                      <a:cubicBezTo>
                        <a:pt x="2241" y="1734"/>
                        <a:pt x="2300" y="1350"/>
                        <a:pt x="2304" y="876"/>
                      </a:cubicBezTo>
                      <a:cubicBezTo>
                        <a:pt x="2308" y="402"/>
                        <a:pt x="2255" y="17"/>
                        <a:pt x="2187" y="17"/>
                      </a:cubicBezTo>
                      <a:lnTo>
                        <a:pt x="134" y="0"/>
                      </a:lnTo>
                      <a:cubicBezTo>
                        <a:pt x="66" y="0"/>
                        <a:pt x="8" y="383"/>
                        <a:pt x="4" y="858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46" name="Freeform 484"/>
                <p:cNvSpPr>
                  <a:spLocks/>
                </p:cNvSpPr>
                <p:nvPr/>
              </p:nvSpPr>
              <p:spPr bwMode="auto">
                <a:xfrm>
                  <a:off x="1291" y="2264"/>
                  <a:ext cx="31" cy="206"/>
                </a:xfrm>
                <a:custGeom>
                  <a:avLst/>
                  <a:gdLst/>
                  <a:ahLst/>
                  <a:cxnLst>
                    <a:cxn ang="0">
                      <a:pos x="121" y="1717"/>
                    </a:cxn>
                    <a:cxn ang="0">
                      <a:pos x="251" y="860"/>
                    </a:cxn>
                    <a:cxn ang="0">
                      <a:pos x="134" y="0"/>
                    </a:cxn>
                    <a:cxn ang="0">
                      <a:pos x="4" y="858"/>
                    </a:cxn>
                    <a:cxn ang="0">
                      <a:pos x="121" y="1717"/>
                    </a:cxn>
                  </a:cxnLst>
                  <a:rect l="0" t="0" r="r" b="b"/>
                  <a:pathLst>
                    <a:path w="255" h="1717">
                      <a:moveTo>
                        <a:pt x="121" y="1717"/>
                      </a:moveTo>
                      <a:cubicBezTo>
                        <a:pt x="189" y="1717"/>
                        <a:pt x="247" y="1334"/>
                        <a:pt x="251" y="860"/>
                      </a:cubicBezTo>
                      <a:cubicBezTo>
                        <a:pt x="255" y="385"/>
                        <a:pt x="203" y="1"/>
                        <a:pt x="134" y="0"/>
                      </a:cubicBezTo>
                      <a:cubicBezTo>
                        <a:pt x="66" y="0"/>
                        <a:pt x="8" y="383"/>
                        <a:pt x="4" y="858"/>
                      </a:cubicBezTo>
                      <a:cubicBezTo>
                        <a:pt x="0" y="1332"/>
                        <a:pt x="52" y="1716"/>
                        <a:pt x="121" y="1717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47" name="Freeform 485"/>
                <p:cNvSpPr>
                  <a:spLocks/>
                </p:cNvSpPr>
                <p:nvPr/>
              </p:nvSpPr>
              <p:spPr bwMode="auto">
                <a:xfrm>
                  <a:off x="1291" y="2264"/>
                  <a:ext cx="277" cy="208"/>
                </a:xfrm>
                <a:custGeom>
                  <a:avLst/>
                  <a:gdLst/>
                  <a:ahLst/>
                  <a:cxnLst>
                    <a:cxn ang="0">
                      <a:pos x="4" y="858"/>
                    </a:cxn>
                    <a:cxn ang="0">
                      <a:pos x="121" y="1717"/>
                    </a:cxn>
                    <a:cxn ang="0">
                      <a:pos x="2173" y="1733"/>
                    </a:cxn>
                    <a:cxn ang="0">
                      <a:pos x="2304" y="876"/>
                    </a:cxn>
                    <a:cxn ang="0">
                      <a:pos x="2187" y="17"/>
                    </a:cxn>
                    <a:cxn ang="0">
                      <a:pos x="134" y="0"/>
                    </a:cxn>
                    <a:cxn ang="0">
                      <a:pos x="4" y="858"/>
                    </a:cxn>
                  </a:cxnLst>
                  <a:rect l="0" t="0" r="r" b="b"/>
                  <a:pathLst>
                    <a:path w="2308" h="1734">
                      <a:moveTo>
                        <a:pt x="4" y="858"/>
                      </a:moveTo>
                      <a:cubicBezTo>
                        <a:pt x="0" y="1332"/>
                        <a:pt x="52" y="1716"/>
                        <a:pt x="121" y="1717"/>
                      </a:cubicBezTo>
                      <a:lnTo>
                        <a:pt x="2173" y="1733"/>
                      </a:lnTo>
                      <a:cubicBezTo>
                        <a:pt x="2241" y="1734"/>
                        <a:pt x="2300" y="1350"/>
                        <a:pt x="2304" y="876"/>
                      </a:cubicBezTo>
                      <a:cubicBezTo>
                        <a:pt x="2308" y="402"/>
                        <a:pt x="2255" y="17"/>
                        <a:pt x="2187" y="17"/>
                      </a:cubicBezTo>
                      <a:lnTo>
                        <a:pt x="134" y="0"/>
                      </a:lnTo>
                      <a:cubicBezTo>
                        <a:pt x="66" y="0"/>
                        <a:pt x="8" y="383"/>
                        <a:pt x="4" y="858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48" name="Freeform 486"/>
                <p:cNvSpPr>
                  <a:spLocks/>
                </p:cNvSpPr>
                <p:nvPr/>
              </p:nvSpPr>
              <p:spPr bwMode="auto">
                <a:xfrm>
                  <a:off x="1306" y="2264"/>
                  <a:ext cx="16" cy="206"/>
                </a:xfrm>
                <a:custGeom>
                  <a:avLst/>
                  <a:gdLst/>
                  <a:ahLst/>
                  <a:cxnLst>
                    <a:cxn ang="0">
                      <a:pos x="0" y="206"/>
                    </a:cxn>
                    <a:cxn ang="0">
                      <a:pos x="15" y="10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06">
                      <a:moveTo>
                        <a:pt x="0" y="206"/>
                      </a:moveTo>
                      <a:cubicBezTo>
                        <a:pt x="8" y="206"/>
                        <a:pt x="15" y="160"/>
                        <a:pt x="15" y="103"/>
                      </a:cubicBezTo>
                      <a:cubicBezTo>
                        <a:pt x="16" y="46"/>
                        <a:pt x="9" y="0"/>
                        <a:pt x="1" y="0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839" name="Freeform 488"/>
              <p:cNvSpPr>
                <a:spLocks/>
              </p:cNvSpPr>
              <p:nvPr/>
            </p:nvSpPr>
            <p:spPr bwMode="auto">
              <a:xfrm>
                <a:off x="1569" y="2368"/>
                <a:ext cx="4" cy="6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13" y="50"/>
                  </a:cxn>
                  <a:cxn ang="0">
                    <a:pos x="25" y="25"/>
                  </a:cxn>
                  <a:cxn ang="0">
                    <a:pos x="13" y="0"/>
                  </a:cxn>
                  <a:cxn ang="0">
                    <a:pos x="0" y="25"/>
                  </a:cxn>
                </a:cxnLst>
                <a:rect l="0" t="0" r="r" b="b"/>
                <a:pathLst>
                  <a:path w="26" h="50">
                    <a:moveTo>
                      <a:pt x="0" y="25"/>
                    </a:moveTo>
                    <a:cubicBezTo>
                      <a:pt x="0" y="39"/>
                      <a:pt x="6" y="50"/>
                      <a:pt x="13" y="50"/>
                    </a:cubicBezTo>
                    <a:cubicBezTo>
                      <a:pt x="20" y="50"/>
                      <a:pt x="25" y="39"/>
                      <a:pt x="25" y="25"/>
                    </a:cubicBezTo>
                    <a:cubicBezTo>
                      <a:pt x="26" y="11"/>
                      <a:pt x="20" y="0"/>
                      <a:pt x="13" y="0"/>
                    </a:cubicBezTo>
                    <a:cubicBezTo>
                      <a:pt x="6" y="0"/>
                      <a:pt x="1" y="11"/>
                      <a:pt x="0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0" name="Freeform 489"/>
              <p:cNvSpPr>
                <a:spLocks/>
              </p:cNvSpPr>
              <p:nvPr/>
            </p:nvSpPr>
            <p:spPr bwMode="auto">
              <a:xfrm>
                <a:off x="1556" y="2477"/>
                <a:ext cx="5" cy="9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20" y="75"/>
                  </a:cxn>
                  <a:cxn ang="0">
                    <a:pos x="41" y="38"/>
                  </a:cxn>
                  <a:cxn ang="0">
                    <a:pos x="21" y="0"/>
                  </a:cxn>
                  <a:cxn ang="0">
                    <a:pos x="0" y="37"/>
                  </a:cxn>
                </a:cxnLst>
                <a:rect l="0" t="0" r="r" b="b"/>
                <a:pathLst>
                  <a:path w="42" h="75">
                    <a:moveTo>
                      <a:pt x="0" y="37"/>
                    </a:moveTo>
                    <a:cubicBezTo>
                      <a:pt x="0" y="58"/>
                      <a:pt x="9" y="75"/>
                      <a:pt x="20" y="75"/>
                    </a:cubicBezTo>
                    <a:cubicBezTo>
                      <a:pt x="32" y="75"/>
                      <a:pt x="41" y="59"/>
                      <a:pt x="41" y="38"/>
                    </a:cubicBezTo>
                    <a:cubicBezTo>
                      <a:pt x="42" y="17"/>
                      <a:pt x="32" y="0"/>
                      <a:pt x="21" y="0"/>
                    </a:cubicBezTo>
                    <a:cubicBezTo>
                      <a:pt x="9" y="0"/>
                      <a:pt x="0" y="17"/>
                      <a:pt x="0" y="37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1" name="Freeform 490"/>
              <p:cNvSpPr>
                <a:spLocks/>
              </p:cNvSpPr>
              <p:nvPr/>
            </p:nvSpPr>
            <p:spPr bwMode="auto">
              <a:xfrm>
                <a:off x="1559" y="2248"/>
                <a:ext cx="6" cy="9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21" y="75"/>
                  </a:cxn>
                  <a:cxn ang="0">
                    <a:pos x="42" y="37"/>
                  </a:cxn>
                  <a:cxn ang="0">
                    <a:pos x="21" y="0"/>
                  </a:cxn>
                  <a:cxn ang="0">
                    <a:pos x="0" y="37"/>
                  </a:cxn>
                </a:cxnLst>
                <a:rect l="0" t="0" r="r" b="b"/>
                <a:pathLst>
                  <a:path w="42" h="75">
                    <a:moveTo>
                      <a:pt x="0" y="37"/>
                    </a:moveTo>
                    <a:cubicBezTo>
                      <a:pt x="0" y="58"/>
                      <a:pt x="9" y="75"/>
                      <a:pt x="21" y="75"/>
                    </a:cubicBezTo>
                    <a:cubicBezTo>
                      <a:pt x="32" y="75"/>
                      <a:pt x="42" y="58"/>
                      <a:pt x="42" y="37"/>
                    </a:cubicBezTo>
                    <a:cubicBezTo>
                      <a:pt x="42" y="17"/>
                      <a:pt x="33" y="0"/>
                      <a:pt x="21" y="0"/>
                    </a:cubicBezTo>
                    <a:cubicBezTo>
                      <a:pt x="10" y="0"/>
                      <a:pt x="0" y="16"/>
                      <a:pt x="0" y="37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2" name="Freeform 491"/>
              <p:cNvSpPr>
                <a:spLocks/>
              </p:cNvSpPr>
              <p:nvPr/>
            </p:nvSpPr>
            <p:spPr bwMode="auto">
              <a:xfrm>
                <a:off x="1568" y="2306"/>
                <a:ext cx="5" cy="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20" y="67"/>
                  </a:cxn>
                  <a:cxn ang="0">
                    <a:pos x="41" y="34"/>
                  </a:cxn>
                  <a:cxn ang="0">
                    <a:pos x="21" y="0"/>
                  </a:cxn>
                  <a:cxn ang="0">
                    <a:pos x="0" y="33"/>
                  </a:cxn>
                </a:cxnLst>
                <a:rect l="0" t="0" r="r" b="b"/>
                <a:pathLst>
                  <a:path w="42" h="67">
                    <a:moveTo>
                      <a:pt x="0" y="33"/>
                    </a:moveTo>
                    <a:cubicBezTo>
                      <a:pt x="0" y="52"/>
                      <a:pt x="9" y="67"/>
                      <a:pt x="20" y="67"/>
                    </a:cubicBezTo>
                    <a:cubicBezTo>
                      <a:pt x="32" y="67"/>
                      <a:pt x="41" y="52"/>
                      <a:pt x="41" y="34"/>
                    </a:cubicBezTo>
                    <a:cubicBezTo>
                      <a:pt x="42" y="15"/>
                      <a:pt x="32" y="0"/>
                      <a:pt x="21" y="0"/>
                    </a:cubicBezTo>
                    <a:cubicBezTo>
                      <a:pt x="9" y="0"/>
                      <a:pt x="0" y="15"/>
                      <a:pt x="0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3" name="Freeform 492"/>
              <p:cNvSpPr>
                <a:spLocks/>
              </p:cNvSpPr>
              <p:nvPr/>
            </p:nvSpPr>
            <p:spPr bwMode="auto">
              <a:xfrm>
                <a:off x="1566" y="2425"/>
                <a:ext cx="5" cy="7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17" y="58"/>
                  </a:cxn>
                  <a:cxn ang="0">
                    <a:pos x="34" y="29"/>
                  </a:cxn>
                  <a:cxn ang="0">
                    <a:pos x="17" y="0"/>
                  </a:cxn>
                  <a:cxn ang="0">
                    <a:pos x="0" y="29"/>
                  </a:cxn>
                </a:cxnLst>
                <a:rect l="0" t="0" r="r" b="b"/>
                <a:pathLst>
                  <a:path w="34" h="58">
                    <a:moveTo>
                      <a:pt x="0" y="29"/>
                    </a:moveTo>
                    <a:cubicBezTo>
                      <a:pt x="0" y="45"/>
                      <a:pt x="8" y="58"/>
                      <a:pt x="17" y="58"/>
                    </a:cubicBezTo>
                    <a:cubicBezTo>
                      <a:pt x="26" y="58"/>
                      <a:pt x="34" y="45"/>
                      <a:pt x="34" y="29"/>
                    </a:cubicBezTo>
                    <a:cubicBezTo>
                      <a:pt x="34" y="13"/>
                      <a:pt x="27" y="0"/>
                      <a:pt x="17" y="0"/>
                    </a:cubicBezTo>
                    <a:cubicBezTo>
                      <a:pt x="8" y="0"/>
                      <a:pt x="1" y="13"/>
                      <a:pt x="0" y="29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97" name="Oval 494"/>
            <p:cNvSpPr>
              <a:spLocks noChangeArrowheads="1"/>
            </p:cNvSpPr>
            <p:nvPr/>
          </p:nvSpPr>
          <p:spPr bwMode="auto">
            <a:xfrm>
              <a:off x="5158798" y="3417092"/>
              <a:ext cx="23769" cy="9820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98" name="Group 500"/>
            <p:cNvGrpSpPr>
              <a:grpSpLocks/>
            </p:cNvGrpSpPr>
            <p:nvPr/>
          </p:nvGrpSpPr>
          <p:grpSpPr bwMode="auto">
            <a:xfrm>
              <a:off x="5381525" y="3355343"/>
              <a:ext cx="53701" cy="227653"/>
              <a:chOff x="1545" y="2223"/>
              <a:chExt cx="61" cy="306"/>
            </a:xfrm>
          </p:grpSpPr>
          <p:sp>
            <p:nvSpPr>
              <p:cNvPr id="2832" name="Freeform 495"/>
              <p:cNvSpPr>
                <a:spLocks/>
              </p:cNvSpPr>
              <p:nvPr/>
            </p:nvSpPr>
            <p:spPr bwMode="auto">
              <a:xfrm>
                <a:off x="1545" y="2239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80"/>
                      <a:pt x="505" y="1212"/>
                    </a:cubicBezTo>
                    <a:cubicBezTo>
                      <a:pt x="511" y="545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1"/>
                      <a:pt x="5" y="120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3" name="Freeform 496"/>
              <p:cNvSpPr>
                <a:spLocks/>
              </p:cNvSpPr>
              <p:nvPr/>
            </p:nvSpPr>
            <p:spPr bwMode="auto">
              <a:xfrm>
                <a:off x="1545" y="2223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4" name="Freeform 497"/>
              <p:cNvSpPr>
                <a:spLocks/>
              </p:cNvSpPr>
              <p:nvPr/>
            </p:nvSpPr>
            <p:spPr bwMode="auto">
              <a:xfrm>
                <a:off x="1545" y="2223"/>
                <a:ext cx="31" cy="290"/>
              </a:xfrm>
              <a:custGeom>
                <a:avLst/>
                <a:gdLst/>
                <a:ahLst/>
                <a:cxnLst>
                  <a:cxn ang="0">
                    <a:pos x="121" y="2417"/>
                  </a:cxn>
                  <a:cxn ang="0">
                    <a:pos x="255" y="1210"/>
                  </a:cxn>
                  <a:cxn ang="0">
                    <a:pos x="140" y="1"/>
                  </a:cxn>
                  <a:cxn ang="0">
                    <a:pos x="5" y="1208"/>
                  </a:cxn>
                  <a:cxn ang="0">
                    <a:pos x="121" y="2417"/>
                  </a:cxn>
                </a:cxnLst>
                <a:rect l="0" t="0" r="r" b="b"/>
                <a:pathLst>
                  <a:path w="261" h="2418">
                    <a:moveTo>
                      <a:pt x="121" y="2417"/>
                    </a:moveTo>
                    <a:cubicBezTo>
                      <a:pt x="190" y="2418"/>
                      <a:pt x="250" y="1877"/>
                      <a:pt x="255" y="1210"/>
                    </a:cubicBezTo>
                    <a:cubicBezTo>
                      <a:pt x="261" y="542"/>
                      <a:pt x="209" y="1"/>
                      <a:pt x="140" y="1"/>
                    </a:cubicBezTo>
                    <a:cubicBezTo>
                      <a:pt x="71" y="0"/>
                      <a:pt x="11" y="540"/>
                      <a:pt x="5" y="1208"/>
                    </a:cubicBezTo>
                    <a:cubicBezTo>
                      <a:pt x="0" y="1875"/>
                      <a:pt x="52" y="2417"/>
                      <a:pt x="121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5" name="Freeform 498"/>
              <p:cNvSpPr>
                <a:spLocks/>
              </p:cNvSpPr>
              <p:nvPr/>
            </p:nvSpPr>
            <p:spPr bwMode="auto">
              <a:xfrm>
                <a:off x="1545" y="2223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6" name="Freeform 499"/>
              <p:cNvSpPr>
                <a:spLocks/>
              </p:cNvSpPr>
              <p:nvPr/>
            </p:nvSpPr>
            <p:spPr bwMode="auto">
              <a:xfrm>
                <a:off x="1559" y="2223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9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99" name="Group 506"/>
            <p:cNvGrpSpPr>
              <a:grpSpLocks/>
            </p:cNvGrpSpPr>
            <p:nvPr/>
          </p:nvGrpSpPr>
          <p:grpSpPr bwMode="auto">
            <a:xfrm>
              <a:off x="5150875" y="3385846"/>
              <a:ext cx="250898" cy="166648"/>
              <a:chOff x="1283" y="2264"/>
              <a:chExt cx="285" cy="224"/>
            </a:xfrm>
          </p:grpSpPr>
          <p:sp>
            <p:nvSpPr>
              <p:cNvPr id="2827" name="Freeform 501"/>
              <p:cNvSpPr>
                <a:spLocks/>
              </p:cNvSpPr>
              <p:nvPr/>
            </p:nvSpPr>
            <p:spPr bwMode="auto">
              <a:xfrm>
                <a:off x="1283" y="2280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4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5" y="1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3" y="1717"/>
                      <a:pt x="121" y="1717"/>
                    </a:cubicBezTo>
                    <a:lnTo>
                      <a:pt x="2173" y="1734"/>
                    </a:lnTo>
                    <a:cubicBezTo>
                      <a:pt x="2242" y="1734"/>
                      <a:pt x="2300" y="1350"/>
                      <a:pt x="2304" y="876"/>
                    </a:cubicBezTo>
                    <a:cubicBezTo>
                      <a:pt x="2308" y="402"/>
                      <a:pt x="2256" y="18"/>
                      <a:pt x="2187" y="17"/>
                    </a:cubicBezTo>
                    <a:lnTo>
                      <a:pt x="135" y="1"/>
                    </a:lnTo>
                    <a:cubicBezTo>
                      <a:pt x="66" y="0"/>
                      <a:pt x="8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8" name="Freeform 502"/>
              <p:cNvSpPr>
                <a:spLocks/>
              </p:cNvSpPr>
              <p:nvPr/>
            </p:nvSpPr>
            <p:spPr bwMode="auto">
              <a:xfrm>
                <a:off x="1291" y="2264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9" name="Freeform 503"/>
              <p:cNvSpPr>
                <a:spLocks/>
              </p:cNvSpPr>
              <p:nvPr/>
            </p:nvSpPr>
            <p:spPr bwMode="auto">
              <a:xfrm>
                <a:off x="1291" y="2264"/>
                <a:ext cx="31" cy="206"/>
              </a:xfrm>
              <a:custGeom>
                <a:avLst/>
                <a:gdLst/>
                <a:ahLst/>
                <a:cxnLst>
                  <a:cxn ang="0">
                    <a:pos x="121" y="1717"/>
                  </a:cxn>
                  <a:cxn ang="0">
                    <a:pos x="251" y="860"/>
                  </a:cxn>
                  <a:cxn ang="0">
                    <a:pos x="134" y="0"/>
                  </a:cxn>
                  <a:cxn ang="0">
                    <a:pos x="4" y="858"/>
                  </a:cxn>
                  <a:cxn ang="0">
                    <a:pos x="121" y="1717"/>
                  </a:cxn>
                </a:cxnLst>
                <a:rect l="0" t="0" r="r" b="b"/>
                <a:pathLst>
                  <a:path w="255" h="1717">
                    <a:moveTo>
                      <a:pt x="121" y="1717"/>
                    </a:moveTo>
                    <a:cubicBezTo>
                      <a:pt x="189" y="1717"/>
                      <a:pt x="247" y="1334"/>
                      <a:pt x="251" y="860"/>
                    </a:cubicBezTo>
                    <a:cubicBezTo>
                      <a:pt x="255" y="385"/>
                      <a:pt x="203" y="1"/>
                      <a:pt x="134" y="0"/>
                    </a:cubicBezTo>
                    <a:cubicBezTo>
                      <a:pt x="66" y="0"/>
                      <a:pt x="8" y="383"/>
                      <a:pt x="4" y="858"/>
                    </a:cubicBezTo>
                    <a:cubicBezTo>
                      <a:pt x="0" y="1332"/>
                      <a:pt x="52" y="1716"/>
                      <a:pt x="121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0" name="Freeform 504"/>
              <p:cNvSpPr>
                <a:spLocks/>
              </p:cNvSpPr>
              <p:nvPr/>
            </p:nvSpPr>
            <p:spPr bwMode="auto">
              <a:xfrm>
                <a:off x="1291" y="2264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1" name="Freeform 505"/>
              <p:cNvSpPr>
                <a:spLocks/>
              </p:cNvSpPr>
              <p:nvPr/>
            </p:nvSpPr>
            <p:spPr bwMode="auto">
              <a:xfrm>
                <a:off x="1306" y="2264"/>
                <a:ext cx="16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5" y="103"/>
                  </a:cxn>
                  <a:cxn ang="0">
                    <a:pos x="1" y="0"/>
                  </a:cxn>
                </a:cxnLst>
                <a:rect l="0" t="0" r="r" b="b"/>
                <a:pathLst>
                  <a:path w="16" h="206">
                    <a:moveTo>
                      <a:pt x="0" y="206"/>
                    </a:moveTo>
                    <a:cubicBezTo>
                      <a:pt x="8" y="206"/>
                      <a:pt x="15" y="160"/>
                      <a:pt x="15" y="103"/>
                    </a:cubicBezTo>
                    <a:cubicBezTo>
                      <a:pt x="16" y="46"/>
                      <a:pt x="9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00" name="Freeform 507"/>
            <p:cNvSpPr>
              <a:spLocks/>
            </p:cNvSpPr>
            <p:nvPr/>
          </p:nvSpPr>
          <p:spPr bwMode="auto">
            <a:xfrm>
              <a:off x="5402653" y="3463218"/>
              <a:ext cx="3521" cy="4464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3" y="50"/>
                </a:cxn>
                <a:cxn ang="0">
                  <a:pos x="25" y="25"/>
                </a:cxn>
                <a:cxn ang="0">
                  <a:pos x="13" y="0"/>
                </a:cxn>
                <a:cxn ang="0">
                  <a:pos x="0" y="25"/>
                </a:cxn>
              </a:cxnLst>
              <a:rect l="0" t="0" r="r" b="b"/>
              <a:pathLst>
                <a:path w="26" h="50">
                  <a:moveTo>
                    <a:pt x="0" y="25"/>
                  </a:moveTo>
                  <a:cubicBezTo>
                    <a:pt x="0" y="39"/>
                    <a:pt x="6" y="50"/>
                    <a:pt x="13" y="50"/>
                  </a:cubicBezTo>
                  <a:cubicBezTo>
                    <a:pt x="20" y="50"/>
                    <a:pt x="25" y="39"/>
                    <a:pt x="25" y="25"/>
                  </a:cubicBezTo>
                  <a:cubicBezTo>
                    <a:pt x="26" y="11"/>
                    <a:pt x="20" y="0"/>
                    <a:pt x="13" y="0"/>
                  </a:cubicBezTo>
                  <a:cubicBezTo>
                    <a:pt x="6" y="0"/>
                    <a:pt x="1" y="11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1" name="Freeform 508"/>
            <p:cNvSpPr>
              <a:spLocks/>
            </p:cNvSpPr>
            <p:nvPr/>
          </p:nvSpPr>
          <p:spPr bwMode="auto">
            <a:xfrm>
              <a:off x="5391208" y="3544310"/>
              <a:ext cx="4401" cy="669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75"/>
                </a:cxn>
                <a:cxn ang="0">
                  <a:pos x="41" y="38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0" y="75"/>
                  </a:cubicBezTo>
                  <a:cubicBezTo>
                    <a:pt x="32" y="75"/>
                    <a:pt x="41" y="59"/>
                    <a:pt x="41" y="38"/>
                  </a:cubicBezTo>
                  <a:cubicBezTo>
                    <a:pt x="42" y="17"/>
                    <a:pt x="32" y="0"/>
                    <a:pt x="21" y="0"/>
                  </a:cubicBezTo>
                  <a:cubicBezTo>
                    <a:pt x="9" y="0"/>
                    <a:pt x="0" y="17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2" name="Freeform 509"/>
            <p:cNvSpPr>
              <a:spLocks/>
            </p:cNvSpPr>
            <p:nvPr/>
          </p:nvSpPr>
          <p:spPr bwMode="auto">
            <a:xfrm>
              <a:off x="5393850" y="3373942"/>
              <a:ext cx="5282" cy="669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7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2" y="75"/>
                    <a:pt x="42" y="58"/>
                    <a:pt x="42" y="37"/>
                  </a:cubicBezTo>
                  <a:cubicBezTo>
                    <a:pt x="42" y="17"/>
                    <a:pt x="33" y="0"/>
                    <a:pt x="21" y="0"/>
                  </a:cubicBezTo>
                  <a:cubicBezTo>
                    <a:pt x="10" y="0"/>
                    <a:pt x="0" y="16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3" name="Freeform 510"/>
            <p:cNvSpPr>
              <a:spLocks/>
            </p:cNvSpPr>
            <p:nvPr/>
          </p:nvSpPr>
          <p:spPr bwMode="auto">
            <a:xfrm>
              <a:off x="5401772" y="3417092"/>
              <a:ext cx="4401" cy="5952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0" y="67"/>
                </a:cxn>
                <a:cxn ang="0">
                  <a:pos x="41" y="34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2"/>
                    <a:pt x="9" y="67"/>
                    <a:pt x="20" y="67"/>
                  </a:cubicBezTo>
                  <a:cubicBezTo>
                    <a:pt x="32" y="67"/>
                    <a:pt x="41" y="52"/>
                    <a:pt x="41" y="34"/>
                  </a:cubicBezTo>
                  <a:cubicBezTo>
                    <a:pt x="42" y="15"/>
                    <a:pt x="32" y="0"/>
                    <a:pt x="21" y="0"/>
                  </a:cubicBezTo>
                  <a:cubicBezTo>
                    <a:pt x="9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4" name="Freeform 511"/>
            <p:cNvSpPr>
              <a:spLocks/>
            </p:cNvSpPr>
            <p:nvPr/>
          </p:nvSpPr>
          <p:spPr bwMode="auto">
            <a:xfrm>
              <a:off x="5400012" y="3505624"/>
              <a:ext cx="4401" cy="5208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7" y="58"/>
                </a:cxn>
                <a:cxn ang="0">
                  <a:pos x="34" y="29"/>
                </a:cxn>
                <a:cxn ang="0">
                  <a:pos x="17" y="0"/>
                </a:cxn>
                <a:cxn ang="0">
                  <a:pos x="0" y="29"/>
                </a:cxn>
              </a:cxnLst>
              <a:rect l="0" t="0" r="r" b="b"/>
              <a:pathLst>
                <a:path w="34" h="58">
                  <a:moveTo>
                    <a:pt x="0" y="29"/>
                  </a:moveTo>
                  <a:cubicBezTo>
                    <a:pt x="0" y="45"/>
                    <a:pt x="8" y="58"/>
                    <a:pt x="17" y="58"/>
                  </a:cubicBezTo>
                  <a:cubicBezTo>
                    <a:pt x="26" y="58"/>
                    <a:pt x="34" y="45"/>
                    <a:pt x="34" y="29"/>
                  </a:cubicBezTo>
                  <a:cubicBezTo>
                    <a:pt x="34" y="13"/>
                    <a:pt x="27" y="0"/>
                    <a:pt x="17" y="0"/>
                  </a:cubicBezTo>
                  <a:cubicBezTo>
                    <a:pt x="8" y="0"/>
                    <a:pt x="1" y="13"/>
                    <a:pt x="0" y="2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05" name="Group 517"/>
            <p:cNvGrpSpPr>
              <a:grpSpLocks/>
            </p:cNvGrpSpPr>
            <p:nvPr/>
          </p:nvGrpSpPr>
          <p:grpSpPr bwMode="auto">
            <a:xfrm>
              <a:off x="5381525" y="3355343"/>
              <a:ext cx="53701" cy="227653"/>
              <a:chOff x="1545" y="2223"/>
              <a:chExt cx="61" cy="306"/>
            </a:xfrm>
          </p:grpSpPr>
          <p:sp>
            <p:nvSpPr>
              <p:cNvPr id="2822" name="Freeform 512"/>
              <p:cNvSpPr>
                <a:spLocks/>
              </p:cNvSpPr>
              <p:nvPr/>
            </p:nvSpPr>
            <p:spPr bwMode="auto">
              <a:xfrm>
                <a:off x="1545" y="2239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80"/>
                      <a:pt x="505" y="1212"/>
                    </a:cubicBezTo>
                    <a:cubicBezTo>
                      <a:pt x="511" y="545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1"/>
                      <a:pt x="5" y="120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3" name="Freeform 513"/>
              <p:cNvSpPr>
                <a:spLocks/>
              </p:cNvSpPr>
              <p:nvPr/>
            </p:nvSpPr>
            <p:spPr bwMode="auto">
              <a:xfrm>
                <a:off x="1545" y="2223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4" name="Freeform 514"/>
              <p:cNvSpPr>
                <a:spLocks/>
              </p:cNvSpPr>
              <p:nvPr/>
            </p:nvSpPr>
            <p:spPr bwMode="auto">
              <a:xfrm>
                <a:off x="1545" y="2223"/>
                <a:ext cx="31" cy="290"/>
              </a:xfrm>
              <a:custGeom>
                <a:avLst/>
                <a:gdLst/>
                <a:ahLst/>
                <a:cxnLst>
                  <a:cxn ang="0">
                    <a:pos x="121" y="2417"/>
                  </a:cxn>
                  <a:cxn ang="0">
                    <a:pos x="255" y="1210"/>
                  </a:cxn>
                  <a:cxn ang="0">
                    <a:pos x="140" y="1"/>
                  </a:cxn>
                  <a:cxn ang="0">
                    <a:pos x="5" y="1208"/>
                  </a:cxn>
                  <a:cxn ang="0">
                    <a:pos x="121" y="2417"/>
                  </a:cxn>
                </a:cxnLst>
                <a:rect l="0" t="0" r="r" b="b"/>
                <a:pathLst>
                  <a:path w="261" h="2418">
                    <a:moveTo>
                      <a:pt x="121" y="2417"/>
                    </a:moveTo>
                    <a:cubicBezTo>
                      <a:pt x="190" y="2418"/>
                      <a:pt x="250" y="1877"/>
                      <a:pt x="255" y="1210"/>
                    </a:cubicBezTo>
                    <a:cubicBezTo>
                      <a:pt x="261" y="542"/>
                      <a:pt x="209" y="1"/>
                      <a:pt x="140" y="1"/>
                    </a:cubicBezTo>
                    <a:cubicBezTo>
                      <a:pt x="71" y="0"/>
                      <a:pt x="11" y="540"/>
                      <a:pt x="5" y="1208"/>
                    </a:cubicBezTo>
                    <a:cubicBezTo>
                      <a:pt x="0" y="1875"/>
                      <a:pt x="52" y="2417"/>
                      <a:pt x="121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5" name="Freeform 515"/>
              <p:cNvSpPr>
                <a:spLocks/>
              </p:cNvSpPr>
              <p:nvPr/>
            </p:nvSpPr>
            <p:spPr bwMode="auto">
              <a:xfrm>
                <a:off x="1545" y="2223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6" name="Freeform 516"/>
              <p:cNvSpPr>
                <a:spLocks/>
              </p:cNvSpPr>
              <p:nvPr/>
            </p:nvSpPr>
            <p:spPr bwMode="auto">
              <a:xfrm>
                <a:off x="1559" y="2223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9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06" name="Group 523"/>
            <p:cNvGrpSpPr>
              <a:grpSpLocks/>
            </p:cNvGrpSpPr>
            <p:nvPr/>
          </p:nvGrpSpPr>
          <p:grpSpPr bwMode="auto">
            <a:xfrm>
              <a:off x="5150875" y="3385846"/>
              <a:ext cx="250898" cy="166648"/>
              <a:chOff x="1283" y="2264"/>
              <a:chExt cx="285" cy="224"/>
            </a:xfrm>
          </p:grpSpPr>
          <p:sp>
            <p:nvSpPr>
              <p:cNvPr id="2817" name="Freeform 518"/>
              <p:cNvSpPr>
                <a:spLocks/>
              </p:cNvSpPr>
              <p:nvPr/>
            </p:nvSpPr>
            <p:spPr bwMode="auto">
              <a:xfrm>
                <a:off x="1283" y="2280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4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5" y="1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3" y="1717"/>
                      <a:pt x="121" y="1717"/>
                    </a:cubicBezTo>
                    <a:lnTo>
                      <a:pt x="2173" y="1734"/>
                    </a:lnTo>
                    <a:cubicBezTo>
                      <a:pt x="2242" y="1734"/>
                      <a:pt x="2300" y="1350"/>
                      <a:pt x="2304" y="876"/>
                    </a:cubicBezTo>
                    <a:cubicBezTo>
                      <a:pt x="2308" y="402"/>
                      <a:pt x="2256" y="18"/>
                      <a:pt x="2187" y="17"/>
                    </a:cubicBezTo>
                    <a:lnTo>
                      <a:pt x="135" y="1"/>
                    </a:lnTo>
                    <a:cubicBezTo>
                      <a:pt x="66" y="0"/>
                      <a:pt x="8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8" name="Freeform 519"/>
              <p:cNvSpPr>
                <a:spLocks/>
              </p:cNvSpPr>
              <p:nvPr/>
            </p:nvSpPr>
            <p:spPr bwMode="auto">
              <a:xfrm>
                <a:off x="1291" y="2264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9" name="Freeform 520"/>
              <p:cNvSpPr>
                <a:spLocks/>
              </p:cNvSpPr>
              <p:nvPr/>
            </p:nvSpPr>
            <p:spPr bwMode="auto">
              <a:xfrm>
                <a:off x="1291" y="2264"/>
                <a:ext cx="31" cy="206"/>
              </a:xfrm>
              <a:custGeom>
                <a:avLst/>
                <a:gdLst/>
                <a:ahLst/>
                <a:cxnLst>
                  <a:cxn ang="0">
                    <a:pos x="121" y="1717"/>
                  </a:cxn>
                  <a:cxn ang="0">
                    <a:pos x="251" y="860"/>
                  </a:cxn>
                  <a:cxn ang="0">
                    <a:pos x="134" y="0"/>
                  </a:cxn>
                  <a:cxn ang="0">
                    <a:pos x="4" y="858"/>
                  </a:cxn>
                  <a:cxn ang="0">
                    <a:pos x="121" y="1717"/>
                  </a:cxn>
                </a:cxnLst>
                <a:rect l="0" t="0" r="r" b="b"/>
                <a:pathLst>
                  <a:path w="255" h="1717">
                    <a:moveTo>
                      <a:pt x="121" y="1717"/>
                    </a:moveTo>
                    <a:cubicBezTo>
                      <a:pt x="189" y="1717"/>
                      <a:pt x="247" y="1334"/>
                      <a:pt x="251" y="860"/>
                    </a:cubicBezTo>
                    <a:cubicBezTo>
                      <a:pt x="255" y="385"/>
                      <a:pt x="203" y="1"/>
                      <a:pt x="134" y="0"/>
                    </a:cubicBezTo>
                    <a:cubicBezTo>
                      <a:pt x="66" y="0"/>
                      <a:pt x="8" y="383"/>
                      <a:pt x="4" y="858"/>
                    </a:cubicBezTo>
                    <a:cubicBezTo>
                      <a:pt x="0" y="1332"/>
                      <a:pt x="52" y="1716"/>
                      <a:pt x="121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0" name="Freeform 521"/>
              <p:cNvSpPr>
                <a:spLocks/>
              </p:cNvSpPr>
              <p:nvPr/>
            </p:nvSpPr>
            <p:spPr bwMode="auto">
              <a:xfrm>
                <a:off x="1291" y="2264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1" name="Freeform 522"/>
              <p:cNvSpPr>
                <a:spLocks/>
              </p:cNvSpPr>
              <p:nvPr/>
            </p:nvSpPr>
            <p:spPr bwMode="auto">
              <a:xfrm>
                <a:off x="1306" y="2264"/>
                <a:ext cx="16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5" y="103"/>
                  </a:cxn>
                  <a:cxn ang="0">
                    <a:pos x="1" y="0"/>
                  </a:cxn>
                </a:cxnLst>
                <a:rect l="0" t="0" r="r" b="b"/>
                <a:pathLst>
                  <a:path w="16" h="206">
                    <a:moveTo>
                      <a:pt x="0" y="206"/>
                    </a:moveTo>
                    <a:cubicBezTo>
                      <a:pt x="8" y="206"/>
                      <a:pt x="15" y="160"/>
                      <a:pt x="15" y="103"/>
                    </a:cubicBezTo>
                    <a:cubicBezTo>
                      <a:pt x="16" y="46"/>
                      <a:pt x="9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07" name="Freeform 524"/>
            <p:cNvSpPr>
              <a:spLocks/>
            </p:cNvSpPr>
            <p:nvPr/>
          </p:nvSpPr>
          <p:spPr bwMode="auto">
            <a:xfrm>
              <a:off x="5402653" y="3463218"/>
              <a:ext cx="3521" cy="4464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3" y="50"/>
                </a:cxn>
                <a:cxn ang="0">
                  <a:pos x="25" y="25"/>
                </a:cxn>
                <a:cxn ang="0">
                  <a:pos x="13" y="0"/>
                </a:cxn>
                <a:cxn ang="0">
                  <a:pos x="0" y="25"/>
                </a:cxn>
              </a:cxnLst>
              <a:rect l="0" t="0" r="r" b="b"/>
              <a:pathLst>
                <a:path w="26" h="50">
                  <a:moveTo>
                    <a:pt x="0" y="25"/>
                  </a:moveTo>
                  <a:cubicBezTo>
                    <a:pt x="0" y="39"/>
                    <a:pt x="6" y="50"/>
                    <a:pt x="13" y="50"/>
                  </a:cubicBezTo>
                  <a:cubicBezTo>
                    <a:pt x="20" y="50"/>
                    <a:pt x="25" y="39"/>
                    <a:pt x="25" y="25"/>
                  </a:cubicBezTo>
                  <a:cubicBezTo>
                    <a:pt x="26" y="11"/>
                    <a:pt x="20" y="0"/>
                    <a:pt x="13" y="0"/>
                  </a:cubicBezTo>
                  <a:cubicBezTo>
                    <a:pt x="6" y="0"/>
                    <a:pt x="1" y="11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8" name="Freeform 525"/>
            <p:cNvSpPr>
              <a:spLocks/>
            </p:cNvSpPr>
            <p:nvPr/>
          </p:nvSpPr>
          <p:spPr bwMode="auto">
            <a:xfrm>
              <a:off x="5391208" y="3544310"/>
              <a:ext cx="4401" cy="669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75"/>
                </a:cxn>
                <a:cxn ang="0">
                  <a:pos x="41" y="38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0" y="75"/>
                  </a:cubicBezTo>
                  <a:cubicBezTo>
                    <a:pt x="32" y="75"/>
                    <a:pt x="41" y="59"/>
                    <a:pt x="41" y="38"/>
                  </a:cubicBezTo>
                  <a:cubicBezTo>
                    <a:pt x="42" y="17"/>
                    <a:pt x="32" y="0"/>
                    <a:pt x="21" y="0"/>
                  </a:cubicBezTo>
                  <a:cubicBezTo>
                    <a:pt x="9" y="0"/>
                    <a:pt x="0" y="17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9" name="Freeform 526"/>
            <p:cNvSpPr>
              <a:spLocks/>
            </p:cNvSpPr>
            <p:nvPr/>
          </p:nvSpPr>
          <p:spPr bwMode="auto">
            <a:xfrm>
              <a:off x="5393850" y="3373942"/>
              <a:ext cx="5282" cy="669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7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2" y="75"/>
                    <a:pt x="42" y="58"/>
                    <a:pt x="42" y="37"/>
                  </a:cubicBezTo>
                  <a:cubicBezTo>
                    <a:pt x="42" y="17"/>
                    <a:pt x="33" y="0"/>
                    <a:pt x="21" y="0"/>
                  </a:cubicBezTo>
                  <a:cubicBezTo>
                    <a:pt x="10" y="0"/>
                    <a:pt x="0" y="16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0" name="Freeform 527"/>
            <p:cNvSpPr>
              <a:spLocks/>
            </p:cNvSpPr>
            <p:nvPr/>
          </p:nvSpPr>
          <p:spPr bwMode="auto">
            <a:xfrm>
              <a:off x="5401772" y="3417092"/>
              <a:ext cx="4401" cy="5952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0" y="67"/>
                </a:cxn>
                <a:cxn ang="0">
                  <a:pos x="41" y="34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2"/>
                    <a:pt x="9" y="67"/>
                    <a:pt x="20" y="67"/>
                  </a:cubicBezTo>
                  <a:cubicBezTo>
                    <a:pt x="32" y="67"/>
                    <a:pt x="41" y="52"/>
                    <a:pt x="41" y="34"/>
                  </a:cubicBezTo>
                  <a:cubicBezTo>
                    <a:pt x="42" y="15"/>
                    <a:pt x="32" y="0"/>
                    <a:pt x="21" y="0"/>
                  </a:cubicBezTo>
                  <a:cubicBezTo>
                    <a:pt x="9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1" name="Freeform 528"/>
            <p:cNvSpPr>
              <a:spLocks/>
            </p:cNvSpPr>
            <p:nvPr/>
          </p:nvSpPr>
          <p:spPr bwMode="auto">
            <a:xfrm>
              <a:off x="5400012" y="3505624"/>
              <a:ext cx="4401" cy="5208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7" y="58"/>
                </a:cxn>
                <a:cxn ang="0">
                  <a:pos x="34" y="29"/>
                </a:cxn>
                <a:cxn ang="0">
                  <a:pos x="17" y="0"/>
                </a:cxn>
                <a:cxn ang="0">
                  <a:pos x="0" y="29"/>
                </a:cxn>
              </a:cxnLst>
              <a:rect l="0" t="0" r="r" b="b"/>
              <a:pathLst>
                <a:path w="34" h="58">
                  <a:moveTo>
                    <a:pt x="0" y="29"/>
                  </a:moveTo>
                  <a:cubicBezTo>
                    <a:pt x="0" y="45"/>
                    <a:pt x="8" y="58"/>
                    <a:pt x="17" y="58"/>
                  </a:cubicBezTo>
                  <a:cubicBezTo>
                    <a:pt x="26" y="58"/>
                    <a:pt x="34" y="45"/>
                    <a:pt x="34" y="29"/>
                  </a:cubicBezTo>
                  <a:cubicBezTo>
                    <a:pt x="34" y="13"/>
                    <a:pt x="27" y="0"/>
                    <a:pt x="17" y="0"/>
                  </a:cubicBezTo>
                  <a:cubicBezTo>
                    <a:pt x="8" y="0"/>
                    <a:pt x="1" y="13"/>
                    <a:pt x="0" y="2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2" name="Oval 529"/>
            <p:cNvSpPr>
              <a:spLocks noChangeArrowheads="1"/>
            </p:cNvSpPr>
            <p:nvPr/>
          </p:nvSpPr>
          <p:spPr bwMode="auto">
            <a:xfrm>
              <a:off x="5158798" y="3417092"/>
              <a:ext cx="23769" cy="9820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13" name="Group 535"/>
            <p:cNvGrpSpPr>
              <a:grpSpLocks/>
            </p:cNvGrpSpPr>
            <p:nvPr/>
          </p:nvGrpSpPr>
          <p:grpSpPr bwMode="auto">
            <a:xfrm>
              <a:off x="4772327" y="3381382"/>
              <a:ext cx="243855" cy="166648"/>
              <a:chOff x="853" y="2258"/>
              <a:chExt cx="277" cy="224"/>
            </a:xfrm>
          </p:grpSpPr>
          <p:sp>
            <p:nvSpPr>
              <p:cNvPr id="2812" name="Freeform 530"/>
              <p:cNvSpPr>
                <a:spLocks/>
              </p:cNvSpPr>
              <p:nvPr/>
            </p:nvSpPr>
            <p:spPr bwMode="auto">
              <a:xfrm>
                <a:off x="853" y="2274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4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1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7"/>
                      <a:pt x="121" y="1717"/>
                    </a:cubicBezTo>
                    <a:lnTo>
                      <a:pt x="2173" y="1734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8"/>
                      <a:pt x="2187" y="17"/>
                    </a:cubicBezTo>
                    <a:lnTo>
                      <a:pt x="134" y="1"/>
                    </a:lnTo>
                    <a:cubicBezTo>
                      <a:pt x="66" y="0"/>
                      <a:pt x="8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3" name="Freeform 531"/>
              <p:cNvSpPr>
                <a:spLocks/>
              </p:cNvSpPr>
              <p:nvPr/>
            </p:nvSpPr>
            <p:spPr bwMode="auto">
              <a:xfrm>
                <a:off x="853" y="2258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4" name="Freeform 532"/>
              <p:cNvSpPr>
                <a:spLocks/>
              </p:cNvSpPr>
              <p:nvPr/>
            </p:nvSpPr>
            <p:spPr bwMode="auto">
              <a:xfrm>
                <a:off x="853" y="2258"/>
                <a:ext cx="31" cy="206"/>
              </a:xfrm>
              <a:custGeom>
                <a:avLst/>
                <a:gdLst/>
                <a:ahLst/>
                <a:cxnLst>
                  <a:cxn ang="0">
                    <a:pos x="121" y="1717"/>
                  </a:cxn>
                  <a:cxn ang="0">
                    <a:pos x="251" y="860"/>
                  </a:cxn>
                  <a:cxn ang="0">
                    <a:pos x="134" y="0"/>
                  </a:cxn>
                  <a:cxn ang="0">
                    <a:pos x="4" y="858"/>
                  </a:cxn>
                  <a:cxn ang="0">
                    <a:pos x="121" y="1717"/>
                  </a:cxn>
                </a:cxnLst>
                <a:rect l="0" t="0" r="r" b="b"/>
                <a:pathLst>
                  <a:path w="255" h="1717">
                    <a:moveTo>
                      <a:pt x="121" y="1717"/>
                    </a:moveTo>
                    <a:cubicBezTo>
                      <a:pt x="189" y="1717"/>
                      <a:pt x="247" y="1334"/>
                      <a:pt x="251" y="860"/>
                    </a:cubicBezTo>
                    <a:cubicBezTo>
                      <a:pt x="255" y="385"/>
                      <a:pt x="203" y="1"/>
                      <a:pt x="134" y="0"/>
                    </a:cubicBezTo>
                    <a:cubicBezTo>
                      <a:pt x="66" y="0"/>
                      <a:pt x="8" y="383"/>
                      <a:pt x="4" y="858"/>
                    </a:cubicBezTo>
                    <a:cubicBezTo>
                      <a:pt x="0" y="1332"/>
                      <a:pt x="52" y="1716"/>
                      <a:pt x="121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5" name="Freeform 533"/>
              <p:cNvSpPr>
                <a:spLocks/>
              </p:cNvSpPr>
              <p:nvPr/>
            </p:nvSpPr>
            <p:spPr bwMode="auto">
              <a:xfrm>
                <a:off x="853" y="2258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6" name="Freeform 534"/>
              <p:cNvSpPr>
                <a:spLocks/>
              </p:cNvSpPr>
              <p:nvPr/>
            </p:nvSpPr>
            <p:spPr bwMode="auto">
              <a:xfrm>
                <a:off x="868" y="2258"/>
                <a:ext cx="16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5" y="103"/>
                  </a:cxn>
                  <a:cxn ang="0">
                    <a:pos x="1" y="0"/>
                  </a:cxn>
                </a:cxnLst>
                <a:rect l="0" t="0" r="r" b="b"/>
                <a:pathLst>
                  <a:path w="16" h="206">
                    <a:moveTo>
                      <a:pt x="0" y="206"/>
                    </a:moveTo>
                    <a:cubicBezTo>
                      <a:pt x="8" y="206"/>
                      <a:pt x="15" y="160"/>
                      <a:pt x="15" y="103"/>
                    </a:cubicBezTo>
                    <a:cubicBezTo>
                      <a:pt x="16" y="46"/>
                      <a:pt x="9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14" name="Oval 536"/>
            <p:cNvSpPr>
              <a:spLocks noChangeArrowheads="1"/>
            </p:cNvSpPr>
            <p:nvPr/>
          </p:nvSpPr>
          <p:spPr bwMode="auto">
            <a:xfrm>
              <a:off x="4773207" y="3408908"/>
              <a:ext cx="23769" cy="9820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15" name="Group 542"/>
            <p:cNvGrpSpPr>
              <a:grpSpLocks/>
            </p:cNvGrpSpPr>
            <p:nvPr/>
          </p:nvGrpSpPr>
          <p:grpSpPr bwMode="auto">
            <a:xfrm>
              <a:off x="4772327" y="3381382"/>
              <a:ext cx="243855" cy="166648"/>
              <a:chOff x="853" y="2258"/>
              <a:chExt cx="277" cy="224"/>
            </a:xfrm>
          </p:grpSpPr>
          <p:sp>
            <p:nvSpPr>
              <p:cNvPr id="2807" name="Freeform 537"/>
              <p:cNvSpPr>
                <a:spLocks/>
              </p:cNvSpPr>
              <p:nvPr/>
            </p:nvSpPr>
            <p:spPr bwMode="auto">
              <a:xfrm>
                <a:off x="853" y="2274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4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1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7"/>
                      <a:pt x="121" y="1717"/>
                    </a:cubicBezTo>
                    <a:lnTo>
                      <a:pt x="2173" y="1734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8"/>
                      <a:pt x="2187" y="17"/>
                    </a:cubicBezTo>
                    <a:lnTo>
                      <a:pt x="134" y="1"/>
                    </a:lnTo>
                    <a:cubicBezTo>
                      <a:pt x="66" y="0"/>
                      <a:pt x="8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08" name="Freeform 538"/>
              <p:cNvSpPr>
                <a:spLocks/>
              </p:cNvSpPr>
              <p:nvPr/>
            </p:nvSpPr>
            <p:spPr bwMode="auto">
              <a:xfrm>
                <a:off x="853" y="2258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09" name="Freeform 539"/>
              <p:cNvSpPr>
                <a:spLocks/>
              </p:cNvSpPr>
              <p:nvPr/>
            </p:nvSpPr>
            <p:spPr bwMode="auto">
              <a:xfrm>
                <a:off x="853" y="2258"/>
                <a:ext cx="31" cy="206"/>
              </a:xfrm>
              <a:custGeom>
                <a:avLst/>
                <a:gdLst/>
                <a:ahLst/>
                <a:cxnLst>
                  <a:cxn ang="0">
                    <a:pos x="121" y="1717"/>
                  </a:cxn>
                  <a:cxn ang="0">
                    <a:pos x="251" y="860"/>
                  </a:cxn>
                  <a:cxn ang="0">
                    <a:pos x="134" y="0"/>
                  </a:cxn>
                  <a:cxn ang="0">
                    <a:pos x="4" y="858"/>
                  </a:cxn>
                  <a:cxn ang="0">
                    <a:pos x="121" y="1717"/>
                  </a:cxn>
                </a:cxnLst>
                <a:rect l="0" t="0" r="r" b="b"/>
                <a:pathLst>
                  <a:path w="255" h="1717">
                    <a:moveTo>
                      <a:pt x="121" y="1717"/>
                    </a:moveTo>
                    <a:cubicBezTo>
                      <a:pt x="189" y="1717"/>
                      <a:pt x="247" y="1334"/>
                      <a:pt x="251" y="860"/>
                    </a:cubicBezTo>
                    <a:cubicBezTo>
                      <a:pt x="255" y="385"/>
                      <a:pt x="203" y="1"/>
                      <a:pt x="134" y="0"/>
                    </a:cubicBezTo>
                    <a:cubicBezTo>
                      <a:pt x="66" y="0"/>
                      <a:pt x="8" y="383"/>
                      <a:pt x="4" y="858"/>
                    </a:cubicBezTo>
                    <a:cubicBezTo>
                      <a:pt x="0" y="1332"/>
                      <a:pt x="52" y="1716"/>
                      <a:pt x="121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0" name="Freeform 540"/>
              <p:cNvSpPr>
                <a:spLocks/>
              </p:cNvSpPr>
              <p:nvPr/>
            </p:nvSpPr>
            <p:spPr bwMode="auto">
              <a:xfrm>
                <a:off x="853" y="2258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11" name="Freeform 541"/>
              <p:cNvSpPr>
                <a:spLocks/>
              </p:cNvSpPr>
              <p:nvPr/>
            </p:nvSpPr>
            <p:spPr bwMode="auto">
              <a:xfrm>
                <a:off x="868" y="2258"/>
                <a:ext cx="16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5" y="103"/>
                  </a:cxn>
                  <a:cxn ang="0">
                    <a:pos x="1" y="0"/>
                  </a:cxn>
                </a:cxnLst>
                <a:rect l="0" t="0" r="r" b="b"/>
                <a:pathLst>
                  <a:path w="16" h="206">
                    <a:moveTo>
                      <a:pt x="0" y="206"/>
                    </a:moveTo>
                    <a:cubicBezTo>
                      <a:pt x="8" y="206"/>
                      <a:pt x="15" y="160"/>
                      <a:pt x="15" y="103"/>
                    </a:cubicBezTo>
                    <a:cubicBezTo>
                      <a:pt x="16" y="46"/>
                      <a:pt x="9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16" name="Oval 543"/>
            <p:cNvSpPr>
              <a:spLocks noChangeArrowheads="1"/>
            </p:cNvSpPr>
            <p:nvPr/>
          </p:nvSpPr>
          <p:spPr bwMode="auto">
            <a:xfrm>
              <a:off x="4773207" y="3408908"/>
              <a:ext cx="23769" cy="9820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17" name="Group 564"/>
            <p:cNvGrpSpPr>
              <a:grpSpLocks/>
            </p:cNvGrpSpPr>
            <p:nvPr/>
          </p:nvGrpSpPr>
          <p:grpSpPr bwMode="auto">
            <a:xfrm>
              <a:off x="5959910" y="2657503"/>
              <a:ext cx="867138" cy="1131572"/>
              <a:chOff x="2202" y="1285"/>
              <a:chExt cx="985" cy="1521"/>
            </a:xfrm>
          </p:grpSpPr>
          <p:grpSp>
            <p:nvGrpSpPr>
              <p:cNvPr id="2787" name="Group 551"/>
              <p:cNvGrpSpPr>
                <a:grpSpLocks/>
              </p:cNvGrpSpPr>
              <p:nvPr/>
            </p:nvGrpSpPr>
            <p:grpSpPr bwMode="auto">
              <a:xfrm>
                <a:off x="2513" y="1285"/>
                <a:ext cx="336" cy="662"/>
                <a:chOff x="2513" y="1285"/>
                <a:chExt cx="336" cy="662"/>
              </a:xfrm>
            </p:grpSpPr>
            <p:grpSp>
              <p:nvGrpSpPr>
                <p:cNvPr id="2800" name="Group 547"/>
                <p:cNvGrpSpPr>
                  <a:grpSpLocks/>
                </p:cNvGrpSpPr>
                <p:nvPr/>
              </p:nvGrpSpPr>
              <p:grpSpPr bwMode="auto">
                <a:xfrm>
                  <a:off x="2513" y="1496"/>
                  <a:ext cx="336" cy="451"/>
                  <a:chOff x="2513" y="1496"/>
                  <a:chExt cx="336" cy="451"/>
                </a:xfrm>
              </p:grpSpPr>
              <p:sp>
                <p:nvSpPr>
                  <p:cNvPr id="2804" name="Freeform 544"/>
                  <p:cNvSpPr>
                    <a:spLocks/>
                  </p:cNvSpPr>
                  <p:nvPr/>
                </p:nvSpPr>
                <p:spPr bwMode="auto">
                  <a:xfrm>
                    <a:off x="2521" y="1504"/>
                    <a:ext cx="328" cy="443"/>
                  </a:xfrm>
                  <a:custGeom>
                    <a:avLst/>
                    <a:gdLst/>
                    <a:ahLst/>
                    <a:cxnLst>
                      <a:cxn ang="0">
                        <a:pos x="117" y="442"/>
                      </a:cxn>
                      <a:cxn ang="0">
                        <a:pos x="131" y="443"/>
                      </a:cxn>
                      <a:cxn ang="0">
                        <a:pos x="145" y="443"/>
                      </a:cxn>
                      <a:cxn ang="0">
                        <a:pos x="159" y="443"/>
                      </a:cxn>
                      <a:cxn ang="0">
                        <a:pos x="172" y="443"/>
                      </a:cxn>
                      <a:cxn ang="0">
                        <a:pos x="186" y="442"/>
                      </a:cxn>
                      <a:cxn ang="0">
                        <a:pos x="200" y="441"/>
                      </a:cxn>
                      <a:cxn ang="0">
                        <a:pos x="214" y="439"/>
                      </a:cxn>
                      <a:cxn ang="0">
                        <a:pos x="228" y="437"/>
                      </a:cxn>
                      <a:cxn ang="0">
                        <a:pos x="241" y="435"/>
                      </a:cxn>
                      <a:cxn ang="0">
                        <a:pos x="255" y="432"/>
                      </a:cxn>
                      <a:cxn ang="0">
                        <a:pos x="268" y="430"/>
                      </a:cxn>
                      <a:cxn ang="0">
                        <a:pos x="282" y="426"/>
                      </a:cxn>
                      <a:cxn ang="0">
                        <a:pos x="279" y="420"/>
                      </a:cxn>
                      <a:cxn ang="0">
                        <a:pos x="276" y="413"/>
                      </a:cxn>
                      <a:cxn ang="0">
                        <a:pos x="274" y="407"/>
                      </a:cxn>
                      <a:cxn ang="0">
                        <a:pos x="272" y="399"/>
                      </a:cxn>
                      <a:cxn ang="0">
                        <a:pos x="271" y="393"/>
                      </a:cxn>
                      <a:cxn ang="0">
                        <a:pos x="268" y="385"/>
                      </a:cxn>
                      <a:cxn ang="0">
                        <a:pos x="267" y="377"/>
                      </a:cxn>
                      <a:cxn ang="0">
                        <a:pos x="265" y="370"/>
                      </a:cxn>
                      <a:cxn ang="0">
                        <a:pos x="263" y="361"/>
                      </a:cxn>
                      <a:cxn ang="0">
                        <a:pos x="261" y="352"/>
                      </a:cxn>
                      <a:cxn ang="0">
                        <a:pos x="259" y="342"/>
                      </a:cxn>
                      <a:cxn ang="0">
                        <a:pos x="256" y="332"/>
                      </a:cxn>
                      <a:cxn ang="0">
                        <a:pos x="253" y="322"/>
                      </a:cxn>
                      <a:cxn ang="0">
                        <a:pos x="250" y="310"/>
                      </a:cxn>
                      <a:cxn ang="0">
                        <a:pos x="246" y="298"/>
                      </a:cxn>
                      <a:cxn ang="0">
                        <a:pos x="241" y="285"/>
                      </a:cxn>
                      <a:cxn ang="0">
                        <a:pos x="262" y="255"/>
                      </a:cxn>
                      <a:cxn ang="0">
                        <a:pos x="282" y="218"/>
                      </a:cxn>
                      <a:cxn ang="0">
                        <a:pos x="297" y="183"/>
                      </a:cxn>
                      <a:cxn ang="0">
                        <a:pos x="300" y="153"/>
                      </a:cxn>
                      <a:cxn ang="0">
                        <a:pos x="312" y="159"/>
                      </a:cxn>
                      <a:cxn ang="0">
                        <a:pos x="321" y="138"/>
                      </a:cxn>
                      <a:cxn ang="0">
                        <a:pos x="327" y="98"/>
                      </a:cxn>
                      <a:cxn ang="0">
                        <a:pos x="328" y="59"/>
                      </a:cxn>
                      <a:cxn ang="0">
                        <a:pos x="324" y="29"/>
                      </a:cxn>
                      <a:cxn ang="0">
                        <a:pos x="324" y="3"/>
                      </a:cxn>
                      <a:cxn ang="0">
                        <a:pos x="301" y="0"/>
                      </a:cxn>
                      <a:cxn ang="0">
                        <a:pos x="13" y="6"/>
                      </a:cxn>
                      <a:cxn ang="0">
                        <a:pos x="3" y="47"/>
                      </a:cxn>
                      <a:cxn ang="0">
                        <a:pos x="0" y="77"/>
                      </a:cxn>
                      <a:cxn ang="0">
                        <a:pos x="3" y="99"/>
                      </a:cxn>
                      <a:cxn ang="0">
                        <a:pos x="4" y="131"/>
                      </a:cxn>
                      <a:cxn ang="0">
                        <a:pos x="13" y="158"/>
                      </a:cxn>
                      <a:cxn ang="0">
                        <a:pos x="21" y="159"/>
                      </a:cxn>
                      <a:cxn ang="0">
                        <a:pos x="27" y="155"/>
                      </a:cxn>
                      <a:cxn ang="0">
                        <a:pos x="36" y="183"/>
                      </a:cxn>
                      <a:cxn ang="0">
                        <a:pos x="40" y="212"/>
                      </a:cxn>
                      <a:cxn ang="0">
                        <a:pos x="58" y="243"/>
                      </a:cxn>
                      <a:cxn ang="0">
                        <a:pos x="87" y="287"/>
                      </a:cxn>
                      <a:cxn ang="0">
                        <a:pos x="63" y="434"/>
                      </a:cxn>
                      <a:cxn ang="0">
                        <a:pos x="77" y="437"/>
                      </a:cxn>
                      <a:cxn ang="0">
                        <a:pos x="90" y="439"/>
                      </a:cxn>
                      <a:cxn ang="0">
                        <a:pos x="103" y="441"/>
                      </a:cxn>
                      <a:cxn ang="0">
                        <a:pos x="117" y="442"/>
                      </a:cxn>
                    </a:cxnLst>
                    <a:rect l="0" t="0" r="r" b="b"/>
                    <a:pathLst>
                      <a:path w="328" h="443">
                        <a:moveTo>
                          <a:pt x="117" y="442"/>
                        </a:moveTo>
                        <a:lnTo>
                          <a:pt x="131" y="443"/>
                        </a:lnTo>
                        <a:lnTo>
                          <a:pt x="145" y="443"/>
                        </a:lnTo>
                        <a:lnTo>
                          <a:pt x="159" y="443"/>
                        </a:lnTo>
                        <a:lnTo>
                          <a:pt x="172" y="443"/>
                        </a:lnTo>
                        <a:lnTo>
                          <a:pt x="186" y="442"/>
                        </a:lnTo>
                        <a:lnTo>
                          <a:pt x="200" y="441"/>
                        </a:lnTo>
                        <a:lnTo>
                          <a:pt x="214" y="439"/>
                        </a:lnTo>
                        <a:lnTo>
                          <a:pt x="228" y="437"/>
                        </a:lnTo>
                        <a:lnTo>
                          <a:pt x="241" y="435"/>
                        </a:lnTo>
                        <a:lnTo>
                          <a:pt x="255" y="432"/>
                        </a:lnTo>
                        <a:lnTo>
                          <a:pt x="268" y="430"/>
                        </a:lnTo>
                        <a:lnTo>
                          <a:pt x="282" y="426"/>
                        </a:lnTo>
                        <a:lnTo>
                          <a:pt x="279" y="420"/>
                        </a:lnTo>
                        <a:lnTo>
                          <a:pt x="276" y="413"/>
                        </a:lnTo>
                        <a:lnTo>
                          <a:pt x="274" y="407"/>
                        </a:lnTo>
                        <a:lnTo>
                          <a:pt x="272" y="399"/>
                        </a:lnTo>
                        <a:lnTo>
                          <a:pt x="271" y="393"/>
                        </a:lnTo>
                        <a:lnTo>
                          <a:pt x="268" y="385"/>
                        </a:lnTo>
                        <a:lnTo>
                          <a:pt x="267" y="377"/>
                        </a:lnTo>
                        <a:lnTo>
                          <a:pt x="265" y="370"/>
                        </a:lnTo>
                        <a:lnTo>
                          <a:pt x="263" y="361"/>
                        </a:lnTo>
                        <a:lnTo>
                          <a:pt x="261" y="352"/>
                        </a:lnTo>
                        <a:lnTo>
                          <a:pt x="259" y="342"/>
                        </a:lnTo>
                        <a:lnTo>
                          <a:pt x="256" y="332"/>
                        </a:lnTo>
                        <a:lnTo>
                          <a:pt x="253" y="322"/>
                        </a:lnTo>
                        <a:lnTo>
                          <a:pt x="250" y="310"/>
                        </a:lnTo>
                        <a:lnTo>
                          <a:pt x="246" y="298"/>
                        </a:lnTo>
                        <a:lnTo>
                          <a:pt x="241" y="285"/>
                        </a:lnTo>
                        <a:lnTo>
                          <a:pt x="262" y="255"/>
                        </a:lnTo>
                        <a:lnTo>
                          <a:pt x="282" y="218"/>
                        </a:lnTo>
                        <a:lnTo>
                          <a:pt x="297" y="183"/>
                        </a:lnTo>
                        <a:lnTo>
                          <a:pt x="300" y="153"/>
                        </a:lnTo>
                        <a:lnTo>
                          <a:pt x="312" y="159"/>
                        </a:lnTo>
                        <a:lnTo>
                          <a:pt x="321" y="138"/>
                        </a:lnTo>
                        <a:lnTo>
                          <a:pt x="327" y="98"/>
                        </a:lnTo>
                        <a:lnTo>
                          <a:pt x="328" y="59"/>
                        </a:lnTo>
                        <a:lnTo>
                          <a:pt x="324" y="29"/>
                        </a:lnTo>
                        <a:lnTo>
                          <a:pt x="324" y="3"/>
                        </a:lnTo>
                        <a:lnTo>
                          <a:pt x="301" y="0"/>
                        </a:lnTo>
                        <a:lnTo>
                          <a:pt x="13" y="6"/>
                        </a:lnTo>
                        <a:lnTo>
                          <a:pt x="3" y="47"/>
                        </a:lnTo>
                        <a:lnTo>
                          <a:pt x="0" y="77"/>
                        </a:lnTo>
                        <a:lnTo>
                          <a:pt x="3" y="99"/>
                        </a:lnTo>
                        <a:lnTo>
                          <a:pt x="4" y="131"/>
                        </a:lnTo>
                        <a:lnTo>
                          <a:pt x="13" y="158"/>
                        </a:lnTo>
                        <a:lnTo>
                          <a:pt x="21" y="159"/>
                        </a:lnTo>
                        <a:lnTo>
                          <a:pt x="27" y="155"/>
                        </a:lnTo>
                        <a:lnTo>
                          <a:pt x="36" y="183"/>
                        </a:lnTo>
                        <a:lnTo>
                          <a:pt x="40" y="212"/>
                        </a:lnTo>
                        <a:lnTo>
                          <a:pt x="58" y="243"/>
                        </a:lnTo>
                        <a:lnTo>
                          <a:pt x="87" y="287"/>
                        </a:lnTo>
                        <a:lnTo>
                          <a:pt x="63" y="434"/>
                        </a:lnTo>
                        <a:lnTo>
                          <a:pt x="77" y="437"/>
                        </a:lnTo>
                        <a:lnTo>
                          <a:pt x="90" y="439"/>
                        </a:lnTo>
                        <a:lnTo>
                          <a:pt x="103" y="441"/>
                        </a:lnTo>
                        <a:lnTo>
                          <a:pt x="117" y="442"/>
                        </a:lnTo>
                        <a:close/>
                      </a:path>
                    </a:pathLst>
                  </a:custGeom>
                  <a:solidFill>
                    <a:srgbClr val="FFB66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805" name="Freeform 545"/>
                  <p:cNvSpPr>
                    <a:spLocks/>
                  </p:cNvSpPr>
                  <p:nvPr/>
                </p:nvSpPr>
                <p:spPr bwMode="auto">
                  <a:xfrm>
                    <a:off x="2513" y="1496"/>
                    <a:ext cx="328" cy="443"/>
                  </a:xfrm>
                  <a:custGeom>
                    <a:avLst/>
                    <a:gdLst/>
                    <a:ahLst/>
                    <a:cxnLst>
                      <a:cxn ang="0">
                        <a:pos x="117" y="442"/>
                      </a:cxn>
                      <a:cxn ang="0">
                        <a:pos x="131" y="443"/>
                      </a:cxn>
                      <a:cxn ang="0">
                        <a:pos x="145" y="443"/>
                      </a:cxn>
                      <a:cxn ang="0">
                        <a:pos x="159" y="443"/>
                      </a:cxn>
                      <a:cxn ang="0">
                        <a:pos x="172" y="443"/>
                      </a:cxn>
                      <a:cxn ang="0">
                        <a:pos x="186" y="442"/>
                      </a:cxn>
                      <a:cxn ang="0">
                        <a:pos x="200" y="441"/>
                      </a:cxn>
                      <a:cxn ang="0">
                        <a:pos x="214" y="439"/>
                      </a:cxn>
                      <a:cxn ang="0">
                        <a:pos x="228" y="437"/>
                      </a:cxn>
                      <a:cxn ang="0">
                        <a:pos x="241" y="435"/>
                      </a:cxn>
                      <a:cxn ang="0">
                        <a:pos x="255" y="432"/>
                      </a:cxn>
                      <a:cxn ang="0">
                        <a:pos x="268" y="430"/>
                      </a:cxn>
                      <a:cxn ang="0">
                        <a:pos x="282" y="426"/>
                      </a:cxn>
                      <a:cxn ang="0">
                        <a:pos x="279" y="420"/>
                      </a:cxn>
                      <a:cxn ang="0">
                        <a:pos x="276" y="413"/>
                      </a:cxn>
                      <a:cxn ang="0">
                        <a:pos x="274" y="407"/>
                      </a:cxn>
                      <a:cxn ang="0">
                        <a:pos x="272" y="399"/>
                      </a:cxn>
                      <a:cxn ang="0">
                        <a:pos x="271" y="393"/>
                      </a:cxn>
                      <a:cxn ang="0">
                        <a:pos x="268" y="385"/>
                      </a:cxn>
                      <a:cxn ang="0">
                        <a:pos x="267" y="377"/>
                      </a:cxn>
                      <a:cxn ang="0">
                        <a:pos x="265" y="370"/>
                      </a:cxn>
                      <a:cxn ang="0">
                        <a:pos x="263" y="361"/>
                      </a:cxn>
                      <a:cxn ang="0">
                        <a:pos x="261" y="352"/>
                      </a:cxn>
                      <a:cxn ang="0">
                        <a:pos x="259" y="342"/>
                      </a:cxn>
                      <a:cxn ang="0">
                        <a:pos x="256" y="332"/>
                      </a:cxn>
                      <a:cxn ang="0">
                        <a:pos x="253" y="322"/>
                      </a:cxn>
                      <a:cxn ang="0">
                        <a:pos x="250" y="310"/>
                      </a:cxn>
                      <a:cxn ang="0">
                        <a:pos x="246" y="298"/>
                      </a:cxn>
                      <a:cxn ang="0">
                        <a:pos x="241" y="285"/>
                      </a:cxn>
                      <a:cxn ang="0">
                        <a:pos x="262" y="255"/>
                      </a:cxn>
                      <a:cxn ang="0">
                        <a:pos x="282" y="218"/>
                      </a:cxn>
                      <a:cxn ang="0">
                        <a:pos x="297" y="183"/>
                      </a:cxn>
                      <a:cxn ang="0">
                        <a:pos x="300" y="153"/>
                      </a:cxn>
                      <a:cxn ang="0">
                        <a:pos x="312" y="159"/>
                      </a:cxn>
                      <a:cxn ang="0">
                        <a:pos x="321" y="138"/>
                      </a:cxn>
                      <a:cxn ang="0">
                        <a:pos x="327" y="98"/>
                      </a:cxn>
                      <a:cxn ang="0">
                        <a:pos x="328" y="59"/>
                      </a:cxn>
                      <a:cxn ang="0">
                        <a:pos x="324" y="29"/>
                      </a:cxn>
                      <a:cxn ang="0">
                        <a:pos x="324" y="3"/>
                      </a:cxn>
                      <a:cxn ang="0">
                        <a:pos x="301" y="0"/>
                      </a:cxn>
                      <a:cxn ang="0">
                        <a:pos x="13" y="6"/>
                      </a:cxn>
                      <a:cxn ang="0">
                        <a:pos x="3" y="47"/>
                      </a:cxn>
                      <a:cxn ang="0">
                        <a:pos x="0" y="77"/>
                      </a:cxn>
                      <a:cxn ang="0">
                        <a:pos x="3" y="99"/>
                      </a:cxn>
                      <a:cxn ang="0">
                        <a:pos x="4" y="131"/>
                      </a:cxn>
                      <a:cxn ang="0">
                        <a:pos x="13" y="158"/>
                      </a:cxn>
                      <a:cxn ang="0">
                        <a:pos x="21" y="159"/>
                      </a:cxn>
                      <a:cxn ang="0">
                        <a:pos x="27" y="155"/>
                      </a:cxn>
                      <a:cxn ang="0">
                        <a:pos x="36" y="183"/>
                      </a:cxn>
                      <a:cxn ang="0">
                        <a:pos x="40" y="212"/>
                      </a:cxn>
                      <a:cxn ang="0">
                        <a:pos x="58" y="243"/>
                      </a:cxn>
                      <a:cxn ang="0">
                        <a:pos x="87" y="287"/>
                      </a:cxn>
                      <a:cxn ang="0">
                        <a:pos x="63" y="434"/>
                      </a:cxn>
                      <a:cxn ang="0">
                        <a:pos x="77" y="437"/>
                      </a:cxn>
                      <a:cxn ang="0">
                        <a:pos x="90" y="439"/>
                      </a:cxn>
                      <a:cxn ang="0">
                        <a:pos x="103" y="441"/>
                      </a:cxn>
                      <a:cxn ang="0">
                        <a:pos x="117" y="442"/>
                      </a:cxn>
                    </a:cxnLst>
                    <a:rect l="0" t="0" r="r" b="b"/>
                    <a:pathLst>
                      <a:path w="328" h="443">
                        <a:moveTo>
                          <a:pt x="117" y="442"/>
                        </a:moveTo>
                        <a:lnTo>
                          <a:pt x="131" y="443"/>
                        </a:lnTo>
                        <a:lnTo>
                          <a:pt x="145" y="443"/>
                        </a:lnTo>
                        <a:lnTo>
                          <a:pt x="159" y="443"/>
                        </a:lnTo>
                        <a:lnTo>
                          <a:pt x="172" y="443"/>
                        </a:lnTo>
                        <a:lnTo>
                          <a:pt x="186" y="442"/>
                        </a:lnTo>
                        <a:lnTo>
                          <a:pt x="200" y="441"/>
                        </a:lnTo>
                        <a:lnTo>
                          <a:pt x="214" y="439"/>
                        </a:lnTo>
                        <a:lnTo>
                          <a:pt x="228" y="437"/>
                        </a:lnTo>
                        <a:lnTo>
                          <a:pt x="241" y="435"/>
                        </a:lnTo>
                        <a:lnTo>
                          <a:pt x="255" y="432"/>
                        </a:lnTo>
                        <a:lnTo>
                          <a:pt x="268" y="430"/>
                        </a:lnTo>
                        <a:lnTo>
                          <a:pt x="282" y="426"/>
                        </a:lnTo>
                        <a:lnTo>
                          <a:pt x="279" y="420"/>
                        </a:lnTo>
                        <a:lnTo>
                          <a:pt x="276" y="413"/>
                        </a:lnTo>
                        <a:lnTo>
                          <a:pt x="274" y="407"/>
                        </a:lnTo>
                        <a:lnTo>
                          <a:pt x="272" y="399"/>
                        </a:lnTo>
                        <a:lnTo>
                          <a:pt x="271" y="393"/>
                        </a:lnTo>
                        <a:lnTo>
                          <a:pt x="268" y="385"/>
                        </a:lnTo>
                        <a:lnTo>
                          <a:pt x="267" y="377"/>
                        </a:lnTo>
                        <a:lnTo>
                          <a:pt x="265" y="370"/>
                        </a:lnTo>
                        <a:lnTo>
                          <a:pt x="263" y="361"/>
                        </a:lnTo>
                        <a:lnTo>
                          <a:pt x="261" y="352"/>
                        </a:lnTo>
                        <a:lnTo>
                          <a:pt x="259" y="342"/>
                        </a:lnTo>
                        <a:lnTo>
                          <a:pt x="256" y="332"/>
                        </a:lnTo>
                        <a:lnTo>
                          <a:pt x="253" y="322"/>
                        </a:lnTo>
                        <a:lnTo>
                          <a:pt x="250" y="310"/>
                        </a:lnTo>
                        <a:lnTo>
                          <a:pt x="246" y="298"/>
                        </a:lnTo>
                        <a:lnTo>
                          <a:pt x="241" y="285"/>
                        </a:lnTo>
                        <a:lnTo>
                          <a:pt x="262" y="255"/>
                        </a:lnTo>
                        <a:lnTo>
                          <a:pt x="282" y="218"/>
                        </a:lnTo>
                        <a:lnTo>
                          <a:pt x="297" y="183"/>
                        </a:lnTo>
                        <a:lnTo>
                          <a:pt x="300" y="153"/>
                        </a:lnTo>
                        <a:lnTo>
                          <a:pt x="312" y="159"/>
                        </a:lnTo>
                        <a:lnTo>
                          <a:pt x="321" y="138"/>
                        </a:lnTo>
                        <a:lnTo>
                          <a:pt x="327" y="98"/>
                        </a:lnTo>
                        <a:lnTo>
                          <a:pt x="328" y="59"/>
                        </a:lnTo>
                        <a:lnTo>
                          <a:pt x="324" y="29"/>
                        </a:lnTo>
                        <a:lnTo>
                          <a:pt x="324" y="3"/>
                        </a:lnTo>
                        <a:lnTo>
                          <a:pt x="301" y="0"/>
                        </a:lnTo>
                        <a:lnTo>
                          <a:pt x="13" y="6"/>
                        </a:lnTo>
                        <a:lnTo>
                          <a:pt x="3" y="47"/>
                        </a:lnTo>
                        <a:lnTo>
                          <a:pt x="0" y="77"/>
                        </a:lnTo>
                        <a:lnTo>
                          <a:pt x="3" y="99"/>
                        </a:lnTo>
                        <a:lnTo>
                          <a:pt x="4" y="131"/>
                        </a:lnTo>
                        <a:lnTo>
                          <a:pt x="13" y="158"/>
                        </a:lnTo>
                        <a:lnTo>
                          <a:pt x="21" y="159"/>
                        </a:lnTo>
                        <a:lnTo>
                          <a:pt x="27" y="155"/>
                        </a:lnTo>
                        <a:lnTo>
                          <a:pt x="36" y="183"/>
                        </a:lnTo>
                        <a:lnTo>
                          <a:pt x="40" y="212"/>
                        </a:lnTo>
                        <a:lnTo>
                          <a:pt x="58" y="243"/>
                        </a:lnTo>
                        <a:lnTo>
                          <a:pt x="87" y="287"/>
                        </a:lnTo>
                        <a:lnTo>
                          <a:pt x="63" y="434"/>
                        </a:lnTo>
                        <a:lnTo>
                          <a:pt x="77" y="437"/>
                        </a:lnTo>
                        <a:lnTo>
                          <a:pt x="90" y="439"/>
                        </a:lnTo>
                        <a:lnTo>
                          <a:pt x="103" y="441"/>
                        </a:lnTo>
                        <a:lnTo>
                          <a:pt x="117" y="442"/>
                        </a:lnTo>
                        <a:close/>
                      </a:path>
                    </a:pathLst>
                  </a:custGeom>
                  <a:solidFill>
                    <a:srgbClr val="FFCC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806" name="Freeform 546"/>
                  <p:cNvSpPr>
                    <a:spLocks/>
                  </p:cNvSpPr>
                  <p:nvPr/>
                </p:nvSpPr>
                <p:spPr bwMode="auto">
                  <a:xfrm>
                    <a:off x="2513" y="1496"/>
                    <a:ext cx="328" cy="443"/>
                  </a:xfrm>
                  <a:custGeom>
                    <a:avLst/>
                    <a:gdLst/>
                    <a:ahLst/>
                    <a:cxnLst>
                      <a:cxn ang="0">
                        <a:pos x="117" y="442"/>
                      </a:cxn>
                      <a:cxn ang="0">
                        <a:pos x="131" y="443"/>
                      </a:cxn>
                      <a:cxn ang="0">
                        <a:pos x="145" y="443"/>
                      </a:cxn>
                      <a:cxn ang="0">
                        <a:pos x="159" y="443"/>
                      </a:cxn>
                      <a:cxn ang="0">
                        <a:pos x="172" y="443"/>
                      </a:cxn>
                      <a:cxn ang="0">
                        <a:pos x="186" y="442"/>
                      </a:cxn>
                      <a:cxn ang="0">
                        <a:pos x="200" y="441"/>
                      </a:cxn>
                      <a:cxn ang="0">
                        <a:pos x="214" y="439"/>
                      </a:cxn>
                      <a:cxn ang="0">
                        <a:pos x="228" y="437"/>
                      </a:cxn>
                      <a:cxn ang="0">
                        <a:pos x="241" y="435"/>
                      </a:cxn>
                      <a:cxn ang="0">
                        <a:pos x="255" y="432"/>
                      </a:cxn>
                      <a:cxn ang="0">
                        <a:pos x="268" y="430"/>
                      </a:cxn>
                      <a:cxn ang="0">
                        <a:pos x="282" y="426"/>
                      </a:cxn>
                      <a:cxn ang="0">
                        <a:pos x="279" y="420"/>
                      </a:cxn>
                      <a:cxn ang="0">
                        <a:pos x="276" y="413"/>
                      </a:cxn>
                      <a:cxn ang="0">
                        <a:pos x="274" y="407"/>
                      </a:cxn>
                      <a:cxn ang="0">
                        <a:pos x="272" y="399"/>
                      </a:cxn>
                      <a:cxn ang="0">
                        <a:pos x="271" y="393"/>
                      </a:cxn>
                      <a:cxn ang="0">
                        <a:pos x="268" y="385"/>
                      </a:cxn>
                      <a:cxn ang="0">
                        <a:pos x="267" y="377"/>
                      </a:cxn>
                      <a:cxn ang="0">
                        <a:pos x="265" y="370"/>
                      </a:cxn>
                      <a:cxn ang="0">
                        <a:pos x="263" y="361"/>
                      </a:cxn>
                      <a:cxn ang="0">
                        <a:pos x="261" y="352"/>
                      </a:cxn>
                      <a:cxn ang="0">
                        <a:pos x="259" y="342"/>
                      </a:cxn>
                      <a:cxn ang="0">
                        <a:pos x="256" y="332"/>
                      </a:cxn>
                      <a:cxn ang="0">
                        <a:pos x="253" y="322"/>
                      </a:cxn>
                      <a:cxn ang="0">
                        <a:pos x="250" y="310"/>
                      </a:cxn>
                      <a:cxn ang="0">
                        <a:pos x="246" y="298"/>
                      </a:cxn>
                      <a:cxn ang="0">
                        <a:pos x="241" y="285"/>
                      </a:cxn>
                      <a:cxn ang="0">
                        <a:pos x="262" y="255"/>
                      </a:cxn>
                      <a:cxn ang="0">
                        <a:pos x="282" y="218"/>
                      </a:cxn>
                      <a:cxn ang="0">
                        <a:pos x="297" y="183"/>
                      </a:cxn>
                      <a:cxn ang="0">
                        <a:pos x="300" y="153"/>
                      </a:cxn>
                      <a:cxn ang="0">
                        <a:pos x="312" y="159"/>
                      </a:cxn>
                      <a:cxn ang="0">
                        <a:pos x="321" y="138"/>
                      </a:cxn>
                      <a:cxn ang="0">
                        <a:pos x="327" y="98"/>
                      </a:cxn>
                      <a:cxn ang="0">
                        <a:pos x="328" y="59"/>
                      </a:cxn>
                      <a:cxn ang="0">
                        <a:pos x="324" y="29"/>
                      </a:cxn>
                      <a:cxn ang="0">
                        <a:pos x="324" y="3"/>
                      </a:cxn>
                      <a:cxn ang="0">
                        <a:pos x="301" y="0"/>
                      </a:cxn>
                      <a:cxn ang="0">
                        <a:pos x="13" y="6"/>
                      </a:cxn>
                      <a:cxn ang="0">
                        <a:pos x="3" y="47"/>
                      </a:cxn>
                      <a:cxn ang="0">
                        <a:pos x="0" y="77"/>
                      </a:cxn>
                      <a:cxn ang="0">
                        <a:pos x="3" y="99"/>
                      </a:cxn>
                      <a:cxn ang="0">
                        <a:pos x="4" y="131"/>
                      </a:cxn>
                      <a:cxn ang="0">
                        <a:pos x="13" y="158"/>
                      </a:cxn>
                      <a:cxn ang="0">
                        <a:pos x="21" y="159"/>
                      </a:cxn>
                      <a:cxn ang="0">
                        <a:pos x="27" y="155"/>
                      </a:cxn>
                      <a:cxn ang="0">
                        <a:pos x="36" y="183"/>
                      </a:cxn>
                      <a:cxn ang="0">
                        <a:pos x="40" y="212"/>
                      </a:cxn>
                      <a:cxn ang="0">
                        <a:pos x="58" y="243"/>
                      </a:cxn>
                      <a:cxn ang="0">
                        <a:pos x="87" y="287"/>
                      </a:cxn>
                      <a:cxn ang="0">
                        <a:pos x="63" y="434"/>
                      </a:cxn>
                      <a:cxn ang="0">
                        <a:pos x="77" y="437"/>
                      </a:cxn>
                      <a:cxn ang="0">
                        <a:pos x="90" y="439"/>
                      </a:cxn>
                      <a:cxn ang="0">
                        <a:pos x="103" y="441"/>
                      </a:cxn>
                      <a:cxn ang="0">
                        <a:pos x="117" y="442"/>
                      </a:cxn>
                    </a:cxnLst>
                    <a:rect l="0" t="0" r="r" b="b"/>
                    <a:pathLst>
                      <a:path w="328" h="443">
                        <a:moveTo>
                          <a:pt x="117" y="442"/>
                        </a:moveTo>
                        <a:lnTo>
                          <a:pt x="131" y="443"/>
                        </a:lnTo>
                        <a:lnTo>
                          <a:pt x="145" y="443"/>
                        </a:lnTo>
                        <a:lnTo>
                          <a:pt x="159" y="443"/>
                        </a:lnTo>
                        <a:lnTo>
                          <a:pt x="172" y="443"/>
                        </a:lnTo>
                        <a:lnTo>
                          <a:pt x="186" y="442"/>
                        </a:lnTo>
                        <a:lnTo>
                          <a:pt x="200" y="441"/>
                        </a:lnTo>
                        <a:lnTo>
                          <a:pt x="214" y="439"/>
                        </a:lnTo>
                        <a:lnTo>
                          <a:pt x="228" y="437"/>
                        </a:lnTo>
                        <a:lnTo>
                          <a:pt x="241" y="435"/>
                        </a:lnTo>
                        <a:lnTo>
                          <a:pt x="255" y="432"/>
                        </a:lnTo>
                        <a:lnTo>
                          <a:pt x="268" y="430"/>
                        </a:lnTo>
                        <a:lnTo>
                          <a:pt x="282" y="426"/>
                        </a:lnTo>
                        <a:lnTo>
                          <a:pt x="279" y="420"/>
                        </a:lnTo>
                        <a:lnTo>
                          <a:pt x="276" y="413"/>
                        </a:lnTo>
                        <a:lnTo>
                          <a:pt x="274" y="407"/>
                        </a:lnTo>
                        <a:lnTo>
                          <a:pt x="272" y="399"/>
                        </a:lnTo>
                        <a:lnTo>
                          <a:pt x="271" y="393"/>
                        </a:lnTo>
                        <a:lnTo>
                          <a:pt x="268" y="385"/>
                        </a:lnTo>
                        <a:lnTo>
                          <a:pt x="267" y="377"/>
                        </a:lnTo>
                        <a:lnTo>
                          <a:pt x="265" y="370"/>
                        </a:lnTo>
                        <a:lnTo>
                          <a:pt x="263" y="361"/>
                        </a:lnTo>
                        <a:lnTo>
                          <a:pt x="261" y="352"/>
                        </a:lnTo>
                        <a:lnTo>
                          <a:pt x="259" y="342"/>
                        </a:lnTo>
                        <a:lnTo>
                          <a:pt x="256" y="332"/>
                        </a:lnTo>
                        <a:lnTo>
                          <a:pt x="253" y="322"/>
                        </a:lnTo>
                        <a:lnTo>
                          <a:pt x="250" y="310"/>
                        </a:lnTo>
                        <a:lnTo>
                          <a:pt x="246" y="298"/>
                        </a:lnTo>
                        <a:lnTo>
                          <a:pt x="241" y="285"/>
                        </a:lnTo>
                        <a:lnTo>
                          <a:pt x="262" y="255"/>
                        </a:lnTo>
                        <a:lnTo>
                          <a:pt x="282" y="218"/>
                        </a:lnTo>
                        <a:lnTo>
                          <a:pt x="297" y="183"/>
                        </a:lnTo>
                        <a:lnTo>
                          <a:pt x="300" y="153"/>
                        </a:lnTo>
                        <a:lnTo>
                          <a:pt x="312" y="159"/>
                        </a:lnTo>
                        <a:lnTo>
                          <a:pt x="321" y="138"/>
                        </a:lnTo>
                        <a:lnTo>
                          <a:pt x="327" y="98"/>
                        </a:lnTo>
                        <a:lnTo>
                          <a:pt x="328" y="59"/>
                        </a:lnTo>
                        <a:lnTo>
                          <a:pt x="324" y="29"/>
                        </a:lnTo>
                        <a:lnTo>
                          <a:pt x="324" y="3"/>
                        </a:lnTo>
                        <a:lnTo>
                          <a:pt x="301" y="0"/>
                        </a:lnTo>
                        <a:lnTo>
                          <a:pt x="13" y="6"/>
                        </a:lnTo>
                        <a:lnTo>
                          <a:pt x="3" y="47"/>
                        </a:lnTo>
                        <a:lnTo>
                          <a:pt x="0" y="77"/>
                        </a:lnTo>
                        <a:lnTo>
                          <a:pt x="3" y="99"/>
                        </a:lnTo>
                        <a:lnTo>
                          <a:pt x="4" y="131"/>
                        </a:lnTo>
                        <a:lnTo>
                          <a:pt x="13" y="158"/>
                        </a:lnTo>
                        <a:lnTo>
                          <a:pt x="21" y="159"/>
                        </a:lnTo>
                        <a:lnTo>
                          <a:pt x="27" y="155"/>
                        </a:lnTo>
                        <a:lnTo>
                          <a:pt x="36" y="183"/>
                        </a:lnTo>
                        <a:lnTo>
                          <a:pt x="40" y="212"/>
                        </a:lnTo>
                        <a:lnTo>
                          <a:pt x="58" y="243"/>
                        </a:lnTo>
                        <a:lnTo>
                          <a:pt x="87" y="287"/>
                        </a:lnTo>
                        <a:lnTo>
                          <a:pt x="63" y="434"/>
                        </a:lnTo>
                        <a:lnTo>
                          <a:pt x="77" y="437"/>
                        </a:lnTo>
                        <a:lnTo>
                          <a:pt x="90" y="439"/>
                        </a:lnTo>
                        <a:lnTo>
                          <a:pt x="103" y="441"/>
                        </a:lnTo>
                        <a:lnTo>
                          <a:pt x="117" y="442"/>
                        </a:lnTo>
                        <a:close/>
                      </a:path>
                    </a:pathLst>
                  </a:custGeom>
                  <a:noFill/>
                  <a:ln w="2" cap="rnd">
                    <a:solidFill>
                      <a:srgbClr val="FFB66D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801" name="Group 550"/>
                <p:cNvGrpSpPr>
                  <a:grpSpLocks/>
                </p:cNvGrpSpPr>
                <p:nvPr/>
              </p:nvGrpSpPr>
              <p:grpSpPr bwMode="auto">
                <a:xfrm>
                  <a:off x="2519" y="1285"/>
                  <a:ext cx="319" cy="419"/>
                  <a:chOff x="2519" y="1285"/>
                  <a:chExt cx="319" cy="419"/>
                </a:xfrm>
              </p:grpSpPr>
              <p:sp>
                <p:nvSpPr>
                  <p:cNvPr id="2802" name="Freeform 548"/>
                  <p:cNvSpPr>
                    <a:spLocks/>
                  </p:cNvSpPr>
                  <p:nvPr/>
                </p:nvSpPr>
                <p:spPr bwMode="auto">
                  <a:xfrm>
                    <a:off x="2519" y="1285"/>
                    <a:ext cx="319" cy="419"/>
                  </a:xfrm>
                  <a:custGeom>
                    <a:avLst/>
                    <a:gdLst/>
                    <a:ahLst/>
                    <a:cxnLst>
                      <a:cxn ang="0">
                        <a:pos x="56" y="72"/>
                      </a:cxn>
                      <a:cxn ang="0">
                        <a:pos x="44" y="85"/>
                      </a:cxn>
                      <a:cxn ang="0">
                        <a:pos x="32" y="97"/>
                      </a:cxn>
                      <a:cxn ang="0">
                        <a:pos x="21" y="110"/>
                      </a:cxn>
                      <a:cxn ang="0">
                        <a:pos x="12" y="124"/>
                      </a:cxn>
                      <a:cxn ang="0">
                        <a:pos x="7" y="139"/>
                      </a:cxn>
                      <a:cxn ang="0">
                        <a:pos x="6" y="154"/>
                      </a:cxn>
                      <a:cxn ang="0">
                        <a:pos x="5" y="169"/>
                      </a:cxn>
                      <a:cxn ang="0">
                        <a:pos x="4" y="185"/>
                      </a:cxn>
                      <a:cxn ang="0">
                        <a:pos x="2" y="200"/>
                      </a:cxn>
                      <a:cxn ang="0">
                        <a:pos x="0" y="216"/>
                      </a:cxn>
                      <a:cxn ang="0">
                        <a:pos x="12" y="251"/>
                      </a:cxn>
                      <a:cxn ang="0">
                        <a:pos x="24" y="286"/>
                      </a:cxn>
                      <a:cxn ang="0">
                        <a:pos x="36" y="322"/>
                      </a:cxn>
                      <a:cxn ang="0">
                        <a:pos x="48" y="358"/>
                      </a:cxn>
                      <a:cxn ang="0">
                        <a:pos x="60" y="394"/>
                      </a:cxn>
                      <a:cxn ang="0">
                        <a:pos x="88" y="411"/>
                      </a:cxn>
                      <a:cxn ang="0">
                        <a:pos x="125" y="417"/>
                      </a:cxn>
                      <a:cxn ang="0">
                        <a:pos x="162" y="419"/>
                      </a:cxn>
                      <a:cxn ang="0">
                        <a:pos x="200" y="417"/>
                      </a:cxn>
                      <a:cxn ang="0">
                        <a:pos x="238" y="411"/>
                      </a:cxn>
                      <a:cxn ang="0">
                        <a:pos x="267" y="393"/>
                      </a:cxn>
                      <a:cxn ang="0">
                        <a:pos x="278" y="355"/>
                      </a:cxn>
                      <a:cxn ang="0">
                        <a:pos x="288" y="317"/>
                      </a:cxn>
                      <a:cxn ang="0">
                        <a:pos x="299" y="279"/>
                      </a:cxn>
                      <a:cxn ang="0">
                        <a:pos x="309" y="242"/>
                      </a:cxn>
                      <a:cxn ang="0">
                        <a:pos x="319" y="204"/>
                      </a:cxn>
                      <a:cxn ang="0">
                        <a:pos x="318" y="182"/>
                      </a:cxn>
                      <a:cxn ang="0">
                        <a:pos x="318" y="159"/>
                      </a:cxn>
                      <a:cxn ang="0">
                        <a:pos x="318" y="137"/>
                      </a:cxn>
                      <a:cxn ang="0">
                        <a:pos x="315" y="115"/>
                      </a:cxn>
                      <a:cxn ang="0">
                        <a:pos x="306" y="93"/>
                      </a:cxn>
                      <a:cxn ang="0">
                        <a:pos x="291" y="70"/>
                      </a:cxn>
                      <a:cxn ang="0">
                        <a:pos x="275" y="48"/>
                      </a:cxn>
                      <a:cxn ang="0">
                        <a:pos x="257" y="29"/>
                      </a:cxn>
                      <a:cxn ang="0">
                        <a:pos x="234" y="14"/>
                      </a:cxn>
                      <a:cxn ang="0">
                        <a:pos x="202" y="4"/>
                      </a:cxn>
                      <a:cxn ang="0">
                        <a:pos x="167" y="2"/>
                      </a:cxn>
                      <a:cxn ang="0">
                        <a:pos x="144" y="9"/>
                      </a:cxn>
                      <a:cxn ang="0">
                        <a:pos x="124" y="18"/>
                      </a:cxn>
                      <a:cxn ang="0">
                        <a:pos x="105" y="30"/>
                      </a:cxn>
                      <a:cxn ang="0">
                        <a:pos x="85" y="45"/>
                      </a:cxn>
                      <a:cxn ang="0">
                        <a:pos x="63" y="63"/>
                      </a:cxn>
                    </a:cxnLst>
                    <a:rect l="0" t="0" r="r" b="b"/>
                    <a:pathLst>
                      <a:path w="319" h="419">
                        <a:moveTo>
                          <a:pt x="63" y="63"/>
                        </a:moveTo>
                        <a:lnTo>
                          <a:pt x="60" y="68"/>
                        </a:lnTo>
                        <a:lnTo>
                          <a:pt x="56" y="72"/>
                        </a:lnTo>
                        <a:lnTo>
                          <a:pt x="52" y="76"/>
                        </a:lnTo>
                        <a:lnTo>
                          <a:pt x="48" y="81"/>
                        </a:lnTo>
                        <a:lnTo>
                          <a:pt x="44" y="85"/>
                        </a:lnTo>
                        <a:lnTo>
                          <a:pt x="41" y="89"/>
                        </a:lnTo>
                        <a:lnTo>
                          <a:pt x="36" y="93"/>
                        </a:lnTo>
                        <a:lnTo>
                          <a:pt x="32" y="97"/>
                        </a:lnTo>
                        <a:lnTo>
                          <a:pt x="29" y="102"/>
                        </a:lnTo>
                        <a:lnTo>
                          <a:pt x="25" y="106"/>
                        </a:lnTo>
                        <a:lnTo>
                          <a:pt x="21" y="110"/>
                        </a:lnTo>
                        <a:lnTo>
                          <a:pt x="18" y="115"/>
                        </a:lnTo>
                        <a:lnTo>
                          <a:pt x="15" y="119"/>
                        </a:lnTo>
                        <a:lnTo>
                          <a:pt x="12" y="124"/>
                        </a:lnTo>
                        <a:lnTo>
                          <a:pt x="10" y="129"/>
                        </a:lnTo>
                        <a:lnTo>
                          <a:pt x="8" y="134"/>
                        </a:lnTo>
                        <a:lnTo>
                          <a:pt x="7" y="139"/>
                        </a:lnTo>
                        <a:lnTo>
                          <a:pt x="7" y="144"/>
                        </a:lnTo>
                        <a:lnTo>
                          <a:pt x="6" y="149"/>
                        </a:lnTo>
                        <a:lnTo>
                          <a:pt x="6" y="154"/>
                        </a:lnTo>
                        <a:lnTo>
                          <a:pt x="6" y="159"/>
                        </a:lnTo>
                        <a:lnTo>
                          <a:pt x="5" y="164"/>
                        </a:lnTo>
                        <a:lnTo>
                          <a:pt x="5" y="169"/>
                        </a:lnTo>
                        <a:lnTo>
                          <a:pt x="4" y="175"/>
                        </a:lnTo>
                        <a:lnTo>
                          <a:pt x="4" y="180"/>
                        </a:lnTo>
                        <a:lnTo>
                          <a:pt x="4" y="185"/>
                        </a:lnTo>
                        <a:lnTo>
                          <a:pt x="3" y="190"/>
                        </a:lnTo>
                        <a:lnTo>
                          <a:pt x="2" y="195"/>
                        </a:lnTo>
                        <a:lnTo>
                          <a:pt x="2" y="200"/>
                        </a:lnTo>
                        <a:lnTo>
                          <a:pt x="1" y="205"/>
                        </a:lnTo>
                        <a:lnTo>
                          <a:pt x="1" y="210"/>
                        </a:lnTo>
                        <a:lnTo>
                          <a:pt x="0" y="216"/>
                        </a:lnTo>
                        <a:lnTo>
                          <a:pt x="4" y="227"/>
                        </a:lnTo>
                        <a:lnTo>
                          <a:pt x="9" y="239"/>
                        </a:lnTo>
                        <a:lnTo>
                          <a:pt x="12" y="251"/>
                        </a:lnTo>
                        <a:lnTo>
                          <a:pt x="17" y="263"/>
                        </a:lnTo>
                        <a:lnTo>
                          <a:pt x="20" y="275"/>
                        </a:lnTo>
                        <a:lnTo>
                          <a:pt x="24" y="286"/>
                        </a:lnTo>
                        <a:lnTo>
                          <a:pt x="28" y="298"/>
                        </a:lnTo>
                        <a:lnTo>
                          <a:pt x="32" y="310"/>
                        </a:lnTo>
                        <a:lnTo>
                          <a:pt x="36" y="322"/>
                        </a:lnTo>
                        <a:lnTo>
                          <a:pt x="40" y="334"/>
                        </a:lnTo>
                        <a:lnTo>
                          <a:pt x="44" y="346"/>
                        </a:lnTo>
                        <a:lnTo>
                          <a:pt x="48" y="358"/>
                        </a:lnTo>
                        <a:lnTo>
                          <a:pt x="52" y="370"/>
                        </a:lnTo>
                        <a:lnTo>
                          <a:pt x="56" y="381"/>
                        </a:lnTo>
                        <a:lnTo>
                          <a:pt x="60" y="394"/>
                        </a:lnTo>
                        <a:lnTo>
                          <a:pt x="64" y="405"/>
                        </a:lnTo>
                        <a:lnTo>
                          <a:pt x="76" y="409"/>
                        </a:lnTo>
                        <a:lnTo>
                          <a:pt x="88" y="411"/>
                        </a:lnTo>
                        <a:lnTo>
                          <a:pt x="101" y="414"/>
                        </a:lnTo>
                        <a:lnTo>
                          <a:pt x="113" y="416"/>
                        </a:lnTo>
                        <a:lnTo>
                          <a:pt x="125" y="417"/>
                        </a:lnTo>
                        <a:lnTo>
                          <a:pt x="138" y="418"/>
                        </a:lnTo>
                        <a:lnTo>
                          <a:pt x="150" y="419"/>
                        </a:lnTo>
                        <a:lnTo>
                          <a:pt x="162" y="419"/>
                        </a:lnTo>
                        <a:lnTo>
                          <a:pt x="175" y="419"/>
                        </a:lnTo>
                        <a:lnTo>
                          <a:pt x="187" y="418"/>
                        </a:lnTo>
                        <a:lnTo>
                          <a:pt x="200" y="417"/>
                        </a:lnTo>
                        <a:lnTo>
                          <a:pt x="212" y="416"/>
                        </a:lnTo>
                        <a:lnTo>
                          <a:pt x="225" y="414"/>
                        </a:lnTo>
                        <a:lnTo>
                          <a:pt x="238" y="411"/>
                        </a:lnTo>
                        <a:lnTo>
                          <a:pt x="251" y="409"/>
                        </a:lnTo>
                        <a:lnTo>
                          <a:pt x="264" y="405"/>
                        </a:lnTo>
                        <a:lnTo>
                          <a:pt x="267" y="393"/>
                        </a:lnTo>
                        <a:lnTo>
                          <a:pt x="271" y="380"/>
                        </a:lnTo>
                        <a:lnTo>
                          <a:pt x="274" y="368"/>
                        </a:lnTo>
                        <a:lnTo>
                          <a:pt x="278" y="355"/>
                        </a:lnTo>
                        <a:lnTo>
                          <a:pt x="281" y="342"/>
                        </a:lnTo>
                        <a:lnTo>
                          <a:pt x="285" y="330"/>
                        </a:lnTo>
                        <a:lnTo>
                          <a:pt x="288" y="317"/>
                        </a:lnTo>
                        <a:lnTo>
                          <a:pt x="292" y="304"/>
                        </a:lnTo>
                        <a:lnTo>
                          <a:pt x="295" y="292"/>
                        </a:lnTo>
                        <a:lnTo>
                          <a:pt x="299" y="279"/>
                        </a:lnTo>
                        <a:lnTo>
                          <a:pt x="302" y="267"/>
                        </a:lnTo>
                        <a:lnTo>
                          <a:pt x="306" y="254"/>
                        </a:lnTo>
                        <a:lnTo>
                          <a:pt x="309" y="242"/>
                        </a:lnTo>
                        <a:lnTo>
                          <a:pt x="313" y="229"/>
                        </a:lnTo>
                        <a:lnTo>
                          <a:pt x="316" y="217"/>
                        </a:lnTo>
                        <a:lnTo>
                          <a:pt x="319" y="204"/>
                        </a:lnTo>
                        <a:lnTo>
                          <a:pt x="319" y="197"/>
                        </a:lnTo>
                        <a:lnTo>
                          <a:pt x="318" y="189"/>
                        </a:lnTo>
                        <a:lnTo>
                          <a:pt x="318" y="182"/>
                        </a:lnTo>
                        <a:lnTo>
                          <a:pt x="318" y="174"/>
                        </a:lnTo>
                        <a:lnTo>
                          <a:pt x="318" y="167"/>
                        </a:lnTo>
                        <a:lnTo>
                          <a:pt x="318" y="159"/>
                        </a:lnTo>
                        <a:lnTo>
                          <a:pt x="319" y="152"/>
                        </a:lnTo>
                        <a:lnTo>
                          <a:pt x="319" y="144"/>
                        </a:lnTo>
                        <a:lnTo>
                          <a:pt x="318" y="137"/>
                        </a:lnTo>
                        <a:lnTo>
                          <a:pt x="317" y="130"/>
                        </a:lnTo>
                        <a:lnTo>
                          <a:pt x="317" y="122"/>
                        </a:lnTo>
                        <a:lnTo>
                          <a:pt x="315" y="115"/>
                        </a:lnTo>
                        <a:lnTo>
                          <a:pt x="313" y="107"/>
                        </a:lnTo>
                        <a:lnTo>
                          <a:pt x="310" y="100"/>
                        </a:lnTo>
                        <a:lnTo>
                          <a:pt x="306" y="93"/>
                        </a:lnTo>
                        <a:lnTo>
                          <a:pt x="301" y="85"/>
                        </a:lnTo>
                        <a:lnTo>
                          <a:pt x="296" y="77"/>
                        </a:lnTo>
                        <a:lnTo>
                          <a:pt x="291" y="70"/>
                        </a:lnTo>
                        <a:lnTo>
                          <a:pt x="286" y="62"/>
                        </a:lnTo>
                        <a:lnTo>
                          <a:pt x="281" y="54"/>
                        </a:lnTo>
                        <a:lnTo>
                          <a:pt x="275" y="48"/>
                        </a:lnTo>
                        <a:lnTo>
                          <a:pt x="270" y="41"/>
                        </a:lnTo>
                        <a:lnTo>
                          <a:pt x="264" y="35"/>
                        </a:lnTo>
                        <a:lnTo>
                          <a:pt x="257" y="29"/>
                        </a:lnTo>
                        <a:lnTo>
                          <a:pt x="250" y="24"/>
                        </a:lnTo>
                        <a:lnTo>
                          <a:pt x="242" y="18"/>
                        </a:lnTo>
                        <a:lnTo>
                          <a:pt x="234" y="14"/>
                        </a:lnTo>
                        <a:lnTo>
                          <a:pt x="224" y="10"/>
                        </a:lnTo>
                        <a:lnTo>
                          <a:pt x="214" y="6"/>
                        </a:lnTo>
                        <a:lnTo>
                          <a:pt x="202" y="4"/>
                        </a:lnTo>
                        <a:lnTo>
                          <a:pt x="189" y="2"/>
                        </a:lnTo>
                        <a:lnTo>
                          <a:pt x="175" y="0"/>
                        </a:lnTo>
                        <a:lnTo>
                          <a:pt x="167" y="2"/>
                        </a:lnTo>
                        <a:lnTo>
                          <a:pt x="159" y="4"/>
                        </a:lnTo>
                        <a:lnTo>
                          <a:pt x="151" y="6"/>
                        </a:lnTo>
                        <a:lnTo>
                          <a:pt x="144" y="9"/>
                        </a:lnTo>
                        <a:lnTo>
                          <a:pt x="137" y="12"/>
                        </a:lnTo>
                        <a:lnTo>
                          <a:pt x="130" y="15"/>
                        </a:lnTo>
                        <a:lnTo>
                          <a:pt x="124" y="18"/>
                        </a:lnTo>
                        <a:lnTo>
                          <a:pt x="117" y="22"/>
                        </a:lnTo>
                        <a:lnTo>
                          <a:pt x="111" y="26"/>
                        </a:lnTo>
                        <a:lnTo>
                          <a:pt x="105" y="30"/>
                        </a:lnTo>
                        <a:lnTo>
                          <a:pt x="98" y="35"/>
                        </a:lnTo>
                        <a:lnTo>
                          <a:pt x="91" y="39"/>
                        </a:lnTo>
                        <a:lnTo>
                          <a:pt x="85" y="45"/>
                        </a:lnTo>
                        <a:lnTo>
                          <a:pt x="78" y="51"/>
                        </a:lnTo>
                        <a:lnTo>
                          <a:pt x="70" y="57"/>
                        </a:lnTo>
                        <a:lnTo>
                          <a:pt x="63" y="63"/>
                        </a:lnTo>
                        <a:close/>
                      </a:path>
                    </a:pathLst>
                  </a:custGeom>
                  <a:solidFill>
                    <a:srgbClr val="19191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803" name="Freeform 549"/>
                  <p:cNvSpPr>
                    <a:spLocks/>
                  </p:cNvSpPr>
                  <p:nvPr/>
                </p:nvSpPr>
                <p:spPr bwMode="auto">
                  <a:xfrm>
                    <a:off x="2571" y="1361"/>
                    <a:ext cx="43" cy="69"/>
                  </a:xfrm>
                  <a:custGeom>
                    <a:avLst/>
                    <a:gdLst/>
                    <a:ahLst/>
                    <a:cxnLst>
                      <a:cxn ang="0">
                        <a:pos x="42" y="68"/>
                      </a:cxn>
                      <a:cxn ang="0">
                        <a:pos x="43" y="67"/>
                      </a:cxn>
                      <a:cxn ang="0">
                        <a:pos x="4" y="0"/>
                      </a:cxn>
                      <a:cxn ang="0">
                        <a:pos x="0" y="2"/>
                      </a:cxn>
                      <a:cxn ang="0">
                        <a:pos x="40" y="69"/>
                      </a:cxn>
                      <a:cxn ang="0">
                        <a:pos x="42" y="68"/>
                      </a:cxn>
                    </a:cxnLst>
                    <a:rect l="0" t="0" r="r" b="b"/>
                    <a:pathLst>
                      <a:path w="43" h="69">
                        <a:moveTo>
                          <a:pt x="42" y="68"/>
                        </a:moveTo>
                        <a:lnTo>
                          <a:pt x="43" y="67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lnTo>
                          <a:pt x="40" y="69"/>
                        </a:lnTo>
                        <a:lnTo>
                          <a:pt x="42" y="68"/>
                        </a:lnTo>
                        <a:close/>
                      </a:path>
                    </a:pathLst>
                  </a:custGeom>
                  <a:solidFill>
                    <a:srgbClr val="FFCC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2788" name="Group 563"/>
              <p:cNvGrpSpPr>
                <a:grpSpLocks/>
              </p:cNvGrpSpPr>
              <p:nvPr/>
            </p:nvGrpSpPr>
            <p:grpSpPr bwMode="auto">
              <a:xfrm>
                <a:off x="2202" y="1897"/>
                <a:ext cx="985" cy="909"/>
                <a:chOff x="2202" y="1897"/>
                <a:chExt cx="985" cy="909"/>
              </a:xfrm>
            </p:grpSpPr>
            <p:grpSp>
              <p:nvGrpSpPr>
                <p:cNvPr id="2789" name="Group 555"/>
                <p:cNvGrpSpPr>
                  <a:grpSpLocks/>
                </p:cNvGrpSpPr>
                <p:nvPr/>
              </p:nvGrpSpPr>
              <p:grpSpPr bwMode="auto">
                <a:xfrm>
                  <a:off x="2325" y="1897"/>
                  <a:ext cx="711" cy="909"/>
                  <a:chOff x="2325" y="1897"/>
                  <a:chExt cx="711" cy="909"/>
                </a:xfrm>
              </p:grpSpPr>
              <p:sp>
                <p:nvSpPr>
                  <p:cNvPr id="2797" name="Freeform 552"/>
                  <p:cNvSpPr>
                    <a:spLocks/>
                  </p:cNvSpPr>
                  <p:nvPr/>
                </p:nvSpPr>
                <p:spPr bwMode="auto">
                  <a:xfrm>
                    <a:off x="2341" y="1913"/>
                    <a:ext cx="695" cy="893"/>
                  </a:xfrm>
                  <a:custGeom>
                    <a:avLst/>
                    <a:gdLst/>
                    <a:ahLst/>
                    <a:cxnLst>
                      <a:cxn ang="0">
                        <a:pos x="676" y="40"/>
                      </a:cxn>
                      <a:cxn ang="0">
                        <a:pos x="636" y="31"/>
                      </a:cxn>
                      <a:cxn ang="0">
                        <a:pos x="596" y="22"/>
                      </a:cxn>
                      <a:cxn ang="0">
                        <a:pos x="556" y="16"/>
                      </a:cxn>
                      <a:cxn ang="0">
                        <a:pos x="516" y="10"/>
                      </a:cxn>
                      <a:cxn ang="0">
                        <a:pos x="475" y="5"/>
                      </a:cxn>
                      <a:cxn ang="0">
                        <a:pos x="433" y="2"/>
                      </a:cxn>
                      <a:cxn ang="0">
                        <a:pos x="391" y="0"/>
                      </a:cxn>
                      <a:cxn ang="0">
                        <a:pos x="349" y="0"/>
                      </a:cxn>
                      <a:cxn ang="0">
                        <a:pos x="305" y="2"/>
                      </a:cxn>
                      <a:cxn ang="0">
                        <a:pos x="261" y="6"/>
                      </a:cxn>
                      <a:cxn ang="0">
                        <a:pos x="216" y="11"/>
                      </a:cxn>
                      <a:cxn ang="0">
                        <a:pos x="169" y="18"/>
                      </a:cxn>
                      <a:cxn ang="0">
                        <a:pos x="123" y="27"/>
                      </a:cxn>
                      <a:cxn ang="0">
                        <a:pos x="75" y="39"/>
                      </a:cxn>
                      <a:cxn ang="0">
                        <a:pos x="26" y="52"/>
                      </a:cxn>
                      <a:cxn ang="0">
                        <a:pos x="3" y="85"/>
                      </a:cxn>
                      <a:cxn ang="0">
                        <a:pos x="9" y="138"/>
                      </a:cxn>
                      <a:cxn ang="0">
                        <a:pos x="16" y="190"/>
                      </a:cxn>
                      <a:cxn ang="0">
                        <a:pos x="24" y="242"/>
                      </a:cxn>
                      <a:cxn ang="0">
                        <a:pos x="33" y="294"/>
                      </a:cxn>
                      <a:cxn ang="0">
                        <a:pos x="43" y="346"/>
                      </a:cxn>
                      <a:cxn ang="0">
                        <a:pos x="53" y="398"/>
                      </a:cxn>
                      <a:cxn ang="0">
                        <a:pos x="64" y="450"/>
                      </a:cxn>
                      <a:cxn ang="0">
                        <a:pos x="75" y="502"/>
                      </a:cxn>
                      <a:cxn ang="0">
                        <a:pos x="87" y="554"/>
                      </a:cxn>
                      <a:cxn ang="0">
                        <a:pos x="99" y="606"/>
                      </a:cxn>
                      <a:cxn ang="0">
                        <a:pos x="111" y="658"/>
                      </a:cxn>
                      <a:cxn ang="0">
                        <a:pos x="122" y="711"/>
                      </a:cxn>
                      <a:cxn ang="0">
                        <a:pos x="134" y="763"/>
                      </a:cxn>
                      <a:cxn ang="0">
                        <a:pos x="145" y="815"/>
                      </a:cxn>
                      <a:cxn ang="0">
                        <a:pos x="155" y="867"/>
                      </a:cxn>
                      <a:cxn ang="0">
                        <a:pos x="588" y="893"/>
                      </a:cxn>
                      <a:cxn ang="0">
                        <a:pos x="595" y="840"/>
                      </a:cxn>
                      <a:cxn ang="0">
                        <a:pos x="603" y="787"/>
                      </a:cxn>
                      <a:cxn ang="0">
                        <a:pos x="611" y="734"/>
                      </a:cxn>
                      <a:cxn ang="0">
                        <a:pos x="620" y="680"/>
                      </a:cxn>
                      <a:cxn ang="0">
                        <a:pos x="628" y="626"/>
                      </a:cxn>
                      <a:cxn ang="0">
                        <a:pos x="637" y="573"/>
                      </a:cxn>
                      <a:cxn ang="0">
                        <a:pos x="647" y="519"/>
                      </a:cxn>
                      <a:cxn ang="0">
                        <a:pos x="655" y="466"/>
                      </a:cxn>
                      <a:cxn ang="0">
                        <a:pos x="663" y="413"/>
                      </a:cxn>
                      <a:cxn ang="0">
                        <a:pos x="671" y="360"/>
                      </a:cxn>
                      <a:cxn ang="0">
                        <a:pos x="678" y="306"/>
                      </a:cxn>
                      <a:cxn ang="0">
                        <a:pos x="684" y="254"/>
                      </a:cxn>
                      <a:cxn ang="0">
                        <a:pos x="689" y="201"/>
                      </a:cxn>
                      <a:cxn ang="0">
                        <a:pos x="693" y="148"/>
                      </a:cxn>
                      <a:cxn ang="0">
                        <a:pos x="695" y="96"/>
                      </a:cxn>
                      <a:cxn ang="0">
                        <a:pos x="695" y="45"/>
                      </a:cxn>
                    </a:cxnLst>
                    <a:rect l="0" t="0" r="r" b="b"/>
                    <a:pathLst>
                      <a:path w="695" h="893">
                        <a:moveTo>
                          <a:pt x="695" y="45"/>
                        </a:moveTo>
                        <a:lnTo>
                          <a:pt x="676" y="40"/>
                        </a:lnTo>
                        <a:lnTo>
                          <a:pt x="656" y="35"/>
                        </a:lnTo>
                        <a:lnTo>
                          <a:pt x="636" y="31"/>
                        </a:lnTo>
                        <a:lnTo>
                          <a:pt x="616" y="27"/>
                        </a:lnTo>
                        <a:lnTo>
                          <a:pt x="596" y="22"/>
                        </a:lnTo>
                        <a:lnTo>
                          <a:pt x="577" y="19"/>
                        </a:lnTo>
                        <a:lnTo>
                          <a:pt x="556" y="16"/>
                        </a:lnTo>
                        <a:lnTo>
                          <a:pt x="536" y="13"/>
                        </a:lnTo>
                        <a:lnTo>
                          <a:pt x="516" y="10"/>
                        </a:lnTo>
                        <a:lnTo>
                          <a:pt x="496" y="7"/>
                        </a:lnTo>
                        <a:lnTo>
                          <a:pt x="475" y="5"/>
                        </a:lnTo>
                        <a:lnTo>
                          <a:pt x="454" y="4"/>
                        </a:lnTo>
                        <a:lnTo>
                          <a:pt x="433" y="2"/>
                        </a:lnTo>
                        <a:lnTo>
                          <a:pt x="412" y="2"/>
                        </a:lnTo>
                        <a:lnTo>
                          <a:pt x="391" y="0"/>
                        </a:lnTo>
                        <a:lnTo>
                          <a:pt x="370" y="0"/>
                        </a:lnTo>
                        <a:lnTo>
                          <a:pt x="349" y="0"/>
                        </a:lnTo>
                        <a:lnTo>
                          <a:pt x="327" y="1"/>
                        </a:lnTo>
                        <a:lnTo>
                          <a:pt x="305" y="2"/>
                        </a:lnTo>
                        <a:lnTo>
                          <a:pt x="283" y="4"/>
                        </a:lnTo>
                        <a:lnTo>
                          <a:pt x="261" y="6"/>
                        </a:lnTo>
                        <a:lnTo>
                          <a:pt x="238" y="8"/>
                        </a:lnTo>
                        <a:lnTo>
                          <a:pt x="216" y="11"/>
                        </a:lnTo>
                        <a:lnTo>
                          <a:pt x="193" y="14"/>
                        </a:lnTo>
                        <a:lnTo>
                          <a:pt x="169" y="18"/>
                        </a:lnTo>
                        <a:lnTo>
                          <a:pt x="146" y="22"/>
                        </a:lnTo>
                        <a:lnTo>
                          <a:pt x="123" y="27"/>
                        </a:lnTo>
                        <a:lnTo>
                          <a:pt x="99" y="32"/>
                        </a:lnTo>
                        <a:lnTo>
                          <a:pt x="75" y="39"/>
                        </a:lnTo>
                        <a:lnTo>
                          <a:pt x="50" y="45"/>
                        </a:lnTo>
                        <a:lnTo>
                          <a:pt x="26" y="52"/>
                        </a:lnTo>
                        <a:lnTo>
                          <a:pt x="0" y="60"/>
                        </a:lnTo>
                        <a:lnTo>
                          <a:pt x="3" y="85"/>
                        </a:lnTo>
                        <a:lnTo>
                          <a:pt x="6" y="111"/>
                        </a:lnTo>
                        <a:lnTo>
                          <a:pt x="9" y="138"/>
                        </a:lnTo>
                        <a:lnTo>
                          <a:pt x="13" y="164"/>
                        </a:lnTo>
                        <a:lnTo>
                          <a:pt x="16" y="190"/>
                        </a:lnTo>
                        <a:lnTo>
                          <a:pt x="20" y="216"/>
                        </a:lnTo>
                        <a:lnTo>
                          <a:pt x="24" y="242"/>
                        </a:lnTo>
                        <a:lnTo>
                          <a:pt x="28" y="268"/>
                        </a:lnTo>
                        <a:lnTo>
                          <a:pt x="33" y="294"/>
                        </a:lnTo>
                        <a:lnTo>
                          <a:pt x="38" y="320"/>
                        </a:lnTo>
                        <a:lnTo>
                          <a:pt x="43" y="346"/>
                        </a:lnTo>
                        <a:lnTo>
                          <a:pt x="48" y="372"/>
                        </a:lnTo>
                        <a:lnTo>
                          <a:pt x="53" y="398"/>
                        </a:lnTo>
                        <a:lnTo>
                          <a:pt x="59" y="424"/>
                        </a:lnTo>
                        <a:lnTo>
                          <a:pt x="64" y="450"/>
                        </a:lnTo>
                        <a:lnTo>
                          <a:pt x="70" y="476"/>
                        </a:lnTo>
                        <a:lnTo>
                          <a:pt x="75" y="502"/>
                        </a:lnTo>
                        <a:lnTo>
                          <a:pt x="81" y="528"/>
                        </a:lnTo>
                        <a:lnTo>
                          <a:pt x="87" y="554"/>
                        </a:lnTo>
                        <a:lnTo>
                          <a:pt x="93" y="580"/>
                        </a:lnTo>
                        <a:lnTo>
                          <a:pt x="99" y="606"/>
                        </a:lnTo>
                        <a:lnTo>
                          <a:pt x="105" y="632"/>
                        </a:lnTo>
                        <a:lnTo>
                          <a:pt x="111" y="658"/>
                        </a:lnTo>
                        <a:lnTo>
                          <a:pt x="117" y="685"/>
                        </a:lnTo>
                        <a:lnTo>
                          <a:pt x="122" y="711"/>
                        </a:lnTo>
                        <a:lnTo>
                          <a:pt x="128" y="737"/>
                        </a:lnTo>
                        <a:lnTo>
                          <a:pt x="134" y="763"/>
                        </a:lnTo>
                        <a:lnTo>
                          <a:pt x="139" y="789"/>
                        </a:lnTo>
                        <a:lnTo>
                          <a:pt x="145" y="815"/>
                        </a:lnTo>
                        <a:lnTo>
                          <a:pt x="150" y="841"/>
                        </a:lnTo>
                        <a:lnTo>
                          <a:pt x="155" y="867"/>
                        </a:lnTo>
                        <a:lnTo>
                          <a:pt x="160" y="893"/>
                        </a:lnTo>
                        <a:lnTo>
                          <a:pt x="588" y="893"/>
                        </a:lnTo>
                        <a:lnTo>
                          <a:pt x="591" y="866"/>
                        </a:lnTo>
                        <a:lnTo>
                          <a:pt x="595" y="840"/>
                        </a:lnTo>
                        <a:lnTo>
                          <a:pt x="598" y="813"/>
                        </a:lnTo>
                        <a:lnTo>
                          <a:pt x="603" y="787"/>
                        </a:lnTo>
                        <a:lnTo>
                          <a:pt x="607" y="760"/>
                        </a:lnTo>
                        <a:lnTo>
                          <a:pt x="611" y="734"/>
                        </a:lnTo>
                        <a:lnTo>
                          <a:pt x="615" y="706"/>
                        </a:lnTo>
                        <a:lnTo>
                          <a:pt x="620" y="680"/>
                        </a:lnTo>
                        <a:lnTo>
                          <a:pt x="624" y="653"/>
                        </a:lnTo>
                        <a:lnTo>
                          <a:pt x="628" y="626"/>
                        </a:lnTo>
                        <a:lnTo>
                          <a:pt x="633" y="599"/>
                        </a:lnTo>
                        <a:lnTo>
                          <a:pt x="637" y="573"/>
                        </a:lnTo>
                        <a:lnTo>
                          <a:pt x="642" y="546"/>
                        </a:lnTo>
                        <a:lnTo>
                          <a:pt x="647" y="519"/>
                        </a:lnTo>
                        <a:lnTo>
                          <a:pt x="651" y="493"/>
                        </a:lnTo>
                        <a:lnTo>
                          <a:pt x="655" y="466"/>
                        </a:lnTo>
                        <a:lnTo>
                          <a:pt x="659" y="439"/>
                        </a:lnTo>
                        <a:lnTo>
                          <a:pt x="663" y="413"/>
                        </a:lnTo>
                        <a:lnTo>
                          <a:pt x="667" y="386"/>
                        </a:lnTo>
                        <a:lnTo>
                          <a:pt x="671" y="360"/>
                        </a:lnTo>
                        <a:lnTo>
                          <a:pt x="674" y="333"/>
                        </a:lnTo>
                        <a:lnTo>
                          <a:pt x="678" y="306"/>
                        </a:lnTo>
                        <a:lnTo>
                          <a:pt x="681" y="280"/>
                        </a:lnTo>
                        <a:lnTo>
                          <a:pt x="684" y="254"/>
                        </a:lnTo>
                        <a:lnTo>
                          <a:pt x="686" y="227"/>
                        </a:lnTo>
                        <a:lnTo>
                          <a:pt x="689" y="201"/>
                        </a:lnTo>
                        <a:lnTo>
                          <a:pt x="691" y="175"/>
                        </a:lnTo>
                        <a:lnTo>
                          <a:pt x="693" y="148"/>
                        </a:lnTo>
                        <a:lnTo>
                          <a:pt x="694" y="122"/>
                        </a:lnTo>
                        <a:lnTo>
                          <a:pt x="695" y="96"/>
                        </a:lnTo>
                        <a:lnTo>
                          <a:pt x="695" y="71"/>
                        </a:lnTo>
                        <a:lnTo>
                          <a:pt x="695" y="45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98" name="Freeform 553"/>
                  <p:cNvSpPr>
                    <a:spLocks/>
                  </p:cNvSpPr>
                  <p:nvPr/>
                </p:nvSpPr>
                <p:spPr bwMode="auto">
                  <a:xfrm>
                    <a:off x="2325" y="1897"/>
                    <a:ext cx="695" cy="893"/>
                  </a:xfrm>
                  <a:custGeom>
                    <a:avLst/>
                    <a:gdLst/>
                    <a:ahLst/>
                    <a:cxnLst>
                      <a:cxn ang="0">
                        <a:pos x="676" y="40"/>
                      </a:cxn>
                      <a:cxn ang="0">
                        <a:pos x="636" y="31"/>
                      </a:cxn>
                      <a:cxn ang="0">
                        <a:pos x="596" y="22"/>
                      </a:cxn>
                      <a:cxn ang="0">
                        <a:pos x="556" y="16"/>
                      </a:cxn>
                      <a:cxn ang="0">
                        <a:pos x="516" y="10"/>
                      </a:cxn>
                      <a:cxn ang="0">
                        <a:pos x="475" y="5"/>
                      </a:cxn>
                      <a:cxn ang="0">
                        <a:pos x="433" y="2"/>
                      </a:cxn>
                      <a:cxn ang="0">
                        <a:pos x="391" y="0"/>
                      </a:cxn>
                      <a:cxn ang="0">
                        <a:pos x="348" y="0"/>
                      </a:cxn>
                      <a:cxn ang="0">
                        <a:pos x="305" y="2"/>
                      </a:cxn>
                      <a:cxn ang="0">
                        <a:pos x="261" y="6"/>
                      </a:cxn>
                      <a:cxn ang="0">
                        <a:pos x="216" y="11"/>
                      </a:cxn>
                      <a:cxn ang="0">
                        <a:pos x="169" y="18"/>
                      </a:cxn>
                      <a:cxn ang="0">
                        <a:pos x="123" y="27"/>
                      </a:cxn>
                      <a:cxn ang="0">
                        <a:pos x="75" y="38"/>
                      </a:cxn>
                      <a:cxn ang="0">
                        <a:pos x="26" y="52"/>
                      </a:cxn>
                      <a:cxn ang="0">
                        <a:pos x="3" y="86"/>
                      </a:cxn>
                      <a:cxn ang="0">
                        <a:pos x="9" y="138"/>
                      </a:cxn>
                      <a:cxn ang="0">
                        <a:pos x="16" y="190"/>
                      </a:cxn>
                      <a:cxn ang="0">
                        <a:pos x="24" y="242"/>
                      </a:cxn>
                      <a:cxn ang="0">
                        <a:pos x="33" y="294"/>
                      </a:cxn>
                      <a:cxn ang="0">
                        <a:pos x="43" y="346"/>
                      </a:cxn>
                      <a:cxn ang="0">
                        <a:pos x="53" y="398"/>
                      </a:cxn>
                      <a:cxn ang="0">
                        <a:pos x="64" y="450"/>
                      </a:cxn>
                      <a:cxn ang="0">
                        <a:pos x="75" y="502"/>
                      </a:cxn>
                      <a:cxn ang="0">
                        <a:pos x="87" y="554"/>
                      </a:cxn>
                      <a:cxn ang="0">
                        <a:pos x="99" y="606"/>
                      </a:cxn>
                      <a:cxn ang="0">
                        <a:pos x="111" y="658"/>
                      </a:cxn>
                      <a:cxn ang="0">
                        <a:pos x="122" y="711"/>
                      </a:cxn>
                      <a:cxn ang="0">
                        <a:pos x="134" y="763"/>
                      </a:cxn>
                      <a:cxn ang="0">
                        <a:pos x="145" y="815"/>
                      </a:cxn>
                      <a:cxn ang="0">
                        <a:pos x="155" y="867"/>
                      </a:cxn>
                      <a:cxn ang="0">
                        <a:pos x="588" y="893"/>
                      </a:cxn>
                      <a:cxn ang="0">
                        <a:pos x="594" y="840"/>
                      </a:cxn>
                      <a:cxn ang="0">
                        <a:pos x="603" y="787"/>
                      </a:cxn>
                      <a:cxn ang="0">
                        <a:pos x="611" y="734"/>
                      </a:cxn>
                      <a:cxn ang="0">
                        <a:pos x="620" y="680"/>
                      </a:cxn>
                      <a:cxn ang="0">
                        <a:pos x="628" y="626"/>
                      </a:cxn>
                      <a:cxn ang="0">
                        <a:pos x="637" y="573"/>
                      </a:cxn>
                      <a:cxn ang="0">
                        <a:pos x="647" y="519"/>
                      </a:cxn>
                      <a:cxn ang="0">
                        <a:pos x="655" y="466"/>
                      </a:cxn>
                      <a:cxn ang="0">
                        <a:pos x="663" y="413"/>
                      </a:cxn>
                      <a:cxn ang="0">
                        <a:pos x="671" y="360"/>
                      </a:cxn>
                      <a:cxn ang="0">
                        <a:pos x="678" y="306"/>
                      </a:cxn>
                      <a:cxn ang="0">
                        <a:pos x="684" y="254"/>
                      </a:cxn>
                      <a:cxn ang="0">
                        <a:pos x="689" y="201"/>
                      </a:cxn>
                      <a:cxn ang="0">
                        <a:pos x="692" y="148"/>
                      </a:cxn>
                      <a:cxn ang="0">
                        <a:pos x="694" y="96"/>
                      </a:cxn>
                      <a:cxn ang="0">
                        <a:pos x="695" y="45"/>
                      </a:cxn>
                    </a:cxnLst>
                    <a:rect l="0" t="0" r="r" b="b"/>
                    <a:pathLst>
                      <a:path w="695" h="893">
                        <a:moveTo>
                          <a:pt x="695" y="45"/>
                        </a:moveTo>
                        <a:lnTo>
                          <a:pt x="676" y="40"/>
                        </a:lnTo>
                        <a:lnTo>
                          <a:pt x="656" y="35"/>
                        </a:lnTo>
                        <a:lnTo>
                          <a:pt x="636" y="31"/>
                        </a:lnTo>
                        <a:lnTo>
                          <a:pt x="616" y="27"/>
                        </a:lnTo>
                        <a:lnTo>
                          <a:pt x="596" y="22"/>
                        </a:lnTo>
                        <a:lnTo>
                          <a:pt x="577" y="19"/>
                        </a:lnTo>
                        <a:lnTo>
                          <a:pt x="556" y="16"/>
                        </a:lnTo>
                        <a:lnTo>
                          <a:pt x="536" y="13"/>
                        </a:lnTo>
                        <a:lnTo>
                          <a:pt x="516" y="10"/>
                        </a:lnTo>
                        <a:lnTo>
                          <a:pt x="496" y="7"/>
                        </a:lnTo>
                        <a:lnTo>
                          <a:pt x="475" y="5"/>
                        </a:lnTo>
                        <a:lnTo>
                          <a:pt x="454" y="4"/>
                        </a:lnTo>
                        <a:lnTo>
                          <a:pt x="433" y="2"/>
                        </a:lnTo>
                        <a:lnTo>
                          <a:pt x="412" y="2"/>
                        </a:lnTo>
                        <a:lnTo>
                          <a:pt x="391" y="0"/>
                        </a:lnTo>
                        <a:lnTo>
                          <a:pt x="370" y="0"/>
                        </a:lnTo>
                        <a:lnTo>
                          <a:pt x="348" y="0"/>
                        </a:lnTo>
                        <a:lnTo>
                          <a:pt x="327" y="1"/>
                        </a:lnTo>
                        <a:lnTo>
                          <a:pt x="305" y="2"/>
                        </a:lnTo>
                        <a:lnTo>
                          <a:pt x="283" y="4"/>
                        </a:lnTo>
                        <a:lnTo>
                          <a:pt x="261" y="6"/>
                        </a:lnTo>
                        <a:lnTo>
                          <a:pt x="238" y="8"/>
                        </a:lnTo>
                        <a:lnTo>
                          <a:pt x="216" y="11"/>
                        </a:lnTo>
                        <a:lnTo>
                          <a:pt x="192" y="14"/>
                        </a:lnTo>
                        <a:lnTo>
                          <a:pt x="169" y="18"/>
                        </a:lnTo>
                        <a:lnTo>
                          <a:pt x="146" y="22"/>
                        </a:lnTo>
                        <a:lnTo>
                          <a:pt x="123" y="27"/>
                        </a:lnTo>
                        <a:lnTo>
                          <a:pt x="99" y="32"/>
                        </a:lnTo>
                        <a:lnTo>
                          <a:pt x="75" y="38"/>
                        </a:lnTo>
                        <a:lnTo>
                          <a:pt x="50" y="45"/>
                        </a:lnTo>
                        <a:lnTo>
                          <a:pt x="26" y="52"/>
                        </a:lnTo>
                        <a:lnTo>
                          <a:pt x="0" y="60"/>
                        </a:lnTo>
                        <a:lnTo>
                          <a:pt x="3" y="86"/>
                        </a:lnTo>
                        <a:lnTo>
                          <a:pt x="6" y="111"/>
                        </a:lnTo>
                        <a:lnTo>
                          <a:pt x="9" y="138"/>
                        </a:lnTo>
                        <a:lnTo>
                          <a:pt x="13" y="164"/>
                        </a:lnTo>
                        <a:lnTo>
                          <a:pt x="16" y="190"/>
                        </a:lnTo>
                        <a:lnTo>
                          <a:pt x="20" y="215"/>
                        </a:lnTo>
                        <a:lnTo>
                          <a:pt x="24" y="242"/>
                        </a:lnTo>
                        <a:lnTo>
                          <a:pt x="28" y="268"/>
                        </a:lnTo>
                        <a:lnTo>
                          <a:pt x="33" y="294"/>
                        </a:lnTo>
                        <a:lnTo>
                          <a:pt x="38" y="320"/>
                        </a:lnTo>
                        <a:lnTo>
                          <a:pt x="43" y="346"/>
                        </a:lnTo>
                        <a:lnTo>
                          <a:pt x="48" y="372"/>
                        </a:lnTo>
                        <a:lnTo>
                          <a:pt x="53" y="398"/>
                        </a:lnTo>
                        <a:lnTo>
                          <a:pt x="59" y="424"/>
                        </a:lnTo>
                        <a:lnTo>
                          <a:pt x="64" y="450"/>
                        </a:lnTo>
                        <a:lnTo>
                          <a:pt x="70" y="476"/>
                        </a:lnTo>
                        <a:lnTo>
                          <a:pt x="75" y="502"/>
                        </a:lnTo>
                        <a:lnTo>
                          <a:pt x="81" y="528"/>
                        </a:lnTo>
                        <a:lnTo>
                          <a:pt x="87" y="554"/>
                        </a:lnTo>
                        <a:lnTo>
                          <a:pt x="93" y="580"/>
                        </a:lnTo>
                        <a:lnTo>
                          <a:pt x="99" y="606"/>
                        </a:lnTo>
                        <a:lnTo>
                          <a:pt x="105" y="632"/>
                        </a:lnTo>
                        <a:lnTo>
                          <a:pt x="111" y="658"/>
                        </a:lnTo>
                        <a:lnTo>
                          <a:pt x="117" y="684"/>
                        </a:lnTo>
                        <a:lnTo>
                          <a:pt x="122" y="711"/>
                        </a:lnTo>
                        <a:lnTo>
                          <a:pt x="128" y="737"/>
                        </a:lnTo>
                        <a:lnTo>
                          <a:pt x="134" y="763"/>
                        </a:lnTo>
                        <a:lnTo>
                          <a:pt x="139" y="789"/>
                        </a:lnTo>
                        <a:lnTo>
                          <a:pt x="145" y="815"/>
                        </a:lnTo>
                        <a:lnTo>
                          <a:pt x="150" y="841"/>
                        </a:lnTo>
                        <a:lnTo>
                          <a:pt x="155" y="867"/>
                        </a:lnTo>
                        <a:lnTo>
                          <a:pt x="160" y="893"/>
                        </a:lnTo>
                        <a:lnTo>
                          <a:pt x="588" y="893"/>
                        </a:lnTo>
                        <a:lnTo>
                          <a:pt x="591" y="866"/>
                        </a:lnTo>
                        <a:lnTo>
                          <a:pt x="594" y="840"/>
                        </a:lnTo>
                        <a:lnTo>
                          <a:pt x="599" y="813"/>
                        </a:lnTo>
                        <a:lnTo>
                          <a:pt x="603" y="787"/>
                        </a:lnTo>
                        <a:lnTo>
                          <a:pt x="607" y="760"/>
                        </a:lnTo>
                        <a:lnTo>
                          <a:pt x="611" y="734"/>
                        </a:lnTo>
                        <a:lnTo>
                          <a:pt x="615" y="706"/>
                        </a:lnTo>
                        <a:lnTo>
                          <a:pt x="620" y="680"/>
                        </a:lnTo>
                        <a:lnTo>
                          <a:pt x="624" y="653"/>
                        </a:lnTo>
                        <a:lnTo>
                          <a:pt x="628" y="626"/>
                        </a:lnTo>
                        <a:lnTo>
                          <a:pt x="633" y="600"/>
                        </a:lnTo>
                        <a:lnTo>
                          <a:pt x="637" y="573"/>
                        </a:lnTo>
                        <a:lnTo>
                          <a:pt x="642" y="546"/>
                        </a:lnTo>
                        <a:lnTo>
                          <a:pt x="647" y="519"/>
                        </a:lnTo>
                        <a:lnTo>
                          <a:pt x="651" y="493"/>
                        </a:lnTo>
                        <a:lnTo>
                          <a:pt x="655" y="466"/>
                        </a:lnTo>
                        <a:lnTo>
                          <a:pt x="659" y="440"/>
                        </a:lnTo>
                        <a:lnTo>
                          <a:pt x="663" y="413"/>
                        </a:lnTo>
                        <a:lnTo>
                          <a:pt x="667" y="386"/>
                        </a:lnTo>
                        <a:lnTo>
                          <a:pt x="671" y="360"/>
                        </a:lnTo>
                        <a:lnTo>
                          <a:pt x="674" y="333"/>
                        </a:lnTo>
                        <a:lnTo>
                          <a:pt x="678" y="306"/>
                        </a:lnTo>
                        <a:lnTo>
                          <a:pt x="681" y="280"/>
                        </a:lnTo>
                        <a:lnTo>
                          <a:pt x="684" y="254"/>
                        </a:lnTo>
                        <a:lnTo>
                          <a:pt x="686" y="227"/>
                        </a:lnTo>
                        <a:lnTo>
                          <a:pt x="689" y="201"/>
                        </a:lnTo>
                        <a:lnTo>
                          <a:pt x="691" y="175"/>
                        </a:lnTo>
                        <a:lnTo>
                          <a:pt x="692" y="148"/>
                        </a:lnTo>
                        <a:lnTo>
                          <a:pt x="694" y="122"/>
                        </a:lnTo>
                        <a:lnTo>
                          <a:pt x="694" y="96"/>
                        </a:lnTo>
                        <a:lnTo>
                          <a:pt x="695" y="71"/>
                        </a:lnTo>
                        <a:lnTo>
                          <a:pt x="695" y="45"/>
                        </a:lnTo>
                        <a:close/>
                      </a:path>
                    </a:pathLst>
                  </a:custGeom>
                  <a:solidFill>
                    <a:srgbClr val="7FA1D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99" name="Freeform 554"/>
                  <p:cNvSpPr>
                    <a:spLocks/>
                  </p:cNvSpPr>
                  <p:nvPr/>
                </p:nvSpPr>
                <p:spPr bwMode="auto">
                  <a:xfrm>
                    <a:off x="2325" y="1897"/>
                    <a:ext cx="695" cy="893"/>
                  </a:xfrm>
                  <a:custGeom>
                    <a:avLst/>
                    <a:gdLst/>
                    <a:ahLst/>
                    <a:cxnLst>
                      <a:cxn ang="0">
                        <a:pos x="676" y="40"/>
                      </a:cxn>
                      <a:cxn ang="0">
                        <a:pos x="636" y="31"/>
                      </a:cxn>
                      <a:cxn ang="0">
                        <a:pos x="596" y="22"/>
                      </a:cxn>
                      <a:cxn ang="0">
                        <a:pos x="556" y="16"/>
                      </a:cxn>
                      <a:cxn ang="0">
                        <a:pos x="516" y="10"/>
                      </a:cxn>
                      <a:cxn ang="0">
                        <a:pos x="475" y="5"/>
                      </a:cxn>
                      <a:cxn ang="0">
                        <a:pos x="433" y="2"/>
                      </a:cxn>
                      <a:cxn ang="0">
                        <a:pos x="391" y="0"/>
                      </a:cxn>
                      <a:cxn ang="0">
                        <a:pos x="348" y="0"/>
                      </a:cxn>
                      <a:cxn ang="0">
                        <a:pos x="305" y="2"/>
                      </a:cxn>
                      <a:cxn ang="0">
                        <a:pos x="261" y="6"/>
                      </a:cxn>
                      <a:cxn ang="0">
                        <a:pos x="216" y="11"/>
                      </a:cxn>
                      <a:cxn ang="0">
                        <a:pos x="169" y="18"/>
                      </a:cxn>
                      <a:cxn ang="0">
                        <a:pos x="123" y="27"/>
                      </a:cxn>
                      <a:cxn ang="0">
                        <a:pos x="75" y="38"/>
                      </a:cxn>
                      <a:cxn ang="0">
                        <a:pos x="26" y="52"/>
                      </a:cxn>
                      <a:cxn ang="0">
                        <a:pos x="3" y="86"/>
                      </a:cxn>
                      <a:cxn ang="0">
                        <a:pos x="9" y="138"/>
                      </a:cxn>
                      <a:cxn ang="0">
                        <a:pos x="16" y="190"/>
                      </a:cxn>
                      <a:cxn ang="0">
                        <a:pos x="24" y="242"/>
                      </a:cxn>
                      <a:cxn ang="0">
                        <a:pos x="33" y="294"/>
                      </a:cxn>
                      <a:cxn ang="0">
                        <a:pos x="43" y="346"/>
                      </a:cxn>
                      <a:cxn ang="0">
                        <a:pos x="53" y="398"/>
                      </a:cxn>
                      <a:cxn ang="0">
                        <a:pos x="64" y="450"/>
                      </a:cxn>
                      <a:cxn ang="0">
                        <a:pos x="75" y="502"/>
                      </a:cxn>
                      <a:cxn ang="0">
                        <a:pos x="87" y="554"/>
                      </a:cxn>
                      <a:cxn ang="0">
                        <a:pos x="99" y="606"/>
                      </a:cxn>
                      <a:cxn ang="0">
                        <a:pos x="111" y="658"/>
                      </a:cxn>
                      <a:cxn ang="0">
                        <a:pos x="122" y="711"/>
                      </a:cxn>
                      <a:cxn ang="0">
                        <a:pos x="134" y="763"/>
                      </a:cxn>
                      <a:cxn ang="0">
                        <a:pos x="145" y="815"/>
                      </a:cxn>
                      <a:cxn ang="0">
                        <a:pos x="155" y="867"/>
                      </a:cxn>
                      <a:cxn ang="0">
                        <a:pos x="588" y="893"/>
                      </a:cxn>
                      <a:cxn ang="0">
                        <a:pos x="594" y="840"/>
                      </a:cxn>
                      <a:cxn ang="0">
                        <a:pos x="603" y="787"/>
                      </a:cxn>
                      <a:cxn ang="0">
                        <a:pos x="611" y="734"/>
                      </a:cxn>
                      <a:cxn ang="0">
                        <a:pos x="620" y="680"/>
                      </a:cxn>
                      <a:cxn ang="0">
                        <a:pos x="628" y="626"/>
                      </a:cxn>
                      <a:cxn ang="0">
                        <a:pos x="637" y="573"/>
                      </a:cxn>
                      <a:cxn ang="0">
                        <a:pos x="647" y="519"/>
                      </a:cxn>
                      <a:cxn ang="0">
                        <a:pos x="655" y="466"/>
                      </a:cxn>
                      <a:cxn ang="0">
                        <a:pos x="663" y="413"/>
                      </a:cxn>
                      <a:cxn ang="0">
                        <a:pos x="671" y="360"/>
                      </a:cxn>
                      <a:cxn ang="0">
                        <a:pos x="678" y="306"/>
                      </a:cxn>
                      <a:cxn ang="0">
                        <a:pos x="684" y="254"/>
                      </a:cxn>
                      <a:cxn ang="0">
                        <a:pos x="689" y="201"/>
                      </a:cxn>
                      <a:cxn ang="0">
                        <a:pos x="692" y="148"/>
                      </a:cxn>
                      <a:cxn ang="0">
                        <a:pos x="694" y="96"/>
                      </a:cxn>
                      <a:cxn ang="0">
                        <a:pos x="695" y="45"/>
                      </a:cxn>
                    </a:cxnLst>
                    <a:rect l="0" t="0" r="r" b="b"/>
                    <a:pathLst>
                      <a:path w="695" h="893">
                        <a:moveTo>
                          <a:pt x="695" y="45"/>
                        </a:moveTo>
                        <a:lnTo>
                          <a:pt x="676" y="40"/>
                        </a:lnTo>
                        <a:lnTo>
                          <a:pt x="656" y="35"/>
                        </a:lnTo>
                        <a:lnTo>
                          <a:pt x="636" y="31"/>
                        </a:lnTo>
                        <a:lnTo>
                          <a:pt x="616" y="27"/>
                        </a:lnTo>
                        <a:lnTo>
                          <a:pt x="596" y="22"/>
                        </a:lnTo>
                        <a:lnTo>
                          <a:pt x="577" y="19"/>
                        </a:lnTo>
                        <a:lnTo>
                          <a:pt x="556" y="16"/>
                        </a:lnTo>
                        <a:lnTo>
                          <a:pt x="536" y="13"/>
                        </a:lnTo>
                        <a:lnTo>
                          <a:pt x="516" y="10"/>
                        </a:lnTo>
                        <a:lnTo>
                          <a:pt x="496" y="7"/>
                        </a:lnTo>
                        <a:lnTo>
                          <a:pt x="475" y="5"/>
                        </a:lnTo>
                        <a:lnTo>
                          <a:pt x="454" y="4"/>
                        </a:lnTo>
                        <a:lnTo>
                          <a:pt x="433" y="2"/>
                        </a:lnTo>
                        <a:lnTo>
                          <a:pt x="412" y="2"/>
                        </a:lnTo>
                        <a:lnTo>
                          <a:pt x="391" y="0"/>
                        </a:lnTo>
                        <a:lnTo>
                          <a:pt x="370" y="0"/>
                        </a:lnTo>
                        <a:lnTo>
                          <a:pt x="348" y="0"/>
                        </a:lnTo>
                        <a:lnTo>
                          <a:pt x="327" y="1"/>
                        </a:lnTo>
                        <a:lnTo>
                          <a:pt x="305" y="2"/>
                        </a:lnTo>
                        <a:lnTo>
                          <a:pt x="283" y="4"/>
                        </a:lnTo>
                        <a:lnTo>
                          <a:pt x="261" y="6"/>
                        </a:lnTo>
                        <a:lnTo>
                          <a:pt x="238" y="8"/>
                        </a:lnTo>
                        <a:lnTo>
                          <a:pt x="216" y="11"/>
                        </a:lnTo>
                        <a:lnTo>
                          <a:pt x="192" y="14"/>
                        </a:lnTo>
                        <a:lnTo>
                          <a:pt x="169" y="18"/>
                        </a:lnTo>
                        <a:lnTo>
                          <a:pt x="146" y="22"/>
                        </a:lnTo>
                        <a:lnTo>
                          <a:pt x="123" y="27"/>
                        </a:lnTo>
                        <a:lnTo>
                          <a:pt x="99" y="32"/>
                        </a:lnTo>
                        <a:lnTo>
                          <a:pt x="75" y="38"/>
                        </a:lnTo>
                        <a:lnTo>
                          <a:pt x="50" y="45"/>
                        </a:lnTo>
                        <a:lnTo>
                          <a:pt x="26" y="52"/>
                        </a:lnTo>
                        <a:lnTo>
                          <a:pt x="0" y="60"/>
                        </a:lnTo>
                        <a:lnTo>
                          <a:pt x="3" y="86"/>
                        </a:lnTo>
                        <a:lnTo>
                          <a:pt x="6" y="111"/>
                        </a:lnTo>
                        <a:lnTo>
                          <a:pt x="9" y="138"/>
                        </a:lnTo>
                        <a:lnTo>
                          <a:pt x="13" y="164"/>
                        </a:lnTo>
                        <a:lnTo>
                          <a:pt x="16" y="190"/>
                        </a:lnTo>
                        <a:lnTo>
                          <a:pt x="20" y="215"/>
                        </a:lnTo>
                        <a:lnTo>
                          <a:pt x="24" y="242"/>
                        </a:lnTo>
                        <a:lnTo>
                          <a:pt x="28" y="268"/>
                        </a:lnTo>
                        <a:lnTo>
                          <a:pt x="33" y="294"/>
                        </a:lnTo>
                        <a:lnTo>
                          <a:pt x="38" y="320"/>
                        </a:lnTo>
                        <a:lnTo>
                          <a:pt x="43" y="346"/>
                        </a:lnTo>
                        <a:lnTo>
                          <a:pt x="48" y="372"/>
                        </a:lnTo>
                        <a:lnTo>
                          <a:pt x="53" y="398"/>
                        </a:lnTo>
                        <a:lnTo>
                          <a:pt x="59" y="424"/>
                        </a:lnTo>
                        <a:lnTo>
                          <a:pt x="64" y="450"/>
                        </a:lnTo>
                        <a:lnTo>
                          <a:pt x="70" y="476"/>
                        </a:lnTo>
                        <a:lnTo>
                          <a:pt x="75" y="502"/>
                        </a:lnTo>
                        <a:lnTo>
                          <a:pt x="81" y="528"/>
                        </a:lnTo>
                        <a:lnTo>
                          <a:pt x="87" y="554"/>
                        </a:lnTo>
                        <a:lnTo>
                          <a:pt x="93" y="580"/>
                        </a:lnTo>
                        <a:lnTo>
                          <a:pt x="99" y="606"/>
                        </a:lnTo>
                        <a:lnTo>
                          <a:pt x="105" y="632"/>
                        </a:lnTo>
                        <a:lnTo>
                          <a:pt x="111" y="658"/>
                        </a:lnTo>
                        <a:lnTo>
                          <a:pt x="117" y="684"/>
                        </a:lnTo>
                        <a:lnTo>
                          <a:pt x="122" y="711"/>
                        </a:lnTo>
                        <a:lnTo>
                          <a:pt x="128" y="737"/>
                        </a:lnTo>
                        <a:lnTo>
                          <a:pt x="134" y="763"/>
                        </a:lnTo>
                        <a:lnTo>
                          <a:pt x="139" y="789"/>
                        </a:lnTo>
                        <a:lnTo>
                          <a:pt x="145" y="815"/>
                        </a:lnTo>
                        <a:lnTo>
                          <a:pt x="150" y="841"/>
                        </a:lnTo>
                        <a:lnTo>
                          <a:pt x="155" y="867"/>
                        </a:lnTo>
                        <a:lnTo>
                          <a:pt x="160" y="893"/>
                        </a:lnTo>
                        <a:lnTo>
                          <a:pt x="588" y="893"/>
                        </a:lnTo>
                        <a:lnTo>
                          <a:pt x="591" y="866"/>
                        </a:lnTo>
                        <a:lnTo>
                          <a:pt x="594" y="840"/>
                        </a:lnTo>
                        <a:lnTo>
                          <a:pt x="599" y="813"/>
                        </a:lnTo>
                        <a:lnTo>
                          <a:pt x="603" y="787"/>
                        </a:lnTo>
                        <a:lnTo>
                          <a:pt x="607" y="760"/>
                        </a:lnTo>
                        <a:lnTo>
                          <a:pt x="611" y="734"/>
                        </a:lnTo>
                        <a:lnTo>
                          <a:pt x="615" y="706"/>
                        </a:lnTo>
                        <a:lnTo>
                          <a:pt x="620" y="680"/>
                        </a:lnTo>
                        <a:lnTo>
                          <a:pt x="624" y="653"/>
                        </a:lnTo>
                        <a:lnTo>
                          <a:pt x="628" y="626"/>
                        </a:lnTo>
                        <a:lnTo>
                          <a:pt x="633" y="600"/>
                        </a:lnTo>
                        <a:lnTo>
                          <a:pt x="637" y="573"/>
                        </a:lnTo>
                        <a:lnTo>
                          <a:pt x="642" y="546"/>
                        </a:lnTo>
                        <a:lnTo>
                          <a:pt x="647" y="519"/>
                        </a:lnTo>
                        <a:lnTo>
                          <a:pt x="651" y="493"/>
                        </a:lnTo>
                        <a:lnTo>
                          <a:pt x="655" y="466"/>
                        </a:lnTo>
                        <a:lnTo>
                          <a:pt x="659" y="440"/>
                        </a:lnTo>
                        <a:lnTo>
                          <a:pt x="663" y="413"/>
                        </a:lnTo>
                        <a:lnTo>
                          <a:pt x="667" y="386"/>
                        </a:lnTo>
                        <a:lnTo>
                          <a:pt x="671" y="360"/>
                        </a:lnTo>
                        <a:lnTo>
                          <a:pt x="674" y="333"/>
                        </a:lnTo>
                        <a:lnTo>
                          <a:pt x="678" y="306"/>
                        </a:lnTo>
                        <a:lnTo>
                          <a:pt x="681" y="280"/>
                        </a:lnTo>
                        <a:lnTo>
                          <a:pt x="684" y="254"/>
                        </a:lnTo>
                        <a:lnTo>
                          <a:pt x="686" y="227"/>
                        </a:lnTo>
                        <a:lnTo>
                          <a:pt x="689" y="201"/>
                        </a:lnTo>
                        <a:lnTo>
                          <a:pt x="691" y="175"/>
                        </a:lnTo>
                        <a:lnTo>
                          <a:pt x="692" y="148"/>
                        </a:lnTo>
                        <a:lnTo>
                          <a:pt x="694" y="122"/>
                        </a:lnTo>
                        <a:lnTo>
                          <a:pt x="694" y="96"/>
                        </a:lnTo>
                        <a:lnTo>
                          <a:pt x="695" y="71"/>
                        </a:lnTo>
                        <a:lnTo>
                          <a:pt x="695" y="45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2F5389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790" name="Group 558"/>
                <p:cNvGrpSpPr>
                  <a:grpSpLocks/>
                </p:cNvGrpSpPr>
                <p:nvPr/>
              </p:nvGrpSpPr>
              <p:grpSpPr bwMode="auto">
                <a:xfrm>
                  <a:off x="2202" y="1963"/>
                  <a:ext cx="217" cy="607"/>
                  <a:chOff x="2202" y="1963"/>
                  <a:chExt cx="217" cy="607"/>
                </a:xfrm>
              </p:grpSpPr>
              <p:sp>
                <p:nvSpPr>
                  <p:cNvPr id="2795" name="Freeform 556"/>
                  <p:cNvSpPr>
                    <a:spLocks/>
                  </p:cNvSpPr>
                  <p:nvPr/>
                </p:nvSpPr>
                <p:spPr bwMode="auto">
                  <a:xfrm>
                    <a:off x="2202" y="1963"/>
                    <a:ext cx="217" cy="607"/>
                  </a:xfrm>
                  <a:custGeom>
                    <a:avLst/>
                    <a:gdLst/>
                    <a:ahLst/>
                    <a:cxnLst>
                      <a:cxn ang="0">
                        <a:pos x="119" y="14"/>
                      </a:cxn>
                      <a:cxn ang="0">
                        <a:pos x="111" y="42"/>
                      </a:cxn>
                      <a:cxn ang="0">
                        <a:pos x="104" y="70"/>
                      </a:cxn>
                      <a:cxn ang="0">
                        <a:pos x="96" y="98"/>
                      </a:cxn>
                      <a:cxn ang="0">
                        <a:pos x="89" y="126"/>
                      </a:cxn>
                      <a:cxn ang="0">
                        <a:pos x="81" y="154"/>
                      </a:cxn>
                      <a:cxn ang="0">
                        <a:pos x="73" y="182"/>
                      </a:cxn>
                      <a:cxn ang="0">
                        <a:pos x="66" y="210"/>
                      </a:cxn>
                      <a:cxn ang="0">
                        <a:pos x="58" y="238"/>
                      </a:cxn>
                      <a:cxn ang="0">
                        <a:pos x="51" y="266"/>
                      </a:cxn>
                      <a:cxn ang="0">
                        <a:pos x="43" y="294"/>
                      </a:cxn>
                      <a:cxn ang="0">
                        <a:pos x="35" y="322"/>
                      </a:cxn>
                      <a:cxn ang="0">
                        <a:pos x="28" y="350"/>
                      </a:cxn>
                      <a:cxn ang="0">
                        <a:pos x="20" y="378"/>
                      </a:cxn>
                      <a:cxn ang="0">
                        <a:pos x="13" y="406"/>
                      </a:cxn>
                      <a:cxn ang="0">
                        <a:pos x="5" y="434"/>
                      </a:cxn>
                      <a:cxn ang="0">
                        <a:pos x="0" y="459"/>
                      </a:cxn>
                      <a:cxn ang="0">
                        <a:pos x="0" y="481"/>
                      </a:cxn>
                      <a:cxn ang="0">
                        <a:pos x="2" y="501"/>
                      </a:cxn>
                      <a:cxn ang="0">
                        <a:pos x="7" y="521"/>
                      </a:cxn>
                      <a:cxn ang="0">
                        <a:pos x="15" y="540"/>
                      </a:cxn>
                      <a:cxn ang="0">
                        <a:pos x="25" y="560"/>
                      </a:cxn>
                      <a:cxn ang="0">
                        <a:pos x="37" y="578"/>
                      </a:cxn>
                      <a:cxn ang="0">
                        <a:pos x="51" y="596"/>
                      </a:cxn>
                      <a:cxn ang="0">
                        <a:pos x="70" y="607"/>
                      </a:cxn>
                      <a:cxn ang="0">
                        <a:pos x="93" y="605"/>
                      </a:cxn>
                      <a:cxn ang="0">
                        <a:pos x="114" y="597"/>
                      </a:cxn>
                      <a:cxn ang="0">
                        <a:pos x="133" y="586"/>
                      </a:cxn>
                      <a:cxn ang="0">
                        <a:pos x="153" y="572"/>
                      </a:cxn>
                      <a:cxn ang="0">
                        <a:pos x="171" y="557"/>
                      </a:cxn>
                      <a:cxn ang="0">
                        <a:pos x="189" y="543"/>
                      </a:cxn>
                      <a:cxn ang="0">
                        <a:pos x="208" y="532"/>
                      </a:cxn>
                      <a:cxn ang="0">
                        <a:pos x="214" y="511"/>
                      </a:cxn>
                      <a:cxn ang="0">
                        <a:pos x="208" y="477"/>
                      </a:cxn>
                      <a:cxn ang="0">
                        <a:pos x="202" y="443"/>
                      </a:cxn>
                      <a:cxn ang="0">
                        <a:pos x="197" y="410"/>
                      </a:cxn>
                      <a:cxn ang="0">
                        <a:pos x="191" y="378"/>
                      </a:cxn>
                      <a:cxn ang="0">
                        <a:pos x="184" y="345"/>
                      </a:cxn>
                      <a:cxn ang="0">
                        <a:pos x="179" y="313"/>
                      </a:cxn>
                      <a:cxn ang="0">
                        <a:pos x="173" y="280"/>
                      </a:cxn>
                      <a:cxn ang="0">
                        <a:pos x="167" y="248"/>
                      </a:cxn>
                      <a:cxn ang="0">
                        <a:pos x="161" y="215"/>
                      </a:cxn>
                      <a:cxn ang="0">
                        <a:pos x="155" y="183"/>
                      </a:cxn>
                      <a:cxn ang="0">
                        <a:pos x="149" y="150"/>
                      </a:cxn>
                      <a:cxn ang="0">
                        <a:pos x="143" y="118"/>
                      </a:cxn>
                      <a:cxn ang="0">
                        <a:pos x="137" y="85"/>
                      </a:cxn>
                      <a:cxn ang="0">
                        <a:pos x="132" y="51"/>
                      </a:cxn>
                      <a:cxn ang="0">
                        <a:pos x="125" y="17"/>
                      </a:cxn>
                    </a:cxnLst>
                    <a:rect l="0" t="0" r="r" b="b"/>
                    <a:pathLst>
                      <a:path w="217" h="607">
                        <a:moveTo>
                          <a:pt x="123" y="0"/>
                        </a:moveTo>
                        <a:lnTo>
                          <a:pt x="119" y="14"/>
                        </a:lnTo>
                        <a:lnTo>
                          <a:pt x="115" y="28"/>
                        </a:lnTo>
                        <a:lnTo>
                          <a:pt x="111" y="42"/>
                        </a:lnTo>
                        <a:lnTo>
                          <a:pt x="107" y="56"/>
                        </a:lnTo>
                        <a:lnTo>
                          <a:pt x="104" y="70"/>
                        </a:lnTo>
                        <a:lnTo>
                          <a:pt x="100" y="84"/>
                        </a:lnTo>
                        <a:lnTo>
                          <a:pt x="96" y="98"/>
                        </a:lnTo>
                        <a:lnTo>
                          <a:pt x="92" y="112"/>
                        </a:lnTo>
                        <a:lnTo>
                          <a:pt x="89" y="126"/>
                        </a:lnTo>
                        <a:lnTo>
                          <a:pt x="85" y="140"/>
                        </a:lnTo>
                        <a:lnTo>
                          <a:pt x="81" y="154"/>
                        </a:lnTo>
                        <a:lnTo>
                          <a:pt x="77" y="168"/>
                        </a:lnTo>
                        <a:lnTo>
                          <a:pt x="73" y="182"/>
                        </a:lnTo>
                        <a:lnTo>
                          <a:pt x="70" y="196"/>
                        </a:lnTo>
                        <a:lnTo>
                          <a:pt x="66" y="210"/>
                        </a:lnTo>
                        <a:lnTo>
                          <a:pt x="62" y="224"/>
                        </a:lnTo>
                        <a:lnTo>
                          <a:pt x="58" y="238"/>
                        </a:lnTo>
                        <a:lnTo>
                          <a:pt x="54" y="252"/>
                        </a:lnTo>
                        <a:lnTo>
                          <a:pt x="51" y="266"/>
                        </a:lnTo>
                        <a:lnTo>
                          <a:pt x="47" y="280"/>
                        </a:lnTo>
                        <a:lnTo>
                          <a:pt x="43" y="294"/>
                        </a:lnTo>
                        <a:lnTo>
                          <a:pt x="39" y="308"/>
                        </a:lnTo>
                        <a:lnTo>
                          <a:pt x="35" y="322"/>
                        </a:lnTo>
                        <a:lnTo>
                          <a:pt x="32" y="336"/>
                        </a:lnTo>
                        <a:lnTo>
                          <a:pt x="28" y="350"/>
                        </a:lnTo>
                        <a:lnTo>
                          <a:pt x="24" y="364"/>
                        </a:lnTo>
                        <a:lnTo>
                          <a:pt x="20" y="378"/>
                        </a:lnTo>
                        <a:lnTo>
                          <a:pt x="16" y="392"/>
                        </a:lnTo>
                        <a:lnTo>
                          <a:pt x="13" y="406"/>
                        </a:lnTo>
                        <a:lnTo>
                          <a:pt x="9" y="420"/>
                        </a:lnTo>
                        <a:lnTo>
                          <a:pt x="5" y="434"/>
                        </a:lnTo>
                        <a:lnTo>
                          <a:pt x="1" y="448"/>
                        </a:lnTo>
                        <a:lnTo>
                          <a:pt x="0" y="459"/>
                        </a:lnTo>
                        <a:lnTo>
                          <a:pt x="0" y="470"/>
                        </a:lnTo>
                        <a:lnTo>
                          <a:pt x="0" y="481"/>
                        </a:lnTo>
                        <a:lnTo>
                          <a:pt x="1" y="491"/>
                        </a:lnTo>
                        <a:lnTo>
                          <a:pt x="2" y="501"/>
                        </a:lnTo>
                        <a:lnTo>
                          <a:pt x="5" y="512"/>
                        </a:lnTo>
                        <a:lnTo>
                          <a:pt x="7" y="521"/>
                        </a:lnTo>
                        <a:lnTo>
                          <a:pt x="11" y="531"/>
                        </a:lnTo>
                        <a:lnTo>
                          <a:pt x="15" y="540"/>
                        </a:lnTo>
                        <a:lnTo>
                          <a:pt x="20" y="550"/>
                        </a:lnTo>
                        <a:lnTo>
                          <a:pt x="25" y="560"/>
                        </a:lnTo>
                        <a:lnTo>
                          <a:pt x="31" y="569"/>
                        </a:lnTo>
                        <a:lnTo>
                          <a:pt x="37" y="578"/>
                        </a:lnTo>
                        <a:lnTo>
                          <a:pt x="43" y="587"/>
                        </a:lnTo>
                        <a:lnTo>
                          <a:pt x="51" y="596"/>
                        </a:lnTo>
                        <a:lnTo>
                          <a:pt x="58" y="605"/>
                        </a:lnTo>
                        <a:lnTo>
                          <a:pt x="70" y="607"/>
                        </a:lnTo>
                        <a:lnTo>
                          <a:pt x="81" y="607"/>
                        </a:lnTo>
                        <a:lnTo>
                          <a:pt x="93" y="605"/>
                        </a:lnTo>
                        <a:lnTo>
                          <a:pt x="103" y="602"/>
                        </a:lnTo>
                        <a:lnTo>
                          <a:pt x="114" y="597"/>
                        </a:lnTo>
                        <a:lnTo>
                          <a:pt x="124" y="592"/>
                        </a:lnTo>
                        <a:lnTo>
                          <a:pt x="133" y="586"/>
                        </a:lnTo>
                        <a:lnTo>
                          <a:pt x="143" y="579"/>
                        </a:lnTo>
                        <a:lnTo>
                          <a:pt x="153" y="572"/>
                        </a:lnTo>
                        <a:lnTo>
                          <a:pt x="162" y="565"/>
                        </a:lnTo>
                        <a:lnTo>
                          <a:pt x="171" y="557"/>
                        </a:lnTo>
                        <a:lnTo>
                          <a:pt x="180" y="550"/>
                        </a:lnTo>
                        <a:lnTo>
                          <a:pt x="189" y="543"/>
                        </a:lnTo>
                        <a:lnTo>
                          <a:pt x="198" y="537"/>
                        </a:lnTo>
                        <a:lnTo>
                          <a:pt x="208" y="532"/>
                        </a:lnTo>
                        <a:lnTo>
                          <a:pt x="217" y="528"/>
                        </a:lnTo>
                        <a:lnTo>
                          <a:pt x="214" y="511"/>
                        </a:lnTo>
                        <a:lnTo>
                          <a:pt x="211" y="494"/>
                        </a:lnTo>
                        <a:lnTo>
                          <a:pt x="208" y="477"/>
                        </a:lnTo>
                        <a:lnTo>
                          <a:pt x="205" y="460"/>
                        </a:lnTo>
                        <a:lnTo>
                          <a:pt x="202" y="443"/>
                        </a:lnTo>
                        <a:lnTo>
                          <a:pt x="199" y="427"/>
                        </a:lnTo>
                        <a:lnTo>
                          <a:pt x="197" y="410"/>
                        </a:lnTo>
                        <a:lnTo>
                          <a:pt x="194" y="394"/>
                        </a:lnTo>
                        <a:lnTo>
                          <a:pt x="191" y="378"/>
                        </a:lnTo>
                        <a:lnTo>
                          <a:pt x="187" y="362"/>
                        </a:lnTo>
                        <a:lnTo>
                          <a:pt x="184" y="345"/>
                        </a:lnTo>
                        <a:lnTo>
                          <a:pt x="182" y="329"/>
                        </a:lnTo>
                        <a:lnTo>
                          <a:pt x="179" y="313"/>
                        </a:lnTo>
                        <a:lnTo>
                          <a:pt x="176" y="296"/>
                        </a:lnTo>
                        <a:lnTo>
                          <a:pt x="173" y="280"/>
                        </a:lnTo>
                        <a:lnTo>
                          <a:pt x="170" y="264"/>
                        </a:lnTo>
                        <a:lnTo>
                          <a:pt x="167" y="248"/>
                        </a:lnTo>
                        <a:lnTo>
                          <a:pt x="164" y="232"/>
                        </a:lnTo>
                        <a:lnTo>
                          <a:pt x="161" y="215"/>
                        </a:lnTo>
                        <a:lnTo>
                          <a:pt x="158" y="199"/>
                        </a:lnTo>
                        <a:lnTo>
                          <a:pt x="155" y="183"/>
                        </a:lnTo>
                        <a:lnTo>
                          <a:pt x="152" y="167"/>
                        </a:lnTo>
                        <a:lnTo>
                          <a:pt x="149" y="150"/>
                        </a:lnTo>
                        <a:lnTo>
                          <a:pt x="146" y="134"/>
                        </a:lnTo>
                        <a:lnTo>
                          <a:pt x="143" y="118"/>
                        </a:lnTo>
                        <a:lnTo>
                          <a:pt x="140" y="101"/>
                        </a:lnTo>
                        <a:lnTo>
                          <a:pt x="137" y="85"/>
                        </a:lnTo>
                        <a:lnTo>
                          <a:pt x="135" y="68"/>
                        </a:lnTo>
                        <a:lnTo>
                          <a:pt x="132" y="51"/>
                        </a:lnTo>
                        <a:lnTo>
                          <a:pt x="129" y="34"/>
                        </a:lnTo>
                        <a:lnTo>
                          <a:pt x="125" y="17"/>
                        </a:lnTo>
                        <a:lnTo>
                          <a:pt x="123" y="0"/>
                        </a:lnTo>
                        <a:close/>
                      </a:path>
                    </a:pathLst>
                  </a:custGeom>
                  <a:solidFill>
                    <a:srgbClr val="7FA1D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96" name="Freeform 557"/>
                  <p:cNvSpPr>
                    <a:spLocks/>
                  </p:cNvSpPr>
                  <p:nvPr/>
                </p:nvSpPr>
                <p:spPr bwMode="auto">
                  <a:xfrm>
                    <a:off x="2202" y="1963"/>
                    <a:ext cx="217" cy="607"/>
                  </a:xfrm>
                  <a:custGeom>
                    <a:avLst/>
                    <a:gdLst/>
                    <a:ahLst/>
                    <a:cxnLst>
                      <a:cxn ang="0">
                        <a:pos x="119" y="14"/>
                      </a:cxn>
                      <a:cxn ang="0">
                        <a:pos x="111" y="42"/>
                      </a:cxn>
                      <a:cxn ang="0">
                        <a:pos x="104" y="70"/>
                      </a:cxn>
                      <a:cxn ang="0">
                        <a:pos x="96" y="98"/>
                      </a:cxn>
                      <a:cxn ang="0">
                        <a:pos x="89" y="126"/>
                      </a:cxn>
                      <a:cxn ang="0">
                        <a:pos x="81" y="154"/>
                      </a:cxn>
                      <a:cxn ang="0">
                        <a:pos x="73" y="182"/>
                      </a:cxn>
                      <a:cxn ang="0">
                        <a:pos x="66" y="210"/>
                      </a:cxn>
                      <a:cxn ang="0">
                        <a:pos x="58" y="238"/>
                      </a:cxn>
                      <a:cxn ang="0">
                        <a:pos x="51" y="266"/>
                      </a:cxn>
                      <a:cxn ang="0">
                        <a:pos x="43" y="294"/>
                      </a:cxn>
                      <a:cxn ang="0">
                        <a:pos x="35" y="322"/>
                      </a:cxn>
                      <a:cxn ang="0">
                        <a:pos x="28" y="350"/>
                      </a:cxn>
                      <a:cxn ang="0">
                        <a:pos x="20" y="378"/>
                      </a:cxn>
                      <a:cxn ang="0">
                        <a:pos x="13" y="406"/>
                      </a:cxn>
                      <a:cxn ang="0">
                        <a:pos x="5" y="434"/>
                      </a:cxn>
                      <a:cxn ang="0">
                        <a:pos x="0" y="459"/>
                      </a:cxn>
                      <a:cxn ang="0">
                        <a:pos x="0" y="481"/>
                      </a:cxn>
                      <a:cxn ang="0">
                        <a:pos x="2" y="501"/>
                      </a:cxn>
                      <a:cxn ang="0">
                        <a:pos x="7" y="521"/>
                      </a:cxn>
                      <a:cxn ang="0">
                        <a:pos x="15" y="540"/>
                      </a:cxn>
                      <a:cxn ang="0">
                        <a:pos x="25" y="560"/>
                      </a:cxn>
                      <a:cxn ang="0">
                        <a:pos x="37" y="578"/>
                      </a:cxn>
                      <a:cxn ang="0">
                        <a:pos x="51" y="596"/>
                      </a:cxn>
                      <a:cxn ang="0">
                        <a:pos x="70" y="607"/>
                      </a:cxn>
                      <a:cxn ang="0">
                        <a:pos x="93" y="605"/>
                      </a:cxn>
                      <a:cxn ang="0">
                        <a:pos x="114" y="597"/>
                      </a:cxn>
                      <a:cxn ang="0">
                        <a:pos x="133" y="586"/>
                      </a:cxn>
                      <a:cxn ang="0">
                        <a:pos x="153" y="572"/>
                      </a:cxn>
                      <a:cxn ang="0">
                        <a:pos x="171" y="557"/>
                      </a:cxn>
                      <a:cxn ang="0">
                        <a:pos x="189" y="543"/>
                      </a:cxn>
                      <a:cxn ang="0">
                        <a:pos x="208" y="532"/>
                      </a:cxn>
                      <a:cxn ang="0">
                        <a:pos x="214" y="511"/>
                      </a:cxn>
                      <a:cxn ang="0">
                        <a:pos x="208" y="477"/>
                      </a:cxn>
                      <a:cxn ang="0">
                        <a:pos x="202" y="443"/>
                      </a:cxn>
                      <a:cxn ang="0">
                        <a:pos x="197" y="410"/>
                      </a:cxn>
                      <a:cxn ang="0">
                        <a:pos x="191" y="378"/>
                      </a:cxn>
                      <a:cxn ang="0">
                        <a:pos x="184" y="345"/>
                      </a:cxn>
                      <a:cxn ang="0">
                        <a:pos x="179" y="313"/>
                      </a:cxn>
                      <a:cxn ang="0">
                        <a:pos x="173" y="280"/>
                      </a:cxn>
                      <a:cxn ang="0">
                        <a:pos x="167" y="248"/>
                      </a:cxn>
                      <a:cxn ang="0">
                        <a:pos x="161" y="215"/>
                      </a:cxn>
                      <a:cxn ang="0">
                        <a:pos x="155" y="183"/>
                      </a:cxn>
                      <a:cxn ang="0">
                        <a:pos x="149" y="150"/>
                      </a:cxn>
                      <a:cxn ang="0">
                        <a:pos x="143" y="118"/>
                      </a:cxn>
                      <a:cxn ang="0">
                        <a:pos x="137" y="85"/>
                      </a:cxn>
                      <a:cxn ang="0">
                        <a:pos x="132" y="51"/>
                      </a:cxn>
                      <a:cxn ang="0">
                        <a:pos x="125" y="17"/>
                      </a:cxn>
                    </a:cxnLst>
                    <a:rect l="0" t="0" r="r" b="b"/>
                    <a:pathLst>
                      <a:path w="217" h="607">
                        <a:moveTo>
                          <a:pt x="123" y="0"/>
                        </a:moveTo>
                        <a:lnTo>
                          <a:pt x="119" y="14"/>
                        </a:lnTo>
                        <a:lnTo>
                          <a:pt x="115" y="28"/>
                        </a:lnTo>
                        <a:lnTo>
                          <a:pt x="111" y="42"/>
                        </a:lnTo>
                        <a:lnTo>
                          <a:pt x="107" y="56"/>
                        </a:lnTo>
                        <a:lnTo>
                          <a:pt x="104" y="70"/>
                        </a:lnTo>
                        <a:lnTo>
                          <a:pt x="100" y="84"/>
                        </a:lnTo>
                        <a:lnTo>
                          <a:pt x="96" y="98"/>
                        </a:lnTo>
                        <a:lnTo>
                          <a:pt x="92" y="112"/>
                        </a:lnTo>
                        <a:lnTo>
                          <a:pt x="89" y="126"/>
                        </a:lnTo>
                        <a:lnTo>
                          <a:pt x="85" y="140"/>
                        </a:lnTo>
                        <a:lnTo>
                          <a:pt x="81" y="154"/>
                        </a:lnTo>
                        <a:lnTo>
                          <a:pt x="77" y="168"/>
                        </a:lnTo>
                        <a:lnTo>
                          <a:pt x="73" y="182"/>
                        </a:lnTo>
                        <a:lnTo>
                          <a:pt x="70" y="196"/>
                        </a:lnTo>
                        <a:lnTo>
                          <a:pt x="66" y="210"/>
                        </a:lnTo>
                        <a:lnTo>
                          <a:pt x="62" y="224"/>
                        </a:lnTo>
                        <a:lnTo>
                          <a:pt x="58" y="238"/>
                        </a:lnTo>
                        <a:lnTo>
                          <a:pt x="54" y="252"/>
                        </a:lnTo>
                        <a:lnTo>
                          <a:pt x="51" y="266"/>
                        </a:lnTo>
                        <a:lnTo>
                          <a:pt x="47" y="280"/>
                        </a:lnTo>
                        <a:lnTo>
                          <a:pt x="43" y="294"/>
                        </a:lnTo>
                        <a:lnTo>
                          <a:pt x="39" y="308"/>
                        </a:lnTo>
                        <a:lnTo>
                          <a:pt x="35" y="322"/>
                        </a:lnTo>
                        <a:lnTo>
                          <a:pt x="32" y="336"/>
                        </a:lnTo>
                        <a:lnTo>
                          <a:pt x="28" y="350"/>
                        </a:lnTo>
                        <a:lnTo>
                          <a:pt x="24" y="364"/>
                        </a:lnTo>
                        <a:lnTo>
                          <a:pt x="20" y="378"/>
                        </a:lnTo>
                        <a:lnTo>
                          <a:pt x="16" y="392"/>
                        </a:lnTo>
                        <a:lnTo>
                          <a:pt x="13" y="406"/>
                        </a:lnTo>
                        <a:lnTo>
                          <a:pt x="9" y="420"/>
                        </a:lnTo>
                        <a:lnTo>
                          <a:pt x="5" y="434"/>
                        </a:lnTo>
                        <a:lnTo>
                          <a:pt x="1" y="448"/>
                        </a:lnTo>
                        <a:lnTo>
                          <a:pt x="0" y="459"/>
                        </a:lnTo>
                        <a:lnTo>
                          <a:pt x="0" y="470"/>
                        </a:lnTo>
                        <a:lnTo>
                          <a:pt x="0" y="481"/>
                        </a:lnTo>
                        <a:lnTo>
                          <a:pt x="1" y="491"/>
                        </a:lnTo>
                        <a:lnTo>
                          <a:pt x="2" y="501"/>
                        </a:lnTo>
                        <a:lnTo>
                          <a:pt x="5" y="512"/>
                        </a:lnTo>
                        <a:lnTo>
                          <a:pt x="7" y="521"/>
                        </a:lnTo>
                        <a:lnTo>
                          <a:pt x="11" y="531"/>
                        </a:lnTo>
                        <a:lnTo>
                          <a:pt x="15" y="540"/>
                        </a:lnTo>
                        <a:lnTo>
                          <a:pt x="20" y="550"/>
                        </a:lnTo>
                        <a:lnTo>
                          <a:pt x="25" y="560"/>
                        </a:lnTo>
                        <a:lnTo>
                          <a:pt x="31" y="569"/>
                        </a:lnTo>
                        <a:lnTo>
                          <a:pt x="37" y="578"/>
                        </a:lnTo>
                        <a:lnTo>
                          <a:pt x="43" y="587"/>
                        </a:lnTo>
                        <a:lnTo>
                          <a:pt x="51" y="596"/>
                        </a:lnTo>
                        <a:lnTo>
                          <a:pt x="58" y="605"/>
                        </a:lnTo>
                        <a:lnTo>
                          <a:pt x="70" y="607"/>
                        </a:lnTo>
                        <a:lnTo>
                          <a:pt x="81" y="607"/>
                        </a:lnTo>
                        <a:lnTo>
                          <a:pt x="93" y="605"/>
                        </a:lnTo>
                        <a:lnTo>
                          <a:pt x="103" y="602"/>
                        </a:lnTo>
                        <a:lnTo>
                          <a:pt x="114" y="597"/>
                        </a:lnTo>
                        <a:lnTo>
                          <a:pt x="124" y="592"/>
                        </a:lnTo>
                        <a:lnTo>
                          <a:pt x="133" y="586"/>
                        </a:lnTo>
                        <a:lnTo>
                          <a:pt x="143" y="579"/>
                        </a:lnTo>
                        <a:lnTo>
                          <a:pt x="153" y="572"/>
                        </a:lnTo>
                        <a:lnTo>
                          <a:pt x="162" y="565"/>
                        </a:lnTo>
                        <a:lnTo>
                          <a:pt x="171" y="557"/>
                        </a:lnTo>
                        <a:lnTo>
                          <a:pt x="180" y="550"/>
                        </a:lnTo>
                        <a:lnTo>
                          <a:pt x="189" y="543"/>
                        </a:lnTo>
                        <a:lnTo>
                          <a:pt x="198" y="537"/>
                        </a:lnTo>
                        <a:lnTo>
                          <a:pt x="208" y="532"/>
                        </a:lnTo>
                        <a:lnTo>
                          <a:pt x="217" y="528"/>
                        </a:lnTo>
                        <a:lnTo>
                          <a:pt x="214" y="511"/>
                        </a:lnTo>
                        <a:lnTo>
                          <a:pt x="211" y="494"/>
                        </a:lnTo>
                        <a:lnTo>
                          <a:pt x="208" y="477"/>
                        </a:lnTo>
                        <a:lnTo>
                          <a:pt x="205" y="460"/>
                        </a:lnTo>
                        <a:lnTo>
                          <a:pt x="202" y="443"/>
                        </a:lnTo>
                        <a:lnTo>
                          <a:pt x="199" y="427"/>
                        </a:lnTo>
                        <a:lnTo>
                          <a:pt x="197" y="410"/>
                        </a:lnTo>
                        <a:lnTo>
                          <a:pt x="194" y="394"/>
                        </a:lnTo>
                        <a:lnTo>
                          <a:pt x="191" y="378"/>
                        </a:lnTo>
                        <a:lnTo>
                          <a:pt x="187" y="362"/>
                        </a:lnTo>
                        <a:lnTo>
                          <a:pt x="184" y="345"/>
                        </a:lnTo>
                        <a:lnTo>
                          <a:pt x="182" y="329"/>
                        </a:lnTo>
                        <a:lnTo>
                          <a:pt x="179" y="313"/>
                        </a:lnTo>
                        <a:lnTo>
                          <a:pt x="176" y="296"/>
                        </a:lnTo>
                        <a:lnTo>
                          <a:pt x="173" y="280"/>
                        </a:lnTo>
                        <a:lnTo>
                          <a:pt x="170" y="264"/>
                        </a:lnTo>
                        <a:lnTo>
                          <a:pt x="167" y="248"/>
                        </a:lnTo>
                        <a:lnTo>
                          <a:pt x="164" y="232"/>
                        </a:lnTo>
                        <a:lnTo>
                          <a:pt x="161" y="215"/>
                        </a:lnTo>
                        <a:lnTo>
                          <a:pt x="158" y="199"/>
                        </a:lnTo>
                        <a:lnTo>
                          <a:pt x="155" y="183"/>
                        </a:lnTo>
                        <a:lnTo>
                          <a:pt x="152" y="167"/>
                        </a:lnTo>
                        <a:lnTo>
                          <a:pt x="149" y="150"/>
                        </a:lnTo>
                        <a:lnTo>
                          <a:pt x="146" y="134"/>
                        </a:lnTo>
                        <a:lnTo>
                          <a:pt x="143" y="118"/>
                        </a:lnTo>
                        <a:lnTo>
                          <a:pt x="140" y="101"/>
                        </a:lnTo>
                        <a:lnTo>
                          <a:pt x="137" y="85"/>
                        </a:lnTo>
                        <a:lnTo>
                          <a:pt x="135" y="68"/>
                        </a:lnTo>
                        <a:lnTo>
                          <a:pt x="132" y="51"/>
                        </a:lnTo>
                        <a:lnTo>
                          <a:pt x="129" y="34"/>
                        </a:lnTo>
                        <a:lnTo>
                          <a:pt x="125" y="17"/>
                        </a:lnTo>
                        <a:lnTo>
                          <a:pt x="123" y="0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2F5389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791" name="Group 562"/>
                <p:cNvGrpSpPr>
                  <a:grpSpLocks/>
                </p:cNvGrpSpPr>
                <p:nvPr/>
              </p:nvGrpSpPr>
              <p:grpSpPr bwMode="auto">
                <a:xfrm>
                  <a:off x="2962" y="1942"/>
                  <a:ext cx="225" cy="633"/>
                  <a:chOff x="2962" y="1942"/>
                  <a:chExt cx="225" cy="633"/>
                </a:xfrm>
              </p:grpSpPr>
              <p:sp>
                <p:nvSpPr>
                  <p:cNvPr id="2792" name="Freeform 559"/>
                  <p:cNvSpPr>
                    <a:spLocks/>
                  </p:cNvSpPr>
                  <p:nvPr/>
                </p:nvSpPr>
                <p:spPr bwMode="auto">
                  <a:xfrm>
                    <a:off x="2978" y="1958"/>
                    <a:ext cx="209" cy="617"/>
                  </a:xfrm>
                  <a:custGeom>
                    <a:avLst/>
                    <a:gdLst/>
                    <a:ahLst/>
                    <a:cxnLst>
                      <a:cxn ang="0">
                        <a:pos x="66" y="14"/>
                      </a:cxn>
                      <a:cxn ang="0">
                        <a:pos x="75" y="42"/>
                      </a:cxn>
                      <a:cxn ang="0">
                        <a:pos x="84" y="70"/>
                      </a:cxn>
                      <a:cxn ang="0">
                        <a:pos x="93" y="98"/>
                      </a:cxn>
                      <a:cxn ang="0">
                        <a:pos x="102" y="127"/>
                      </a:cxn>
                      <a:cxn ang="0">
                        <a:pos x="112" y="156"/>
                      </a:cxn>
                      <a:cxn ang="0">
                        <a:pos x="121" y="185"/>
                      </a:cxn>
                      <a:cxn ang="0">
                        <a:pos x="130" y="213"/>
                      </a:cxn>
                      <a:cxn ang="0">
                        <a:pos x="139" y="242"/>
                      </a:cxn>
                      <a:cxn ang="0">
                        <a:pos x="148" y="271"/>
                      </a:cxn>
                      <a:cxn ang="0">
                        <a:pos x="157" y="300"/>
                      </a:cxn>
                      <a:cxn ang="0">
                        <a:pos x="167" y="329"/>
                      </a:cxn>
                      <a:cxn ang="0">
                        <a:pos x="176" y="357"/>
                      </a:cxn>
                      <a:cxn ang="0">
                        <a:pos x="185" y="385"/>
                      </a:cxn>
                      <a:cxn ang="0">
                        <a:pos x="194" y="414"/>
                      </a:cxn>
                      <a:cxn ang="0">
                        <a:pos x="202" y="442"/>
                      </a:cxn>
                      <a:cxn ang="0">
                        <a:pos x="208" y="466"/>
                      </a:cxn>
                      <a:cxn ang="0">
                        <a:pos x="209" y="488"/>
                      </a:cxn>
                      <a:cxn ang="0">
                        <a:pos x="208" y="509"/>
                      </a:cxn>
                      <a:cxn ang="0">
                        <a:pos x="203" y="529"/>
                      </a:cxn>
                      <a:cxn ang="0">
                        <a:pos x="196" y="548"/>
                      </a:cxn>
                      <a:cxn ang="0">
                        <a:pos x="187" y="567"/>
                      </a:cxn>
                      <a:cxn ang="0">
                        <a:pos x="176" y="586"/>
                      </a:cxn>
                      <a:cxn ang="0">
                        <a:pos x="162" y="605"/>
                      </a:cxn>
                      <a:cxn ang="0">
                        <a:pos x="144" y="616"/>
                      </a:cxn>
                      <a:cxn ang="0">
                        <a:pos x="122" y="615"/>
                      </a:cxn>
                      <a:cxn ang="0">
                        <a:pos x="101" y="609"/>
                      </a:cxn>
                      <a:cxn ang="0">
                        <a:pos x="82" y="598"/>
                      </a:cxn>
                      <a:cxn ang="0">
                        <a:pos x="64" y="585"/>
                      </a:cxn>
                      <a:cxn ang="0">
                        <a:pos x="46" y="570"/>
                      </a:cxn>
                      <a:cxn ang="0">
                        <a:pos x="28" y="557"/>
                      </a:cxn>
                      <a:cxn ang="0">
                        <a:pos x="10" y="547"/>
                      </a:cxn>
                      <a:cxn ang="0">
                        <a:pos x="2" y="526"/>
                      </a:cxn>
                      <a:cxn ang="0">
                        <a:pos x="7" y="492"/>
                      </a:cxn>
                      <a:cxn ang="0">
                        <a:pos x="11" y="458"/>
                      </a:cxn>
                      <a:cxn ang="0">
                        <a:pos x="15" y="424"/>
                      </a:cxn>
                      <a:cxn ang="0">
                        <a:pos x="19" y="390"/>
                      </a:cxn>
                      <a:cxn ang="0">
                        <a:pos x="22" y="356"/>
                      </a:cxn>
                      <a:cxn ang="0">
                        <a:pos x="26" y="322"/>
                      </a:cxn>
                      <a:cxn ang="0">
                        <a:pos x="30" y="289"/>
                      </a:cxn>
                      <a:cxn ang="0">
                        <a:pos x="33" y="255"/>
                      </a:cxn>
                      <a:cxn ang="0">
                        <a:pos x="36" y="221"/>
                      </a:cxn>
                      <a:cxn ang="0">
                        <a:pos x="41" y="187"/>
                      </a:cxn>
                      <a:cxn ang="0">
                        <a:pos x="44" y="153"/>
                      </a:cxn>
                      <a:cxn ang="0">
                        <a:pos x="48" y="120"/>
                      </a:cxn>
                      <a:cxn ang="0">
                        <a:pos x="52" y="86"/>
                      </a:cxn>
                      <a:cxn ang="0">
                        <a:pos x="56" y="51"/>
                      </a:cxn>
                      <a:cxn ang="0">
                        <a:pos x="60" y="17"/>
                      </a:cxn>
                    </a:cxnLst>
                    <a:rect l="0" t="0" r="r" b="b"/>
                    <a:pathLst>
                      <a:path w="209" h="617">
                        <a:moveTo>
                          <a:pt x="62" y="0"/>
                        </a:moveTo>
                        <a:lnTo>
                          <a:pt x="66" y="14"/>
                        </a:lnTo>
                        <a:lnTo>
                          <a:pt x="71" y="28"/>
                        </a:lnTo>
                        <a:lnTo>
                          <a:pt x="75" y="42"/>
                        </a:lnTo>
                        <a:lnTo>
                          <a:pt x="80" y="56"/>
                        </a:lnTo>
                        <a:lnTo>
                          <a:pt x="84" y="70"/>
                        </a:lnTo>
                        <a:lnTo>
                          <a:pt x="89" y="84"/>
                        </a:lnTo>
                        <a:lnTo>
                          <a:pt x="93" y="98"/>
                        </a:lnTo>
                        <a:lnTo>
                          <a:pt x="98" y="112"/>
                        </a:lnTo>
                        <a:lnTo>
                          <a:pt x="102" y="127"/>
                        </a:lnTo>
                        <a:lnTo>
                          <a:pt x="107" y="141"/>
                        </a:lnTo>
                        <a:lnTo>
                          <a:pt x="112" y="156"/>
                        </a:lnTo>
                        <a:lnTo>
                          <a:pt x="116" y="170"/>
                        </a:lnTo>
                        <a:lnTo>
                          <a:pt x="121" y="185"/>
                        </a:lnTo>
                        <a:lnTo>
                          <a:pt x="125" y="199"/>
                        </a:lnTo>
                        <a:lnTo>
                          <a:pt x="130" y="213"/>
                        </a:lnTo>
                        <a:lnTo>
                          <a:pt x="135" y="227"/>
                        </a:lnTo>
                        <a:lnTo>
                          <a:pt x="139" y="242"/>
                        </a:lnTo>
                        <a:lnTo>
                          <a:pt x="144" y="257"/>
                        </a:lnTo>
                        <a:lnTo>
                          <a:pt x="148" y="271"/>
                        </a:lnTo>
                        <a:lnTo>
                          <a:pt x="152" y="285"/>
                        </a:lnTo>
                        <a:lnTo>
                          <a:pt x="157" y="300"/>
                        </a:lnTo>
                        <a:lnTo>
                          <a:pt x="162" y="314"/>
                        </a:lnTo>
                        <a:lnTo>
                          <a:pt x="167" y="329"/>
                        </a:lnTo>
                        <a:lnTo>
                          <a:pt x="171" y="343"/>
                        </a:lnTo>
                        <a:lnTo>
                          <a:pt x="176" y="357"/>
                        </a:lnTo>
                        <a:lnTo>
                          <a:pt x="180" y="371"/>
                        </a:lnTo>
                        <a:lnTo>
                          <a:pt x="185" y="385"/>
                        </a:lnTo>
                        <a:lnTo>
                          <a:pt x="189" y="399"/>
                        </a:lnTo>
                        <a:lnTo>
                          <a:pt x="194" y="414"/>
                        </a:lnTo>
                        <a:lnTo>
                          <a:pt x="198" y="428"/>
                        </a:lnTo>
                        <a:lnTo>
                          <a:pt x="202" y="442"/>
                        </a:lnTo>
                        <a:lnTo>
                          <a:pt x="206" y="455"/>
                        </a:lnTo>
                        <a:lnTo>
                          <a:pt x="208" y="466"/>
                        </a:lnTo>
                        <a:lnTo>
                          <a:pt x="209" y="477"/>
                        </a:lnTo>
                        <a:lnTo>
                          <a:pt x="209" y="488"/>
                        </a:lnTo>
                        <a:lnTo>
                          <a:pt x="209" y="498"/>
                        </a:lnTo>
                        <a:lnTo>
                          <a:pt x="208" y="509"/>
                        </a:lnTo>
                        <a:lnTo>
                          <a:pt x="206" y="519"/>
                        </a:lnTo>
                        <a:lnTo>
                          <a:pt x="203" y="529"/>
                        </a:lnTo>
                        <a:lnTo>
                          <a:pt x="200" y="539"/>
                        </a:lnTo>
                        <a:lnTo>
                          <a:pt x="196" y="548"/>
                        </a:lnTo>
                        <a:lnTo>
                          <a:pt x="192" y="558"/>
                        </a:lnTo>
                        <a:lnTo>
                          <a:pt x="187" y="567"/>
                        </a:lnTo>
                        <a:lnTo>
                          <a:pt x="182" y="577"/>
                        </a:lnTo>
                        <a:lnTo>
                          <a:pt x="176" y="586"/>
                        </a:lnTo>
                        <a:lnTo>
                          <a:pt x="170" y="596"/>
                        </a:lnTo>
                        <a:lnTo>
                          <a:pt x="162" y="605"/>
                        </a:lnTo>
                        <a:lnTo>
                          <a:pt x="155" y="614"/>
                        </a:lnTo>
                        <a:lnTo>
                          <a:pt x="144" y="616"/>
                        </a:lnTo>
                        <a:lnTo>
                          <a:pt x="132" y="617"/>
                        </a:lnTo>
                        <a:lnTo>
                          <a:pt x="122" y="615"/>
                        </a:lnTo>
                        <a:lnTo>
                          <a:pt x="111" y="613"/>
                        </a:lnTo>
                        <a:lnTo>
                          <a:pt x="101" y="609"/>
                        </a:lnTo>
                        <a:lnTo>
                          <a:pt x="91" y="603"/>
                        </a:lnTo>
                        <a:lnTo>
                          <a:pt x="82" y="598"/>
                        </a:lnTo>
                        <a:lnTo>
                          <a:pt x="73" y="591"/>
                        </a:lnTo>
                        <a:lnTo>
                          <a:pt x="64" y="585"/>
                        </a:lnTo>
                        <a:lnTo>
                          <a:pt x="55" y="577"/>
                        </a:lnTo>
                        <a:lnTo>
                          <a:pt x="46" y="570"/>
                        </a:lnTo>
                        <a:lnTo>
                          <a:pt x="37" y="564"/>
                        </a:lnTo>
                        <a:lnTo>
                          <a:pt x="28" y="557"/>
                        </a:lnTo>
                        <a:lnTo>
                          <a:pt x="19" y="552"/>
                        </a:lnTo>
                        <a:lnTo>
                          <a:pt x="10" y="547"/>
                        </a:lnTo>
                        <a:lnTo>
                          <a:pt x="0" y="543"/>
                        </a:lnTo>
                        <a:lnTo>
                          <a:pt x="2" y="526"/>
                        </a:lnTo>
                        <a:lnTo>
                          <a:pt x="5" y="509"/>
                        </a:lnTo>
                        <a:lnTo>
                          <a:pt x="7" y="492"/>
                        </a:lnTo>
                        <a:lnTo>
                          <a:pt x="9" y="475"/>
                        </a:lnTo>
                        <a:lnTo>
                          <a:pt x="11" y="458"/>
                        </a:lnTo>
                        <a:lnTo>
                          <a:pt x="13" y="441"/>
                        </a:lnTo>
                        <a:lnTo>
                          <a:pt x="15" y="424"/>
                        </a:lnTo>
                        <a:lnTo>
                          <a:pt x="17" y="407"/>
                        </a:lnTo>
                        <a:lnTo>
                          <a:pt x="19" y="390"/>
                        </a:lnTo>
                        <a:lnTo>
                          <a:pt x="21" y="373"/>
                        </a:lnTo>
                        <a:lnTo>
                          <a:pt x="22" y="356"/>
                        </a:lnTo>
                        <a:lnTo>
                          <a:pt x="24" y="339"/>
                        </a:lnTo>
                        <a:lnTo>
                          <a:pt x="26" y="322"/>
                        </a:lnTo>
                        <a:lnTo>
                          <a:pt x="28" y="305"/>
                        </a:lnTo>
                        <a:lnTo>
                          <a:pt x="30" y="289"/>
                        </a:lnTo>
                        <a:lnTo>
                          <a:pt x="32" y="271"/>
                        </a:lnTo>
                        <a:lnTo>
                          <a:pt x="33" y="255"/>
                        </a:lnTo>
                        <a:lnTo>
                          <a:pt x="35" y="238"/>
                        </a:lnTo>
                        <a:lnTo>
                          <a:pt x="36" y="221"/>
                        </a:lnTo>
                        <a:lnTo>
                          <a:pt x="38" y="204"/>
                        </a:lnTo>
                        <a:lnTo>
                          <a:pt x="41" y="187"/>
                        </a:lnTo>
                        <a:lnTo>
                          <a:pt x="42" y="170"/>
                        </a:lnTo>
                        <a:lnTo>
                          <a:pt x="44" y="153"/>
                        </a:lnTo>
                        <a:lnTo>
                          <a:pt x="46" y="136"/>
                        </a:lnTo>
                        <a:lnTo>
                          <a:pt x="48" y="120"/>
                        </a:lnTo>
                        <a:lnTo>
                          <a:pt x="49" y="102"/>
                        </a:lnTo>
                        <a:lnTo>
                          <a:pt x="52" y="86"/>
                        </a:lnTo>
                        <a:lnTo>
                          <a:pt x="54" y="68"/>
                        </a:lnTo>
                        <a:lnTo>
                          <a:pt x="56" y="51"/>
                        </a:lnTo>
                        <a:lnTo>
                          <a:pt x="58" y="34"/>
                        </a:lnTo>
                        <a:lnTo>
                          <a:pt x="60" y="17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93" name="Freeform 560"/>
                  <p:cNvSpPr>
                    <a:spLocks/>
                  </p:cNvSpPr>
                  <p:nvPr/>
                </p:nvSpPr>
                <p:spPr bwMode="auto">
                  <a:xfrm>
                    <a:off x="2962" y="1942"/>
                    <a:ext cx="209" cy="617"/>
                  </a:xfrm>
                  <a:custGeom>
                    <a:avLst/>
                    <a:gdLst/>
                    <a:ahLst/>
                    <a:cxnLst>
                      <a:cxn ang="0">
                        <a:pos x="66" y="14"/>
                      </a:cxn>
                      <a:cxn ang="0">
                        <a:pos x="75" y="42"/>
                      </a:cxn>
                      <a:cxn ang="0">
                        <a:pos x="84" y="70"/>
                      </a:cxn>
                      <a:cxn ang="0">
                        <a:pos x="93" y="98"/>
                      </a:cxn>
                      <a:cxn ang="0">
                        <a:pos x="102" y="127"/>
                      </a:cxn>
                      <a:cxn ang="0">
                        <a:pos x="111" y="156"/>
                      </a:cxn>
                      <a:cxn ang="0">
                        <a:pos x="121" y="185"/>
                      </a:cxn>
                      <a:cxn ang="0">
                        <a:pos x="130" y="213"/>
                      </a:cxn>
                      <a:cxn ang="0">
                        <a:pos x="139" y="242"/>
                      </a:cxn>
                      <a:cxn ang="0">
                        <a:pos x="148" y="271"/>
                      </a:cxn>
                      <a:cxn ang="0">
                        <a:pos x="157" y="300"/>
                      </a:cxn>
                      <a:cxn ang="0">
                        <a:pos x="167" y="329"/>
                      </a:cxn>
                      <a:cxn ang="0">
                        <a:pos x="176" y="357"/>
                      </a:cxn>
                      <a:cxn ang="0">
                        <a:pos x="185" y="385"/>
                      </a:cxn>
                      <a:cxn ang="0">
                        <a:pos x="194" y="414"/>
                      </a:cxn>
                      <a:cxn ang="0">
                        <a:pos x="202" y="441"/>
                      </a:cxn>
                      <a:cxn ang="0">
                        <a:pos x="208" y="466"/>
                      </a:cxn>
                      <a:cxn ang="0">
                        <a:pos x="209" y="488"/>
                      </a:cxn>
                      <a:cxn ang="0">
                        <a:pos x="208" y="509"/>
                      </a:cxn>
                      <a:cxn ang="0">
                        <a:pos x="203" y="529"/>
                      </a:cxn>
                      <a:cxn ang="0">
                        <a:pos x="196" y="548"/>
                      </a:cxn>
                      <a:cxn ang="0">
                        <a:pos x="187" y="567"/>
                      </a:cxn>
                      <a:cxn ang="0">
                        <a:pos x="176" y="586"/>
                      </a:cxn>
                      <a:cxn ang="0">
                        <a:pos x="162" y="605"/>
                      </a:cxn>
                      <a:cxn ang="0">
                        <a:pos x="144" y="616"/>
                      </a:cxn>
                      <a:cxn ang="0">
                        <a:pos x="122" y="615"/>
                      </a:cxn>
                      <a:cxn ang="0">
                        <a:pos x="101" y="609"/>
                      </a:cxn>
                      <a:cxn ang="0">
                        <a:pos x="82" y="598"/>
                      </a:cxn>
                      <a:cxn ang="0">
                        <a:pos x="64" y="585"/>
                      </a:cxn>
                      <a:cxn ang="0">
                        <a:pos x="46" y="570"/>
                      </a:cxn>
                      <a:cxn ang="0">
                        <a:pos x="28" y="557"/>
                      </a:cxn>
                      <a:cxn ang="0">
                        <a:pos x="10" y="547"/>
                      </a:cxn>
                      <a:cxn ang="0">
                        <a:pos x="2" y="526"/>
                      </a:cxn>
                      <a:cxn ang="0">
                        <a:pos x="7" y="492"/>
                      </a:cxn>
                      <a:cxn ang="0">
                        <a:pos x="11" y="458"/>
                      </a:cxn>
                      <a:cxn ang="0">
                        <a:pos x="15" y="424"/>
                      </a:cxn>
                      <a:cxn ang="0">
                        <a:pos x="19" y="390"/>
                      </a:cxn>
                      <a:cxn ang="0">
                        <a:pos x="22" y="356"/>
                      </a:cxn>
                      <a:cxn ang="0">
                        <a:pos x="26" y="323"/>
                      </a:cxn>
                      <a:cxn ang="0">
                        <a:pos x="30" y="289"/>
                      </a:cxn>
                      <a:cxn ang="0">
                        <a:pos x="33" y="255"/>
                      </a:cxn>
                      <a:cxn ang="0">
                        <a:pos x="36" y="221"/>
                      </a:cxn>
                      <a:cxn ang="0">
                        <a:pos x="41" y="187"/>
                      </a:cxn>
                      <a:cxn ang="0">
                        <a:pos x="44" y="153"/>
                      </a:cxn>
                      <a:cxn ang="0">
                        <a:pos x="48" y="120"/>
                      </a:cxn>
                      <a:cxn ang="0">
                        <a:pos x="52" y="86"/>
                      </a:cxn>
                      <a:cxn ang="0">
                        <a:pos x="56" y="51"/>
                      </a:cxn>
                      <a:cxn ang="0">
                        <a:pos x="60" y="17"/>
                      </a:cxn>
                    </a:cxnLst>
                    <a:rect l="0" t="0" r="r" b="b"/>
                    <a:pathLst>
                      <a:path w="209" h="617">
                        <a:moveTo>
                          <a:pt x="62" y="0"/>
                        </a:moveTo>
                        <a:lnTo>
                          <a:pt x="66" y="14"/>
                        </a:lnTo>
                        <a:lnTo>
                          <a:pt x="71" y="28"/>
                        </a:lnTo>
                        <a:lnTo>
                          <a:pt x="75" y="42"/>
                        </a:lnTo>
                        <a:lnTo>
                          <a:pt x="80" y="56"/>
                        </a:lnTo>
                        <a:lnTo>
                          <a:pt x="84" y="70"/>
                        </a:lnTo>
                        <a:lnTo>
                          <a:pt x="89" y="84"/>
                        </a:lnTo>
                        <a:lnTo>
                          <a:pt x="93" y="98"/>
                        </a:lnTo>
                        <a:lnTo>
                          <a:pt x="98" y="113"/>
                        </a:lnTo>
                        <a:lnTo>
                          <a:pt x="102" y="127"/>
                        </a:lnTo>
                        <a:lnTo>
                          <a:pt x="107" y="141"/>
                        </a:lnTo>
                        <a:lnTo>
                          <a:pt x="111" y="156"/>
                        </a:lnTo>
                        <a:lnTo>
                          <a:pt x="116" y="170"/>
                        </a:lnTo>
                        <a:lnTo>
                          <a:pt x="121" y="185"/>
                        </a:lnTo>
                        <a:lnTo>
                          <a:pt x="125" y="199"/>
                        </a:lnTo>
                        <a:lnTo>
                          <a:pt x="130" y="213"/>
                        </a:lnTo>
                        <a:lnTo>
                          <a:pt x="135" y="227"/>
                        </a:lnTo>
                        <a:lnTo>
                          <a:pt x="139" y="242"/>
                        </a:lnTo>
                        <a:lnTo>
                          <a:pt x="144" y="257"/>
                        </a:lnTo>
                        <a:lnTo>
                          <a:pt x="148" y="271"/>
                        </a:lnTo>
                        <a:lnTo>
                          <a:pt x="153" y="285"/>
                        </a:lnTo>
                        <a:lnTo>
                          <a:pt x="157" y="300"/>
                        </a:lnTo>
                        <a:lnTo>
                          <a:pt x="162" y="314"/>
                        </a:lnTo>
                        <a:lnTo>
                          <a:pt x="167" y="329"/>
                        </a:lnTo>
                        <a:lnTo>
                          <a:pt x="171" y="343"/>
                        </a:lnTo>
                        <a:lnTo>
                          <a:pt x="176" y="357"/>
                        </a:lnTo>
                        <a:lnTo>
                          <a:pt x="180" y="371"/>
                        </a:lnTo>
                        <a:lnTo>
                          <a:pt x="185" y="385"/>
                        </a:lnTo>
                        <a:lnTo>
                          <a:pt x="189" y="399"/>
                        </a:lnTo>
                        <a:lnTo>
                          <a:pt x="194" y="414"/>
                        </a:lnTo>
                        <a:lnTo>
                          <a:pt x="198" y="428"/>
                        </a:lnTo>
                        <a:lnTo>
                          <a:pt x="202" y="441"/>
                        </a:lnTo>
                        <a:lnTo>
                          <a:pt x="207" y="455"/>
                        </a:lnTo>
                        <a:lnTo>
                          <a:pt x="208" y="466"/>
                        </a:lnTo>
                        <a:lnTo>
                          <a:pt x="209" y="477"/>
                        </a:lnTo>
                        <a:lnTo>
                          <a:pt x="209" y="488"/>
                        </a:lnTo>
                        <a:lnTo>
                          <a:pt x="209" y="498"/>
                        </a:lnTo>
                        <a:lnTo>
                          <a:pt x="208" y="509"/>
                        </a:lnTo>
                        <a:lnTo>
                          <a:pt x="206" y="519"/>
                        </a:lnTo>
                        <a:lnTo>
                          <a:pt x="203" y="529"/>
                        </a:lnTo>
                        <a:lnTo>
                          <a:pt x="200" y="539"/>
                        </a:lnTo>
                        <a:lnTo>
                          <a:pt x="196" y="548"/>
                        </a:lnTo>
                        <a:lnTo>
                          <a:pt x="192" y="558"/>
                        </a:lnTo>
                        <a:lnTo>
                          <a:pt x="187" y="567"/>
                        </a:lnTo>
                        <a:lnTo>
                          <a:pt x="182" y="577"/>
                        </a:lnTo>
                        <a:lnTo>
                          <a:pt x="176" y="586"/>
                        </a:lnTo>
                        <a:lnTo>
                          <a:pt x="170" y="596"/>
                        </a:lnTo>
                        <a:lnTo>
                          <a:pt x="162" y="605"/>
                        </a:lnTo>
                        <a:lnTo>
                          <a:pt x="155" y="614"/>
                        </a:lnTo>
                        <a:lnTo>
                          <a:pt x="144" y="616"/>
                        </a:lnTo>
                        <a:lnTo>
                          <a:pt x="132" y="617"/>
                        </a:lnTo>
                        <a:lnTo>
                          <a:pt x="122" y="615"/>
                        </a:lnTo>
                        <a:lnTo>
                          <a:pt x="111" y="613"/>
                        </a:lnTo>
                        <a:lnTo>
                          <a:pt x="101" y="609"/>
                        </a:lnTo>
                        <a:lnTo>
                          <a:pt x="91" y="603"/>
                        </a:lnTo>
                        <a:lnTo>
                          <a:pt x="82" y="598"/>
                        </a:lnTo>
                        <a:lnTo>
                          <a:pt x="73" y="591"/>
                        </a:lnTo>
                        <a:lnTo>
                          <a:pt x="64" y="585"/>
                        </a:lnTo>
                        <a:lnTo>
                          <a:pt x="55" y="577"/>
                        </a:lnTo>
                        <a:lnTo>
                          <a:pt x="46" y="570"/>
                        </a:lnTo>
                        <a:lnTo>
                          <a:pt x="37" y="564"/>
                        </a:lnTo>
                        <a:lnTo>
                          <a:pt x="28" y="557"/>
                        </a:lnTo>
                        <a:lnTo>
                          <a:pt x="19" y="552"/>
                        </a:lnTo>
                        <a:lnTo>
                          <a:pt x="10" y="547"/>
                        </a:lnTo>
                        <a:lnTo>
                          <a:pt x="0" y="543"/>
                        </a:lnTo>
                        <a:lnTo>
                          <a:pt x="2" y="526"/>
                        </a:lnTo>
                        <a:lnTo>
                          <a:pt x="5" y="509"/>
                        </a:lnTo>
                        <a:lnTo>
                          <a:pt x="7" y="492"/>
                        </a:lnTo>
                        <a:lnTo>
                          <a:pt x="9" y="475"/>
                        </a:lnTo>
                        <a:lnTo>
                          <a:pt x="11" y="458"/>
                        </a:lnTo>
                        <a:lnTo>
                          <a:pt x="13" y="441"/>
                        </a:lnTo>
                        <a:lnTo>
                          <a:pt x="15" y="424"/>
                        </a:lnTo>
                        <a:lnTo>
                          <a:pt x="17" y="407"/>
                        </a:lnTo>
                        <a:lnTo>
                          <a:pt x="19" y="390"/>
                        </a:lnTo>
                        <a:lnTo>
                          <a:pt x="21" y="373"/>
                        </a:lnTo>
                        <a:lnTo>
                          <a:pt x="22" y="356"/>
                        </a:lnTo>
                        <a:lnTo>
                          <a:pt x="24" y="339"/>
                        </a:lnTo>
                        <a:lnTo>
                          <a:pt x="26" y="323"/>
                        </a:lnTo>
                        <a:lnTo>
                          <a:pt x="28" y="305"/>
                        </a:lnTo>
                        <a:lnTo>
                          <a:pt x="30" y="289"/>
                        </a:lnTo>
                        <a:lnTo>
                          <a:pt x="32" y="272"/>
                        </a:lnTo>
                        <a:lnTo>
                          <a:pt x="33" y="255"/>
                        </a:lnTo>
                        <a:lnTo>
                          <a:pt x="35" y="238"/>
                        </a:lnTo>
                        <a:lnTo>
                          <a:pt x="36" y="221"/>
                        </a:lnTo>
                        <a:lnTo>
                          <a:pt x="38" y="204"/>
                        </a:lnTo>
                        <a:lnTo>
                          <a:pt x="41" y="187"/>
                        </a:lnTo>
                        <a:lnTo>
                          <a:pt x="42" y="170"/>
                        </a:lnTo>
                        <a:lnTo>
                          <a:pt x="44" y="153"/>
                        </a:lnTo>
                        <a:lnTo>
                          <a:pt x="46" y="136"/>
                        </a:lnTo>
                        <a:lnTo>
                          <a:pt x="48" y="120"/>
                        </a:lnTo>
                        <a:lnTo>
                          <a:pt x="49" y="102"/>
                        </a:lnTo>
                        <a:lnTo>
                          <a:pt x="52" y="86"/>
                        </a:lnTo>
                        <a:lnTo>
                          <a:pt x="54" y="68"/>
                        </a:lnTo>
                        <a:lnTo>
                          <a:pt x="56" y="51"/>
                        </a:lnTo>
                        <a:lnTo>
                          <a:pt x="58" y="34"/>
                        </a:lnTo>
                        <a:lnTo>
                          <a:pt x="60" y="17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7FA1D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94" name="Freeform 561"/>
                  <p:cNvSpPr>
                    <a:spLocks/>
                  </p:cNvSpPr>
                  <p:nvPr/>
                </p:nvSpPr>
                <p:spPr bwMode="auto">
                  <a:xfrm>
                    <a:off x="2962" y="1942"/>
                    <a:ext cx="209" cy="617"/>
                  </a:xfrm>
                  <a:custGeom>
                    <a:avLst/>
                    <a:gdLst/>
                    <a:ahLst/>
                    <a:cxnLst>
                      <a:cxn ang="0">
                        <a:pos x="66" y="14"/>
                      </a:cxn>
                      <a:cxn ang="0">
                        <a:pos x="75" y="42"/>
                      </a:cxn>
                      <a:cxn ang="0">
                        <a:pos x="84" y="70"/>
                      </a:cxn>
                      <a:cxn ang="0">
                        <a:pos x="93" y="98"/>
                      </a:cxn>
                      <a:cxn ang="0">
                        <a:pos x="102" y="127"/>
                      </a:cxn>
                      <a:cxn ang="0">
                        <a:pos x="111" y="156"/>
                      </a:cxn>
                      <a:cxn ang="0">
                        <a:pos x="121" y="185"/>
                      </a:cxn>
                      <a:cxn ang="0">
                        <a:pos x="130" y="213"/>
                      </a:cxn>
                      <a:cxn ang="0">
                        <a:pos x="139" y="242"/>
                      </a:cxn>
                      <a:cxn ang="0">
                        <a:pos x="148" y="271"/>
                      </a:cxn>
                      <a:cxn ang="0">
                        <a:pos x="157" y="300"/>
                      </a:cxn>
                      <a:cxn ang="0">
                        <a:pos x="167" y="329"/>
                      </a:cxn>
                      <a:cxn ang="0">
                        <a:pos x="176" y="357"/>
                      </a:cxn>
                      <a:cxn ang="0">
                        <a:pos x="185" y="385"/>
                      </a:cxn>
                      <a:cxn ang="0">
                        <a:pos x="194" y="414"/>
                      </a:cxn>
                      <a:cxn ang="0">
                        <a:pos x="202" y="441"/>
                      </a:cxn>
                      <a:cxn ang="0">
                        <a:pos x="208" y="466"/>
                      </a:cxn>
                      <a:cxn ang="0">
                        <a:pos x="209" y="488"/>
                      </a:cxn>
                      <a:cxn ang="0">
                        <a:pos x="208" y="509"/>
                      </a:cxn>
                      <a:cxn ang="0">
                        <a:pos x="203" y="529"/>
                      </a:cxn>
                      <a:cxn ang="0">
                        <a:pos x="196" y="548"/>
                      </a:cxn>
                      <a:cxn ang="0">
                        <a:pos x="187" y="567"/>
                      </a:cxn>
                      <a:cxn ang="0">
                        <a:pos x="176" y="586"/>
                      </a:cxn>
                      <a:cxn ang="0">
                        <a:pos x="162" y="605"/>
                      </a:cxn>
                      <a:cxn ang="0">
                        <a:pos x="144" y="616"/>
                      </a:cxn>
                      <a:cxn ang="0">
                        <a:pos x="122" y="615"/>
                      </a:cxn>
                      <a:cxn ang="0">
                        <a:pos x="101" y="609"/>
                      </a:cxn>
                      <a:cxn ang="0">
                        <a:pos x="82" y="598"/>
                      </a:cxn>
                      <a:cxn ang="0">
                        <a:pos x="64" y="585"/>
                      </a:cxn>
                      <a:cxn ang="0">
                        <a:pos x="46" y="570"/>
                      </a:cxn>
                      <a:cxn ang="0">
                        <a:pos x="28" y="557"/>
                      </a:cxn>
                      <a:cxn ang="0">
                        <a:pos x="10" y="547"/>
                      </a:cxn>
                      <a:cxn ang="0">
                        <a:pos x="2" y="526"/>
                      </a:cxn>
                      <a:cxn ang="0">
                        <a:pos x="7" y="492"/>
                      </a:cxn>
                      <a:cxn ang="0">
                        <a:pos x="11" y="458"/>
                      </a:cxn>
                      <a:cxn ang="0">
                        <a:pos x="15" y="424"/>
                      </a:cxn>
                      <a:cxn ang="0">
                        <a:pos x="19" y="390"/>
                      </a:cxn>
                      <a:cxn ang="0">
                        <a:pos x="22" y="356"/>
                      </a:cxn>
                      <a:cxn ang="0">
                        <a:pos x="26" y="323"/>
                      </a:cxn>
                      <a:cxn ang="0">
                        <a:pos x="30" y="289"/>
                      </a:cxn>
                      <a:cxn ang="0">
                        <a:pos x="33" y="255"/>
                      </a:cxn>
                      <a:cxn ang="0">
                        <a:pos x="36" y="221"/>
                      </a:cxn>
                      <a:cxn ang="0">
                        <a:pos x="41" y="187"/>
                      </a:cxn>
                      <a:cxn ang="0">
                        <a:pos x="44" y="153"/>
                      </a:cxn>
                      <a:cxn ang="0">
                        <a:pos x="48" y="120"/>
                      </a:cxn>
                      <a:cxn ang="0">
                        <a:pos x="52" y="86"/>
                      </a:cxn>
                      <a:cxn ang="0">
                        <a:pos x="56" y="51"/>
                      </a:cxn>
                      <a:cxn ang="0">
                        <a:pos x="60" y="17"/>
                      </a:cxn>
                    </a:cxnLst>
                    <a:rect l="0" t="0" r="r" b="b"/>
                    <a:pathLst>
                      <a:path w="209" h="617">
                        <a:moveTo>
                          <a:pt x="62" y="0"/>
                        </a:moveTo>
                        <a:lnTo>
                          <a:pt x="66" y="14"/>
                        </a:lnTo>
                        <a:lnTo>
                          <a:pt x="71" y="28"/>
                        </a:lnTo>
                        <a:lnTo>
                          <a:pt x="75" y="42"/>
                        </a:lnTo>
                        <a:lnTo>
                          <a:pt x="80" y="56"/>
                        </a:lnTo>
                        <a:lnTo>
                          <a:pt x="84" y="70"/>
                        </a:lnTo>
                        <a:lnTo>
                          <a:pt x="89" y="84"/>
                        </a:lnTo>
                        <a:lnTo>
                          <a:pt x="93" y="98"/>
                        </a:lnTo>
                        <a:lnTo>
                          <a:pt x="98" y="113"/>
                        </a:lnTo>
                        <a:lnTo>
                          <a:pt x="102" y="127"/>
                        </a:lnTo>
                        <a:lnTo>
                          <a:pt x="107" y="141"/>
                        </a:lnTo>
                        <a:lnTo>
                          <a:pt x="111" y="156"/>
                        </a:lnTo>
                        <a:lnTo>
                          <a:pt x="116" y="170"/>
                        </a:lnTo>
                        <a:lnTo>
                          <a:pt x="121" y="185"/>
                        </a:lnTo>
                        <a:lnTo>
                          <a:pt x="125" y="199"/>
                        </a:lnTo>
                        <a:lnTo>
                          <a:pt x="130" y="213"/>
                        </a:lnTo>
                        <a:lnTo>
                          <a:pt x="135" y="227"/>
                        </a:lnTo>
                        <a:lnTo>
                          <a:pt x="139" y="242"/>
                        </a:lnTo>
                        <a:lnTo>
                          <a:pt x="144" y="257"/>
                        </a:lnTo>
                        <a:lnTo>
                          <a:pt x="148" y="271"/>
                        </a:lnTo>
                        <a:lnTo>
                          <a:pt x="153" y="285"/>
                        </a:lnTo>
                        <a:lnTo>
                          <a:pt x="157" y="300"/>
                        </a:lnTo>
                        <a:lnTo>
                          <a:pt x="162" y="314"/>
                        </a:lnTo>
                        <a:lnTo>
                          <a:pt x="167" y="329"/>
                        </a:lnTo>
                        <a:lnTo>
                          <a:pt x="171" y="343"/>
                        </a:lnTo>
                        <a:lnTo>
                          <a:pt x="176" y="357"/>
                        </a:lnTo>
                        <a:lnTo>
                          <a:pt x="180" y="371"/>
                        </a:lnTo>
                        <a:lnTo>
                          <a:pt x="185" y="385"/>
                        </a:lnTo>
                        <a:lnTo>
                          <a:pt x="189" y="399"/>
                        </a:lnTo>
                        <a:lnTo>
                          <a:pt x="194" y="414"/>
                        </a:lnTo>
                        <a:lnTo>
                          <a:pt x="198" y="428"/>
                        </a:lnTo>
                        <a:lnTo>
                          <a:pt x="202" y="441"/>
                        </a:lnTo>
                        <a:lnTo>
                          <a:pt x="207" y="455"/>
                        </a:lnTo>
                        <a:lnTo>
                          <a:pt x="208" y="466"/>
                        </a:lnTo>
                        <a:lnTo>
                          <a:pt x="209" y="477"/>
                        </a:lnTo>
                        <a:lnTo>
                          <a:pt x="209" y="488"/>
                        </a:lnTo>
                        <a:lnTo>
                          <a:pt x="209" y="498"/>
                        </a:lnTo>
                        <a:lnTo>
                          <a:pt x="208" y="509"/>
                        </a:lnTo>
                        <a:lnTo>
                          <a:pt x="206" y="519"/>
                        </a:lnTo>
                        <a:lnTo>
                          <a:pt x="203" y="529"/>
                        </a:lnTo>
                        <a:lnTo>
                          <a:pt x="200" y="539"/>
                        </a:lnTo>
                        <a:lnTo>
                          <a:pt x="196" y="548"/>
                        </a:lnTo>
                        <a:lnTo>
                          <a:pt x="192" y="558"/>
                        </a:lnTo>
                        <a:lnTo>
                          <a:pt x="187" y="567"/>
                        </a:lnTo>
                        <a:lnTo>
                          <a:pt x="182" y="577"/>
                        </a:lnTo>
                        <a:lnTo>
                          <a:pt x="176" y="586"/>
                        </a:lnTo>
                        <a:lnTo>
                          <a:pt x="170" y="596"/>
                        </a:lnTo>
                        <a:lnTo>
                          <a:pt x="162" y="605"/>
                        </a:lnTo>
                        <a:lnTo>
                          <a:pt x="155" y="614"/>
                        </a:lnTo>
                        <a:lnTo>
                          <a:pt x="144" y="616"/>
                        </a:lnTo>
                        <a:lnTo>
                          <a:pt x="132" y="617"/>
                        </a:lnTo>
                        <a:lnTo>
                          <a:pt x="122" y="615"/>
                        </a:lnTo>
                        <a:lnTo>
                          <a:pt x="111" y="613"/>
                        </a:lnTo>
                        <a:lnTo>
                          <a:pt x="101" y="609"/>
                        </a:lnTo>
                        <a:lnTo>
                          <a:pt x="91" y="603"/>
                        </a:lnTo>
                        <a:lnTo>
                          <a:pt x="82" y="598"/>
                        </a:lnTo>
                        <a:lnTo>
                          <a:pt x="73" y="591"/>
                        </a:lnTo>
                        <a:lnTo>
                          <a:pt x="64" y="585"/>
                        </a:lnTo>
                        <a:lnTo>
                          <a:pt x="55" y="577"/>
                        </a:lnTo>
                        <a:lnTo>
                          <a:pt x="46" y="570"/>
                        </a:lnTo>
                        <a:lnTo>
                          <a:pt x="37" y="564"/>
                        </a:lnTo>
                        <a:lnTo>
                          <a:pt x="28" y="557"/>
                        </a:lnTo>
                        <a:lnTo>
                          <a:pt x="19" y="552"/>
                        </a:lnTo>
                        <a:lnTo>
                          <a:pt x="10" y="547"/>
                        </a:lnTo>
                        <a:lnTo>
                          <a:pt x="0" y="543"/>
                        </a:lnTo>
                        <a:lnTo>
                          <a:pt x="2" y="526"/>
                        </a:lnTo>
                        <a:lnTo>
                          <a:pt x="5" y="509"/>
                        </a:lnTo>
                        <a:lnTo>
                          <a:pt x="7" y="492"/>
                        </a:lnTo>
                        <a:lnTo>
                          <a:pt x="9" y="475"/>
                        </a:lnTo>
                        <a:lnTo>
                          <a:pt x="11" y="458"/>
                        </a:lnTo>
                        <a:lnTo>
                          <a:pt x="13" y="441"/>
                        </a:lnTo>
                        <a:lnTo>
                          <a:pt x="15" y="424"/>
                        </a:lnTo>
                        <a:lnTo>
                          <a:pt x="17" y="407"/>
                        </a:lnTo>
                        <a:lnTo>
                          <a:pt x="19" y="390"/>
                        </a:lnTo>
                        <a:lnTo>
                          <a:pt x="21" y="373"/>
                        </a:lnTo>
                        <a:lnTo>
                          <a:pt x="22" y="356"/>
                        </a:lnTo>
                        <a:lnTo>
                          <a:pt x="24" y="339"/>
                        </a:lnTo>
                        <a:lnTo>
                          <a:pt x="26" y="323"/>
                        </a:lnTo>
                        <a:lnTo>
                          <a:pt x="28" y="305"/>
                        </a:lnTo>
                        <a:lnTo>
                          <a:pt x="30" y="289"/>
                        </a:lnTo>
                        <a:lnTo>
                          <a:pt x="32" y="272"/>
                        </a:lnTo>
                        <a:lnTo>
                          <a:pt x="33" y="255"/>
                        </a:lnTo>
                        <a:lnTo>
                          <a:pt x="35" y="238"/>
                        </a:lnTo>
                        <a:lnTo>
                          <a:pt x="36" y="221"/>
                        </a:lnTo>
                        <a:lnTo>
                          <a:pt x="38" y="204"/>
                        </a:lnTo>
                        <a:lnTo>
                          <a:pt x="41" y="187"/>
                        </a:lnTo>
                        <a:lnTo>
                          <a:pt x="42" y="170"/>
                        </a:lnTo>
                        <a:lnTo>
                          <a:pt x="44" y="153"/>
                        </a:lnTo>
                        <a:lnTo>
                          <a:pt x="46" y="136"/>
                        </a:lnTo>
                        <a:lnTo>
                          <a:pt x="48" y="120"/>
                        </a:lnTo>
                        <a:lnTo>
                          <a:pt x="49" y="102"/>
                        </a:lnTo>
                        <a:lnTo>
                          <a:pt x="52" y="86"/>
                        </a:lnTo>
                        <a:lnTo>
                          <a:pt x="54" y="68"/>
                        </a:lnTo>
                        <a:lnTo>
                          <a:pt x="56" y="51"/>
                        </a:lnTo>
                        <a:lnTo>
                          <a:pt x="58" y="34"/>
                        </a:lnTo>
                        <a:lnTo>
                          <a:pt x="60" y="17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2F5389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</p:grpSp>
        </p:grpSp>
        <p:grpSp>
          <p:nvGrpSpPr>
            <p:cNvPr id="218" name="Group 580"/>
            <p:cNvGrpSpPr>
              <a:grpSpLocks/>
            </p:cNvGrpSpPr>
            <p:nvPr/>
          </p:nvGrpSpPr>
          <p:grpSpPr bwMode="auto">
            <a:xfrm>
              <a:off x="6121894" y="3777171"/>
              <a:ext cx="544052" cy="535655"/>
              <a:chOff x="2386" y="2790"/>
              <a:chExt cx="618" cy="720"/>
            </a:xfrm>
          </p:grpSpPr>
          <p:grpSp>
            <p:nvGrpSpPr>
              <p:cNvPr id="2772" name="Group 568"/>
              <p:cNvGrpSpPr>
                <a:grpSpLocks/>
              </p:cNvGrpSpPr>
              <p:nvPr/>
            </p:nvGrpSpPr>
            <p:grpSpPr bwMode="auto">
              <a:xfrm>
                <a:off x="2386" y="2790"/>
                <a:ext cx="618" cy="720"/>
                <a:chOff x="2386" y="2790"/>
                <a:chExt cx="618" cy="720"/>
              </a:xfrm>
            </p:grpSpPr>
            <p:sp>
              <p:nvSpPr>
                <p:cNvPr id="2784" name="Freeform 565"/>
                <p:cNvSpPr>
                  <a:spLocks/>
                </p:cNvSpPr>
                <p:nvPr/>
              </p:nvSpPr>
              <p:spPr bwMode="auto">
                <a:xfrm>
                  <a:off x="2402" y="2806"/>
                  <a:ext cx="602" cy="704"/>
                </a:xfrm>
                <a:custGeom>
                  <a:avLst/>
                  <a:gdLst/>
                  <a:ahLst/>
                  <a:cxnLst>
                    <a:cxn ang="0">
                      <a:pos x="80" y="23"/>
                    </a:cxn>
                    <a:cxn ang="0">
                      <a:pos x="64" y="58"/>
                    </a:cxn>
                    <a:cxn ang="0">
                      <a:pos x="52" y="92"/>
                    </a:cxn>
                    <a:cxn ang="0">
                      <a:pos x="41" y="127"/>
                    </a:cxn>
                    <a:cxn ang="0">
                      <a:pos x="33" y="162"/>
                    </a:cxn>
                    <a:cxn ang="0">
                      <a:pos x="26" y="197"/>
                    </a:cxn>
                    <a:cxn ang="0">
                      <a:pos x="19" y="231"/>
                    </a:cxn>
                    <a:cxn ang="0">
                      <a:pos x="13" y="266"/>
                    </a:cxn>
                    <a:cxn ang="0">
                      <a:pos x="0" y="495"/>
                    </a:cxn>
                    <a:cxn ang="0">
                      <a:pos x="2" y="527"/>
                    </a:cxn>
                    <a:cxn ang="0">
                      <a:pos x="4" y="558"/>
                    </a:cxn>
                    <a:cxn ang="0">
                      <a:pos x="6" y="589"/>
                    </a:cxn>
                    <a:cxn ang="0">
                      <a:pos x="8" y="620"/>
                    </a:cxn>
                    <a:cxn ang="0">
                      <a:pos x="10" y="652"/>
                    </a:cxn>
                    <a:cxn ang="0">
                      <a:pos x="12" y="683"/>
                    </a:cxn>
                    <a:cxn ang="0">
                      <a:pos x="31" y="704"/>
                    </a:cxn>
                    <a:cxn ang="0">
                      <a:pos x="85" y="704"/>
                    </a:cxn>
                    <a:cxn ang="0">
                      <a:pos x="138" y="704"/>
                    </a:cxn>
                    <a:cxn ang="0">
                      <a:pos x="192" y="704"/>
                    </a:cxn>
                    <a:cxn ang="0">
                      <a:pos x="245" y="704"/>
                    </a:cxn>
                    <a:cxn ang="0">
                      <a:pos x="299" y="704"/>
                    </a:cxn>
                    <a:cxn ang="0">
                      <a:pos x="352" y="704"/>
                    </a:cxn>
                    <a:cxn ang="0">
                      <a:pos x="406" y="704"/>
                    </a:cxn>
                    <a:cxn ang="0">
                      <a:pos x="459" y="704"/>
                    </a:cxn>
                    <a:cxn ang="0">
                      <a:pos x="513" y="704"/>
                    </a:cxn>
                    <a:cxn ang="0">
                      <a:pos x="566" y="704"/>
                    </a:cxn>
                    <a:cxn ang="0">
                      <a:pos x="586" y="684"/>
                    </a:cxn>
                    <a:cxn ang="0">
                      <a:pos x="589" y="654"/>
                    </a:cxn>
                    <a:cxn ang="0">
                      <a:pos x="591" y="624"/>
                    </a:cxn>
                    <a:cxn ang="0">
                      <a:pos x="594" y="594"/>
                    </a:cxn>
                    <a:cxn ang="0">
                      <a:pos x="597" y="564"/>
                    </a:cxn>
                    <a:cxn ang="0">
                      <a:pos x="600" y="534"/>
                    </a:cxn>
                    <a:cxn ang="0">
                      <a:pos x="602" y="504"/>
                    </a:cxn>
                    <a:cxn ang="0">
                      <a:pos x="591" y="269"/>
                    </a:cxn>
                    <a:cxn ang="0">
                      <a:pos x="585" y="235"/>
                    </a:cxn>
                    <a:cxn ang="0">
                      <a:pos x="579" y="200"/>
                    </a:cxn>
                    <a:cxn ang="0">
                      <a:pos x="572" y="165"/>
                    </a:cxn>
                    <a:cxn ang="0">
                      <a:pos x="565" y="130"/>
                    </a:cxn>
                    <a:cxn ang="0">
                      <a:pos x="557" y="93"/>
                    </a:cxn>
                    <a:cxn ang="0">
                      <a:pos x="548" y="54"/>
                    </a:cxn>
                    <a:cxn ang="0">
                      <a:pos x="538" y="14"/>
                    </a:cxn>
                    <a:cxn ang="0">
                      <a:pos x="506" y="0"/>
                    </a:cxn>
                    <a:cxn ang="0">
                      <a:pos x="465" y="0"/>
                    </a:cxn>
                    <a:cxn ang="0">
                      <a:pos x="423" y="0"/>
                    </a:cxn>
                    <a:cxn ang="0">
                      <a:pos x="382" y="0"/>
                    </a:cxn>
                    <a:cxn ang="0">
                      <a:pos x="340" y="0"/>
                    </a:cxn>
                    <a:cxn ang="0">
                      <a:pos x="299" y="0"/>
                    </a:cxn>
                    <a:cxn ang="0">
                      <a:pos x="258" y="0"/>
                    </a:cxn>
                    <a:cxn ang="0">
                      <a:pos x="216" y="0"/>
                    </a:cxn>
                    <a:cxn ang="0">
                      <a:pos x="175" y="0"/>
                    </a:cxn>
                    <a:cxn ang="0">
                      <a:pos x="133" y="0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602" h="704">
                      <a:moveTo>
                        <a:pt x="92" y="0"/>
                      </a:moveTo>
                      <a:lnTo>
                        <a:pt x="86" y="11"/>
                      </a:lnTo>
                      <a:lnTo>
                        <a:pt x="80" y="23"/>
                      </a:lnTo>
                      <a:lnTo>
                        <a:pt x="74" y="34"/>
                      </a:lnTo>
                      <a:lnTo>
                        <a:pt x="69" y="46"/>
                      </a:lnTo>
                      <a:lnTo>
                        <a:pt x="64" y="58"/>
                      </a:lnTo>
                      <a:lnTo>
                        <a:pt x="60" y="69"/>
                      </a:lnTo>
                      <a:lnTo>
                        <a:pt x="56" y="81"/>
                      </a:lnTo>
                      <a:lnTo>
                        <a:pt x="52" y="92"/>
                      </a:lnTo>
                      <a:lnTo>
                        <a:pt x="48" y="104"/>
                      </a:lnTo>
                      <a:lnTo>
                        <a:pt x="45" y="116"/>
                      </a:lnTo>
                      <a:lnTo>
                        <a:pt x="41" y="127"/>
                      </a:lnTo>
                      <a:lnTo>
                        <a:pt x="38" y="139"/>
                      </a:lnTo>
                      <a:lnTo>
                        <a:pt x="36" y="150"/>
                      </a:lnTo>
                      <a:lnTo>
                        <a:pt x="33" y="162"/>
                      </a:lnTo>
                      <a:lnTo>
                        <a:pt x="30" y="174"/>
                      </a:lnTo>
                      <a:lnTo>
                        <a:pt x="28" y="185"/>
                      </a:lnTo>
                      <a:lnTo>
                        <a:pt x="26" y="197"/>
                      </a:lnTo>
                      <a:lnTo>
                        <a:pt x="24" y="208"/>
                      </a:lnTo>
                      <a:lnTo>
                        <a:pt x="22" y="220"/>
                      </a:lnTo>
                      <a:lnTo>
                        <a:pt x="19" y="231"/>
                      </a:lnTo>
                      <a:lnTo>
                        <a:pt x="17" y="243"/>
                      </a:lnTo>
                      <a:lnTo>
                        <a:pt x="15" y="254"/>
                      </a:lnTo>
                      <a:lnTo>
                        <a:pt x="13" y="266"/>
                      </a:lnTo>
                      <a:lnTo>
                        <a:pt x="11" y="278"/>
                      </a:lnTo>
                      <a:lnTo>
                        <a:pt x="9" y="289"/>
                      </a:lnTo>
                      <a:lnTo>
                        <a:pt x="0" y="495"/>
                      </a:lnTo>
                      <a:lnTo>
                        <a:pt x="0" y="506"/>
                      </a:lnTo>
                      <a:lnTo>
                        <a:pt x="1" y="516"/>
                      </a:lnTo>
                      <a:lnTo>
                        <a:pt x="2" y="527"/>
                      </a:lnTo>
                      <a:lnTo>
                        <a:pt x="2" y="537"/>
                      </a:lnTo>
                      <a:lnTo>
                        <a:pt x="3" y="547"/>
                      </a:lnTo>
                      <a:lnTo>
                        <a:pt x="4" y="558"/>
                      </a:lnTo>
                      <a:lnTo>
                        <a:pt x="4" y="569"/>
                      </a:lnTo>
                      <a:lnTo>
                        <a:pt x="5" y="579"/>
                      </a:lnTo>
                      <a:lnTo>
                        <a:pt x="6" y="589"/>
                      </a:lnTo>
                      <a:lnTo>
                        <a:pt x="6" y="600"/>
                      </a:lnTo>
                      <a:lnTo>
                        <a:pt x="7" y="610"/>
                      </a:lnTo>
                      <a:lnTo>
                        <a:pt x="8" y="620"/>
                      </a:lnTo>
                      <a:lnTo>
                        <a:pt x="8" y="631"/>
                      </a:lnTo>
                      <a:lnTo>
                        <a:pt x="9" y="642"/>
                      </a:lnTo>
                      <a:lnTo>
                        <a:pt x="10" y="652"/>
                      </a:lnTo>
                      <a:lnTo>
                        <a:pt x="11" y="663"/>
                      </a:lnTo>
                      <a:lnTo>
                        <a:pt x="11" y="673"/>
                      </a:lnTo>
                      <a:lnTo>
                        <a:pt x="12" y="683"/>
                      </a:lnTo>
                      <a:lnTo>
                        <a:pt x="12" y="694"/>
                      </a:lnTo>
                      <a:lnTo>
                        <a:pt x="13" y="704"/>
                      </a:lnTo>
                      <a:lnTo>
                        <a:pt x="31" y="704"/>
                      </a:lnTo>
                      <a:lnTo>
                        <a:pt x="49" y="704"/>
                      </a:lnTo>
                      <a:lnTo>
                        <a:pt x="67" y="704"/>
                      </a:lnTo>
                      <a:lnTo>
                        <a:pt x="85" y="704"/>
                      </a:lnTo>
                      <a:lnTo>
                        <a:pt x="102" y="704"/>
                      </a:lnTo>
                      <a:lnTo>
                        <a:pt x="120" y="704"/>
                      </a:lnTo>
                      <a:lnTo>
                        <a:pt x="138" y="704"/>
                      </a:lnTo>
                      <a:lnTo>
                        <a:pt x="156" y="704"/>
                      </a:lnTo>
                      <a:lnTo>
                        <a:pt x="174" y="704"/>
                      </a:lnTo>
                      <a:lnTo>
                        <a:pt x="192" y="704"/>
                      </a:lnTo>
                      <a:lnTo>
                        <a:pt x="209" y="704"/>
                      </a:lnTo>
                      <a:lnTo>
                        <a:pt x="228" y="704"/>
                      </a:lnTo>
                      <a:lnTo>
                        <a:pt x="245" y="704"/>
                      </a:lnTo>
                      <a:lnTo>
                        <a:pt x="263" y="704"/>
                      </a:lnTo>
                      <a:lnTo>
                        <a:pt x="281" y="704"/>
                      </a:lnTo>
                      <a:lnTo>
                        <a:pt x="299" y="704"/>
                      </a:lnTo>
                      <a:lnTo>
                        <a:pt x="316" y="704"/>
                      </a:lnTo>
                      <a:lnTo>
                        <a:pt x="334" y="704"/>
                      </a:lnTo>
                      <a:lnTo>
                        <a:pt x="352" y="704"/>
                      </a:lnTo>
                      <a:lnTo>
                        <a:pt x="370" y="704"/>
                      </a:lnTo>
                      <a:lnTo>
                        <a:pt x="388" y="704"/>
                      </a:lnTo>
                      <a:lnTo>
                        <a:pt x="406" y="704"/>
                      </a:lnTo>
                      <a:lnTo>
                        <a:pt x="424" y="704"/>
                      </a:lnTo>
                      <a:lnTo>
                        <a:pt x="441" y="704"/>
                      </a:lnTo>
                      <a:lnTo>
                        <a:pt x="459" y="704"/>
                      </a:lnTo>
                      <a:lnTo>
                        <a:pt x="477" y="704"/>
                      </a:lnTo>
                      <a:lnTo>
                        <a:pt x="495" y="704"/>
                      </a:lnTo>
                      <a:lnTo>
                        <a:pt x="513" y="704"/>
                      </a:lnTo>
                      <a:lnTo>
                        <a:pt x="531" y="704"/>
                      </a:lnTo>
                      <a:lnTo>
                        <a:pt x="549" y="704"/>
                      </a:lnTo>
                      <a:lnTo>
                        <a:pt x="566" y="704"/>
                      </a:lnTo>
                      <a:lnTo>
                        <a:pt x="584" y="704"/>
                      </a:lnTo>
                      <a:lnTo>
                        <a:pt x="585" y="694"/>
                      </a:lnTo>
                      <a:lnTo>
                        <a:pt x="586" y="684"/>
                      </a:lnTo>
                      <a:lnTo>
                        <a:pt x="587" y="674"/>
                      </a:lnTo>
                      <a:lnTo>
                        <a:pt x="588" y="664"/>
                      </a:lnTo>
                      <a:lnTo>
                        <a:pt x="589" y="654"/>
                      </a:lnTo>
                      <a:lnTo>
                        <a:pt x="589" y="644"/>
                      </a:lnTo>
                      <a:lnTo>
                        <a:pt x="590" y="634"/>
                      </a:lnTo>
                      <a:lnTo>
                        <a:pt x="591" y="624"/>
                      </a:lnTo>
                      <a:lnTo>
                        <a:pt x="592" y="614"/>
                      </a:lnTo>
                      <a:lnTo>
                        <a:pt x="594" y="604"/>
                      </a:lnTo>
                      <a:lnTo>
                        <a:pt x="594" y="594"/>
                      </a:lnTo>
                      <a:lnTo>
                        <a:pt x="595" y="584"/>
                      </a:lnTo>
                      <a:lnTo>
                        <a:pt x="596" y="574"/>
                      </a:lnTo>
                      <a:lnTo>
                        <a:pt x="597" y="564"/>
                      </a:lnTo>
                      <a:lnTo>
                        <a:pt x="598" y="554"/>
                      </a:lnTo>
                      <a:lnTo>
                        <a:pt x="599" y="544"/>
                      </a:lnTo>
                      <a:lnTo>
                        <a:pt x="600" y="534"/>
                      </a:lnTo>
                      <a:lnTo>
                        <a:pt x="600" y="524"/>
                      </a:lnTo>
                      <a:lnTo>
                        <a:pt x="601" y="514"/>
                      </a:lnTo>
                      <a:lnTo>
                        <a:pt x="602" y="504"/>
                      </a:lnTo>
                      <a:lnTo>
                        <a:pt x="596" y="292"/>
                      </a:lnTo>
                      <a:lnTo>
                        <a:pt x="594" y="280"/>
                      </a:lnTo>
                      <a:lnTo>
                        <a:pt x="591" y="269"/>
                      </a:lnTo>
                      <a:lnTo>
                        <a:pt x="589" y="258"/>
                      </a:lnTo>
                      <a:lnTo>
                        <a:pt x="587" y="246"/>
                      </a:lnTo>
                      <a:lnTo>
                        <a:pt x="585" y="235"/>
                      </a:lnTo>
                      <a:lnTo>
                        <a:pt x="583" y="223"/>
                      </a:lnTo>
                      <a:lnTo>
                        <a:pt x="581" y="212"/>
                      </a:lnTo>
                      <a:lnTo>
                        <a:pt x="579" y="200"/>
                      </a:lnTo>
                      <a:lnTo>
                        <a:pt x="577" y="189"/>
                      </a:lnTo>
                      <a:lnTo>
                        <a:pt x="575" y="177"/>
                      </a:lnTo>
                      <a:lnTo>
                        <a:pt x="572" y="165"/>
                      </a:lnTo>
                      <a:lnTo>
                        <a:pt x="570" y="154"/>
                      </a:lnTo>
                      <a:lnTo>
                        <a:pt x="567" y="142"/>
                      </a:lnTo>
                      <a:lnTo>
                        <a:pt x="565" y="130"/>
                      </a:lnTo>
                      <a:lnTo>
                        <a:pt x="562" y="118"/>
                      </a:lnTo>
                      <a:lnTo>
                        <a:pt x="560" y="105"/>
                      </a:lnTo>
                      <a:lnTo>
                        <a:pt x="557" y="93"/>
                      </a:lnTo>
                      <a:lnTo>
                        <a:pt x="554" y="80"/>
                      </a:lnTo>
                      <a:lnTo>
                        <a:pt x="551" y="67"/>
                      </a:lnTo>
                      <a:lnTo>
                        <a:pt x="548" y="54"/>
                      </a:lnTo>
                      <a:lnTo>
                        <a:pt x="545" y="41"/>
                      </a:lnTo>
                      <a:lnTo>
                        <a:pt x="541" y="28"/>
                      </a:lnTo>
                      <a:lnTo>
                        <a:pt x="538" y="14"/>
                      </a:lnTo>
                      <a:lnTo>
                        <a:pt x="534" y="0"/>
                      </a:lnTo>
                      <a:lnTo>
                        <a:pt x="520" y="0"/>
                      </a:lnTo>
                      <a:lnTo>
                        <a:pt x="506" y="0"/>
                      </a:lnTo>
                      <a:lnTo>
                        <a:pt x="492" y="0"/>
                      </a:lnTo>
                      <a:lnTo>
                        <a:pt x="478" y="0"/>
                      </a:lnTo>
                      <a:lnTo>
                        <a:pt x="465" y="0"/>
                      </a:lnTo>
                      <a:lnTo>
                        <a:pt x="451" y="0"/>
                      </a:lnTo>
                      <a:lnTo>
                        <a:pt x="437" y="0"/>
                      </a:lnTo>
                      <a:lnTo>
                        <a:pt x="423" y="0"/>
                      </a:lnTo>
                      <a:lnTo>
                        <a:pt x="410" y="0"/>
                      </a:lnTo>
                      <a:lnTo>
                        <a:pt x="395" y="0"/>
                      </a:lnTo>
                      <a:lnTo>
                        <a:pt x="382" y="0"/>
                      </a:lnTo>
                      <a:lnTo>
                        <a:pt x="368" y="0"/>
                      </a:lnTo>
                      <a:lnTo>
                        <a:pt x="354" y="0"/>
                      </a:lnTo>
                      <a:lnTo>
                        <a:pt x="340" y="0"/>
                      </a:lnTo>
                      <a:lnTo>
                        <a:pt x="327" y="0"/>
                      </a:lnTo>
                      <a:lnTo>
                        <a:pt x="313" y="0"/>
                      </a:lnTo>
                      <a:lnTo>
                        <a:pt x="299" y="0"/>
                      </a:lnTo>
                      <a:lnTo>
                        <a:pt x="285" y="0"/>
                      </a:lnTo>
                      <a:lnTo>
                        <a:pt x="271" y="0"/>
                      </a:lnTo>
                      <a:lnTo>
                        <a:pt x="258" y="0"/>
                      </a:lnTo>
                      <a:lnTo>
                        <a:pt x="244" y="0"/>
                      </a:lnTo>
                      <a:lnTo>
                        <a:pt x="230" y="0"/>
                      </a:lnTo>
                      <a:lnTo>
                        <a:pt x="216" y="0"/>
                      </a:lnTo>
                      <a:lnTo>
                        <a:pt x="203" y="0"/>
                      </a:lnTo>
                      <a:lnTo>
                        <a:pt x="189" y="0"/>
                      </a:lnTo>
                      <a:lnTo>
                        <a:pt x="175" y="0"/>
                      </a:lnTo>
                      <a:lnTo>
                        <a:pt x="161" y="0"/>
                      </a:lnTo>
                      <a:lnTo>
                        <a:pt x="147" y="0"/>
                      </a:lnTo>
                      <a:lnTo>
                        <a:pt x="133" y="0"/>
                      </a:lnTo>
                      <a:lnTo>
                        <a:pt x="120" y="0"/>
                      </a:lnTo>
                      <a:lnTo>
                        <a:pt x="106" y="0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85" name="Freeform 566"/>
                <p:cNvSpPr>
                  <a:spLocks/>
                </p:cNvSpPr>
                <p:nvPr/>
              </p:nvSpPr>
              <p:spPr bwMode="auto">
                <a:xfrm>
                  <a:off x="2386" y="2790"/>
                  <a:ext cx="602" cy="704"/>
                </a:xfrm>
                <a:custGeom>
                  <a:avLst/>
                  <a:gdLst/>
                  <a:ahLst/>
                  <a:cxnLst>
                    <a:cxn ang="0">
                      <a:pos x="80" y="23"/>
                    </a:cxn>
                    <a:cxn ang="0">
                      <a:pos x="64" y="58"/>
                    </a:cxn>
                    <a:cxn ang="0">
                      <a:pos x="52" y="92"/>
                    </a:cxn>
                    <a:cxn ang="0">
                      <a:pos x="41" y="127"/>
                    </a:cxn>
                    <a:cxn ang="0">
                      <a:pos x="33" y="162"/>
                    </a:cxn>
                    <a:cxn ang="0">
                      <a:pos x="26" y="197"/>
                    </a:cxn>
                    <a:cxn ang="0">
                      <a:pos x="19" y="231"/>
                    </a:cxn>
                    <a:cxn ang="0">
                      <a:pos x="13" y="266"/>
                    </a:cxn>
                    <a:cxn ang="0">
                      <a:pos x="0" y="495"/>
                    </a:cxn>
                    <a:cxn ang="0">
                      <a:pos x="2" y="527"/>
                    </a:cxn>
                    <a:cxn ang="0">
                      <a:pos x="4" y="558"/>
                    </a:cxn>
                    <a:cxn ang="0">
                      <a:pos x="6" y="589"/>
                    </a:cxn>
                    <a:cxn ang="0">
                      <a:pos x="8" y="620"/>
                    </a:cxn>
                    <a:cxn ang="0">
                      <a:pos x="10" y="652"/>
                    </a:cxn>
                    <a:cxn ang="0">
                      <a:pos x="12" y="683"/>
                    </a:cxn>
                    <a:cxn ang="0">
                      <a:pos x="31" y="704"/>
                    </a:cxn>
                    <a:cxn ang="0">
                      <a:pos x="85" y="704"/>
                    </a:cxn>
                    <a:cxn ang="0">
                      <a:pos x="138" y="704"/>
                    </a:cxn>
                    <a:cxn ang="0">
                      <a:pos x="192" y="704"/>
                    </a:cxn>
                    <a:cxn ang="0">
                      <a:pos x="245" y="704"/>
                    </a:cxn>
                    <a:cxn ang="0">
                      <a:pos x="299" y="704"/>
                    </a:cxn>
                    <a:cxn ang="0">
                      <a:pos x="352" y="704"/>
                    </a:cxn>
                    <a:cxn ang="0">
                      <a:pos x="406" y="704"/>
                    </a:cxn>
                    <a:cxn ang="0">
                      <a:pos x="459" y="704"/>
                    </a:cxn>
                    <a:cxn ang="0">
                      <a:pos x="513" y="704"/>
                    </a:cxn>
                    <a:cxn ang="0">
                      <a:pos x="566" y="704"/>
                    </a:cxn>
                    <a:cxn ang="0">
                      <a:pos x="586" y="684"/>
                    </a:cxn>
                    <a:cxn ang="0">
                      <a:pos x="589" y="654"/>
                    </a:cxn>
                    <a:cxn ang="0">
                      <a:pos x="591" y="624"/>
                    </a:cxn>
                    <a:cxn ang="0">
                      <a:pos x="594" y="594"/>
                    </a:cxn>
                    <a:cxn ang="0">
                      <a:pos x="597" y="564"/>
                    </a:cxn>
                    <a:cxn ang="0">
                      <a:pos x="600" y="534"/>
                    </a:cxn>
                    <a:cxn ang="0">
                      <a:pos x="602" y="504"/>
                    </a:cxn>
                    <a:cxn ang="0">
                      <a:pos x="591" y="269"/>
                    </a:cxn>
                    <a:cxn ang="0">
                      <a:pos x="585" y="235"/>
                    </a:cxn>
                    <a:cxn ang="0">
                      <a:pos x="579" y="200"/>
                    </a:cxn>
                    <a:cxn ang="0">
                      <a:pos x="572" y="165"/>
                    </a:cxn>
                    <a:cxn ang="0">
                      <a:pos x="565" y="130"/>
                    </a:cxn>
                    <a:cxn ang="0">
                      <a:pos x="557" y="93"/>
                    </a:cxn>
                    <a:cxn ang="0">
                      <a:pos x="548" y="54"/>
                    </a:cxn>
                    <a:cxn ang="0">
                      <a:pos x="538" y="14"/>
                    </a:cxn>
                    <a:cxn ang="0">
                      <a:pos x="506" y="0"/>
                    </a:cxn>
                    <a:cxn ang="0">
                      <a:pos x="465" y="0"/>
                    </a:cxn>
                    <a:cxn ang="0">
                      <a:pos x="423" y="0"/>
                    </a:cxn>
                    <a:cxn ang="0">
                      <a:pos x="382" y="0"/>
                    </a:cxn>
                    <a:cxn ang="0">
                      <a:pos x="340" y="0"/>
                    </a:cxn>
                    <a:cxn ang="0">
                      <a:pos x="299" y="0"/>
                    </a:cxn>
                    <a:cxn ang="0">
                      <a:pos x="258" y="0"/>
                    </a:cxn>
                    <a:cxn ang="0">
                      <a:pos x="216" y="0"/>
                    </a:cxn>
                    <a:cxn ang="0">
                      <a:pos x="175" y="0"/>
                    </a:cxn>
                    <a:cxn ang="0">
                      <a:pos x="133" y="0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602" h="704">
                      <a:moveTo>
                        <a:pt x="92" y="0"/>
                      </a:moveTo>
                      <a:lnTo>
                        <a:pt x="86" y="11"/>
                      </a:lnTo>
                      <a:lnTo>
                        <a:pt x="80" y="23"/>
                      </a:lnTo>
                      <a:lnTo>
                        <a:pt x="74" y="34"/>
                      </a:lnTo>
                      <a:lnTo>
                        <a:pt x="69" y="46"/>
                      </a:lnTo>
                      <a:lnTo>
                        <a:pt x="64" y="58"/>
                      </a:lnTo>
                      <a:lnTo>
                        <a:pt x="60" y="69"/>
                      </a:lnTo>
                      <a:lnTo>
                        <a:pt x="56" y="81"/>
                      </a:lnTo>
                      <a:lnTo>
                        <a:pt x="52" y="92"/>
                      </a:lnTo>
                      <a:lnTo>
                        <a:pt x="48" y="104"/>
                      </a:lnTo>
                      <a:lnTo>
                        <a:pt x="45" y="116"/>
                      </a:lnTo>
                      <a:lnTo>
                        <a:pt x="41" y="127"/>
                      </a:lnTo>
                      <a:lnTo>
                        <a:pt x="38" y="139"/>
                      </a:lnTo>
                      <a:lnTo>
                        <a:pt x="36" y="150"/>
                      </a:lnTo>
                      <a:lnTo>
                        <a:pt x="33" y="162"/>
                      </a:lnTo>
                      <a:lnTo>
                        <a:pt x="30" y="174"/>
                      </a:lnTo>
                      <a:lnTo>
                        <a:pt x="28" y="185"/>
                      </a:lnTo>
                      <a:lnTo>
                        <a:pt x="26" y="197"/>
                      </a:lnTo>
                      <a:lnTo>
                        <a:pt x="24" y="208"/>
                      </a:lnTo>
                      <a:lnTo>
                        <a:pt x="22" y="220"/>
                      </a:lnTo>
                      <a:lnTo>
                        <a:pt x="19" y="231"/>
                      </a:lnTo>
                      <a:lnTo>
                        <a:pt x="17" y="243"/>
                      </a:lnTo>
                      <a:lnTo>
                        <a:pt x="15" y="254"/>
                      </a:lnTo>
                      <a:lnTo>
                        <a:pt x="13" y="266"/>
                      </a:lnTo>
                      <a:lnTo>
                        <a:pt x="11" y="278"/>
                      </a:lnTo>
                      <a:lnTo>
                        <a:pt x="9" y="289"/>
                      </a:lnTo>
                      <a:lnTo>
                        <a:pt x="0" y="495"/>
                      </a:lnTo>
                      <a:lnTo>
                        <a:pt x="0" y="506"/>
                      </a:lnTo>
                      <a:lnTo>
                        <a:pt x="1" y="516"/>
                      </a:lnTo>
                      <a:lnTo>
                        <a:pt x="2" y="527"/>
                      </a:lnTo>
                      <a:lnTo>
                        <a:pt x="2" y="537"/>
                      </a:lnTo>
                      <a:lnTo>
                        <a:pt x="3" y="547"/>
                      </a:lnTo>
                      <a:lnTo>
                        <a:pt x="4" y="558"/>
                      </a:lnTo>
                      <a:lnTo>
                        <a:pt x="4" y="569"/>
                      </a:lnTo>
                      <a:lnTo>
                        <a:pt x="5" y="579"/>
                      </a:lnTo>
                      <a:lnTo>
                        <a:pt x="6" y="589"/>
                      </a:lnTo>
                      <a:lnTo>
                        <a:pt x="6" y="600"/>
                      </a:lnTo>
                      <a:lnTo>
                        <a:pt x="7" y="610"/>
                      </a:lnTo>
                      <a:lnTo>
                        <a:pt x="8" y="620"/>
                      </a:lnTo>
                      <a:lnTo>
                        <a:pt x="8" y="631"/>
                      </a:lnTo>
                      <a:lnTo>
                        <a:pt x="9" y="642"/>
                      </a:lnTo>
                      <a:lnTo>
                        <a:pt x="10" y="652"/>
                      </a:lnTo>
                      <a:lnTo>
                        <a:pt x="11" y="663"/>
                      </a:lnTo>
                      <a:lnTo>
                        <a:pt x="11" y="673"/>
                      </a:lnTo>
                      <a:lnTo>
                        <a:pt x="12" y="683"/>
                      </a:lnTo>
                      <a:lnTo>
                        <a:pt x="12" y="694"/>
                      </a:lnTo>
                      <a:lnTo>
                        <a:pt x="13" y="704"/>
                      </a:lnTo>
                      <a:lnTo>
                        <a:pt x="31" y="704"/>
                      </a:lnTo>
                      <a:lnTo>
                        <a:pt x="49" y="704"/>
                      </a:lnTo>
                      <a:lnTo>
                        <a:pt x="67" y="704"/>
                      </a:lnTo>
                      <a:lnTo>
                        <a:pt x="85" y="704"/>
                      </a:lnTo>
                      <a:lnTo>
                        <a:pt x="102" y="704"/>
                      </a:lnTo>
                      <a:lnTo>
                        <a:pt x="120" y="704"/>
                      </a:lnTo>
                      <a:lnTo>
                        <a:pt x="138" y="704"/>
                      </a:lnTo>
                      <a:lnTo>
                        <a:pt x="156" y="704"/>
                      </a:lnTo>
                      <a:lnTo>
                        <a:pt x="174" y="704"/>
                      </a:lnTo>
                      <a:lnTo>
                        <a:pt x="192" y="704"/>
                      </a:lnTo>
                      <a:lnTo>
                        <a:pt x="209" y="704"/>
                      </a:lnTo>
                      <a:lnTo>
                        <a:pt x="228" y="704"/>
                      </a:lnTo>
                      <a:lnTo>
                        <a:pt x="245" y="704"/>
                      </a:lnTo>
                      <a:lnTo>
                        <a:pt x="263" y="704"/>
                      </a:lnTo>
                      <a:lnTo>
                        <a:pt x="281" y="704"/>
                      </a:lnTo>
                      <a:lnTo>
                        <a:pt x="299" y="704"/>
                      </a:lnTo>
                      <a:lnTo>
                        <a:pt x="316" y="704"/>
                      </a:lnTo>
                      <a:lnTo>
                        <a:pt x="334" y="704"/>
                      </a:lnTo>
                      <a:lnTo>
                        <a:pt x="352" y="704"/>
                      </a:lnTo>
                      <a:lnTo>
                        <a:pt x="370" y="704"/>
                      </a:lnTo>
                      <a:lnTo>
                        <a:pt x="388" y="704"/>
                      </a:lnTo>
                      <a:lnTo>
                        <a:pt x="406" y="704"/>
                      </a:lnTo>
                      <a:lnTo>
                        <a:pt x="424" y="704"/>
                      </a:lnTo>
                      <a:lnTo>
                        <a:pt x="441" y="704"/>
                      </a:lnTo>
                      <a:lnTo>
                        <a:pt x="459" y="704"/>
                      </a:lnTo>
                      <a:lnTo>
                        <a:pt x="477" y="704"/>
                      </a:lnTo>
                      <a:lnTo>
                        <a:pt x="495" y="704"/>
                      </a:lnTo>
                      <a:lnTo>
                        <a:pt x="513" y="704"/>
                      </a:lnTo>
                      <a:lnTo>
                        <a:pt x="531" y="704"/>
                      </a:lnTo>
                      <a:lnTo>
                        <a:pt x="549" y="704"/>
                      </a:lnTo>
                      <a:lnTo>
                        <a:pt x="566" y="704"/>
                      </a:lnTo>
                      <a:lnTo>
                        <a:pt x="584" y="704"/>
                      </a:lnTo>
                      <a:lnTo>
                        <a:pt x="585" y="694"/>
                      </a:lnTo>
                      <a:lnTo>
                        <a:pt x="586" y="684"/>
                      </a:lnTo>
                      <a:lnTo>
                        <a:pt x="587" y="674"/>
                      </a:lnTo>
                      <a:lnTo>
                        <a:pt x="588" y="664"/>
                      </a:lnTo>
                      <a:lnTo>
                        <a:pt x="589" y="654"/>
                      </a:lnTo>
                      <a:lnTo>
                        <a:pt x="589" y="644"/>
                      </a:lnTo>
                      <a:lnTo>
                        <a:pt x="590" y="634"/>
                      </a:lnTo>
                      <a:lnTo>
                        <a:pt x="591" y="624"/>
                      </a:lnTo>
                      <a:lnTo>
                        <a:pt x="592" y="614"/>
                      </a:lnTo>
                      <a:lnTo>
                        <a:pt x="594" y="604"/>
                      </a:lnTo>
                      <a:lnTo>
                        <a:pt x="594" y="594"/>
                      </a:lnTo>
                      <a:lnTo>
                        <a:pt x="595" y="584"/>
                      </a:lnTo>
                      <a:lnTo>
                        <a:pt x="596" y="574"/>
                      </a:lnTo>
                      <a:lnTo>
                        <a:pt x="597" y="564"/>
                      </a:lnTo>
                      <a:lnTo>
                        <a:pt x="598" y="554"/>
                      </a:lnTo>
                      <a:lnTo>
                        <a:pt x="599" y="544"/>
                      </a:lnTo>
                      <a:lnTo>
                        <a:pt x="600" y="534"/>
                      </a:lnTo>
                      <a:lnTo>
                        <a:pt x="600" y="524"/>
                      </a:lnTo>
                      <a:lnTo>
                        <a:pt x="601" y="514"/>
                      </a:lnTo>
                      <a:lnTo>
                        <a:pt x="602" y="504"/>
                      </a:lnTo>
                      <a:lnTo>
                        <a:pt x="596" y="292"/>
                      </a:lnTo>
                      <a:lnTo>
                        <a:pt x="594" y="280"/>
                      </a:lnTo>
                      <a:lnTo>
                        <a:pt x="591" y="269"/>
                      </a:lnTo>
                      <a:lnTo>
                        <a:pt x="589" y="258"/>
                      </a:lnTo>
                      <a:lnTo>
                        <a:pt x="587" y="246"/>
                      </a:lnTo>
                      <a:lnTo>
                        <a:pt x="585" y="235"/>
                      </a:lnTo>
                      <a:lnTo>
                        <a:pt x="583" y="223"/>
                      </a:lnTo>
                      <a:lnTo>
                        <a:pt x="581" y="212"/>
                      </a:lnTo>
                      <a:lnTo>
                        <a:pt x="579" y="200"/>
                      </a:lnTo>
                      <a:lnTo>
                        <a:pt x="577" y="189"/>
                      </a:lnTo>
                      <a:lnTo>
                        <a:pt x="575" y="177"/>
                      </a:lnTo>
                      <a:lnTo>
                        <a:pt x="572" y="165"/>
                      </a:lnTo>
                      <a:lnTo>
                        <a:pt x="570" y="154"/>
                      </a:lnTo>
                      <a:lnTo>
                        <a:pt x="567" y="142"/>
                      </a:lnTo>
                      <a:lnTo>
                        <a:pt x="565" y="130"/>
                      </a:lnTo>
                      <a:lnTo>
                        <a:pt x="562" y="118"/>
                      </a:lnTo>
                      <a:lnTo>
                        <a:pt x="560" y="105"/>
                      </a:lnTo>
                      <a:lnTo>
                        <a:pt x="557" y="93"/>
                      </a:lnTo>
                      <a:lnTo>
                        <a:pt x="554" y="80"/>
                      </a:lnTo>
                      <a:lnTo>
                        <a:pt x="551" y="67"/>
                      </a:lnTo>
                      <a:lnTo>
                        <a:pt x="548" y="54"/>
                      </a:lnTo>
                      <a:lnTo>
                        <a:pt x="545" y="41"/>
                      </a:lnTo>
                      <a:lnTo>
                        <a:pt x="541" y="28"/>
                      </a:lnTo>
                      <a:lnTo>
                        <a:pt x="538" y="14"/>
                      </a:lnTo>
                      <a:lnTo>
                        <a:pt x="534" y="0"/>
                      </a:lnTo>
                      <a:lnTo>
                        <a:pt x="520" y="0"/>
                      </a:lnTo>
                      <a:lnTo>
                        <a:pt x="506" y="0"/>
                      </a:lnTo>
                      <a:lnTo>
                        <a:pt x="492" y="0"/>
                      </a:lnTo>
                      <a:lnTo>
                        <a:pt x="478" y="0"/>
                      </a:lnTo>
                      <a:lnTo>
                        <a:pt x="465" y="0"/>
                      </a:lnTo>
                      <a:lnTo>
                        <a:pt x="451" y="0"/>
                      </a:lnTo>
                      <a:lnTo>
                        <a:pt x="437" y="0"/>
                      </a:lnTo>
                      <a:lnTo>
                        <a:pt x="423" y="0"/>
                      </a:lnTo>
                      <a:lnTo>
                        <a:pt x="410" y="0"/>
                      </a:lnTo>
                      <a:lnTo>
                        <a:pt x="395" y="0"/>
                      </a:lnTo>
                      <a:lnTo>
                        <a:pt x="382" y="0"/>
                      </a:lnTo>
                      <a:lnTo>
                        <a:pt x="368" y="0"/>
                      </a:lnTo>
                      <a:lnTo>
                        <a:pt x="354" y="0"/>
                      </a:lnTo>
                      <a:lnTo>
                        <a:pt x="340" y="0"/>
                      </a:lnTo>
                      <a:lnTo>
                        <a:pt x="327" y="0"/>
                      </a:lnTo>
                      <a:lnTo>
                        <a:pt x="313" y="0"/>
                      </a:lnTo>
                      <a:lnTo>
                        <a:pt x="299" y="0"/>
                      </a:lnTo>
                      <a:lnTo>
                        <a:pt x="285" y="0"/>
                      </a:lnTo>
                      <a:lnTo>
                        <a:pt x="271" y="0"/>
                      </a:lnTo>
                      <a:lnTo>
                        <a:pt x="258" y="0"/>
                      </a:lnTo>
                      <a:lnTo>
                        <a:pt x="244" y="0"/>
                      </a:lnTo>
                      <a:lnTo>
                        <a:pt x="230" y="0"/>
                      </a:lnTo>
                      <a:lnTo>
                        <a:pt x="216" y="0"/>
                      </a:lnTo>
                      <a:lnTo>
                        <a:pt x="203" y="0"/>
                      </a:lnTo>
                      <a:lnTo>
                        <a:pt x="189" y="0"/>
                      </a:lnTo>
                      <a:lnTo>
                        <a:pt x="175" y="0"/>
                      </a:lnTo>
                      <a:lnTo>
                        <a:pt x="161" y="0"/>
                      </a:lnTo>
                      <a:lnTo>
                        <a:pt x="147" y="0"/>
                      </a:lnTo>
                      <a:lnTo>
                        <a:pt x="133" y="0"/>
                      </a:lnTo>
                      <a:lnTo>
                        <a:pt x="120" y="0"/>
                      </a:lnTo>
                      <a:lnTo>
                        <a:pt x="106" y="0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solidFill>
                  <a:srgbClr val="3F6FB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86" name="Freeform 567"/>
                <p:cNvSpPr>
                  <a:spLocks/>
                </p:cNvSpPr>
                <p:nvPr/>
              </p:nvSpPr>
              <p:spPr bwMode="auto">
                <a:xfrm>
                  <a:off x="2386" y="2790"/>
                  <a:ext cx="602" cy="704"/>
                </a:xfrm>
                <a:custGeom>
                  <a:avLst/>
                  <a:gdLst/>
                  <a:ahLst/>
                  <a:cxnLst>
                    <a:cxn ang="0">
                      <a:pos x="80" y="23"/>
                    </a:cxn>
                    <a:cxn ang="0">
                      <a:pos x="64" y="58"/>
                    </a:cxn>
                    <a:cxn ang="0">
                      <a:pos x="52" y="92"/>
                    </a:cxn>
                    <a:cxn ang="0">
                      <a:pos x="41" y="127"/>
                    </a:cxn>
                    <a:cxn ang="0">
                      <a:pos x="33" y="162"/>
                    </a:cxn>
                    <a:cxn ang="0">
                      <a:pos x="26" y="197"/>
                    </a:cxn>
                    <a:cxn ang="0">
                      <a:pos x="19" y="231"/>
                    </a:cxn>
                    <a:cxn ang="0">
                      <a:pos x="13" y="266"/>
                    </a:cxn>
                    <a:cxn ang="0">
                      <a:pos x="0" y="495"/>
                    </a:cxn>
                    <a:cxn ang="0">
                      <a:pos x="2" y="527"/>
                    </a:cxn>
                    <a:cxn ang="0">
                      <a:pos x="4" y="558"/>
                    </a:cxn>
                    <a:cxn ang="0">
                      <a:pos x="6" y="589"/>
                    </a:cxn>
                    <a:cxn ang="0">
                      <a:pos x="8" y="620"/>
                    </a:cxn>
                    <a:cxn ang="0">
                      <a:pos x="10" y="652"/>
                    </a:cxn>
                    <a:cxn ang="0">
                      <a:pos x="12" y="683"/>
                    </a:cxn>
                    <a:cxn ang="0">
                      <a:pos x="31" y="704"/>
                    </a:cxn>
                    <a:cxn ang="0">
                      <a:pos x="85" y="704"/>
                    </a:cxn>
                    <a:cxn ang="0">
                      <a:pos x="138" y="704"/>
                    </a:cxn>
                    <a:cxn ang="0">
                      <a:pos x="192" y="704"/>
                    </a:cxn>
                    <a:cxn ang="0">
                      <a:pos x="245" y="704"/>
                    </a:cxn>
                    <a:cxn ang="0">
                      <a:pos x="299" y="704"/>
                    </a:cxn>
                    <a:cxn ang="0">
                      <a:pos x="352" y="704"/>
                    </a:cxn>
                    <a:cxn ang="0">
                      <a:pos x="406" y="704"/>
                    </a:cxn>
                    <a:cxn ang="0">
                      <a:pos x="459" y="704"/>
                    </a:cxn>
                    <a:cxn ang="0">
                      <a:pos x="513" y="704"/>
                    </a:cxn>
                    <a:cxn ang="0">
                      <a:pos x="566" y="704"/>
                    </a:cxn>
                    <a:cxn ang="0">
                      <a:pos x="586" y="684"/>
                    </a:cxn>
                    <a:cxn ang="0">
                      <a:pos x="589" y="654"/>
                    </a:cxn>
                    <a:cxn ang="0">
                      <a:pos x="591" y="624"/>
                    </a:cxn>
                    <a:cxn ang="0">
                      <a:pos x="594" y="594"/>
                    </a:cxn>
                    <a:cxn ang="0">
                      <a:pos x="597" y="564"/>
                    </a:cxn>
                    <a:cxn ang="0">
                      <a:pos x="600" y="534"/>
                    </a:cxn>
                    <a:cxn ang="0">
                      <a:pos x="602" y="504"/>
                    </a:cxn>
                    <a:cxn ang="0">
                      <a:pos x="591" y="269"/>
                    </a:cxn>
                    <a:cxn ang="0">
                      <a:pos x="585" y="235"/>
                    </a:cxn>
                    <a:cxn ang="0">
                      <a:pos x="579" y="200"/>
                    </a:cxn>
                    <a:cxn ang="0">
                      <a:pos x="572" y="165"/>
                    </a:cxn>
                    <a:cxn ang="0">
                      <a:pos x="565" y="130"/>
                    </a:cxn>
                    <a:cxn ang="0">
                      <a:pos x="557" y="93"/>
                    </a:cxn>
                    <a:cxn ang="0">
                      <a:pos x="548" y="54"/>
                    </a:cxn>
                    <a:cxn ang="0">
                      <a:pos x="538" y="14"/>
                    </a:cxn>
                    <a:cxn ang="0">
                      <a:pos x="506" y="0"/>
                    </a:cxn>
                    <a:cxn ang="0">
                      <a:pos x="465" y="0"/>
                    </a:cxn>
                    <a:cxn ang="0">
                      <a:pos x="423" y="0"/>
                    </a:cxn>
                    <a:cxn ang="0">
                      <a:pos x="382" y="0"/>
                    </a:cxn>
                    <a:cxn ang="0">
                      <a:pos x="340" y="0"/>
                    </a:cxn>
                    <a:cxn ang="0">
                      <a:pos x="299" y="0"/>
                    </a:cxn>
                    <a:cxn ang="0">
                      <a:pos x="258" y="0"/>
                    </a:cxn>
                    <a:cxn ang="0">
                      <a:pos x="216" y="0"/>
                    </a:cxn>
                    <a:cxn ang="0">
                      <a:pos x="175" y="0"/>
                    </a:cxn>
                    <a:cxn ang="0">
                      <a:pos x="133" y="0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602" h="704">
                      <a:moveTo>
                        <a:pt x="92" y="0"/>
                      </a:moveTo>
                      <a:lnTo>
                        <a:pt x="86" y="11"/>
                      </a:lnTo>
                      <a:lnTo>
                        <a:pt x="80" y="23"/>
                      </a:lnTo>
                      <a:lnTo>
                        <a:pt x="74" y="34"/>
                      </a:lnTo>
                      <a:lnTo>
                        <a:pt x="69" y="46"/>
                      </a:lnTo>
                      <a:lnTo>
                        <a:pt x="64" y="58"/>
                      </a:lnTo>
                      <a:lnTo>
                        <a:pt x="60" y="69"/>
                      </a:lnTo>
                      <a:lnTo>
                        <a:pt x="56" y="81"/>
                      </a:lnTo>
                      <a:lnTo>
                        <a:pt x="52" y="92"/>
                      </a:lnTo>
                      <a:lnTo>
                        <a:pt x="48" y="104"/>
                      </a:lnTo>
                      <a:lnTo>
                        <a:pt x="45" y="116"/>
                      </a:lnTo>
                      <a:lnTo>
                        <a:pt x="41" y="127"/>
                      </a:lnTo>
                      <a:lnTo>
                        <a:pt x="38" y="139"/>
                      </a:lnTo>
                      <a:lnTo>
                        <a:pt x="36" y="150"/>
                      </a:lnTo>
                      <a:lnTo>
                        <a:pt x="33" y="162"/>
                      </a:lnTo>
                      <a:lnTo>
                        <a:pt x="30" y="174"/>
                      </a:lnTo>
                      <a:lnTo>
                        <a:pt x="28" y="185"/>
                      </a:lnTo>
                      <a:lnTo>
                        <a:pt x="26" y="197"/>
                      </a:lnTo>
                      <a:lnTo>
                        <a:pt x="24" y="208"/>
                      </a:lnTo>
                      <a:lnTo>
                        <a:pt x="22" y="220"/>
                      </a:lnTo>
                      <a:lnTo>
                        <a:pt x="19" y="231"/>
                      </a:lnTo>
                      <a:lnTo>
                        <a:pt x="17" y="243"/>
                      </a:lnTo>
                      <a:lnTo>
                        <a:pt x="15" y="254"/>
                      </a:lnTo>
                      <a:lnTo>
                        <a:pt x="13" y="266"/>
                      </a:lnTo>
                      <a:lnTo>
                        <a:pt x="11" y="278"/>
                      </a:lnTo>
                      <a:lnTo>
                        <a:pt x="9" y="289"/>
                      </a:lnTo>
                      <a:lnTo>
                        <a:pt x="0" y="495"/>
                      </a:lnTo>
                      <a:lnTo>
                        <a:pt x="0" y="506"/>
                      </a:lnTo>
                      <a:lnTo>
                        <a:pt x="1" y="516"/>
                      </a:lnTo>
                      <a:lnTo>
                        <a:pt x="2" y="527"/>
                      </a:lnTo>
                      <a:lnTo>
                        <a:pt x="2" y="537"/>
                      </a:lnTo>
                      <a:lnTo>
                        <a:pt x="3" y="547"/>
                      </a:lnTo>
                      <a:lnTo>
                        <a:pt x="4" y="558"/>
                      </a:lnTo>
                      <a:lnTo>
                        <a:pt x="4" y="569"/>
                      </a:lnTo>
                      <a:lnTo>
                        <a:pt x="5" y="579"/>
                      </a:lnTo>
                      <a:lnTo>
                        <a:pt x="6" y="589"/>
                      </a:lnTo>
                      <a:lnTo>
                        <a:pt x="6" y="600"/>
                      </a:lnTo>
                      <a:lnTo>
                        <a:pt x="7" y="610"/>
                      </a:lnTo>
                      <a:lnTo>
                        <a:pt x="8" y="620"/>
                      </a:lnTo>
                      <a:lnTo>
                        <a:pt x="8" y="631"/>
                      </a:lnTo>
                      <a:lnTo>
                        <a:pt x="9" y="642"/>
                      </a:lnTo>
                      <a:lnTo>
                        <a:pt x="10" y="652"/>
                      </a:lnTo>
                      <a:lnTo>
                        <a:pt x="11" y="663"/>
                      </a:lnTo>
                      <a:lnTo>
                        <a:pt x="11" y="673"/>
                      </a:lnTo>
                      <a:lnTo>
                        <a:pt x="12" y="683"/>
                      </a:lnTo>
                      <a:lnTo>
                        <a:pt x="12" y="694"/>
                      </a:lnTo>
                      <a:lnTo>
                        <a:pt x="13" y="704"/>
                      </a:lnTo>
                      <a:lnTo>
                        <a:pt x="31" y="704"/>
                      </a:lnTo>
                      <a:lnTo>
                        <a:pt x="49" y="704"/>
                      </a:lnTo>
                      <a:lnTo>
                        <a:pt x="67" y="704"/>
                      </a:lnTo>
                      <a:lnTo>
                        <a:pt x="85" y="704"/>
                      </a:lnTo>
                      <a:lnTo>
                        <a:pt x="102" y="704"/>
                      </a:lnTo>
                      <a:lnTo>
                        <a:pt x="120" y="704"/>
                      </a:lnTo>
                      <a:lnTo>
                        <a:pt x="138" y="704"/>
                      </a:lnTo>
                      <a:lnTo>
                        <a:pt x="156" y="704"/>
                      </a:lnTo>
                      <a:lnTo>
                        <a:pt x="174" y="704"/>
                      </a:lnTo>
                      <a:lnTo>
                        <a:pt x="192" y="704"/>
                      </a:lnTo>
                      <a:lnTo>
                        <a:pt x="209" y="704"/>
                      </a:lnTo>
                      <a:lnTo>
                        <a:pt x="228" y="704"/>
                      </a:lnTo>
                      <a:lnTo>
                        <a:pt x="245" y="704"/>
                      </a:lnTo>
                      <a:lnTo>
                        <a:pt x="263" y="704"/>
                      </a:lnTo>
                      <a:lnTo>
                        <a:pt x="281" y="704"/>
                      </a:lnTo>
                      <a:lnTo>
                        <a:pt x="299" y="704"/>
                      </a:lnTo>
                      <a:lnTo>
                        <a:pt x="316" y="704"/>
                      </a:lnTo>
                      <a:lnTo>
                        <a:pt x="334" y="704"/>
                      </a:lnTo>
                      <a:lnTo>
                        <a:pt x="352" y="704"/>
                      </a:lnTo>
                      <a:lnTo>
                        <a:pt x="370" y="704"/>
                      </a:lnTo>
                      <a:lnTo>
                        <a:pt x="388" y="704"/>
                      </a:lnTo>
                      <a:lnTo>
                        <a:pt x="406" y="704"/>
                      </a:lnTo>
                      <a:lnTo>
                        <a:pt x="424" y="704"/>
                      </a:lnTo>
                      <a:lnTo>
                        <a:pt x="441" y="704"/>
                      </a:lnTo>
                      <a:lnTo>
                        <a:pt x="459" y="704"/>
                      </a:lnTo>
                      <a:lnTo>
                        <a:pt x="477" y="704"/>
                      </a:lnTo>
                      <a:lnTo>
                        <a:pt x="495" y="704"/>
                      </a:lnTo>
                      <a:lnTo>
                        <a:pt x="513" y="704"/>
                      </a:lnTo>
                      <a:lnTo>
                        <a:pt x="531" y="704"/>
                      </a:lnTo>
                      <a:lnTo>
                        <a:pt x="549" y="704"/>
                      </a:lnTo>
                      <a:lnTo>
                        <a:pt x="566" y="704"/>
                      </a:lnTo>
                      <a:lnTo>
                        <a:pt x="584" y="704"/>
                      </a:lnTo>
                      <a:lnTo>
                        <a:pt x="585" y="694"/>
                      </a:lnTo>
                      <a:lnTo>
                        <a:pt x="586" y="684"/>
                      </a:lnTo>
                      <a:lnTo>
                        <a:pt x="587" y="674"/>
                      </a:lnTo>
                      <a:lnTo>
                        <a:pt x="588" y="664"/>
                      </a:lnTo>
                      <a:lnTo>
                        <a:pt x="589" y="654"/>
                      </a:lnTo>
                      <a:lnTo>
                        <a:pt x="589" y="644"/>
                      </a:lnTo>
                      <a:lnTo>
                        <a:pt x="590" y="634"/>
                      </a:lnTo>
                      <a:lnTo>
                        <a:pt x="591" y="624"/>
                      </a:lnTo>
                      <a:lnTo>
                        <a:pt x="592" y="614"/>
                      </a:lnTo>
                      <a:lnTo>
                        <a:pt x="594" y="604"/>
                      </a:lnTo>
                      <a:lnTo>
                        <a:pt x="594" y="594"/>
                      </a:lnTo>
                      <a:lnTo>
                        <a:pt x="595" y="584"/>
                      </a:lnTo>
                      <a:lnTo>
                        <a:pt x="596" y="574"/>
                      </a:lnTo>
                      <a:lnTo>
                        <a:pt x="597" y="564"/>
                      </a:lnTo>
                      <a:lnTo>
                        <a:pt x="598" y="554"/>
                      </a:lnTo>
                      <a:lnTo>
                        <a:pt x="599" y="544"/>
                      </a:lnTo>
                      <a:lnTo>
                        <a:pt x="600" y="534"/>
                      </a:lnTo>
                      <a:lnTo>
                        <a:pt x="600" y="524"/>
                      </a:lnTo>
                      <a:lnTo>
                        <a:pt x="601" y="514"/>
                      </a:lnTo>
                      <a:lnTo>
                        <a:pt x="602" y="504"/>
                      </a:lnTo>
                      <a:lnTo>
                        <a:pt x="596" y="292"/>
                      </a:lnTo>
                      <a:lnTo>
                        <a:pt x="594" y="280"/>
                      </a:lnTo>
                      <a:lnTo>
                        <a:pt x="591" y="269"/>
                      </a:lnTo>
                      <a:lnTo>
                        <a:pt x="589" y="258"/>
                      </a:lnTo>
                      <a:lnTo>
                        <a:pt x="587" y="246"/>
                      </a:lnTo>
                      <a:lnTo>
                        <a:pt x="585" y="235"/>
                      </a:lnTo>
                      <a:lnTo>
                        <a:pt x="583" y="223"/>
                      </a:lnTo>
                      <a:lnTo>
                        <a:pt x="581" y="212"/>
                      </a:lnTo>
                      <a:lnTo>
                        <a:pt x="579" y="200"/>
                      </a:lnTo>
                      <a:lnTo>
                        <a:pt x="577" y="189"/>
                      </a:lnTo>
                      <a:lnTo>
                        <a:pt x="575" y="177"/>
                      </a:lnTo>
                      <a:lnTo>
                        <a:pt x="572" y="165"/>
                      </a:lnTo>
                      <a:lnTo>
                        <a:pt x="570" y="154"/>
                      </a:lnTo>
                      <a:lnTo>
                        <a:pt x="567" y="142"/>
                      </a:lnTo>
                      <a:lnTo>
                        <a:pt x="565" y="130"/>
                      </a:lnTo>
                      <a:lnTo>
                        <a:pt x="562" y="118"/>
                      </a:lnTo>
                      <a:lnTo>
                        <a:pt x="560" y="105"/>
                      </a:lnTo>
                      <a:lnTo>
                        <a:pt x="557" y="93"/>
                      </a:lnTo>
                      <a:lnTo>
                        <a:pt x="554" y="80"/>
                      </a:lnTo>
                      <a:lnTo>
                        <a:pt x="551" y="67"/>
                      </a:lnTo>
                      <a:lnTo>
                        <a:pt x="548" y="54"/>
                      </a:lnTo>
                      <a:lnTo>
                        <a:pt x="545" y="41"/>
                      </a:lnTo>
                      <a:lnTo>
                        <a:pt x="541" y="28"/>
                      </a:lnTo>
                      <a:lnTo>
                        <a:pt x="538" y="14"/>
                      </a:lnTo>
                      <a:lnTo>
                        <a:pt x="534" y="0"/>
                      </a:lnTo>
                      <a:lnTo>
                        <a:pt x="520" y="0"/>
                      </a:lnTo>
                      <a:lnTo>
                        <a:pt x="506" y="0"/>
                      </a:lnTo>
                      <a:lnTo>
                        <a:pt x="492" y="0"/>
                      </a:lnTo>
                      <a:lnTo>
                        <a:pt x="478" y="0"/>
                      </a:lnTo>
                      <a:lnTo>
                        <a:pt x="465" y="0"/>
                      </a:lnTo>
                      <a:lnTo>
                        <a:pt x="451" y="0"/>
                      </a:lnTo>
                      <a:lnTo>
                        <a:pt x="437" y="0"/>
                      </a:lnTo>
                      <a:lnTo>
                        <a:pt x="423" y="0"/>
                      </a:lnTo>
                      <a:lnTo>
                        <a:pt x="410" y="0"/>
                      </a:lnTo>
                      <a:lnTo>
                        <a:pt x="395" y="0"/>
                      </a:lnTo>
                      <a:lnTo>
                        <a:pt x="382" y="0"/>
                      </a:lnTo>
                      <a:lnTo>
                        <a:pt x="368" y="0"/>
                      </a:lnTo>
                      <a:lnTo>
                        <a:pt x="354" y="0"/>
                      </a:lnTo>
                      <a:lnTo>
                        <a:pt x="340" y="0"/>
                      </a:lnTo>
                      <a:lnTo>
                        <a:pt x="327" y="0"/>
                      </a:lnTo>
                      <a:lnTo>
                        <a:pt x="313" y="0"/>
                      </a:lnTo>
                      <a:lnTo>
                        <a:pt x="299" y="0"/>
                      </a:lnTo>
                      <a:lnTo>
                        <a:pt x="285" y="0"/>
                      </a:lnTo>
                      <a:lnTo>
                        <a:pt x="271" y="0"/>
                      </a:lnTo>
                      <a:lnTo>
                        <a:pt x="258" y="0"/>
                      </a:lnTo>
                      <a:lnTo>
                        <a:pt x="244" y="0"/>
                      </a:lnTo>
                      <a:lnTo>
                        <a:pt x="230" y="0"/>
                      </a:lnTo>
                      <a:lnTo>
                        <a:pt x="216" y="0"/>
                      </a:lnTo>
                      <a:lnTo>
                        <a:pt x="203" y="0"/>
                      </a:lnTo>
                      <a:lnTo>
                        <a:pt x="189" y="0"/>
                      </a:lnTo>
                      <a:lnTo>
                        <a:pt x="175" y="0"/>
                      </a:lnTo>
                      <a:lnTo>
                        <a:pt x="161" y="0"/>
                      </a:lnTo>
                      <a:lnTo>
                        <a:pt x="147" y="0"/>
                      </a:lnTo>
                      <a:lnTo>
                        <a:pt x="133" y="0"/>
                      </a:lnTo>
                      <a:lnTo>
                        <a:pt x="120" y="0"/>
                      </a:lnTo>
                      <a:lnTo>
                        <a:pt x="106" y="0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noFill/>
                <a:ln w="4" cap="rnd">
                  <a:solidFill>
                    <a:srgbClr val="25416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773" name="Freeform 569"/>
              <p:cNvSpPr>
                <a:spLocks/>
              </p:cNvSpPr>
              <p:nvPr/>
            </p:nvSpPr>
            <p:spPr bwMode="auto">
              <a:xfrm>
                <a:off x="2456" y="2808"/>
                <a:ext cx="479" cy="42"/>
              </a:xfrm>
              <a:custGeom>
                <a:avLst/>
                <a:gdLst/>
                <a:ahLst/>
                <a:cxnLst>
                  <a:cxn ang="0">
                    <a:pos x="479" y="42"/>
                  </a:cxn>
                  <a:cxn ang="0">
                    <a:pos x="468" y="0"/>
                  </a:cxn>
                  <a:cxn ang="0">
                    <a:pos x="11" y="0"/>
                  </a:cxn>
                  <a:cxn ang="0">
                    <a:pos x="0" y="42"/>
                  </a:cxn>
                  <a:cxn ang="0">
                    <a:pos x="479" y="42"/>
                  </a:cxn>
                </a:cxnLst>
                <a:rect l="0" t="0" r="r" b="b"/>
                <a:pathLst>
                  <a:path w="479" h="42">
                    <a:moveTo>
                      <a:pt x="479" y="42"/>
                    </a:moveTo>
                    <a:lnTo>
                      <a:pt x="468" y="0"/>
                    </a:lnTo>
                    <a:lnTo>
                      <a:pt x="11" y="0"/>
                    </a:lnTo>
                    <a:lnTo>
                      <a:pt x="0" y="42"/>
                    </a:lnTo>
                    <a:lnTo>
                      <a:pt x="479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74" name="Line 570"/>
              <p:cNvSpPr>
                <a:spLocks noChangeShapeType="1"/>
              </p:cNvSpPr>
              <p:nvPr/>
            </p:nvSpPr>
            <p:spPr bwMode="auto">
              <a:xfrm>
                <a:off x="2446" y="2861"/>
                <a:ext cx="491" cy="1"/>
              </a:xfrm>
              <a:prstGeom prst="line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2775" name="Group 573"/>
              <p:cNvGrpSpPr>
                <a:grpSpLocks/>
              </p:cNvGrpSpPr>
              <p:nvPr/>
            </p:nvGrpSpPr>
            <p:grpSpPr bwMode="auto">
              <a:xfrm>
                <a:off x="2679" y="2793"/>
                <a:ext cx="27" cy="73"/>
                <a:chOff x="2679" y="2793"/>
                <a:chExt cx="27" cy="73"/>
              </a:xfrm>
            </p:grpSpPr>
            <p:sp>
              <p:nvSpPr>
                <p:cNvPr id="2782" name="Rectangle 571"/>
                <p:cNvSpPr>
                  <a:spLocks noChangeArrowheads="1"/>
                </p:cNvSpPr>
                <p:nvPr/>
              </p:nvSpPr>
              <p:spPr bwMode="auto">
                <a:xfrm>
                  <a:off x="2679" y="2793"/>
                  <a:ext cx="27" cy="73"/>
                </a:xfrm>
                <a:prstGeom prst="rect">
                  <a:avLst/>
                </a:prstGeom>
                <a:solidFill>
                  <a:srgbClr val="3F6FB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83" name="Rectangle 572"/>
                <p:cNvSpPr>
                  <a:spLocks noChangeArrowheads="1"/>
                </p:cNvSpPr>
                <p:nvPr/>
              </p:nvSpPr>
              <p:spPr bwMode="auto">
                <a:xfrm>
                  <a:off x="2679" y="2793"/>
                  <a:ext cx="27" cy="73"/>
                </a:xfrm>
                <a:prstGeom prst="rect">
                  <a:avLst/>
                </a:prstGeom>
                <a:noFill/>
                <a:ln w="2" cap="rnd">
                  <a:solidFill>
                    <a:srgbClr val="254169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776" name="Group 576"/>
              <p:cNvGrpSpPr>
                <a:grpSpLocks/>
              </p:cNvGrpSpPr>
              <p:nvPr/>
            </p:nvGrpSpPr>
            <p:grpSpPr bwMode="auto">
              <a:xfrm>
                <a:off x="2485" y="2794"/>
                <a:ext cx="27" cy="73"/>
                <a:chOff x="2485" y="2794"/>
                <a:chExt cx="27" cy="73"/>
              </a:xfrm>
            </p:grpSpPr>
            <p:sp>
              <p:nvSpPr>
                <p:cNvPr id="2780" name="Rectangle 574"/>
                <p:cNvSpPr>
                  <a:spLocks noChangeArrowheads="1"/>
                </p:cNvSpPr>
                <p:nvPr/>
              </p:nvSpPr>
              <p:spPr bwMode="auto">
                <a:xfrm>
                  <a:off x="2485" y="2794"/>
                  <a:ext cx="27" cy="73"/>
                </a:xfrm>
                <a:prstGeom prst="rect">
                  <a:avLst/>
                </a:prstGeom>
                <a:solidFill>
                  <a:srgbClr val="3F6FB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81" name="Rectangle 575"/>
                <p:cNvSpPr>
                  <a:spLocks noChangeArrowheads="1"/>
                </p:cNvSpPr>
                <p:nvPr/>
              </p:nvSpPr>
              <p:spPr bwMode="auto">
                <a:xfrm>
                  <a:off x="2485" y="2794"/>
                  <a:ext cx="27" cy="73"/>
                </a:xfrm>
                <a:prstGeom prst="rect">
                  <a:avLst/>
                </a:prstGeom>
                <a:noFill/>
                <a:ln w="2" cap="rnd">
                  <a:solidFill>
                    <a:srgbClr val="254169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777" name="Group 579"/>
              <p:cNvGrpSpPr>
                <a:grpSpLocks/>
              </p:cNvGrpSpPr>
              <p:nvPr/>
            </p:nvGrpSpPr>
            <p:grpSpPr bwMode="auto">
              <a:xfrm>
                <a:off x="2889" y="2794"/>
                <a:ext cx="27" cy="73"/>
                <a:chOff x="2889" y="2794"/>
                <a:chExt cx="27" cy="73"/>
              </a:xfrm>
            </p:grpSpPr>
            <p:sp>
              <p:nvSpPr>
                <p:cNvPr id="2778" name="Rectangle 577"/>
                <p:cNvSpPr>
                  <a:spLocks noChangeArrowheads="1"/>
                </p:cNvSpPr>
                <p:nvPr/>
              </p:nvSpPr>
              <p:spPr bwMode="auto">
                <a:xfrm>
                  <a:off x="2889" y="2794"/>
                  <a:ext cx="27" cy="73"/>
                </a:xfrm>
                <a:prstGeom prst="rect">
                  <a:avLst/>
                </a:prstGeom>
                <a:solidFill>
                  <a:srgbClr val="3F6FB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79" name="Rectangle 578"/>
                <p:cNvSpPr>
                  <a:spLocks noChangeArrowheads="1"/>
                </p:cNvSpPr>
                <p:nvPr/>
              </p:nvSpPr>
              <p:spPr bwMode="auto">
                <a:xfrm>
                  <a:off x="2889" y="2794"/>
                  <a:ext cx="27" cy="73"/>
                </a:xfrm>
                <a:prstGeom prst="rect">
                  <a:avLst/>
                </a:prstGeom>
                <a:noFill/>
                <a:ln w="2" cap="rnd">
                  <a:solidFill>
                    <a:srgbClr val="254169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19" name="Group 588"/>
            <p:cNvGrpSpPr>
              <a:grpSpLocks/>
            </p:cNvGrpSpPr>
            <p:nvPr/>
          </p:nvGrpSpPr>
          <p:grpSpPr bwMode="auto">
            <a:xfrm>
              <a:off x="6233698" y="2657503"/>
              <a:ext cx="295796" cy="492505"/>
              <a:chOff x="2513" y="1285"/>
              <a:chExt cx="336" cy="662"/>
            </a:xfrm>
          </p:grpSpPr>
          <p:grpSp>
            <p:nvGrpSpPr>
              <p:cNvPr id="2765" name="Group 584"/>
              <p:cNvGrpSpPr>
                <a:grpSpLocks/>
              </p:cNvGrpSpPr>
              <p:nvPr/>
            </p:nvGrpSpPr>
            <p:grpSpPr bwMode="auto">
              <a:xfrm>
                <a:off x="2513" y="1496"/>
                <a:ext cx="336" cy="451"/>
                <a:chOff x="2513" y="1496"/>
                <a:chExt cx="336" cy="451"/>
              </a:xfrm>
            </p:grpSpPr>
            <p:sp>
              <p:nvSpPr>
                <p:cNvPr id="2769" name="Freeform 581"/>
                <p:cNvSpPr>
                  <a:spLocks/>
                </p:cNvSpPr>
                <p:nvPr/>
              </p:nvSpPr>
              <p:spPr bwMode="auto">
                <a:xfrm>
                  <a:off x="2521" y="1504"/>
                  <a:ext cx="328" cy="443"/>
                </a:xfrm>
                <a:custGeom>
                  <a:avLst/>
                  <a:gdLst/>
                  <a:ahLst/>
                  <a:cxnLst>
                    <a:cxn ang="0">
                      <a:pos x="117" y="442"/>
                    </a:cxn>
                    <a:cxn ang="0">
                      <a:pos x="131" y="443"/>
                    </a:cxn>
                    <a:cxn ang="0">
                      <a:pos x="145" y="443"/>
                    </a:cxn>
                    <a:cxn ang="0">
                      <a:pos x="159" y="443"/>
                    </a:cxn>
                    <a:cxn ang="0">
                      <a:pos x="172" y="443"/>
                    </a:cxn>
                    <a:cxn ang="0">
                      <a:pos x="186" y="442"/>
                    </a:cxn>
                    <a:cxn ang="0">
                      <a:pos x="200" y="441"/>
                    </a:cxn>
                    <a:cxn ang="0">
                      <a:pos x="214" y="439"/>
                    </a:cxn>
                    <a:cxn ang="0">
                      <a:pos x="228" y="437"/>
                    </a:cxn>
                    <a:cxn ang="0">
                      <a:pos x="241" y="435"/>
                    </a:cxn>
                    <a:cxn ang="0">
                      <a:pos x="255" y="432"/>
                    </a:cxn>
                    <a:cxn ang="0">
                      <a:pos x="268" y="430"/>
                    </a:cxn>
                    <a:cxn ang="0">
                      <a:pos x="282" y="426"/>
                    </a:cxn>
                    <a:cxn ang="0">
                      <a:pos x="279" y="420"/>
                    </a:cxn>
                    <a:cxn ang="0">
                      <a:pos x="276" y="413"/>
                    </a:cxn>
                    <a:cxn ang="0">
                      <a:pos x="274" y="407"/>
                    </a:cxn>
                    <a:cxn ang="0">
                      <a:pos x="272" y="399"/>
                    </a:cxn>
                    <a:cxn ang="0">
                      <a:pos x="271" y="393"/>
                    </a:cxn>
                    <a:cxn ang="0">
                      <a:pos x="268" y="385"/>
                    </a:cxn>
                    <a:cxn ang="0">
                      <a:pos x="267" y="377"/>
                    </a:cxn>
                    <a:cxn ang="0">
                      <a:pos x="265" y="370"/>
                    </a:cxn>
                    <a:cxn ang="0">
                      <a:pos x="263" y="361"/>
                    </a:cxn>
                    <a:cxn ang="0">
                      <a:pos x="261" y="352"/>
                    </a:cxn>
                    <a:cxn ang="0">
                      <a:pos x="259" y="342"/>
                    </a:cxn>
                    <a:cxn ang="0">
                      <a:pos x="256" y="332"/>
                    </a:cxn>
                    <a:cxn ang="0">
                      <a:pos x="253" y="322"/>
                    </a:cxn>
                    <a:cxn ang="0">
                      <a:pos x="250" y="310"/>
                    </a:cxn>
                    <a:cxn ang="0">
                      <a:pos x="246" y="298"/>
                    </a:cxn>
                    <a:cxn ang="0">
                      <a:pos x="241" y="285"/>
                    </a:cxn>
                    <a:cxn ang="0">
                      <a:pos x="262" y="255"/>
                    </a:cxn>
                    <a:cxn ang="0">
                      <a:pos x="282" y="218"/>
                    </a:cxn>
                    <a:cxn ang="0">
                      <a:pos x="297" y="183"/>
                    </a:cxn>
                    <a:cxn ang="0">
                      <a:pos x="300" y="153"/>
                    </a:cxn>
                    <a:cxn ang="0">
                      <a:pos x="312" y="159"/>
                    </a:cxn>
                    <a:cxn ang="0">
                      <a:pos x="321" y="138"/>
                    </a:cxn>
                    <a:cxn ang="0">
                      <a:pos x="327" y="98"/>
                    </a:cxn>
                    <a:cxn ang="0">
                      <a:pos x="328" y="59"/>
                    </a:cxn>
                    <a:cxn ang="0">
                      <a:pos x="324" y="29"/>
                    </a:cxn>
                    <a:cxn ang="0">
                      <a:pos x="324" y="3"/>
                    </a:cxn>
                    <a:cxn ang="0">
                      <a:pos x="301" y="0"/>
                    </a:cxn>
                    <a:cxn ang="0">
                      <a:pos x="13" y="6"/>
                    </a:cxn>
                    <a:cxn ang="0">
                      <a:pos x="3" y="47"/>
                    </a:cxn>
                    <a:cxn ang="0">
                      <a:pos x="0" y="77"/>
                    </a:cxn>
                    <a:cxn ang="0">
                      <a:pos x="3" y="99"/>
                    </a:cxn>
                    <a:cxn ang="0">
                      <a:pos x="4" y="131"/>
                    </a:cxn>
                    <a:cxn ang="0">
                      <a:pos x="13" y="158"/>
                    </a:cxn>
                    <a:cxn ang="0">
                      <a:pos x="21" y="159"/>
                    </a:cxn>
                    <a:cxn ang="0">
                      <a:pos x="27" y="155"/>
                    </a:cxn>
                    <a:cxn ang="0">
                      <a:pos x="36" y="183"/>
                    </a:cxn>
                    <a:cxn ang="0">
                      <a:pos x="40" y="212"/>
                    </a:cxn>
                    <a:cxn ang="0">
                      <a:pos x="58" y="243"/>
                    </a:cxn>
                    <a:cxn ang="0">
                      <a:pos x="87" y="287"/>
                    </a:cxn>
                    <a:cxn ang="0">
                      <a:pos x="63" y="434"/>
                    </a:cxn>
                    <a:cxn ang="0">
                      <a:pos x="77" y="437"/>
                    </a:cxn>
                    <a:cxn ang="0">
                      <a:pos x="90" y="439"/>
                    </a:cxn>
                    <a:cxn ang="0">
                      <a:pos x="103" y="441"/>
                    </a:cxn>
                    <a:cxn ang="0">
                      <a:pos x="117" y="442"/>
                    </a:cxn>
                  </a:cxnLst>
                  <a:rect l="0" t="0" r="r" b="b"/>
                  <a:pathLst>
                    <a:path w="328" h="443">
                      <a:moveTo>
                        <a:pt x="117" y="442"/>
                      </a:moveTo>
                      <a:lnTo>
                        <a:pt x="131" y="443"/>
                      </a:lnTo>
                      <a:lnTo>
                        <a:pt x="145" y="443"/>
                      </a:lnTo>
                      <a:lnTo>
                        <a:pt x="159" y="443"/>
                      </a:lnTo>
                      <a:lnTo>
                        <a:pt x="172" y="443"/>
                      </a:lnTo>
                      <a:lnTo>
                        <a:pt x="186" y="442"/>
                      </a:lnTo>
                      <a:lnTo>
                        <a:pt x="200" y="441"/>
                      </a:lnTo>
                      <a:lnTo>
                        <a:pt x="214" y="439"/>
                      </a:lnTo>
                      <a:lnTo>
                        <a:pt x="228" y="437"/>
                      </a:lnTo>
                      <a:lnTo>
                        <a:pt x="241" y="435"/>
                      </a:lnTo>
                      <a:lnTo>
                        <a:pt x="255" y="432"/>
                      </a:lnTo>
                      <a:lnTo>
                        <a:pt x="268" y="430"/>
                      </a:lnTo>
                      <a:lnTo>
                        <a:pt x="282" y="426"/>
                      </a:lnTo>
                      <a:lnTo>
                        <a:pt x="279" y="420"/>
                      </a:lnTo>
                      <a:lnTo>
                        <a:pt x="276" y="413"/>
                      </a:lnTo>
                      <a:lnTo>
                        <a:pt x="274" y="407"/>
                      </a:lnTo>
                      <a:lnTo>
                        <a:pt x="272" y="399"/>
                      </a:lnTo>
                      <a:lnTo>
                        <a:pt x="271" y="393"/>
                      </a:lnTo>
                      <a:lnTo>
                        <a:pt x="268" y="385"/>
                      </a:lnTo>
                      <a:lnTo>
                        <a:pt x="267" y="377"/>
                      </a:lnTo>
                      <a:lnTo>
                        <a:pt x="265" y="370"/>
                      </a:lnTo>
                      <a:lnTo>
                        <a:pt x="263" y="361"/>
                      </a:lnTo>
                      <a:lnTo>
                        <a:pt x="261" y="352"/>
                      </a:lnTo>
                      <a:lnTo>
                        <a:pt x="259" y="342"/>
                      </a:lnTo>
                      <a:lnTo>
                        <a:pt x="256" y="332"/>
                      </a:lnTo>
                      <a:lnTo>
                        <a:pt x="253" y="322"/>
                      </a:lnTo>
                      <a:lnTo>
                        <a:pt x="250" y="310"/>
                      </a:lnTo>
                      <a:lnTo>
                        <a:pt x="246" y="298"/>
                      </a:lnTo>
                      <a:lnTo>
                        <a:pt x="241" y="285"/>
                      </a:lnTo>
                      <a:lnTo>
                        <a:pt x="262" y="255"/>
                      </a:lnTo>
                      <a:lnTo>
                        <a:pt x="282" y="218"/>
                      </a:lnTo>
                      <a:lnTo>
                        <a:pt x="297" y="183"/>
                      </a:lnTo>
                      <a:lnTo>
                        <a:pt x="300" y="153"/>
                      </a:lnTo>
                      <a:lnTo>
                        <a:pt x="312" y="159"/>
                      </a:lnTo>
                      <a:lnTo>
                        <a:pt x="321" y="138"/>
                      </a:lnTo>
                      <a:lnTo>
                        <a:pt x="327" y="98"/>
                      </a:lnTo>
                      <a:lnTo>
                        <a:pt x="328" y="59"/>
                      </a:lnTo>
                      <a:lnTo>
                        <a:pt x="324" y="29"/>
                      </a:lnTo>
                      <a:lnTo>
                        <a:pt x="324" y="3"/>
                      </a:lnTo>
                      <a:lnTo>
                        <a:pt x="301" y="0"/>
                      </a:lnTo>
                      <a:lnTo>
                        <a:pt x="13" y="6"/>
                      </a:lnTo>
                      <a:lnTo>
                        <a:pt x="3" y="47"/>
                      </a:lnTo>
                      <a:lnTo>
                        <a:pt x="0" y="77"/>
                      </a:lnTo>
                      <a:lnTo>
                        <a:pt x="3" y="99"/>
                      </a:lnTo>
                      <a:lnTo>
                        <a:pt x="4" y="131"/>
                      </a:lnTo>
                      <a:lnTo>
                        <a:pt x="13" y="158"/>
                      </a:lnTo>
                      <a:lnTo>
                        <a:pt x="21" y="159"/>
                      </a:lnTo>
                      <a:lnTo>
                        <a:pt x="27" y="155"/>
                      </a:lnTo>
                      <a:lnTo>
                        <a:pt x="36" y="183"/>
                      </a:lnTo>
                      <a:lnTo>
                        <a:pt x="40" y="212"/>
                      </a:lnTo>
                      <a:lnTo>
                        <a:pt x="58" y="243"/>
                      </a:lnTo>
                      <a:lnTo>
                        <a:pt x="87" y="287"/>
                      </a:lnTo>
                      <a:lnTo>
                        <a:pt x="63" y="434"/>
                      </a:lnTo>
                      <a:lnTo>
                        <a:pt x="77" y="437"/>
                      </a:lnTo>
                      <a:lnTo>
                        <a:pt x="90" y="439"/>
                      </a:lnTo>
                      <a:lnTo>
                        <a:pt x="103" y="441"/>
                      </a:lnTo>
                      <a:lnTo>
                        <a:pt x="117" y="442"/>
                      </a:lnTo>
                      <a:close/>
                    </a:path>
                  </a:pathLst>
                </a:custGeom>
                <a:solidFill>
                  <a:srgbClr val="FFB66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70" name="Freeform 582"/>
                <p:cNvSpPr>
                  <a:spLocks/>
                </p:cNvSpPr>
                <p:nvPr/>
              </p:nvSpPr>
              <p:spPr bwMode="auto">
                <a:xfrm>
                  <a:off x="2513" y="1496"/>
                  <a:ext cx="328" cy="443"/>
                </a:xfrm>
                <a:custGeom>
                  <a:avLst/>
                  <a:gdLst/>
                  <a:ahLst/>
                  <a:cxnLst>
                    <a:cxn ang="0">
                      <a:pos x="117" y="442"/>
                    </a:cxn>
                    <a:cxn ang="0">
                      <a:pos x="131" y="443"/>
                    </a:cxn>
                    <a:cxn ang="0">
                      <a:pos x="145" y="443"/>
                    </a:cxn>
                    <a:cxn ang="0">
                      <a:pos x="159" y="443"/>
                    </a:cxn>
                    <a:cxn ang="0">
                      <a:pos x="172" y="443"/>
                    </a:cxn>
                    <a:cxn ang="0">
                      <a:pos x="186" y="442"/>
                    </a:cxn>
                    <a:cxn ang="0">
                      <a:pos x="200" y="441"/>
                    </a:cxn>
                    <a:cxn ang="0">
                      <a:pos x="214" y="439"/>
                    </a:cxn>
                    <a:cxn ang="0">
                      <a:pos x="228" y="437"/>
                    </a:cxn>
                    <a:cxn ang="0">
                      <a:pos x="241" y="435"/>
                    </a:cxn>
                    <a:cxn ang="0">
                      <a:pos x="255" y="432"/>
                    </a:cxn>
                    <a:cxn ang="0">
                      <a:pos x="268" y="430"/>
                    </a:cxn>
                    <a:cxn ang="0">
                      <a:pos x="282" y="426"/>
                    </a:cxn>
                    <a:cxn ang="0">
                      <a:pos x="279" y="420"/>
                    </a:cxn>
                    <a:cxn ang="0">
                      <a:pos x="276" y="413"/>
                    </a:cxn>
                    <a:cxn ang="0">
                      <a:pos x="274" y="407"/>
                    </a:cxn>
                    <a:cxn ang="0">
                      <a:pos x="272" y="399"/>
                    </a:cxn>
                    <a:cxn ang="0">
                      <a:pos x="271" y="393"/>
                    </a:cxn>
                    <a:cxn ang="0">
                      <a:pos x="268" y="385"/>
                    </a:cxn>
                    <a:cxn ang="0">
                      <a:pos x="267" y="377"/>
                    </a:cxn>
                    <a:cxn ang="0">
                      <a:pos x="265" y="370"/>
                    </a:cxn>
                    <a:cxn ang="0">
                      <a:pos x="263" y="361"/>
                    </a:cxn>
                    <a:cxn ang="0">
                      <a:pos x="261" y="352"/>
                    </a:cxn>
                    <a:cxn ang="0">
                      <a:pos x="259" y="342"/>
                    </a:cxn>
                    <a:cxn ang="0">
                      <a:pos x="256" y="332"/>
                    </a:cxn>
                    <a:cxn ang="0">
                      <a:pos x="253" y="322"/>
                    </a:cxn>
                    <a:cxn ang="0">
                      <a:pos x="250" y="310"/>
                    </a:cxn>
                    <a:cxn ang="0">
                      <a:pos x="246" y="298"/>
                    </a:cxn>
                    <a:cxn ang="0">
                      <a:pos x="241" y="285"/>
                    </a:cxn>
                    <a:cxn ang="0">
                      <a:pos x="262" y="255"/>
                    </a:cxn>
                    <a:cxn ang="0">
                      <a:pos x="282" y="218"/>
                    </a:cxn>
                    <a:cxn ang="0">
                      <a:pos x="297" y="183"/>
                    </a:cxn>
                    <a:cxn ang="0">
                      <a:pos x="300" y="153"/>
                    </a:cxn>
                    <a:cxn ang="0">
                      <a:pos x="312" y="159"/>
                    </a:cxn>
                    <a:cxn ang="0">
                      <a:pos x="321" y="138"/>
                    </a:cxn>
                    <a:cxn ang="0">
                      <a:pos x="327" y="98"/>
                    </a:cxn>
                    <a:cxn ang="0">
                      <a:pos x="328" y="59"/>
                    </a:cxn>
                    <a:cxn ang="0">
                      <a:pos x="324" y="29"/>
                    </a:cxn>
                    <a:cxn ang="0">
                      <a:pos x="324" y="3"/>
                    </a:cxn>
                    <a:cxn ang="0">
                      <a:pos x="301" y="0"/>
                    </a:cxn>
                    <a:cxn ang="0">
                      <a:pos x="13" y="6"/>
                    </a:cxn>
                    <a:cxn ang="0">
                      <a:pos x="3" y="47"/>
                    </a:cxn>
                    <a:cxn ang="0">
                      <a:pos x="0" y="77"/>
                    </a:cxn>
                    <a:cxn ang="0">
                      <a:pos x="3" y="99"/>
                    </a:cxn>
                    <a:cxn ang="0">
                      <a:pos x="4" y="131"/>
                    </a:cxn>
                    <a:cxn ang="0">
                      <a:pos x="13" y="158"/>
                    </a:cxn>
                    <a:cxn ang="0">
                      <a:pos x="21" y="159"/>
                    </a:cxn>
                    <a:cxn ang="0">
                      <a:pos x="27" y="155"/>
                    </a:cxn>
                    <a:cxn ang="0">
                      <a:pos x="36" y="183"/>
                    </a:cxn>
                    <a:cxn ang="0">
                      <a:pos x="40" y="212"/>
                    </a:cxn>
                    <a:cxn ang="0">
                      <a:pos x="58" y="243"/>
                    </a:cxn>
                    <a:cxn ang="0">
                      <a:pos x="87" y="287"/>
                    </a:cxn>
                    <a:cxn ang="0">
                      <a:pos x="63" y="434"/>
                    </a:cxn>
                    <a:cxn ang="0">
                      <a:pos x="77" y="437"/>
                    </a:cxn>
                    <a:cxn ang="0">
                      <a:pos x="90" y="439"/>
                    </a:cxn>
                    <a:cxn ang="0">
                      <a:pos x="103" y="441"/>
                    </a:cxn>
                    <a:cxn ang="0">
                      <a:pos x="117" y="442"/>
                    </a:cxn>
                  </a:cxnLst>
                  <a:rect l="0" t="0" r="r" b="b"/>
                  <a:pathLst>
                    <a:path w="328" h="443">
                      <a:moveTo>
                        <a:pt x="117" y="442"/>
                      </a:moveTo>
                      <a:lnTo>
                        <a:pt x="131" y="443"/>
                      </a:lnTo>
                      <a:lnTo>
                        <a:pt x="145" y="443"/>
                      </a:lnTo>
                      <a:lnTo>
                        <a:pt x="159" y="443"/>
                      </a:lnTo>
                      <a:lnTo>
                        <a:pt x="172" y="443"/>
                      </a:lnTo>
                      <a:lnTo>
                        <a:pt x="186" y="442"/>
                      </a:lnTo>
                      <a:lnTo>
                        <a:pt x="200" y="441"/>
                      </a:lnTo>
                      <a:lnTo>
                        <a:pt x="214" y="439"/>
                      </a:lnTo>
                      <a:lnTo>
                        <a:pt x="228" y="437"/>
                      </a:lnTo>
                      <a:lnTo>
                        <a:pt x="241" y="435"/>
                      </a:lnTo>
                      <a:lnTo>
                        <a:pt x="255" y="432"/>
                      </a:lnTo>
                      <a:lnTo>
                        <a:pt x="268" y="430"/>
                      </a:lnTo>
                      <a:lnTo>
                        <a:pt x="282" y="426"/>
                      </a:lnTo>
                      <a:lnTo>
                        <a:pt x="279" y="420"/>
                      </a:lnTo>
                      <a:lnTo>
                        <a:pt x="276" y="413"/>
                      </a:lnTo>
                      <a:lnTo>
                        <a:pt x="274" y="407"/>
                      </a:lnTo>
                      <a:lnTo>
                        <a:pt x="272" y="399"/>
                      </a:lnTo>
                      <a:lnTo>
                        <a:pt x="271" y="393"/>
                      </a:lnTo>
                      <a:lnTo>
                        <a:pt x="268" y="385"/>
                      </a:lnTo>
                      <a:lnTo>
                        <a:pt x="267" y="377"/>
                      </a:lnTo>
                      <a:lnTo>
                        <a:pt x="265" y="370"/>
                      </a:lnTo>
                      <a:lnTo>
                        <a:pt x="263" y="361"/>
                      </a:lnTo>
                      <a:lnTo>
                        <a:pt x="261" y="352"/>
                      </a:lnTo>
                      <a:lnTo>
                        <a:pt x="259" y="342"/>
                      </a:lnTo>
                      <a:lnTo>
                        <a:pt x="256" y="332"/>
                      </a:lnTo>
                      <a:lnTo>
                        <a:pt x="253" y="322"/>
                      </a:lnTo>
                      <a:lnTo>
                        <a:pt x="250" y="310"/>
                      </a:lnTo>
                      <a:lnTo>
                        <a:pt x="246" y="298"/>
                      </a:lnTo>
                      <a:lnTo>
                        <a:pt x="241" y="285"/>
                      </a:lnTo>
                      <a:lnTo>
                        <a:pt x="262" y="255"/>
                      </a:lnTo>
                      <a:lnTo>
                        <a:pt x="282" y="218"/>
                      </a:lnTo>
                      <a:lnTo>
                        <a:pt x="297" y="183"/>
                      </a:lnTo>
                      <a:lnTo>
                        <a:pt x="300" y="153"/>
                      </a:lnTo>
                      <a:lnTo>
                        <a:pt x="312" y="159"/>
                      </a:lnTo>
                      <a:lnTo>
                        <a:pt x="321" y="138"/>
                      </a:lnTo>
                      <a:lnTo>
                        <a:pt x="327" y="98"/>
                      </a:lnTo>
                      <a:lnTo>
                        <a:pt x="328" y="59"/>
                      </a:lnTo>
                      <a:lnTo>
                        <a:pt x="324" y="29"/>
                      </a:lnTo>
                      <a:lnTo>
                        <a:pt x="324" y="3"/>
                      </a:lnTo>
                      <a:lnTo>
                        <a:pt x="301" y="0"/>
                      </a:lnTo>
                      <a:lnTo>
                        <a:pt x="13" y="6"/>
                      </a:lnTo>
                      <a:lnTo>
                        <a:pt x="3" y="47"/>
                      </a:lnTo>
                      <a:lnTo>
                        <a:pt x="0" y="77"/>
                      </a:lnTo>
                      <a:lnTo>
                        <a:pt x="3" y="99"/>
                      </a:lnTo>
                      <a:lnTo>
                        <a:pt x="4" y="131"/>
                      </a:lnTo>
                      <a:lnTo>
                        <a:pt x="13" y="158"/>
                      </a:lnTo>
                      <a:lnTo>
                        <a:pt x="21" y="159"/>
                      </a:lnTo>
                      <a:lnTo>
                        <a:pt x="27" y="155"/>
                      </a:lnTo>
                      <a:lnTo>
                        <a:pt x="36" y="183"/>
                      </a:lnTo>
                      <a:lnTo>
                        <a:pt x="40" y="212"/>
                      </a:lnTo>
                      <a:lnTo>
                        <a:pt x="58" y="243"/>
                      </a:lnTo>
                      <a:lnTo>
                        <a:pt x="87" y="287"/>
                      </a:lnTo>
                      <a:lnTo>
                        <a:pt x="63" y="434"/>
                      </a:lnTo>
                      <a:lnTo>
                        <a:pt x="77" y="437"/>
                      </a:lnTo>
                      <a:lnTo>
                        <a:pt x="90" y="439"/>
                      </a:lnTo>
                      <a:lnTo>
                        <a:pt x="103" y="441"/>
                      </a:lnTo>
                      <a:lnTo>
                        <a:pt x="117" y="442"/>
                      </a:lnTo>
                      <a:close/>
                    </a:path>
                  </a:pathLst>
                </a:custGeom>
                <a:solidFill>
                  <a:srgbClr val="FF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71" name="Freeform 583"/>
                <p:cNvSpPr>
                  <a:spLocks/>
                </p:cNvSpPr>
                <p:nvPr/>
              </p:nvSpPr>
              <p:spPr bwMode="auto">
                <a:xfrm>
                  <a:off x="2513" y="1496"/>
                  <a:ext cx="328" cy="443"/>
                </a:xfrm>
                <a:custGeom>
                  <a:avLst/>
                  <a:gdLst/>
                  <a:ahLst/>
                  <a:cxnLst>
                    <a:cxn ang="0">
                      <a:pos x="117" y="442"/>
                    </a:cxn>
                    <a:cxn ang="0">
                      <a:pos x="131" y="443"/>
                    </a:cxn>
                    <a:cxn ang="0">
                      <a:pos x="145" y="443"/>
                    </a:cxn>
                    <a:cxn ang="0">
                      <a:pos x="159" y="443"/>
                    </a:cxn>
                    <a:cxn ang="0">
                      <a:pos x="172" y="443"/>
                    </a:cxn>
                    <a:cxn ang="0">
                      <a:pos x="186" y="442"/>
                    </a:cxn>
                    <a:cxn ang="0">
                      <a:pos x="200" y="441"/>
                    </a:cxn>
                    <a:cxn ang="0">
                      <a:pos x="214" y="439"/>
                    </a:cxn>
                    <a:cxn ang="0">
                      <a:pos x="228" y="437"/>
                    </a:cxn>
                    <a:cxn ang="0">
                      <a:pos x="241" y="435"/>
                    </a:cxn>
                    <a:cxn ang="0">
                      <a:pos x="255" y="432"/>
                    </a:cxn>
                    <a:cxn ang="0">
                      <a:pos x="268" y="430"/>
                    </a:cxn>
                    <a:cxn ang="0">
                      <a:pos x="282" y="426"/>
                    </a:cxn>
                    <a:cxn ang="0">
                      <a:pos x="279" y="420"/>
                    </a:cxn>
                    <a:cxn ang="0">
                      <a:pos x="276" y="413"/>
                    </a:cxn>
                    <a:cxn ang="0">
                      <a:pos x="274" y="407"/>
                    </a:cxn>
                    <a:cxn ang="0">
                      <a:pos x="272" y="399"/>
                    </a:cxn>
                    <a:cxn ang="0">
                      <a:pos x="271" y="393"/>
                    </a:cxn>
                    <a:cxn ang="0">
                      <a:pos x="268" y="385"/>
                    </a:cxn>
                    <a:cxn ang="0">
                      <a:pos x="267" y="377"/>
                    </a:cxn>
                    <a:cxn ang="0">
                      <a:pos x="265" y="370"/>
                    </a:cxn>
                    <a:cxn ang="0">
                      <a:pos x="263" y="361"/>
                    </a:cxn>
                    <a:cxn ang="0">
                      <a:pos x="261" y="352"/>
                    </a:cxn>
                    <a:cxn ang="0">
                      <a:pos x="259" y="342"/>
                    </a:cxn>
                    <a:cxn ang="0">
                      <a:pos x="256" y="332"/>
                    </a:cxn>
                    <a:cxn ang="0">
                      <a:pos x="253" y="322"/>
                    </a:cxn>
                    <a:cxn ang="0">
                      <a:pos x="250" y="310"/>
                    </a:cxn>
                    <a:cxn ang="0">
                      <a:pos x="246" y="298"/>
                    </a:cxn>
                    <a:cxn ang="0">
                      <a:pos x="241" y="285"/>
                    </a:cxn>
                    <a:cxn ang="0">
                      <a:pos x="262" y="255"/>
                    </a:cxn>
                    <a:cxn ang="0">
                      <a:pos x="282" y="218"/>
                    </a:cxn>
                    <a:cxn ang="0">
                      <a:pos x="297" y="183"/>
                    </a:cxn>
                    <a:cxn ang="0">
                      <a:pos x="300" y="153"/>
                    </a:cxn>
                    <a:cxn ang="0">
                      <a:pos x="312" y="159"/>
                    </a:cxn>
                    <a:cxn ang="0">
                      <a:pos x="321" y="138"/>
                    </a:cxn>
                    <a:cxn ang="0">
                      <a:pos x="327" y="98"/>
                    </a:cxn>
                    <a:cxn ang="0">
                      <a:pos x="328" y="59"/>
                    </a:cxn>
                    <a:cxn ang="0">
                      <a:pos x="324" y="29"/>
                    </a:cxn>
                    <a:cxn ang="0">
                      <a:pos x="324" y="3"/>
                    </a:cxn>
                    <a:cxn ang="0">
                      <a:pos x="301" y="0"/>
                    </a:cxn>
                    <a:cxn ang="0">
                      <a:pos x="13" y="6"/>
                    </a:cxn>
                    <a:cxn ang="0">
                      <a:pos x="3" y="47"/>
                    </a:cxn>
                    <a:cxn ang="0">
                      <a:pos x="0" y="77"/>
                    </a:cxn>
                    <a:cxn ang="0">
                      <a:pos x="3" y="99"/>
                    </a:cxn>
                    <a:cxn ang="0">
                      <a:pos x="4" y="131"/>
                    </a:cxn>
                    <a:cxn ang="0">
                      <a:pos x="13" y="158"/>
                    </a:cxn>
                    <a:cxn ang="0">
                      <a:pos x="21" y="159"/>
                    </a:cxn>
                    <a:cxn ang="0">
                      <a:pos x="27" y="155"/>
                    </a:cxn>
                    <a:cxn ang="0">
                      <a:pos x="36" y="183"/>
                    </a:cxn>
                    <a:cxn ang="0">
                      <a:pos x="40" y="212"/>
                    </a:cxn>
                    <a:cxn ang="0">
                      <a:pos x="58" y="243"/>
                    </a:cxn>
                    <a:cxn ang="0">
                      <a:pos x="87" y="287"/>
                    </a:cxn>
                    <a:cxn ang="0">
                      <a:pos x="63" y="434"/>
                    </a:cxn>
                    <a:cxn ang="0">
                      <a:pos x="77" y="437"/>
                    </a:cxn>
                    <a:cxn ang="0">
                      <a:pos x="90" y="439"/>
                    </a:cxn>
                    <a:cxn ang="0">
                      <a:pos x="103" y="441"/>
                    </a:cxn>
                    <a:cxn ang="0">
                      <a:pos x="117" y="442"/>
                    </a:cxn>
                  </a:cxnLst>
                  <a:rect l="0" t="0" r="r" b="b"/>
                  <a:pathLst>
                    <a:path w="328" h="443">
                      <a:moveTo>
                        <a:pt x="117" y="442"/>
                      </a:moveTo>
                      <a:lnTo>
                        <a:pt x="131" y="443"/>
                      </a:lnTo>
                      <a:lnTo>
                        <a:pt x="145" y="443"/>
                      </a:lnTo>
                      <a:lnTo>
                        <a:pt x="159" y="443"/>
                      </a:lnTo>
                      <a:lnTo>
                        <a:pt x="172" y="443"/>
                      </a:lnTo>
                      <a:lnTo>
                        <a:pt x="186" y="442"/>
                      </a:lnTo>
                      <a:lnTo>
                        <a:pt x="200" y="441"/>
                      </a:lnTo>
                      <a:lnTo>
                        <a:pt x="214" y="439"/>
                      </a:lnTo>
                      <a:lnTo>
                        <a:pt x="228" y="437"/>
                      </a:lnTo>
                      <a:lnTo>
                        <a:pt x="241" y="435"/>
                      </a:lnTo>
                      <a:lnTo>
                        <a:pt x="255" y="432"/>
                      </a:lnTo>
                      <a:lnTo>
                        <a:pt x="268" y="430"/>
                      </a:lnTo>
                      <a:lnTo>
                        <a:pt x="282" y="426"/>
                      </a:lnTo>
                      <a:lnTo>
                        <a:pt x="279" y="420"/>
                      </a:lnTo>
                      <a:lnTo>
                        <a:pt x="276" y="413"/>
                      </a:lnTo>
                      <a:lnTo>
                        <a:pt x="274" y="407"/>
                      </a:lnTo>
                      <a:lnTo>
                        <a:pt x="272" y="399"/>
                      </a:lnTo>
                      <a:lnTo>
                        <a:pt x="271" y="393"/>
                      </a:lnTo>
                      <a:lnTo>
                        <a:pt x="268" y="385"/>
                      </a:lnTo>
                      <a:lnTo>
                        <a:pt x="267" y="377"/>
                      </a:lnTo>
                      <a:lnTo>
                        <a:pt x="265" y="370"/>
                      </a:lnTo>
                      <a:lnTo>
                        <a:pt x="263" y="361"/>
                      </a:lnTo>
                      <a:lnTo>
                        <a:pt x="261" y="352"/>
                      </a:lnTo>
                      <a:lnTo>
                        <a:pt x="259" y="342"/>
                      </a:lnTo>
                      <a:lnTo>
                        <a:pt x="256" y="332"/>
                      </a:lnTo>
                      <a:lnTo>
                        <a:pt x="253" y="322"/>
                      </a:lnTo>
                      <a:lnTo>
                        <a:pt x="250" y="310"/>
                      </a:lnTo>
                      <a:lnTo>
                        <a:pt x="246" y="298"/>
                      </a:lnTo>
                      <a:lnTo>
                        <a:pt x="241" y="285"/>
                      </a:lnTo>
                      <a:lnTo>
                        <a:pt x="262" y="255"/>
                      </a:lnTo>
                      <a:lnTo>
                        <a:pt x="282" y="218"/>
                      </a:lnTo>
                      <a:lnTo>
                        <a:pt x="297" y="183"/>
                      </a:lnTo>
                      <a:lnTo>
                        <a:pt x="300" y="153"/>
                      </a:lnTo>
                      <a:lnTo>
                        <a:pt x="312" y="159"/>
                      </a:lnTo>
                      <a:lnTo>
                        <a:pt x="321" y="138"/>
                      </a:lnTo>
                      <a:lnTo>
                        <a:pt x="327" y="98"/>
                      </a:lnTo>
                      <a:lnTo>
                        <a:pt x="328" y="59"/>
                      </a:lnTo>
                      <a:lnTo>
                        <a:pt x="324" y="29"/>
                      </a:lnTo>
                      <a:lnTo>
                        <a:pt x="324" y="3"/>
                      </a:lnTo>
                      <a:lnTo>
                        <a:pt x="301" y="0"/>
                      </a:lnTo>
                      <a:lnTo>
                        <a:pt x="13" y="6"/>
                      </a:lnTo>
                      <a:lnTo>
                        <a:pt x="3" y="47"/>
                      </a:lnTo>
                      <a:lnTo>
                        <a:pt x="0" y="77"/>
                      </a:lnTo>
                      <a:lnTo>
                        <a:pt x="3" y="99"/>
                      </a:lnTo>
                      <a:lnTo>
                        <a:pt x="4" y="131"/>
                      </a:lnTo>
                      <a:lnTo>
                        <a:pt x="13" y="158"/>
                      </a:lnTo>
                      <a:lnTo>
                        <a:pt x="21" y="159"/>
                      </a:lnTo>
                      <a:lnTo>
                        <a:pt x="27" y="155"/>
                      </a:lnTo>
                      <a:lnTo>
                        <a:pt x="36" y="183"/>
                      </a:lnTo>
                      <a:lnTo>
                        <a:pt x="40" y="212"/>
                      </a:lnTo>
                      <a:lnTo>
                        <a:pt x="58" y="243"/>
                      </a:lnTo>
                      <a:lnTo>
                        <a:pt x="87" y="287"/>
                      </a:lnTo>
                      <a:lnTo>
                        <a:pt x="63" y="434"/>
                      </a:lnTo>
                      <a:lnTo>
                        <a:pt x="77" y="437"/>
                      </a:lnTo>
                      <a:lnTo>
                        <a:pt x="90" y="439"/>
                      </a:lnTo>
                      <a:lnTo>
                        <a:pt x="103" y="441"/>
                      </a:lnTo>
                      <a:lnTo>
                        <a:pt x="117" y="442"/>
                      </a:lnTo>
                      <a:close/>
                    </a:path>
                  </a:pathLst>
                </a:custGeom>
                <a:noFill/>
                <a:ln w="2" cap="rnd">
                  <a:solidFill>
                    <a:srgbClr val="FFB66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766" name="Group 587"/>
              <p:cNvGrpSpPr>
                <a:grpSpLocks/>
              </p:cNvGrpSpPr>
              <p:nvPr/>
            </p:nvGrpSpPr>
            <p:grpSpPr bwMode="auto">
              <a:xfrm>
                <a:off x="2519" y="1285"/>
                <a:ext cx="319" cy="419"/>
                <a:chOff x="2519" y="1285"/>
                <a:chExt cx="319" cy="419"/>
              </a:xfrm>
            </p:grpSpPr>
            <p:sp>
              <p:nvSpPr>
                <p:cNvPr id="2767" name="Freeform 585"/>
                <p:cNvSpPr>
                  <a:spLocks/>
                </p:cNvSpPr>
                <p:nvPr/>
              </p:nvSpPr>
              <p:spPr bwMode="auto">
                <a:xfrm>
                  <a:off x="2519" y="1285"/>
                  <a:ext cx="319" cy="419"/>
                </a:xfrm>
                <a:custGeom>
                  <a:avLst/>
                  <a:gdLst/>
                  <a:ahLst/>
                  <a:cxnLst>
                    <a:cxn ang="0">
                      <a:pos x="56" y="72"/>
                    </a:cxn>
                    <a:cxn ang="0">
                      <a:pos x="44" y="85"/>
                    </a:cxn>
                    <a:cxn ang="0">
                      <a:pos x="32" y="97"/>
                    </a:cxn>
                    <a:cxn ang="0">
                      <a:pos x="21" y="110"/>
                    </a:cxn>
                    <a:cxn ang="0">
                      <a:pos x="12" y="124"/>
                    </a:cxn>
                    <a:cxn ang="0">
                      <a:pos x="7" y="139"/>
                    </a:cxn>
                    <a:cxn ang="0">
                      <a:pos x="6" y="154"/>
                    </a:cxn>
                    <a:cxn ang="0">
                      <a:pos x="5" y="169"/>
                    </a:cxn>
                    <a:cxn ang="0">
                      <a:pos x="4" y="185"/>
                    </a:cxn>
                    <a:cxn ang="0">
                      <a:pos x="2" y="200"/>
                    </a:cxn>
                    <a:cxn ang="0">
                      <a:pos x="0" y="216"/>
                    </a:cxn>
                    <a:cxn ang="0">
                      <a:pos x="12" y="251"/>
                    </a:cxn>
                    <a:cxn ang="0">
                      <a:pos x="24" y="286"/>
                    </a:cxn>
                    <a:cxn ang="0">
                      <a:pos x="36" y="322"/>
                    </a:cxn>
                    <a:cxn ang="0">
                      <a:pos x="48" y="358"/>
                    </a:cxn>
                    <a:cxn ang="0">
                      <a:pos x="60" y="394"/>
                    </a:cxn>
                    <a:cxn ang="0">
                      <a:pos x="88" y="411"/>
                    </a:cxn>
                    <a:cxn ang="0">
                      <a:pos x="125" y="417"/>
                    </a:cxn>
                    <a:cxn ang="0">
                      <a:pos x="162" y="419"/>
                    </a:cxn>
                    <a:cxn ang="0">
                      <a:pos x="200" y="417"/>
                    </a:cxn>
                    <a:cxn ang="0">
                      <a:pos x="238" y="411"/>
                    </a:cxn>
                    <a:cxn ang="0">
                      <a:pos x="267" y="393"/>
                    </a:cxn>
                    <a:cxn ang="0">
                      <a:pos x="278" y="355"/>
                    </a:cxn>
                    <a:cxn ang="0">
                      <a:pos x="288" y="317"/>
                    </a:cxn>
                    <a:cxn ang="0">
                      <a:pos x="299" y="279"/>
                    </a:cxn>
                    <a:cxn ang="0">
                      <a:pos x="309" y="242"/>
                    </a:cxn>
                    <a:cxn ang="0">
                      <a:pos x="319" y="204"/>
                    </a:cxn>
                    <a:cxn ang="0">
                      <a:pos x="318" y="182"/>
                    </a:cxn>
                    <a:cxn ang="0">
                      <a:pos x="318" y="159"/>
                    </a:cxn>
                    <a:cxn ang="0">
                      <a:pos x="318" y="137"/>
                    </a:cxn>
                    <a:cxn ang="0">
                      <a:pos x="315" y="115"/>
                    </a:cxn>
                    <a:cxn ang="0">
                      <a:pos x="306" y="93"/>
                    </a:cxn>
                    <a:cxn ang="0">
                      <a:pos x="291" y="70"/>
                    </a:cxn>
                    <a:cxn ang="0">
                      <a:pos x="275" y="48"/>
                    </a:cxn>
                    <a:cxn ang="0">
                      <a:pos x="257" y="29"/>
                    </a:cxn>
                    <a:cxn ang="0">
                      <a:pos x="234" y="14"/>
                    </a:cxn>
                    <a:cxn ang="0">
                      <a:pos x="202" y="4"/>
                    </a:cxn>
                    <a:cxn ang="0">
                      <a:pos x="167" y="2"/>
                    </a:cxn>
                    <a:cxn ang="0">
                      <a:pos x="144" y="9"/>
                    </a:cxn>
                    <a:cxn ang="0">
                      <a:pos x="124" y="18"/>
                    </a:cxn>
                    <a:cxn ang="0">
                      <a:pos x="105" y="30"/>
                    </a:cxn>
                    <a:cxn ang="0">
                      <a:pos x="85" y="45"/>
                    </a:cxn>
                    <a:cxn ang="0">
                      <a:pos x="63" y="63"/>
                    </a:cxn>
                  </a:cxnLst>
                  <a:rect l="0" t="0" r="r" b="b"/>
                  <a:pathLst>
                    <a:path w="319" h="419">
                      <a:moveTo>
                        <a:pt x="63" y="63"/>
                      </a:moveTo>
                      <a:lnTo>
                        <a:pt x="60" y="68"/>
                      </a:lnTo>
                      <a:lnTo>
                        <a:pt x="56" y="72"/>
                      </a:lnTo>
                      <a:lnTo>
                        <a:pt x="52" y="76"/>
                      </a:lnTo>
                      <a:lnTo>
                        <a:pt x="48" y="81"/>
                      </a:lnTo>
                      <a:lnTo>
                        <a:pt x="44" y="85"/>
                      </a:lnTo>
                      <a:lnTo>
                        <a:pt x="41" y="89"/>
                      </a:lnTo>
                      <a:lnTo>
                        <a:pt x="36" y="93"/>
                      </a:lnTo>
                      <a:lnTo>
                        <a:pt x="32" y="97"/>
                      </a:lnTo>
                      <a:lnTo>
                        <a:pt x="29" y="102"/>
                      </a:lnTo>
                      <a:lnTo>
                        <a:pt x="25" y="106"/>
                      </a:lnTo>
                      <a:lnTo>
                        <a:pt x="21" y="110"/>
                      </a:lnTo>
                      <a:lnTo>
                        <a:pt x="18" y="115"/>
                      </a:lnTo>
                      <a:lnTo>
                        <a:pt x="15" y="119"/>
                      </a:lnTo>
                      <a:lnTo>
                        <a:pt x="12" y="124"/>
                      </a:lnTo>
                      <a:lnTo>
                        <a:pt x="10" y="129"/>
                      </a:lnTo>
                      <a:lnTo>
                        <a:pt x="8" y="134"/>
                      </a:lnTo>
                      <a:lnTo>
                        <a:pt x="7" y="139"/>
                      </a:lnTo>
                      <a:lnTo>
                        <a:pt x="7" y="144"/>
                      </a:lnTo>
                      <a:lnTo>
                        <a:pt x="6" y="149"/>
                      </a:lnTo>
                      <a:lnTo>
                        <a:pt x="6" y="154"/>
                      </a:lnTo>
                      <a:lnTo>
                        <a:pt x="6" y="159"/>
                      </a:lnTo>
                      <a:lnTo>
                        <a:pt x="5" y="164"/>
                      </a:lnTo>
                      <a:lnTo>
                        <a:pt x="5" y="169"/>
                      </a:lnTo>
                      <a:lnTo>
                        <a:pt x="4" y="175"/>
                      </a:lnTo>
                      <a:lnTo>
                        <a:pt x="4" y="180"/>
                      </a:lnTo>
                      <a:lnTo>
                        <a:pt x="4" y="185"/>
                      </a:lnTo>
                      <a:lnTo>
                        <a:pt x="3" y="190"/>
                      </a:lnTo>
                      <a:lnTo>
                        <a:pt x="2" y="195"/>
                      </a:lnTo>
                      <a:lnTo>
                        <a:pt x="2" y="200"/>
                      </a:lnTo>
                      <a:lnTo>
                        <a:pt x="1" y="205"/>
                      </a:lnTo>
                      <a:lnTo>
                        <a:pt x="1" y="210"/>
                      </a:lnTo>
                      <a:lnTo>
                        <a:pt x="0" y="216"/>
                      </a:lnTo>
                      <a:lnTo>
                        <a:pt x="4" y="227"/>
                      </a:lnTo>
                      <a:lnTo>
                        <a:pt x="9" y="239"/>
                      </a:lnTo>
                      <a:lnTo>
                        <a:pt x="12" y="251"/>
                      </a:lnTo>
                      <a:lnTo>
                        <a:pt x="17" y="263"/>
                      </a:lnTo>
                      <a:lnTo>
                        <a:pt x="20" y="275"/>
                      </a:lnTo>
                      <a:lnTo>
                        <a:pt x="24" y="286"/>
                      </a:lnTo>
                      <a:lnTo>
                        <a:pt x="28" y="298"/>
                      </a:lnTo>
                      <a:lnTo>
                        <a:pt x="32" y="310"/>
                      </a:lnTo>
                      <a:lnTo>
                        <a:pt x="36" y="322"/>
                      </a:lnTo>
                      <a:lnTo>
                        <a:pt x="40" y="334"/>
                      </a:lnTo>
                      <a:lnTo>
                        <a:pt x="44" y="346"/>
                      </a:lnTo>
                      <a:lnTo>
                        <a:pt x="48" y="358"/>
                      </a:lnTo>
                      <a:lnTo>
                        <a:pt x="52" y="370"/>
                      </a:lnTo>
                      <a:lnTo>
                        <a:pt x="56" y="381"/>
                      </a:lnTo>
                      <a:lnTo>
                        <a:pt x="60" y="394"/>
                      </a:lnTo>
                      <a:lnTo>
                        <a:pt x="64" y="405"/>
                      </a:lnTo>
                      <a:lnTo>
                        <a:pt x="76" y="409"/>
                      </a:lnTo>
                      <a:lnTo>
                        <a:pt x="88" y="411"/>
                      </a:lnTo>
                      <a:lnTo>
                        <a:pt x="101" y="414"/>
                      </a:lnTo>
                      <a:lnTo>
                        <a:pt x="113" y="416"/>
                      </a:lnTo>
                      <a:lnTo>
                        <a:pt x="125" y="417"/>
                      </a:lnTo>
                      <a:lnTo>
                        <a:pt x="138" y="418"/>
                      </a:lnTo>
                      <a:lnTo>
                        <a:pt x="150" y="419"/>
                      </a:lnTo>
                      <a:lnTo>
                        <a:pt x="162" y="419"/>
                      </a:lnTo>
                      <a:lnTo>
                        <a:pt x="175" y="419"/>
                      </a:lnTo>
                      <a:lnTo>
                        <a:pt x="187" y="418"/>
                      </a:lnTo>
                      <a:lnTo>
                        <a:pt x="200" y="417"/>
                      </a:lnTo>
                      <a:lnTo>
                        <a:pt x="212" y="416"/>
                      </a:lnTo>
                      <a:lnTo>
                        <a:pt x="225" y="414"/>
                      </a:lnTo>
                      <a:lnTo>
                        <a:pt x="238" y="411"/>
                      </a:lnTo>
                      <a:lnTo>
                        <a:pt x="251" y="409"/>
                      </a:lnTo>
                      <a:lnTo>
                        <a:pt x="264" y="405"/>
                      </a:lnTo>
                      <a:lnTo>
                        <a:pt x="267" y="393"/>
                      </a:lnTo>
                      <a:lnTo>
                        <a:pt x="271" y="380"/>
                      </a:lnTo>
                      <a:lnTo>
                        <a:pt x="274" y="368"/>
                      </a:lnTo>
                      <a:lnTo>
                        <a:pt x="278" y="355"/>
                      </a:lnTo>
                      <a:lnTo>
                        <a:pt x="281" y="342"/>
                      </a:lnTo>
                      <a:lnTo>
                        <a:pt x="285" y="330"/>
                      </a:lnTo>
                      <a:lnTo>
                        <a:pt x="288" y="317"/>
                      </a:lnTo>
                      <a:lnTo>
                        <a:pt x="292" y="304"/>
                      </a:lnTo>
                      <a:lnTo>
                        <a:pt x="295" y="292"/>
                      </a:lnTo>
                      <a:lnTo>
                        <a:pt x="299" y="279"/>
                      </a:lnTo>
                      <a:lnTo>
                        <a:pt x="302" y="267"/>
                      </a:lnTo>
                      <a:lnTo>
                        <a:pt x="306" y="254"/>
                      </a:lnTo>
                      <a:lnTo>
                        <a:pt x="309" y="242"/>
                      </a:lnTo>
                      <a:lnTo>
                        <a:pt x="313" y="229"/>
                      </a:lnTo>
                      <a:lnTo>
                        <a:pt x="316" y="217"/>
                      </a:lnTo>
                      <a:lnTo>
                        <a:pt x="319" y="204"/>
                      </a:lnTo>
                      <a:lnTo>
                        <a:pt x="319" y="197"/>
                      </a:lnTo>
                      <a:lnTo>
                        <a:pt x="318" y="189"/>
                      </a:lnTo>
                      <a:lnTo>
                        <a:pt x="318" y="182"/>
                      </a:lnTo>
                      <a:lnTo>
                        <a:pt x="318" y="174"/>
                      </a:lnTo>
                      <a:lnTo>
                        <a:pt x="318" y="167"/>
                      </a:lnTo>
                      <a:lnTo>
                        <a:pt x="318" y="159"/>
                      </a:lnTo>
                      <a:lnTo>
                        <a:pt x="319" y="152"/>
                      </a:lnTo>
                      <a:lnTo>
                        <a:pt x="319" y="144"/>
                      </a:lnTo>
                      <a:lnTo>
                        <a:pt x="318" y="137"/>
                      </a:lnTo>
                      <a:lnTo>
                        <a:pt x="317" y="130"/>
                      </a:lnTo>
                      <a:lnTo>
                        <a:pt x="317" y="122"/>
                      </a:lnTo>
                      <a:lnTo>
                        <a:pt x="315" y="115"/>
                      </a:lnTo>
                      <a:lnTo>
                        <a:pt x="313" y="107"/>
                      </a:lnTo>
                      <a:lnTo>
                        <a:pt x="310" y="100"/>
                      </a:lnTo>
                      <a:lnTo>
                        <a:pt x="306" y="93"/>
                      </a:lnTo>
                      <a:lnTo>
                        <a:pt x="301" y="85"/>
                      </a:lnTo>
                      <a:lnTo>
                        <a:pt x="296" y="77"/>
                      </a:lnTo>
                      <a:lnTo>
                        <a:pt x="291" y="70"/>
                      </a:lnTo>
                      <a:lnTo>
                        <a:pt x="286" y="62"/>
                      </a:lnTo>
                      <a:lnTo>
                        <a:pt x="281" y="54"/>
                      </a:lnTo>
                      <a:lnTo>
                        <a:pt x="275" y="48"/>
                      </a:lnTo>
                      <a:lnTo>
                        <a:pt x="270" y="41"/>
                      </a:lnTo>
                      <a:lnTo>
                        <a:pt x="264" y="35"/>
                      </a:lnTo>
                      <a:lnTo>
                        <a:pt x="257" y="29"/>
                      </a:lnTo>
                      <a:lnTo>
                        <a:pt x="250" y="24"/>
                      </a:lnTo>
                      <a:lnTo>
                        <a:pt x="242" y="18"/>
                      </a:lnTo>
                      <a:lnTo>
                        <a:pt x="234" y="14"/>
                      </a:lnTo>
                      <a:lnTo>
                        <a:pt x="224" y="10"/>
                      </a:lnTo>
                      <a:lnTo>
                        <a:pt x="214" y="6"/>
                      </a:lnTo>
                      <a:lnTo>
                        <a:pt x="202" y="4"/>
                      </a:lnTo>
                      <a:lnTo>
                        <a:pt x="189" y="2"/>
                      </a:lnTo>
                      <a:lnTo>
                        <a:pt x="175" y="0"/>
                      </a:lnTo>
                      <a:lnTo>
                        <a:pt x="167" y="2"/>
                      </a:lnTo>
                      <a:lnTo>
                        <a:pt x="159" y="4"/>
                      </a:lnTo>
                      <a:lnTo>
                        <a:pt x="151" y="6"/>
                      </a:lnTo>
                      <a:lnTo>
                        <a:pt x="144" y="9"/>
                      </a:lnTo>
                      <a:lnTo>
                        <a:pt x="137" y="12"/>
                      </a:lnTo>
                      <a:lnTo>
                        <a:pt x="130" y="15"/>
                      </a:lnTo>
                      <a:lnTo>
                        <a:pt x="124" y="18"/>
                      </a:lnTo>
                      <a:lnTo>
                        <a:pt x="117" y="22"/>
                      </a:lnTo>
                      <a:lnTo>
                        <a:pt x="111" y="26"/>
                      </a:lnTo>
                      <a:lnTo>
                        <a:pt x="105" y="30"/>
                      </a:lnTo>
                      <a:lnTo>
                        <a:pt x="98" y="35"/>
                      </a:lnTo>
                      <a:lnTo>
                        <a:pt x="91" y="39"/>
                      </a:lnTo>
                      <a:lnTo>
                        <a:pt x="85" y="45"/>
                      </a:lnTo>
                      <a:lnTo>
                        <a:pt x="78" y="51"/>
                      </a:lnTo>
                      <a:lnTo>
                        <a:pt x="70" y="57"/>
                      </a:lnTo>
                      <a:lnTo>
                        <a:pt x="63" y="63"/>
                      </a:lnTo>
                      <a:close/>
                    </a:path>
                  </a:pathLst>
                </a:custGeom>
                <a:solidFill>
                  <a:srgbClr val="1919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68" name="Freeform 586"/>
                <p:cNvSpPr>
                  <a:spLocks/>
                </p:cNvSpPr>
                <p:nvPr/>
              </p:nvSpPr>
              <p:spPr bwMode="auto">
                <a:xfrm>
                  <a:off x="2571" y="1361"/>
                  <a:ext cx="43" cy="69"/>
                </a:xfrm>
                <a:custGeom>
                  <a:avLst/>
                  <a:gdLst/>
                  <a:ahLst/>
                  <a:cxnLst>
                    <a:cxn ang="0">
                      <a:pos x="42" y="68"/>
                    </a:cxn>
                    <a:cxn ang="0">
                      <a:pos x="43" y="67"/>
                    </a:cxn>
                    <a:cxn ang="0">
                      <a:pos x="4" y="0"/>
                    </a:cxn>
                    <a:cxn ang="0">
                      <a:pos x="0" y="2"/>
                    </a:cxn>
                    <a:cxn ang="0">
                      <a:pos x="40" y="69"/>
                    </a:cxn>
                    <a:cxn ang="0">
                      <a:pos x="42" y="68"/>
                    </a:cxn>
                  </a:cxnLst>
                  <a:rect l="0" t="0" r="r" b="b"/>
                  <a:pathLst>
                    <a:path w="43" h="69">
                      <a:moveTo>
                        <a:pt x="42" y="68"/>
                      </a:moveTo>
                      <a:lnTo>
                        <a:pt x="43" y="67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40" y="69"/>
                      </a:lnTo>
                      <a:lnTo>
                        <a:pt x="42" y="68"/>
                      </a:lnTo>
                      <a:close/>
                    </a:path>
                  </a:pathLst>
                </a:custGeom>
                <a:solidFill>
                  <a:srgbClr val="FF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20" name="Group 600"/>
            <p:cNvGrpSpPr>
              <a:grpSpLocks/>
            </p:cNvGrpSpPr>
            <p:nvPr/>
          </p:nvGrpSpPr>
          <p:grpSpPr bwMode="auto">
            <a:xfrm>
              <a:off x="5959910" y="3112810"/>
              <a:ext cx="867138" cy="676265"/>
              <a:chOff x="2202" y="1897"/>
              <a:chExt cx="985" cy="909"/>
            </a:xfrm>
          </p:grpSpPr>
          <p:grpSp>
            <p:nvGrpSpPr>
              <p:cNvPr id="2754" name="Group 592"/>
              <p:cNvGrpSpPr>
                <a:grpSpLocks/>
              </p:cNvGrpSpPr>
              <p:nvPr/>
            </p:nvGrpSpPr>
            <p:grpSpPr bwMode="auto">
              <a:xfrm>
                <a:off x="2325" y="1897"/>
                <a:ext cx="711" cy="909"/>
                <a:chOff x="2325" y="1897"/>
                <a:chExt cx="711" cy="909"/>
              </a:xfrm>
            </p:grpSpPr>
            <p:sp>
              <p:nvSpPr>
                <p:cNvPr id="2762" name="Freeform 589"/>
                <p:cNvSpPr>
                  <a:spLocks/>
                </p:cNvSpPr>
                <p:nvPr/>
              </p:nvSpPr>
              <p:spPr bwMode="auto">
                <a:xfrm>
                  <a:off x="2341" y="1913"/>
                  <a:ext cx="695" cy="893"/>
                </a:xfrm>
                <a:custGeom>
                  <a:avLst/>
                  <a:gdLst/>
                  <a:ahLst/>
                  <a:cxnLst>
                    <a:cxn ang="0">
                      <a:pos x="676" y="40"/>
                    </a:cxn>
                    <a:cxn ang="0">
                      <a:pos x="636" y="31"/>
                    </a:cxn>
                    <a:cxn ang="0">
                      <a:pos x="596" y="22"/>
                    </a:cxn>
                    <a:cxn ang="0">
                      <a:pos x="556" y="16"/>
                    </a:cxn>
                    <a:cxn ang="0">
                      <a:pos x="516" y="10"/>
                    </a:cxn>
                    <a:cxn ang="0">
                      <a:pos x="475" y="5"/>
                    </a:cxn>
                    <a:cxn ang="0">
                      <a:pos x="433" y="2"/>
                    </a:cxn>
                    <a:cxn ang="0">
                      <a:pos x="391" y="0"/>
                    </a:cxn>
                    <a:cxn ang="0">
                      <a:pos x="349" y="0"/>
                    </a:cxn>
                    <a:cxn ang="0">
                      <a:pos x="305" y="2"/>
                    </a:cxn>
                    <a:cxn ang="0">
                      <a:pos x="261" y="6"/>
                    </a:cxn>
                    <a:cxn ang="0">
                      <a:pos x="216" y="11"/>
                    </a:cxn>
                    <a:cxn ang="0">
                      <a:pos x="169" y="18"/>
                    </a:cxn>
                    <a:cxn ang="0">
                      <a:pos x="123" y="27"/>
                    </a:cxn>
                    <a:cxn ang="0">
                      <a:pos x="75" y="39"/>
                    </a:cxn>
                    <a:cxn ang="0">
                      <a:pos x="26" y="52"/>
                    </a:cxn>
                    <a:cxn ang="0">
                      <a:pos x="3" y="85"/>
                    </a:cxn>
                    <a:cxn ang="0">
                      <a:pos x="9" y="138"/>
                    </a:cxn>
                    <a:cxn ang="0">
                      <a:pos x="16" y="190"/>
                    </a:cxn>
                    <a:cxn ang="0">
                      <a:pos x="24" y="242"/>
                    </a:cxn>
                    <a:cxn ang="0">
                      <a:pos x="33" y="294"/>
                    </a:cxn>
                    <a:cxn ang="0">
                      <a:pos x="43" y="346"/>
                    </a:cxn>
                    <a:cxn ang="0">
                      <a:pos x="53" y="398"/>
                    </a:cxn>
                    <a:cxn ang="0">
                      <a:pos x="64" y="450"/>
                    </a:cxn>
                    <a:cxn ang="0">
                      <a:pos x="75" y="502"/>
                    </a:cxn>
                    <a:cxn ang="0">
                      <a:pos x="87" y="554"/>
                    </a:cxn>
                    <a:cxn ang="0">
                      <a:pos x="99" y="606"/>
                    </a:cxn>
                    <a:cxn ang="0">
                      <a:pos x="111" y="658"/>
                    </a:cxn>
                    <a:cxn ang="0">
                      <a:pos x="122" y="711"/>
                    </a:cxn>
                    <a:cxn ang="0">
                      <a:pos x="134" y="763"/>
                    </a:cxn>
                    <a:cxn ang="0">
                      <a:pos x="145" y="815"/>
                    </a:cxn>
                    <a:cxn ang="0">
                      <a:pos x="155" y="867"/>
                    </a:cxn>
                    <a:cxn ang="0">
                      <a:pos x="588" y="893"/>
                    </a:cxn>
                    <a:cxn ang="0">
                      <a:pos x="595" y="840"/>
                    </a:cxn>
                    <a:cxn ang="0">
                      <a:pos x="603" y="787"/>
                    </a:cxn>
                    <a:cxn ang="0">
                      <a:pos x="611" y="734"/>
                    </a:cxn>
                    <a:cxn ang="0">
                      <a:pos x="620" y="680"/>
                    </a:cxn>
                    <a:cxn ang="0">
                      <a:pos x="628" y="626"/>
                    </a:cxn>
                    <a:cxn ang="0">
                      <a:pos x="637" y="573"/>
                    </a:cxn>
                    <a:cxn ang="0">
                      <a:pos x="647" y="519"/>
                    </a:cxn>
                    <a:cxn ang="0">
                      <a:pos x="655" y="466"/>
                    </a:cxn>
                    <a:cxn ang="0">
                      <a:pos x="663" y="413"/>
                    </a:cxn>
                    <a:cxn ang="0">
                      <a:pos x="671" y="360"/>
                    </a:cxn>
                    <a:cxn ang="0">
                      <a:pos x="678" y="306"/>
                    </a:cxn>
                    <a:cxn ang="0">
                      <a:pos x="684" y="254"/>
                    </a:cxn>
                    <a:cxn ang="0">
                      <a:pos x="689" y="201"/>
                    </a:cxn>
                    <a:cxn ang="0">
                      <a:pos x="693" y="148"/>
                    </a:cxn>
                    <a:cxn ang="0">
                      <a:pos x="695" y="96"/>
                    </a:cxn>
                    <a:cxn ang="0">
                      <a:pos x="695" y="45"/>
                    </a:cxn>
                  </a:cxnLst>
                  <a:rect l="0" t="0" r="r" b="b"/>
                  <a:pathLst>
                    <a:path w="695" h="893">
                      <a:moveTo>
                        <a:pt x="695" y="45"/>
                      </a:moveTo>
                      <a:lnTo>
                        <a:pt x="676" y="40"/>
                      </a:lnTo>
                      <a:lnTo>
                        <a:pt x="656" y="35"/>
                      </a:lnTo>
                      <a:lnTo>
                        <a:pt x="636" y="31"/>
                      </a:lnTo>
                      <a:lnTo>
                        <a:pt x="616" y="27"/>
                      </a:lnTo>
                      <a:lnTo>
                        <a:pt x="596" y="22"/>
                      </a:lnTo>
                      <a:lnTo>
                        <a:pt x="577" y="19"/>
                      </a:lnTo>
                      <a:lnTo>
                        <a:pt x="556" y="16"/>
                      </a:lnTo>
                      <a:lnTo>
                        <a:pt x="536" y="13"/>
                      </a:lnTo>
                      <a:lnTo>
                        <a:pt x="516" y="10"/>
                      </a:lnTo>
                      <a:lnTo>
                        <a:pt x="496" y="7"/>
                      </a:lnTo>
                      <a:lnTo>
                        <a:pt x="475" y="5"/>
                      </a:lnTo>
                      <a:lnTo>
                        <a:pt x="454" y="4"/>
                      </a:lnTo>
                      <a:lnTo>
                        <a:pt x="433" y="2"/>
                      </a:lnTo>
                      <a:lnTo>
                        <a:pt x="412" y="2"/>
                      </a:lnTo>
                      <a:lnTo>
                        <a:pt x="391" y="0"/>
                      </a:lnTo>
                      <a:lnTo>
                        <a:pt x="370" y="0"/>
                      </a:lnTo>
                      <a:lnTo>
                        <a:pt x="349" y="0"/>
                      </a:lnTo>
                      <a:lnTo>
                        <a:pt x="327" y="1"/>
                      </a:lnTo>
                      <a:lnTo>
                        <a:pt x="305" y="2"/>
                      </a:lnTo>
                      <a:lnTo>
                        <a:pt x="283" y="4"/>
                      </a:lnTo>
                      <a:lnTo>
                        <a:pt x="261" y="6"/>
                      </a:lnTo>
                      <a:lnTo>
                        <a:pt x="238" y="8"/>
                      </a:lnTo>
                      <a:lnTo>
                        <a:pt x="216" y="11"/>
                      </a:lnTo>
                      <a:lnTo>
                        <a:pt x="193" y="14"/>
                      </a:lnTo>
                      <a:lnTo>
                        <a:pt x="169" y="18"/>
                      </a:lnTo>
                      <a:lnTo>
                        <a:pt x="146" y="22"/>
                      </a:lnTo>
                      <a:lnTo>
                        <a:pt x="123" y="27"/>
                      </a:lnTo>
                      <a:lnTo>
                        <a:pt x="99" y="32"/>
                      </a:lnTo>
                      <a:lnTo>
                        <a:pt x="75" y="39"/>
                      </a:lnTo>
                      <a:lnTo>
                        <a:pt x="50" y="45"/>
                      </a:lnTo>
                      <a:lnTo>
                        <a:pt x="26" y="52"/>
                      </a:lnTo>
                      <a:lnTo>
                        <a:pt x="0" y="60"/>
                      </a:lnTo>
                      <a:lnTo>
                        <a:pt x="3" y="85"/>
                      </a:lnTo>
                      <a:lnTo>
                        <a:pt x="6" y="111"/>
                      </a:lnTo>
                      <a:lnTo>
                        <a:pt x="9" y="138"/>
                      </a:lnTo>
                      <a:lnTo>
                        <a:pt x="13" y="164"/>
                      </a:lnTo>
                      <a:lnTo>
                        <a:pt x="16" y="190"/>
                      </a:lnTo>
                      <a:lnTo>
                        <a:pt x="20" y="216"/>
                      </a:lnTo>
                      <a:lnTo>
                        <a:pt x="24" y="242"/>
                      </a:lnTo>
                      <a:lnTo>
                        <a:pt x="28" y="268"/>
                      </a:lnTo>
                      <a:lnTo>
                        <a:pt x="33" y="294"/>
                      </a:lnTo>
                      <a:lnTo>
                        <a:pt x="38" y="320"/>
                      </a:lnTo>
                      <a:lnTo>
                        <a:pt x="43" y="346"/>
                      </a:lnTo>
                      <a:lnTo>
                        <a:pt x="48" y="372"/>
                      </a:lnTo>
                      <a:lnTo>
                        <a:pt x="53" y="398"/>
                      </a:lnTo>
                      <a:lnTo>
                        <a:pt x="59" y="424"/>
                      </a:lnTo>
                      <a:lnTo>
                        <a:pt x="64" y="450"/>
                      </a:lnTo>
                      <a:lnTo>
                        <a:pt x="70" y="476"/>
                      </a:lnTo>
                      <a:lnTo>
                        <a:pt x="75" y="502"/>
                      </a:lnTo>
                      <a:lnTo>
                        <a:pt x="81" y="528"/>
                      </a:lnTo>
                      <a:lnTo>
                        <a:pt x="87" y="554"/>
                      </a:lnTo>
                      <a:lnTo>
                        <a:pt x="93" y="580"/>
                      </a:lnTo>
                      <a:lnTo>
                        <a:pt x="99" y="606"/>
                      </a:lnTo>
                      <a:lnTo>
                        <a:pt x="105" y="632"/>
                      </a:lnTo>
                      <a:lnTo>
                        <a:pt x="111" y="658"/>
                      </a:lnTo>
                      <a:lnTo>
                        <a:pt x="117" y="685"/>
                      </a:lnTo>
                      <a:lnTo>
                        <a:pt x="122" y="711"/>
                      </a:lnTo>
                      <a:lnTo>
                        <a:pt x="128" y="737"/>
                      </a:lnTo>
                      <a:lnTo>
                        <a:pt x="134" y="763"/>
                      </a:lnTo>
                      <a:lnTo>
                        <a:pt x="139" y="789"/>
                      </a:lnTo>
                      <a:lnTo>
                        <a:pt x="145" y="815"/>
                      </a:lnTo>
                      <a:lnTo>
                        <a:pt x="150" y="841"/>
                      </a:lnTo>
                      <a:lnTo>
                        <a:pt x="155" y="867"/>
                      </a:lnTo>
                      <a:lnTo>
                        <a:pt x="160" y="893"/>
                      </a:lnTo>
                      <a:lnTo>
                        <a:pt x="588" y="893"/>
                      </a:lnTo>
                      <a:lnTo>
                        <a:pt x="591" y="866"/>
                      </a:lnTo>
                      <a:lnTo>
                        <a:pt x="595" y="840"/>
                      </a:lnTo>
                      <a:lnTo>
                        <a:pt x="598" y="813"/>
                      </a:lnTo>
                      <a:lnTo>
                        <a:pt x="603" y="787"/>
                      </a:lnTo>
                      <a:lnTo>
                        <a:pt x="607" y="760"/>
                      </a:lnTo>
                      <a:lnTo>
                        <a:pt x="611" y="734"/>
                      </a:lnTo>
                      <a:lnTo>
                        <a:pt x="615" y="706"/>
                      </a:lnTo>
                      <a:lnTo>
                        <a:pt x="620" y="680"/>
                      </a:lnTo>
                      <a:lnTo>
                        <a:pt x="624" y="653"/>
                      </a:lnTo>
                      <a:lnTo>
                        <a:pt x="628" y="626"/>
                      </a:lnTo>
                      <a:lnTo>
                        <a:pt x="633" y="599"/>
                      </a:lnTo>
                      <a:lnTo>
                        <a:pt x="637" y="573"/>
                      </a:lnTo>
                      <a:lnTo>
                        <a:pt x="642" y="546"/>
                      </a:lnTo>
                      <a:lnTo>
                        <a:pt x="647" y="519"/>
                      </a:lnTo>
                      <a:lnTo>
                        <a:pt x="651" y="493"/>
                      </a:lnTo>
                      <a:lnTo>
                        <a:pt x="655" y="466"/>
                      </a:lnTo>
                      <a:lnTo>
                        <a:pt x="659" y="439"/>
                      </a:lnTo>
                      <a:lnTo>
                        <a:pt x="663" y="413"/>
                      </a:lnTo>
                      <a:lnTo>
                        <a:pt x="667" y="386"/>
                      </a:lnTo>
                      <a:lnTo>
                        <a:pt x="671" y="360"/>
                      </a:lnTo>
                      <a:lnTo>
                        <a:pt x="674" y="333"/>
                      </a:lnTo>
                      <a:lnTo>
                        <a:pt x="678" y="306"/>
                      </a:lnTo>
                      <a:lnTo>
                        <a:pt x="681" y="280"/>
                      </a:lnTo>
                      <a:lnTo>
                        <a:pt x="684" y="254"/>
                      </a:lnTo>
                      <a:lnTo>
                        <a:pt x="686" y="227"/>
                      </a:lnTo>
                      <a:lnTo>
                        <a:pt x="689" y="201"/>
                      </a:lnTo>
                      <a:lnTo>
                        <a:pt x="691" y="175"/>
                      </a:lnTo>
                      <a:lnTo>
                        <a:pt x="693" y="148"/>
                      </a:lnTo>
                      <a:lnTo>
                        <a:pt x="694" y="122"/>
                      </a:lnTo>
                      <a:lnTo>
                        <a:pt x="695" y="96"/>
                      </a:lnTo>
                      <a:lnTo>
                        <a:pt x="695" y="71"/>
                      </a:lnTo>
                      <a:lnTo>
                        <a:pt x="695" y="45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63" name="Freeform 590"/>
                <p:cNvSpPr>
                  <a:spLocks/>
                </p:cNvSpPr>
                <p:nvPr/>
              </p:nvSpPr>
              <p:spPr bwMode="auto">
                <a:xfrm>
                  <a:off x="2325" y="1897"/>
                  <a:ext cx="695" cy="893"/>
                </a:xfrm>
                <a:custGeom>
                  <a:avLst/>
                  <a:gdLst/>
                  <a:ahLst/>
                  <a:cxnLst>
                    <a:cxn ang="0">
                      <a:pos x="676" y="40"/>
                    </a:cxn>
                    <a:cxn ang="0">
                      <a:pos x="636" y="31"/>
                    </a:cxn>
                    <a:cxn ang="0">
                      <a:pos x="596" y="22"/>
                    </a:cxn>
                    <a:cxn ang="0">
                      <a:pos x="556" y="16"/>
                    </a:cxn>
                    <a:cxn ang="0">
                      <a:pos x="516" y="10"/>
                    </a:cxn>
                    <a:cxn ang="0">
                      <a:pos x="475" y="5"/>
                    </a:cxn>
                    <a:cxn ang="0">
                      <a:pos x="433" y="2"/>
                    </a:cxn>
                    <a:cxn ang="0">
                      <a:pos x="391" y="0"/>
                    </a:cxn>
                    <a:cxn ang="0">
                      <a:pos x="348" y="0"/>
                    </a:cxn>
                    <a:cxn ang="0">
                      <a:pos x="305" y="2"/>
                    </a:cxn>
                    <a:cxn ang="0">
                      <a:pos x="261" y="6"/>
                    </a:cxn>
                    <a:cxn ang="0">
                      <a:pos x="216" y="11"/>
                    </a:cxn>
                    <a:cxn ang="0">
                      <a:pos x="169" y="18"/>
                    </a:cxn>
                    <a:cxn ang="0">
                      <a:pos x="123" y="27"/>
                    </a:cxn>
                    <a:cxn ang="0">
                      <a:pos x="75" y="38"/>
                    </a:cxn>
                    <a:cxn ang="0">
                      <a:pos x="26" y="52"/>
                    </a:cxn>
                    <a:cxn ang="0">
                      <a:pos x="3" y="86"/>
                    </a:cxn>
                    <a:cxn ang="0">
                      <a:pos x="9" y="138"/>
                    </a:cxn>
                    <a:cxn ang="0">
                      <a:pos x="16" y="190"/>
                    </a:cxn>
                    <a:cxn ang="0">
                      <a:pos x="24" y="242"/>
                    </a:cxn>
                    <a:cxn ang="0">
                      <a:pos x="33" y="294"/>
                    </a:cxn>
                    <a:cxn ang="0">
                      <a:pos x="43" y="346"/>
                    </a:cxn>
                    <a:cxn ang="0">
                      <a:pos x="53" y="398"/>
                    </a:cxn>
                    <a:cxn ang="0">
                      <a:pos x="64" y="450"/>
                    </a:cxn>
                    <a:cxn ang="0">
                      <a:pos x="75" y="502"/>
                    </a:cxn>
                    <a:cxn ang="0">
                      <a:pos x="87" y="554"/>
                    </a:cxn>
                    <a:cxn ang="0">
                      <a:pos x="99" y="606"/>
                    </a:cxn>
                    <a:cxn ang="0">
                      <a:pos x="111" y="658"/>
                    </a:cxn>
                    <a:cxn ang="0">
                      <a:pos x="122" y="711"/>
                    </a:cxn>
                    <a:cxn ang="0">
                      <a:pos x="134" y="763"/>
                    </a:cxn>
                    <a:cxn ang="0">
                      <a:pos x="145" y="815"/>
                    </a:cxn>
                    <a:cxn ang="0">
                      <a:pos x="155" y="867"/>
                    </a:cxn>
                    <a:cxn ang="0">
                      <a:pos x="588" y="893"/>
                    </a:cxn>
                    <a:cxn ang="0">
                      <a:pos x="594" y="840"/>
                    </a:cxn>
                    <a:cxn ang="0">
                      <a:pos x="603" y="787"/>
                    </a:cxn>
                    <a:cxn ang="0">
                      <a:pos x="611" y="734"/>
                    </a:cxn>
                    <a:cxn ang="0">
                      <a:pos x="620" y="680"/>
                    </a:cxn>
                    <a:cxn ang="0">
                      <a:pos x="628" y="626"/>
                    </a:cxn>
                    <a:cxn ang="0">
                      <a:pos x="637" y="573"/>
                    </a:cxn>
                    <a:cxn ang="0">
                      <a:pos x="647" y="519"/>
                    </a:cxn>
                    <a:cxn ang="0">
                      <a:pos x="655" y="466"/>
                    </a:cxn>
                    <a:cxn ang="0">
                      <a:pos x="663" y="413"/>
                    </a:cxn>
                    <a:cxn ang="0">
                      <a:pos x="671" y="360"/>
                    </a:cxn>
                    <a:cxn ang="0">
                      <a:pos x="678" y="306"/>
                    </a:cxn>
                    <a:cxn ang="0">
                      <a:pos x="684" y="254"/>
                    </a:cxn>
                    <a:cxn ang="0">
                      <a:pos x="689" y="201"/>
                    </a:cxn>
                    <a:cxn ang="0">
                      <a:pos x="692" y="148"/>
                    </a:cxn>
                    <a:cxn ang="0">
                      <a:pos x="694" y="96"/>
                    </a:cxn>
                    <a:cxn ang="0">
                      <a:pos x="695" y="45"/>
                    </a:cxn>
                  </a:cxnLst>
                  <a:rect l="0" t="0" r="r" b="b"/>
                  <a:pathLst>
                    <a:path w="695" h="893">
                      <a:moveTo>
                        <a:pt x="695" y="45"/>
                      </a:moveTo>
                      <a:lnTo>
                        <a:pt x="676" y="40"/>
                      </a:lnTo>
                      <a:lnTo>
                        <a:pt x="656" y="35"/>
                      </a:lnTo>
                      <a:lnTo>
                        <a:pt x="636" y="31"/>
                      </a:lnTo>
                      <a:lnTo>
                        <a:pt x="616" y="27"/>
                      </a:lnTo>
                      <a:lnTo>
                        <a:pt x="596" y="22"/>
                      </a:lnTo>
                      <a:lnTo>
                        <a:pt x="577" y="19"/>
                      </a:lnTo>
                      <a:lnTo>
                        <a:pt x="556" y="16"/>
                      </a:lnTo>
                      <a:lnTo>
                        <a:pt x="536" y="13"/>
                      </a:lnTo>
                      <a:lnTo>
                        <a:pt x="516" y="10"/>
                      </a:lnTo>
                      <a:lnTo>
                        <a:pt x="496" y="7"/>
                      </a:lnTo>
                      <a:lnTo>
                        <a:pt x="475" y="5"/>
                      </a:lnTo>
                      <a:lnTo>
                        <a:pt x="454" y="4"/>
                      </a:lnTo>
                      <a:lnTo>
                        <a:pt x="433" y="2"/>
                      </a:lnTo>
                      <a:lnTo>
                        <a:pt x="412" y="2"/>
                      </a:lnTo>
                      <a:lnTo>
                        <a:pt x="391" y="0"/>
                      </a:lnTo>
                      <a:lnTo>
                        <a:pt x="370" y="0"/>
                      </a:lnTo>
                      <a:lnTo>
                        <a:pt x="348" y="0"/>
                      </a:lnTo>
                      <a:lnTo>
                        <a:pt x="327" y="1"/>
                      </a:lnTo>
                      <a:lnTo>
                        <a:pt x="305" y="2"/>
                      </a:lnTo>
                      <a:lnTo>
                        <a:pt x="283" y="4"/>
                      </a:lnTo>
                      <a:lnTo>
                        <a:pt x="261" y="6"/>
                      </a:lnTo>
                      <a:lnTo>
                        <a:pt x="238" y="8"/>
                      </a:lnTo>
                      <a:lnTo>
                        <a:pt x="216" y="11"/>
                      </a:lnTo>
                      <a:lnTo>
                        <a:pt x="192" y="14"/>
                      </a:lnTo>
                      <a:lnTo>
                        <a:pt x="169" y="18"/>
                      </a:lnTo>
                      <a:lnTo>
                        <a:pt x="146" y="22"/>
                      </a:lnTo>
                      <a:lnTo>
                        <a:pt x="123" y="27"/>
                      </a:lnTo>
                      <a:lnTo>
                        <a:pt x="99" y="32"/>
                      </a:lnTo>
                      <a:lnTo>
                        <a:pt x="75" y="38"/>
                      </a:lnTo>
                      <a:lnTo>
                        <a:pt x="50" y="45"/>
                      </a:lnTo>
                      <a:lnTo>
                        <a:pt x="26" y="52"/>
                      </a:lnTo>
                      <a:lnTo>
                        <a:pt x="0" y="60"/>
                      </a:lnTo>
                      <a:lnTo>
                        <a:pt x="3" y="86"/>
                      </a:lnTo>
                      <a:lnTo>
                        <a:pt x="6" y="111"/>
                      </a:lnTo>
                      <a:lnTo>
                        <a:pt x="9" y="138"/>
                      </a:lnTo>
                      <a:lnTo>
                        <a:pt x="13" y="164"/>
                      </a:lnTo>
                      <a:lnTo>
                        <a:pt x="16" y="190"/>
                      </a:lnTo>
                      <a:lnTo>
                        <a:pt x="20" y="215"/>
                      </a:lnTo>
                      <a:lnTo>
                        <a:pt x="24" y="242"/>
                      </a:lnTo>
                      <a:lnTo>
                        <a:pt x="28" y="268"/>
                      </a:lnTo>
                      <a:lnTo>
                        <a:pt x="33" y="294"/>
                      </a:lnTo>
                      <a:lnTo>
                        <a:pt x="38" y="320"/>
                      </a:lnTo>
                      <a:lnTo>
                        <a:pt x="43" y="346"/>
                      </a:lnTo>
                      <a:lnTo>
                        <a:pt x="48" y="372"/>
                      </a:lnTo>
                      <a:lnTo>
                        <a:pt x="53" y="398"/>
                      </a:lnTo>
                      <a:lnTo>
                        <a:pt x="59" y="424"/>
                      </a:lnTo>
                      <a:lnTo>
                        <a:pt x="64" y="450"/>
                      </a:lnTo>
                      <a:lnTo>
                        <a:pt x="70" y="476"/>
                      </a:lnTo>
                      <a:lnTo>
                        <a:pt x="75" y="502"/>
                      </a:lnTo>
                      <a:lnTo>
                        <a:pt x="81" y="528"/>
                      </a:lnTo>
                      <a:lnTo>
                        <a:pt x="87" y="554"/>
                      </a:lnTo>
                      <a:lnTo>
                        <a:pt x="93" y="580"/>
                      </a:lnTo>
                      <a:lnTo>
                        <a:pt x="99" y="606"/>
                      </a:lnTo>
                      <a:lnTo>
                        <a:pt x="105" y="632"/>
                      </a:lnTo>
                      <a:lnTo>
                        <a:pt x="111" y="658"/>
                      </a:lnTo>
                      <a:lnTo>
                        <a:pt x="117" y="684"/>
                      </a:lnTo>
                      <a:lnTo>
                        <a:pt x="122" y="711"/>
                      </a:lnTo>
                      <a:lnTo>
                        <a:pt x="128" y="737"/>
                      </a:lnTo>
                      <a:lnTo>
                        <a:pt x="134" y="763"/>
                      </a:lnTo>
                      <a:lnTo>
                        <a:pt x="139" y="789"/>
                      </a:lnTo>
                      <a:lnTo>
                        <a:pt x="145" y="815"/>
                      </a:lnTo>
                      <a:lnTo>
                        <a:pt x="150" y="841"/>
                      </a:lnTo>
                      <a:lnTo>
                        <a:pt x="155" y="867"/>
                      </a:lnTo>
                      <a:lnTo>
                        <a:pt x="160" y="893"/>
                      </a:lnTo>
                      <a:lnTo>
                        <a:pt x="588" y="893"/>
                      </a:lnTo>
                      <a:lnTo>
                        <a:pt x="591" y="866"/>
                      </a:lnTo>
                      <a:lnTo>
                        <a:pt x="594" y="840"/>
                      </a:lnTo>
                      <a:lnTo>
                        <a:pt x="599" y="813"/>
                      </a:lnTo>
                      <a:lnTo>
                        <a:pt x="603" y="787"/>
                      </a:lnTo>
                      <a:lnTo>
                        <a:pt x="607" y="760"/>
                      </a:lnTo>
                      <a:lnTo>
                        <a:pt x="611" y="734"/>
                      </a:lnTo>
                      <a:lnTo>
                        <a:pt x="615" y="706"/>
                      </a:lnTo>
                      <a:lnTo>
                        <a:pt x="620" y="680"/>
                      </a:lnTo>
                      <a:lnTo>
                        <a:pt x="624" y="653"/>
                      </a:lnTo>
                      <a:lnTo>
                        <a:pt x="628" y="626"/>
                      </a:lnTo>
                      <a:lnTo>
                        <a:pt x="633" y="600"/>
                      </a:lnTo>
                      <a:lnTo>
                        <a:pt x="637" y="573"/>
                      </a:lnTo>
                      <a:lnTo>
                        <a:pt x="642" y="546"/>
                      </a:lnTo>
                      <a:lnTo>
                        <a:pt x="647" y="519"/>
                      </a:lnTo>
                      <a:lnTo>
                        <a:pt x="651" y="493"/>
                      </a:lnTo>
                      <a:lnTo>
                        <a:pt x="655" y="466"/>
                      </a:lnTo>
                      <a:lnTo>
                        <a:pt x="659" y="440"/>
                      </a:lnTo>
                      <a:lnTo>
                        <a:pt x="663" y="413"/>
                      </a:lnTo>
                      <a:lnTo>
                        <a:pt x="667" y="386"/>
                      </a:lnTo>
                      <a:lnTo>
                        <a:pt x="671" y="360"/>
                      </a:lnTo>
                      <a:lnTo>
                        <a:pt x="674" y="333"/>
                      </a:lnTo>
                      <a:lnTo>
                        <a:pt x="678" y="306"/>
                      </a:lnTo>
                      <a:lnTo>
                        <a:pt x="681" y="280"/>
                      </a:lnTo>
                      <a:lnTo>
                        <a:pt x="684" y="254"/>
                      </a:lnTo>
                      <a:lnTo>
                        <a:pt x="686" y="227"/>
                      </a:lnTo>
                      <a:lnTo>
                        <a:pt x="689" y="201"/>
                      </a:lnTo>
                      <a:lnTo>
                        <a:pt x="691" y="175"/>
                      </a:lnTo>
                      <a:lnTo>
                        <a:pt x="692" y="148"/>
                      </a:lnTo>
                      <a:lnTo>
                        <a:pt x="694" y="122"/>
                      </a:lnTo>
                      <a:lnTo>
                        <a:pt x="694" y="96"/>
                      </a:lnTo>
                      <a:lnTo>
                        <a:pt x="695" y="71"/>
                      </a:lnTo>
                      <a:lnTo>
                        <a:pt x="695" y="45"/>
                      </a:lnTo>
                      <a:close/>
                    </a:path>
                  </a:pathLst>
                </a:custGeom>
                <a:solidFill>
                  <a:srgbClr val="7FA1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64" name="Freeform 591"/>
                <p:cNvSpPr>
                  <a:spLocks/>
                </p:cNvSpPr>
                <p:nvPr/>
              </p:nvSpPr>
              <p:spPr bwMode="auto">
                <a:xfrm>
                  <a:off x="2325" y="1897"/>
                  <a:ext cx="695" cy="893"/>
                </a:xfrm>
                <a:custGeom>
                  <a:avLst/>
                  <a:gdLst/>
                  <a:ahLst/>
                  <a:cxnLst>
                    <a:cxn ang="0">
                      <a:pos x="676" y="40"/>
                    </a:cxn>
                    <a:cxn ang="0">
                      <a:pos x="636" y="31"/>
                    </a:cxn>
                    <a:cxn ang="0">
                      <a:pos x="596" y="22"/>
                    </a:cxn>
                    <a:cxn ang="0">
                      <a:pos x="556" y="16"/>
                    </a:cxn>
                    <a:cxn ang="0">
                      <a:pos x="516" y="10"/>
                    </a:cxn>
                    <a:cxn ang="0">
                      <a:pos x="475" y="5"/>
                    </a:cxn>
                    <a:cxn ang="0">
                      <a:pos x="433" y="2"/>
                    </a:cxn>
                    <a:cxn ang="0">
                      <a:pos x="391" y="0"/>
                    </a:cxn>
                    <a:cxn ang="0">
                      <a:pos x="348" y="0"/>
                    </a:cxn>
                    <a:cxn ang="0">
                      <a:pos x="305" y="2"/>
                    </a:cxn>
                    <a:cxn ang="0">
                      <a:pos x="261" y="6"/>
                    </a:cxn>
                    <a:cxn ang="0">
                      <a:pos x="216" y="11"/>
                    </a:cxn>
                    <a:cxn ang="0">
                      <a:pos x="169" y="18"/>
                    </a:cxn>
                    <a:cxn ang="0">
                      <a:pos x="123" y="27"/>
                    </a:cxn>
                    <a:cxn ang="0">
                      <a:pos x="75" y="38"/>
                    </a:cxn>
                    <a:cxn ang="0">
                      <a:pos x="26" y="52"/>
                    </a:cxn>
                    <a:cxn ang="0">
                      <a:pos x="3" y="86"/>
                    </a:cxn>
                    <a:cxn ang="0">
                      <a:pos x="9" y="138"/>
                    </a:cxn>
                    <a:cxn ang="0">
                      <a:pos x="16" y="190"/>
                    </a:cxn>
                    <a:cxn ang="0">
                      <a:pos x="24" y="242"/>
                    </a:cxn>
                    <a:cxn ang="0">
                      <a:pos x="33" y="294"/>
                    </a:cxn>
                    <a:cxn ang="0">
                      <a:pos x="43" y="346"/>
                    </a:cxn>
                    <a:cxn ang="0">
                      <a:pos x="53" y="398"/>
                    </a:cxn>
                    <a:cxn ang="0">
                      <a:pos x="64" y="450"/>
                    </a:cxn>
                    <a:cxn ang="0">
                      <a:pos x="75" y="502"/>
                    </a:cxn>
                    <a:cxn ang="0">
                      <a:pos x="87" y="554"/>
                    </a:cxn>
                    <a:cxn ang="0">
                      <a:pos x="99" y="606"/>
                    </a:cxn>
                    <a:cxn ang="0">
                      <a:pos x="111" y="658"/>
                    </a:cxn>
                    <a:cxn ang="0">
                      <a:pos x="122" y="711"/>
                    </a:cxn>
                    <a:cxn ang="0">
                      <a:pos x="134" y="763"/>
                    </a:cxn>
                    <a:cxn ang="0">
                      <a:pos x="145" y="815"/>
                    </a:cxn>
                    <a:cxn ang="0">
                      <a:pos x="155" y="867"/>
                    </a:cxn>
                    <a:cxn ang="0">
                      <a:pos x="588" y="893"/>
                    </a:cxn>
                    <a:cxn ang="0">
                      <a:pos x="594" y="840"/>
                    </a:cxn>
                    <a:cxn ang="0">
                      <a:pos x="603" y="787"/>
                    </a:cxn>
                    <a:cxn ang="0">
                      <a:pos x="611" y="734"/>
                    </a:cxn>
                    <a:cxn ang="0">
                      <a:pos x="620" y="680"/>
                    </a:cxn>
                    <a:cxn ang="0">
                      <a:pos x="628" y="626"/>
                    </a:cxn>
                    <a:cxn ang="0">
                      <a:pos x="637" y="573"/>
                    </a:cxn>
                    <a:cxn ang="0">
                      <a:pos x="647" y="519"/>
                    </a:cxn>
                    <a:cxn ang="0">
                      <a:pos x="655" y="466"/>
                    </a:cxn>
                    <a:cxn ang="0">
                      <a:pos x="663" y="413"/>
                    </a:cxn>
                    <a:cxn ang="0">
                      <a:pos x="671" y="360"/>
                    </a:cxn>
                    <a:cxn ang="0">
                      <a:pos x="678" y="306"/>
                    </a:cxn>
                    <a:cxn ang="0">
                      <a:pos x="684" y="254"/>
                    </a:cxn>
                    <a:cxn ang="0">
                      <a:pos x="689" y="201"/>
                    </a:cxn>
                    <a:cxn ang="0">
                      <a:pos x="692" y="148"/>
                    </a:cxn>
                    <a:cxn ang="0">
                      <a:pos x="694" y="96"/>
                    </a:cxn>
                    <a:cxn ang="0">
                      <a:pos x="695" y="45"/>
                    </a:cxn>
                  </a:cxnLst>
                  <a:rect l="0" t="0" r="r" b="b"/>
                  <a:pathLst>
                    <a:path w="695" h="893">
                      <a:moveTo>
                        <a:pt x="695" y="45"/>
                      </a:moveTo>
                      <a:lnTo>
                        <a:pt x="676" y="40"/>
                      </a:lnTo>
                      <a:lnTo>
                        <a:pt x="656" y="35"/>
                      </a:lnTo>
                      <a:lnTo>
                        <a:pt x="636" y="31"/>
                      </a:lnTo>
                      <a:lnTo>
                        <a:pt x="616" y="27"/>
                      </a:lnTo>
                      <a:lnTo>
                        <a:pt x="596" y="22"/>
                      </a:lnTo>
                      <a:lnTo>
                        <a:pt x="577" y="19"/>
                      </a:lnTo>
                      <a:lnTo>
                        <a:pt x="556" y="16"/>
                      </a:lnTo>
                      <a:lnTo>
                        <a:pt x="536" y="13"/>
                      </a:lnTo>
                      <a:lnTo>
                        <a:pt x="516" y="10"/>
                      </a:lnTo>
                      <a:lnTo>
                        <a:pt x="496" y="7"/>
                      </a:lnTo>
                      <a:lnTo>
                        <a:pt x="475" y="5"/>
                      </a:lnTo>
                      <a:lnTo>
                        <a:pt x="454" y="4"/>
                      </a:lnTo>
                      <a:lnTo>
                        <a:pt x="433" y="2"/>
                      </a:lnTo>
                      <a:lnTo>
                        <a:pt x="412" y="2"/>
                      </a:lnTo>
                      <a:lnTo>
                        <a:pt x="391" y="0"/>
                      </a:lnTo>
                      <a:lnTo>
                        <a:pt x="370" y="0"/>
                      </a:lnTo>
                      <a:lnTo>
                        <a:pt x="348" y="0"/>
                      </a:lnTo>
                      <a:lnTo>
                        <a:pt x="327" y="1"/>
                      </a:lnTo>
                      <a:lnTo>
                        <a:pt x="305" y="2"/>
                      </a:lnTo>
                      <a:lnTo>
                        <a:pt x="283" y="4"/>
                      </a:lnTo>
                      <a:lnTo>
                        <a:pt x="261" y="6"/>
                      </a:lnTo>
                      <a:lnTo>
                        <a:pt x="238" y="8"/>
                      </a:lnTo>
                      <a:lnTo>
                        <a:pt x="216" y="11"/>
                      </a:lnTo>
                      <a:lnTo>
                        <a:pt x="192" y="14"/>
                      </a:lnTo>
                      <a:lnTo>
                        <a:pt x="169" y="18"/>
                      </a:lnTo>
                      <a:lnTo>
                        <a:pt x="146" y="22"/>
                      </a:lnTo>
                      <a:lnTo>
                        <a:pt x="123" y="27"/>
                      </a:lnTo>
                      <a:lnTo>
                        <a:pt x="99" y="32"/>
                      </a:lnTo>
                      <a:lnTo>
                        <a:pt x="75" y="38"/>
                      </a:lnTo>
                      <a:lnTo>
                        <a:pt x="50" y="45"/>
                      </a:lnTo>
                      <a:lnTo>
                        <a:pt x="26" y="52"/>
                      </a:lnTo>
                      <a:lnTo>
                        <a:pt x="0" y="60"/>
                      </a:lnTo>
                      <a:lnTo>
                        <a:pt x="3" y="86"/>
                      </a:lnTo>
                      <a:lnTo>
                        <a:pt x="6" y="111"/>
                      </a:lnTo>
                      <a:lnTo>
                        <a:pt x="9" y="138"/>
                      </a:lnTo>
                      <a:lnTo>
                        <a:pt x="13" y="164"/>
                      </a:lnTo>
                      <a:lnTo>
                        <a:pt x="16" y="190"/>
                      </a:lnTo>
                      <a:lnTo>
                        <a:pt x="20" y="215"/>
                      </a:lnTo>
                      <a:lnTo>
                        <a:pt x="24" y="242"/>
                      </a:lnTo>
                      <a:lnTo>
                        <a:pt x="28" y="268"/>
                      </a:lnTo>
                      <a:lnTo>
                        <a:pt x="33" y="294"/>
                      </a:lnTo>
                      <a:lnTo>
                        <a:pt x="38" y="320"/>
                      </a:lnTo>
                      <a:lnTo>
                        <a:pt x="43" y="346"/>
                      </a:lnTo>
                      <a:lnTo>
                        <a:pt x="48" y="372"/>
                      </a:lnTo>
                      <a:lnTo>
                        <a:pt x="53" y="398"/>
                      </a:lnTo>
                      <a:lnTo>
                        <a:pt x="59" y="424"/>
                      </a:lnTo>
                      <a:lnTo>
                        <a:pt x="64" y="450"/>
                      </a:lnTo>
                      <a:lnTo>
                        <a:pt x="70" y="476"/>
                      </a:lnTo>
                      <a:lnTo>
                        <a:pt x="75" y="502"/>
                      </a:lnTo>
                      <a:lnTo>
                        <a:pt x="81" y="528"/>
                      </a:lnTo>
                      <a:lnTo>
                        <a:pt x="87" y="554"/>
                      </a:lnTo>
                      <a:lnTo>
                        <a:pt x="93" y="580"/>
                      </a:lnTo>
                      <a:lnTo>
                        <a:pt x="99" y="606"/>
                      </a:lnTo>
                      <a:lnTo>
                        <a:pt x="105" y="632"/>
                      </a:lnTo>
                      <a:lnTo>
                        <a:pt x="111" y="658"/>
                      </a:lnTo>
                      <a:lnTo>
                        <a:pt x="117" y="684"/>
                      </a:lnTo>
                      <a:lnTo>
                        <a:pt x="122" y="711"/>
                      </a:lnTo>
                      <a:lnTo>
                        <a:pt x="128" y="737"/>
                      </a:lnTo>
                      <a:lnTo>
                        <a:pt x="134" y="763"/>
                      </a:lnTo>
                      <a:lnTo>
                        <a:pt x="139" y="789"/>
                      </a:lnTo>
                      <a:lnTo>
                        <a:pt x="145" y="815"/>
                      </a:lnTo>
                      <a:lnTo>
                        <a:pt x="150" y="841"/>
                      </a:lnTo>
                      <a:lnTo>
                        <a:pt x="155" y="867"/>
                      </a:lnTo>
                      <a:lnTo>
                        <a:pt x="160" y="893"/>
                      </a:lnTo>
                      <a:lnTo>
                        <a:pt x="588" y="893"/>
                      </a:lnTo>
                      <a:lnTo>
                        <a:pt x="591" y="866"/>
                      </a:lnTo>
                      <a:lnTo>
                        <a:pt x="594" y="840"/>
                      </a:lnTo>
                      <a:lnTo>
                        <a:pt x="599" y="813"/>
                      </a:lnTo>
                      <a:lnTo>
                        <a:pt x="603" y="787"/>
                      </a:lnTo>
                      <a:lnTo>
                        <a:pt x="607" y="760"/>
                      </a:lnTo>
                      <a:lnTo>
                        <a:pt x="611" y="734"/>
                      </a:lnTo>
                      <a:lnTo>
                        <a:pt x="615" y="706"/>
                      </a:lnTo>
                      <a:lnTo>
                        <a:pt x="620" y="680"/>
                      </a:lnTo>
                      <a:lnTo>
                        <a:pt x="624" y="653"/>
                      </a:lnTo>
                      <a:lnTo>
                        <a:pt x="628" y="626"/>
                      </a:lnTo>
                      <a:lnTo>
                        <a:pt x="633" y="600"/>
                      </a:lnTo>
                      <a:lnTo>
                        <a:pt x="637" y="573"/>
                      </a:lnTo>
                      <a:lnTo>
                        <a:pt x="642" y="546"/>
                      </a:lnTo>
                      <a:lnTo>
                        <a:pt x="647" y="519"/>
                      </a:lnTo>
                      <a:lnTo>
                        <a:pt x="651" y="493"/>
                      </a:lnTo>
                      <a:lnTo>
                        <a:pt x="655" y="466"/>
                      </a:lnTo>
                      <a:lnTo>
                        <a:pt x="659" y="440"/>
                      </a:lnTo>
                      <a:lnTo>
                        <a:pt x="663" y="413"/>
                      </a:lnTo>
                      <a:lnTo>
                        <a:pt x="667" y="386"/>
                      </a:lnTo>
                      <a:lnTo>
                        <a:pt x="671" y="360"/>
                      </a:lnTo>
                      <a:lnTo>
                        <a:pt x="674" y="333"/>
                      </a:lnTo>
                      <a:lnTo>
                        <a:pt x="678" y="306"/>
                      </a:lnTo>
                      <a:lnTo>
                        <a:pt x="681" y="280"/>
                      </a:lnTo>
                      <a:lnTo>
                        <a:pt x="684" y="254"/>
                      </a:lnTo>
                      <a:lnTo>
                        <a:pt x="686" y="227"/>
                      </a:lnTo>
                      <a:lnTo>
                        <a:pt x="689" y="201"/>
                      </a:lnTo>
                      <a:lnTo>
                        <a:pt x="691" y="175"/>
                      </a:lnTo>
                      <a:lnTo>
                        <a:pt x="692" y="148"/>
                      </a:lnTo>
                      <a:lnTo>
                        <a:pt x="694" y="122"/>
                      </a:lnTo>
                      <a:lnTo>
                        <a:pt x="694" y="96"/>
                      </a:lnTo>
                      <a:lnTo>
                        <a:pt x="695" y="71"/>
                      </a:lnTo>
                      <a:lnTo>
                        <a:pt x="695" y="45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2F538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755" name="Group 595"/>
              <p:cNvGrpSpPr>
                <a:grpSpLocks/>
              </p:cNvGrpSpPr>
              <p:nvPr/>
            </p:nvGrpSpPr>
            <p:grpSpPr bwMode="auto">
              <a:xfrm>
                <a:off x="2202" y="1963"/>
                <a:ext cx="217" cy="607"/>
                <a:chOff x="2202" y="1963"/>
                <a:chExt cx="217" cy="607"/>
              </a:xfrm>
            </p:grpSpPr>
            <p:sp>
              <p:nvSpPr>
                <p:cNvPr id="2760" name="Freeform 593"/>
                <p:cNvSpPr>
                  <a:spLocks/>
                </p:cNvSpPr>
                <p:nvPr/>
              </p:nvSpPr>
              <p:spPr bwMode="auto">
                <a:xfrm>
                  <a:off x="2202" y="1963"/>
                  <a:ext cx="217" cy="607"/>
                </a:xfrm>
                <a:custGeom>
                  <a:avLst/>
                  <a:gdLst/>
                  <a:ahLst/>
                  <a:cxnLst>
                    <a:cxn ang="0">
                      <a:pos x="119" y="14"/>
                    </a:cxn>
                    <a:cxn ang="0">
                      <a:pos x="111" y="42"/>
                    </a:cxn>
                    <a:cxn ang="0">
                      <a:pos x="104" y="70"/>
                    </a:cxn>
                    <a:cxn ang="0">
                      <a:pos x="96" y="98"/>
                    </a:cxn>
                    <a:cxn ang="0">
                      <a:pos x="89" y="126"/>
                    </a:cxn>
                    <a:cxn ang="0">
                      <a:pos x="81" y="154"/>
                    </a:cxn>
                    <a:cxn ang="0">
                      <a:pos x="73" y="182"/>
                    </a:cxn>
                    <a:cxn ang="0">
                      <a:pos x="66" y="210"/>
                    </a:cxn>
                    <a:cxn ang="0">
                      <a:pos x="58" y="238"/>
                    </a:cxn>
                    <a:cxn ang="0">
                      <a:pos x="51" y="266"/>
                    </a:cxn>
                    <a:cxn ang="0">
                      <a:pos x="43" y="294"/>
                    </a:cxn>
                    <a:cxn ang="0">
                      <a:pos x="35" y="322"/>
                    </a:cxn>
                    <a:cxn ang="0">
                      <a:pos x="28" y="350"/>
                    </a:cxn>
                    <a:cxn ang="0">
                      <a:pos x="20" y="378"/>
                    </a:cxn>
                    <a:cxn ang="0">
                      <a:pos x="13" y="406"/>
                    </a:cxn>
                    <a:cxn ang="0">
                      <a:pos x="5" y="434"/>
                    </a:cxn>
                    <a:cxn ang="0">
                      <a:pos x="0" y="459"/>
                    </a:cxn>
                    <a:cxn ang="0">
                      <a:pos x="0" y="481"/>
                    </a:cxn>
                    <a:cxn ang="0">
                      <a:pos x="2" y="501"/>
                    </a:cxn>
                    <a:cxn ang="0">
                      <a:pos x="7" y="521"/>
                    </a:cxn>
                    <a:cxn ang="0">
                      <a:pos x="15" y="540"/>
                    </a:cxn>
                    <a:cxn ang="0">
                      <a:pos x="25" y="560"/>
                    </a:cxn>
                    <a:cxn ang="0">
                      <a:pos x="37" y="578"/>
                    </a:cxn>
                    <a:cxn ang="0">
                      <a:pos x="51" y="596"/>
                    </a:cxn>
                    <a:cxn ang="0">
                      <a:pos x="70" y="607"/>
                    </a:cxn>
                    <a:cxn ang="0">
                      <a:pos x="93" y="605"/>
                    </a:cxn>
                    <a:cxn ang="0">
                      <a:pos x="114" y="597"/>
                    </a:cxn>
                    <a:cxn ang="0">
                      <a:pos x="133" y="586"/>
                    </a:cxn>
                    <a:cxn ang="0">
                      <a:pos x="153" y="572"/>
                    </a:cxn>
                    <a:cxn ang="0">
                      <a:pos x="171" y="557"/>
                    </a:cxn>
                    <a:cxn ang="0">
                      <a:pos x="189" y="543"/>
                    </a:cxn>
                    <a:cxn ang="0">
                      <a:pos x="208" y="532"/>
                    </a:cxn>
                    <a:cxn ang="0">
                      <a:pos x="214" y="511"/>
                    </a:cxn>
                    <a:cxn ang="0">
                      <a:pos x="208" y="477"/>
                    </a:cxn>
                    <a:cxn ang="0">
                      <a:pos x="202" y="443"/>
                    </a:cxn>
                    <a:cxn ang="0">
                      <a:pos x="197" y="410"/>
                    </a:cxn>
                    <a:cxn ang="0">
                      <a:pos x="191" y="378"/>
                    </a:cxn>
                    <a:cxn ang="0">
                      <a:pos x="184" y="345"/>
                    </a:cxn>
                    <a:cxn ang="0">
                      <a:pos x="179" y="313"/>
                    </a:cxn>
                    <a:cxn ang="0">
                      <a:pos x="173" y="280"/>
                    </a:cxn>
                    <a:cxn ang="0">
                      <a:pos x="167" y="248"/>
                    </a:cxn>
                    <a:cxn ang="0">
                      <a:pos x="161" y="215"/>
                    </a:cxn>
                    <a:cxn ang="0">
                      <a:pos x="155" y="183"/>
                    </a:cxn>
                    <a:cxn ang="0">
                      <a:pos x="149" y="150"/>
                    </a:cxn>
                    <a:cxn ang="0">
                      <a:pos x="143" y="118"/>
                    </a:cxn>
                    <a:cxn ang="0">
                      <a:pos x="137" y="85"/>
                    </a:cxn>
                    <a:cxn ang="0">
                      <a:pos x="132" y="51"/>
                    </a:cxn>
                    <a:cxn ang="0">
                      <a:pos x="125" y="17"/>
                    </a:cxn>
                  </a:cxnLst>
                  <a:rect l="0" t="0" r="r" b="b"/>
                  <a:pathLst>
                    <a:path w="217" h="607">
                      <a:moveTo>
                        <a:pt x="123" y="0"/>
                      </a:moveTo>
                      <a:lnTo>
                        <a:pt x="119" y="14"/>
                      </a:lnTo>
                      <a:lnTo>
                        <a:pt x="115" y="28"/>
                      </a:lnTo>
                      <a:lnTo>
                        <a:pt x="111" y="42"/>
                      </a:lnTo>
                      <a:lnTo>
                        <a:pt x="107" y="56"/>
                      </a:lnTo>
                      <a:lnTo>
                        <a:pt x="104" y="70"/>
                      </a:lnTo>
                      <a:lnTo>
                        <a:pt x="100" y="84"/>
                      </a:lnTo>
                      <a:lnTo>
                        <a:pt x="96" y="98"/>
                      </a:lnTo>
                      <a:lnTo>
                        <a:pt x="92" y="112"/>
                      </a:lnTo>
                      <a:lnTo>
                        <a:pt x="89" y="126"/>
                      </a:lnTo>
                      <a:lnTo>
                        <a:pt x="85" y="140"/>
                      </a:lnTo>
                      <a:lnTo>
                        <a:pt x="81" y="154"/>
                      </a:lnTo>
                      <a:lnTo>
                        <a:pt x="77" y="168"/>
                      </a:lnTo>
                      <a:lnTo>
                        <a:pt x="73" y="182"/>
                      </a:lnTo>
                      <a:lnTo>
                        <a:pt x="70" y="196"/>
                      </a:lnTo>
                      <a:lnTo>
                        <a:pt x="66" y="210"/>
                      </a:lnTo>
                      <a:lnTo>
                        <a:pt x="62" y="224"/>
                      </a:lnTo>
                      <a:lnTo>
                        <a:pt x="58" y="238"/>
                      </a:lnTo>
                      <a:lnTo>
                        <a:pt x="54" y="252"/>
                      </a:lnTo>
                      <a:lnTo>
                        <a:pt x="51" y="266"/>
                      </a:lnTo>
                      <a:lnTo>
                        <a:pt x="47" y="280"/>
                      </a:lnTo>
                      <a:lnTo>
                        <a:pt x="43" y="294"/>
                      </a:lnTo>
                      <a:lnTo>
                        <a:pt x="39" y="308"/>
                      </a:lnTo>
                      <a:lnTo>
                        <a:pt x="35" y="322"/>
                      </a:lnTo>
                      <a:lnTo>
                        <a:pt x="32" y="336"/>
                      </a:lnTo>
                      <a:lnTo>
                        <a:pt x="28" y="350"/>
                      </a:lnTo>
                      <a:lnTo>
                        <a:pt x="24" y="364"/>
                      </a:lnTo>
                      <a:lnTo>
                        <a:pt x="20" y="378"/>
                      </a:lnTo>
                      <a:lnTo>
                        <a:pt x="16" y="392"/>
                      </a:lnTo>
                      <a:lnTo>
                        <a:pt x="13" y="406"/>
                      </a:lnTo>
                      <a:lnTo>
                        <a:pt x="9" y="420"/>
                      </a:lnTo>
                      <a:lnTo>
                        <a:pt x="5" y="434"/>
                      </a:lnTo>
                      <a:lnTo>
                        <a:pt x="1" y="448"/>
                      </a:lnTo>
                      <a:lnTo>
                        <a:pt x="0" y="459"/>
                      </a:lnTo>
                      <a:lnTo>
                        <a:pt x="0" y="470"/>
                      </a:lnTo>
                      <a:lnTo>
                        <a:pt x="0" y="481"/>
                      </a:lnTo>
                      <a:lnTo>
                        <a:pt x="1" y="491"/>
                      </a:lnTo>
                      <a:lnTo>
                        <a:pt x="2" y="501"/>
                      </a:lnTo>
                      <a:lnTo>
                        <a:pt x="5" y="512"/>
                      </a:lnTo>
                      <a:lnTo>
                        <a:pt x="7" y="521"/>
                      </a:lnTo>
                      <a:lnTo>
                        <a:pt x="11" y="531"/>
                      </a:lnTo>
                      <a:lnTo>
                        <a:pt x="15" y="540"/>
                      </a:lnTo>
                      <a:lnTo>
                        <a:pt x="20" y="550"/>
                      </a:lnTo>
                      <a:lnTo>
                        <a:pt x="25" y="560"/>
                      </a:lnTo>
                      <a:lnTo>
                        <a:pt x="31" y="569"/>
                      </a:lnTo>
                      <a:lnTo>
                        <a:pt x="37" y="578"/>
                      </a:lnTo>
                      <a:lnTo>
                        <a:pt x="43" y="587"/>
                      </a:lnTo>
                      <a:lnTo>
                        <a:pt x="51" y="596"/>
                      </a:lnTo>
                      <a:lnTo>
                        <a:pt x="58" y="605"/>
                      </a:lnTo>
                      <a:lnTo>
                        <a:pt x="70" y="607"/>
                      </a:lnTo>
                      <a:lnTo>
                        <a:pt x="81" y="607"/>
                      </a:lnTo>
                      <a:lnTo>
                        <a:pt x="93" y="605"/>
                      </a:lnTo>
                      <a:lnTo>
                        <a:pt x="103" y="602"/>
                      </a:lnTo>
                      <a:lnTo>
                        <a:pt x="114" y="597"/>
                      </a:lnTo>
                      <a:lnTo>
                        <a:pt x="124" y="592"/>
                      </a:lnTo>
                      <a:lnTo>
                        <a:pt x="133" y="586"/>
                      </a:lnTo>
                      <a:lnTo>
                        <a:pt x="143" y="579"/>
                      </a:lnTo>
                      <a:lnTo>
                        <a:pt x="153" y="572"/>
                      </a:lnTo>
                      <a:lnTo>
                        <a:pt x="162" y="565"/>
                      </a:lnTo>
                      <a:lnTo>
                        <a:pt x="171" y="557"/>
                      </a:lnTo>
                      <a:lnTo>
                        <a:pt x="180" y="550"/>
                      </a:lnTo>
                      <a:lnTo>
                        <a:pt x="189" y="543"/>
                      </a:lnTo>
                      <a:lnTo>
                        <a:pt x="198" y="537"/>
                      </a:lnTo>
                      <a:lnTo>
                        <a:pt x="208" y="532"/>
                      </a:lnTo>
                      <a:lnTo>
                        <a:pt x="217" y="528"/>
                      </a:lnTo>
                      <a:lnTo>
                        <a:pt x="214" y="511"/>
                      </a:lnTo>
                      <a:lnTo>
                        <a:pt x="211" y="494"/>
                      </a:lnTo>
                      <a:lnTo>
                        <a:pt x="208" y="477"/>
                      </a:lnTo>
                      <a:lnTo>
                        <a:pt x="205" y="460"/>
                      </a:lnTo>
                      <a:lnTo>
                        <a:pt x="202" y="443"/>
                      </a:lnTo>
                      <a:lnTo>
                        <a:pt x="199" y="427"/>
                      </a:lnTo>
                      <a:lnTo>
                        <a:pt x="197" y="410"/>
                      </a:lnTo>
                      <a:lnTo>
                        <a:pt x="194" y="394"/>
                      </a:lnTo>
                      <a:lnTo>
                        <a:pt x="191" y="378"/>
                      </a:lnTo>
                      <a:lnTo>
                        <a:pt x="187" y="362"/>
                      </a:lnTo>
                      <a:lnTo>
                        <a:pt x="184" y="345"/>
                      </a:lnTo>
                      <a:lnTo>
                        <a:pt x="182" y="329"/>
                      </a:lnTo>
                      <a:lnTo>
                        <a:pt x="179" y="313"/>
                      </a:lnTo>
                      <a:lnTo>
                        <a:pt x="176" y="296"/>
                      </a:lnTo>
                      <a:lnTo>
                        <a:pt x="173" y="280"/>
                      </a:lnTo>
                      <a:lnTo>
                        <a:pt x="170" y="264"/>
                      </a:lnTo>
                      <a:lnTo>
                        <a:pt x="167" y="248"/>
                      </a:lnTo>
                      <a:lnTo>
                        <a:pt x="164" y="232"/>
                      </a:lnTo>
                      <a:lnTo>
                        <a:pt x="161" y="215"/>
                      </a:lnTo>
                      <a:lnTo>
                        <a:pt x="158" y="199"/>
                      </a:lnTo>
                      <a:lnTo>
                        <a:pt x="155" y="183"/>
                      </a:lnTo>
                      <a:lnTo>
                        <a:pt x="152" y="167"/>
                      </a:lnTo>
                      <a:lnTo>
                        <a:pt x="149" y="150"/>
                      </a:lnTo>
                      <a:lnTo>
                        <a:pt x="146" y="134"/>
                      </a:lnTo>
                      <a:lnTo>
                        <a:pt x="143" y="118"/>
                      </a:lnTo>
                      <a:lnTo>
                        <a:pt x="140" y="101"/>
                      </a:lnTo>
                      <a:lnTo>
                        <a:pt x="137" y="85"/>
                      </a:lnTo>
                      <a:lnTo>
                        <a:pt x="135" y="68"/>
                      </a:lnTo>
                      <a:lnTo>
                        <a:pt x="132" y="51"/>
                      </a:lnTo>
                      <a:lnTo>
                        <a:pt x="129" y="34"/>
                      </a:lnTo>
                      <a:lnTo>
                        <a:pt x="125" y="17"/>
                      </a:lnTo>
                      <a:lnTo>
                        <a:pt x="123" y="0"/>
                      </a:lnTo>
                      <a:close/>
                    </a:path>
                  </a:pathLst>
                </a:custGeom>
                <a:solidFill>
                  <a:srgbClr val="7FA1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61" name="Freeform 594"/>
                <p:cNvSpPr>
                  <a:spLocks/>
                </p:cNvSpPr>
                <p:nvPr/>
              </p:nvSpPr>
              <p:spPr bwMode="auto">
                <a:xfrm>
                  <a:off x="2202" y="1963"/>
                  <a:ext cx="217" cy="607"/>
                </a:xfrm>
                <a:custGeom>
                  <a:avLst/>
                  <a:gdLst/>
                  <a:ahLst/>
                  <a:cxnLst>
                    <a:cxn ang="0">
                      <a:pos x="119" y="14"/>
                    </a:cxn>
                    <a:cxn ang="0">
                      <a:pos x="111" y="42"/>
                    </a:cxn>
                    <a:cxn ang="0">
                      <a:pos x="104" y="70"/>
                    </a:cxn>
                    <a:cxn ang="0">
                      <a:pos x="96" y="98"/>
                    </a:cxn>
                    <a:cxn ang="0">
                      <a:pos x="89" y="126"/>
                    </a:cxn>
                    <a:cxn ang="0">
                      <a:pos x="81" y="154"/>
                    </a:cxn>
                    <a:cxn ang="0">
                      <a:pos x="73" y="182"/>
                    </a:cxn>
                    <a:cxn ang="0">
                      <a:pos x="66" y="210"/>
                    </a:cxn>
                    <a:cxn ang="0">
                      <a:pos x="58" y="238"/>
                    </a:cxn>
                    <a:cxn ang="0">
                      <a:pos x="51" y="266"/>
                    </a:cxn>
                    <a:cxn ang="0">
                      <a:pos x="43" y="294"/>
                    </a:cxn>
                    <a:cxn ang="0">
                      <a:pos x="35" y="322"/>
                    </a:cxn>
                    <a:cxn ang="0">
                      <a:pos x="28" y="350"/>
                    </a:cxn>
                    <a:cxn ang="0">
                      <a:pos x="20" y="378"/>
                    </a:cxn>
                    <a:cxn ang="0">
                      <a:pos x="13" y="406"/>
                    </a:cxn>
                    <a:cxn ang="0">
                      <a:pos x="5" y="434"/>
                    </a:cxn>
                    <a:cxn ang="0">
                      <a:pos x="0" y="459"/>
                    </a:cxn>
                    <a:cxn ang="0">
                      <a:pos x="0" y="481"/>
                    </a:cxn>
                    <a:cxn ang="0">
                      <a:pos x="2" y="501"/>
                    </a:cxn>
                    <a:cxn ang="0">
                      <a:pos x="7" y="521"/>
                    </a:cxn>
                    <a:cxn ang="0">
                      <a:pos x="15" y="540"/>
                    </a:cxn>
                    <a:cxn ang="0">
                      <a:pos x="25" y="560"/>
                    </a:cxn>
                    <a:cxn ang="0">
                      <a:pos x="37" y="578"/>
                    </a:cxn>
                    <a:cxn ang="0">
                      <a:pos x="51" y="596"/>
                    </a:cxn>
                    <a:cxn ang="0">
                      <a:pos x="70" y="607"/>
                    </a:cxn>
                    <a:cxn ang="0">
                      <a:pos x="93" y="605"/>
                    </a:cxn>
                    <a:cxn ang="0">
                      <a:pos x="114" y="597"/>
                    </a:cxn>
                    <a:cxn ang="0">
                      <a:pos x="133" y="586"/>
                    </a:cxn>
                    <a:cxn ang="0">
                      <a:pos x="153" y="572"/>
                    </a:cxn>
                    <a:cxn ang="0">
                      <a:pos x="171" y="557"/>
                    </a:cxn>
                    <a:cxn ang="0">
                      <a:pos x="189" y="543"/>
                    </a:cxn>
                    <a:cxn ang="0">
                      <a:pos x="208" y="532"/>
                    </a:cxn>
                    <a:cxn ang="0">
                      <a:pos x="214" y="511"/>
                    </a:cxn>
                    <a:cxn ang="0">
                      <a:pos x="208" y="477"/>
                    </a:cxn>
                    <a:cxn ang="0">
                      <a:pos x="202" y="443"/>
                    </a:cxn>
                    <a:cxn ang="0">
                      <a:pos x="197" y="410"/>
                    </a:cxn>
                    <a:cxn ang="0">
                      <a:pos x="191" y="378"/>
                    </a:cxn>
                    <a:cxn ang="0">
                      <a:pos x="184" y="345"/>
                    </a:cxn>
                    <a:cxn ang="0">
                      <a:pos x="179" y="313"/>
                    </a:cxn>
                    <a:cxn ang="0">
                      <a:pos x="173" y="280"/>
                    </a:cxn>
                    <a:cxn ang="0">
                      <a:pos x="167" y="248"/>
                    </a:cxn>
                    <a:cxn ang="0">
                      <a:pos x="161" y="215"/>
                    </a:cxn>
                    <a:cxn ang="0">
                      <a:pos x="155" y="183"/>
                    </a:cxn>
                    <a:cxn ang="0">
                      <a:pos x="149" y="150"/>
                    </a:cxn>
                    <a:cxn ang="0">
                      <a:pos x="143" y="118"/>
                    </a:cxn>
                    <a:cxn ang="0">
                      <a:pos x="137" y="85"/>
                    </a:cxn>
                    <a:cxn ang="0">
                      <a:pos x="132" y="51"/>
                    </a:cxn>
                    <a:cxn ang="0">
                      <a:pos x="125" y="17"/>
                    </a:cxn>
                  </a:cxnLst>
                  <a:rect l="0" t="0" r="r" b="b"/>
                  <a:pathLst>
                    <a:path w="217" h="607">
                      <a:moveTo>
                        <a:pt x="123" y="0"/>
                      </a:moveTo>
                      <a:lnTo>
                        <a:pt x="119" y="14"/>
                      </a:lnTo>
                      <a:lnTo>
                        <a:pt x="115" y="28"/>
                      </a:lnTo>
                      <a:lnTo>
                        <a:pt x="111" y="42"/>
                      </a:lnTo>
                      <a:lnTo>
                        <a:pt x="107" y="56"/>
                      </a:lnTo>
                      <a:lnTo>
                        <a:pt x="104" y="70"/>
                      </a:lnTo>
                      <a:lnTo>
                        <a:pt x="100" y="84"/>
                      </a:lnTo>
                      <a:lnTo>
                        <a:pt x="96" y="98"/>
                      </a:lnTo>
                      <a:lnTo>
                        <a:pt x="92" y="112"/>
                      </a:lnTo>
                      <a:lnTo>
                        <a:pt x="89" y="126"/>
                      </a:lnTo>
                      <a:lnTo>
                        <a:pt x="85" y="140"/>
                      </a:lnTo>
                      <a:lnTo>
                        <a:pt x="81" y="154"/>
                      </a:lnTo>
                      <a:lnTo>
                        <a:pt x="77" y="168"/>
                      </a:lnTo>
                      <a:lnTo>
                        <a:pt x="73" y="182"/>
                      </a:lnTo>
                      <a:lnTo>
                        <a:pt x="70" y="196"/>
                      </a:lnTo>
                      <a:lnTo>
                        <a:pt x="66" y="210"/>
                      </a:lnTo>
                      <a:lnTo>
                        <a:pt x="62" y="224"/>
                      </a:lnTo>
                      <a:lnTo>
                        <a:pt x="58" y="238"/>
                      </a:lnTo>
                      <a:lnTo>
                        <a:pt x="54" y="252"/>
                      </a:lnTo>
                      <a:lnTo>
                        <a:pt x="51" y="266"/>
                      </a:lnTo>
                      <a:lnTo>
                        <a:pt x="47" y="280"/>
                      </a:lnTo>
                      <a:lnTo>
                        <a:pt x="43" y="294"/>
                      </a:lnTo>
                      <a:lnTo>
                        <a:pt x="39" y="308"/>
                      </a:lnTo>
                      <a:lnTo>
                        <a:pt x="35" y="322"/>
                      </a:lnTo>
                      <a:lnTo>
                        <a:pt x="32" y="336"/>
                      </a:lnTo>
                      <a:lnTo>
                        <a:pt x="28" y="350"/>
                      </a:lnTo>
                      <a:lnTo>
                        <a:pt x="24" y="364"/>
                      </a:lnTo>
                      <a:lnTo>
                        <a:pt x="20" y="378"/>
                      </a:lnTo>
                      <a:lnTo>
                        <a:pt x="16" y="392"/>
                      </a:lnTo>
                      <a:lnTo>
                        <a:pt x="13" y="406"/>
                      </a:lnTo>
                      <a:lnTo>
                        <a:pt x="9" y="420"/>
                      </a:lnTo>
                      <a:lnTo>
                        <a:pt x="5" y="434"/>
                      </a:lnTo>
                      <a:lnTo>
                        <a:pt x="1" y="448"/>
                      </a:lnTo>
                      <a:lnTo>
                        <a:pt x="0" y="459"/>
                      </a:lnTo>
                      <a:lnTo>
                        <a:pt x="0" y="470"/>
                      </a:lnTo>
                      <a:lnTo>
                        <a:pt x="0" y="481"/>
                      </a:lnTo>
                      <a:lnTo>
                        <a:pt x="1" y="491"/>
                      </a:lnTo>
                      <a:lnTo>
                        <a:pt x="2" y="501"/>
                      </a:lnTo>
                      <a:lnTo>
                        <a:pt x="5" y="512"/>
                      </a:lnTo>
                      <a:lnTo>
                        <a:pt x="7" y="521"/>
                      </a:lnTo>
                      <a:lnTo>
                        <a:pt x="11" y="531"/>
                      </a:lnTo>
                      <a:lnTo>
                        <a:pt x="15" y="540"/>
                      </a:lnTo>
                      <a:lnTo>
                        <a:pt x="20" y="550"/>
                      </a:lnTo>
                      <a:lnTo>
                        <a:pt x="25" y="560"/>
                      </a:lnTo>
                      <a:lnTo>
                        <a:pt x="31" y="569"/>
                      </a:lnTo>
                      <a:lnTo>
                        <a:pt x="37" y="578"/>
                      </a:lnTo>
                      <a:lnTo>
                        <a:pt x="43" y="587"/>
                      </a:lnTo>
                      <a:lnTo>
                        <a:pt x="51" y="596"/>
                      </a:lnTo>
                      <a:lnTo>
                        <a:pt x="58" y="605"/>
                      </a:lnTo>
                      <a:lnTo>
                        <a:pt x="70" y="607"/>
                      </a:lnTo>
                      <a:lnTo>
                        <a:pt x="81" y="607"/>
                      </a:lnTo>
                      <a:lnTo>
                        <a:pt x="93" y="605"/>
                      </a:lnTo>
                      <a:lnTo>
                        <a:pt x="103" y="602"/>
                      </a:lnTo>
                      <a:lnTo>
                        <a:pt x="114" y="597"/>
                      </a:lnTo>
                      <a:lnTo>
                        <a:pt x="124" y="592"/>
                      </a:lnTo>
                      <a:lnTo>
                        <a:pt x="133" y="586"/>
                      </a:lnTo>
                      <a:lnTo>
                        <a:pt x="143" y="579"/>
                      </a:lnTo>
                      <a:lnTo>
                        <a:pt x="153" y="572"/>
                      </a:lnTo>
                      <a:lnTo>
                        <a:pt x="162" y="565"/>
                      </a:lnTo>
                      <a:lnTo>
                        <a:pt x="171" y="557"/>
                      </a:lnTo>
                      <a:lnTo>
                        <a:pt x="180" y="550"/>
                      </a:lnTo>
                      <a:lnTo>
                        <a:pt x="189" y="543"/>
                      </a:lnTo>
                      <a:lnTo>
                        <a:pt x="198" y="537"/>
                      </a:lnTo>
                      <a:lnTo>
                        <a:pt x="208" y="532"/>
                      </a:lnTo>
                      <a:lnTo>
                        <a:pt x="217" y="528"/>
                      </a:lnTo>
                      <a:lnTo>
                        <a:pt x="214" y="511"/>
                      </a:lnTo>
                      <a:lnTo>
                        <a:pt x="211" y="494"/>
                      </a:lnTo>
                      <a:lnTo>
                        <a:pt x="208" y="477"/>
                      </a:lnTo>
                      <a:lnTo>
                        <a:pt x="205" y="460"/>
                      </a:lnTo>
                      <a:lnTo>
                        <a:pt x="202" y="443"/>
                      </a:lnTo>
                      <a:lnTo>
                        <a:pt x="199" y="427"/>
                      </a:lnTo>
                      <a:lnTo>
                        <a:pt x="197" y="410"/>
                      </a:lnTo>
                      <a:lnTo>
                        <a:pt x="194" y="394"/>
                      </a:lnTo>
                      <a:lnTo>
                        <a:pt x="191" y="378"/>
                      </a:lnTo>
                      <a:lnTo>
                        <a:pt x="187" y="362"/>
                      </a:lnTo>
                      <a:lnTo>
                        <a:pt x="184" y="345"/>
                      </a:lnTo>
                      <a:lnTo>
                        <a:pt x="182" y="329"/>
                      </a:lnTo>
                      <a:lnTo>
                        <a:pt x="179" y="313"/>
                      </a:lnTo>
                      <a:lnTo>
                        <a:pt x="176" y="296"/>
                      </a:lnTo>
                      <a:lnTo>
                        <a:pt x="173" y="280"/>
                      </a:lnTo>
                      <a:lnTo>
                        <a:pt x="170" y="264"/>
                      </a:lnTo>
                      <a:lnTo>
                        <a:pt x="167" y="248"/>
                      </a:lnTo>
                      <a:lnTo>
                        <a:pt x="164" y="232"/>
                      </a:lnTo>
                      <a:lnTo>
                        <a:pt x="161" y="215"/>
                      </a:lnTo>
                      <a:lnTo>
                        <a:pt x="158" y="199"/>
                      </a:lnTo>
                      <a:lnTo>
                        <a:pt x="155" y="183"/>
                      </a:lnTo>
                      <a:lnTo>
                        <a:pt x="152" y="167"/>
                      </a:lnTo>
                      <a:lnTo>
                        <a:pt x="149" y="150"/>
                      </a:lnTo>
                      <a:lnTo>
                        <a:pt x="146" y="134"/>
                      </a:lnTo>
                      <a:lnTo>
                        <a:pt x="143" y="118"/>
                      </a:lnTo>
                      <a:lnTo>
                        <a:pt x="140" y="101"/>
                      </a:lnTo>
                      <a:lnTo>
                        <a:pt x="137" y="85"/>
                      </a:lnTo>
                      <a:lnTo>
                        <a:pt x="135" y="68"/>
                      </a:lnTo>
                      <a:lnTo>
                        <a:pt x="132" y="51"/>
                      </a:lnTo>
                      <a:lnTo>
                        <a:pt x="129" y="34"/>
                      </a:lnTo>
                      <a:lnTo>
                        <a:pt x="125" y="17"/>
                      </a:lnTo>
                      <a:lnTo>
                        <a:pt x="123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2F538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756" name="Group 599"/>
              <p:cNvGrpSpPr>
                <a:grpSpLocks/>
              </p:cNvGrpSpPr>
              <p:nvPr/>
            </p:nvGrpSpPr>
            <p:grpSpPr bwMode="auto">
              <a:xfrm>
                <a:off x="2962" y="1942"/>
                <a:ext cx="225" cy="633"/>
                <a:chOff x="2962" y="1942"/>
                <a:chExt cx="225" cy="633"/>
              </a:xfrm>
            </p:grpSpPr>
            <p:sp>
              <p:nvSpPr>
                <p:cNvPr id="2757" name="Freeform 596"/>
                <p:cNvSpPr>
                  <a:spLocks/>
                </p:cNvSpPr>
                <p:nvPr/>
              </p:nvSpPr>
              <p:spPr bwMode="auto">
                <a:xfrm>
                  <a:off x="2978" y="1958"/>
                  <a:ext cx="209" cy="617"/>
                </a:xfrm>
                <a:custGeom>
                  <a:avLst/>
                  <a:gdLst/>
                  <a:ahLst/>
                  <a:cxnLst>
                    <a:cxn ang="0">
                      <a:pos x="66" y="14"/>
                    </a:cxn>
                    <a:cxn ang="0">
                      <a:pos x="75" y="42"/>
                    </a:cxn>
                    <a:cxn ang="0">
                      <a:pos x="84" y="70"/>
                    </a:cxn>
                    <a:cxn ang="0">
                      <a:pos x="93" y="98"/>
                    </a:cxn>
                    <a:cxn ang="0">
                      <a:pos x="102" y="127"/>
                    </a:cxn>
                    <a:cxn ang="0">
                      <a:pos x="112" y="156"/>
                    </a:cxn>
                    <a:cxn ang="0">
                      <a:pos x="121" y="185"/>
                    </a:cxn>
                    <a:cxn ang="0">
                      <a:pos x="130" y="213"/>
                    </a:cxn>
                    <a:cxn ang="0">
                      <a:pos x="139" y="242"/>
                    </a:cxn>
                    <a:cxn ang="0">
                      <a:pos x="148" y="271"/>
                    </a:cxn>
                    <a:cxn ang="0">
                      <a:pos x="157" y="300"/>
                    </a:cxn>
                    <a:cxn ang="0">
                      <a:pos x="167" y="329"/>
                    </a:cxn>
                    <a:cxn ang="0">
                      <a:pos x="176" y="357"/>
                    </a:cxn>
                    <a:cxn ang="0">
                      <a:pos x="185" y="385"/>
                    </a:cxn>
                    <a:cxn ang="0">
                      <a:pos x="194" y="414"/>
                    </a:cxn>
                    <a:cxn ang="0">
                      <a:pos x="202" y="442"/>
                    </a:cxn>
                    <a:cxn ang="0">
                      <a:pos x="208" y="466"/>
                    </a:cxn>
                    <a:cxn ang="0">
                      <a:pos x="209" y="488"/>
                    </a:cxn>
                    <a:cxn ang="0">
                      <a:pos x="208" y="509"/>
                    </a:cxn>
                    <a:cxn ang="0">
                      <a:pos x="203" y="529"/>
                    </a:cxn>
                    <a:cxn ang="0">
                      <a:pos x="196" y="548"/>
                    </a:cxn>
                    <a:cxn ang="0">
                      <a:pos x="187" y="567"/>
                    </a:cxn>
                    <a:cxn ang="0">
                      <a:pos x="176" y="586"/>
                    </a:cxn>
                    <a:cxn ang="0">
                      <a:pos x="162" y="605"/>
                    </a:cxn>
                    <a:cxn ang="0">
                      <a:pos x="144" y="616"/>
                    </a:cxn>
                    <a:cxn ang="0">
                      <a:pos x="122" y="615"/>
                    </a:cxn>
                    <a:cxn ang="0">
                      <a:pos x="101" y="609"/>
                    </a:cxn>
                    <a:cxn ang="0">
                      <a:pos x="82" y="598"/>
                    </a:cxn>
                    <a:cxn ang="0">
                      <a:pos x="64" y="585"/>
                    </a:cxn>
                    <a:cxn ang="0">
                      <a:pos x="46" y="570"/>
                    </a:cxn>
                    <a:cxn ang="0">
                      <a:pos x="28" y="557"/>
                    </a:cxn>
                    <a:cxn ang="0">
                      <a:pos x="10" y="547"/>
                    </a:cxn>
                    <a:cxn ang="0">
                      <a:pos x="2" y="526"/>
                    </a:cxn>
                    <a:cxn ang="0">
                      <a:pos x="7" y="492"/>
                    </a:cxn>
                    <a:cxn ang="0">
                      <a:pos x="11" y="458"/>
                    </a:cxn>
                    <a:cxn ang="0">
                      <a:pos x="15" y="424"/>
                    </a:cxn>
                    <a:cxn ang="0">
                      <a:pos x="19" y="390"/>
                    </a:cxn>
                    <a:cxn ang="0">
                      <a:pos x="22" y="356"/>
                    </a:cxn>
                    <a:cxn ang="0">
                      <a:pos x="26" y="322"/>
                    </a:cxn>
                    <a:cxn ang="0">
                      <a:pos x="30" y="289"/>
                    </a:cxn>
                    <a:cxn ang="0">
                      <a:pos x="33" y="255"/>
                    </a:cxn>
                    <a:cxn ang="0">
                      <a:pos x="36" y="221"/>
                    </a:cxn>
                    <a:cxn ang="0">
                      <a:pos x="41" y="187"/>
                    </a:cxn>
                    <a:cxn ang="0">
                      <a:pos x="44" y="153"/>
                    </a:cxn>
                    <a:cxn ang="0">
                      <a:pos x="48" y="120"/>
                    </a:cxn>
                    <a:cxn ang="0">
                      <a:pos x="52" y="86"/>
                    </a:cxn>
                    <a:cxn ang="0">
                      <a:pos x="56" y="51"/>
                    </a:cxn>
                    <a:cxn ang="0">
                      <a:pos x="60" y="17"/>
                    </a:cxn>
                  </a:cxnLst>
                  <a:rect l="0" t="0" r="r" b="b"/>
                  <a:pathLst>
                    <a:path w="209" h="617">
                      <a:moveTo>
                        <a:pt x="62" y="0"/>
                      </a:moveTo>
                      <a:lnTo>
                        <a:pt x="66" y="14"/>
                      </a:lnTo>
                      <a:lnTo>
                        <a:pt x="71" y="28"/>
                      </a:lnTo>
                      <a:lnTo>
                        <a:pt x="75" y="42"/>
                      </a:lnTo>
                      <a:lnTo>
                        <a:pt x="80" y="56"/>
                      </a:lnTo>
                      <a:lnTo>
                        <a:pt x="84" y="70"/>
                      </a:lnTo>
                      <a:lnTo>
                        <a:pt x="89" y="84"/>
                      </a:lnTo>
                      <a:lnTo>
                        <a:pt x="93" y="98"/>
                      </a:lnTo>
                      <a:lnTo>
                        <a:pt x="98" y="112"/>
                      </a:lnTo>
                      <a:lnTo>
                        <a:pt x="102" y="127"/>
                      </a:lnTo>
                      <a:lnTo>
                        <a:pt x="107" y="141"/>
                      </a:lnTo>
                      <a:lnTo>
                        <a:pt x="112" y="156"/>
                      </a:lnTo>
                      <a:lnTo>
                        <a:pt x="116" y="170"/>
                      </a:lnTo>
                      <a:lnTo>
                        <a:pt x="121" y="185"/>
                      </a:lnTo>
                      <a:lnTo>
                        <a:pt x="125" y="199"/>
                      </a:lnTo>
                      <a:lnTo>
                        <a:pt x="130" y="213"/>
                      </a:lnTo>
                      <a:lnTo>
                        <a:pt x="135" y="227"/>
                      </a:lnTo>
                      <a:lnTo>
                        <a:pt x="139" y="242"/>
                      </a:lnTo>
                      <a:lnTo>
                        <a:pt x="144" y="257"/>
                      </a:lnTo>
                      <a:lnTo>
                        <a:pt x="148" y="271"/>
                      </a:lnTo>
                      <a:lnTo>
                        <a:pt x="152" y="285"/>
                      </a:lnTo>
                      <a:lnTo>
                        <a:pt x="157" y="300"/>
                      </a:lnTo>
                      <a:lnTo>
                        <a:pt x="162" y="314"/>
                      </a:lnTo>
                      <a:lnTo>
                        <a:pt x="167" y="329"/>
                      </a:lnTo>
                      <a:lnTo>
                        <a:pt x="171" y="343"/>
                      </a:lnTo>
                      <a:lnTo>
                        <a:pt x="176" y="357"/>
                      </a:lnTo>
                      <a:lnTo>
                        <a:pt x="180" y="371"/>
                      </a:lnTo>
                      <a:lnTo>
                        <a:pt x="185" y="385"/>
                      </a:lnTo>
                      <a:lnTo>
                        <a:pt x="189" y="399"/>
                      </a:lnTo>
                      <a:lnTo>
                        <a:pt x="194" y="414"/>
                      </a:lnTo>
                      <a:lnTo>
                        <a:pt x="198" y="428"/>
                      </a:lnTo>
                      <a:lnTo>
                        <a:pt x="202" y="442"/>
                      </a:lnTo>
                      <a:lnTo>
                        <a:pt x="206" y="455"/>
                      </a:lnTo>
                      <a:lnTo>
                        <a:pt x="208" y="466"/>
                      </a:lnTo>
                      <a:lnTo>
                        <a:pt x="209" y="477"/>
                      </a:lnTo>
                      <a:lnTo>
                        <a:pt x="209" y="488"/>
                      </a:lnTo>
                      <a:lnTo>
                        <a:pt x="209" y="498"/>
                      </a:lnTo>
                      <a:lnTo>
                        <a:pt x="208" y="509"/>
                      </a:lnTo>
                      <a:lnTo>
                        <a:pt x="206" y="519"/>
                      </a:lnTo>
                      <a:lnTo>
                        <a:pt x="203" y="529"/>
                      </a:lnTo>
                      <a:lnTo>
                        <a:pt x="200" y="539"/>
                      </a:lnTo>
                      <a:lnTo>
                        <a:pt x="196" y="548"/>
                      </a:lnTo>
                      <a:lnTo>
                        <a:pt x="192" y="558"/>
                      </a:lnTo>
                      <a:lnTo>
                        <a:pt x="187" y="567"/>
                      </a:lnTo>
                      <a:lnTo>
                        <a:pt x="182" y="577"/>
                      </a:lnTo>
                      <a:lnTo>
                        <a:pt x="176" y="586"/>
                      </a:lnTo>
                      <a:lnTo>
                        <a:pt x="170" y="596"/>
                      </a:lnTo>
                      <a:lnTo>
                        <a:pt x="162" y="605"/>
                      </a:lnTo>
                      <a:lnTo>
                        <a:pt x="155" y="614"/>
                      </a:lnTo>
                      <a:lnTo>
                        <a:pt x="144" y="616"/>
                      </a:lnTo>
                      <a:lnTo>
                        <a:pt x="132" y="617"/>
                      </a:lnTo>
                      <a:lnTo>
                        <a:pt x="122" y="615"/>
                      </a:lnTo>
                      <a:lnTo>
                        <a:pt x="111" y="613"/>
                      </a:lnTo>
                      <a:lnTo>
                        <a:pt x="101" y="609"/>
                      </a:lnTo>
                      <a:lnTo>
                        <a:pt x="91" y="603"/>
                      </a:lnTo>
                      <a:lnTo>
                        <a:pt x="82" y="598"/>
                      </a:lnTo>
                      <a:lnTo>
                        <a:pt x="73" y="591"/>
                      </a:lnTo>
                      <a:lnTo>
                        <a:pt x="64" y="585"/>
                      </a:lnTo>
                      <a:lnTo>
                        <a:pt x="55" y="577"/>
                      </a:lnTo>
                      <a:lnTo>
                        <a:pt x="46" y="570"/>
                      </a:lnTo>
                      <a:lnTo>
                        <a:pt x="37" y="564"/>
                      </a:lnTo>
                      <a:lnTo>
                        <a:pt x="28" y="557"/>
                      </a:lnTo>
                      <a:lnTo>
                        <a:pt x="19" y="552"/>
                      </a:lnTo>
                      <a:lnTo>
                        <a:pt x="10" y="547"/>
                      </a:lnTo>
                      <a:lnTo>
                        <a:pt x="0" y="543"/>
                      </a:lnTo>
                      <a:lnTo>
                        <a:pt x="2" y="526"/>
                      </a:lnTo>
                      <a:lnTo>
                        <a:pt x="5" y="509"/>
                      </a:lnTo>
                      <a:lnTo>
                        <a:pt x="7" y="492"/>
                      </a:lnTo>
                      <a:lnTo>
                        <a:pt x="9" y="475"/>
                      </a:lnTo>
                      <a:lnTo>
                        <a:pt x="11" y="458"/>
                      </a:lnTo>
                      <a:lnTo>
                        <a:pt x="13" y="441"/>
                      </a:lnTo>
                      <a:lnTo>
                        <a:pt x="15" y="424"/>
                      </a:lnTo>
                      <a:lnTo>
                        <a:pt x="17" y="407"/>
                      </a:lnTo>
                      <a:lnTo>
                        <a:pt x="19" y="390"/>
                      </a:lnTo>
                      <a:lnTo>
                        <a:pt x="21" y="373"/>
                      </a:lnTo>
                      <a:lnTo>
                        <a:pt x="22" y="356"/>
                      </a:lnTo>
                      <a:lnTo>
                        <a:pt x="24" y="339"/>
                      </a:lnTo>
                      <a:lnTo>
                        <a:pt x="26" y="322"/>
                      </a:lnTo>
                      <a:lnTo>
                        <a:pt x="28" y="305"/>
                      </a:lnTo>
                      <a:lnTo>
                        <a:pt x="30" y="289"/>
                      </a:lnTo>
                      <a:lnTo>
                        <a:pt x="32" y="271"/>
                      </a:lnTo>
                      <a:lnTo>
                        <a:pt x="33" y="255"/>
                      </a:lnTo>
                      <a:lnTo>
                        <a:pt x="35" y="238"/>
                      </a:lnTo>
                      <a:lnTo>
                        <a:pt x="36" y="221"/>
                      </a:lnTo>
                      <a:lnTo>
                        <a:pt x="38" y="204"/>
                      </a:lnTo>
                      <a:lnTo>
                        <a:pt x="41" y="187"/>
                      </a:lnTo>
                      <a:lnTo>
                        <a:pt x="42" y="170"/>
                      </a:lnTo>
                      <a:lnTo>
                        <a:pt x="44" y="153"/>
                      </a:lnTo>
                      <a:lnTo>
                        <a:pt x="46" y="136"/>
                      </a:lnTo>
                      <a:lnTo>
                        <a:pt x="48" y="120"/>
                      </a:lnTo>
                      <a:lnTo>
                        <a:pt x="49" y="102"/>
                      </a:lnTo>
                      <a:lnTo>
                        <a:pt x="52" y="86"/>
                      </a:lnTo>
                      <a:lnTo>
                        <a:pt x="54" y="68"/>
                      </a:lnTo>
                      <a:lnTo>
                        <a:pt x="56" y="51"/>
                      </a:lnTo>
                      <a:lnTo>
                        <a:pt x="58" y="34"/>
                      </a:lnTo>
                      <a:lnTo>
                        <a:pt x="60" y="17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58" name="Freeform 597"/>
                <p:cNvSpPr>
                  <a:spLocks/>
                </p:cNvSpPr>
                <p:nvPr/>
              </p:nvSpPr>
              <p:spPr bwMode="auto">
                <a:xfrm>
                  <a:off x="2962" y="1942"/>
                  <a:ext cx="209" cy="617"/>
                </a:xfrm>
                <a:custGeom>
                  <a:avLst/>
                  <a:gdLst/>
                  <a:ahLst/>
                  <a:cxnLst>
                    <a:cxn ang="0">
                      <a:pos x="66" y="14"/>
                    </a:cxn>
                    <a:cxn ang="0">
                      <a:pos x="75" y="42"/>
                    </a:cxn>
                    <a:cxn ang="0">
                      <a:pos x="84" y="70"/>
                    </a:cxn>
                    <a:cxn ang="0">
                      <a:pos x="93" y="98"/>
                    </a:cxn>
                    <a:cxn ang="0">
                      <a:pos x="102" y="127"/>
                    </a:cxn>
                    <a:cxn ang="0">
                      <a:pos x="111" y="156"/>
                    </a:cxn>
                    <a:cxn ang="0">
                      <a:pos x="121" y="185"/>
                    </a:cxn>
                    <a:cxn ang="0">
                      <a:pos x="130" y="213"/>
                    </a:cxn>
                    <a:cxn ang="0">
                      <a:pos x="139" y="242"/>
                    </a:cxn>
                    <a:cxn ang="0">
                      <a:pos x="148" y="271"/>
                    </a:cxn>
                    <a:cxn ang="0">
                      <a:pos x="157" y="300"/>
                    </a:cxn>
                    <a:cxn ang="0">
                      <a:pos x="167" y="329"/>
                    </a:cxn>
                    <a:cxn ang="0">
                      <a:pos x="176" y="357"/>
                    </a:cxn>
                    <a:cxn ang="0">
                      <a:pos x="185" y="385"/>
                    </a:cxn>
                    <a:cxn ang="0">
                      <a:pos x="194" y="414"/>
                    </a:cxn>
                    <a:cxn ang="0">
                      <a:pos x="202" y="441"/>
                    </a:cxn>
                    <a:cxn ang="0">
                      <a:pos x="208" y="466"/>
                    </a:cxn>
                    <a:cxn ang="0">
                      <a:pos x="209" y="488"/>
                    </a:cxn>
                    <a:cxn ang="0">
                      <a:pos x="208" y="509"/>
                    </a:cxn>
                    <a:cxn ang="0">
                      <a:pos x="203" y="529"/>
                    </a:cxn>
                    <a:cxn ang="0">
                      <a:pos x="196" y="548"/>
                    </a:cxn>
                    <a:cxn ang="0">
                      <a:pos x="187" y="567"/>
                    </a:cxn>
                    <a:cxn ang="0">
                      <a:pos x="176" y="586"/>
                    </a:cxn>
                    <a:cxn ang="0">
                      <a:pos x="162" y="605"/>
                    </a:cxn>
                    <a:cxn ang="0">
                      <a:pos x="144" y="616"/>
                    </a:cxn>
                    <a:cxn ang="0">
                      <a:pos x="122" y="615"/>
                    </a:cxn>
                    <a:cxn ang="0">
                      <a:pos x="101" y="609"/>
                    </a:cxn>
                    <a:cxn ang="0">
                      <a:pos x="82" y="598"/>
                    </a:cxn>
                    <a:cxn ang="0">
                      <a:pos x="64" y="585"/>
                    </a:cxn>
                    <a:cxn ang="0">
                      <a:pos x="46" y="570"/>
                    </a:cxn>
                    <a:cxn ang="0">
                      <a:pos x="28" y="557"/>
                    </a:cxn>
                    <a:cxn ang="0">
                      <a:pos x="10" y="547"/>
                    </a:cxn>
                    <a:cxn ang="0">
                      <a:pos x="2" y="526"/>
                    </a:cxn>
                    <a:cxn ang="0">
                      <a:pos x="7" y="492"/>
                    </a:cxn>
                    <a:cxn ang="0">
                      <a:pos x="11" y="458"/>
                    </a:cxn>
                    <a:cxn ang="0">
                      <a:pos x="15" y="424"/>
                    </a:cxn>
                    <a:cxn ang="0">
                      <a:pos x="19" y="390"/>
                    </a:cxn>
                    <a:cxn ang="0">
                      <a:pos x="22" y="356"/>
                    </a:cxn>
                    <a:cxn ang="0">
                      <a:pos x="26" y="323"/>
                    </a:cxn>
                    <a:cxn ang="0">
                      <a:pos x="30" y="289"/>
                    </a:cxn>
                    <a:cxn ang="0">
                      <a:pos x="33" y="255"/>
                    </a:cxn>
                    <a:cxn ang="0">
                      <a:pos x="36" y="221"/>
                    </a:cxn>
                    <a:cxn ang="0">
                      <a:pos x="41" y="187"/>
                    </a:cxn>
                    <a:cxn ang="0">
                      <a:pos x="44" y="153"/>
                    </a:cxn>
                    <a:cxn ang="0">
                      <a:pos x="48" y="120"/>
                    </a:cxn>
                    <a:cxn ang="0">
                      <a:pos x="52" y="86"/>
                    </a:cxn>
                    <a:cxn ang="0">
                      <a:pos x="56" y="51"/>
                    </a:cxn>
                    <a:cxn ang="0">
                      <a:pos x="60" y="17"/>
                    </a:cxn>
                  </a:cxnLst>
                  <a:rect l="0" t="0" r="r" b="b"/>
                  <a:pathLst>
                    <a:path w="209" h="617">
                      <a:moveTo>
                        <a:pt x="62" y="0"/>
                      </a:moveTo>
                      <a:lnTo>
                        <a:pt x="66" y="14"/>
                      </a:lnTo>
                      <a:lnTo>
                        <a:pt x="71" y="28"/>
                      </a:lnTo>
                      <a:lnTo>
                        <a:pt x="75" y="42"/>
                      </a:lnTo>
                      <a:lnTo>
                        <a:pt x="80" y="56"/>
                      </a:lnTo>
                      <a:lnTo>
                        <a:pt x="84" y="70"/>
                      </a:lnTo>
                      <a:lnTo>
                        <a:pt x="89" y="84"/>
                      </a:lnTo>
                      <a:lnTo>
                        <a:pt x="93" y="98"/>
                      </a:lnTo>
                      <a:lnTo>
                        <a:pt x="98" y="113"/>
                      </a:lnTo>
                      <a:lnTo>
                        <a:pt x="102" y="127"/>
                      </a:lnTo>
                      <a:lnTo>
                        <a:pt x="107" y="141"/>
                      </a:lnTo>
                      <a:lnTo>
                        <a:pt x="111" y="156"/>
                      </a:lnTo>
                      <a:lnTo>
                        <a:pt x="116" y="170"/>
                      </a:lnTo>
                      <a:lnTo>
                        <a:pt x="121" y="185"/>
                      </a:lnTo>
                      <a:lnTo>
                        <a:pt x="125" y="199"/>
                      </a:lnTo>
                      <a:lnTo>
                        <a:pt x="130" y="213"/>
                      </a:lnTo>
                      <a:lnTo>
                        <a:pt x="135" y="227"/>
                      </a:lnTo>
                      <a:lnTo>
                        <a:pt x="139" y="242"/>
                      </a:lnTo>
                      <a:lnTo>
                        <a:pt x="144" y="257"/>
                      </a:lnTo>
                      <a:lnTo>
                        <a:pt x="148" y="271"/>
                      </a:lnTo>
                      <a:lnTo>
                        <a:pt x="153" y="285"/>
                      </a:lnTo>
                      <a:lnTo>
                        <a:pt x="157" y="300"/>
                      </a:lnTo>
                      <a:lnTo>
                        <a:pt x="162" y="314"/>
                      </a:lnTo>
                      <a:lnTo>
                        <a:pt x="167" y="329"/>
                      </a:lnTo>
                      <a:lnTo>
                        <a:pt x="171" y="343"/>
                      </a:lnTo>
                      <a:lnTo>
                        <a:pt x="176" y="357"/>
                      </a:lnTo>
                      <a:lnTo>
                        <a:pt x="180" y="371"/>
                      </a:lnTo>
                      <a:lnTo>
                        <a:pt x="185" y="385"/>
                      </a:lnTo>
                      <a:lnTo>
                        <a:pt x="189" y="399"/>
                      </a:lnTo>
                      <a:lnTo>
                        <a:pt x="194" y="414"/>
                      </a:lnTo>
                      <a:lnTo>
                        <a:pt x="198" y="428"/>
                      </a:lnTo>
                      <a:lnTo>
                        <a:pt x="202" y="441"/>
                      </a:lnTo>
                      <a:lnTo>
                        <a:pt x="207" y="455"/>
                      </a:lnTo>
                      <a:lnTo>
                        <a:pt x="208" y="466"/>
                      </a:lnTo>
                      <a:lnTo>
                        <a:pt x="209" y="477"/>
                      </a:lnTo>
                      <a:lnTo>
                        <a:pt x="209" y="488"/>
                      </a:lnTo>
                      <a:lnTo>
                        <a:pt x="209" y="498"/>
                      </a:lnTo>
                      <a:lnTo>
                        <a:pt x="208" y="509"/>
                      </a:lnTo>
                      <a:lnTo>
                        <a:pt x="206" y="519"/>
                      </a:lnTo>
                      <a:lnTo>
                        <a:pt x="203" y="529"/>
                      </a:lnTo>
                      <a:lnTo>
                        <a:pt x="200" y="539"/>
                      </a:lnTo>
                      <a:lnTo>
                        <a:pt x="196" y="548"/>
                      </a:lnTo>
                      <a:lnTo>
                        <a:pt x="192" y="558"/>
                      </a:lnTo>
                      <a:lnTo>
                        <a:pt x="187" y="567"/>
                      </a:lnTo>
                      <a:lnTo>
                        <a:pt x="182" y="577"/>
                      </a:lnTo>
                      <a:lnTo>
                        <a:pt x="176" y="586"/>
                      </a:lnTo>
                      <a:lnTo>
                        <a:pt x="170" y="596"/>
                      </a:lnTo>
                      <a:lnTo>
                        <a:pt x="162" y="605"/>
                      </a:lnTo>
                      <a:lnTo>
                        <a:pt x="155" y="614"/>
                      </a:lnTo>
                      <a:lnTo>
                        <a:pt x="144" y="616"/>
                      </a:lnTo>
                      <a:lnTo>
                        <a:pt x="132" y="617"/>
                      </a:lnTo>
                      <a:lnTo>
                        <a:pt x="122" y="615"/>
                      </a:lnTo>
                      <a:lnTo>
                        <a:pt x="111" y="613"/>
                      </a:lnTo>
                      <a:lnTo>
                        <a:pt x="101" y="609"/>
                      </a:lnTo>
                      <a:lnTo>
                        <a:pt x="91" y="603"/>
                      </a:lnTo>
                      <a:lnTo>
                        <a:pt x="82" y="598"/>
                      </a:lnTo>
                      <a:lnTo>
                        <a:pt x="73" y="591"/>
                      </a:lnTo>
                      <a:lnTo>
                        <a:pt x="64" y="585"/>
                      </a:lnTo>
                      <a:lnTo>
                        <a:pt x="55" y="577"/>
                      </a:lnTo>
                      <a:lnTo>
                        <a:pt x="46" y="570"/>
                      </a:lnTo>
                      <a:lnTo>
                        <a:pt x="37" y="564"/>
                      </a:lnTo>
                      <a:lnTo>
                        <a:pt x="28" y="557"/>
                      </a:lnTo>
                      <a:lnTo>
                        <a:pt x="19" y="552"/>
                      </a:lnTo>
                      <a:lnTo>
                        <a:pt x="10" y="547"/>
                      </a:lnTo>
                      <a:lnTo>
                        <a:pt x="0" y="543"/>
                      </a:lnTo>
                      <a:lnTo>
                        <a:pt x="2" y="526"/>
                      </a:lnTo>
                      <a:lnTo>
                        <a:pt x="5" y="509"/>
                      </a:lnTo>
                      <a:lnTo>
                        <a:pt x="7" y="492"/>
                      </a:lnTo>
                      <a:lnTo>
                        <a:pt x="9" y="475"/>
                      </a:lnTo>
                      <a:lnTo>
                        <a:pt x="11" y="458"/>
                      </a:lnTo>
                      <a:lnTo>
                        <a:pt x="13" y="441"/>
                      </a:lnTo>
                      <a:lnTo>
                        <a:pt x="15" y="424"/>
                      </a:lnTo>
                      <a:lnTo>
                        <a:pt x="17" y="407"/>
                      </a:lnTo>
                      <a:lnTo>
                        <a:pt x="19" y="390"/>
                      </a:lnTo>
                      <a:lnTo>
                        <a:pt x="21" y="373"/>
                      </a:lnTo>
                      <a:lnTo>
                        <a:pt x="22" y="356"/>
                      </a:lnTo>
                      <a:lnTo>
                        <a:pt x="24" y="339"/>
                      </a:lnTo>
                      <a:lnTo>
                        <a:pt x="26" y="323"/>
                      </a:lnTo>
                      <a:lnTo>
                        <a:pt x="28" y="305"/>
                      </a:lnTo>
                      <a:lnTo>
                        <a:pt x="30" y="289"/>
                      </a:lnTo>
                      <a:lnTo>
                        <a:pt x="32" y="272"/>
                      </a:lnTo>
                      <a:lnTo>
                        <a:pt x="33" y="255"/>
                      </a:lnTo>
                      <a:lnTo>
                        <a:pt x="35" y="238"/>
                      </a:lnTo>
                      <a:lnTo>
                        <a:pt x="36" y="221"/>
                      </a:lnTo>
                      <a:lnTo>
                        <a:pt x="38" y="204"/>
                      </a:lnTo>
                      <a:lnTo>
                        <a:pt x="41" y="187"/>
                      </a:lnTo>
                      <a:lnTo>
                        <a:pt x="42" y="170"/>
                      </a:lnTo>
                      <a:lnTo>
                        <a:pt x="44" y="153"/>
                      </a:lnTo>
                      <a:lnTo>
                        <a:pt x="46" y="136"/>
                      </a:lnTo>
                      <a:lnTo>
                        <a:pt x="48" y="120"/>
                      </a:lnTo>
                      <a:lnTo>
                        <a:pt x="49" y="102"/>
                      </a:lnTo>
                      <a:lnTo>
                        <a:pt x="52" y="86"/>
                      </a:lnTo>
                      <a:lnTo>
                        <a:pt x="54" y="68"/>
                      </a:lnTo>
                      <a:lnTo>
                        <a:pt x="56" y="51"/>
                      </a:lnTo>
                      <a:lnTo>
                        <a:pt x="58" y="34"/>
                      </a:lnTo>
                      <a:lnTo>
                        <a:pt x="60" y="17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7FA1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59" name="Freeform 598"/>
                <p:cNvSpPr>
                  <a:spLocks/>
                </p:cNvSpPr>
                <p:nvPr/>
              </p:nvSpPr>
              <p:spPr bwMode="auto">
                <a:xfrm>
                  <a:off x="2962" y="1942"/>
                  <a:ext cx="209" cy="617"/>
                </a:xfrm>
                <a:custGeom>
                  <a:avLst/>
                  <a:gdLst/>
                  <a:ahLst/>
                  <a:cxnLst>
                    <a:cxn ang="0">
                      <a:pos x="66" y="14"/>
                    </a:cxn>
                    <a:cxn ang="0">
                      <a:pos x="75" y="42"/>
                    </a:cxn>
                    <a:cxn ang="0">
                      <a:pos x="84" y="70"/>
                    </a:cxn>
                    <a:cxn ang="0">
                      <a:pos x="93" y="98"/>
                    </a:cxn>
                    <a:cxn ang="0">
                      <a:pos x="102" y="127"/>
                    </a:cxn>
                    <a:cxn ang="0">
                      <a:pos x="111" y="156"/>
                    </a:cxn>
                    <a:cxn ang="0">
                      <a:pos x="121" y="185"/>
                    </a:cxn>
                    <a:cxn ang="0">
                      <a:pos x="130" y="213"/>
                    </a:cxn>
                    <a:cxn ang="0">
                      <a:pos x="139" y="242"/>
                    </a:cxn>
                    <a:cxn ang="0">
                      <a:pos x="148" y="271"/>
                    </a:cxn>
                    <a:cxn ang="0">
                      <a:pos x="157" y="300"/>
                    </a:cxn>
                    <a:cxn ang="0">
                      <a:pos x="167" y="329"/>
                    </a:cxn>
                    <a:cxn ang="0">
                      <a:pos x="176" y="357"/>
                    </a:cxn>
                    <a:cxn ang="0">
                      <a:pos x="185" y="385"/>
                    </a:cxn>
                    <a:cxn ang="0">
                      <a:pos x="194" y="414"/>
                    </a:cxn>
                    <a:cxn ang="0">
                      <a:pos x="202" y="441"/>
                    </a:cxn>
                    <a:cxn ang="0">
                      <a:pos x="208" y="466"/>
                    </a:cxn>
                    <a:cxn ang="0">
                      <a:pos x="209" y="488"/>
                    </a:cxn>
                    <a:cxn ang="0">
                      <a:pos x="208" y="509"/>
                    </a:cxn>
                    <a:cxn ang="0">
                      <a:pos x="203" y="529"/>
                    </a:cxn>
                    <a:cxn ang="0">
                      <a:pos x="196" y="548"/>
                    </a:cxn>
                    <a:cxn ang="0">
                      <a:pos x="187" y="567"/>
                    </a:cxn>
                    <a:cxn ang="0">
                      <a:pos x="176" y="586"/>
                    </a:cxn>
                    <a:cxn ang="0">
                      <a:pos x="162" y="605"/>
                    </a:cxn>
                    <a:cxn ang="0">
                      <a:pos x="144" y="616"/>
                    </a:cxn>
                    <a:cxn ang="0">
                      <a:pos x="122" y="615"/>
                    </a:cxn>
                    <a:cxn ang="0">
                      <a:pos x="101" y="609"/>
                    </a:cxn>
                    <a:cxn ang="0">
                      <a:pos x="82" y="598"/>
                    </a:cxn>
                    <a:cxn ang="0">
                      <a:pos x="64" y="585"/>
                    </a:cxn>
                    <a:cxn ang="0">
                      <a:pos x="46" y="570"/>
                    </a:cxn>
                    <a:cxn ang="0">
                      <a:pos x="28" y="557"/>
                    </a:cxn>
                    <a:cxn ang="0">
                      <a:pos x="10" y="547"/>
                    </a:cxn>
                    <a:cxn ang="0">
                      <a:pos x="2" y="526"/>
                    </a:cxn>
                    <a:cxn ang="0">
                      <a:pos x="7" y="492"/>
                    </a:cxn>
                    <a:cxn ang="0">
                      <a:pos x="11" y="458"/>
                    </a:cxn>
                    <a:cxn ang="0">
                      <a:pos x="15" y="424"/>
                    </a:cxn>
                    <a:cxn ang="0">
                      <a:pos x="19" y="390"/>
                    </a:cxn>
                    <a:cxn ang="0">
                      <a:pos x="22" y="356"/>
                    </a:cxn>
                    <a:cxn ang="0">
                      <a:pos x="26" y="323"/>
                    </a:cxn>
                    <a:cxn ang="0">
                      <a:pos x="30" y="289"/>
                    </a:cxn>
                    <a:cxn ang="0">
                      <a:pos x="33" y="255"/>
                    </a:cxn>
                    <a:cxn ang="0">
                      <a:pos x="36" y="221"/>
                    </a:cxn>
                    <a:cxn ang="0">
                      <a:pos x="41" y="187"/>
                    </a:cxn>
                    <a:cxn ang="0">
                      <a:pos x="44" y="153"/>
                    </a:cxn>
                    <a:cxn ang="0">
                      <a:pos x="48" y="120"/>
                    </a:cxn>
                    <a:cxn ang="0">
                      <a:pos x="52" y="86"/>
                    </a:cxn>
                    <a:cxn ang="0">
                      <a:pos x="56" y="51"/>
                    </a:cxn>
                    <a:cxn ang="0">
                      <a:pos x="60" y="17"/>
                    </a:cxn>
                  </a:cxnLst>
                  <a:rect l="0" t="0" r="r" b="b"/>
                  <a:pathLst>
                    <a:path w="209" h="617">
                      <a:moveTo>
                        <a:pt x="62" y="0"/>
                      </a:moveTo>
                      <a:lnTo>
                        <a:pt x="66" y="14"/>
                      </a:lnTo>
                      <a:lnTo>
                        <a:pt x="71" y="28"/>
                      </a:lnTo>
                      <a:lnTo>
                        <a:pt x="75" y="42"/>
                      </a:lnTo>
                      <a:lnTo>
                        <a:pt x="80" y="56"/>
                      </a:lnTo>
                      <a:lnTo>
                        <a:pt x="84" y="70"/>
                      </a:lnTo>
                      <a:lnTo>
                        <a:pt x="89" y="84"/>
                      </a:lnTo>
                      <a:lnTo>
                        <a:pt x="93" y="98"/>
                      </a:lnTo>
                      <a:lnTo>
                        <a:pt x="98" y="113"/>
                      </a:lnTo>
                      <a:lnTo>
                        <a:pt x="102" y="127"/>
                      </a:lnTo>
                      <a:lnTo>
                        <a:pt x="107" y="141"/>
                      </a:lnTo>
                      <a:lnTo>
                        <a:pt x="111" y="156"/>
                      </a:lnTo>
                      <a:lnTo>
                        <a:pt x="116" y="170"/>
                      </a:lnTo>
                      <a:lnTo>
                        <a:pt x="121" y="185"/>
                      </a:lnTo>
                      <a:lnTo>
                        <a:pt x="125" y="199"/>
                      </a:lnTo>
                      <a:lnTo>
                        <a:pt x="130" y="213"/>
                      </a:lnTo>
                      <a:lnTo>
                        <a:pt x="135" y="227"/>
                      </a:lnTo>
                      <a:lnTo>
                        <a:pt x="139" y="242"/>
                      </a:lnTo>
                      <a:lnTo>
                        <a:pt x="144" y="257"/>
                      </a:lnTo>
                      <a:lnTo>
                        <a:pt x="148" y="271"/>
                      </a:lnTo>
                      <a:lnTo>
                        <a:pt x="153" y="285"/>
                      </a:lnTo>
                      <a:lnTo>
                        <a:pt x="157" y="300"/>
                      </a:lnTo>
                      <a:lnTo>
                        <a:pt x="162" y="314"/>
                      </a:lnTo>
                      <a:lnTo>
                        <a:pt x="167" y="329"/>
                      </a:lnTo>
                      <a:lnTo>
                        <a:pt x="171" y="343"/>
                      </a:lnTo>
                      <a:lnTo>
                        <a:pt x="176" y="357"/>
                      </a:lnTo>
                      <a:lnTo>
                        <a:pt x="180" y="371"/>
                      </a:lnTo>
                      <a:lnTo>
                        <a:pt x="185" y="385"/>
                      </a:lnTo>
                      <a:lnTo>
                        <a:pt x="189" y="399"/>
                      </a:lnTo>
                      <a:lnTo>
                        <a:pt x="194" y="414"/>
                      </a:lnTo>
                      <a:lnTo>
                        <a:pt x="198" y="428"/>
                      </a:lnTo>
                      <a:lnTo>
                        <a:pt x="202" y="441"/>
                      </a:lnTo>
                      <a:lnTo>
                        <a:pt x="207" y="455"/>
                      </a:lnTo>
                      <a:lnTo>
                        <a:pt x="208" y="466"/>
                      </a:lnTo>
                      <a:lnTo>
                        <a:pt x="209" y="477"/>
                      </a:lnTo>
                      <a:lnTo>
                        <a:pt x="209" y="488"/>
                      </a:lnTo>
                      <a:lnTo>
                        <a:pt x="209" y="498"/>
                      </a:lnTo>
                      <a:lnTo>
                        <a:pt x="208" y="509"/>
                      </a:lnTo>
                      <a:lnTo>
                        <a:pt x="206" y="519"/>
                      </a:lnTo>
                      <a:lnTo>
                        <a:pt x="203" y="529"/>
                      </a:lnTo>
                      <a:lnTo>
                        <a:pt x="200" y="539"/>
                      </a:lnTo>
                      <a:lnTo>
                        <a:pt x="196" y="548"/>
                      </a:lnTo>
                      <a:lnTo>
                        <a:pt x="192" y="558"/>
                      </a:lnTo>
                      <a:lnTo>
                        <a:pt x="187" y="567"/>
                      </a:lnTo>
                      <a:lnTo>
                        <a:pt x="182" y="577"/>
                      </a:lnTo>
                      <a:lnTo>
                        <a:pt x="176" y="586"/>
                      </a:lnTo>
                      <a:lnTo>
                        <a:pt x="170" y="596"/>
                      </a:lnTo>
                      <a:lnTo>
                        <a:pt x="162" y="605"/>
                      </a:lnTo>
                      <a:lnTo>
                        <a:pt x="155" y="614"/>
                      </a:lnTo>
                      <a:lnTo>
                        <a:pt x="144" y="616"/>
                      </a:lnTo>
                      <a:lnTo>
                        <a:pt x="132" y="617"/>
                      </a:lnTo>
                      <a:lnTo>
                        <a:pt x="122" y="615"/>
                      </a:lnTo>
                      <a:lnTo>
                        <a:pt x="111" y="613"/>
                      </a:lnTo>
                      <a:lnTo>
                        <a:pt x="101" y="609"/>
                      </a:lnTo>
                      <a:lnTo>
                        <a:pt x="91" y="603"/>
                      </a:lnTo>
                      <a:lnTo>
                        <a:pt x="82" y="598"/>
                      </a:lnTo>
                      <a:lnTo>
                        <a:pt x="73" y="591"/>
                      </a:lnTo>
                      <a:lnTo>
                        <a:pt x="64" y="585"/>
                      </a:lnTo>
                      <a:lnTo>
                        <a:pt x="55" y="577"/>
                      </a:lnTo>
                      <a:lnTo>
                        <a:pt x="46" y="570"/>
                      </a:lnTo>
                      <a:lnTo>
                        <a:pt x="37" y="564"/>
                      </a:lnTo>
                      <a:lnTo>
                        <a:pt x="28" y="557"/>
                      </a:lnTo>
                      <a:lnTo>
                        <a:pt x="19" y="552"/>
                      </a:lnTo>
                      <a:lnTo>
                        <a:pt x="10" y="547"/>
                      </a:lnTo>
                      <a:lnTo>
                        <a:pt x="0" y="543"/>
                      </a:lnTo>
                      <a:lnTo>
                        <a:pt x="2" y="526"/>
                      </a:lnTo>
                      <a:lnTo>
                        <a:pt x="5" y="509"/>
                      </a:lnTo>
                      <a:lnTo>
                        <a:pt x="7" y="492"/>
                      </a:lnTo>
                      <a:lnTo>
                        <a:pt x="9" y="475"/>
                      </a:lnTo>
                      <a:lnTo>
                        <a:pt x="11" y="458"/>
                      </a:lnTo>
                      <a:lnTo>
                        <a:pt x="13" y="441"/>
                      </a:lnTo>
                      <a:lnTo>
                        <a:pt x="15" y="424"/>
                      </a:lnTo>
                      <a:lnTo>
                        <a:pt x="17" y="407"/>
                      </a:lnTo>
                      <a:lnTo>
                        <a:pt x="19" y="390"/>
                      </a:lnTo>
                      <a:lnTo>
                        <a:pt x="21" y="373"/>
                      </a:lnTo>
                      <a:lnTo>
                        <a:pt x="22" y="356"/>
                      </a:lnTo>
                      <a:lnTo>
                        <a:pt x="24" y="339"/>
                      </a:lnTo>
                      <a:lnTo>
                        <a:pt x="26" y="323"/>
                      </a:lnTo>
                      <a:lnTo>
                        <a:pt x="28" y="305"/>
                      </a:lnTo>
                      <a:lnTo>
                        <a:pt x="30" y="289"/>
                      </a:lnTo>
                      <a:lnTo>
                        <a:pt x="32" y="272"/>
                      </a:lnTo>
                      <a:lnTo>
                        <a:pt x="33" y="255"/>
                      </a:lnTo>
                      <a:lnTo>
                        <a:pt x="35" y="238"/>
                      </a:lnTo>
                      <a:lnTo>
                        <a:pt x="36" y="221"/>
                      </a:lnTo>
                      <a:lnTo>
                        <a:pt x="38" y="204"/>
                      </a:lnTo>
                      <a:lnTo>
                        <a:pt x="41" y="187"/>
                      </a:lnTo>
                      <a:lnTo>
                        <a:pt x="42" y="170"/>
                      </a:lnTo>
                      <a:lnTo>
                        <a:pt x="44" y="153"/>
                      </a:lnTo>
                      <a:lnTo>
                        <a:pt x="46" y="136"/>
                      </a:lnTo>
                      <a:lnTo>
                        <a:pt x="48" y="120"/>
                      </a:lnTo>
                      <a:lnTo>
                        <a:pt x="49" y="102"/>
                      </a:lnTo>
                      <a:lnTo>
                        <a:pt x="52" y="86"/>
                      </a:lnTo>
                      <a:lnTo>
                        <a:pt x="54" y="68"/>
                      </a:lnTo>
                      <a:lnTo>
                        <a:pt x="56" y="51"/>
                      </a:lnTo>
                      <a:lnTo>
                        <a:pt x="58" y="34"/>
                      </a:lnTo>
                      <a:lnTo>
                        <a:pt x="60" y="17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2F538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21" name="Group 604"/>
            <p:cNvGrpSpPr>
              <a:grpSpLocks/>
            </p:cNvGrpSpPr>
            <p:nvPr/>
          </p:nvGrpSpPr>
          <p:grpSpPr bwMode="auto">
            <a:xfrm>
              <a:off x="6233698" y="2814480"/>
              <a:ext cx="295796" cy="335529"/>
              <a:chOff x="2513" y="1496"/>
              <a:chExt cx="336" cy="451"/>
            </a:xfrm>
          </p:grpSpPr>
          <p:sp>
            <p:nvSpPr>
              <p:cNvPr id="2751" name="Freeform 601"/>
              <p:cNvSpPr>
                <a:spLocks/>
              </p:cNvSpPr>
              <p:nvPr/>
            </p:nvSpPr>
            <p:spPr bwMode="auto">
              <a:xfrm>
                <a:off x="2521" y="1504"/>
                <a:ext cx="328" cy="443"/>
              </a:xfrm>
              <a:custGeom>
                <a:avLst/>
                <a:gdLst/>
                <a:ahLst/>
                <a:cxnLst>
                  <a:cxn ang="0">
                    <a:pos x="117" y="442"/>
                  </a:cxn>
                  <a:cxn ang="0">
                    <a:pos x="131" y="443"/>
                  </a:cxn>
                  <a:cxn ang="0">
                    <a:pos x="145" y="443"/>
                  </a:cxn>
                  <a:cxn ang="0">
                    <a:pos x="159" y="443"/>
                  </a:cxn>
                  <a:cxn ang="0">
                    <a:pos x="172" y="443"/>
                  </a:cxn>
                  <a:cxn ang="0">
                    <a:pos x="186" y="442"/>
                  </a:cxn>
                  <a:cxn ang="0">
                    <a:pos x="200" y="441"/>
                  </a:cxn>
                  <a:cxn ang="0">
                    <a:pos x="214" y="439"/>
                  </a:cxn>
                  <a:cxn ang="0">
                    <a:pos x="228" y="437"/>
                  </a:cxn>
                  <a:cxn ang="0">
                    <a:pos x="241" y="435"/>
                  </a:cxn>
                  <a:cxn ang="0">
                    <a:pos x="255" y="432"/>
                  </a:cxn>
                  <a:cxn ang="0">
                    <a:pos x="268" y="430"/>
                  </a:cxn>
                  <a:cxn ang="0">
                    <a:pos x="282" y="426"/>
                  </a:cxn>
                  <a:cxn ang="0">
                    <a:pos x="279" y="420"/>
                  </a:cxn>
                  <a:cxn ang="0">
                    <a:pos x="276" y="413"/>
                  </a:cxn>
                  <a:cxn ang="0">
                    <a:pos x="274" y="407"/>
                  </a:cxn>
                  <a:cxn ang="0">
                    <a:pos x="272" y="399"/>
                  </a:cxn>
                  <a:cxn ang="0">
                    <a:pos x="271" y="393"/>
                  </a:cxn>
                  <a:cxn ang="0">
                    <a:pos x="268" y="385"/>
                  </a:cxn>
                  <a:cxn ang="0">
                    <a:pos x="267" y="377"/>
                  </a:cxn>
                  <a:cxn ang="0">
                    <a:pos x="265" y="370"/>
                  </a:cxn>
                  <a:cxn ang="0">
                    <a:pos x="263" y="361"/>
                  </a:cxn>
                  <a:cxn ang="0">
                    <a:pos x="261" y="352"/>
                  </a:cxn>
                  <a:cxn ang="0">
                    <a:pos x="259" y="342"/>
                  </a:cxn>
                  <a:cxn ang="0">
                    <a:pos x="256" y="332"/>
                  </a:cxn>
                  <a:cxn ang="0">
                    <a:pos x="253" y="322"/>
                  </a:cxn>
                  <a:cxn ang="0">
                    <a:pos x="250" y="310"/>
                  </a:cxn>
                  <a:cxn ang="0">
                    <a:pos x="246" y="298"/>
                  </a:cxn>
                  <a:cxn ang="0">
                    <a:pos x="241" y="285"/>
                  </a:cxn>
                  <a:cxn ang="0">
                    <a:pos x="262" y="255"/>
                  </a:cxn>
                  <a:cxn ang="0">
                    <a:pos x="282" y="218"/>
                  </a:cxn>
                  <a:cxn ang="0">
                    <a:pos x="297" y="183"/>
                  </a:cxn>
                  <a:cxn ang="0">
                    <a:pos x="300" y="153"/>
                  </a:cxn>
                  <a:cxn ang="0">
                    <a:pos x="312" y="159"/>
                  </a:cxn>
                  <a:cxn ang="0">
                    <a:pos x="321" y="138"/>
                  </a:cxn>
                  <a:cxn ang="0">
                    <a:pos x="327" y="98"/>
                  </a:cxn>
                  <a:cxn ang="0">
                    <a:pos x="328" y="59"/>
                  </a:cxn>
                  <a:cxn ang="0">
                    <a:pos x="324" y="29"/>
                  </a:cxn>
                  <a:cxn ang="0">
                    <a:pos x="324" y="3"/>
                  </a:cxn>
                  <a:cxn ang="0">
                    <a:pos x="301" y="0"/>
                  </a:cxn>
                  <a:cxn ang="0">
                    <a:pos x="13" y="6"/>
                  </a:cxn>
                  <a:cxn ang="0">
                    <a:pos x="3" y="47"/>
                  </a:cxn>
                  <a:cxn ang="0">
                    <a:pos x="0" y="77"/>
                  </a:cxn>
                  <a:cxn ang="0">
                    <a:pos x="3" y="99"/>
                  </a:cxn>
                  <a:cxn ang="0">
                    <a:pos x="4" y="131"/>
                  </a:cxn>
                  <a:cxn ang="0">
                    <a:pos x="13" y="158"/>
                  </a:cxn>
                  <a:cxn ang="0">
                    <a:pos x="21" y="159"/>
                  </a:cxn>
                  <a:cxn ang="0">
                    <a:pos x="27" y="155"/>
                  </a:cxn>
                  <a:cxn ang="0">
                    <a:pos x="36" y="183"/>
                  </a:cxn>
                  <a:cxn ang="0">
                    <a:pos x="40" y="212"/>
                  </a:cxn>
                  <a:cxn ang="0">
                    <a:pos x="58" y="243"/>
                  </a:cxn>
                  <a:cxn ang="0">
                    <a:pos x="87" y="287"/>
                  </a:cxn>
                  <a:cxn ang="0">
                    <a:pos x="63" y="434"/>
                  </a:cxn>
                  <a:cxn ang="0">
                    <a:pos x="77" y="437"/>
                  </a:cxn>
                  <a:cxn ang="0">
                    <a:pos x="90" y="439"/>
                  </a:cxn>
                  <a:cxn ang="0">
                    <a:pos x="103" y="441"/>
                  </a:cxn>
                  <a:cxn ang="0">
                    <a:pos x="117" y="442"/>
                  </a:cxn>
                </a:cxnLst>
                <a:rect l="0" t="0" r="r" b="b"/>
                <a:pathLst>
                  <a:path w="328" h="443">
                    <a:moveTo>
                      <a:pt x="117" y="442"/>
                    </a:moveTo>
                    <a:lnTo>
                      <a:pt x="131" y="443"/>
                    </a:lnTo>
                    <a:lnTo>
                      <a:pt x="145" y="443"/>
                    </a:lnTo>
                    <a:lnTo>
                      <a:pt x="159" y="443"/>
                    </a:lnTo>
                    <a:lnTo>
                      <a:pt x="172" y="443"/>
                    </a:lnTo>
                    <a:lnTo>
                      <a:pt x="186" y="442"/>
                    </a:lnTo>
                    <a:lnTo>
                      <a:pt x="200" y="441"/>
                    </a:lnTo>
                    <a:lnTo>
                      <a:pt x="214" y="439"/>
                    </a:lnTo>
                    <a:lnTo>
                      <a:pt x="228" y="437"/>
                    </a:lnTo>
                    <a:lnTo>
                      <a:pt x="241" y="435"/>
                    </a:lnTo>
                    <a:lnTo>
                      <a:pt x="255" y="432"/>
                    </a:lnTo>
                    <a:lnTo>
                      <a:pt x="268" y="430"/>
                    </a:lnTo>
                    <a:lnTo>
                      <a:pt x="282" y="426"/>
                    </a:lnTo>
                    <a:lnTo>
                      <a:pt x="279" y="420"/>
                    </a:lnTo>
                    <a:lnTo>
                      <a:pt x="276" y="413"/>
                    </a:lnTo>
                    <a:lnTo>
                      <a:pt x="274" y="407"/>
                    </a:lnTo>
                    <a:lnTo>
                      <a:pt x="272" y="399"/>
                    </a:lnTo>
                    <a:lnTo>
                      <a:pt x="271" y="393"/>
                    </a:lnTo>
                    <a:lnTo>
                      <a:pt x="268" y="385"/>
                    </a:lnTo>
                    <a:lnTo>
                      <a:pt x="267" y="377"/>
                    </a:lnTo>
                    <a:lnTo>
                      <a:pt x="265" y="370"/>
                    </a:lnTo>
                    <a:lnTo>
                      <a:pt x="263" y="361"/>
                    </a:lnTo>
                    <a:lnTo>
                      <a:pt x="261" y="352"/>
                    </a:lnTo>
                    <a:lnTo>
                      <a:pt x="259" y="342"/>
                    </a:lnTo>
                    <a:lnTo>
                      <a:pt x="256" y="332"/>
                    </a:lnTo>
                    <a:lnTo>
                      <a:pt x="253" y="322"/>
                    </a:lnTo>
                    <a:lnTo>
                      <a:pt x="250" y="310"/>
                    </a:lnTo>
                    <a:lnTo>
                      <a:pt x="246" y="298"/>
                    </a:lnTo>
                    <a:lnTo>
                      <a:pt x="241" y="285"/>
                    </a:lnTo>
                    <a:lnTo>
                      <a:pt x="262" y="255"/>
                    </a:lnTo>
                    <a:lnTo>
                      <a:pt x="282" y="218"/>
                    </a:lnTo>
                    <a:lnTo>
                      <a:pt x="297" y="183"/>
                    </a:lnTo>
                    <a:lnTo>
                      <a:pt x="300" y="153"/>
                    </a:lnTo>
                    <a:lnTo>
                      <a:pt x="312" y="159"/>
                    </a:lnTo>
                    <a:lnTo>
                      <a:pt x="321" y="138"/>
                    </a:lnTo>
                    <a:lnTo>
                      <a:pt x="327" y="98"/>
                    </a:lnTo>
                    <a:lnTo>
                      <a:pt x="328" y="59"/>
                    </a:lnTo>
                    <a:lnTo>
                      <a:pt x="324" y="29"/>
                    </a:lnTo>
                    <a:lnTo>
                      <a:pt x="324" y="3"/>
                    </a:lnTo>
                    <a:lnTo>
                      <a:pt x="301" y="0"/>
                    </a:lnTo>
                    <a:lnTo>
                      <a:pt x="13" y="6"/>
                    </a:lnTo>
                    <a:lnTo>
                      <a:pt x="3" y="47"/>
                    </a:lnTo>
                    <a:lnTo>
                      <a:pt x="0" y="77"/>
                    </a:lnTo>
                    <a:lnTo>
                      <a:pt x="3" y="99"/>
                    </a:lnTo>
                    <a:lnTo>
                      <a:pt x="4" y="131"/>
                    </a:lnTo>
                    <a:lnTo>
                      <a:pt x="13" y="158"/>
                    </a:lnTo>
                    <a:lnTo>
                      <a:pt x="21" y="159"/>
                    </a:lnTo>
                    <a:lnTo>
                      <a:pt x="27" y="155"/>
                    </a:lnTo>
                    <a:lnTo>
                      <a:pt x="36" y="183"/>
                    </a:lnTo>
                    <a:lnTo>
                      <a:pt x="40" y="212"/>
                    </a:lnTo>
                    <a:lnTo>
                      <a:pt x="58" y="243"/>
                    </a:lnTo>
                    <a:lnTo>
                      <a:pt x="87" y="287"/>
                    </a:lnTo>
                    <a:lnTo>
                      <a:pt x="63" y="434"/>
                    </a:lnTo>
                    <a:lnTo>
                      <a:pt x="77" y="437"/>
                    </a:lnTo>
                    <a:lnTo>
                      <a:pt x="90" y="439"/>
                    </a:lnTo>
                    <a:lnTo>
                      <a:pt x="103" y="441"/>
                    </a:lnTo>
                    <a:lnTo>
                      <a:pt x="117" y="442"/>
                    </a:lnTo>
                    <a:close/>
                  </a:path>
                </a:pathLst>
              </a:custGeom>
              <a:solidFill>
                <a:srgbClr val="FFB6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2" name="Freeform 602"/>
              <p:cNvSpPr>
                <a:spLocks/>
              </p:cNvSpPr>
              <p:nvPr/>
            </p:nvSpPr>
            <p:spPr bwMode="auto">
              <a:xfrm>
                <a:off x="2513" y="1496"/>
                <a:ext cx="328" cy="443"/>
              </a:xfrm>
              <a:custGeom>
                <a:avLst/>
                <a:gdLst/>
                <a:ahLst/>
                <a:cxnLst>
                  <a:cxn ang="0">
                    <a:pos x="117" y="442"/>
                  </a:cxn>
                  <a:cxn ang="0">
                    <a:pos x="131" y="443"/>
                  </a:cxn>
                  <a:cxn ang="0">
                    <a:pos x="145" y="443"/>
                  </a:cxn>
                  <a:cxn ang="0">
                    <a:pos x="159" y="443"/>
                  </a:cxn>
                  <a:cxn ang="0">
                    <a:pos x="172" y="443"/>
                  </a:cxn>
                  <a:cxn ang="0">
                    <a:pos x="186" y="442"/>
                  </a:cxn>
                  <a:cxn ang="0">
                    <a:pos x="200" y="441"/>
                  </a:cxn>
                  <a:cxn ang="0">
                    <a:pos x="214" y="439"/>
                  </a:cxn>
                  <a:cxn ang="0">
                    <a:pos x="228" y="437"/>
                  </a:cxn>
                  <a:cxn ang="0">
                    <a:pos x="241" y="435"/>
                  </a:cxn>
                  <a:cxn ang="0">
                    <a:pos x="255" y="432"/>
                  </a:cxn>
                  <a:cxn ang="0">
                    <a:pos x="268" y="430"/>
                  </a:cxn>
                  <a:cxn ang="0">
                    <a:pos x="282" y="426"/>
                  </a:cxn>
                  <a:cxn ang="0">
                    <a:pos x="279" y="420"/>
                  </a:cxn>
                  <a:cxn ang="0">
                    <a:pos x="276" y="413"/>
                  </a:cxn>
                  <a:cxn ang="0">
                    <a:pos x="274" y="407"/>
                  </a:cxn>
                  <a:cxn ang="0">
                    <a:pos x="272" y="399"/>
                  </a:cxn>
                  <a:cxn ang="0">
                    <a:pos x="271" y="393"/>
                  </a:cxn>
                  <a:cxn ang="0">
                    <a:pos x="268" y="385"/>
                  </a:cxn>
                  <a:cxn ang="0">
                    <a:pos x="267" y="377"/>
                  </a:cxn>
                  <a:cxn ang="0">
                    <a:pos x="265" y="370"/>
                  </a:cxn>
                  <a:cxn ang="0">
                    <a:pos x="263" y="361"/>
                  </a:cxn>
                  <a:cxn ang="0">
                    <a:pos x="261" y="352"/>
                  </a:cxn>
                  <a:cxn ang="0">
                    <a:pos x="259" y="342"/>
                  </a:cxn>
                  <a:cxn ang="0">
                    <a:pos x="256" y="332"/>
                  </a:cxn>
                  <a:cxn ang="0">
                    <a:pos x="253" y="322"/>
                  </a:cxn>
                  <a:cxn ang="0">
                    <a:pos x="250" y="310"/>
                  </a:cxn>
                  <a:cxn ang="0">
                    <a:pos x="246" y="298"/>
                  </a:cxn>
                  <a:cxn ang="0">
                    <a:pos x="241" y="285"/>
                  </a:cxn>
                  <a:cxn ang="0">
                    <a:pos x="262" y="255"/>
                  </a:cxn>
                  <a:cxn ang="0">
                    <a:pos x="282" y="218"/>
                  </a:cxn>
                  <a:cxn ang="0">
                    <a:pos x="297" y="183"/>
                  </a:cxn>
                  <a:cxn ang="0">
                    <a:pos x="300" y="153"/>
                  </a:cxn>
                  <a:cxn ang="0">
                    <a:pos x="312" y="159"/>
                  </a:cxn>
                  <a:cxn ang="0">
                    <a:pos x="321" y="138"/>
                  </a:cxn>
                  <a:cxn ang="0">
                    <a:pos x="327" y="98"/>
                  </a:cxn>
                  <a:cxn ang="0">
                    <a:pos x="328" y="59"/>
                  </a:cxn>
                  <a:cxn ang="0">
                    <a:pos x="324" y="29"/>
                  </a:cxn>
                  <a:cxn ang="0">
                    <a:pos x="324" y="3"/>
                  </a:cxn>
                  <a:cxn ang="0">
                    <a:pos x="301" y="0"/>
                  </a:cxn>
                  <a:cxn ang="0">
                    <a:pos x="13" y="6"/>
                  </a:cxn>
                  <a:cxn ang="0">
                    <a:pos x="3" y="47"/>
                  </a:cxn>
                  <a:cxn ang="0">
                    <a:pos x="0" y="77"/>
                  </a:cxn>
                  <a:cxn ang="0">
                    <a:pos x="3" y="99"/>
                  </a:cxn>
                  <a:cxn ang="0">
                    <a:pos x="4" y="131"/>
                  </a:cxn>
                  <a:cxn ang="0">
                    <a:pos x="13" y="158"/>
                  </a:cxn>
                  <a:cxn ang="0">
                    <a:pos x="21" y="159"/>
                  </a:cxn>
                  <a:cxn ang="0">
                    <a:pos x="27" y="155"/>
                  </a:cxn>
                  <a:cxn ang="0">
                    <a:pos x="36" y="183"/>
                  </a:cxn>
                  <a:cxn ang="0">
                    <a:pos x="40" y="212"/>
                  </a:cxn>
                  <a:cxn ang="0">
                    <a:pos x="58" y="243"/>
                  </a:cxn>
                  <a:cxn ang="0">
                    <a:pos x="87" y="287"/>
                  </a:cxn>
                  <a:cxn ang="0">
                    <a:pos x="63" y="434"/>
                  </a:cxn>
                  <a:cxn ang="0">
                    <a:pos x="77" y="437"/>
                  </a:cxn>
                  <a:cxn ang="0">
                    <a:pos x="90" y="439"/>
                  </a:cxn>
                  <a:cxn ang="0">
                    <a:pos x="103" y="441"/>
                  </a:cxn>
                  <a:cxn ang="0">
                    <a:pos x="117" y="442"/>
                  </a:cxn>
                </a:cxnLst>
                <a:rect l="0" t="0" r="r" b="b"/>
                <a:pathLst>
                  <a:path w="328" h="443">
                    <a:moveTo>
                      <a:pt x="117" y="442"/>
                    </a:moveTo>
                    <a:lnTo>
                      <a:pt x="131" y="443"/>
                    </a:lnTo>
                    <a:lnTo>
                      <a:pt x="145" y="443"/>
                    </a:lnTo>
                    <a:lnTo>
                      <a:pt x="159" y="443"/>
                    </a:lnTo>
                    <a:lnTo>
                      <a:pt x="172" y="443"/>
                    </a:lnTo>
                    <a:lnTo>
                      <a:pt x="186" y="442"/>
                    </a:lnTo>
                    <a:lnTo>
                      <a:pt x="200" y="441"/>
                    </a:lnTo>
                    <a:lnTo>
                      <a:pt x="214" y="439"/>
                    </a:lnTo>
                    <a:lnTo>
                      <a:pt x="228" y="437"/>
                    </a:lnTo>
                    <a:lnTo>
                      <a:pt x="241" y="435"/>
                    </a:lnTo>
                    <a:lnTo>
                      <a:pt x="255" y="432"/>
                    </a:lnTo>
                    <a:lnTo>
                      <a:pt x="268" y="430"/>
                    </a:lnTo>
                    <a:lnTo>
                      <a:pt x="282" y="426"/>
                    </a:lnTo>
                    <a:lnTo>
                      <a:pt x="279" y="420"/>
                    </a:lnTo>
                    <a:lnTo>
                      <a:pt x="276" y="413"/>
                    </a:lnTo>
                    <a:lnTo>
                      <a:pt x="274" y="407"/>
                    </a:lnTo>
                    <a:lnTo>
                      <a:pt x="272" y="399"/>
                    </a:lnTo>
                    <a:lnTo>
                      <a:pt x="271" y="393"/>
                    </a:lnTo>
                    <a:lnTo>
                      <a:pt x="268" y="385"/>
                    </a:lnTo>
                    <a:lnTo>
                      <a:pt x="267" y="377"/>
                    </a:lnTo>
                    <a:lnTo>
                      <a:pt x="265" y="370"/>
                    </a:lnTo>
                    <a:lnTo>
                      <a:pt x="263" y="361"/>
                    </a:lnTo>
                    <a:lnTo>
                      <a:pt x="261" y="352"/>
                    </a:lnTo>
                    <a:lnTo>
                      <a:pt x="259" y="342"/>
                    </a:lnTo>
                    <a:lnTo>
                      <a:pt x="256" y="332"/>
                    </a:lnTo>
                    <a:lnTo>
                      <a:pt x="253" y="322"/>
                    </a:lnTo>
                    <a:lnTo>
                      <a:pt x="250" y="310"/>
                    </a:lnTo>
                    <a:lnTo>
                      <a:pt x="246" y="298"/>
                    </a:lnTo>
                    <a:lnTo>
                      <a:pt x="241" y="285"/>
                    </a:lnTo>
                    <a:lnTo>
                      <a:pt x="262" y="255"/>
                    </a:lnTo>
                    <a:lnTo>
                      <a:pt x="282" y="218"/>
                    </a:lnTo>
                    <a:lnTo>
                      <a:pt x="297" y="183"/>
                    </a:lnTo>
                    <a:lnTo>
                      <a:pt x="300" y="153"/>
                    </a:lnTo>
                    <a:lnTo>
                      <a:pt x="312" y="159"/>
                    </a:lnTo>
                    <a:lnTo>
                      <a:pt x="321" y="138"/>
                    </a:lnTo>
                    <a:lnTo>
                      <a:pt x="327" y="98"/>
                    </a:lnTo>
                    <a:lnTo>
                      <a:pt x="328" y="59"/>
                    </a:lnTo>
                    <a:lnTo>
                      <a:pt x="324" y="29"/>
                    </a:lnTo>
                    <a:lnTo>
                      <a:pt x="324" y="3"/>
                    </a:lnTo>
                    <a:lnTo>
                      <a:pt x="301" y="0"/>
                    </a:lnTo>
                    <a:lnTo>
                      <a:pt x="13" y="6"/>
                    </a:lnTo>
                    <a:lnTo>
                      <a:pt x="3" y="47"/>
                    </a:lnTo>
                    <a:lnTo>
                      <a:pt x="0" y="77"/>
                    </a:lnTo>
                    <a:lnTo>
                      <a:pt x="3" y="99"/>
                    </a:lnTo>
                    <a:lnTo>
                      <a:pt x="4" y="131"/>
                    </a:lnTo>
                    <a:lnTo>
                      <a:pt x="13" y="158"/>
                    </a:lnTo>
                    <a:lnTo>
                      <a:pt x="21" y="159"/>
                    </a:lnTo>
                    <a:lnTo>
                      <a:pt x="27" y="155"/>
                    </a:lnTo>
                    <a:lnTo>
                      <a:pt x="36" y="183"/>
                    </a:lnTo>
                    <a:lnTo>
                      <a:pt x="40" y="212"/>
                    </a:lnTo>
                    <a:lnTo>
                      <a:pt x="58" y="243"/>
                    </a:lnTo>
                    <a:lnTo>
                      <a:pt x="87" y="287"/>
                    </a:lnTo>
                    <a:lnTo>
                      <a:pt x="63" y="434"/>
                    </a:lnTo>
                    <a:lnTo>
                      <a:pt x="77" y="437"/>
                    </a:lnTo>
                    <a:lnTo>
                      <a:pt x="90" y="439"/>
                    </a:lnTo>
                    <a:lnTo>
                      <a:pt x="103" y="441"/>
                    </a:lnTo>
                    <a:lnTo>
                      <a:pt x="117" y="442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3" name="Freeform 603"/>
              <p:cNvSpPr>
                <a:spLocks/>
              </p:cNvSpPr>
              <p:nvPr/>
            </p:nvSpPr>
            <p:spPr bwMode="auto">
              <a:xfrm>
                <a:off x="2513" y="1496"/>
                <a:ext cx="328" cy="443"/>
              </a:xfrm>
              <a:custGeom>
                <a:avLst/>
                <a:gdLst/>
                <a:ahLst/>
                <a:cxnLst>
                  <a:cxn ang="0">
                    <a:pos x="117" y="442"/>
                  </a:cxn>
                  <a:cxn ang="0">
                    <a:pos x="131" y="443"/>
                  </a:cxn>
                  <a:cxn ang="0">
                    <a:pos x="145" y="443"/>
                  </a:cxn>
                  <a:cxn ang="0">
                    <a:pos x="159" y="443"/>
                  </a:cxn>
                  <a:cxn ang="0">
                    <a:pos x="172" y="443"/>
                  </a:cxn>
                  <a:cxn ang="0">
                    <a:pos x="186" y="442"/>
                  </a:cxn>
                  <a:cxn ang="0">
                    <a:pos x="200" y="441"/>
                  </a:cxn>
                  <a:cxn ang="0">
                    <a:pos x="214" y="439"/>
                  </a:cxn>
                  <a:cxn ang="0">
                    <a:pos x="228" y="437"/>
                  </a:cxn>
                  <a:cxn ang="0">
                    <a:pos x="241" y="435"/>
                  </a:cxn>
                  <a:cxn ang="0">
                    <a:pos x="255" y="432"/>
                  </a:cxn>
                  <a:cxn ang="0">
                    <a:pos x="268" y="430"/>
                  </a:cxn>
                  <a:cxn ang="0">
                    <a:pos x="282" y="426"/>
                  </a:cxn>
                  <a:cxn ang="0">
                    <a:pos x="279" y="420"/>
                  </a:cxn>
                  <a:cxn ang="0">
                    <a:pos x="276" y="413"/>
                  </a:cxn>
                  <a:cxn ang="0">
                    <a:pos x="274" y="407"/>
                  </a:cxn>
                  <a:cxn ang="0">
                    <a:pos x="272" y="399"/>
                  </a:cxn>
                  <a:cxn ang="0">
                    <a:pos x="271" y="393"/>
                  </a:cxn>
                  <a:cxn ang="0">
                    <a:pos x="268" y="385"/>
                  </a:cxn>
                  <a:cxn ang="0">
                    <a:pos x="267" y="377"/>
                  </a:cxn>
                  <a:cxn ang="0">
                    <a:pos x="265" y="370"/>
                  </a:cxn>
                  <a:cxn ang="0">
                    <a:pos x="263" y="361"/>
                  </a:cxn>
                  <a:cxn ang="0">
                    <a:pos x="261" y="352"/>
                  </a:cxn>
                  <a:cxn ang="0">
                    <a:pos x="259" y="342"/>
                  </a:cxn>
                  <a:cxn ang="0">
                    <a:pos x="256" y="332"/>
                  </a:cxn>
                  <a:cxn ang="0">
                    <a:pos x="253" y="322"/>
                  </a:cxn>
                  <a:cxn ang="0">
                    <a:pos x="250" y="310"/>
                  </a:cxn>
                  <a:cxn ang="0">
                    <a:pos x="246" y="298"/>
                  </a:cxn>
                  <a:cxn ang="0">
                    <a:pos x="241" y="285"/>
                  </a:cxn>
                  <a:cxn ang="0">
                    <a:pos x="262" y="255"/>
                  </a:cxn>
                  <a:cxn ang="0">
                    <a:pos x="282" y="218"/>
                  </a:cxn>
                  <a:cxn ang="0">
                    <a:pos x="297" y="183"/>
                  </a:cxn>
                  <a:cxn ang="0">
                    <a:pos x="300" y="153"/>
                  </a:cxn>
                  <a:cxn ang="0">
                    <a:pos x="312" y="159"/>
                  </a:cxn>
                  <a:cxn ang="0">
                    <a:pos x="321" y="138"/>
                  </a:cxn>
                  <a:cxn ang="0">
                    <a:pos x="327" y="98"/>
                  </a:cxn>
                  <a:cxn ang="0">
                    <a:pos x="328" y="59"/>
                  </a:cxn>
                  <a:cxn ang="0">
                    <a:pos x="324" y="29"/>
                  </a:cxn>
                  <a:cxn ang="0">
                    <a:pos x="324" y="3"/>
                  </a:cxn>
                  <a:cxn ang="0">
                    <a:pos x="301" y="0"/>
                  </a:cxn>
                  <a:cxn ang="0">
                    <a:pos x="13" y="6"/>
                  </a:cxn>
                  <a:cxn ang="0">
                    <a:pos x="3" y="47"/>
                  </a:cxn>
                  <a:cxn ang="0">
                    <a:pos x="0" y="77"/>
                  </a:cxn>
                  <a:cxn ang="0">
                    <a:pos x="3" y="99"/>
                  </a:cxn>
                  <a:cxn ang="0">
                    <a:pos x="4" y="131"/>
                  </a:cxn>
                  <a:cxn ang="0">
                    <a:pos x="13" y="158"/>
                  </a:cxn>
                  <a:cxn ang="0">
                    <a:pos x="21" y="159"/>
                  </a:cxn>
                  <a:cxn ang="0">
                    <a:pos x="27" y="155"/>
                  </a:cxn>
                  <a:cxn ang="0">
                    <a:pos x="36" y="183"/>
                  </a:cxn>
                  <a:cxn ang="0">
                    <a:pos x="40" y="212"/>
                  </a:cxn>
                  <a:cxn ang="0">
                    <a:pos x="58" y="243"/>
                  </a:cxn>
                  <a:cxn ang="0">
                    <a:pos x="87" y="287"/>
                  </a:cxn>
                  <a:cxn ang="0">
                    <a:pos x="63" y="434"/>
                  </a:cxn>
                  <a:cxn ang="0">
                    <a:pos x="77" y="437"/>
                  </a:cxn>
                  <a:cxn ang="0">
                    <a:pos x="90" y="439"/>
                  </a:cxn>
                  <a:cxn ang="0">
                    <a:pos x="103" y="441"/>
                  </a:cxn>
                  <a:cxn ang="0">
                    <a:pos x="117" y="442"/>
                  </a:cxn>
                </a:cxnLst>
                <a:rect l="0" t="0" r="r" b="b"/>
                <a:pathLst>
                  <a:path w="328" h="443">
                    <a:moveTo>
                      <a:pt x="117" y="442"/>
                    </a:moveTo>
                    <a:lnTo>
                      <a:pt x="131" y="443"/>
                    </a:lnTo>
                    <a:lnTo>
                      <a:pt x="145" y="443"/>
                    </a:lnTo>
                    <a:lnTo>
                      <a:pt x="159" y="443"/>
                    </a:lnTo>
                    <a:lnTo>
                      <a:pt x="172" y="443"/>
                    </a:lnTo>
                    <a:lnTo>
                      <a:pt x="186" y="442"/>
                    </a:lnTo>
                    <a:lnTo>
                      <a:pt x="200" y="441"/>
                    </a:lnTo>
                    <a:lnTo>
                      <a:pt x="214" y="439"/>
                    </a:lnTo>
                    <a:lnTo>
                      <a:pt x="228" y="437"/>
                    </a:lnTo>
                    <a:lnTo>
                      <a:pt x="241" y="435"/>
                    </a:lnTo>
                    <a:lnTo>
                      <a:pt x="255" y="432"/>
                    </a:lnTo>
                    <a:lnTo>
                      <a:pt x="268" y="430"/>
                    </a:lnTo>
                    <a:lnTo>
                      <a:pt x="282" y="426"/>
                    </a:lnTo>
                    <a:lnTo>
                      <a:pt x="279" y="420"/>
                    </a:lnTo>
                    <a:lnTo>
                      <a:pt x="276" y="413"/>
                    </a:lnTo>
                    <a:lnTo>
                      <a:pt x="274" y="407"/>
                    </a:lnTo>
                    <a:lnTo>
                      <a:pt x="272" y="399"/>
                    </a:lnTo>
                    <a:lnTo>
                      <a:pt x="271" y="393"/>
                    </a:lnTo>
                    <a:lnTo>
                      <a:pt x="268" y="385"/>
                    </a:lnTo>
                    <a:lnTo>
                      <a:pt x="267" y="377"/>
                    </a:lnTo>
                    <a:lnTo>
                      <a:pt x="265" y="370"/>
                    </a:lnTo>
                    <a:lnTo>
                      <a:pt x="263" y="361"/>
                    </a:lnTo>
                    <a:lnTo>
                      <a:pt x="261" y="352"/>
                    </a:lnTo>
                    <a:lnTo>
                      <a:pt x="259" y="342"/>
                    </a:lnTo>
                    <a:lnTo>
                      <a:pt x="256" y="332"/>
                    </a:lnTo>
                    <a:lnTo>
                      <a:pt x="253" y="322"/>
                    </a:lnTo>
                    <a:lnTo>
                      <a:pt x="250" y="310"/>
                    </a:lnTo>
                    <a:lnTo>
                      <a:pt x="246" y="298"/>
                    </a:lnTo>
                    <a:lnTo>
                      <a:pt x="241" y="285"/>
                    </a:lnTo>
                    <a:lnTo>
                      <a:pt x="262" y="255"/>
                    </a:lnTo>
                    <a:lnTo>
                      <a:pt x="282" y="218"/>
                    </a:lnTo>
                    <a:lnTo>
                      <a:pt x="297" y="183"/>
                    </a:lnTo>
                    <a:lnTo>
                      <a:pt x="300" y="153"/>
                    </a:lnTo>
                    <a:lnTo>
                      <a:pt x="312" y="159"/>
                    </a:lnTo>
                    <a:lnTo>
                      <a:pt x="321" y="138"/>
                    </a:lnTo>
                    <a:lnTo>
                      <a:pt x="327" y="98"/>
                    </a:lnTo>
                    <a:lnTo>
                      <a:pt x="328" y="59"/>
                    </a:lnTo>
                    <a:lnTo>
                      <a:pt x="324" y="29"/>
                    </a:lnTo>
                    <a:lnTo>
                      <a:pt x="324" y="3"/>
                    </a:lnTo>
                    <a:lnTo>
                      <a:pt x="301" y="0"/>
                    </a:lnTo>
                    <a:lnTo>
                      <a:pt x="13" y="6"/>
                    </a:lnTo>
                    <a:lnTo>
                      <a:pt x="3" y="47"/>
                    </a:lnTo>
                    <a:lnTo>
                      <a:pt x="0" y="77"/>
                    </a:lnTo>
                    <a:lnTo>
                      <a:pt x="3" y="99"/>
                    </a:lnTo>
                    <a:lnTo>
                      <a:pt x="4" y="131"/>
                    </a:lnTo>
                    <a:lnTo>
                      <a:pt x="13" y="158"/>
                    </a:lnTo>
                    <a:lnTo>
                      <a:pt x="21" y="159"/>
                    </a:lnTo>
                    <a:lnTo>
                      <a:pt x="27" y="155"/>
                    </a:lnTo>
                    <a:lnTo>
                      <a:pt x="36" y="183"/>
                    </a:lnTo>
                    <a:lnTo>
                      <a:pt x="40" y="212"/>
                    </a:lnTo>
                    <a:lnTo>
                      <a:pt x="58" y="243"/>
                    </a:lnTo>
                    <a:lnTo>
                      <a:pt x="87" y="287"/>
                    </a:lnTo>
                    <a:lnTo>
                      <a:pt x="63" y="434"/>
                    </a:lnTo>
                    <a:lnTo>
                      <a:pt x="77" y="437"/>
                    </a:lnTo>
                    <a:lnTo>
                      <a:pt x="90" y="439"/>
                    </a:lnTo>
                    <a:lnTo>
                      <a:pt x="103" y="441"/>
                    </a:lnTo>
                    <a:lnTo>
                      <a:pt x="117" y="442"/>
                    </a:lnTo>
                    <a:close/>
                  </a:path>
                </a:pathLst>
              </a:custGeom>
              <a:noFill/>
              <a:ln w="2" cap="rnd">
                <a:solidFill>
                  <a:srgbClr val="FFB66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22" name="Group 607"/>
            <p:cNvGrpSpPr>
              <a:grpSpLocks/>
            </p:cNvGrpSpPr>
            <p:nvPr/>
          </p:nvGrpSpPr>
          <p:grpSpPr bwMode="auto">
            <a:xfrm>
              <a:off x="6238980" y="2657503"/>
              <a:ext cx="280829" cy="311722"/>
              <a:chOff x="2519" y="1285"/>
              <a:chExt cx="319" cy="419"/>
            </a:xfrm>
          </p:grpSpPr>
          <p:sp>
            <p:nvSpPr>
              <p:cNvPr id="2749" name="Freeform 605"/>
              <p:cNvSpPr>
                <a:spLocks/>
              </p:cNvSpPr>
              <p:nvPr/>
            </p:nvSpPr>
            <p:spPr bwMode="auto">
              <a:xfrm>
                <a:off x="2519" y="1285"/>
                <a:ext cx="319" cy="419"/>
              </a:xfrm>
              <a:custGeom>
                <a:avLst/>
                <a:gdLst/>
                <a:ahLst/>
                <a:cxnLst>
                  <a:cxn ang="0">
                    <a:pos x="56" y="72"/>
                  </a:cxn>
                  <a:cxn ang="0">
                    <a:pos x="44" y="85"/>
                  </a:cxn>
                  <a:cxn ang="0">
                    <a:pos x="32" y="97"/>
                  </a:cxn>
                  <a:cxn ang="0">
                    <a:pos x="21" y="110"/>
                  </a:cxn>
                  <a:cxn ang="0">
                    <a:pos x="12" y="124"/>
                  </a:cxn>
                  <a:cxn ang="0">
                    <a:pos x="7" y="139"/>
                  </a:cxn>
                  <a:cxn ang="0">
                    <a:pos x="6" y="154"/>
                  </a:cxn>
                  <a:cxn ang="0">
                    <a:pos x="5" y="169"/>
                  </a:cxn>
                  <a:cxn ang="0">
                    <a:pos x="4" y="185"/>
                  </a:cxn>
                  <a:cxn ang="0">
                    <a:pos x="2" y="200"/>
                  </a:cxn>
                  <a:cxn ang="0">
                    <a:pos x="0" y="216"/>
                  </a:cxn>
                  <a:cxn ang="0">
                    <a:pos x="12" y="251"/>
                  </a:cxn>
                  <a:cxn ang="0">
                    <a:pos x="24" y="286"/>
                  </a:cxn>
                  <a:cxn ang="0">
                    <a:pos x="36" y="322"/>
                  </a:cxn>
                  <a:cxn ang="0">
                    <a:pos x="48" y="358"/>
                  </a:cxn>
                  <a:cxn ang="0">
                    <a:pos x="60" y="394"/>
                  </a:cxn>
                  <a:cxn ang="0">
                    <a:pos x="88" y="411"/>
                  </a:cxn>
                  <a:cxn ang="0">
                    <a:pos x="125" y="417"/>
                  </a:cxn>
                  <a:cxn ang="0">
                    <a:pos x="162" y="419"/>
                  </a:cxn>
                  <a:cxn ang="0">
                    <a:pos x="200" y="417"/>
                  </a:cxn>
                  <a:cxn ang="0">
                    <a:pos x="238" y="411"/>
                  </a:cxn>
                  <a:cxn ang="0">
                    <a:pos x="267" y="393"/>
                  </a:cxn>
                  <a:cxn ang="0">
                    <a:pos x="278" y="355"/>
                  </a:cxn>
                  <a:cxn ang="0">
                    <a:pos x="288" y="317"/>
                  </a:cxn>
                  <a:cxn ang="0">
                    <a:pos x="299" y="279"/>
                  </a:cxn>
                  <a:cxn ang="0">
                    <a:pos x="309" y="242"/>
                  </a:cxn>
                  <a:cxn ang="0">
                    <a:pos x="319" y="204"/>
                  </a:cxn>
                  <a:cxn ang="0">
                    <a:pos x="318" y="182"/>
                  </a:cxn>
                  <a:cxn ang="0">
                    <a:pos x="318" y="159"/>
                  </a:cxn>
                  <a:cxn ang="0">
                    <a:pos x="318" y="137"/>
                  </a:cxn>
                  <a:cxn ang="0">
                    <a:pos x="315" y="115"/>
                  </a:cxn>
                  <a:cxn ang="0">
                    <a:pos x="306" y="93"/>
                  </a:cxn>
                  <a:cxn ang="0">
                    <a:pos x="291" y="70"/>
                  </a:cxn>
                  <a:cxn ang="0">
                    <a:pos x="275" y="48"/>
                  </a:cxn>
                  <a:cxn ang="0">
                    <a:pos x="257" y="29"/>
                  </a:cxn>
                  <a:cxn ang="0">
                    <a:pos x="234" y="14"/>
                  </a:cxn>
                  <a:cxn ang="0">
                    <a:pos x="202" y="4"/>
                  </a:cxn>
                  <a:cxn ang="0">
                    <a:pos x="167" y="2"/>
                  </a:cxn>
                  <a:cxn ang="0">
                    <a:pos x="144" y="9"/>
                  </a:cxn>
                  <a:cxn ang="0">
                    <a:pos x="124" y="18"/>
                  </a:cxn>
                  <a:cxn ang="0">
                    <a:pos x="105" y="30"/>
                  </a:cxn>
                  <a:cxn ang="0">
                    <a:pos x="85" y="45"/>
                  </a:cxn>
                  <a:cxn ang="0">
                    <a:pos x="63" y="63"/>
                  </a:cxn>
                </a:cxnLst>
                <a:rect l="0" t="0" r="r" b="b"/>
                <a:pathLst>
                  <a:path w="319" h="419">
                    <a:moveTo>
                      <a:pt x="63" y="63"/>
                    </a:moveTo>
                    <a:lnTo>
                      <a:pt x="60" y="68"/>
                    </a:lnTo>
                    <a:lnTo>
                      <a:pt x="56" y="72"/>
                    </a:lnTo>
                    <a:lnTo>
                      <a:pt x="52" y="76"/>
                    </a:lnTo>
                    <a:lnTo>
                      <a:pt x="48" y="81"/>
                    </a:lnTo>
                    <a:lnTo>
                      <a:pt x="44" y="85"/>
                    </a:lnTo>
                    <a:lnTo>
                      <a:pt x="41" y="89"/>
                    </a:lnTo>
                    <a:lnTo>
                      <a:pt x="36" y="93"/>
                    </a:lnTo>
                    <a:lnTo>
                      <a:pt x="32" y="97"/>
                    </a:lnTo>
                    <a:lnTo>
                      <a:pt x="29" y="102"/>
                    </a:lnTo>
                    <a:lnTo>
                      <a:pt x="25" y="106"/>
                    </a:lnTo>
                    <a:lnTo>
                      <a:pt x="21" y="110"/>
                    </a:lnTo>
                    <a:lnTo>
                      <a:pt x="18" y="115"/>
                    </a:lnTo>
                    <a:lnTo>
                      <a:pt x="15" y="119"/>
                    </a:lnTo>
                    <a:lnTo>
                      <a:pt x="12" y="124"/>
                    </a:lnTo>
                    <a:lnTo>
                      <a:pt x="10" y="129"/>
                    </a:lnTo>
                    <a:lnTo>
                      <a:pt x="8" y="134"/>
                    </a:lnTo>
                    <a:lnTo>
                      <a:pt x="7" y="139"/>
                    </a:lnTo>
                    <a:lnTo>
                      <a:pt x="7" y="144"/>
                    </a:lnTo>
                    <a:lnTo>
                      <a:pt x="6" y="149"/>
                    </a:lnTo>
                    <a:lnTo>
                      <a:pt x="6" y="154"/>
                    </a:lnTo>
                    <a:lnTo>
                      <a:pt x="6" y="159"/>
                    </a:lnTo>
                    <a:lnTo>
                      <a:pt x="5" y="164"/>
                    </a:lnTo>
                    <a:lnTo>
                      <a:pt x="5" y="169"/>
                    </a:lnTo>
                    <a:lnTo>
                      <a:pt x="4" y="175"/>
                    </a:lnTo>
                    <a:lnTo>
                      <a:pt x="4" y="180"/>
                    </a:lnTo>
                    <a:lnTo>
                      <a:pt x="4" y="185"/>
                    </a:lnTo>
                    <a:lnTo>
                      <a:pt x="3" y="190"/>
                    </a:lnTo>
                    <a:lnTo>
                      <a:pt x="2" y="195"/>
                    </a:lnTo>
                    <a:lnTo>
                      <a:pt x="2" y="200"/>
                    </a:lnTo>
                    <a:lnTo>
                      <a:pt x="1" y="205"/>
                    </a:lnTo>
                    <a:lnTo>
                      <a:pt x="1" y="210"/>
                    </a:lnTo>
                    <a:lnTo>
                      <a:pt x="0" y="216"/>
                    </a:lnTo>
                    <a:lnTo>
                      <a:pt x="4" y="227"/>
                    </a:lnTo>
                    <a:lnTo>
                      <a:pt x="9" y="239"/>
                    </a:lnTo>
                    <a:lnTo>
                      <a:pt x="12" y="251"/>
                    </a:lnTo>
                    <a:lnTo>
                      <a:pt x="17" y="263"/>
                    </a:lnTo>
                    <a:lnTo>
                      <a:pt x="20" y="275"/>
                    </a:lnTo>
                    <a:lnTo>
                      <a:pt x="24" y="286"/>
                    </a:lnTo>
                    <a:lnTo>
                      <a:pt x="28" y="298"/>
                    </a:lnTo>
                    <a:lnTo>
                      <a:pt x="32" y="310"/>
                    </a:lnTo>
                    <a:lnTo>
                      <a:pt x="36" y="322"/>
                    </a:lnTo>
                    <a:lnTo>
                      <a:pt x="40" y="334"/>
                    </a:lnTo>
                    <a:lnTo>
                      <a:pt x="44" y="346"/>
                    </a:lnTo>
                    <a:lnTo>
                      <a:pt x="48" y="358"/>
                    </a:lnTo>
                    <a:lnTo>
                      <a:pt x="52" y="370"/>
                    </a:lnTo>
                    <a:lnTo>
                      <a:pt x="56" y="381"/>
                    </a:lnTo>
                    <a:lnTo>
                      <a:pt x="60" y="394"/>
                    </a:lnTo>
                    <a:lnTo>
                      <a:pt x="64" y="405"/>
                    </a:lnTo>
                    <a:lnTo>
                      <a:pt x="76" y="409"/>
                    </a:lnTo>
                    <a:lnTo>
                      <a:pt x="88" y="411"/>
                    </a:lnTo>
                    <a:lnTo>
                      <a:pt x="101" y="414"/>
                    </a:lnTo>
                    <a:lnTo>
                      <a:pt x="113" y="416"/>
                    </a:lnTo>
                    <a:lnTo>
                      <a:pt x="125" y="417"/>
                    </a:lnTo>
                    <a:lnTo>
                      <a:pt x="138" y="418"/>
                    </a:lnTo>
                    <a:lnTo>
                      <a:pt x="150" y="419"/>
                    </a:lnTo>
                    <a:lnTo>
                      <a:pt x="162" y="419"/>
                    </a:lnTo>
                    <a:lnTo>
                      <a:pt x="175" y="419"/>
                    </a:lnTo>
                    <a:lnTo>
                      <a:pt x="187" y="418"/>
                    </a:lnTo>
                    <a:lnTo>
                      <a:pt x="200" y="417"/>
                    </a:lnTo>
                    <a:lnTo>
                      <a:pt x="212" y="416"/>
                    </a:lnTo>
                    <a:lnTo>
                      <a:pt x="225" y="414"/>
                    </a:lnTo>
                    <a:lnTo>
                      <a:pt x="238" y="411"/>
                    </a:lnTo>
                    <a:lnTo>
                      <a:pt x="251" y="409"/>
                    </a:lnTo>
                    <a:lnTo>
                      <a:pt x="264" y="405"/>
                    </a:lnTo>
                    <a:lnTo>
                      <a:pt x="267" y="393"/>
                    </a:lnTo>
                    <a:lnTo>
                      <a:pt x="271" y="380"/>
                    </a:lnTo>
                    <a:lnTo>
                      <a:pt x="274" y="368"/>
                    </a:lnTo>
                    <a:lnTo>
                      <a:pt x="278" y="355"/>
                    </a:lnTo>
                    <a:lnTo>
                      <a:pt x="281" y="342"/>
                    </a:lnTo>
                    <a:lnTo>
                      <a:pt x="285" y="330"/>
                    </a:lnTo>
                    <a:lnTo>
                      <a:pt x="288" y="317"/>
                    </a:lnTo>
                    <a:lnTo>
                      <a:pt x="292" y="304"/>
                    </a:lnTo>
                    <a:lnTo>
                      <a:pt x="295" y="292"/>
                    </a:lnTo>
                    <a:lnTo>
                      <a:pt x="299" y="279"/>
                    </a:lnTo>
                    <a:lnTo>
                      <a:pt x="302" y="267"/>
                    </a:lnTo>
                    <a:lnTo>
                      <a:pt x="306" y="254"/>
                    </a:lnTo>
                    <a:lnTo>
                      <a:pt x="309" y="242"/>
                    </a:lnTo>
                    <a:lnTo>
                      <a:pt x="313" y="229"/>
                    </a:lnTo>
                    <a:lnTo>
                      <a:pt x="316" y="217"/>
                    </a:lnTo>
                    <a:lnTo>
                      <a:pt x="319" y="204"/>
                    </a:lnTo>
                    <a:lnTo>
                      <a:pt x="319" y="197"/>
                    </a:lnTo>
                    <a:lnTo>
                      <a:pt x="318" y="189"/>
                    </a:lnTo>
                    <a:lnTo>
                      <a:pt x="318" y="182"/>
                    </a:lnTo>
                    <a:lnTo>
                      <a:pt x="318" y="174"/>
                    </a:lnTo>
                    <a:lnTo>
                      <a:pt x="318" y="167"/>
                    </a:lnTo>
                    <a:lnTo>
                      <a:pt x="318" y="159"/>
                    </a:lnTo>
                    <a:lnTo>
                      <a:pt x="319" y="152"/>
                    </a:lnTo>
                    <a:lnTo>
                      <a:pt x="319" y="144"/>
                    </a:lnTo>
                    <a:lnTo>
                      <a:pt x="318" y="137"/>
                    </a:lnTo>
                    <a:lnTo>
                      <a:pt x="317" y="130"/>
                    </a:lnTo>
                    <a:lnTo>
                      <a:pt x="317" y="122"/>
                    </a:lnTo>
                    <a:lnTo>
                      <a:pt x="315" y="115"/>
                    </a:lnTo>
                    <a:lnTo>
                      <a:pt x="313" y="107"/>
                    </a:lnTo>
                    <a:lnTo>
                      <a:pt x="310" y="100"/>
                    </a:lnTo>
                    <a:lnTo>
                      <a:pt x="306" y="93"/>
                    </a:lnTo>
                    <a:lnTo>
                      <a:pt x="301" y="85"/>
                    </a:lnTo>
                    <a:lnTo>
                      <a:pt x="296" y="77"/>
                    </a:lnTo>
                    <a:lnTo>
                      <a:pt x="291" y="70"/>
                    </a:lnTo>
                    <a:lnTo>
                      <a:pt x="286" y="62"/>
                    </a:lnTo>
                    <a:lnTo>
                      <a:pt x="281" y="54"/>
                    </a:lnTo>
                    <a:lnTo>
                      <a:pt x="275" y="48"/>
                    </a:lnTo>
                    <a:lnTo>
                      <a:pt x="270" y="41"/>
                    </a:lnTo>
                    <a:lnTo>
                      <a:pt x="264" y="35"/>
                    </a:lnTo>
                    <a:lnTo>
                      <a:pt x="257" y="29"/>
                    </a:lnTo>
                    <a:lnTo>
                      <a:pt x="250" y="24"/>
                    </a:lnTo>
                    <a:lnTo>
                      <a:pt x="242" y="18"/>
                    </a:lnTo>
                    <a:lnTo>
                      <a:pt x="234" y="14"/>
                    </a:lnTo>
                    <a:lnTo>
                      <a:pt x="224" y="10"/>
                    </a:lnTo>
                    <a:lnTo>
                      <a:pt x="214" y="6"/>
                    </a:lnTo>
                    <a:lnTo>
                      <a:pt x="202" y="4"/>
                    </a:lnTo>
                    <a:lnTo>
                      <a:pt x="189" y="2"/>
                    </a:lnTo>
                    <a:lnTo>
                      <a:pt x="175" y="0"/>
                    </a:lnTo>
                    <a:lnTo>
                      <a:pt x="167" y="2"/>
                    </a:lnTo>
                    <a:lnTo>
                      <a:pt x="159" y="4"/>
                    </a:lnTo>
                    <a:lnTo>
                      <a:pt x="151" y="6"/>
                    </a:lnTo>
                    <a:lnTo>
                      <a:pt x="144" y="9"/>
                    </a:lnTo>
                    <a:lnTo>
                      <a:pt x="137" y="12"/>
                    </a:lnTo>
                    <a:lnTo>
                      <a:pt x="130" y="15"/>
                    </a:lnTo>
                    <a:lnTo>
                      <a:pt x="124" y="18"/>
                    </a:lnTo>
                    <a:lnTo>
                      <a:pt x="117" y="22"/>
                    </a:lnTo>
                    <a:lnTo>
                      <a:pt x="111" y="26"/>
                    </a:lnTo>
                    <a:lnTo>
                      <a:pt x="105" y="30"/>
                    </a:lnTo>
                    <a:lnTo>
                      <a:pt x="98" y="35"/>
                    </a:lnTo>
                    <a:lnTo>
                      <a:pt x="91" y="39"/>
                    </a:lnTo>
                    <a:lnTo>
                      <a:pt x="85" y="45"/>
                    </a:lnTo>
                    <a:lnTo>
                      <a:pt x="78" y="51"/>
                    </a:lnTo>
                    <a:lnTo>
                      <a:pt x="70" y="57"/>
                    </a:lnTo>
                    <a:lnTo>
                      <a:pt x="63" y="63"/>
                    </a:lnTo>
                    <a:close/>
                  </a:path>
                </a:pathLst>
              </a:custGeom>
              <a:solidFill>
                <a:srgbClr val="19191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0" name="Freeform 606"/>
              <p:cNvSpPr>
                <a:spLocks/>
              </p:cNvSpPr>
              <p:nvPr/>
            </p:nvSpPr>
            <p:spPr bwMode="auto">
              <a:xfrm>
                <a:off x="2571" y="1361"/>
                <a:ext cx="43" cy="69"/>
              </a:xfrm>
              <a:custGeom>
                <a:avLst/>
                <a:gdLst/>
                <a:ahLst/>
                <a:cxnLst>
                  <a:cxn ang="0">
                    <a:pos x="42" y="68"/>
                  </a:cxn>
                  <a:cxn ang="0">
                    <a:pos x="43" y="67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40" y="69"/>
                  </a:cxn>
                  <a:cxn ang="0">
                    <a:pos x="42" y="68"/>
                  </a:cxn>
                </a:cxnLst>
                <a:rect l="0" t="0" r="r" b="b"/>
                <a:pathLst>
                  <a:path w="43" h="69">
                    <a:moveTo>
                      <a:pt x="42" y="68"/>
                    </a:moveTo>
                    <a:lnTo>
                      <a:pt x="43" y="67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0" y="69"/>
                    </a:lnTo>
                    <a:lnTo>
                      <a:pt x="42" y="68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23" name="Group 611"/>
            <p:cNvGrpSpPr>
              <a:grpSpLocks/>
            </p:cNvGrpSpPr>
            <p:nvPr/>
          </p:nvGrpSpPr>
          <p:grpSpPr bwMode="auto">
            <a:xfrm>
              <a:off x="6233698" y="2814480"/>
              <a:ext cx="295796" cy="335529"/>
              <a:chOff x="2513" y="1496"/>
              <a:chExt cx="336" cy="451"/>
            </a:xfrm>
          </p:grpSpPr>
          <p:sp>
            <p:nvSpPr>
              <p:cNvPr id="2746" name="Freeform 608"/>
              <p:cNvSpPr>
                <a:spLocks/>
              </p:cNvSpPr>
              <p:nvPr/>
            </p:nvSpPr>
            <p:spPr bwMode="auto">
              <a:xfrm>
                <a:off x="2521" y="1504"/>
                <a:ext cx="328" cy="443"/>
              </a:xfrm>
              <a:custGeom>
                <a:avLst/>
                <a:gdLst/>
                <a:ahLst/>
                <a:cxnLst>
                  <a:cxn ang="0">
                    <a:pos x="117" y="442"/>
                  </a:cxn>
                  <a:cxn ang="0">
                    <a:pos x="131" y="443"/>
                  </a:cxn>
                  <a:cxn ang="0">
                    <a:pos x="145" y="443"/>
                  </a:cxn>
                  <a:cxn ang="0">
                    <a:pos x="159" y="443"/>
                  </a:cxn>
                  <a:cxn ang="0">
                    <a:pos x="172" y="443"/>
                  </a:cxn>
                  <a:cxn ang="0">
                    <a:pos x="186" y="442"/>
                  </a:cxn>
                  <a:cxn ang="0">
                    <a:pos x="200" y="441"/>
                  </a:cxn>
                  <a:cxn ang="0">
                    <a:pos x="214" y="439"/>
                  </a:cxn>
                  <a:cxn ang="0">
                    <a:pos x="228" y="437"/>
                  </a:cxn>
                  <a:cxn ang="0">
                    <a:pos x="241" y="435"/>
                  </a:cxn>
                  <a:cxn ang="0">
                    <a:pos x="255" y="432"/>
                  </a:cxn>
                  <a:cxn ang="0">
                    <a:pos x="268" y="430"/>
                  </a:cxn>
                  <a:cxn ang="0">
                    <a:pos x="282" y="426"/>
                  </a:cxn>
                  <a:cxn ang="0">
                    <a:pos x="279" y="420"/>
                  </a:cxn>
                  <a:cxn ang="0">
                    <a:pos x="276" y="413"/>
                  </a:cxn>
                  <a:cxn ang="0">
                    <a:pos x="274" y="407"/>
                  </a:cxn>
                  <a:cxn ang="0">
                    <a:pos x="272" y="399"/>
                  </a:cxn>
                  <a:cxn ang="0">
                    <a:pos x="271" y="393"/>
                  </a:cxn>
                  <a:cxn ang="0">
                    <a:pos x="268" y="385"/>
                  </a:cxn>
                  <a:cxn ang="0">
                    <a:pos x="267" y="377"/>
                  </a:cxn>
                  <a:cxn ang="0">
                    <a:pos x="265" y="370"/>
                  </a:cxn>
                  <a:cxn ang="0">
                    <a:pos x="263" y="361"/>
                  </a:cxn>
                  <a:cxn ang="0">
                    <a:pos x="261" y="352"/>
                  </a:cxn>
                  <a:cxn ang="0">
                    <a:pos x="259" y="342"/>
                  </a:cxn>
                  <a:cxn ang="0">
                    <a:pos x="256" y="332"/>
                  </a:cxn>
                  <a:cxn ang="0">
                    <a:pos x="253" y="322"/>
                  </a:cxn>
                  <a:cxn ang="0">
                    <a:pos x="250" y="310"/>
                  </a:cxn>
                  <a:cxn ang="0">
                    <a:pos x="246" y="298"/>
                  </a:cxn>
                  <a:cxn ang="0">
                    <a:pos x="241" y="285"/>
                  </a:cxn>
                  <a:cxn ang="0">
                    <a:pos x="262" y="255"/>
                  </a:cxn>
                  <a:cxn ang="0">
                    <a:pos x="282" y="218"/>
                  </a:cxn>
                  <a:cxn ang="0">
                    <a:pos x="297" y="183"/>
                  </a:cxn>
                  <a:cxn ang="0">
                    <a:pos x="300" y="153"/>
                  </a:cxn>
                  <a:cxn ang="0">
                    <a:pos x="312" y="159"/>
                  </a:cxn>
                  <a:cxn ang="0">
                    <a:pos x="321" y="138"/>
                  </a:cxn>
                  <a:cxn ang="0">
                    <a:pos x="327" y="98"/>
                  </a:cxn>
                  <a:cxn ang="0">
                    <a:pos x="328" y="59"/>
                  </a:cxn>
                  <a:cxn ang="0">
                    <a:pos x="324" y="29"/>
                  </a:cxn>
                  <a:cxn ang="0">
                    <a:pos x="324" y="3"/>
                  </a:cxn>
                  <a:cxn ang="0">
                    <a:pos x="301" y="0"/>
                  </a:cxn>
                  <a:cxn ang="0">
                    <a:pos x="13" y="6"/>
                  </a:cxn>
                  <a:cxn ang="0">
                    <a:pos x="3" y="47"/>
                  </a:cxn>
                  <a:cxn ang="0">
                    <a:pos x="0" y="77"/>
                  </a:cxn>
                  <a:cxn ang="0">
                    <a:pos x="3" y="99"/>
                  </a:cxn>
                  <a:cxn ang="0">
                    <a:pos x="4" y="131"/>
                  </a:cxn>
                  <a:cxn ang="0">
                    <a:pos x="13" y="158"/>
                  </a:cxn>
                  <a:cxn ang="0">
                    <a:pos x="21" y="159"/>
                  </a:cxn>
                  <a:cxn ang="0">
                    <a:pos x="27" y="155"/>
                  </a:cxn>
                  <a:cxn ang="0">
                    <a:pos x="36" y="183"/>
                  </a:cxn>
                  <a:cxn ang="0">
                    <a:pos x="40" y="212"/>
                  </a:cxn>
                  <a:cxn ang="0">
                    <a:pos x="58" y="243"/>
                  </a:cxn>
                  <a:cxn ang="0">
                    <a:pos x="87" y="287"/>
                  </a:cxn>
                  <a:cxn ang="0">
                    <a:pos x="63" y="434"/>
                  </a:cxn>
                  <a:cxn ang="0">
                    <a:pos x="77" y="437"/>
                  </a:cxn>
                  <a:cxn ang="0">
                    <a:pos x="90" y="439"/>
                  </a:cxn>
                  <a:cxn ang="0">
                    <a:pos x="103" y="441"/>
                  </a:cxn>
                  <a:cxn ang="0">
                    <a:pos x="117" y="442"/>
                  </a:cxn>
                </a:cxnLst>
                <a:rect l="0" t="0" r="r" b="b"/>
                <a:pathLst>
                  <a:path w="328" h="443">
                    <a:moveTo>
                      <a:pt x="117" y="442"/>
                    </a:moveTo>
                    <a:lnTo>
                      <a:pt x="131" y="443"/>
                    </a:lnTo>
                    <a:lnTo>
                      <a:pt x="145" y="443"/>
                    </a:lnTo>
                    <a:lnTo>
                      <a:pt x="159" y="443"/>
                    </a:lnTo>
                    <a:lnTo>
                      <a:pt x="172" y="443"/>
                    </a:lnTo>
                    <a:lnTo>
                      <a:pt x="186" y="442"/>
                    </a:lnTo>
                    <a:lnTo>
                      <a:pt x="200" y="441"/>
                    </a:lnTo>
                    <a:lnTo>
                      <a:pt x="214" y="439"/>
                    </a:lnTo>
                    <a:lnTo>
                      <a:pt x="228" y="437"/>
                    </a:lnTo>
                    <a:lnTo>
                      <a:pt x="241" y="435"/>
                    </a:lnTo>
                    <a:lnTo>
                      <a:pt x="255" y="432"/>
                    </a:lnTo>
                    <a:lnTo>
                      <a:pt x="268" y="430"/>
                    </a:lnTo>
                    <a:lnTo>
                      <a:pt x="282" y="426"/>
                    </a:lnTo>
                    <a:lnTo>
                      <a:pt x="279" y="420"/>
                    </a:lnTo>
                    <a:lnTo>
                      <a:pt x="276" y="413"/>
                    </a:lnTo>
                    <a:lnTo>
                      <a:pt x="274" y="407"/>
                    </a:lnTo>
                    <a:lnTo>
                      <a:pt x="272" y="399"/>
                    </a:lnTo>
                    <a:lnTo>
                      <a:pt x="271" y="393"/>
                    </a:lnTo>
                    <a:lnTo>
                      <a:pt x="268" y="385"/>
                    </a:lnTo>
                    <a:lnTo>
                      <a:pt x="267" y="377"/>
                    </a:lnTo>
                    <a:lnTo>
                      <a:pt x="265" y="370"/>
                    </a:lnTo>
                    <a:lnTo>
                      <a:pt x="263" y="361"/>
                    </a:lnTo>
                    <a:lnTo>
                      <a:pt x="261" y="352"/>
                    </a:lnTo>
                    <a:lnTo>
                      <a:pt x="259" y="342"/>
                    </a:lnTo>
                    <a:lnTo>
                      <a:pt x="256" y="332"/>
                    </a:lnTo>
                    <a:lnTo>
                      <a:pt x="253" y="322"/>
                    </a:lnTo>
                    <a:lnTo>
                      <a:pt x="250" y="310"/>
                    </a:lnTo>
                    <a:lnTo>
                      <a:pt x="246" y="298"/>
                    </a:lnTo>
                    <a:lnTo>
                      <a:pt x="241" y="285"/>
                    </a:lnTo>
                    <a:lnTo>
                      <a:pt x="262" y="255"/>
                    </a:lnTo>
                    <a:lnTo>
                      <a:pt x="282" y="218"/>
                    </a:lnTo>
                    <a:lnTo>
                      <a:pt x="297" y="183"/>
                    </a:lnTo>
                    <a:lnTo>
                      <a:pt x="300" y="153"/>
                    </a:lnTo>
                    <a:lnTo>
                      <a:pt x="312" y="159"/>
                    </a:lnTo>
                    <a:lnTo>
                      <a:pt x="321" y="138"/>
                    </a:lnTo>
                    <a:lnTo>
                      <a:pt x="327" y="98"/>
                    </a:lnTo>
                    <a:lnTo>
                      <a:pt x="328" y="59"/>
                    </a:lnTo>
                    <a:lnTo>
                      <a:pt x="324" y="29"/>
                    </a:lnTo>
                    <a:lnTo>
                      <a:pt x="324" y="3"/>
                    </a:lnTo>
                    <a:lnTo>
                      <a:pt x="301" y="0"/>
                    </a:lnTo>
                    <a:lnTo>
                      <a:pt x="13" y="6"/>
                    </a:lnTo>
                    <a:lnTo>
                      <a:pt x="3" y="47"/>
                    </a:lnTo>
                    <a:lnTo>
                      <a:pt x="0" y="77"/>
                    </a:lnTo>
                    <a:lnTo>
                      <a:pt x="3" y="99"/>
                    </a:lnTo>
                    <a:lnTo>
                      <a:pt x="4" y="131"/>
                    </a:lnTo>
                    <a:lnTo>
                      <a:pt x="13" y="158"/>
                    </a:lnTo>
                    <a:lnTo>
                      <a:pt x="21" y="159"/>
                    </a:lnTo>
                    <a:lnTo>
                      <a:pt x="27" y="155"/>
                    </a:lnTo>
                    <a:lnTo>
                      <a:pt x="36" y="183"/>
                    </a:lnTo>
                    <a:lnTo>
                      <a:pt x="40" y="212"/>
                    </a:lnTo>
                    <a:lnTo>
                      <a:pt x="58" y="243"/>
                    </a:lnTo>
                    <a:lnTo>
                      <a:pt x="87" y="287"/>
                    </a:lnTo>
                    <a:lnTo>
                      <a:pt x="63" y="434"/>
                    </a:lnTo>
                    <a:lnTo>
                      <a:pt x="77" y="437"/>
                    </a:lnTo>
                    <a:lnTo>
                      <a:pt x="90" y="439"/>
                    </a:lnTo>
                    <a:lnTo>
                      <a:pt x="103" y="441"/>
                    </a:lnTo>
                    <a:lnTo>
                      <a:pt x="117" y="442"/>
                    </a:lnTo>
                    <a:close/>
                  </a:path>
                </a:pathLst>
              </a:custGeom>
              <a:solidFill>
                <a:srgbClr val="FFB6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7" name="Freeform 609"/>
              <p:cNvSpPr>
                <a:spLocks/>
              </p:cNvSpPr>
              <p:nvPr/>
            </p:nvSpPr>
            <p:spPr bwMode="auto">
              <a:xfrm>
                <a:off x="2513" y="1496"/>
                <a:ext cx="328" cy="443"/>
              </a:xfrm>
              <a:custGeom>
                <a:avLst/>
                <a:gdLst/>
                <a:ahLst/>
                <a:cxnLst>
                  <a:cxn ang="0">
                    <a:pos x="117" y="442"/>
                  </a:cxn>
                  <a:cxn ang="0">
                    <a:pos x="131" y="443"/>
                  </a:cxn>
                  <a:cxn ang="0">
                    <a:pos x="145" y="443"/>
                  </a:cxn>
                  <a:cxn ang="0">
                    <a:pos x="159" y="443"/>
                  </a:cxn>
                  <a:cxn ang="0">
                    <a:pos x="172" y="443"/>
                  </a:cxn>
                  <a:cxn ang="0">
                    <a:pos x="186" y="442"/>
                  </a:cxn>
                  <a:cxn ang="0">
                    <a:pos x="200" y="441"/>
                  </a:cxn>
                  <a:cxn ang="0">
                    <a:pos x="214" y="439"/>
                  </a:cxn>
                  <a:cxn ang="0">
                    <a:pos x="228" y="437"/>
                  </a:cxn>
                  <a:cxn ang="0">
                    <a:pos x="241" y="435"/>
                  </a:cxn>
                  <a:cxn ang="0">
                    <a:pos x="255" y="432"/>
                  </a:cxn>
                  <a:cxn ang="0">
                    <a:pos x="268" y="430"/>
                  </a:cxn>
                  <a:cxn ang="0">
                    <a:pos x="282" y="426"/>
                  </a:cxn>
                  <a:cxn ang="0">
                    <a:pos x="279" y="420"/>
                  </a:cxn>
                  <a:cxn ang="0">
                    <a:pos x="276" y="413"/>
                  </a:cxn>
                  <a:cxn ang="0">
                    <a:pos x="274" y="407"/>
                  </a:cxn>
                  <a:cxn ang="0">
                    <a:pos x="272" y="399"/>
                  </a:cxn>
                  <a:cxn ang="0">
                    <a:pos x="271" y="393"/>
                  </a:cxn>
                  <a:cxn ang="0">
                    <a:pos x="268" y="385"/>
                  </a:cxn>
                  <a:cxn ang="0">
                    <a:pos x="267" y="377"/>
                  </a:cxn>
                  <a:cxn ang="0">
                    <a:pos x="265" y="370"/>
                  </a:cxn>
                  <a:cxn ang="0">
                    <a:pos x="263" y="361"/>
                  </a:cxn>
                  <a:cxn ang="0">
                    <a:pos x="261" y="352"/>
                  </a:cxn>
                  <a:cxn ang="0">
                    <a:pos x="259" y="342"/>
                  </a:cxn>
                  <a:cxn ang="0">
                    <a:pos x="256" y="332"/>
                  </a:cxn>
                  <a:cxn ang="0">
                    <a:pos x="253" y="322"/>
                  </a:cxn>
                  <a:cxn ang="0">
                    <a:pos x="250" y="310"/>
                  </a:cxn>
                  <a:cxn ang="0">
                    <a:pos x="246" y="298"/>
                  </a:cxn>
                  <a:cxn ang="0">
                    <a:pos x="241" y="285"/>
                  </a:cxn>
                  <a:cxn ang="0">
                    <a:pos x="262" y="255"/>
                  </a:cxn>
                  <a:cxn ang="0">
                    <a:pos x="282" y="218"/>
                  </a:cxn>
                  <a:cxn ang="0">
                    <a:pos x="297" y="183"/>
                  </a:cxn>
                  <a:cxn ang="0">
                    <a:pos x="300" y="153"/>
                  </a:cxn>
                  <a:cxn ang="0">
                    <a:pos x="312" y="159"/>
                  </a:cxn>
                  <a:cxn ang="0">
                    <a:pos x="321" y="138"/>
                  </a:cxn>
                  <a:cxn ang="0">
                    <a:pos x="327" y="98"/>
                  </a:cxn>
                  <a:cxn ang="0">
                    <a:pos x="328" y="59"/>
                  </a:cxn>
                  <a:cxn ang="0">
                    <a:pos x="324" y="29"/>
                  </a:cxn>
                  <a:cxn ang="0">
                    <a:pos x="324" y="3"/>
                  </a:cxn>
                  <a:cxn ang="0">
                    <a:pos x="301" y="0"/>
                  </a:cxn>
                  <a:cxn ang="0">
                    <a:pos x="13" y="6"/>
                  </a:cxn>
                  <a:cxn ang="0">
                    <a:pos x="3" y="47"/>
                  </a:cxn>
                  <a:cxn ang="0">
                    <a:pos x="0" y="77"/>
                  </a:cxn>
                  <a:cxn ang="0">
                    <a:pos x="3" y="99"/>
                  </a:cxn>
                  <a:cxn ang="0">
                    <a:pos x="4" y="131"/>
                  </a:cxn>
                  <a:cxn ang="0">
                    <a:pos x="13" y="158"/>
                  </a:cxn>
                  <a:cxn ang="0">
                    <a:pos x="21" y="159"/>
                  </a:cxn>
                  <a:cxn ang="0">
                    <a:pos x="27" y="155"/>
                  </a:cxn>
                  <a:cxn ang="0">
                    <a:pos x="36" y="183"/>
                  </a:cxn>
                  <a:cxn ang="0">
                    <a:pos x="40" y="212"/>
                  </a:cxn>
                  <a:cxn ang="0">
                    <a:pos x="58" y="243"/>
                  </a:cxn>
                  <a:cxn ang="0">
                    <a:pos x="87" y="287"/>
                  </a:cxn>
                  <a:cxn ang="0">
                    <a:pos x="63" y="434"/>
                  </a:cxn>
                  <a:cxn ang="0">
                    <a:pos x="77" y="437"/>
                  </a:cxn>
                  <a:cxn ang="0">
                    <a:pos x="90" y="439"/>
                  </a:cxn>
                  <a:cxn ang="0">
                    <a:pos x="103" y="441"/>
                  </a:cxn>
                  <a:cxn ang="0">
                    <a:pos x="117" y="442"/>
                  </a:cxn>
                </a:cxnLst>
                <a:rect l="0" t="0" r="r" b="b"/>
                <a:pathLst>
                  <a:path w="328" h="443">
                    <a:moveTo>
                      <a:pt x="117" y="442"/>
                    </a:moveTo>
                    <a:lnTo>
                      <a:pt x="131" y="443"/>
                    </a:lnTo>
                    <a:lnTo>
                      <a:pt x="145" y="443"/>
                    </a:lnTo>
                    <a:lnTo>
                      <a:pt x="159" y="443"/>
                    </a:lnTo>
                    <a:lnTo>
                      <a:pt x="172" y="443"/>
                    </a:lnTo>
                    <a:lnTo>
                      <a:pt x="186" y="442"/>
                    </a:lnTo>
                    <a:lnTo>
                      <a:pt x="200" y="441"/>
                    </a:lnTo>
                    <a:lnTo>
                      <a:pt x="214" y="439"/>
                    </a:lnTo>
                    <a:lnTo>
                      <a:pt x="228" y="437"/>
                    </a:lnTo>
                    <a:lnTo>
                      <a:pt x="241" y="435"/>
                    </a:lnTo>
                    <a:lnTo>
                      <a:pt x="255" y="432"/>
                    </a:lnTo>
                    <a:lnTo>
                      <a:pt x="268" y="430"/>
                    </a:lnTo>
                    <a:lnTo>
                      <a:pt x="282" y="426"/>
                    </a:lnTo>
                    <a:lnTo>
                      <a:pt x="279" y="420"/>
                    </a:lnTo>
                    <a:lnTo>
                      <a:pt x="276" y="413"/>
                    </a:lnTo>
                    <a:lnTo>
                      <a:pt x="274" y="407"/>
                    </a:lnTo>
                    <a:lnTo>
                      <a:pt x="272" y="399"/>
                    </a:lnTo>
                    <a:lnTo>
                      <a:pt x="271" y="393"/>
                    </a:lnTo>
                    <a:lnTo>
                      <a:pt x="268" y="385"/>
                    </a:lnTo>
                    <a:lnTo>
                      <a:pt x="267" y="377"/>
                    </a:lnTo>
                    <a:lnTo>
                      <a:pt x="265" y="370"/>
                    </a:lnTo>
                    <a:lnTo>
                      <a:pt x="263" y="361"/>
                    </a:lnTo>
                    <a:lnTo>
                      <a:pt x="261" y="352"/>
                    </a:lnTo>
                    <a:lnTo>
                      <a:pt x="259" y="342"/>
                    </a:lnTo>
                    <a:lnTo>
                      <a:pt x="256" y="332"/>
                    </a:lnTo>
                    <a:lnTo>
                      <a:pt x="253" y="322"/>
                    </a:lnTo>
                    <a:lnTo>
                      <a:pt x="250" y="310"/>
                    </a:lnTo>
                    <a:lnTo>
                      <a:pt x="246" y="298"/>
                    </a:lnTo>
                    <a:lnTo>
                      <a:pt x="241" y="285"/>
                    </a:lnTo>
                    <a:lnTo>
                      <a:pt x="262" y="255"/>
                    </a:lnTo>
                    <a:lnTo>
                      <a:pt x="282" y="218"/>
                    </a:lnTo>
                    <a:lnTo>
                      <a:pt x="297" y="183"/>
                    </a:lnTo>
                    <a:lnTo>
                      <a:pt x="300" y="153"/>
                    </a:lnTo>
                    <a:lnTo>
                      <a:pt x="312" y="159"/>
                    </a:lnTo>
                    <a:lnTo>
                      <a:pt x="321" y="138"/>
                    </a:lnTo>
                    <a:lnTo>
                      <a:pt x="327" y="98"/>
                    </a:lnTo>
                    <a:lnTo>
                      <a:pt x="328" y="59"/>
                    </a:lnTo>
                    <a:lnTo>
                      <a:pt x="324" y="29"/>
                    </a:lnTo>
                    <a:lnTo>
                      <a:pt x="324" y="3"/>
                    </a:lnTo>
                    <a:lnTo>
                      <a:pt x="301" y="0"/>
                    </a:lnTo>
                    <a:lnTo>
                      <a:pt x="13" y="6"/>
                    </a:lnTo>
                    <a:lnTo>
                      <a:pt x="3" y="47"/>
                    </a:lnTo>
                    <a:lnTo>
                      <a:pt x="0" y="77"/>
                    </a:lnTo>
                    <a:lnTo>
                      <a:pt x="3" y="99"/>
                    </a:lnTo>
                    <a:lnTo>
                      <a:pt x="4" y="131"/>
                    </a:lnTo>
                    <a:lnTo>
                      <a:pt x="13" y="158"/>
                    </a:lnTo>
                    <a:lnTo>
                      <a:pt x="21" y="159"/>
                    </a:lnTo>
                    <a:lnTo>
                      <a:pt x="27" y="155"/>
                    </a:lnTo>
                    <a:lnTo>
                      <a:pt x="36" y="183"/>
                    </a:lnTo>
                    <a:lnTo>
                      <a:pt x="40" y="212"/>
                    </a:lnTo>
                    <a:lnTo>
                      <a:pt x="58" y="243"/>
                    </a:lnTo>
                    <a:lnTo>
                      <a:pt x="87" y="287"/>
                    </a:lnTo>
                    <a:lnTo>
                      <a:pt x="63" y="434"/>
                    </a:lnTo>
                    <a:lnTo>
                      <a:pt x="77" y="437"/>
                    </a:lnTo>
                    <a:lnTo>
                      <a:pt x="90" y="439"/>
                    </a:lnTo>
                    <a:lnTo>
                      <a:pt x="103" y="441"/>
                    </a:lnTo>
                    <a:lnTo>
                      <a:pt x="117" y="442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8" name="Freeform 610"/>
              <p:cNvSpPr>
                <a:spLocks/>
              </p:cNvSpPr>
              <p:nvPr/>
            </p:nvSpPr>
            <p:spPr bwMode="auto">
              <a:xfrm>
                <a:off x="2513" y="1496"/>
                <a:ext cx="328" cy="443"/>
              </a:xfrm>
              <a:custGeom>
                <a:avLst/>
                <a:gdLst/>
                <a:ahLst/>
                <a:cxnLst>
                  <a:cxn ang="0">
                    <a:pos x="117" y="442"/>
                  </a:cxn>
                  <a:cxn ang="0">
                    <a:pos x="131" y="443"/>
                  </a:cxn>
                  <a:cxn ang="0">
                    <a:pos x="145" y="443"/>
                  </a:cxn>
                  <a:cxn ang="0">
                    <a:pos x="159" y="443"/>
                  </a:cxn>
                  <a:cxn ang="0">
                    <a:pos x="172" y="443"/>
                  </a:cxn>
                  <a:cxn ang="0">
                    <a:pos x="186" y="442"/>
                  </a:cxn>
                  <a:cxn ang="0">
                    <a:pos x="200" y="441"/>
                  </a:cxn>
                  <a:cxn ang="0">
                    <a:pos x="214" y="439"/>
                  </a:cxn>
                  <a:cxn ang="0">
                    <a:pos x="228" y="437"/>
                  </a:cxn>
                  <a:cxn ang="0">
                    <a:pos x="241" y="435"/>
                  </a:cxn>
                  <a:cxn ang="0">
                    <a:pos x="255" y="432"/>
                  </a:cxn>
                  <a:cxn ang="0">
                    <a:pos x="268" y="430"/>
                  </a:cxn>
                  <a:cxn ang="0">
                    <a:pos x="282" y="426"/>
                  </a:cxn>
                  <a:cxn ang="0">
                    <a:pos x="279" y="420"/>
                  </a:cxn>
                  <a:cxn ang="0">
                    <a:pos x="276" y="413"/>
                  </a:cxn>
                  <a:cxn ang="0">
                    <a:pos x="274" y="407"/>
                  </a:cxn>
                  <a:cxn ang="0">
                    <a:pos x="272" y="399"/>
                  </a:cxn>
                  <a:cxn ang="0">
                    <a:pos x="271" y="393"/>
                  </a:cxn>
                  <a:cxn ang="0">
                    <a:pos x="268" y="385"/>
                  </a:cxn>
                  <a:cxn ang="0">
                    <a:pos x="267" y="377"/>
                  </a:cxn>
                  <a:cxn ang="0">
                    <a:pos x="265" y="370"/>
                  </a:cxn>
                  <a:cxn ang="0">
                    <a:pos x="263" y="361"/>
                  </a:cxn>
                  <a:cxn ang="0">
                    <a:pos x="261" y="352"/>
                  </a:cxn>
                  <a:cxn ang="0">
                    <a:pos x="259" y="342"/>
                  </a:cxn>
                  <a:cxn ang="0">
                    <a:pos x="256" y="332"/>
                  </a:cxn>
                  <a:cxn ang="0">
                    <a:pos x="253" y="322"/>
                  </a:cxn>
                  <a:cxn ang="0">
                    <a:pos x="250" y="310"/>
                  </a:cxn>
                  <a:cxn ang="0">
                    <a:pos x="246" y="298"/>
                  </a:cxn>
                  <a:cxn ang="0">
                    <a:pos x="241" y="285"/>
                  </a:cxn>
                  <a:cxn ang="0">
                    <a:pos x="262" y="255"/>
                  </a:cxn>
                  <a:cxn ang="0">
                    <a:pos x="282" y="218"/>
                  </a:cxn>
                  <a:cxn ang="0">
                    <a:pos x="297" y="183"/>
                  </a:cxn>
                  <a:cxn ang="0">
                    <a:pos x="300" y="153"/>
                  </a:cxn>
                  <a:cxn ang="0">
                    <a:pos x="312" y="159"/>
                  </a:cxn>
                  <a:cxn ang="0">
                    <a:pos x="321" y="138"/>
                  </a:cxn>
                  <a:cxn ang="0">
                    <a:pos x="327" y="98"/>
                  </a:cxn>
                  <a:cxn ang="0">
                    <a:pos x="328" y="59"/>
                  </a:cxn>
                  <a:cxn ang="0">
                    <a:pos x="324" y="29"/>
                  </a:cxn>
                  <a:cxn ang="0">
                    <a:pos x="324" y="3"/>
                  </a:cxn>
                  <a:cxn ang="0">
                    <a:pos x="301" y="0"/>
                  </a:cxn>
                  <a:cxn ang="0">
                    <a:pos x="13" y="6"/>
                  </a:cxn>
                  <a:cxn ang="0">
                    <a:pos x="3" y="47"/>
                  </a:cxn>
                  <a:cxn ang="0">
                    <a:pos x="0" y="77"/>
                  </a:cxn>
                  <a:cxn ang="0">
                    <a:pos x="3" y="99"/>
                  </a:cxn>
                  <a:cxn ang="0">
                    <a:pos x="4" y="131"/>
                  </a:cxn>
                  <a:cxn ang="0">
                    <a:pos x="13" y="158"/>
                  </a:cxn>
                  <a:cxn ang="0">
                    <a:pos x="21" y="159"/>
                  </a:cxn>
                  <a:cxn ang="0">
                    <a:pos x="27" y="155"/>
                  </a:cxn>
                  <a:cxn ang="0">
                    <a:pos x="36" y="183"/>
                  </a:cxn>
                  <a:cxn ang="0">
                    <a:pos x="40" y="212"/>
                  </a:cxn>
                  <a:cxn ang="0">
                    <a:pos x="58" y="243"/>
                  </a:cxn>
                  <a:cxn ang="0">
                    <a:pos x="87" y="287"/>
                  </a:cxn>
                  <a:cxn ang="0">
                    <a:pos x="63" y="434"/>
                  </a:cxn>
                  <a:cxn ang="0">
                    <a:pos x="77" y="437"/>
                  </a:cxn>
                  <a:cxn ang="0">
                    <a:pos x="90" y="439"/>
                  </a:cxn>
                  <a:cxn ang="0">
                    <a:pos x="103" y="441"/>
                  </a:cxn>
                  <a:cxn ang="0">
                    <a:pos x="117" y="442"/>
                  </a:cxn>
                </a:cxnLst>
                <a:rect l="0" t="0" r="r" b="b"/>
                <a:pathLst>
                  <a:path w="328" h="443">
                    <a:moveTo>
                      <a:pt x="117" y="442"/>
                    </a:moveTo>
                    <a:lnTo>
                      <a:pt x="131" y="443"/>
                    </a:lnTo>
                    <a:lnTo>
                      <a:pt x="145" y="443"/>
                    </a:lnTo>
                    <a:lnTo>
                      <a:pt x="159" y="443"/>
                    </a:lnTo>
                    <a:lnTo>
                      <a:pt x="172" y="443"/>
                    </a:lnTo>
                    <a:lnTo>
                      <a:pt x="186" y="442"/>
                    </a:lnTo>
                    <a:lnTo>
                      <a:pt x="200" y="441"/>
                    </a:lnTo>
                    <a:lnTo>
                      <a:pt x="214" y="439"/>
                    </a:lnTo>
                    <a:lnTo>
                      <a:pt x="228" y="437"/>
                    </a:lnTo>
                    <a:lnTo>
                      <a:pt x="241" y="435"/>
                    </a:lnTo>
                    <a:lnTo>
                      <a:pt x="255" y="432"/>
                    </a:lnTo>
                    <a:lnTo>
                      <a:pt x="268" y="430"/>
                    </a:lnTo>
                    <a:lnTo>
                      <a:pt x="282" y="426"/>
                    </a:lnTo>
                    <a:lnTo>
                      <a:pt x="279" y="420"/>
                    </a:lnTo>
                    <a:lnTo>
                      <a:pt x="276" y="413"/>
                    </a:lnTo>
                    <a:lnTo>
                      <a:pt x="274" y="407"/>
                    </a:lnTo>
                    <a:lnTo>
                      <a:pt x="272" y="399"/>
                    </a:lnTo>
                    <a:lnTo>
                      <a:pt x="271" y="393"/>
                    </a:lnTo>
                    <a:lnTo>
                      <a:pt x="268" y="385"/>
                    </a:lnTo>
                    <a:lnTo>
                      <a:pt x="267" y="377"/>
                    </a:lnTo>
                    <a:lnTo>
                      <a:pt x="265" y="370"/>
                    </a:lnTo>
                    <a:lnTo>
                      <a:pt x="263" y="361"/>
                    </a:lnTo>
                    <a:lnTo>
                      <a:pt x="261" y="352"/>
                    </a:lnTo>
                    <a:lnTo>
                      <a:pt x="259" y="342"/>
                    </a:lnTo>
                    <a:lnTo>
                      <a:pt x="256" y="332"/>
                    </a:lnTo>
                    <a:lnTo>
                      <a:pt x="253" y="322"/>
                    </a:lnTo>
                    <a:lnTo>
                      <a:pt x="250" y="310"/>
                    </a:lnTo>
                    <a:lnTo>
                      <a:pt x="246" y="298"/>
                    </a:lnTo>
                    <a:lnTo>
                      <a:pt x="241" y="285"/>
                    </a:lnTo>
                    <a:lnTo>
                      <a:pt x="262" y="255"/>
                    </a:lnTo>
                    <a:lnTo>
                      <a:pt x="282" y="218"/>
                    </a:lnTo>
                    <a:lnTo>
                      <a:pt x="297" y="183"/>
                    </a:lnTo>
                    <a:lnTo>
                      <a:pt x="300" y="153"/>
                    </a:lnTo>
                    <a:lnTo>
                      <a:pt x="312" y="159"/>
                    </a:lnTo>
                    <a:lnTo>
                      <a:pt x="321" y="138"/>
                    </a:lnTo>
                    <a:lnTo>
                      <a:pt x="327" y="98"/>
                    </a:lnTo>
                    <a:lnTo>
                      <a:pt x="328" y="59"/>
                    </a:lnTo>
                    <a:lnTo>
                      <a:pt x="324" y="29"/>
                    </a:lnTo>
                    <a:lnTo>
                      <a:pt x="324" y="3"/>
                    </a:lnTo>
                    <a:lnTo>
                      <a:pt x="301" y="0"/>
                    </a:lnTo>
                    <a:lnTo>
                      <a:pt x="13" y="6"/>
                    </a:lnTo>
                    <a:lnTo>
                      <a:pt x="3" y="47"/>
                    </a:lnTo>
                    <a:lnTo>
                      <a:pt x="0" y="77"/>
                    </a:lnTo>
                    <a:lnTo>
                      <a:pt x="3" y="99"/>
                    </a:lnTo>
                    <a:lnTo>
                      <a:pt x="4" y="131"/>
                    </a:lnTo>
                    <a:lnTo>
                      <a:pt x="13" y="158"/>
                    </a:lnTo>
                    <a:lnTo>
                      <a:pt x="21" y="159"/>
                    </a:lnTo>
                    <a:lnTo>
                      <a:pt x="27" y="155"/>
                    </a:lnTo>
                    <a:lnTo>
                      <a:pt x="36" y="183"/>
                    </a:lnTo>
                    <a:lnTo>
                      <a:pt x="40" y="212"/>
                    </a:lnTo>
                    <a:lnTo>
                      <a:pt x="58" y="243"/>
                    </a:lnTo>
                    <a:lnTo>
                      <a:pt x="87" y="287"/>
                    </a:lnTo>
                    <a:lnTo>
                      <a:pt x="63" y="434"/>
                    </a:lnTo>
                    <a:lnTo>
                      <a:pt x="77" y="437"/>
                    </a:lnTo>
                    <a:lnTo>
                      <a:pt x="90" y="439"/>
                    </a:lnTo>
                    <a:lnTo>
                      <a:pt x="103" y="441"/>
                    </a:lnTo>
                    <a:lnTo>
                      <a:pt x="117" y="442"/>
                    </a:lnTo>
                    <a:close/>
                  </a:path>
                </a:pathLst>
              </a:custGeom>
              <a:noFill/>
              <a:ln w="2" cap="rnd">
                <a:solidFill>
                  <a:srgbClr val="FFB66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24" name="Freeform 612"/>
            <p:cNvSpPr>
              <a:spLocks/>
            </p:cNvSpPr>
            <p:nvPr/>
          </p:nvSpPr>
          <p:spPr bwMode="auto">
            <a:xfrm>
              <a:off x="6238980" y="2657503"/>
              <a:ext cx="280829" cy="311722"/>
            </a:xfrm>
            <a:custGeom>
              <a:avLst/>
              <a:gdLst/>
              <a:ahLst/>
              <a:cxnLst>
                <a:cxn ang="0">
                  <a:pos x="56" y="72"/>
                </a:cxn>
                <a:cxn ang="0">
                  <a:pos x="44" y="85"/>
                </a:cxn>
                <a:cxn ang="0">
                  <a:pos x="32" y="97"/>
                </a:cxn>
                <a:cxn ang="0">
                  <a:pos x="21" y="110"/>
                </a:cxn>
                <a:cxn ang="0">
                  <a:pos x="12" y="124"/>
                </a:cxn>
                <a:cxn ang="0">
                  <a:pos x="7" y="139"/>
                </a:cxn>
                <a:cxn ang="0">
                  <a:pos x="6" y="154"/>
                </a:cxn>
                <a:cxn ang="0">
                  <a:pos x="5" y="169"/>
                </a:cxn>
                <a:cxn ang="0">
                  <a:pos x="4" y="185"/>
                </a:cxn>
                <a:cxn ang="0">
                  <a:pos x="2" y="200"/>
                </a:cxn>
                <a:cxn ang="0">
                  <a:pos x="0" y="216"/>
                </a:cxn>
                <a:cxn ang="0">
                  <a:pos x="12" y="251"/>
                </a:cxn>
                <a:cxn ang="0">
                  <a:pos x="24" y="286"/>
                </a:cxn>
                <a:cxn ang="0">
                  <a:pos x="36" y="322"/>
                </a:cxn>
                <a:cxn ang="0">
                  <a:pos x="48" y="358"/>
                </a:cxn>
                <a:cxn ang="0">
                  <a:pos x="60" y="394"/>
                </a:cxn>
                <a:cxn ang="0">
                  <a:pos x="88" y="411"/>
                </a:cxn>
                <a:cxn ang="0">
                  <a:pos x="125" y="417"/>
                </a:cxn>
                <a:cxn ang="0">
                  <a:pos x="162" y="419"/>
                </a:cxn>
                <a:cxn ang="0">
                  <a:pos x="200" y="417"/>
                </a:cxn>
                <a:cxn ang="0">
                  <a:pos x="238" y="411"/>
                </a:cxn>
                <a:cxn ang="0">
                  <a:pos x="267" y="393"/>
                </a:cxn>
                <a:cxn ang="0">
                  <a:pos x="278" y="355"/>
                </a:cxn>
                <a:cxn ang="0">
                  <a:pos x="288" y="317"/>
                </a:cxn>
                <a:cxn ang="0">
                  <a:pos x="299" y="279"/>
                </a:cxn>
                <a:cxn ang="0">
                  <a:pos x="309" y="242"/>
                </a:cxn>
                <a:cxn ang="0">
                  <a:pos x="319" y="204"/>
                </a:cxn>
                <a:cxn ang="0">
                  <a:pos x="318" y="182"/>
                </a:cxn>
                <a:cxn ang="0">
                  <a:pos x="318" y="159"/>
                </a:cxn>
                <a:cxn ang="0">
                  <a:pos x="318" y="137"/>
                </a:cxn>
                <a:cxn ang="0">
                  <a:pos x="315" y="115"/>
                </a:cxn>
                <a:cxn ang="0">
                  <a:pos x="306" y="93"/>
                </a:cxn>
                <a:cxn ang="0">
                  <a:pos x="291" y="70"/>
                </a:cxn>
                <a:cxn ang="0">
                  <a:pos x="275" y="48"/>
                </a:cxn>
                <a:cxn ang="0">
                  <a:pos x="257" y="29"/>
                </a:cxn>
                <a:cxn ang="0">
                  <a:pos x="234" y="14"/>
                </a:cxn>
                <a:cxn ang="0">
                  <a:pos x="202" y="4"/>
                </a:cxn>
                <a:cxn ang="0">
                  <a:pos x="167" y="2"/>
                </a:cxn>
                <a:cxn ang="0">
                  <a:pos x="144" y="9"/>
                </a:cxn>
                <a:cxn ang="0">
                  <a:pos x="124" y="18"/>
                </a:cxn>
                <a:cxn ang="0">
                  <a:pos x="105" y="30"/>
                </a:cxn>
                <a:cxn ang="0">
                  <a:pos x="85" y="45"/>
                </a:cxn>
                <a:cxn ang="0">
                  <a:pos x="63" y="63"/>
                </a:cxn>
              </a:cxnLst>
              <a:rect l="0" t="0" r="r" b="b"/>
              <a:pathLst>
                <a:path w="319" h="419">
                  <a:moveTo>
                    <a:pt x="63" y="63"/>
                  </a:moveTo>
                  <a:lnTo>
                    <a:pt x="60" y="68"/>
                  </a:lnTo>
                  <a:lnTo>
                    <a:pt x="56" y="72"/>
                  </a:lnTo>
                  <a:lnTo>
                    <a:pt x="52" y="76"/>
                  </a:lnTo>
                  <a:lnTo>
                    <a:pt x="48" y="81"/>
                  </a:lnTo>
                  <a:lnTo>
                    <a:pt x="44" y="85"/>
                  </a:lnTo>
                  <a:lnTo>
                    <a:pt x="41" y="89"/>
                  </a:lnTo>
                  <a:lnTo>
                    <a:pt x="36" y="93"/>
                  </a:lnTo>
                  <a:lnTo>
                    <a:pt x="32" y="97"/>
                  </a:lnTo>
                  <a:lnTo>
                    <a:pt x="29" y="102"/>
                  </a:lnTo>
                  <a:lnTo>
                    <a:pt x="25" y="106"/>
                  </a:lnTo>
                  <a:lnTo>
                    <a:pt x="21" y="110"/>
                  </a:lnTo>
                  <a:lnTo>
                    <a:pt x="18" y="115"/>
                  </a:lnTo>
                  <a:lnTo>
                    <a:pt x="15" y="119"/>
                  </a:lnTo>
                  <a:lnTo>
                    <a:pt x="12" y="124"/>
                  </a:lnTo>
                  <a:lnTo>
                    <a:pt x="10" y="129"/>
                  </a:lnTo>
                  <a:lnTo>
                    <a:pt x="8" y="134"/>
                  </a:lnTo>
                  <a:lnTo>
                    <a:pt x="7" y="139"/>
                  </a:lnTo>
                  <a:lnTo>
                    <a:pt x="7" y="144"/>
                  </a:lnTo>
                  <a:lnTo>
                    <a:pt x="6" y="149"/>
                  </a:lnTo>
                  <a:lnTo>
                    <a:pt x="6" y="154"/>
                  </a:lnTo>
                  <a:lnTo>
                    <a:pt x="6" y="159"/>
                  </a:lnTo>
                  <a:lnTo>
                    <a:pt x="5" y="164"/>
                  </a:lnTo>
                  <a:lnTo>
                    <a:pt x="5" y="169"/>
                  </a:lnTo>
                  <a:lnTo>
                    <a:pt x="4" y="175"/>
                  </a:lnTo>
                  <a:lnTo>
                    <a:pt x="4" y="180"/>
                  </a:lnTo>
                  <a:lnTo>
                    <a:pt x="4" y="185"/>
                  </a:lnTo>
                  <a:lnTo>
                    <a:pt x="3" y="190"/>
                  </a:lnTo>
                  <a:lnTo>
                    <a:pt x="2" y="195"/>
                  </a:lnTo>
                  <a:lnTo>
                    <a:pt x="2" y="200"/>
                  </a:lnTo>
                  <a:lnTo>
                    <a:pt x="1" y="205"/>
                  </a:lnTo>
                  <a:lnTo>
                    <a:pt x="1" y="210"/>
                  </a:lnTo>
                  <a:lnTo>
                    <a:pt x="0" y="216"/>
                  </a:lnTo>
                  <a:lnTo>
                    <a:pt x="4" y="227"/>
                  </a:lnTo>
                  <a:lnTo>
                    <a:pt x="9" y="239"/>
                  </a:lnTo>
                  <a:lnTo>
                    <a:pt x="12" y="251"/>
                  </a:lnTo>
                  <a:lnTo>
                    <a:pt x="17" y="263"/>
                  </a:lnTo>
                  <a:lnTo>
                    <a:pt x="20" y="275"/>
                  </a:lnTo>
                  <a:lnTo>
                    <a:pt x="24" y="286"/>
                  </a:lnTo>
                  <a:lnTo>
                    <a:pt x="28" y="298"/>
                  </a:lnTo>
                  <a:lnTo>
                    <a:pt x="32" y="310"/>
                  </a:lnTo>
                  <a:lnTo>
                    <a:pt x="36" y="322"/>
                  </a:lnTo>
                  <a:lnTo>
                    <a:pt x="40" y="334"/>
                  </a:lnTo>
                  <a:lnTo>
                    <a:pt x="44" y="346"/>
                  </a:lnTo>
                  <a:lnTo>
                    <a:pt x="48" y="358"/>
                  </a:lnTo>
                  <a:lnTo>
                    <a:pt x="52" y="370"/>
                  </a:lnTo>
                  <a:lnTo>
                    <a:pt x="56" y="381"/>
                  </a:lnTo>
                  <a:lnTo>
                    <a:pt x="60" y="394"/>
                  </a:lnTo>
                  <a:lnTo>
                    <a:pt x="64" y="405"/>
                  </a:lnTo>
                  <a:lnTo>
                    <a:pt x="76" y="409"/>
                  </a:lnTo>
                  <a:lnTo>
                    <a:pt x="88" y="411"/>
                  </a:lnTo>
                  <a:lnTo>
                    <a:pt x="101" y="414"/>
                  </a:lnTo>
                  <a:lnTo>
                    <a:pt x="113" y="416"/>
                  </a:lnTo>
                  <a:lnTo>
                    <a:pt x="125" y="417"/>
                  </a:lnTo>
                  <a:lnTo>
                    <a:pt x="138" y="418"/>
                  </a:lnTo>
                  <a:lnTo>
                    <a:pt x="150" y="419"/>
                  </a:lnTo>
                  <a:lnTo>
                    <a:pt x="162" y="419"/>
                  </a:lnTo>
                  <a:lnTo>
                    <a:pt x="175" y="419"/>
                  </a:lnTo>
                  <a:lnTo>
                    <a:pt x="187" y="418"/>
                  </a:lnTo>
                  <a:lnTo>
                    <a:pt x="200" y="417"/>
                  </a:lnTo>
                  <a:lnTo>
                    <a:pt x="212" y="416"/>
                  </a:lnTo>
                  <a:lnTo>
                    <a:pt x="225" y="414"/>
                  </a:lnTo>
                  <a:lnTo>
                    <a:pt x="238" y="411"/>
                  </a:lnTo>
                  <a:lnTo>
                    <a:pt x="251" y="409"/>
                  </a:lnTo>
                  <a:lnTo>
                    <a:pt x="264" y="405"/>
                  </a:lnTo>
                  <a:lnTo>
                    <a:pt x="267" y="393"/>
                  </a:lnTo>
                  <a:lnTo>
                    <a:pt x="271" y="380"/>
                  </a:lnTo>
                  <a:lnTo>
                    <a:pt x="274" y="368"/>
                  </a:lnTo>
                  <a:lnTo>
                    <a:pt x="278" y="355"/>
                  </a:lnTo>
                  <a:lnTo>
                    <a:pt x="281" y="342"/>
                  </a:lnTo>
                  <a:lnTo>
                    <a:pt x="285" y="330"/>
                  </a:lnTo>
                  <a:lnTo>
                    <a:pt x="288" y="317"/>
                  </a:lnTo>
                  <a:lnTo>
                    <a:pt x="292" y="304"/>
                  </a:lnTo>
                  <a:lnTo>
                    <a:pt x="295" y="292"/>
                  </a:lnTo>
                  <a:lnTo>
                    <a:pt x="299" y="279"/>
                  </a:lnTo>
                  <a:lnTo>
                    <a:pt x="302" y="267"/>
                  </a:lnTo>
                  <a:lnTo>
                    <a:pt x="306" y="254"/>
                  </a:lnTo>
                  <a:lnTo>
                    <a:pt x="309" y="242"/>
                  </a:lnTo>
                  <a:lnTo>
                    <a:pt x="313" y="229"/>
                  </a:lnTo>
                  <a:lnTo>
                    <a:pt x="316" y="217"/>
                  </a:lnTo>
                  <a:lnTo>
                    <a:pt x="319" y="204"/>
                  </a:lnTo>
                  <a:lnTo>
                    <a:pt x="319" y="197"/>
                  </a:lnTo>
                  <a:lnTo>
                    <a:pt x="318" y="189"/>
                  </a:lnTo>
                  <a:lnTo>
                    <a:pt x="318" y="182"/>
                  </a:lnTo>
                  <a:lnTo>
                    <a:pt x="318" y="174"/>
                  </a:lnTo>
                  <a:lnTo>
                    <a:pt x="318" y="167"/>
                  </a:lnTo>
                  <a:lnTo>
                    <a:pt x="318" y="159"/>
                  </a:lnTo>
                  <a:lnTo>
                    <a:pt x="319" y="152"/>
                  </a:lnTo>
                  <a:lnTo>
                    <a:pt x="319" y="144"/>
                  </a:lnTo>
                  <a:lnTo>
                    <a:pt x="318" y="137"/>
                  </a:lnTo>
                  <a:lnTo>
                    <a:pt x="317" y="130"/>
                  </a:lnTo>
                  <a:lnTo>
                    <a:pt x="317" y="122"/>
                  </a:lnTo>
                  <a:lnTo>
                    <a:pt x="315" y="115"/>
                  </a:lnTo>
                  <a:lnTo>
                    <a:pt x="313" y="107"/>
                  </a:lnTo>
                  <a:lnTo>
                    <a:pt x="310" y="100"/>
                  </a:lnTo>
                  <a:lnTo>
                    <a:pt x="306" y="93"/>
                  </a:lnTo>
                  <a:lnTo>
                    <a:pt x="301" y="85"/>
                  </a:lnTo>
                  <a:lnTo>
                    <a:pt x="296" y="77"/>
                  </a:lnTo>
                  <a:lnTo>
                    <a:pt x="291" y="70"/>
                  </a:lnTo>
                  <a:lnTo>
                    <a:pt x="286" y="62"/>
                  </a:lnTo>
                  <a:lnTo>
                    <a:pt x="281" y="54"/>
                  </a:lnTo>
                  <a:lnTo>
                    <a:pt x="275" y="48"/>
                  </a:lnTo>
                  <a:lnTo>
                    <a:pt x="270" y="41"/>
                  </a:lnTo>
                  <a:lnTo>
                    <a:pt x="264" y="35"/>
                  </a:lnTo>
                  <a:lnTo>
                    <a:pt x="257" y="29"/>
                  </a:lnTo>
                  <a:lnTo>
                    <a:pt x="250" y="24"/>
                  </a:lnTo>
                  <a:lnTo>
                    <a:pt x="242" y="18"/>
                  </a:lnTo>
                  <a:lnTo>
                    <a:pt x="234" y="14"/>
                  </a:lnTo>
                  <a:lnTo>
                    <a:pt x="224" y="10"/>
                  </a:lnTo>
                  <a:lnTo>
                    <a:pt x="214" y="6"/>
                  </a:lnTo>
                  <a:lnTo>
                    <a:pt x="202" y="4"/>
                  </a:lnTo>
                  <a:lnTo>
                    <a:pt x="189" y="2"/>
                  </a:lnTo>
                  <a:lnTo>
                    <a:pt x="175" y="0"/>
                  </a:lnTo>
                  <a:lnTo>
                    <a:pt x="167" y="2"/>
                  </a:lnTo>
                  <a:lnTo>
                    <a:pt x="159" y="4"/>
                  </a:lnTo>
                  <a:lnTo>
                    <a:pt x="151" y="6"/>
                  </a:lnTo>
                  <a:lnTo>
                    <a:pt x="144" y="9"/>
                  </a:lnTo>
                  <a:lnTo>
                    <a:pt x="137" y="12"/>
                  </a:lnTo>
                  <a:lnTo>
                    <a:pt x="130" y="15"/>
                  </a:lnTo>
                  <a:lnTo>
                    <a:pt x="124" y="18"/>
                  </a:lnTo>
                  <a:lnTo>
                    <a:pt x="117" y="22"/>
                  </a:lnTo>
                  <a:lnTo>
                    <a:pt x="111" y="26"/>
                  </a:lnTo>
                  <a:lnTo>
                    <a:pt x="105" y="30"/>
                  </a:lnTo>
                  <a:lnTo>
                    <a:pt x="98" y="35"/>
                  </a:lnTo>
                  <a:lnTo>
                    <a:pt x="91" y="39"/>
                  </a:lnTo>
                  <a:lnTo>
                    <a:pt x="85" y="45"/>
                  </a:lnTo>
                  <a:lnTo>
                    <a:pt x="78" y="51"/>
                  </a:lnTo>
                  <a:lnTo>
                    <a:pt x="70" y="57"/>
                  </a:lnTo>
                  <a:lnTo>
                    <a:pt x="63" y="63"/>
                  </a:lnTo>
                  <a:close/>
                </a:path>
              </a:pathLst>
            </a:custGeom>
            <a:solidFill>
              <a:srgbClr val="1919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5" name="Freeform 613"/>
            <p:cNvSpPr>
              <a:spLocks/>
            </p:cNvSpPr>
            <p:nvPr/>
          </p:nvSpPr>
          <p:spPr bwMode="auto">
            <a:xfrm>
              <a:off x="6284758" y="2714045"/>
              <a:ext cx="37855" cy="51334"/>
            </a:xfrm>
            <a:custGeom>
              <a:avLst/>
              <a:gdLst/>
              <a:ahLst/>
              <a:cxnLst>
                <a:cxn ang="0">
                  <a:pos x="42" y="68"/>
                </a:cxn>
                <a:cxn ang="0">
                  <a:pos x="43" y="67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40" y="69"/>
                </a:cxn>
                <a:cxn ang="0">
                  <a:pos x="42" y="68"/>
                </a:cxn>
              </a:cxnLst>
              <a:rect l="0" t="0" r="r" b="b"/>
              <a:pathLst>
                <a:path w="43" h="69">
                  <a:moveTo>
                    <a:pt x="42" y="68"/>
                  </a:moveTo>
                  <a:lnTo>
                    <a:pt x="43" y="67"/>
                  </a:lnTo>
                  <a:lnTo>
                    <a:pt x="4" y="0"/>
                  </a:lnTo>
                  <a:lnTo>
                    <a:pt x="0" y="2"/>
                  </a:lnTo>
                  <a:lnTo>
                    <a:pt x="40" y="69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FFCC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6" name="Freeform 614"/>
            <p:cNvSpPr>
              <a:spLocks/>
            </p:cNvSpPr>
            <p:nvPr/>
          </p:nvSpPr>
          <p:spPr bwMode="auto">
            <a:xfrm>
              <a:off x="6238980" y="2657503"/>
              <a:ext cx="280829" cy="311722"/>
            </a:xfrm>
            <a:custGeom>
              <a:avLst/>
              <a:gdLst/>
              <a:ahLst/>
              <a:cxnLst>
                <a:cxn ang="0">
                  <a:pos x="56" y="72"/>
                </a:cxn>
                <a:cxn ang="0">
                  <a:pos x="44" y="85"/>
                </a:cxn>
                <a:cxn ang="0">
                  <a:pos x="32" y="97"/>
                </a:cxn>
                <a:cxn ang="0">
                  <a:pos x="21" y="110"/>
                </a:cxn>
                <a:cxn ang="0">
                  <a:pos x="12" y="124"/>
                </a:cxn>
                <a:cxn ang="0">
                  <a:pos x="7" y="139"/>
                </a:cxn>
                <a:cxn ang="0">
                  <a:pos x="6" y="154"/>
                </a:cxn>
                <a:cxn ang="0">
                  <a:pos x="5" y="169"/>
                </a:cxn>
                <a:cxn ang="0">
                  <a:pos x="4" y="185"/>
                </a:cxn>
                <a:cxn ang="0">
                  <a:pos x="2" y="200"/>
                </a:cxn>
                <a:cxn ang="0">
                  <a:pos x="0" y="216"/>
                </a:cxn>
                <a:cxn ang="0">
                  <a:pos x="12" y="251"/>
                </a:cxn>
                <a:cxn ang="0">
                  <a:pos x="24" y="286"/>
                </a:cxn>
                <a:cxn ang="0">
                  <a:pos x="36" y="322"/>
                </a:cxn>
                <a:cxn ang="0">
                  <a:pos x="48" y="358"/>
                </a:cxn>
                <a:cxn ang="0">
                  <a:pos x="60" y="394"/>
                </a:cxn>
                <a:cxn ang="0">
                  <a:pos x="88" y="411"/>
                </a:cxn>
                <a:cxn ang="0">
                  <a:pos x="125" y="417"/>
                </a:cxn>
                <a:cxn ang="0">
                  <a:pos x="162" y="419"/>
                </a:cxn>
                <a:cxn ang="0">
                  <a:pos x="200" y="417"/>
                </a:cxn>
                <a:cxn ang="0">
                  <a:pos x="238" y="411"/>
                </a:cxn>
                <a:cxn ang="0">
                  <a:pos x="267" y="393"/>
                </a:cxn>
                <a:cxn ang="0">
                  <a:pos x="278" y="355"/>
                </a:cxn>
                <a:cxn ang="0">
                  <a:pos x="288" y="317"/>
                </a:cxn>
                <a:cxn ang="0">
                  <a:pos x="299" y="279"/>
                </a:cxn>
                <a:cxn ang="0">
                  <a:pos x="309" y="242"/>
                </a:cxn>
                <a:cxn ang="0">
                  <a:pos x="319" y="204"/>
                </a:cxn>
                <a:cxn ang="0">
                  <a:pos x="318" y="182"/>
                </a:cxn>
                <a:cxn ang="0">
                  <a:pos x="318" y="159"/>
                </a:cxn>
                <a:cxn ang="0">
                  <a:pos x="318" y="137"/>
                </a:cxn>
                <a:cxn ang="0">
                  <a:pos x="315" y="115"/>
                </a:cxn>
                <a:cxn ang="0">
                  <a:pos x="306" y="93"/>
                </a:cxn>
                <a:cxn ang="0">
                  <a:pos x="291" y="70"/>
                </a:cxn>
                <a:cxn ang="0">
                  <a:pos x="275" y="48"/>
                </a:cxn>
                <a:cxn ang="0">
                  <a:pos x="257" y="29"/>
                </a:cxn>
                <a:cxn ang="0">
                  <a:pos x="234" y="14"/>
                </a:cxn>
                <a:cxn ang="0">
                  <a:pos x="202" y="4"/>
                </a:cxn>
                <a:cxn ang="0">
                  <a:pos x="167" y="2"/>
                </a:cxn>
                <a:cxn ang="0">
                  <a:pos x="144" y="9"/>
                </a:cxn>
                <a:cxn ang="0">
                  <a:pos x="124" y="18"/>
                </a:cxn>
                <a:cxn ang="0">
                  <a:pos x="105" y="30"/>
                </a:cxn>
                <a:cxn ang="0">
                  <a:pos x="85" y="45"/>
                </a:cxn>
                <a:cxn ang="0">
                  <a:pos x="63" y="63"/>
                </a:cxn>
              </a:cxnLst>
              <a:rect l="0" t="0" r="r" b="b"/>
              <a:pathLst>
                <a:path w="319" h="419">
                  <a:moveTo>
                    <a:pt x="63" y="63"/>
                  </a:moveTo>
                  <a:lnTo>
                    <a:pt x="60" y="68"/>
                  </a:lnTo>
                  <a:lnTo>
                    <a:pt x="56" y="72"/>
                  </a:lnTo>
                  <a:lnTo>
                    <a:pt x="52" y="76"/>
                  </a:lnTo>
                  <a:lnTo>
                    <a:pt x="48" y="81"/>
                  </a:lnTo>
                  <a:lnTo>
                    <a:pt x="44" y="85"/>
                  </a:lnTo>
                  <a:lnTo>
                    <a:pt x="41" y="89"/>
                  </a:lnTo>
                  <a:lnTo>
                    <a:pt x="36" y="93"/>
                  </a:lnTo>
                  <a:lnTo>
                    <a:pt x="32" y="97"/>
                  </a:lnTo>
                  <a:lnTo>
                    <a:pt x="29" y="102"/>
                  </a:lnTo>
                  <a:lnTo>
                    <a:pt x="25" y="106"/>
                  </a:lnTo>
                  <a:lnTo>
                    <a:pt x="21" y="110"/>
                  </a:lnTo>
                  <a:lnTo>
                    <a:pt x="18" y="115"/>
                  </a:lnTo>
                  <a:lnTo>
                    <a:pt x="15" y="119"/>
                  </a:lnTo>
                  <a:lnTo>
                    <a:pt x="12" y="124"/>
                  </a:lnTo>
                  <a:lnTo>
                    <a:pt x="10" y="129"/>
                  </a:lnTo>
                  <a:lnTo>
                    <a:pt x="8" y="134"/>
                  </a:lnTo>
                  <a:lnTo>
                    <a:pt x="7" y="139"/>
                  </a:lnTo>
                  <a:lnTo>
                    <a:pt x="7" y="144"/>
                  </a:lnTo>
                  <a:lnTo>
                    <a:pt x="6" y="149"/>
                  </a:lnTo>
                  <a:lnTo>
                    <a:pt x="6" y="154"/>
                  </a:lnTo>
                  <a:lnTo>
                    <a:pt x="6" y="159"/>
                  </a:lnTo>
                  <a:lnTo>
                    <a:pt x="5" y="164"/>
                  </a:lnTo>
                  <a:lnTo>
                    <a:pt x="5" y="169"/>
                  </a:lnTo>
                  <a:lnTo>
                    <a:pt x="4" y="175"/>
                  </a:lnTo>
                  <a:lnTo>
                    <a:pt x="4" y="180"/>
                  </a:lnTo>
                  <a:lnTo>
                    <a:pt x="4" y="185"/>
                  </a:lnTo>
                  <a:lnTo>
                    <a:pt x="3" y="190"/>
                  </a:lnTo>
                  <a:lnTo>
                    <a:pt x="2" y="195"/>
                  </a:lnTo>
                  <a:lnTo>
                    <a:pt x="2" y="200"/>
                  </a:lnTo>
                  <a:lnTo>
                    <a:pt x="1" y="205"/>
                  </a:lnTo>
                  <a:lnTo>
                    <a:pt x="1" y="210"/>
                  </a:lnTo>
                  <a:lnTo>
                    <a:pt x="0" y="216"/>
                  </a:lnTo>
                  <a:lnTo>
                    <a:pt x="4" y="227"/>
                  </a:lnTo>
                  <a:lnTo>
                    <a:pt x="9" y="239"/>
                  </a:lnTo>
                  <a:lnTo>
                    <a:pt x="12" y="251"/>
                  </a:lnTo>
                  <a:lnTo>
                    <a:pt x="17" y="263"/>
                  </a:lnTo>
                  <a:lnTo>
                    <a:pt x="20" y="275"/>
                  </a:lnTo>
                  <a:lnTo>
                    <a:pt x="24" y="286"/>
                  </a:lnTo>
                  <a:lnTo>
                    <a:pt x="28" y="298"/>
                  </a:lnTo>
                  <a:lnTo>
                    <a:pt x="32" y="310"/>
                  </a:lnTo>
                  <a:lnTo>
                    <a:pt x="36" y="322"/>
                  </a:lnTo>
                  <a:lnTo>
                    <a:pt x="40" y="334"/>
                  </a:lnTo>
                  <a:lnTo>
                    <a:pt x="44" y="346"/>
                  </a:lnTo>
                  <a:lnTo>
                    <a:pt x="48" y="358"/>
                  </a:lnTo>
                  <a:lnTo>
                    <a:pt x="52" y="370"/>
                  </a:lnTo>
                  <a:lnTo>
                    <a:pt x="56" y="381"/>
                  </a:lnTo>
                  <a:lnTo>
                    <a:pt x="60" y="394"/>
                  </a:lnTo>
                  <a:lnTo>
                    <a:pt x="64" y="405"/>
                  </a:lnTo>
                  <a:lnTo>
                    <a:pt x="76" y="409"/>
                  </a:lnTo>
                  <a:lnTo>
                    <a:pt x="88" y="411"/>
                  </a:lnTo>
                  <a:lnTo>
                    <a:pt x="101" y="414"/>
                  </a:lnTo>
                  <a:lnTo>
                    <a:pt x="113" y="416"/>
                  </a:lnTo>
                  <a:lnTo>
                    <a:pt x="125" y="417"/>
                  </a:lnTo>
                  <a:lnTo>
                    <a:pt x="138" y="418"/>
                  </a:lnTo>
                  <a:lnTo>
                    <a:pt x="150" y="419"/>
                  </a:lnTo>
                  <a:lnTo>
                    <a:pt x="162" y="419"/>
                  </a:lnTo>
                  <a:lnTo>
                    <a:pt x="175" y="419"/>
                  </a:lnTo>
                  <a:lnTo>
                    <a:pt x="187" y="418"/>
                  </a:lnTo>
                  <a:lnTo>
                    <a:pt x="200" y="417"/>
                  </a:lnTo>
                  <a:lnTo>
                    <a:pt x="212" y="416"/>
                  </a:lnTo>
                  <a:lnTo>
                    <a:pt x="225" y="414"/>
                  </a:lnTo>
                  <a:lnTo>
                    <a:pt x="238" y="411"/>
                  </a:lnTo>
                  <a:lnTo>
                    <a:pt x="251" y="409"/>
                  </a:lnTo>
                  <a:lnTo>
                    <a:pt x="264" y="405"/>
                  </a:lnTo>
                  <a:lnTo>
                    <a:pt x="267" y="393"/>
                  </a:lnTo>
                  <a:lnTo>
                    <a:pt x="271" y="380"/>
                  </a:lnTo>
                  <a:lnTo>
                    <a:pt x="274" y="368"/>
                  </a:lnTo>
                  <a:lnTo>
                    <a:pt x="278" y="355"/>
                  </a:lnTo>
                  <a:lnTo>
                    <a:pt x="281" y="342"/>
                  </a:lnTo>
                  <a:lnTo>
                    <a:pt x="285" y="330"/>
                  </a:lnTo>
                  <a:lnTo>
                    <a:pt x="288" y="317"/>
                  </a:lnTo>
                  <a:lnTo>
                    <a:pt x="292" y="304"/>
                  </a:lnTo>
                  <a:lnTo>
                    <a:pt x="295" y="292"/>
                  </a:lnTo>
                  <a:lnTo>
                    <a:pt x="299" y="279"/>
                  </a:lnTo>
                  <a:lnTo>
                    <a:pt x="302" y="267"/>
                  </a:lnTo>
                  <a:lnTo>
                    <a:pt x="306" y="254"/>
                  </a:lnTo>
                  <a:lnTo>
                    <a:pt x="309" y="242"/>
                  </a:lnTo>
                  <a:lnTo>
                    <a:pt x="313" y="229"/>
                  </a:lnTo>
                  <a:lnTo>
                    <a:pt x="316" y="217"/>
                  </a:lnTo>
                  <a:lnTo>
                    <a:pt x="319" y="204"/>
                  </a:lnTo>
                  <a:lnTo>
                    <a:pt x="319" y="197"/>
                  </a:lnTo>
                  <a:lnTo>
                    <a:pt x="318" y="189"/>
                  </a:lnTo>
                  <a:lnTo>
                    <a:pt x="318" y="182"/>
                  </a:lnTo>
                  <a:lnTo>
                    <a:pt x="318" y="174"/>
                  </a:lnTo>
                  <a:lnTo>
                    <a:pt x="318" y="167"/>
                  </a:lnTo>
                  <a:lnTo>
                    <a:pt x="318" y="159"/>
                  </a:lnTo>
                  <a:lnTo>
                    <a:pt x="319" y="152"/>
                  </a:lnTo>
                  <a:lnTo>
                    <a:pt x="319" y="144"/>
                  </a:lnTo>
                  <a:lnTo>
                    <a:pt x="318" y="137"/>
                  </a:lnTo>
                  <a:lnTo>
                    <a:pt x="317" y="130"/>
                  </a:lnTo>
                  <a:lnTo>
                    <a:pt x="317" y="122"/>
                  </a:lnTo>
                  <a:lnTo>
                    <a:pt x="315" y="115"/>
                  </a:lnTo>
                  <a:lnTo>
                    <a:pt x="313" y="107"/>
                  </a:lnTo>
                  <a:lnTo>
                    <a:pt x="310" y="100"/>
                  </a:lnTo>
                  <a:lnTo>
                    <a:pt x="306" y="93"/>
                  </a:lnTo>
                  <a:lnTo>
                    <a:pt x="301" y="85"/>
                  </a:lnTo>
                  <a:lnTo>
                    <a:pt x="296" y="77"/>
                  </a:lnTo>
                  <a:lnTo>
                    <a:pt x="291" y="70"/>
                  </a:lnTo>
                  <a:lnTo>
                    <a:pt x="286" y="62"/>
                  </a:lnTo>
                  <a:lnTo>
                    <a:pt x="281" y="54"/>
                  </a:lnTo>
                  <a:lnTo>
                    <a:pt x="275" y="48"/>
                  </a:lnTo>
                  <a:lnTo>
                    <a:pt x="270" y="41"/>
                  </a:lnTo>
                  <a:lnTo>
                    <a:pt x="264" y="35"/>
                  </a:lnTo>
                  <a:lnTo>
                    <a:pt x="257" y="29"/>
                  </a:lnTo>
                  <a:lnTo>
                    <a:pt x="250" y="24"/>
                  </a:lnTo>
                  <a:lnTo>
                    <a:pt x="242" y="18"/>
                  </a:lnTo>
                  <a:lnTo>
                    <a:pt x="234" y="14"/>
                  </a:lnTo>
                  <a:lnTo>
                    <a:pt x="224" y="10"/>
                  </a:lnTo>
                  <a:lnTo>
                    <a:pt x="214" y="6"/>
                  </a:lnTo>
                  <a:lnTo>
                    <a:pt x="202" y="4"/>
                  </a:lnTo>
                  <a:lnTo>
                    <a:pt x="189" y="2"/>
                  </a:lnTo>
                  <a:lnTo>
                    <a:pt x="175" y="0"/>
                  </a:lnTo>
                  <a:lnTo>
                    <a:pt x="167" y="2"/>
                  </a:lnTo>
                  <a:lnTo>
                    <a:pt x="159" y="4"/>
                  </a:lnTo>
                  <a:lnTo>
                    <a:pt x="151" y="6"/>
                  </a:lnTo>
                  <a:lnTo>
                    <a:pt x="144" y="9"/>
                  </a:lnTo>
                  <a:lnTo>
                    <a:pt x="137" y="12"/>
                  </a:lnTo>
                  <a:lnTo>
                    <a:pt x="130" y="15"/>
                  </a:lnTo>
                  <a:lnTo>
                    <a:pt x="124" y="18"/>
                  </a:lnTo>
                  <a:lnTo>
                    <a:pt x="117" y="22"/>
                  </a:lnTo>
                  <a:lnTo>
                    <a:pt x="111" y="26"/>
                  </a:lnTo>
                  <a:lnTo>
                    <a:pt x="105" y="30"/>
                  </a:lnTo>
                  <a:lnTo>
                    <a:pt x="98" y="35"/>
                  </a:lnTo>
                  <a:lnTo>
                    <a:pt x="91" y="39"/>
                  </a:lnTo>
                  <a:lnTo>
                    <a:pt x="85" y="45"/>
                  </a:lnTo>
                  <a:lnTo>
                    <a:pt x="78" y="51"/>
                  </a:lnTo>
                  <a:lnTo>
                    <a:pt x="70" y="57"/>
                  </a:lnTo>
                  <a:lnTo>
                    <a:pt x="63" y="63"/>
                  </a:lnTo>
                  <a:close/>
                </a:path>
              </a:pathLst>
            </a:custGeom>
            <a:solidFill>
              <a:srgbClr val="1919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7" name="Freeform 615"/>
            <p:cNvSpPr>
              <a:spLocks/>
            </p:cNvSpPr>
            <p:nvPr/>
          </p:nvSpPr>
          <p:spPr bwMode="auto">
            <a:xfrm>
              <a:off x="6284758" y="2714045"/>
              <a:ext cx="37855" cy="51334"/>
            </a:xfrm>
            <a:custGeom>
              <a:avLst/>
              <a:gdLst/>
              <a:ahLst/>
              <a:cxnLst>
                <a:cxn ang="0">
                  <a:pos x="42" y="68"/>
                </a:cxn>
                <a:cxn ang="0">
                  <a:pos x="43" y="67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40" y="69"/>
                </a:cxn>
                <a:cxn ang="0">
                  <a:pos x="42" y="68"/>
                </a:cxn>
              </a:cxnLst>
              <a:rect l="0" t="0" r="r" b="b"/>
              <a:pathLst>
                <a:path w="43" h="69">
                  <a:moveTo>
                    <a:pt x="42" y="68"/>
                  </a:moveTo>
                  <a:lnTo>
                    <a:pt x="43" y="67"/>
                  </a:lnTo>
                  <a:lnTo>
                    <a:pt x="4" y="0"/>
                  </a:lnTo>
                  <a:lnTo>
                    <a:pt x="0" y="2"/>
                  </a:lnTo>
                  <a:lnTo>
                    <a:pt x="40" y="69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FFCC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28" name="Group 619"/>
            <p:cNvGrpSpPr>
              <a:grpSpLocks/>
            </p:cNvGrpSpPr>
            <p:nvPr/>
          </p:nvGrpSpPr>
          <p:grpSpPr bwMode="auto">
            <a:xfrm>
              <a:off x="6068193" y="3112810"/>
              <a:ext cx="625924" cy="676265"/>
              <a:chOff x="2325" y="1897"/>
              <a:chExt cx="711" cy="909"/>
            </a:xfrm>
          </p:grpSpPr>
          <p:sp>
            <p:nvSpPr>
              <p:cNvPr id="2743" name="Freeform 616"/>
              <p:cNvSpPr>
                <a:spLocks/>
              </p:cNvSpPr>
              <p:nvPr/>
            </p:nvSpPr>
            <p:spPr bwMode="auto">
              <a:xfrm>
                <a:off x="2341" y="1913"/>
                <a:ext cx="695" cy="893"/>
              </a:xfrm>
              <a:custGeom>
                <a:avLst/>
                <a:gdLst/>
                <a:ahLst/>
                <a:cxnLst>
                  <a:cxn ang="0">
                    <a:pos x="676" y="40"/>
                  </a:cxn>
                  <a:cxn ang="0">
                    <a:pos x="636" y="31"/>
                  </a:cxn>
                  <a:cxn ang="0">
                    <a:pos x="596" y="22"/>
                  </a:cxn>
                  <a:cxn ang="0">
                    <a:pos x="556" y="16"/>
                  </a:cxn>
                  <a:cxn ang="0">
                    <a:pos x="516" y="10"/>
                  </a:cxn>
                  <a:cxn ang="0">
                    <a:pos x="475" y="5"/>
                  </a:cxn>
                  <a:cxn ang="0">
                    <a:pos x="433" y="2"/>
                  </a:cxn>
                  <a:cxn ang="0">
                    <a:pos x="391" y="0"/>
                  </a:cxn>
                  <a:cxn ang="0">
                    <a:pos x="349" y="0"/>
                  </a:cxn>
                  <a:cxn ang="0">
                    <a:pos x="305" y="2"/>
                  </a:cxn>
                  <a:cxn ang="0">
                    <a:pos x="261" y="6"/>
                  </a:cxn>
                  <a:cxn ang="0">
                    <a:pos x="216" y="11"/>
                  </a:cxn>
                  <a:cxn ang="0">
                    <a:pos x="169" y="18"/>
                  </a:cxn>
                  <a:cxn ang="0">
                    <a:pos x="123" y="27"/>
                  </a:cxn>
                  <a:cxn ang="0">
                    <a:pos x="75" y="39"/>
                  </a:cxn>
                  <a:cxn ang="0">
                    <a:pos x="26" y="52"/>
                  </a:cxn>
                  <a:cxn ang="0">
                    <a:pos x="3" y="85"/>
                  </a:cxn>
                  <a:cxn ang="0">
                    <a:pos x="9" y="138"/>
                  </a:cxn>
                  <a:cxn ang="0">
                    <a:pos x="16" y="190"/>
                  </a:cxn>
                  <a:cxn ang="0">
                    <a:pos x="24" y="242"/>
                  </a:cxn>
                  <a:cxn ang="0">
                    <a:pos x="33" y="294"/>
                  </a:cxn>
                  <a:cxn ang="0">
                    <a:pos x="43" y="346"/>
                  </a:cxn>
                  <a:cxn ang="0">
                    <a:pos x="53" y="398"/>
                  </a:cxn>
                  <a:cxn ang="0">
                    <a:pos x="64" y="450"/>
                  </a:cxn>
                  <a:cxn ang="0">
                    <a:pos x="75" y="502"/>
                  </a:cxn>
                  <a:cxn ang="0">
                    <a:pos x="87" y="554"/>
                  </a:cxn>
                  <a:cxn ang="0">
                    <a:pos x="99" y="606"/>
                  </a:cxn>
                  <a:cxn ang="0">
                    <a:pos x="111" y="658"/>
                  </a:cxn>
                  <a:cxn ang="0">
                    <a:pos x="122" y="711"/>
                  </a:cxn>
                  <a:cxn ang="0">
                    <a:pos x="134" y="763"/>
                  </a:cxn>
                  <a:cxn ang="0">
                    <a:pos x="145" y="815"/>
                  </a:cxn>
                  <a:cxn ang="0">
                    <a:pos x="155" y="867"/>
                  </a:cxn>
                  <a:cxn ang="0">
                    <a:pos x="588" y="893"/>
                  </a:cxn>
                  <a:cxn ang="0">
                    <a:pos x="595" y="840"/>
                  </a:cxn>
                  <a:cxn ang="0">
                    <a:pos x="603" y="787"/>
                  </a:cxn>
                  <a:cxn ang="0">
                    <a:pos x="611" y="734"/>
                  </a:cxn>
                  <a:cxn ang="0">
                    <a:pos x="620" y="680"/>
                  </a:cxn>
                  <a:cxn ang="0">
                    <a:pos x="628" y="626"/>
                  </a:cxn>
                  <a:cxn ang="0">
                    <a:pos x="637" y="573"/>
                  </a:cxn>
                  <a:cxn ang="0">
                    <a:pos x="647" y="519"/>
                  </a:cxn>
                  <a:cxn ang="0">
                    <a:pos x="655" y="466"/>
                  </a:cxn>
                  <a:cxn ang="0">
                    <a:pos x="663" y="413"/>
                  </a:cxn>
                  <a:cxn ang="0">
                    <a:pos x="671" y="360"/>
                  </a:cxn>
                  <a:cxn ang="0">
                    <a:pos x="678" y="306"/>
                  </a:cxn>
                  <a:cxn ang="0">
                    <a:pos x="684" y="254"/>
                  </a:cxn>
                  <a:cxn ang="0">
                    <a:pos x="689" y="201"/>
                  </a:cxn>
                  <a:cxn ang="0">
                    <a:pos x="693" y="148"/>
                  </a:cxn>
                  <a:cxn ang="0">
                    <a:pos x="695" y="96"/>
                  </a:cxn>
                  <a:cxn ang="0">
                    <a:pos x="695" y="45"/>
                  </a:cxn>
                </a:cxnLst>
                <a:rect l="0" t="0" r="r" b="b"/>
                <a:pathLst>
                  <a:path w="695" h="893">
                    <a:moveTo>
                      <a:pt x="695" y="45"/>
                    </a:moveTo>
                    <a:lnTo>
                      <a:pt x="676" y="40"/>
                    </a:lnTo>
                    <a:lnTo>
                      <a:pt x="656" y="35"/>
                    </a:lnTo>
                    <a:lnTo>
                      <a:pt x="636" y="31"/>
                    </a:lnTo>
                    <a:lnTo>
                      <a:pt x="616" y="27"/>
                    </a:lnTo>
                    <a:lnTo>
                      <a:pt x="596" y="22"/>
                    </a:lnTo>
                    <a:lnTo>
                      <a:pt x="577" y="19"/>
                    </a:lnTo>
                    <a:lnTo>
                      <a:pt x="556" y="16"/>
                    </a:lnTo>
                    <a:lnTo>
                      <a:pt x="536" y="13"/>
                    </a:lnTo>
                    <a:lnTo>
                      <a:pt x="516" y="10"/>
                    </a:lnTo>
                    <a:lnTo>
                      <a:pt x="496" y="7"/>
                    </a:lnTo>
                    <a:lnTo>
                      <a:pt x="475" y="5"/>
                    </a:lnTo>
                    <a:lnTo>
                      <a:pt x="454" y="4"/>
                    </a:lnTo>
                    <a:lnTo>
                      <a:pt x="433" y="2"/>
                    </a:lnTo>
                    <a:lnTo>
                      <a:pt x="412" y="2"/>
                    </a:lnTo>
                    <a:lnTo>
                      <a:pt x="391" y="0"/>
                    </a:lnTo>
                    <a:lnTo>
                      <a:pt x="370" y="0"/>
                    </a:lnTo>
                    <a:lnTo>
                      <a:pt x="349" y="0"/>
                    </a:lnTo>
                    <a:lnTo>
                      <a:pt x="327" y="1"/>
                    </a:lnTo>
                    <a:lnTo>
                      <a:pt x="305" y="2"/>
                    </a:lnTo>
                    <a:lnTo>
                      <a:pt x="283" y="4"/>
                    </a:lnTo>
                    <a:lnTo>
                      <a:pt x="261" y="6"/>
                    </a:lnTo>
                    <a:lnTo>
                      <a:pt x="238" y="8"/>
                    </a:lnTo>
                    <a:lnTo>
                      <a:pt x="216" y="11"/>
                    </a:lnTo>
                    <a:lnTo>
                      <a:pt x="193" y="14"/>
                    </a:lnTo>
                    <a:lnTo>
                      <a:pt x="169" y="18"/>
                    </a:lnTo>
                    <a:lnTo>
                      <a:pt x="146" y="22"/>
                    </a:lnTo>
                    <a:lnTo>
                      <a:pt x="123" y="27"/>
                    </a:lnTo>
                    <a:lnTo>
                      <a:pt x="99" y="32"/>
                    </a:lnTo>
                    <a:lnTo>
                      <a:pt x="75" y="39"/>
                    </a:lnTo>
                    <a:lnTo>
                      <a:pt x="50" y="45"/>
                    </a:lnTo>
                    <a:lnTo>
                      <a:pt x="26" y="52"/>
                    </a:lnTo>
                    <a:lnTo>
                      <a:pt x="0" y="60"/>
                    </a:lnTo>
                    <a:lnTo>
                      <a:pt x="3" y="85"/>
                    </a:lnTo>
                    <a:lnTo>
                      <a:pt x="6" y="111"/>
                    </a:lnTo>
                    <a:lnTo>
                      <a:pt x="9" y="138"/>
                    </a:lnTo>
                    <a:lnTo>
                      <a:pt x="13" y="164"/>
                    </a:lnTo>
                    <a:lnTo>
                      <a:pt x="16" y="190"/>
                    </a:lnTo>
                    <a:lnTo>
                      <a:pt x="20" y="216"/>
                    </a:lnTo>
                    <a:lnTo>
                      <a:pt x="24" y="242"/>
                    </a:lnTo>
                    <a:lnTo>
                      <a:pt x="28" y="268"/>
                    </a:lnTo>
                    <a:lnTo>
                      <a:pt x="33" y="294"/>
                    </a:lnTo>
                    <a:lnTo>
                      <a:pt x="38" y="320"/>
                    </a:lnTo>
                    <a:lnTo>
                      <a:pt x="43" y="346"/>
                    </a:lnTo>
                    <a:lnTo>
                      <a:pt x="48" y="372"/>
                    </a:lnTo>
                    <a:lnTo>
                      <a:pt x="53" y="398"/>
                    </a:lnTo>
                    <a:lnTo>
                      <a:pt x="59" y="424"/>
                    </a:lnTo>
                    <a:lnTo>
                      <a:pt x="64" y="450"/>
                    </a:lnTo>
                    <a:lnTo>
                      <a:pt x="70" y="476"/>
                    </a:lnTo>
                    <a:lnTo>
                      <a:pt x="75" y="502"/>
                    </a:lnTo>
                    <a:lnTo>
                      <a:pt x="81" y="528"/>
                    </a:lnTo>
                    <a:lnTo>
                      <a:pt x="87" y="554"/>
                    </a:lnTo>
                    <a:lnTo>
                      <a:pt x="93" y="580"/>
                    </a:lnTo>
                    <a:lnTo>
                      <a:pt x="99" y="606"/>
                    </a:lnTo>
                    <a:lnTo>
                      <a:pt x="105" y="632"/>
                    </a:lnTo>
                    <a:lnTo>
                      <a:pt x="111" y="658"/>
                    </a:lnTo>
                    <a:lnTo>
                      <a:pt x="117" y="685"/>
                    </a:lnTo>
                    <a:lnTo>
                      <a:pt x="122" y="711"/>
                    </a:lnTo>
                    <a:lnTo>
                      <a:pt x="128" y="737"/>
                    </a:lnTo>
                    <a:lnTo>
                      <a:pt x="134" y="763"/>
                    </a:lnTo>
                    <a:lnTo>
                      <a:pt x="139" y="789"/>
                    </a:lnTo>
                    <a:lnTo>
                      <a:pt x="145" y="815"/>
                    </a:lnTo>
                    <a:lnTo>
                      <a:pt x="150" y="841"/>
                    </a:lnTo>
                    <a:lnTo>
                      <a:pt x="155" y="867"/>
                    </a:lnTo>
                    <a:lnTo>
                      <a:pt x="160" y="893"/>
                    </a:lnTo>
                    <a:lnTo>
                      <a:pt x="588" y="893"/>
                    </a:lnTo>
                    <a:lnTo>
                      <a:pt x="591" y="866"/>
                    </a:lnTo>
                    <a:lnTo>
                      <a:pt x="595" y="840"/>
                    </a:lnTo>
                    <a:lnTo>
                      <a:pt x="598" y="813"/>
                    </a:lnTo>
                    <a:lnTo>
                      <a:pt x="603" y="787"/>
                    </a:lnTo>
                    <a:lnTo>
                      <a:pt x="607" y="760"/>
                    </a:lnTo>
                    <a:lnTo>
                      <a:pt x="611" y="734"/>
                    </a:lnTo>
                    <a:lnTo>
                      <a:pt x="615" y="706"/>
                    </a:lnTo>
                    <a:lnTo>
                      <a:pt x="620" y="680"/>
                    </a:lnTo>
                    <a:lnTo>
                      <a:pt x="624" y="653"/>
                    </a:lnTo>
                    <a:lnTo>
                      <a:pt x="628" y="626"/>
                    </a:lnTo>
                    <a:lnTo>
                      <a:pt x="633" y="599"/>
                    </a:lnTo>
                    <a:lnTo>
                      <a:pt x="637" y="573"/>
                    </a:lnTo>
                    <a:lnTo>
                      <a:pt x="642" y="546"/>
                    </a:lnTo>
                    <a:lnTo>
                      <a:pt x="647" y="519"/>
                    </a:lnTo>
                    <a:lnTo>
                      <a:pt x="651" y="493"/>
                    </a:lnTo>
                    <a:lnTo>
                      <a:pt x="655" y="466"/>
                    </a:lnTo>
                    <a:lnTo>
                      <a:pt x="659" y="439"/>
                    </a:lnTo>
                    <a:lnTo>
                      <a:pt x="663" y="413"/>
                    </a:lnTo>
                    <a:lnTo>
                      <a:pt x="667" y="386"/>
                    </a:lnTo>
                    <a:lnTo>
                      <a:pt x="671" y="360"/>
                    </a:lnTo>
                    <a:lnTo>
                      <a:pt x="674" y="333"/>
                    </a:lnTo>
                    <a:lnTo>
                      <a:pt x="678" y="306"/>
                    </a:lnTo>
                    <a:lnTo>
                      <a:pt x="681" y="280"/>
                    </a:lnTo>
                    <a:lnTo>
                      <a:pt x="684" y="254"/>
                    </a:lnTo>
                    <a:lnTo>
                      <a:pt x="686" y="227"/>
                    </a:lnTo>
                    <a:lnTo>
                      <a:pt x="689" y="201"/>
                    </a:lnTo>
                    <a:lnTo>
                      <a:pt x="691" y="175"/>
                    </a:lnTo>
                    <a:lnTo>
                      <a:pt x="693" y="148"/>
                    </a:lnTo>
                    <a:lnTo>
                      <a:pt x="694" y="122"/>
                    </a:lnTo>
                    <a:lnTo>
                      <a:pt x="695" y="96"/>
                    </a:lnTo>
                    <a:lnTo>
                      <a:pt x="695" y="71"/>
                    </a:lnTo>
                    <a:lnTo>
                      <a:pt x="695" y="45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4" name="Freeform 617"/>
              <p:cNvSpPr>
                <a:spLocks/>
              </p:cNvSpPr>
              <p:nvPr/>
            </p:nvSpPr>
            <p:spPr bwMode="auto">
              <a:xfrm>
                <a:off x="2325" y="1897"/>
                <a:ext cx="695" cy="893"/>
              </a:xfrm>
              <a:custGeom>
                <a:avLst/>
                <a:gdLst/>
                <a:ahLst/>
                <a:cxnLst>
                  <a:cxn ang="0">
                    <a:pos x="676" y="40"/>
                  </a:cxn>
                  <a:cxn ang="0">
                    <a:pos x="636" y="31"/>
                  </a:cxn>
                  <a:cxn ang="0">
                    <a:pos x="596" y="22"/>
                  </a:cxn>
                  <a:cxn ang="0">
                    <a:pos x="556" y="16"/>
                  </a:cxn>
                  <a:cxn ang="0">
                    <a:pos x="516" y="10"/>
                  </a:cxn>
                  <a:cxn ang="0">
                    <a:pos x="475" y="5"/>
                  </a:cxn>
                  <a:cxn ang="0">
                    <a:pos x="433" y="2"/>
                  </a:cxn>
                  <a:cxn ang="0">
                    <a:pos x="391" y="0"/>
                  </a:cxn>
                  <a:cxn ang="0">
                    <a:pos x="348" y="0"/>
                  </a:cxn>
                  <a:cxn ang="0">
                    <a:pos x="305" y="2"/>
                  </a:cxn>
                  <a:cxn ang="0">
                    <a:pos x="261" y="6"/>
                  </a:cxn>
                  <a:cxn ang="0">
                    <a:pos x="216" y="11"/>
                  </a:cxn>
                  <a:cxn ang="0">
                    <a:pos x="169" y="18"/>
                  </a:cxn>
                  <a:cxn ang="0">
                    <a:pos x="123" y="27"/>
                  </a:cxn>
                  <a:cxn ang="0">
                    <a:pos x="75" y="38"/>
                  </a:cxn>
                  <a:cxn ang="0">
                    <a:pos x="26" y="52"/>
                  </a:cxn>
                  <a:cxn ang="0">
                    <a:pos x="3" y="86"/>
                  </a:cxn>
                  <a:cxn ang="0">
                    <a:pos x="9" y="138"/>
                  </a:cxn>
                  <a:cxn ang="0">
                    <a:pos x="16" y="190"/>
                  </a:cxn>
                  <a:cxn ang="0">
                    <a:pos x="24" y="242"/>
                  </a:cxn>
                  <a:cxn ang="0">
                    <a:pos x="33" y="294"/>
                  </a:cxn>
                  <a:cxn ang="0">
                    <a:pos x="43" y="346"/>
                  </a:cxn>
                  <a:cxn ang="0">
                    <a:pos x="53" y="398"/>
                  </a:cxn>
                  <a:cxn ang="0">
                    <a:pos x="64" y="450"/>
                  </a:cxn>
                  <a:cxn ang="0">
                    <a:pos x="75" y="502"/>
                  </a:cxn>
                  <a:cxn ang="0">
                    <a:pos x="87" y="554"/>
                  </a:cxn>
                  <a:cxn ang="0">
                    <a:pos x="99" y="606"/>
                  </a:cxn>
                  <a:cxn ang="0">
                    <a:pos x="111" y="658"/>
                  </a:cxn>
                  <a:cxn ang="0">
                    <a:pos x="122" y="711"/>
                  </a:cxn>
                  <a:cxn ang="0">
                    <a:pos x="134" y="763"/>
                  </a:cxn>
                  <a:cxn ang="0">
                    <a:pos x="145" y="815"/>
                  </a:cxn>
                  <a:cxn ang="0">
                    <a:pos x="155" y="867"/>
                  </a:cxn>
                  <a:cxn ang="0">
                    <a:pos x="588" y="893"/>
                  </a:cxn>
                  <a:cxn ang="0">
                    <a:pos x="594" y="840"/>
                  </a:cxn>
                  <a:cxn ang="0">
                    <a:pos x="603" y="787"/>
                  </a:cxn>
                  <a:cxn ang="0">
                    <a:pos x="611" y="734"/>
                  </a:cxn>
                  <a:cxn ang="0">
                    <a:pos x="620" y="680"/>
                  </a:cxn>
                  <a:cxn ang="0">
                    <a:pos x="628" y="626"/>
                  </a:cxn>
                  <a:cxn ang="0">
                    <a:pos x="637" y="573"/>
                  </a:cxn>
                  <a:cxn ang="0">
                    <a:pos x="647" y="519"/>
                  </a:cxn>
                  <a:cxn ang="0">
                    <a:pos x="655" y="466"/>
                  </a:cxn>
                  <a:cxn ang="0">
                    <a:pos x="663" y="413"/>
                  </a:cxn>
                  <a:cxn ang="0">
                    <a:pos x="671" y="360"/>
                  </a:cxn>
                  <a:cxn ang="0">
                    <a:pos x="678" y="306"/>
                  </a:cxn>
                  <a:cxn ang="0">
                    <a:pos x="684" y="254"/>
                  </a:cxn>
                  <a:cxn ang="0">
                    <a:pos x="689" y="201"/>
                  </a:cxn>
                  <a:cxn ang="0">
                    <a:pos x="692" y="148"/>
                  </a:cxn>
                  <a:cxn ang="0">
                    <a:pos x="694" y="96"/>
                  </a:cxn>
                  <a:cxn ang="0">
                    <a:pos x="695" y="45"/>
                  </a:cxn>
                </a:cxnLst>
                <a:rect l="0" t="0" r="r" b="b"/>
                <a:pathLst>
                  <a:path w="695" h="893">
                    <a:moveTo>
                      <a:pt x="695" y="45"/>
                    </a:moveTo>
                    <a:lnTo>
                      <a:pt x="676" y="40"/>
                    </a:lnTo>
                    <a:lnTo>
                      <a:pt x="656" y="35"/>
                    </a:lnTo>
                    <a:lnTo>
                      <a:pt x="636" y="31"/>
                    </a:lnTo>
                    <a:lnTo>
                      <a:pt x="616" y="27"/>
                    </a:lnTo>
                    <a:lnTo>
                      <a:pt x="596" y="22"/>
                    </a:lnTo>
                    <a:lnTo>
                      <a:pt x="577" y="19"/>
                    </a:lnTo>
                    <a:lnTo>
                      <a:pt x="556" y="16"/>
                    </a:lnTo>
                    <a:lnTo>
                      <a:pt x="536" y="13"/>
                    </a:lnTo>
                    <a:lnTo>
                      <a:pt x="516" y="10"/>
                    </a:lnTo>
                    <a:lnTo>
                      <a:pt x="496" y="7"/>
                    </a:lnTo>
                    <a:lnTo>
                      <a:pt x="475" y="5"/>
                    </a:lnTo>
                    <a:lnTo>
                      <a:pt x="454" y="4"/>
                    </a:lnTo>
                    <a:lnTo>
                      <a:pt x="433" y="2"/>
                    </a:lnTo>
                    <a:lnTo>
                      <a:pt x="412" y="2"/>
                    </a:lnTo>
                    <a:lnTo>
                      <a:pt x="391" y="0"/>
                    </a:lnTo>
                    <a:lnTo>
                      <a:pt x="370" y="0"/>
                    </a:lnTo>
                    <a:lnTo>
                      <a:pt x="348" y="0"/>
                    </a:lnTo>
                    <a:lnTo>
                      <a:pt x="327" y="1"/>
                    </a:lnTo>
                    <a:lnTo>
                      <a:pt x="305" y="2"/>
                    </a:lnTo>
                    <a:lnTo>
                      <a:pt x="283" y="4"/>
                    </a:lnTo>
                    <a:lnTo>
                      <a:pt x="261" y="6"/>
                    </a:lnTo>
                    <a:lnTo>
                      <a:pt x="238" y="8"/>
                    </a:lnTo>
                    <a:lnTo>
                      <a:pt x="216" y="11"/>
                    </a:lnTo>
                    <a:lnTo>
                      <a:pt x="192" y="14"/>
                    </a:lnTo>
                    <a:lnTo>
                      <a:pt x="169" y="18"/>
                    </a:lnTo>
                    <a:lnTo>
                      <a:pt x="146" y="22"/>
                    </a:lnTo>
                    <a:lnTo>
                      <a:pt x="123" y="27"/>
                    </a:lnTo>
                    <a:lnTo>
                      <a:pt x="99" y="32"/>
                    </a:lnTo>
                    <a:lnTo>
                      <a:pt x="75" y="38"/>
                    </a:lnTo>
                    <a:lnTo>
                      <a:pt x="50" y="45"/>
                    </a:lnTo>
                    <a:lnTo>
                      <a:pt x="26" y="52"/>
                    </a:lnTo>
                    <a:lnTo>
                      <a:pt x="0" y="60"/>
                    </a:lnTo>
                    <a:lnTo>
                      <a:pt x="3" y="86"/>
                    </a:lnTo>
                    <a:lnTo>
                      <a:pt x="6" y="111"/>
                    </a:lnTo>
                    <a:lnTo>
                      <a:pt x="9" y="138"/>
                    </a:lnTo>
                    <a:lnTo>
                      <a:pt x="13" y="164"/>
                    </a:lnTo>
                    <a:lnTo>
                      <a:pt x="16" y="190"/>
                    </a:lnTo>
                    <a:lnTo>
                      <a:pt x="20" y="215"/>
                    </a:lnTo>
                    <a:lnTo>
                      <a:pt x="24" y="242"/>
                    </a:lnTo>
                    <a:lnTo>
                      <a:pt x="28" y="268"/>
                    </a:lnTo>
                    <a:lnTo>
                      <a:pt x="33" y="294"/>
                    </a:lnTo>
                    <a:lnTo>
                      <a:pt x="38" y="320"/>
                    </a:lnTo>
                    <a:lnTo>
                      <a:pt x="43" y="346"/>
                    </a:lnTo>
                    <a:lnTo>
                      <a:pt x="48" y="372"/>
                    </a:lnTo>
                    <a:lnTo>
                      <a:pt x="53" y="398"/>
                    </a:lnTo>
                    <a:lnTo>
                      <a:pt x="59" y="424"/>
                    </a:lnTo>
                    <a:lnTo>
                      <a:pt x="64" y="450"/>
                    </a:lnTo>
                    <a:lnTo>
                      <a:pt x="70" y="476"/>
                    </a:lnTo>
                    <a:lnTo>
                      <a:pt x="75" y="502"/>
                    </a:lnTo>
                    <a:lnTo>
                      <a:pt x="81" y="528"/>
                    </a:lnTo>
                    <a:lnTo>
                      <a:pt x="87" y="554"/>
                    </a:lnTo>
                    <a:lnTo>
                      <a:pt x="93" y="580"/>
                    </a:lnTo>
                    <a:lnTo>
                      <a:pt x="99" y="606"/>
                    </a:lnTo>
                    <a:lnTo>
                      <a:pt x="105" y="632"/>
                    </a:lnTo>
                    <a:lnTo>
                      <a:pt x="111" y="658"/>
                    </a:lnTo>
                    <a:lnTo>
                      <a:pt x="117" y="684"/>
                    </a:lnTo>
                    <a:lnTo>
                      <a:pt x="122" y="711"/>
                    </a:lnTo>
                    <a:lnTo>
                      <a:pt x="128" y="737"/>
                    </a:lnTo>
                    <a:lnTo>
                      <a:pt x="134" y="763"/>
                    </a:lnTo>
                    <a:lnTo>
                      <a:pt x="139" y="789"/>
                    </a:lnTo>
                    <a:lnTo>
                      <a:pt x="145" y="815"/>
                    </a:lnTo>
                    <a:lnTo>
                      <a:pt x="150" y="841"/>
                    </a:lnTo>
                    <a:lnTo>
                      <a:pt x="155" y="867"/>
                    </a:lnTo>
                    <a:lnTo>
                      <a:pt x="160" y="893"/>
                    </a:lnTo>
                    <a:lnTo>
                      <a:pt x="588" y="893"/>
                    </a:lnTo>
                    <a:lnTo>
                      <a:pt x="591" y="866"/>
                    </a:lnTo>
                    <a:lnTo>
                      <a:pt x="594" y="840"/>
                    </a:lnTo>
                    <a:lnTo>
                      <a:pt x="599" y="813"/>
                    </a:lnTo>
                    <a:lnTo>
                      <a:pt x="603" y="787"/>
                    </a:lnTo>
                    <a:lnTo>
                      <a:pt x="607" y="760"/>
                    </a:lnTo>
                    <a:lnTo>
                      <a:pt x="611" y="734"/>
                    </a:lnTo>
                    <a:lnTo>
                      <a:pt x="615" y="706"/>
                    </a:lnTo>
                    <a:lnTo>
                      <a:pt x="620" y="680"/>
                    </a:lnTo>
                    <a:lnTo>
                      <a:pt x="624" y="653"/>
                    </a:lnTo>
                    <a:lnTo>
                      <a:pt x="628" y="626"/>
                    </a:lnTo>
                    <a:lnTo>
                      <a:pt x="633" y="600"/>
                    </a:lnTo>
                    <a:lnTo>
                      <a:pt x="637" y="573"/>
                    </a:lnTo>
                    <a:lnTo>
                      <a:pt x="642" y="546"/>
                    </a:lnTo>
                    <a:lnTo>
                      <a:pt x="647" y="519"/>
                    </a:lnTo>
                    <a:lnTo>
                      <a:pt x="651" y="493"/>
                    </a:lnTo>
                    <a:lnTo>
                      <a:pt x="655" y="466"/>
                    </a:lnTo>
                    <a:lnTo>
                      <a:pt x="659" y="440"/>
                    </a:lnTo>
                    <a:lnTo>
                      <a:pt x="663" y="413"/>
                    </a:lnTo>
                    <a:lnTo>
                      <a:pt x="667" y="386"/>
                    </a:lnTo>
                    <a:lnTo>
                      <a:pt x="671" y="360"/>
                    </a:lnTo>
                    <a:lnTo>
                      <a:pt x="674" y="333"/>
                    </a:lnTo>
                    <a:lnTo>
                      <a:pt x="678" y="306"/>
                    </a:lnTo>
                    <a:lnTo>
                      <a:pt x="681" y="280"/>
                    </a:lnTo>
                    <a:lnTo>
                      <a:pt x="684" y="254"/>
                    </a:lnTo>
                    <a:lnTo>
                      <a:pt x="686" y="227"/>
                    </a:lnTo>
                    <a:lnTo>
                      <a:pt x="689" y="201"/>
                    </a:lnTo>
                    <a:lnTo>
                      <a:pt x="691" y="175"/>
                    </a:lnTo>
                    <a:lnTo>
                      <a:pt x="692" y="148"/>
                    </a:lnTo>
                    <a:lnTo>
                      <a:pt x="694" y="122"/>
                    </a:lnTo>
                    <a:lnTo>
                      <a:pt x="694" y="96"/>
                    </a:lnTo>
                    <a:lnTo>
                      <a:pt x="695" y="71"/>
                    </a:lnTo>
                    <a:lnTo>
                      <a:pt x="695" y="45"/>
                    </a:lnTo>
                    <a:close/>
                  </a:path>
                </a:pathLst>
              </a:custGeom>
              <a:solidFill>
                <a:srgbClr val="7FA1D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5" name="Freeform 618"/>
              <p:cNvSpPr>
                <a:spLocks/>
              </p:cNvSpPr>
              <p:nvPr/>
            </p:nvSpPr>
            <p:spPr bwMode="auto">
              <a:xfrm>
                <a:off x="2325" y="1897"/>
                <a:ext cx="695" cy="893"/>
              </a:xfrm>
              <a:custGeom>
                <a:avLst/>
                <a:gdLst/>
                <a:ahLst/>
                <a:cxnLst>
                  <a:cxn ang="0">
                    <a:pos x="676" y="40"/>
                  </a:cxn>
                  <a:cxn ang="0">
                    <a:pos x="636" y="31"/>
                  </a:cxn>
                  <a:cxn ang="0">
                    <a:pos x="596" y="22"/>
                  </a:cxn>
                  <a:cxn ang="0">
                    <a:pos x="556" y="16"/>
                  </a:cxn>
                  <a:cxn ang="0">
                    <a:pos x="516" y="10"/>
                  </a:cxn>
                  <a:cxn ang="0">
                    <a:pos x="475" y="5"/>
                  </a:cxn>
                  <a:cxn ang="0">
                    <a:pos x="433" y="2"/>
                  </a:cxn>
                  <a:cxn ang="0">
                    <a:pos x="391" y="0"/>
                  </a:cxn>
                  <a:cxn ang="0">
                    <a:pos x="348" y="0"/>
                  </a:cxn>
                  <a:cxn ang="0">
                    <a:pos x="305" y="2"/>
                  </a:cxn>
                  <a:cxn ang="0">
                    <a:pos x="261" y="6"/>
                  </a:cxn>
                  <a:cxn ang="0">
                    <a:pos x="216" y="11"/>
                  </a:cxn>
                  <a:cxn ang="0">
                    <a:pos x="169" y="18"/>
                  </a:cxn>
                  <a:cxn ang="0">
                    <a:pos x="123" y="27"/>
                  </a:cxn>
                  <a:cxn ang="0">
                    <a:pos x="75" y="38"/>
                  </a:cxn>
                  <a:cxn ang="0">
                    <a:pos x="26" y="52"/>
                  </a:cxn>
                  <a:cxn ang="0">
                    <a:pos x="3" y="86"/>
                  </a:cxn>
                  <a:cxn ang="0">
                    <a:pos x="9" y="138"/>
                  </a:cxn>
                  <a:cxn ang="0">
                    <a:pos x="16" y="190"/>
                  </a:cxn>
                  <a:cxn ang="0">
                    <a:pos x="24" y="242"/>
                  </a:cxn>
                  <a:cxn ang="0">
                    <a:pos x="33" y="294"/>
                  </a:cxn>
                  <a:cxn ang="0">
                    <a:pos x="43" y="346"/>
                  </a:cxn>
                  <a:cxn ang="0">
                    <a:pos x="53" y="398"/>
                  </a:cxn>
                  <a:cxn ang="0">
                    <a:pos x="64" y="450"/>
                  </a:cxn>
                  <a:cxn ang="0">
                    <a:pos x="75" y="502"/>
                  </a:cxn>
                  <a:cxn ang="0">
                    <a:pos x="87" y="554"/>
                  </a:cxn>
                  <a:cxn ang="0">
                    <a:pos x="99" y="606"/>
                  </a:cxn>
                  <a:cxn ang="0">
                    <a:pos x="111" y="658"/>
                  </a:cxn>
                  <a:cxn ang="0">
                    <a:pos x="122" y="711"/>
                  </a:cxn>
                  <a:cxn ang="0">
                    <a:pos x="134" y="763"/>
                  </a:cxn>
                  <a:cxn ang="0">
                    <a:pos x="145" y="815"/>
                  </a:cxn>
                  <a:cxn ang="0">
                    <a:pos x="155" y="867"/>
                  </a:cxn>
                  <a:cxn ang="0">
                    <a:pos x="588" y="893"/>
                  </a:cxn>
                  <a:cxn ang="0">
                    <a:pos x="594" y="840"/>
                  </a:cxn>
                  <a:cxn ang="0">
                    <a:pos x="603" y="787"/>
                  </a:cxn>
                  <a:cxn ang="0">
                    <a:pos x="611" y="734"/>
                  </a:cxn>
                  <a:cxn ang="0">
                    <a:pos x="620" y="680"/>
                  </a:cxn>
                  <a:cxn ang="0">
                    <a:pos x="628" y="626"/>
                  </a:cxn>
                  <a:cxn ang="0">
                    <a:pos x="637" y="573"/>
                  </a:cxn>
                  <a:cxn ang="0">
                    <a:pos x="647" y="519"/>
                  </a:cxn>
                  <a:cxn ang="0">
                    <a:pos x="655" y="466"/>
                  </a:cxn>
                  <a:cxn ang="0">
                    <a:pos x="663" y="413"/>
                  </a:cxn>
                  <a:cxn ang="0">
                    <a:pos x="671" y="360"/>
                  </a:cxn>
                  <a:cxn ang="0">
                    <a:pos x="678" y="306"/>
                  </a:cxn>
                  <a:cxn ang="0">
                    <a:pos x="684" y="254"/>
                  </a:cxn>
                  <a:cxn ang="0">
                    <a:pos x="689" y="201"/>
                  </a:cxn>
                  <a:cxn ang="0">
                    <a:pos x="692" y="148"/>
                  </a:cxn>
                  <a:cxn ang="0">
                    <a:pos x="694" y="96"/>
                  </a:cxn>
                  <a:cxn ang="0">
                    <a:pos x="695" y="45"/>
                  </a:cxn>
                </a:cxnLst>
                <a:rect l="0" t="0" r="r" b="b"/>
                <a:pathLst>
                  <a:path w="695" h="893">
                    <a:moveTo>
                      <a:pt x="695" y="45"/>
                    </a:moveTo>
                    <a:lnTo>
                      <a:pt x="676" y="40"/>
                    </a:lnTo>
                    <a:lnTo>
                      <a:pt x="656" y="35"/>
                    </a:lnTo>
                    <a:lnTo>
                      <a:pt x="636" y="31"/>
                    </a:lnTo>
                    <a:lnTo>
                      <a:pt x="616" y="27"/>
                    </a:lnTo>
                    <a:lnTo>
                      <a:pt x="596" y="22"/>
                    </a:lnTo>
                    <a:lnTo>
                      <a:pt x="577" y="19"/>
                    </a:lnTo>
                    <a:lnTo>
                      <a:pt x="556" y="16"/>
                    </a:lnTo>
                    <a:lnTo>
                      <a:pt x="536" y="13"/>
                    </a:lnTo>
                    <a:lnTo>
                      <a:pt x="516" y="10"/>
                    </a:lnTo>
                    <a:lnTo>
                      <a:pt x="496" y="7"/>
                    </a:lnTo>
                    <a:lnTo>
                      <a:pt x="475" y="5"/>
                    </a:lnTo>
                    <a:lnTo>
                      <a:pt x="454" y="4"/>
                    </a:lnTo>
                    <a:lnTo>
                      <a:pt x="433" y="2"/>
                    </a:lnTo>
                    <a:lnTo>
                      <a:pt x="412" y="2"/>
                    </a:lnTo>
                    <a:lnTo>
                      <a:pt x="391" y="0"/>
                    </a:lnTo>
                    <a:lnTo>
                      <a:pt x="370" y="0"/>
                    </a:lnTo>
                    <a:lnTo>
                      <a:pt x="348" y="0"/>
                    </a:lnTo>
                    <a:lnTo>
                      <a:pt x="327" y="1"/>
                    </a:lnTo>
                    <a:lnTo>
                      <a:pt x="305" y="2"/>
                    </a:lnTo>
                    <a:lnTo>
                      <a:pt x="283" y="4"/>
                    </a:lnTo>
                    <a:lnTo>
                      <a:pt x="261" y="6"/>
                    </a:lnTo>
                    <a:lnTo>
                      <a:pt x="238" y="8"/>
                    </a:lnTo>
                    <a:lnTo>
                      <a:pt x="216" y="11"/>
                    </a:lnTo>
                    <a:lnTo>
                      <a:pt x="192" y="14"/>
                    </a:lnTo>
                    <a:lnTo>
                      <a:pt x="169" y="18"/>
                    </a:lnTo>
                    <a:lnTo>
                      <a:pt x="146" y="22"/>
                    </a:lnTo>
                    <a:lnTo>
                      <a:pt x="123" y="27"/>
                    </a:lnTo>
                    <a:lnTo>
                      <a:pt x="99" y="32"/>
                    </a:lnTo>
                    <a:lnTo>
                      <a:pt x="75" y="38"/>
                    </a:lnTo>
                    <a:lnTo>
                      <a:pt x="50" y="45"/>
                    </a:lnTo>
                    <a:lnTo>
                      <a:pt x="26" y="52"/>
                    </a:lnTo>
                    <a:lnTo>
                      <a:pt x="0" y="60"/>
                    </a:lnTo>
                    <a:lnTo>
                      <a:pt x="3" y="86"/>
                    </a:lnTo>
                    <a:lnTo>
                      <a:pt x="6" y="111"/>
                    </a:lnTo>
                    <a:lnTo>
                      <a:pt x="9" y="138"/>
                    </a:lnTo>
                    <a:lnTo>
                      <a:pt x="13" y="164"/>
                    </a:lnTo>
                    <a:lnTo>
                      <a:pt x="16" y="190"/>
                    </a:lnTo>
                    <a:lnTo>
                      <a:pt x="20" y="215"/>
                    </a:lnTo>
                    <a:lnTo>
                      <a:pt x="24" y="242"/>
                    </a:lnTo>
                    <a:lnTo>
                      <a:pt x="28" y="268"/>
                    </a:lnTo>
                    <a:lnTo>
                      <a:pt x="33" y="294"/>
                    </a:lnTo>
                    <a:lnTo>
                      <a:pt x="38" y="320"/>
                    </a:lnTo>
                    <a:lnTo>
                      <a:pt x="43" y="346"/>
                    </a:lnTo>
                    <a:lnTo>
                      <a:pt x="48" y="372"/>
                    </a:lnTo>
                    <a:lnTo>
                      <a:pt x="53" y="398"/>
                    </a:lnTo>
                    <a:lnTo>
                      <a:pt x="59" y="424"/>
                    </a:lnTo>
                    <a:lnTo>
                      <a:pt x="64" y="450"/>
                    </a:lnTo>
                    <a:lnTo>
                      <a:pt x="70" y="476"/>
                    </a:lnTo>
                    <a:lnTo>
                      <a:pt x="75" y="502"/>
                    </a:lnTo>
                    <a:lnTo>
                      <a:pt x="81" y="528"/>
                    </a:lnTo>
                    <a:lnTo>
                      <a:pt x="87" y="554"/>
                    </a:lnTo>
                    <a:lnTo>
                      <a:pt x="93" y="580"/>
                    </a:lnTo>
                    <a:lnTo>
                      <a:pt x="99" y="606"/>
                    </a:lnTo>
                    <a:lnTo>
                      <a:pt x="105" y="632"/>
                    </a:lnTo>
                    <a:lnTo>
                      <a:pt x="111" y="658"/>
                    </a:lnTo>
                    <a:lnTo>
                      <a:pt x="117" y="684"/>
                    </a:lnTo>
                    <a:lnTo>
                      <a:pt x="122" y="711"/>
                    </a:lnTo>
                    <a:lnTo>
                      <a:pt x="128" y="737"/>
                    </a:lnTo>
                    <a:lnTo>
                      <a:pt x="134" y="763"/>
                    </a:lnTo>
                    <a:lnTo>
                      <a:pt x="139" y="789"/>
                    </a:lnTo>
                    <a:lnTo>
                      <a:pt x="145" y="815"/>
                    </a:lnTo>
                    <a:lnTo>
                      <a:pt x="150" y="841"/>
                    </a:lnTo>
                    <a:lnTo>
                      <a:pt x="155" y="867"/>
                    </a:lnTo>
                    <a:lnTo>
                      <a:pt x="160" y="893"/>
                    </a:lnTo>
                    <a:lnTo>
                      <a:pt x="588" y="893"/>
                    </a:lnTo>
                    <a:lnTo>
                      <a:pt x="591" y="866"/>
                    </a:lnTo>
                    <a:lnTo>
                      <a:pt x="594" y="840"/>
                    </a:lnTo>
                    <a:lnTo>
                      <a:pt x="599" y="813"/>
                    </a:lnTo>
                    <a:lnTo>
                      <a:pt x="603" y="787"/>
                    </a:lnTo>
                    <a:lnTo>
                      <a:pt x="607" y="760"/>
                    </a:lnTo>
                    <a:lnTo>
                      <a:pt x="611" y="734"/>
                    </a:lnTo>
                    <a:lnTo>
                      <a:pt x="615" y="706"/>
                    </a:lnTo>
                    <a:lnTo>
                      <a:pt x="620" y="680"/>
                    </a:lnTo>
                    <a:lnTo>
                      <a:pt x="624" y="653"/>
                    </a:lnTo>
                    <a:lnTo>
                      <a:pt x="628" y="626"/>
                    </a:lnTo>
                    <a:lnTo>
                      <a:pt x="633" y="600"/>
                    </a:lnTo>
                    <a:lnTo>
                      <a:pt x="637" y="573"/>
                    </a:lnTo>
                    <a:lnTo>
                      <a:pt x="642" y="546"/>
                    </a:lnTo>
                    <a:lnTo>
                      <a:pt x="647" y="519"/>
                    </a:lnTo>
                    <a:lnTo>
                      <a:pt x="651" y="493"/>
                    </a:lnTo>
                    <a:lnTo>
                      <a:pt x="655" y="466"/>
                    </a:lnTo>
                    <a:lnTo>
                      <a:pt x="659" y="440"/>
                    </a:lnTo>
                    <a:lnTo>
                      <a:pt x="663" y="413"/>
                    </a:lnTo>
                    <a:lnTo>
                      <a:pt x="667" y="386"/>
                    </a:lnTo>
                    <a:lnTo>
                      <a:pt x="671" y="360"/>
                    </a:lnTo>
                    <a:lnTo>
                      <a:pt x="674" y="333"/>
                    </a:lnTo>
                    <a:lnTo>
                      <a:pt x="678" y="306"/>
                    </a:lnTo>
                    <a:lnTo>
                      <a:pt x="681" y="280"/>
                    </a:lnTo>
                    <a:lnTo>
                      <a:pt x="684" y="254"/>
                    </a:lnTo>
                    <a:lnTo>
                      <a:pt x="686" y="227"/>
                    </a:lnTo>
                    <a:lnTo>
                      <a:pt x="689" y="201"/>
                    </a:lnTo>
                    <a:lnTo>
                      <a:pt x="691" y="175"/>
                    </a:lnTo>
                    <a:lnTo>
                      <a:pt x="692" y="148"/>
                    </a:lnTo>
                    <a:lnTo>
                      <a:pt x="694" y="122"/>
                    </a:lnTo>
                    <a:lnTo>
                      <a:pt x="694" y="96"/>
                    </a:lnTo>
                    <a:lnTo>
                      <a:pt x="695" y="71"/>
                    </a:lnTo>
                    <a:lnTo>
                      <a:pt x="695" y="45"/>
                    </a:lnTo>
                    <a:close/>
                  </a:path>
                </a:pathLst>
              </a:custGeom>
              <a:noFill/>
              <a:ln w="6" cap="rnd">
                <a:solidFill>
                  <a:srgbClr val="2F538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29" name="Group 622"/>
            <p:cNvGrpSpPr>
              <a:grpSpLocks/>
            </p:cNvGrpSpPr>
            <p:nvPr/>
          </p:nvGrpSpPr>
          <p:grpSpPr bwMode="auto">
            <a:xfrm>
              <a:off x="5959910" y="3161912"/>
              <a:ext cx="191034" cy="451587"/>
              <a:chOff x="2202" y="1963"/>
              <a:chExt cx="217" cy="607"/>
            </a:xfrm>
          </p:grpSpPr>
          <p:sp>
            <p:nvSpPr>
              <p:cNvPr id="2741" name="Freeform 620"/>
              <p:cNvSpPr>
                <a:spLocks/>
              </p:cNvSpPr>
              <p:nvPr/>
            </p:nvSpPr>
            <p:spPr bwMode="auto">
              <a:xfrm>
                <a:off x="2202" y="1963"/>
                <a:ext cx="217" cy="607"/>
              </a:xfrm>
              <a:custGeom>
                <a:avLst/>
                <a:gdLst/>
                <a:ahLst/>
                <a:cxnLst>
                  <a:cxn ang="0">
                    <a:pos x="119" y="14"/>
                  </a:cxn>
                  <a:cxn ang="0">
                    <a:pos x="111" y="42"/>
                  </a:cxn>
                  <a:cxn ang="0">
                    <a:pos x="104" y="70"/>
                  </a:cxn>
                  <a:cxn ang="0">
                    <a:pos x="96" y="98"/>
                  </a:cxn>
                  <a:cxn ang="0">
                    <a:pos x="89" y="126"/>
                  </a:cxn>
                  <a:cxn ang="0">
                    <a:pos x="81" y="154"/>
                  </a:cxn>
                  <a:cxn ang="0">
                    <a:pos x="73" y="182"/>
                  </a:cxn>
                  <a:cxn ang="0">
                    <a:pos x="66" y="210"/>
                  </a:cxn>
                  <a:cxn ang="0">
                    <a:pos x="58" y="238"/>
                  </a:cxn>
                  <a:cxn ang="0">
                    <a:pos x="51" y="266"/>
                  </a:cxn>
                  <a:cxn ang="0">
                    <a:pos x="43" y="294"/>
                  </a:cxn>
                  <a:cxn ang="0">
                    <a:pos x="35" y="322"/>
                  </a:cxn>
                  <a:cxn ang="0">
                    <a:pos x="28" y="350"/>
                  </a:cxn>
                  <a:cxn ang="0">
                    <a:pos x="20" y="378"/>
                  </a:cxn>
                  <a:cxn ang="0">
                    <a:pos x="13" y="406"/>
                  </a:cxn>
                  <a:cxn ang="0">
                    <a:pos x="5" y="434"/>
                  </a:cxn>
                  <a:cxn ang="0">
                    <a:pos x="0" y="459"/>
                  </a:cxn>
                  <a:cxn ang="0">
                    <a:pos x="0" y="481"/>
                  </a:cxn>
                  <a:cxn ang="0">
                    <a:pos x="2" y="501"/>
                  </a:cxn>
                  <a:cxn ang="0">
                    <a:pos x="7" y="521"/>
                  </a:cxn>
                  <a:cxn ang="0">
                    <a:pos x="15" y="540"/>
                  </a:cxn>
                  <a:cxn ang="0">
                    <a:pos x="25" y="560"/>
                  </a:cxn>
                  <a:cxn ang="0">
                    <a:pos x="37" y="578"/>
                  </a:cxn>
                  <a:cxn ang="0">
                    <a:pos x="51" y="596"/>
                  </a:cxn>
                  <a:cxn ang="0">
                    <a:pos x="70" y="607"/>
                  </a:cxn>
                  <a:cxn ang="0">
                    <a:pos x="93" y="605"/>
                  </a:cxn>
                  <a:cxn ang="0">
                    <a:pos x="114" y="597"/>
                  </a:cxn>
                  <a:cxn ang="0">
                    <a:pos x="133" y="586"/>
                  </a:cxn>
                  <a:cxn ang="0">
                    <a:pos x="153" y="572"/>
                  </a:cxn>
                  <a:cxn ang="0">
                    <a:pos x="171" y="557"/>
                  </a:cxn>
                  <a:cxn ang="0">
                    <a:pos x="189" y="543"/>
                  </a:cxn>
                  <a:cxn ang="0">
                    <a:pos x="208" y="532"/>
                  </a:cxn>
                  <a:cxn ang="0">
                    <a:pos x="214" y="511"/>
                  </a:cxn>
                  <a:cxn ang="0">
                    <a:pos x="208" y="477"/>
                  </a:cxn>
                  <a:cxn ang="0">
                    <a:pos x="202" y="443"/>
                  </a:cxn>
                  <a:cxn ang="0">
                    <a:pos x="197" y="410"/>
                  </a:cxn>
                  <a:cxn ang="0">
                    <a:pos x="191" y="378"/>
                  </a:cxn>
                  <a:cxn ang="0">
                    <a:pos x="184" y="345"/>
                  </a:cxn>
                  <a:cxn ang="0">
                    <a:pos x="179" y="313"/>
                  </a:cxn>
                  <a:cxn ang="0">
                    <a:pos x="173" y="280"/>
                  </a:cxn>
                  <a:cxn ang="0">
                    <a:pos x="167" y="248"/>
                  </a:cxn>
                  <a:cxn ang="0">
                    <a:pos x="161" y="215"/>
                  </a:cxn>
                  <a:cxn ang="0">
                    <a:pos x="155" y="183"/>
                  </a:cxn>
                  <a:cxn ang="0">
                    <a:pos x="149" y="150"/>
                  </a:cxn>
                  <a:cxn ang="0">
                    <a:pos x="143" y="118"/>
                  </a:cxn>
                  <a:cxn ang="0">
                    <a:pos x="137" y="85"/>
                  </a:cxn>
                  <a:cxn ang="0">
                    <a:pos x="132" y="51"/>
                  </a:cxn>
                  <a:cxn ang="0">
                    <a:pos x="125" y="17"/>
                  </a:cxn>
                </a:cxnLst>
                <a:rect l="0" t="0" r="r" b="b"/>
                <a:pathLst>
                  <a:path w="217" h="607">
                    <a:moveTo>
                      <a:pt x="123" y="0"/>
                    </a:moveTo>
                    <a:lnTo>
                      <a:pt x="119" y="14"/>
                    </a:lnTo>
                    <a:lnTo>
                      <a:pt x="115" y="28"/>
                    </a:lnTo>
                    <a:lnTo>
                      <a:pt x="111" y="42"/>
                    </a:lnTo>
                    <a:lnTo>
                      <a:pt x="107" y="56"/>
                    </a:lnTo>
                    <a:lnTo>
                      <a:pt x="104" y="70"/>
                    </a:lnTo>
                    <a:lnTo>
                      <a:pt x="100" y="84"/>
                    </a:lnTo>
                    <a:lnTo>
                      <a:pt x="96" y="98"/>
                    </a:lnTo>
                    <a:lnTo>
                      <a:pt x="92" y="112"/>
                    </a:lnTo>
                    <a:lnTo>
                      <a:pt x="89" y="126"/>
                    </a:lnTo>
                    <a:lnTo>
                      <a:pt x="85" y="140"/>
                    </a:lnTo>
                    <a:lnTo>
                      <a:pt x="81" y="154"/>
                    </a:lnTo>
                    <a:lnTo>
                      <a:pt x="77" y="168"/>
                    </a:lnTo>
                    <a:lnTo>
                      <a:pt x="73" y="182"/>
                    </a:lnTo>
                    <a:lnTo>
                      <a:pt x="70" y="196"/>
                    </a:lnTo>
                    <a:lnTo>
                      <a:pt x="66" y="210"/>
                    </a:lnTo>
                    <a:lnTo>
                      <a:pt x="62" y="224"/>
                    </a:lnTo>
                    <a:lnTo>
                      <a:pt x="58" y="238"/>
                    </a:lnTo>
                    <a:lnTo>
                      <a:pt x="54" y="252"/>
                    </a:lnTo>
                    <a:lnTo>
                      <a:pt x="51" y="266"/>
                    </a:lnTo>
                    <a:lnTo>
                      <a:pt x="47" y="280"/>
                    </a:lnTo>
                    <a:lnTo>
                      <a:pt x="43" y="294"/>
                    </a:lnTo>
                    <a:lnTo>
                      <a:pt x="39" y="308"/>
                    </a:lnTo>
                    <a:lnTo>
                      <a:pt x="35" y="322"/>
                    </a:lnTo>
                    <a:lnTo>
                      <a:pt x="32" y="336"/>
                    </a:lnTo>
                    <a:lnTo>
                      <a:pt x="28" y="350"/>
                    </a:lnTo>
                    <a:lnTo>
                      <a:pt x="24" y="364"/>
                    </a:lnTo>
                    <a:lnTo>
                      <a:pt x="20" y="378"/>
                    </a:lnTo>
                    <a:lnTo>
                      <a:pt x="16" y="392"/>
                    </a:lnTo>
                    <a:lnTo>
                      <a:pt x="13" y="406"/>
                    </a:lnTo>
                    <a:lnTo>
                      <a:pt x="9" y="420"/>
                    </a:lnTo>
                    <a:lnTo>
                      <a:pt x="5" y="434"/>
                    </a:lnTo>
                    <a:lnTo>
                      <a:pt x="1" y="448"/>
                    </a:lnTo>
                    <a:lnTo>
                      <a:pt x="0" y="459"/>
                    </a:lnTo>
                    <a:lnTo>
                      <a:pt x="0" y="470"/>
                    </a:lnTo>
                    <a:lnTo>
                      <a:pt x="0" y="481"/>
                    </a:lnTo>
                    <a:lnTo>
                      <a:pt x="1" y="491"/>
                    </a:lnTo>
                    <a:lnTo>
                      <a:pt x="2" y="501"/>
                    </a:lnTo>
                    <a:lnTo>
                      <a:pt x="5" y="512"/>
                    </a:lnTo>
                    <a:lnTo>
                      <a:pt x="7" y="521"/>
                    </a:lnTo>
                    <a:lnTo>
                      <a:pt x="11" y="531"/>
                    </a:lnTo>
                    <a:lnTo>
                      <a:pt x="15" y="540"/>
                    </a:lnTo>
                    <a:lnTo>
                      <a:pt x="20" y="550"/>
                    </a:lnTo>
                    <a:lnTo>
                      <a:pt x="25" y="560"/>
                    </a:lnTo>
                    <a:lnTo>
                      <a:pt x="31" y="569"/>
                    </a:lnTo>
                    <a:lnTo>
                      <a:pt x="37" y="578"/>
                    </a:lnTo>
                    <a:lnTo>
                      <a:pt x="43" y="587"/>
                    </a:lnTo>
                    <a:lnTo>
                      <a:pt x="51" y="596"/>
                    </a:lnTo>
                    <a:lnTo>
                      <a:pt x="58" y="605"/>
                    </a:lnTo>
                    <a:lnTo>
                      <a:pt x="70" y="607"/>
                    </a:lnTo>
                    <a:lnTo>
                      <a:pt x="81" y="607"/>
                    </a:lnTo>
                    <a:lnTo>
                      <a:pt x="93" y="605"/>
                    </a:lnTo>
                    <a:lnTo>
                      <a:pt x="103" y="602"/>
                    </a:lnTo>
                    <a:lnTo>
                      <a:pt x="114" y="597"/>
                    </a:lnTo>
                    <a:lnTo>
                      <a:pt x="124" y="592"/>
                    </a:lnTo>
                    <a:lnTo>
                      <a:pt x="133" y="586"/>
                    </a:lnTo>
                    <a:lnTo>
                      <a:pt x="143" y="579"/>
                    </a:lnTo>
                    <a:lnTo>
                      <a:pt x="153" y="572"/>
                    </a:lnTo>
                    <a:lnTo>
                      <a:pt x="162" y="565"/>
                    </a:lnTo>
                    <a:lnTo>
                      <a:pt x="171" y="557"/>
                    </a:lnTo>
                    <a:lnTo>
                      <a:pt x="180" y="550"/>
                    </a:lnTo>
                    <a:lnTo>
                      <a:pt x="189" y="543"/>
                    </a:lnTo>
                    <a:lnTo>
                      <a:pt x="198" y="537"/>
                    </a:lnTo>
                    <a:lnTo>
                      <a:pt x="208" y="532"/>
                    </a:lnTo>
                    <a:lnTo>
                      <a:pt x="217" y="528"/>
                    </a:lnTo>
                    <a:lnTo>
                      <a:pt x="214" y="511"/>
                    </a:lnTo>
                    <a:lnTo>
                      <a:pt x="211" y="494"/>
                    </a:lnTo>
                    <a:lnTo>
                      <a:pt x="208" y="477"/>
                    </a:lnTo>
                    <a:lnTo>
                      <a:pt x="205" y="460"/>
                    </a:lnTo>
                    <a:lnTo>
                      <a:pt x="202" y="443"/>
                    </a:lnTo>
                    <a:lnTo>
                      <a:pt x="199" y="427"/>
                    </a:lnTo>
                    <a:lnTo>
                      <a:pt x="197" y="410"/>
                    </a:lnTo>
                    <a:lnTo>
                      <a:pt x="194" y="394"/>
                    </a:lnTo>
                    <a:lnTo>
                      <a:pt x="191" y="378"/>
                    </a:lnTo>
                    <a:lnTo>
                      <a:pt x="187" y="362"/>
                    </a:lnTo>
                    <a:lnTo>
                      <a:pt x="184" y="345"/>
                    </a:lnTo>
                    <a:lnTo>
                      <a:pt x="182" y="329"/>
                    </a:lnTo>
                    <a:lnTo>
                      <a:pt x="179" y="313"/>
                    </a:lnTo>
                    <a:lnTo>
                      <a:pt x="176" y="296"/>
                    </a:lnTo>
                    <a:lnTo>
                      <a:pt x="173" y="280"/>
                    </a:lnTo>
                    <a:lnTo>
                      <a:pt x="170" y="264"/>
                    </a:lnTo>
                    <a:lnTo>
                      <a:pt x="167" y="248"/>
                    </a:lnTo>
                    <a:lnTo>
                      <a:pt x="164" y="232"/>
                    </a:lnTo>
                    <a:lnTo>
                      <a:pt x="161" y="215"/>
                    </a:lnTo>
                    <a:lnTo>
                      <a:pt x="158" y="199"/>
                    </a:lnTo>
                    <a:lnTo>
                      <a:pt x="155" y="183"/>
                    </a:lnTo>
                    <a:lnTo>
                      <a:pt x="152" y="167"/>
                    </a:lnTo>
                    <a:lnTo>
                      <a:pt x="149" y="150"/>
                    </a:lnTo>
                    <a:lnTo>
                      <a:pt x="146" y="134"/>
                    </a:lnTo>
                    <a:lnTo>
                      <a:pt x="143" y="118"/>
                    </a:lnTo>
                    <a:lnTo>
                      <a:pt x="140" y="101"/>
                    </a:lnTo>
                    <a:lnTo>
                      <a:pt x="137" y="85"/>
                    </a:lnTo>
                    <a:lnTo>
                      <a:pt x="135" y="68"/>
                    </a:lnTo>
                    <a:lnTo>
                      <a:pt x="132" y="51"/>
                    </a:lnTo>
                    <a:lnTo>
                      <a:pt x="129" y="34"/>
                    </a:lnTo>
                    <a:lnTo>
                      <a:pt x="125" y="17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7FA1D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2" name="Freeform 621"/>
              <p:cNvSpPr>
                <a:spLocks/>
              </p:cNvSpPr>
              <p:nvPr/>
            </p:nvSpPr>
            <p:spPr bwMode="auto">
              <a:xfrm>
                <a:off x="2202" y="1963"/>
                <a:ext cx="217" cy="607"/>
              </a:xfrm>
              <a:custGeom>
                <a:avLst/>
                <a:gdLst/>
                <a:ahLst/>
                <a:cxnLst>
                  <a:cxn ang="0">
                    <a:pos x="119" y="14"/>
                  </a:cxn>
                  <a:cxn ang="0">
                    <a:pos x="111" y="42"/>
                  </a:cxn>
                  <a:cxn ang="0">
                    <a:pos x="104" y="70"/>
                  </a:cxn>
                  <a:cxn ang="0">
                    <a:pos x="96" y="98"/>
                  </a:cxn>
                  <a:cxn ang="0">
                    <a:pos x="89" y="126"/>
                  </a:cxn>
                  <a:cxn ang="0">
                    <a:pos x="81" y="154"/>
                  </a:cxn>
                  <a:cxn ang="0">
                    <a:pos x="73" y="182"/>
                  </a:cxn>
                  <a:cxn ang="0">
                    <a:pos x="66" y="210"/>
                  </a:cxn>
                  <a:cxn ang="0">
                    <a:pos x="58" y="238"/>
                  </a:cxn>
                  <a:cxn ang="0">
                    <a:pos x="51" y="266"/>
                  </a:cxn>
                  <a:cxn ang="0">
                    <a:pos x="43" y="294"/>
                  </a:cxn>
                  <a:cxn ang="0">
                    <a:pos x="35" y="322"/>
                  </a:cxn>
                  <a:cxn ang="0">
                    <a:pos x="28" y="350"/>
                  </a:cxn>
                  <a:cxn ang="0">
                    <a:pos x="20" y="378"/>
                  </a:cxn>
                  <a:cxn ang="0">
                    <a:pos x="13" y="406"/>
                  </a:cxn>
                  <a:cxn ang="0">
                    <a:pos x="5" y="434"/>
                  </a:cxn>
                  <a:cxn ang="0">
                    <a:pos x="0" y="459"/>
                  </a:cxn>
                  <a:cxn ang="0">
                    <a:pos x="0" y="481"/>
                  </a:cxn>
                  <a:cxn ang="0">
                    <a:pos x="2" y="501"/>
                  </a:cxn>
                  <a:cxn ang="0">
                    <a:pos x="7" y="521"/>
                  </a:cxn>
                  <a:cxn ang="0">
                    <a:pos x="15" y="540"/>
                  </a:cxn>
                  <a:cxn ang="0">
                    <a:pos x="25" y="560"/>
                  </a:cxn>
                  <a:cxn ang="0">
                    <a:pos x="37" y="578"/>
                  </a:cxn>
                  <a:cxn ang="0">
                    <a:pos x="51" y="596"/>
                  </a:cxn>
                  <a:cxn ang="0">
                    <a:pos x="70" y="607"/>
                  </a:cxn>
                  <a:cxn ang="0">
                    <a:pos x="93" y="605"/>
                  </a:cxn>
                  <a:cxn ang="0">
                    <a:pos x="114" y="597"/>
                  </a:cxn>
                  <a:cxn ang="0">
                    <a:pos x="133" y="586"/>
                  </a:cxn>
                  <a:cxn ang="0">
                    <a:pos x="153" y="572"/>
                  </a:cxn>
                  <a:cxn ang="0">
                    <a:pos x="171" y="557"/>
                  </a:cxn>
                  <a:cxn ang="0">
                    <a:pos x="189" y="543"/>
                  </a:cxn>
                  <a:cxn ang="0">
                    <a:pos x="208" y="532"/>
                  </a:cxn>
                  <a:cxn ang="0">
                    <a:pos x="214" y="511"/>
                  </a:cxn>
                  <a:cxn ang="0">
                    <a:pos x="208" y="477"/>
                  </a:cxn>
                  <a:cxn ang="0">
                    <a:pos x="202" y="443"/>
                  </a:cxn>
                  <a:cxn ang="0">
                    <a:pos x="197" y="410"/>
                  </a:cxn>
                  <a:cxn ang="0">
                    <a:pos x="191" y="378"/>
                  </a:cxn>
                  <a:cxn ang="0">
                    <a:pos x="184" y="345"/>
                  </a:cxn>
                  <a:cxn ang="0">
                    <a:pos x="179" y="313"/>
                  </a:cxn>
                  <a:cxn ang="0">
                    <a:pos x="173" y="280"/>
                  </a:cxn>
                  <a:cxn ang="0">
                    <a:pos x="167" y="248"/>
                  </a:cxn>
                  <a:cxn ang="0">
                    <a:pos x="161" y="215"/>
                  </a:cxn>
                  <a:cxn ang="0">
                    <a:pos x="155" y="183"/>
                  </a:cxn>
                  <a:cxn ang="0">
                    <a:pos x="149" y="150"/>
                  </a:cxn>
                  <a:cxn ang="0">
                    <a:pos x="143" y="118"/>
                  </a:cxn>
                  <a:cxn ang="0">
                    <a:pos x="137" y="85"/>
                  </a:cxn>
                  <a:cxn ang="0">
                    <a:pos x="132" y="51"/>
                  </a:cxn>
                  <a:cxn ang="0">
                    <a:pos x="125" y="17"/>
                  </a:cxn>
                </a:cxnLst>
                <a:rect l="0" t="0" r="r" b="b"/>
                <a:pathLst>
                  <a:path w="217" h="607">
                    <a:moveTo>
                      <a:pt x="123" y="0"/>
                    </a:moveTo>
                    <a:lnTo>
                      <a:pt x="119" y="14"/>
                    </a:lnTo>
                    <a:lnTo>
                      <a:pt x="115" y="28"/>
                    </a:lnTo>
                    <a:lnTo>
                      <a:pt x="111" y="42"/>
                    </a:lnTo>
                    <a:lnTo>
                      <a:pt x="107" y="56"/>
                    </a:lnTo>
                    <a:lnTo>
                      <a:pt x="104" y="70"/>
                    </a:lnTo>
                    <a:lnTo>
                      <a:pt x="100" y="84"/>
                    </a:lnTo>
                    <a:lnTo>
                      <a:pt x="96" y="98"/>
                    </a:lnTo>
                    <a:lnTo>
                      <a:pt x="92" y="112"/>
                    </a:lnTo>
                    <a:lnTo>
                      <a:pt x="89" y="126"/>
                    </a:lnTo>
                    <a:lnTo>
                      <a:pt x="85" y="140"/>
                    </a:lnTo>
                    <a:lnTo>
                      <a:pt x="81" y="154"/>
                    </a:lnTo>
                    <a:lnTo>
                      <a:pt x="77" y="168"/>
                    </a:lnTo>
                    <a:lnTo>
                      <a:pt x="73" y="182"/>
                    </a:lnTo>
                    <a:lnTo>
                      <a:pt x="70" y="196"/>
                    </a:lnTo>
                    <a:lnTo>
                      <a:pt x="66" y="210"/>
                    </a:lnTo>
                    <a:lnTo>
                      <a:pt x="62" y="224"/>
                    </a:lnTo>
                    <a:lnTo>
                      <a:pt x="58" y="238"/>
                    </a:lnTo>
                    <a:lnTo>
                      <a:pt x="54" y="252"/>
                    </a:lnTo>
                    <a:lnTo>
                      <a:pt x="51" y="266"/>
                    </a:lnTo>
                    <a:lnTo>
                      <a:pt x="47" y="280"/>
                    </a:lnTo>
                    <a:lnTo>
                      <a:pt x="43" y="294"/>
                    </a:lnTo>
                    <a:lnTo>
                      <a:pt x="39" y="308"/>
                    </a:lnTo>
                    <a:lnTo>
                      <a:pt x="35" y="322"/>
                    </a:lnTo>
                    <a:lnTo>
                      <a:pt x="32" y="336"/>
                    </a:lnTo>
                    <a:lnTo>
                      <a:pt x="28" y="350"/>
                    </a:lnTo>
                    <a:lnTo>
                      <a:pt x="24" y="364"/>
                    </a:lnTo>
                    <a:lnTo>
                      <a:pt x="20" y="378"/>
                    </a:lnTo>
                    <a:lnTo>
                      <a:pt x="16" y="392"/>
                    </a:lnTo>
                    <a:lnTo>
                      <a:pt x="13" y="406"/>
                    </a:lnTo>
                    <a:lnTo>
                      <a:pt x="9" y="420"/>
                    </a:lnTo>
                    <a:lnTo>
                      <a:pt x="5" y="434"/>
                    </a:lnTo>
                    <a:lnTo>
                      <a:pt x="1" y="448"/>
                    </a:lnTo>
                    <a:lnTo>
                      <a:pt x="0" y="459"/>
                    </a:lnTo>
                    <a:lnTo>
                      <a:pt x="0" y="470"/>
                    </a:lnTo>
                    <a:lnTo>
                      <a:pt x="0" y="481"/>
                    </a:lnTo>
                    <a:lnTo>
                      <a:pt x="1" y="491"/>
                    </a:lnTo>
                    <a:lnTo>
                      <a:pt x="2" y="501"/>
                    </a:lnTo>
                    <a:lnTo>
                      <a:pt x="5" y="512"/>
                    </a:lnTo>
                    <a:lnTo>
                      <a:pt x="7" y="521"/>
                    </a:lnTo>
                    <a:lnTo>
                      <a:pt x="11" y="531"/>
                    </a:lnTo>
                    <a:lnTo>
                      <a:pt x="15" y="540"/>
                    </a:lnTo>
                    <a:lnTo>
                      <a:pt x="20" y="550"/>
                    </a:lnTo>
                    <a:lnTo>
                      <a:pt x="25" y="560"/>
                    </a:lnTo>
                    <a:lnTo>
                      <a:pt x="31" y="569"/>
                    </a:lnTo>
                    <a:lnTo>
                      <a:pt x="37" y="578"/>
                    </a:lnTo>
                    <a:lnTo>
                      <a:pt x="43" y="587"/>
                    </a:lnTo>
                    <a:lnTo>
                      <a:pt x="51" y="596"/>
                    </a:lnTo>
                    <a:lnTo>
                      <a:pt x="58" y="605"/>
                    </a:lnTo>
                    <a:lnTo>
                      <a:pt x="70" y="607"/>
                    </a:lnTo>
                    <a:lnTo>
                      <a:pt x="81" y="607"/>
                    </a:lnTo>
                    <a:lnTo>
                      <a:pt x="93" y="605"/>
                    </a:lnTo>
                    <a:lnTo>
                      <a:pt x="103" y="602"/>
                    </a:lnTo>
                    <a:lnTo>
                      <a:pt x="114" y="597"/>
                    </a:lnTo>
                    <a:lnTo>
                      <a:pt x="124" y="592"/>
                    </a:lnTo>
                    <a:lnTo>
                      <a:pt x="133" y="586"/>
                    </a:lnTo>
                    <a:lnTo>
                      <a:pt x="143" y="579"/>
                    </a:lnTo>
                    <a:lnTo>
                      <a:pt x="153" y="572"/>
                    </a:lnTo>
                    <a:lnTo>
                      <a:pt x="162" y="565"/>
                    </a:lnTo>
                    <a:lnTo>
                      <a:pt x="171" y="557"/>
                    </a:lnTo>
                    <a:lnTo>
                      <a:pt x="180" y="550"/>
                    </a:lnTo>
                    <a:lnTo>
                      <a:pt x="189" y="543"/>
                    </a:lnTo>
                    <a:lnTo>
                      <a:pt x="198" y="537"/>
                    </a:lnTo>
                    <a:lnTo>
                      <a:pt x="208" y="532"/>
                    </a:lnTo>
                    <a:lnTo>
                      <a:pt x="217" y="528"/>
                    </a:lnTo>
                    <a:lnTo>
                      <a:pt x="214" y="511"/>
                    </a:lnTo>
                    <a:lnTo>
                      <a:pt x="211" y="494"/>
                    </a:lnTo>
                    <a:lnTo>
                      <a:pt x="208" y="477"/>
                    </a:lnTo>
                    <a:lnTo>
                      <a:pt x="205" y="460"/>
                    </a:lnTo>
                    <a:lnTo>
                      <a:pt x="202" y="443"/>
                    </a:lnTo>
                    <a:lnTo>
                      <a:pt x="199" y="427"/>
                    </a:lnTo>
                    <a:lnTo>
                      <a:pt x="197" y="410"/>
                    </a:lnTo>
                    <a:lnTo>
                      <a:pt x="194" y="394"/>
                    </a:lnTo>
                    <a:lnTo>
                      <a:pt x="191" y="378"/>
                    </a:lnTo>
                    <a:lnTo>
                      <a:pt x="187" y="362"/>
                    </a:lnTo>
                    <a:lnTo>
                      <a:pt x="184" y="345"/>
                    </a:lnTo>
                    <a:lnTo>
                      <a:pt x="182" y="329"/>
                    </a:lnTo>
                    <a:lnTo>
                      <a:pt x="179" y="313"/>
                    </a:lnTo>
                    <a:lnTo>
                      <a:pt x="176" y="296"/>
                    </a:lnTo>
                    <a:lnTo>
                      <a:pt x="173" y="280"/>
                    </a:lnTo>
                    <a:lnTo>
                      <a:pt x="170" y="264"/>
                    </a:lnTo>
                    <a:lnTo>
                      <a:pt x="167" y="248"/>
                    </a:lnTo>
                    <a:lnTo>
                      <a:pt x="164" y="232"/>
                    </a:lnTo>
                    <a:lnTo>
                      <a:pt x="161" y="215"/>
                    </a:lnTo>
                    <a:lnTo>
                      <a:pt x="158" y="199"/>
                    </a:lnTo>
                    <a:lnTo>
                      <a:pt x="155" y="183"/>
                    </a:lnTo>
                    <a:lnTo>
                      <a:pt x="152" y="167"/>
                    </a:lnTo>
                    <a:lnTo>
                      <a:pt x="149" y="150"/>
                    </a:lnTo>
                    <a:lnTo>
                      <a:pt x="146" y="134"/>
                    </a:lnTo>
                    <a:lnTo>
                      <a:pt x="143" y="118"/>
                    </a:lnTo>
                    <a:lnTo>
                      <a:pt x="140" y="101"/>
                    </a:lnTo>
                    <a:lnTo>
                      <a:pt x="137" y="85"/>
                    </a:lnTo>
                    <a:lnTo>
                      <a:pt x="135" y="68"/>
                    </a:lnTo>
                    <a:lnTo>
                      <a:pt x="132" y="51"/>
                    </a:lnTo>
                    <a:lnTo>
                      <a:pt x="129" y="34"/>
                    </a:lnTo>
                    <a:lnTo>
                      <a:pt x="125" y="17"/>
                    </a:lnTo>
                    <a:lnTo>
                      <a:pt x="123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2F538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30" name="Group 626"/>
            <p:cNvGrpSpPr>
              <a:grpSpLocks/>
            </p:cNvGrpSpPr>
            <p:nvPr/>
          </p:nvGrpSpPr>
          <p:grpSpPr bwMode="auto">
            <a:xfrm>
              <a:off x="6628972" y="3146289"/>
              <a:ext cx="198077" cy="470930"/>
              <a:chOff x="2962" y="1942"/>
              <a:chExt cx="225" cy="633"/>
            </a:xfrm>
          </p:grpSpPr>
          <p:sp>
            <p:nvSpPr>
              <p:cNvPr id="2738" name="Freeform 623"/>
              <p:cNvSpPr>
                <a:spLocks/>
              </p:cNvSpPr>
              <p:nvPr/>
            </p:nvSpPr>
            <p:spPr bwMode="auto">
              <a:xfrm>
                <a:off x="2978" y="1958"/>
                <a:ext cx="209" cy="617"/>
              </a:xfrm>
              <a:custGeom>
                <a:avLst/>
                <a:gdLst/>
                <a:ahLst/>
                <a:cxnLst>
                  <a:cxn ang="0">
                    <a:pos x="66" y="14"/>
                  </a:cxn>
                  <a:cxn ang="0">
                    <a:pos x="75" y="42"/>
                  </a:cxn>
                  <a:cxn ang="0">
                    <a:pos x="84" y="70"/>
                  </a:cxn>
                  <a:cxn ang="0">
                    <a:pos x="93" y="98"/>
                  </a:cxn>
                  <a:cxn ang="0">
                    <a:pos x="102" y="127"/>
                  </a:cxn>
                  <a:cxn ang="0">
                    <a:pos x="112" y="156"/>
                  </a:cxn>
                  <a:cxn ang="0">
                    <a:pos x="121" y="185"/>
                  </a:cxn>
                  <a:cxn ang="0">
                    <a:pos x="130" y="213"/>
                  </a:cxn>
                  <a:cxn ang="0">
                    <a:pos x="139" y="242"/>
                  </a:cxn>
                  <a:cxn ang="0">
                    <a:pos x="148" y="271"/>
                  </a:cxn>
                  <a:cxn ang="0">
                    <a:pos x="157" y="300"/>
                  </a:cxn>
                  <a:cxn ang="0">
                    <a:pos x="167" y="329"/>
                  </a:cxn>
                  <a:cxn ang="0">
                    <a:pos x="176" y="357"/>
                  </a:cxn>
                  <a:cxn ang="0">
                    <a:pos x="185" y="385"/>
                  </a:cxn>
                  <a:cxn ang="0">
                    <a:pos x="194" y="414"/>
                  </a:cxn>
                  <a:cxn ang="0">
                    <a:pos x="202" y="442"/>
                  </a:cxn>
                  <a:cxn ang="0">
                    <a:pos x="208" y="466"/>
                  </a:cxn>
                  <a:cxn ang="0">
                    <a:pos x="209" y="488"/>
                  </a:cxn>
                  <a:cxn ang="0">
                    <a:pos x="208" y="509"/>
                  </a:cxn>
                  <a:cxn ang="0">
                    <a:pos x="203" y="529"/>
                  </a:cxn>
                  <a:cxn ang="0">
                    <a:pos x="196" y="548"/>
                  </a:cxn>
                  <a:cxn ang="0">
                    <a:pos x="187" y="567"/>
                  </a:cxn>
                  <a:cxn ang="0">
                    <a:pos x="176" y="586"/>
                  </a:cxn>
                  <a:cxn ang="0">
                    <a:pos x="162" y="605"/>
                  </a:cxn>
                  <a:cxn ang="0">
                    <a:pos x="144" y="616"/>
                  </a:cxn>
                  <a:cxn ang="0">
                    <a:pos x="122" y="615"/>
                  </a:cxn>
                  <a:cxn ang="0">
                    <a:pos x="101" y="609"/>
                  </a:cxn>
                  <a:cxn ang="0">
                    <a:pos x="82" y="598"/>
                  </a:cxn>
                  <a:cxn ang="0">
                    <a:pos x="64" y="585"/>
                  </a:cxn>
                  <a:cxn ang="0">
                    <a:pos x="46" y="570"/>
                  </a:cxn>
                  <a:cxn ang="0">
                    <a:pos x="28" y="557"/>
                  </a:cxn>
                  <a:cxn ang="0">
                    <a:pos x="10" y="547"/>
                  </a:cxn>
                  <a:cxn ang="0">
                    <a:pos x="2" y="526"/>
                  </a:cxn>
                  <a:cxn ang="0">
                    <a:pos x="7" y="492"/>
                  </a:cxn>
                  <a:cxn ang="0">
                    <a:pos x="11" y="458"/>
                  </a:cxn>
                  <a:cxn ang="0">
                    <a:pos x="15" y="424"/>
                  </a:cxn>
                  <a:cxn ang="0">
                    <a:pos x="19" y="390"/>
                  </a:cxn>
                  <a:cxn ang="0">
                    <a:pos x="22" y="356"/>
                  </a:cxn>
                  <a:cxn ang="0">
                    <a:pos x="26" y="322"/>
                  </a:cxn>
                  <a:cxn ang="0">
                    <a:pos x="30" y="289"/>
                  </a:cxn>
                  <a:cxn ang="0">
                    <a:pos x="33" y="255"/>
                  </a:cxn>
                  <a:cxn ang="0">
                    <a:pos x="36" y="221"/>
                  </a:cxn>
                  <a:cxn ang="0">
                    <a:pos x="41" y="187"/>
                  </a:cxn>
                  <a:cxn ang="0">
                    <a:pos x="44" y="153"/>
                  </a:cxn>
                  <a:cxn ang="0">
                    <a:pos x="48" y="120"/>
                  </a:cxn>
                  <a:cxn ang="0">
                    <a:pos x="52" y="86"/>
                  </a:cxn>
                  <a:cxn ang="0">
                    <a:pos x="56" y="51"/>
                  </a:cxn>
                  <a:cxn ang="0">
                    <a:pos x="60" y="17"/>
                  </a:cxn>
                </a:cxnLst>
                <a:rect l="0" t="0" r="r" b="b"/>
                <a:pathLst>
                  <a:path w="209" h="617">
                    <a:moveTo>
                      <a:pt x="62" y="0"/>
                    </a:moveTo>
                    <a:lnTo>
                      <a:pt x="66" y="14"/>
                    </a:lnTo>
                    <a:lnTo>
                      <a:pt x="71" y="28"/>
                    </a:lnTo>
                    <a:lnTo>
                      <a:pt x="75" y="42"/>
                    </a:lnTo>
                    <a:lnTo>
                      <a:pt x="80" y="56"/>
                    </a:lnTo>
                    <a:lnTo>
                      <a:pt x="84" y="70"/>
                    </a:lnTo>
                    <a:lnTo>
                      <a:pt x="89" y="84"/>
                    </a:lnTo>
                    <a:lnTo>
                      <a:pt x="93" y="98"/>
                    </a:lnTo>
                    <a:lnTo>
                      <a:pt x="98" y="112"/>
                    </a:lnTo>
                    <a:lnTo>
                      <a:pt x="102" y="127"/>
                    </a:lnTo>
                    <a:lnTo>
                      <a:pt x="107" y="141"/>
                    </a:lnTo>
                    <a:lnTo>
                      <a:pt x="112" y="156"/>
                    </a:lnTo>
                    <a:lnTo>
                      <a:pt x="116" y="170"/>
                    </a:lnTo>
                    <a:lnTo>
                      <a:pt x="121" y="185"/>
                    </a:lnTo>
                    <a:lnTo>
                      <a:pt x="125" y="199"/>
                    </a:lnTo>
                    <a:lnTo>
                      <a:pt x="130" y="213"/>
                    </a:lnTo>
                    <a:lnTo>
                      <a:pt x="135" y="227"/>
                    </a:lnTo>
                    <a:lnTo>
                      <a:pt x="139" y="242"/>
                    </a:lnTo>
                    <a:lnTo>
                      <a:pt x="144" y="257"/>
                    </a:lnTo>
                    <a:lnTo>
                      <a:pt x="148" y="271"/>
                    </a:lnTo>
                    <a:lnTo>
                      <a:pt x="152" y="285"/>
                    </a:lnTo>
                    <a:lnTo>
                      <a:pt x="157" y="300"/>
                    </a:lnTo>
                    <a:lnTo>
                      <a:pt x="162" y="314"/>
                    </a:lnTo>
                    <a:lnTo>
                      <a:pt x="167" y="329"/>
                    </a:lnTo>
                    <a:lnTo>
                      <a:pt x="171" y="343"/>
                    </a:lnTo>
                    <a:lnTo>
                      <a:pt x="176" y="357"/>
                    </a:lnTo>
                    <a:lnTo>
                      <a:pt x="180" y="371"/>
                    </a:lnTo>
                    <a:lnTo>
                      <a:pt x="185" y="385"/>
                    </a:lnTo>
                    <a:lnTo>
                      <a:pt x="189" y="399"/>
                    </a:lnTo>
                    <a:lnTo>
                      <a:pt x="194" y="414"/>
                    </a:lnTo>
                    <a:lnTo>
                      <a:pt x="198" y="428"/>
                    </a:lnTo>
                    <a:lnTo>
                      <a:pt x="202" y="442"/>
                    </a:lnTo>
                    <a:lnTo>
                      <a:pt x="206" y="455"/>
                    </a:lnTo>
                    <a:lnTo>
                      <a:pt x="208" y="466"/>
                    </a:lnTo>
                    <a:lnTo>
                      <a:pt x="209" y="477"/>
                    </a:lnTo>
                    <a:lnTo>
                      <a:pt x="209" y="488"/>
                    </a:lnTo>
                    <a:lnTo>
                      <a:pt x="209" y="498"/>
                    </a:lnTo>
                    <a:lnTo>
                      <a:pt x="208" y="509"/>
                    </a:lnTo>
                    <a:lnTo>
                      <a:pt x="206" y="519"/>
                    </a:lnTo>
                    <a:lnTo>
                      <a:pt x="203" y="529"/>
                    </a:lnTo>
                    <a:lnTo>
                      <a:pt x="200" y="539"/>
                    </a:lnTo>
                    <a:lnTo>
                      <a:pt x="196" y="548"/>
                    </a:lnTo>
                    <a:lnTo>
                      <a:pt x="192" y="558"/>
                    </a:lnTo>
                    <a:lnTo>
                      <a:pt x="187" y="567"/>
                    </a:lnTo>
                    <a:lnTo>
                      <a:pt x="182" y="577"/>
                    </a:lnTo>
                    <a:lnTo>
                      <a:pt x="176" y="586"/>
                    </a:lnTo>
                    <a:lnTo>
                      <a:pt x="170" y="596"/>
                    </a:lnTo>
                    <a:lnTo>
                      <a:pt x="162" y="605"/>
                    </a:lnTo>
                    <a:lnTo>
                      <a:pt x="155" y="614"/>
                    </a:lnTo>
                    <a:lnTo>
                      <a:pt x="144" y="616"/>
                    </a:lnTo>
                    <a:lnTo>
                      <a:pt x="132" y="617"/>
                    </a:lnTo>
                    <a:lnTo>
                      <a:pt x="122" y="615"/>
                    </a:lnTo>
                    <a:lnTo>
                      <a:pt x="111" y="613"/>
                    </a:lnTo>
                    <a:lnTo>
                      <a:pt x="101" y="609"/>
                    </a:lnTo>
                    <a:lnTo>
                      <a:pt x="91" y="603"/>
                    </a:lnTo>
                    <a:lnTo>
                      <a:pt x="82" y="598"/>
                    </a:lnTo>
                    <a:lnTo>
                      <a:pt x="73" y="591"/>
                    </a:lnTo>
                    <a:lnTo>
                      <a:pt x="64" y="585"/>
                    </a:lnTo>
                    <a:lnTo>
                      <a:pt x="55" y="577"/>
                    </a:lnTo>
                    <a:lnTo>
                      <a:pt x="46" y="570"/>
                    </a:lnTo>
                    <a:lnTo>
                      <a:pt x="37" y="564"/>
                    </a:lnTo>
                    <a:lnTo>
                      <a:pt x="28" y="557"/>
                    </a:lnTo>
                    <a:lnTo>
                      <a:pt x="19" y="552"/>
                    </a:lnTo>
                    <a:lnTo>
                      <a:pt x="10" y="547"/>
                    </a:lnTo>
                    <a:lnTo>
                      <a:pt x="0" y="543"/>
                    </a:lnTo>
                    <a:lnTo>
                      <a:pt x="2" y="526"/>
                    </a:lnTo>
                    <a:lnTo>
                      <a:pt x="5" y="509"/>
                    </a:lnTo>
                    <a:lnTo>
                      <a:pt x="7" y="492"/>
                    </a:lnTo>
                    <a:lnTo>
                      <a:pt x="9" y="475"/>
                    </a:lnTo>
                    <a:lnTo>
                      <a:pt x="11" y="458"/>
                    </a:lnTo>
                    <a:lnTo>
                      <a:pt x="13" y="441"/>
                    </a:lnTo>
                    <a:lnTo>
                      <a:pt x="15" y="424"/>
                    </a:lnTo>
                    <a:lnTo>
                      <a:pt x="17" y="407"/>
                    </a:lnTo>
                    <a:lnTo>
                      <a:pt x="19" y="390"/>
                    </a:lnTo>
                    <a:lnTo>
                      <a:pt x="21" y="373"/>
                    </a:lnTo>
                    <a:lnTo>
                      <a:pt x="22" y="356"/>
                    </a:lnTo>
                    <a:lnTo>
                      <a:pt x="24" y="339"/>
                    </a:lnTo>
                    <a:lnTo>
                      <a:pt x="26" y="322"/>
                    </a:lnTo>
                    <a:lnTo>
                      <a:pt x="28" y="305"/>
                    </a:lnTo>
                    <a:lnTo>
                      <a:pt x="30" y="289"/>
                    </a:lnTo>
                    <a:lnTo>
                      <a:pt x="32" y="271"/>
                    </a:lnTo>
                    <a:lnTo>
                      <a:pt x="33" y="255"/>
                    </a:lnTo>
                    <a:lnTo>
                      <a:pt x="35" y="238"/>
                    </a:lnTo>
                    <a:lnTo>
                      <a:pt x="36" y="221"/>
                    </a:lnTo>
                    <a:lnTo>
                      <a:pt x="38" y="204"/>
                    </a:lnTo>
                    <a:lnTo>
                      <a:pt x="41" y="187"/>
                    </a:lnTo>
                    <a:lnTo>
                      <a:pt x="42" y="170"/>
                    </a:lnTo>
                    <a:lnTo>
                      <a:pt x="44" y="153"/>
                    </a:lnTo>
                    <a:lnTo>
                      <a:pt x="46" y="136"/>
                    </a:lnTo>
                    <a:lnTo>
                      <a:pt x="48" y="120"/>
                    </a:lnTo>
                    <a:lnTo>
                      <a:pt x="49" y="102"/>
                    </a:lnTo>
                    <a:lnTo>
                      <a:pt x="52" y="86"/>
                    </a:lnTo>
                    <a:lnTo>
                      <a:pt x="54" y="68"/>
                    </a:lnTo>
                    <a:lnTo>
                      <a:pt x="56" y="51"/>
                    </a:lnTo>
                    <a:lnTo>
                      <a:pt x="58" y="34"/>
                    </a:lnTo>
                    <a:lnTo>
                      <a:pt x="60" y="17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9" name="Freeform 624"/>
              <p:cNvSpPr>
                <a:spLocks/>
              </p:cNvSpPr>
              <p:nvPr/>
            </p:nvSpPr>
            <p:spPr bwMode="auto">
              <a:xfrm>
                <a:off x="2962" y="1942"/>
                <a:ext cx="209" cy="617"/>
              </a:xfrm>
              <a:custGeom>
                <a:avLst/>
                <a:gdLst/>
                <a:ahLst/>
                <a:cxnLst>
                  <a:cxn ang="0">
                    <a:pos x="66" y="14"/>
                  </a:cxn>
                  <a:cxn ang="0">
                    <a:pos x="75" y="42"/>
                  </a:cxn>
                  <a:cxn ang="0">
                    <a:pos x="84" y="70"/>
                  </a:cxn>
                  <a:cxn ang="0">
                    <a:pos x="93" y="98"/>
                  </a:cxn>
                  <a:cxn ang="0">
                    <a:pos x="102" y="127"/>
                  </a:cxn>
                  <a:cxn ang="0">
                    <a:pos x="111" y="156"/>
                  </a:cxn>
                  <a:cxn ang="0">
                    <a:pos x="121" y="185"/>
                  </a:cxn>
                  <a:cxn ang="0">
                    <a:pos x="130" y="213"/>
                  </a:cxn>
                  <a:cxn ang="0">
                    <a:pos x="139" y="242"/>
                  </a:cxn>
                  <a:cxn ang="0">
                    <a:pos x="148" y="271"/>
                  </a:cxn>
                  <a:cxn ang="0">
                    <a:pos x="157" y="300"/>
                  </a:cxn>
                  <a:cxn ang="0">
                    <a:pos x="167" y="329"/>
                  </a:cxn>
                  <a:cxn ang="0">
                    <a:pos x="176" y="357"/>
                  </a:cxn>
                  <a:cxn ang="0">
                    <a:pos x="185" y="385"/>
                  </a:cxn>
                  <a:cxn ang="0">
                    <a:pos x="194" y="414"/>
                  </a:cxn>
                  <a:cxn ang="0">
                    <a:pos x="202" y="441"/>
                  </a:cxn>
                  <a:cxn ang="0">
                    <a:pos x="208" y="466"/>
                  </a:cxn>
                  <a:cxn ang="0">
                    <a:pos x="209" y="488"/>
                  </a:cxn>
                  <a:cxn ang="0">
                    <a:pos x="208" y="509"/>
                  </a:cxn>
                  <a:cxn ang="0">
                    <a:pos x="203" y="529"/>
                  </a:cxn>
                  <a:cxn ang="0">
                    <a:pos x="196" y="548"/>
                  </a:cxn>
                  <a:cxn ang="0">
                    <a:pos x="187" y="567"/>
                  </a:cxn>
                  <a:cxn ang="0">
                    <a:pos x="176" y="586"/>
                  </a:cxn>
                  <a:cxn ang="0">
                    <a:pos x="162" y="605"/>
                  </a:cxn>
                  <a:cxn ang="0">
                    <a:pos x="144" y="616"/>
                  </a:cxn>
                  <a:cxn ang="0">
                    <a:pos x="122" y="615"/>
                  </a:cxn>
                  <a:cxn ang="0">
                    <a:pos x="101" y="609"/>
                  </a:cxn>
                  <a:cxn ang="0">
                    <a:pos x="82" y="598"/>
                  </a:cxn>
                  <a:cxn ang="0">
                    <a:pos x="64" y="585"/>
                  </a:cxn>
                  <a:cxn ang="0">
                    <a:pos x="46" y="570"/>
                  </a:cxn>
                  <a:cxn ang="0">
                    <a:pos x="28" y="557"/>
                  </a:cxn>
                  <a:cxn ang="0">
                    <a:pos x="10" y="547"/>
                  </a:cxn>
                  <a:cxn ang="0">
                    <a:pos x="2" y="526"/>
                  </a:cxn>
                  <a:cxn ang="0">
                    <a:pos x="7" y="492"/>
                  </a:cxn>
                  <a:cxn ang="0">
                    <a:pos x="11" y="458"/>
                  </a:cxn>
                  <a:cxn ang="0">
                    <a:pos x="15" y="424"/>
                  </a:cxn>
                  <a:cxn ang="0">
                    <a:pos x="19" y="390"/>
                  </a:cxn>
                  <a:cxn ang="0">
                    <a:pos x="22" y="356"/>
                  </a:cxn>
                  <a:cxn ang="0">
                    <a:pos x="26" y="323"/>
                  </a:cxn>
                  <a:cxn ang="0">
                    <a:pos x="30" y="289"/>
                  </a:cxn>
                  <a:cxn ang="0">
                    <a:pos x="33" y="255"/>
                  </a:cxn>
                  <a:cxn ang="0">
                    <a:pos x="36" y="221"/>
                  </a:cxn>
                  <a:cxn ang="0">
                    <a:pos x="41" y="187"/>
                  </a:cxn>
                  <a:cxn ang="0">
                    <a:pos x="44" y="153"/>
                  </a:cxn>
                  <a:cxn ang="0">
                    <a:pos x="48" y="120"/>
                  </a:cxn>
                  <a:cxn ang="0">
                    <a:pos x="52" y="86"/>
                  </a:cxn>
                  <a:cxn ang="0">
                    <a:pos x="56" y="51"/>
                  </a:cxn>
                  <a:cxn ang="0">
                    <a:pos x="60" y="17"/>
                  </a:cxn>
                </a:cxnLst>
                <a:rect l="0" t="0" r="r" b="b"/>
                <a:pathLst>
                  <a:path w="209" h="617">
                    <a:moveTo>
                      <a:pt x="62" y="0"/>
                    </a:moveTo>
                    <a:lnTo>
                      <a:pt x="66" y="14"/>
                    </a:lnTo>
                    <a:lnTo>
                      <a:pt x="71" y="28"/>
                    </a:lnTo>
                    <a:lnTo>
                      <a:pt x="75" y="42"/>
                    </a:lnTo>
                    <a:lnTo>
                      <a:pt x="80" y="56"/>
                    </a:lnTo>
                    <a:lnTo>
                      <a:pt x="84" y="70"/>
                    </a:lnTo>
                    <a:lnTo>
                      <a:pt x="89" y="84"/>
                    </a:lnTo>
                    <a:lnTo>
                      <a:pt x="93" y="98"/>
                    </a:lnTo>
                    <a:lnTo>
                      <a:pt x="98" y="113"/>
                    </a:lnTo>
                    <a:lnTo>
                      <a:pt x="102" y="127"/>
                    </a:lnTo>
                    <a:lnTo>
                      <a:pt x="107" y="141"/>
                    </a:lnTo>
                    <a:lnTo>
                      <a:pt x="111" y="156"/>
                    </a:lnTo>
                    <a:lnTo>
                      <a:pt x="116" y="170"/>
                    </a:lnTo>
                    <a:lnTo>
                      <a:pt x="121" y="185"/>
                    </a:lnTo>
                    <a:lnTo>
                      <a:pt x="125" y="199"/>
                    </a:lnTo>
                    <a:lnTo>
                      <a:pt x="130" y="213"/>
                    </a:lnTo>
                    <a:lnTo>
                      <a:pt x="135" y="227"/>
                    </a:lnTo>
                    <a:lnTo>
                      <a:pt x="139" y="242"/>
                    </a:lnTo>
                    <a:lnTo>
                      <a:pt x="144" y="257"/>
                    </a:lnTo>
                    <a:lnTo>
                      <a:pt x="148" y="271"/>
                    </a:lnTo>
                    <a:lnTo>
                      <a:pt x="153" y="285"/>
                    </a:lnTo>
                    <a:lnTo>
                      <a:pt x="157" y="300"/>
                    </a:lnTo>
                    <a:lnTo>
                      <a:pt x="162" y="314"/>
                    </a:lnTo>
                    <a:lnTo>
                      <a:pt x="167" y="329"/>
                    </a:lnTo>
                    <a:lnTo>
                      <a:pt x="171" y="343"/>
                    </a:lnTo>
                    <a:lnTo>
                      <a:pt x="176" y="357"/>
                    </a:lnTo>
                    <a:lnTo>
                      <a:pt x="180" y="371"/>
                    </a:lnTo>
                    <a:lnTo>
                      <a:pt x="185" y="385"/>
                    </a:lnTo>
                    <a:lnTo>
                      <a:pt x="189" y="399"/>
                    </a:lnTo>
                    <a:lnTo>
                      <a:pt x="194" y="414"/>
                    </a:lnTo>
                    <a:lnTo>
                      <a:pt x="198" y="428"/>
                    </a:lnTo>
                    <a:lnTo>
                      <a:pt x="202" y="441"/>
                    </a:lnTo>
                    <a:lnTo>
                      <a:pt x="207" y="455"/>
                    </a:lnTo>
                    <a:lnTo>
                      <a:pt x="208" y="466"/>
                    </a:lnTo>
                    <a:lnTo>
                      <a:pt x="209" y="477"/>
                    </a:lnTo>
                    <a:lnTo>
                      <a:pt x="209" y="488"/>
                    </a:lnTo>
                    <a:lnTo>
                      <a:pt x="209" y="498"/>
                    </a:lnTo>
                    <a:lnTo>
                      <a:pt x="208" y="509"/>
                    </a:lnTo>
                    <a:lnTo>
                      <a:pt x="206" y="519"/>
                    </a:lnTo>
                    <a:lnTo>
                      <a:pt x="203" y="529"/>
                    </a:lnTo>
                    <a:lnTo>
                      <a:pt x="200" y="539"/>
                    </a:lnTo>
                    <a:lnTo>
                      <a:pt x="196" y="548"/>
                    </a:lnTo>
                    <a:lnTo>
                      <a:pt x="192" y="558"/>
                    </a:lnTo>
                    <a:lnTo>
                      <a:pt x="187" y="567"/>
                    </a:lnTo>
                    <a:lnTo>
                      <a:pt x="182" y="577"/>
                    </a:lnTo>
                    <a:lnTo>
                      <a:pt x="176" y="586"/>
                    </a:lnTo>
                    <a:lnTo>
                      <a:pt x="170" y="596"/>
                    </a:lnTo>
                    <a:lnTo>
                      <a:pt x="162" y="605"/>
                    </a:lnTo>
                    <a:lnTo>
                      <a:pt x="155" y="614"/>
                    </a:lnTo>
                    <a:lnTo>
                      <a:pt x="144" y="616"/>
                    </a:lnTo>
                    <a:lnTo>
                      <a:pt x="132" y="617"/>
                    </a:lnTo>
                    <a:lnTo>
                      <a:pt x="122" y="615"/>
                    </a:lnTo>
                    <a:lnTo>
                      <a:pt x="111" y="613"/>
                    </a:lnTo>
                    <a:lnTo>
                      <a:pt x="101" y="609"/>
                    </a:lnTo>
                    <a:lnTo>
                      <a:pt x="91" y="603"/>
                    </a:lnTo>
                    <a:lnTo>
                      <a:pt x="82" y="598"/>
                    </a:lnTo>
                    <a:lnTo>
                      <a:pt x="73" y="591"/>
                    </a:lnTo>
                    <a:lnTo>
                      <a:pt x="64" y="585"/>
                    </a:lnTo>
                    <a:lnTo>
                      <a:pt x="55" y="577"/>
                    </a:lnTo>
                    <a:lnTo>
                      <a:pt x="46" y="570"/>
                    </a:lnTo>
                    <a:lnTo>
                      <a:pt x="37" y="564"/>
                    </a:lnTo>
                    <a:lnTo>
                      <a:pt x="28" y="557"/>
                    </a:lnTo>
                    <a:lnTo>
                      <a:pt x="19" y="552"/>
                    </a:lnTo>
                    <a:lnTo>
                      <a:pt x="10" y="547"/>
                    </a:lnTo>
                    <a:lnTo>
                      <a:pt x="0" y="543"/>
                    </a:lnTo>
                    <a:lnTo>
                      <a:pt x="2" y="526"/>
                    </a:lnTo>
                    <a:lnTo>
                      <a:pt x="5" y="509"/>
                    </a:lnTo>
                    <a:lnTo>
                      <a:pt x="7" y="492"/>
                    </a:lnTo>
                    <a:lnTo>
                      <a:pt x="9" y="475"/>
                    </a:lnTo>
                    <a:lnTo>
                      <a:pt x="11" y="458"/>
                    </a:lnTo>
                    <a:lnTo>
                      <a:pt x="13" y="441"/>
                    </a:lnTo>
                    <a:lnTo>
                      <a:pt x="15" y="424"/>
                    </a:lnTo>
                    <a:lnTo>
                      <a:pt x="17" y="407"/>
                    </a:lnTo>
                    <a:lnTo>
                      <a:pt x="19" y="390"/>
                    </a:lnTo>
                    <a:lnTo>
                      <a:pt x="21" y="373"/>
                    </a:lnTo>
                    <a:lnTo>
                      <a:pt x="22" y="356"/>
                    </a:lnTo>
                    <a:lnTo>
                      <a:pt x="24" y="339"/>
                    </a:lnTo>
                    <a:lnTo>
                      <a:pt x="26" y="323"/>
                    </a:lnTo>
                    <a:lnTo>
                      <a:pt x="28" y="305"/>
                    </a:lnTo>
                    <a:lnTo>
                      <a:pt x="30" y="289"/>
                    </a:lnTo>
                    <a:lnTo>
                      <a:pt x="32" y="272"/>
                    </a:lnTo>
                    <a:lnTo>
                      <a:pt x="33" y="255"/>
                    </a:lnTo>
                    <a:lnTo>
                      <a:pt x="35" y="238"/>
                    </a:lnTo>
                    <a:lnTo>
                      <a:pt x="36" y="221"/>
                    </a:lnTo>
                    <a:lnTo>
                      <a:pt x="38" y="204"/>
                    </a:lnTo>
                    <a:lnTo>
                      <a:pt x="41" y="187"/>
                    </a:lnTo>
                    <a:lnTo>
                      <a:pt x="42" y="170"/>
                    </a:lnTo>
                    <a:lnTo>
                      <a:pt x="44" y="153"/>
                    </a:lnTo>
                    <a:lnTo>
                      <a:pt x="46" y="136"/>
                    </a:lnTo>
                    <a:lnTo>
                      <a:pt x="48" y="120"/>
                    </a:lnTo>
                    <a:lnTo>
                      <a:pt x="49" y="102"/>
                    </a:lnTo>
                    <a:lnTo>
                      <a:pt x="52" y="86"/>
                    </a:lnTo>
                    <a:lnTo>
                      <a:pt x="54" y="68"/>
                    </a:lnTo>
                    <a:lnTo>
                      <a:pt x="56" y="51"/>
                    </a:lnTo>
                    <a:lnTo>
                      <a:pt x="58" y="34"/>
                    </a:lnTo>
                    <a:lnTo>
                      <a:pt x="60" y="17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7FA1D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0" name="Freeform 625"/>
              <p:cNvSpPr>
                <a:spLocks/>
              </p:cNvSpPr>
              <p:nvPr/>
            </p:nvSpPr>
            <p:spPr bwMode="auto">
              <a:xfrm>
                <a:off x="2962" y="1942"/>
                <a:ext cx="209" cy="617"/>
              </a:xfrm>
              <a:custGeom>
                <a:avLst/>
                <a:gdLst/>
                <a:ahLst/>
                <a:cxnLst>
                  <a:cxn ang="0">
                    <a:pos x="66" y="14"/>
                  </a:cxn>
                  <a:cxn ang="0">
                    <a:pos x="75" y="42"/>
                  </a:cxn>
                  <a:cxn ang="0">
                    <a:pos x="84" y="70"/>
                  </a:cxn>
                  <a:cxn ang="0">
                    <a:pos x="93" y="98"/>
                  </a:cxn>
                  <a:cxn ang="0">
                    <a:pos x="102" y="127"/>
                  </a:cxn>
                  <a:cxn ang="0">
                    <a:pos x="111" y="156"/>
                  </a:cxn>
                  <a:cxn ang="0">
                    <a:pos x="121" y="185"/>
                  </a:cxn>
                  <a:cxn ang="0">
                    <a:pos x="130" y="213"/>
                  </a:cxn>
                  <a:cxn ang="0">
                    <a:pos x="139" y="242"/>
                  </a:cxn>
                  <a:cxn ang="0">
                    <a:pos x="148" y="271"/>
                  </a:cxn>
                  <a:cxn ang="0">
                    <a:pos x="157" y="300"/>
                  </a:cxn>
                  <a:cxn ang="0">
                    <a:pos x="167" y="329"/>
                  </a:cxn>
                  <a:cxn ang="0">
                    <a:pos x="176" y="357"/>
                  </a:cxn>
                  <a:cxn ang="0">
                    <a:pos x="185" y="385"/>
                  </a:cxn>
                  <a:cxn ang="0">
                    <a:pos x="194" y="414"/>
                  </a:cxn>
                  <a:cxn ang="0">
                    <a:pos x="202" y="441"/>
                  </a:cxn>
                  <a:cxn ang="0">
                    <a:pos x="208" y="466"/>
                  </a:cxn>
                  <a:cxn ang="0">
                    <a:pos x="209" y="488"/>
                  </a:cxn>
                  <a:cxn ang="0">
                    <a:pos x="208" y="509"/>
                  </a:cxn>
                  <a:cxn ang="0">
                    <a:pos x="203" y="529"/>
                  </a:cxn>
                  <a:cxn ang="0">
                    <a:pos x="196" y="548"/>
                  </a:cxn>
                  <a:cxn ang="0">
                    <a:pos x="187" y="567"/>
                  </a:cxn>
                  <a:cxn ang="0">
                    <a:pos x="176" y="586"/>
                  </a:cxn>
                  <a:cxn ang="0">
                    <a:pos x="162" y="605"/>
                  </a:cxn>
                  <a:cxn ang="0">
                    <a:pos x="144" y="616"/>
                  </a:cxn>
                  <a:cxn ang="0">
                    <a:pos x="122" y="615"/>
                  </a:cxn>
                  <a:cxn ang="0">
                    <a:pos x="101" y="609"/>
                  </a:cxn>
                  <a:cxn ang="0">
                    <a:pos x="82" y="598"/>
                  </a:cxn>
                  <a:cxn ang="0">
                    <a:pos x="64" y="585"/>
                  </a:cxn>
                  <a:cxn ang="0">
                    <a:pos x="46" y="570"/>
                  </a:cxn>
                  <a:cxn ang="0">
                    <a:pos x="28" y="557"/>
                  </a:cxn>
                  <a:cxn ang="0">
                    <a:pos x="10" y="547"/>
                  </a:cxn>
                  <a:cxn ang="0">
                    <a:pos x="2" y="526"/>
                  </a:cxn>
                  <a:cxn ang="0">
                    <a:pos x="7" y="492"/>
                  </a:cxn>
                  <a:cxn ang="0">
                    <a:pos x="11" y="458"/>
                  </a:cxn>
                  <a:cxn ang="0">
                    <a:pos x="15" y="424"/>
                  </a:cxn>
                  <a:cxn ang="0">
                    <a:pos x="19" y="390"/>
                  </a:cxn>
                  <a:cxn ang="0">
                    <a:pos x="22" y="356"/>
                  </a:cxn>
                  <a:cxn ang="0">
                    <a:pos x="26" y="323"/>
                  </a:cxn>
                  <a:cxn ang="0">
                    <a:pos x="30" y="289"/>
                  </a:cxn>
                  <a:cxn ang="0">
                    <a:pos x="33" y="255"/>
                  </a:cxn>
                  <a:cxn ang="0">
                    <a:pos x="36" y="221"/>
                  </a:cxn>
                  <a:cxn ang="0">
                    <a:pos x="41" y="187"/>
                  </a:cxn>
                  <a:cxn ang="0">
                    <a:pos x="44" y="153"/>
                  </a:cxn>
                  <a:cxn ang="0">
                    <a:pos x="48" y="120"/>
                  </a:cxn>
                  <a:cxn ang="0">
                    <a:pos x="52" y="86"/>
                  </a:cxn>
                  <a:cxn ang="0">
                    <a:pos x="56" y="51"/>
                  </a:cxn>
                  <a:cxn ang="0">
                    <a:pos x="60" y="17"/>
                  </a:cxn>
                </a:cxnLst>
                <a:rect l="0" t="0" r="r" b="b"/>
                <a:pathLst>
                  <a:path w="209" h="617">
                    <a:moveTo>
                      <a:pt x="62" y="0"/>
                    </a:moveTo>
                    <a:lnTo>
                      <a:pt x="66" y="14"/>
                    </a:lnTo>
                    <a:lnTo>
                      <a:pt x="71" y="28"/>
                    </a:lnTo>
                    <a:lnTo>
                      <a:pt x="75" y="42"/>
                    </a:lnTo>
                    <a:lnTo>
                      <a:pt x="80" y="56"/>
                    </a:lnTo>
                    <a:lnTo>
                      <a:pt x="84" y="70"/>
                    </a:lnTo>
                    <a:lnTo>
                      <a:pt x="89" y="84"/>
                    </a:lnTo>
                    <a:lnTo>
                      <a:pt x="93" y="98"/>
                    </a:lnTo>
                    <a:lnTo>
                      <a:pt x="98" y="113"/>
                    </a:lnTo>
                    <a:lnTo>
                      <a:pt x="102" y="127"/>
                    </a:lnTo>
                    <a:lnTo>
                      <a:pt x="107" y="141"/>
                    </a:lnTo>
                    <a:lnTo>
                      <a:pt x="111" y="156"/>
                    </a:lnTo>
                    <a:lnTo>
                      <a:pt x="116" y="170"/>
                    </a:lnTo>
                    <a:lnTo>
                      <a:pt x="121" y="185"/>
                    </a:lnTo>
                    <a:lnTo>
                      <a:pt x="125" y="199"/>
                    </a:lnTo>
                    <a:lnTo>
                      <a:pt x="130" y="213"/>
                    </a:lnTo>
                    <a:lnTo>
                      <a:pt x="135" y="227"/>
                    </a:lnTo>
                    <a:lnTo>
                      <a:pt x="139" y="242"/>
                    </a:lnTo>
                    <a:lnTo>
                      <a:pt x="144" y="257"/>
                    </a:lnTo>
                    <a:lnTo>
                      <a:pt x="148" y="271"/>
                    </a:lnTo>
                    <a:lnTo>
                      <a:pt x="153" y="285"/>
                    </a:lnTo>
                    <a:lnTo>
                      <a:pt x="157" y="300"/>
                    </a:lnTo>
                    <a:lnTo>
                      <a:pt x="162" y="314"/>
                    </a:lnTo>
                    <a:lnTo>
                      <a:pt x="167" y="329"/>
                    </a:lnTo>
                    <a:lnTo>
                      <a:pt x="171" y="343"/>
                    </a:lnTo>
                    <a:lnTo>
                      <a:pt x="176" y="357"/>
                    </a:lnTo>
                    <a:lnTo>
                      <a:pt x="180" y="371"/>
                    </a:lnTo>
                    <a:lnTo>
                      <a:pt x="185" y="385"/>
                    </a:lnTo>
                    <a:lnTo>
                      <a:pt x="189" y="399"/>
                    </a:lnTo>
                    <a:lnTo>
                      <a:pt x="194" y="414"/>
                    </a:lnTo>
                    <a:lnTo>
                      <a:pt x="198" y="428"/>
                    </a:lnTo>
                    <a:lnTo>
                      <a:pt x="202" y="441"/>
                    </a:lnTo>
                    <a:lnTo>
                      <a:pt x="207" y="455"/>
                    </a:lnTo>
                    <a:lnTo>
                      <a:pt x="208" y="466"/>
                    </a:lnTo>
                    <a:lnTo>
                      <a:pt x="209" y="477"/>
                    </a:lnTo>
                    <a:lnTo>
                      <a:pt x="209" y="488"/>
                    </a:lnTo>
                    <a:lnTo>
                      <a:pt x="209" y="498"/>
                    </a:lnTo>
                    <a:lnTo>
                      <a:pt x="208" y="509"/>
                    </a:lnTo>
                    <a:lnTo>
                      <a:pt x="206" y="519"/>
                    </a:lnTo>
                    <a:lnTo>
                      <a:pt x="203" y="529"/>
                    </a:lnTo>
                    <a:lnTo>
                      <a:pt x="200" y="539"/>
                    </a:lnTo>
                    <a:lnTo>
                      <a:pt x="196" y="548"/>
                    </a:lnTo>
                    <a:lnTo>
                      <a:pt x="192" y="558"/>
                    </a:lnTo>
                    <a:lnTo>
                      <a:pt x="187" y="567"/>
                    </a:lnTo>
                    <a:lnTo>
                      <a:pt x="182" y="577"/>
                    </a:lnTo>
                    <a:lnTo>
                      <a:pt x="176" y="586"/>
                    </a:lnTo>
                    <a:lnTo>
                      <a:pt x="170" y="596"/>
                    </a:lnTo>
                    <a:lnTo>
                      <a:pt x="162" y="605"/>
                    </a:lnTo>
                    <a:lnTo>
                      <a:pt x="155" y="614"/>
                    </a:lnTo>
                    <a:lnTo>
                      <a:pt x="144" y="616"/>
                    </a:lnTo>
                    <a:lnTo>
                      <a:pt x="132" y="617"/>
                    </a:lnTo>
                    <a:lnTo>
                      <a:pt x="122" y="615"/>
                    </a:lnTo>
                    <a:lnTo>
                      <a:pt x="111" y="613"/>
                    </a:lnTo>
                    <a:lnTo>
                      <a:pt x="101" y="609"/>
                    </a:lnTo>
                    <a:lnTo>
                      <a:pt x="91" y="603"/>
                    </a:lnTo>
                    <a:lnTo>
                      <a:pt x="82" y="598"/>
                    </a:lnTo>
                    <a:lnTo>
                      <a:pt x="73" y="591"/>
                    </a:lnTo>
                    <a:lnTo>
                      <a:pt x="64" y="585"/>
                    </a:lnTo>
                    <a:lnTo>
                      <a:pt x="55" y="577"/>
                    </a:lnTo>
                    <a:lnTo>
                      <a:pt x="46" y="570"/>
                    </a:lnTo>
                    <a:lnTo>
                      <a:pt x="37" y="564"/>
                    </a:lnTo>
                    <a:lnTo>
                      <a:pt x="28" y="557"/>
                    </a:lnTo>
                    <a:lnTo>
                      <a:pt x="19" y="552"/>
                    </a:lnTo>
                    <a:lnTo>
                      <a:pt x="10" y="547"/>
                    </a:lnTo>
                    <a:lnTo>
                      <a:pt x="0" y="543"/>
                    </a:lnTo>
                    <a:lnTo>
                      <a:pt x="2" y="526"/>
                    </a:lnTo>
                    <a:lnTo>
                      <a:pt x="5" y="509"/>
                    </a:lnTo>
                    <a:lnTo>
                      <a:pt x="7" y="492"/>
                    </a:lnTo>
                    <a:lnTo>
                      <a:pt x="9" y="475"/>
                    </a:lnTo>
                    <a:lnTo>
                      <a:pt x="11" y="458"/>
                    </a:lnTo>
                    <a:lnTo>
                      <a:pt x="13" y="441"/>
                    </a:lnTo>
                    <a:lnTo>
                      <a:pt x="15" y="424"/>
                    </a:lnTo>
                    <a:lnTo>
                      <a:pt x="17" y="407"/>
                    </a:lnTo>
                    <a:lnTo>
                      <a:pt x="19" y="390"/>
                    </a:lnTo>
                    <a:lnTo>
                      <a:pt x="21" y="373"/>
                    </a:lnTo>
                    <a:lnTo>
                      <a:pt x="22" y="356"/>
                    </a:lnTo>
                    <a:lnTo>
                      <a:pt x="24" y="339"/>
                    </a:lnTo>
                    <a:lnTo>
                      <a:pt x="26" y="323"/>
                    </a:lnTo>
                    <a:lnTo>
                      <a:pt x="28" y="305"/>
                    </a:lnTo>
                    <a:lnTo>
                      <a:pt x="30" y="289"/>
                    </a:lnTo>
                    <a:lnTo>
                      <a:pt x="32" y="272"/>
                    </a:lnTo>
                    <a:lnTo>
                      <a:pt x="33" y="255"/>
                    </a:lnTo>
                    <a:lnTo>
                      <a:pt x="35" y="238"/>
                    </a:lnTo>
                    <a:lnTo>
                      <a:pt x="36" y="221"/>
                    </a:lnTo>
                    <a:lnTo>
                      <a:pt x="38" y="204"/>
                    </a:lnTo>
                    <a:lnTo>
                      <a:pt x="41" y="187"/>
                    </a:lnTo>
                    <a:lnTo>
                      <a:pt x="42" y="170"/>
                    </a:lnTo>
                    <a:lnTo>
                      <a:pt x="44" y="153"/>
                    </a:lnTo>
                    <a:lnTo>
                      <a:pt x="46" y="136"/>
                    </a:lnTo>
                    <a:lnTo>
                      <a:pt x="48" y="120"/>
                    </a:lnTo>
                    <a:lnTo>
                      <a:pt x="49" y="102"/>
                    </a:lnTo>
                    <a:lnTo>
                      <a:pt x="52" y="86"/>
                    </a:lnTo>
                    <a:lnTo>
                      <a:pt x="54" y="68"/>
                    </a:lnTo>
                    <a:lnTo>
                      <a:pt x="56" y="51"/>
                    </a:lnTo>
                    <a:lnTo>
                      <a:pt x="58" y="34"/>
                    </a:lnTo>
                    <a:lnTo>
                      <a:pt x="60" y="17"/>
                    </a:lnTo>
                    <a:lnTo>
                      <a:pt x="6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2F538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31" name="Group 630"/>
            <p:cNvGrpSpPr>
              <a:grpSpLocks/>
            </p:cNvGrpSpPr>
            <p:nvPr/>
          </p:nvGrpSpPr>
          <p:grpSpPr bwMode="auto">
            <a:xfrm>
              <a:off x="6068193" y="3112810"/>
              <a:ext cx="625924" cy="676265"/>
              <a:chOff x="2325" y="1897"/>
              <a:chExt cx="711" cy="909"/>
            </a:xfrm>
          </p:grpSpPr>
          <p:sp>
            <p:nvSpPr>
              <p:cNvPr id="2735" name="Freeform 627"/>
              <p:cNvSpPr>
                <a:spLocks/>
              </p:cNvSpPr>
              <p:nvPr/>
            </p:nvSpPr>
            <p:spPr bwMode="auto">
              <a:xfrm>
                <a:off x="2341" y="1913"/>
                <a:ext cx="695" cy="893"/>
              </a:xfrm>
              <a:custGeom>
                <a:avLst/>
                <a:gdLst/>
                <a:ahLst/>
                <a:cxnLst>
                  <a:cxn ang="0">
                    <a:pos x="676" y="40"/>
                  </a:cxn>
                  <a:cxn ang="0">
                    <a:pos x="636" y="31"/>
                  </a:cxn>
                  <a:cxn ang="0">
                    <a:pos x="596" y="22"/>
                  </a:cxn>
                  <a:cxn ang="0">
                    <a:pos x="556" y="16"/>
                  </a:cxn>
                  <a:cxn ang="0">
                    <a:pos x="516" y="10"/>
                  </a:cxn>
                  <a:cxn ang="0">
                    <a:pos x="475" y="5"/>
                  </a:cxn>
                  <a:cxn ang="0">
                    <a:pos x="433" y="2"/>
                  </a:cxn>
                  <a:cxn ang="0">
                    <a:pos x="391" y="0"/>
                  </a:cxn>
                  <a:cxn ang="0">
                    <a:pos x="349" y="0"/>
                  </a:cxn>
                  <a:cxn ang="0">
                    <a:pos x="305" y="2"/>
                  </a:cxn>
                  <a:cxn ang="0">
                    <a:pos x="261" y="6"/>
                  </a:cxn>
                  <a:cxn ang="0">
                    <a:pos x="216" y="11"/>
                  </a:cxn>
                  <a:cxn ang="0">
                    <a:pos x="169" y="18"/>
                  </a:cxn>
                  <a:cxn ang="0">
                    <a:pos x="123" y="27"/>
                  </a:cxn>
                  <a:cxn ang="0">
                    <a:pos x="75" y="39"/>
                  </a:cxn>
                  <a:cxn ang="0">
                    <a:pos x="26" y="52"/>
                  </a:cxn>
                  <a:cxn ang="0">
                    <a:pos x="3" y="85"/>
                  </a:cxn>
                  <a:cxn ang="0">
                    <a:pos x="9" y="138"/>
                  </a:cxn>
                  <a:cxn ang="0">
                    <a:pos x="16" y="190"/>
                  </a:cxn>
                  <a:cxn ang="0">
                    <a:pos x="24" y="242"/>
                  </a:cxn>
                  <a:cxn ang="0">
                    <a:pos x="33" y="294"/>
                  </a:cxn>
                  <a:cxn ang="0">
                    <a:pos x="43" y="346"/>
                  </a:cxn>
                  <a:cxn ang="0">
                    <a:pos x="53" y="398"/>
                  </a:cxn>
                  <a:cxn ang="0">
                    <a:pos x="64" y="450"/>
                  </a:cxn>
                  <a:cxn ang="0">
                    <a:pos x="75" y="502"/>
                  </a:cxn>
                  <a:cxn ang="0">
                    <a:pos x="87" y="554"/>
                  </a:cxn>
                  <a:cxn ang="0">
                    <a:pos x="99" y="606"/>
                  </a:cxn>
                  <a:cxn ang="0">
                    <a:pos x="111" y="658"/>
                  </a:cxn>
                  <a:cxn ang="0">
                    <a:pos x="122" y="711"/>
                  </a:cxn>
                  <a:cxn ang="0">
                    <a:pos x="134" y="763"/>
                  </a:cxn>
                  <a:cxn ang="0">
                    <a:pos x="145" y="815"/>
                  </a:cxn>
                  <a:cxn ang="0">
                    <a:pos x="155" y="867"/>
                  </a:cxn>
                  <a:cxn ang="0">
                    <a:pos x="588" y="893"/>
                  </a:cxn>
                  <a:cxn ang="0">
                    <a:pos x="595" y="840"/>
                  </a:cxn>
                  <a:cxn ang="0">
                    <a:pos x="603" y="787"/>
                  </a:cxn>
                  <a:cxn ang="0">
                    <a:pos x="611" y="734"/>
                  </a:cxn>
                  <a:cxn ang="0">
                    <a:pos x="620" y="680"/>
                  </a:cxn>
                  <a:cxn ang="0">
                    <a:pos x="628" y="626"/>
                  </a:cxn>
                  <a:cxn ang="0">
                    <a:pos x="637" y="573"/>
                  </a:cxn>
                  <a:cxn ang="0">
                    <a:pos x="647" y="519"/>
                  </a:cxn>
                  <a:cxn ang="0">
                    <a:pos x="655" y="466"/>
                  </a:cxn>
                  <a:cxn ang="0">
                    <a:pos x="663" y="413"/>
                  </a:cxn>
                  <a:cxn ang="0">
                    <a:pos x="671" y="360"/>
                  </a:cxn>
                  <a:cxn ang="0">
                    <a:pos x="678" y="306"/>
                  </a:cxn>
                  <a:cxn ang="0">
                    <a:pos x="684" y="254"/>
                  </a:cxn>
                  <a:cxn ang="0">
                    <a:pos x="689" y="201"/>
                  </a:cxn>
                  <a:cxn ang="0">
                    <a:pos x="693" y="148"/>
                  </a:cxn>
                  <a:cxn ang="0">
                    <a:pos x="695" y="96"/>
                  </a:cxn>
                  <a:cxn ang="0">
                    <a:pos x="695" y="45"/>
                  </a:cxn>
                </a:cxnLst>
                <a:rect l="0" t="0" r="r" b="b"/>
                <a:pathLst>
                  <a:path w="695" h="893">
                    <a:moveTo>
                      <a:pt x="695" y="45"/>
                    </a:moveTo>
                    <a:lnTo>
                      <a:pt x="676" y="40"/>
                    </a:lnTo>
                    <a:lnTo>
                      <a:pt x="656" y="35"/>
                    </a:lnTo>
                    <a:lnTo>
                      <a:pt x="636" y="31"/>
                    </a:lnTo>
                    <a:lnTo>
                      <a:pt x="616" y="27"/>
                    </a:lnTo>
                    <a:lnTo>
                      <a:pt x="596" y="22"/>
                    </a:lnTo>
                    <a:lnTo>
                      <a:pt x="577" y="19"/>
                    </a:lnTo>
                    <a:lnTo>
                      <a:pt x="556" y="16"/>
                    </a:lnTo>
                    <a:lnTo>
                      <a:pt x="536" y="13"/>
                    </a:lnTo>
                    <a:lnTo>
                      <a:pt x="516" y="10"/>
                    </a:lnTo>
                    <a:lnTo>
                      <a:pt x="496" y="7"/>
                    </a:lnTo>
                    <a:lnTo>
                      <a:pt x="475" y="5"/>
                    </a:lnTo>
                    <a:lnTo>
                      <a:pt x="454" y="4"/>
                    </a:lnTo>
                    <a:lnTo>
                      <a:pt x="433" y="2"/>
                    </a:lnTo>
                    <a:lnTo>
                      <a:pt x="412" y="2"/>
                    </a:lnTo>
                    <a:lnTo>
                      <a:pt x="391" y="0"/>
                    </a:lnTo>
                    <a:lnTo>
                      <a:pt x="370" y="0"/>
                    </a:lnTo>
                    <a:lnTo>
                      <a:pt x="349" y="0"/>
                    </a:lnTo>
                    <a:lnTo>
                      <a:pt x="327" y="1"/>
                    </a:lnTo>
                    <a:lnTo>
                      <a:pt x="305" y="2"/>
                    </a:lnTo>
                    <a:lnTo>
                      <a:pt x="283" y="4"/>
                    </a:lnTo>
                    <a:lnTo>
                      <a:pt x="261" y="6"/>
                    </a:lnTo>
                    <a:lnTo>
                      <a:pt x="238" y="8"/>
                    </a:lnTo>
                    <a:lnTo>
                      <a:pt x="216" y="11"/>
                    </a:lnTo>
                    <a:lnTo>
                      <a:pt x="193" y="14"/>
                    </a:lnTo>
                    <a:lnTo>
                      <a:pt x="169" y="18"/>
                    </a:lnTo>
                    <a:lnTo>
                      <a:pt x="146" y="22"/>
                    </a:lnTo>
                    <a:lnTo>
                      <a:pt x="123" y="27"/>
                    </a:lnTo>
                    <a:lnTo>
                      <a:pt x="99" y="32"/>
                    </a:lnTo>
                    <a:lnTo>
                      <a:pt x="75" y="39"/>
                    </a:lnTo>
                    <a:lnTo>
                      <a:pt x="50" y="45"/>
                    </a:lnTo>
                    <a:lnTo>
                      <a:pt x="26" y="52"/>
                    </a:lnTo>
                    <a:lnTo>
                      <a:pt x="0" y="60"/>
                    </a:lnTo>
                    <a:lnTo>
                      <a:pt x="3" y="85"/>
                    </a:lnTo>
                    <a:lnTo>
                      <a:pt x="6" y="111"/>
                    </a:lnTo>
                    <a:lnTo>
                      <a:pt x="9" y="138"/>
                    </a:lnTo>
                    <a:lnTo>
                      <a:pt x="13" y="164"/>
                    </a:lnTo>
                    <a:lnTo>
                      <a:pt x="16" y="190"/>
                    </a:lnTo>
                    <a:lnTo>
                      <a:pt x="20" y="216"/>
                    </a:lnTo>
                    <a:lnTo>
                      <a:pt x="24" y="242"/>
                    </a:lnTo>
                    <a:lnTo>
                      <a:pt x="28" y="268"/>
                    </a:lnTo>
                    <a:lnTo>
                      <a:pt x="33" y="294"/>
                    </a:lnTo>
                    <a:lnTo>
                      <a:pt x="38" y="320"/>
                    </a:lnTo>
                    <a:lnTo>
                      <a:pt x="43" y="346"/>
                    </a:lnTo>
                    <a:lnTo>
                      <a:pt x="48" y="372"/>
                    </a:lnTo>
                    <a:lnTo>
                      <a:pt x="53" y="398"/>
                    </a:lnTo>
                    <a:lnTo>
                      <a:pt x="59" y="424"/>
                    </a:lnTo>
                    <a:lnTo>
                      <a:pt x="64" y="450"/>
                    </a:lnTo>
                    <a:lnTo>
                      <a:pt x="70" y="476"/>
                    </a:lnTo>
                    <a:lnTo>
                      <a:pt x="75" y="502"/>
                    </a:lnTo>
                    <a:lnTo>
                      <a:pt x="81" y="528"/>
                    </a:lnTo>
                    <a:lnTo>
                      <a:pt x="87" y="554"/>
                    </a:lnTo>
                    <a:lnTo>
                      <a:pt x="93" y="580"/>
                    </a:lnTo>
                    <a:lnTo>
                      <a:pt x="99" y="606"/>
                    </a:lnTo>
                    <a:lnTo>
                      <a:pt x="105" y="632"/>
                    </a:lnTo>
                    <a:lnTo>
                      <a:pt x="111" y="658"/>
                    </a:lnTo>
                    <a:lnTo>
                      <a:pt x="117" y="685"/>
                    </a:lnTo>
                    <a:lnTo>
                      <a:pt x="122" y="711"/>
                    </a:lnTo>
                    <a:lnTo>
                      <a:pt x="128" y="737"/>
                    </a:lnTo>
                    <a:lnTo>
                      <a:pt x="134" y="763"/>
                    </a:lnTo>
                    <a:lnTo>
                      <a:pt x="139" y="789"/>
                    </a:lnTo>
                    <a:lnTo>
                      <a:pt x="145" y="815"/>
                    </a:lnTo>
                    <a:lnTo>
                      <a:pt x="150" y="841"/>
                    </a:lnTo>
                    <a:lnTo>
                      <a:pt x="155" y="867"/>
                    </a:lnTo>
                    <a:lnTo>
                      <a:pt x="160" y="893"/>
                    </a:lnTo>
                    <a:lnTo>
                      <a:pt x="588" y="893"/>
                    </a:lnTo>
                    <a:lnTo>
                      <a:pt x="591" y="866"/>
                    </a:lnTo>
                    <a:lnTo>
                      <a:pt x="595" y="840"/>
                    </a:lnTo>
                    <a:lnTo>
                      <a:pt x="598" y="813"/>
                    </a:lnTo>
                    <a:lnTo>
                      <a:pt x="603" y="787"/>
                    </a:lnTo>
                    <a:lnTo>
                      <a:pt x="607" y="760"/>
                    </a:lnTo>
                    <a:lnTo>
                      <a:pt x="611" y="734"/>
                    </a:lnTo>
                    <a:lnTo>
                      <a:pt x="615" y="706"/>
                    </a:lnTo>
                    <a:lnTo>
                      <a:pt x="620" y="680"/>
                    </a:lnTo>
                    <a:lnTo>
                      <a:pt x="624" y="653"/>
                    </a:lnTo>
                    <a:lnTo>
                      <a:pt x="628" y="626"/>
                    </a:lnTo>
                    <a:lnTo>
                      <a:pt x="633" y="599"/>
                    </a:lnTo>
                    <a:lnTo>
                      <a:pt x="637" y="573"/>
                    </a:lnTo>
                    <a:lnTo>
                      <a:pt x="642" y="546"/>
                    </a:lnTo>
                    <a:lnTo>
                      <a:pt x="647" y="519"/>
                    </a:lnTo>
                    <a:lnTo>
                      <a:pt x="651" y="493"/>
                    </a:lnTo>
                    <a:lnTo>
                      <a:pt x="655" y="466"/>
                    </a:lnTo>
                    <a:lnTo>
                      <a:pt x="659" y="439"/>
                    </a:lnTo>
                    <a:lnTo>
                      <a:pt x="663" y="413"/>
                    </a:lnTo>
                    <a:lnTo>
                      <a:pt x="667" y="386"/>
                    </a:lnTo>
                    <a:lnTo>
                      <a:pt x="671" y="360"/>
                    </a:lnTo>
                    <a:lnTo>
                      <a:pt x="674" y="333"/>
                    </a:lnTo>
                    <a:lnTo>
                      <a:pt x="678" y="306"/>
                    </a:lnTo>
                    <a:lnTo>
                      <a:pt x="681" y="280"/>
                    </a:lnTo>
                    <a:lnTo>
                      <a:pt x="684" y="254"/>
                    </a:lnTo>
                    <a:lnTo>
                      <a:pt x="686" y="227"/>
                    </a:lnTo>
                    <a:lnTo>
                      <a:pt x="689" y="201"/>
                    </a:lnTo>
                    <a:lnTo>
                      <a:pt x="691" y="175"/>
                    </a:lnTo>
                    <a:lnTo>
                      <a:pt x="693" y="148"/>
                    </a:lnTo>
                    <a:lnTo>
                      <a:pt x="694" y="122"/>
                    </a:lnTo>
                    <a:lnTo>
                      <a:pt x="695" y="96"/>
                    </a:lnTo>
                    <a:lnTo>
                      <a:pt x="695" y="71"/>
                    </a:lnTo>
                    <a:lnTo>
                      <a:pt x="695" y="45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6" name="Freeform 628"/>
              <p:cNvSpPr>
                <a:spLocks/>
              </p:cNvSpPr>
              <p:nvPr/>
            </p:nvSpPr>
            <p:spPr bwMode="auto">
              <a:xfrm>
                <a:off x="2325" y="1897"/>
                <a:ext cx="695" cy="893"/>
              </a:xfrm>
              <a:custGeom>
                <a:avLst/>
                <a:gdLst/>
                <a:ahLst/>
                <a:cxnLst>
                  <a:cxn ang="0">
                    <a:pos x="676" y="40"/>
                  </a:cxn>
                  <a:cxn ang="0">
                    <a:pos x="636" y="31"/>
                  </a:cxn>
                  <a:cxn ang="0">
                    <a:pos x="596" y="22"/>
                  </a:cxn>
                  <a:cxn ang="0">
                    <a:pos x="556" y="16"/>
                  </a:cxn>
                  <a:cxn ang="0">
                    <a:pos x="516" y="10"/>
                  </a:cxn>
                  <a:cxn ang="0">
                    <a:pos x="475" y="5"/>
                  </a:cxn>
                  <a:cxn ang="0">
                    <a:pos x="433" y="2"/>
                  </a:cxn>
                  <a:cxn ang="0">
                    <a:pos x="391" y="0"/>
                  </a:cxn>
                  <a:cxn ang="0">
                    <a:pos x="348" y="0"/>
                  </a:cxn>
                  <a:cxn ang="0">
                    <a:pos x="305" y="2"/>
                  </a:cxn>
                  <a:cxn ang="0">
                    <a:pos x="261" y="6"/>
                  </a:cxn>
                  <a:cxn ang="0">
                    <a:pos x="216" y="11"/>
                  </a:cxn>
                  <a:cxn ang="0">
                    <a:pos x="169" y="18"/>
                  </a:cxn>
                  <a:cxn ang="0">
                    <a:pos x="123" y="27"/>
                  </a:cxn>
                  <a:cxn ang="0">
                    <a:pos x="75" y="38"/>
                  </a:cxn>
                  <a:cxn ang="0">
                    <a:pos x="26" y="52"/>
                  </a:cxn>
                  <a:cxn ang="0">
                    <a:pos x="3" y="86"/>
                  </a:cxn>
                  <a:cxn ang="0">
                    <a:pos x="9" y="138"/>
                  </a:cxn>
                  <a:cxn ang="0">
                    <a:pos x="16" y="190"/>
                  </a:cxn>
                  <a:cxn ang="0">
                    <a:pos x="24" y="242"/>
                  </a:cxn>
                  <a:cxn ang="0">
                    <a:pos x="33" y="294"/>
                  </a:cxn>
                  <a:cxn ang="0">
                    <a:pos x="43" y="346"/>
                  </a:cxn>
                  <a:cxn ang="0">
                    <a:pos x="53" y="398"/>
                  </a:cxn>
                  <a:cxn ang="0">
                    <a:pos x="64" y="450"/>
                  </a:cxn>
                  <a:cxn ang="0">
                    <a:pos x="75" y="502"/>
                  </a:cxn>
                  <a:cxn ang="0">
                    <a:pos x="87" y="554"/>
                  </a:cxn>
                  <a:cxn ang="0">
                    <a:pos x="99" y="606"/>
                  </a:cxn>
                  <a:cxn ang="0">
                    <a:pos x="111" y="658"/>
                  </a:cxn>
                  <a:cxn ang="0">
                    <a:pos x="122" y="711"/>
                  </a:cxn>
                  <a:cxn ang="0">
                    <a:pos x="134" y="763"/>
                  </a:cxn>
                  <a:cxn ang="0">
                    <a:pos x="145" y="815"/>
                  </a:cxn>
                  <a:cxn ang="0">
                    <a:pos x="155" y="867"/>
                  </a:cxn>
                  <a:cxn ang="0">
                    <a:pos x="588" y="893"/>
                  </a:cxn>
                  <a:cxn ang="0">
                    <a:pos x="594" y="840"/>
                  </a:cxn>
                  <a:cxn ang="0">
                    <a:pos x="603" y="787"/>
                  </a:cxn>
                  <a:cxn ang="0">
                    <a:pos x="611" y="734"/>
                  </a:cxn>
                  <a:cxn ang="0">
                    <a:pos x="620" y="680"/>
                  </a:cxn>
                  <a:cxn ang="0">
                    <a:pos x="628" y="626"/>
                  </a:cxn>
                  <a:cxn ang="0">
                    <a:pos x="637" y="573"/>
                  </a:cxn>
                  <a:cxn ang="0">
                    <a:pos x="647" y="519"/>
                  </a:cxn>
                  <a:cxn ang="0">
                    <a:pos x="655" y="466"/>
                  </a:cxn>
                  <a:cxn ang="0">
                    <a:pos x="663" y="413"/>
                  </a:cxn>
                  <a:cxn ang="0">
                    <a:pos x="671" y="360"/>
                  </a:cxn>
                  <a:cxn ang="0">
                    <a:pos x="678" y="306"/>
                  </a:cxn>
                  <a:cxn ang="0">
                    <a:pos x="684" y="254"/>
                  </a:cxn>
                  <a:cxn ang="0">
                    <a:pos x="689" y="201"/>
                  </a:cxn>
                  <a:cxn ang="0">
                    <a:pos x="692" y="148"/>
                  </a:cxn>
                  <a:cxn ang="0">
                    <a:pos x="694" y="96"/>
                  </a:cxn>
                  <a:cxn ang="0">
                    <a:pos x="695" y="45"/>
                  </a:cxn>
                </a:cxnLst>
                <a:rect l="0" t="0" r="r" b="b"/>
                <a:pathLst>
                  <a:path w="695" h="893">
                    <a:moveTo>
                      <a:pt x="695" y="45"/>
                    </a:moveTo>
                    <a:lnTo>
                      <a:pt x="676" y="40"/>
                    </a:lnTo>
                    <a:lnTo>
                      <a:pt x="656" y="35"/>
                    </a:lnTo>
                    <a:lnTo>
                      <a:pt x="636" y="31"/>
                    </a:lnTo>
                    <a:lnTo>
                      <a:pt x="616" y="27"/>
                    </a:lnTo>
                    <a:lnTo>
                      <a:pt x="596" y="22"/>
                    </a:lnTo>
                    <a:lnTo>
                      <a:pt x="577" y="19"/>
                    </a:lnTo>
                    <a:lnTo>
                      <a:pt x="556" y="16"/>
                    </a:lnTo>
                    <a:lnTo>
                      <a:pt x="536" y="13"/>
                    </a:lnTo>
                    <a:lnTo>
                      <a:pt x="516" y="10"/>
                    </a:lnTo>
                    <a:lnTo>
                      <a:pt x="496" y="7"/>
                    </a:lnTo>
                    <a:lnTo>
                      <a:pt x="475" y="5"/>
                    </a:lnTo>
                    <a:lnTo>
                      <a:pt x="454" y="4"/>
                    </a:lnTo>
                    <a:lnTo>
                      <a:pt x="433" y="2"/>
                    </a:lnTo>
                    <a:lnTo>
                      <a:pt x="412" y="2"/>
                    </a:lnTo>
                    <a:lnTo>
                      <a:pt x="391" y="0"/>
                    </a:lnTo>
                    <a:lnTo>
                      <a:pt x="370" y="0"/>
                    </a:lnTo>
                    <a:lnTo>
                      <a:pt x="348" y="0"/>
                    </a:lnTo>
                    <a:lnTo>
                      <a:pt x="327" y="1"/>
                    </a:lnTo>
                    <a:lnTo>
                      <a:pt x="305" y="2"/>
                    </a:lnTo>
                    <a:lnTo>
                      <a:pt x="283" y="4"/>
                    </a:lnTo>
                    <a:lnTo>
                      <a:pt x="261" y="6"/>
                    </a:lnTo>
                    <a:lnTo>
                      <a:pt x="238" y="8"/>
                    </a:lnTo>
                    <a:lnTo>
                      <a:pt x="216" y="11"/>
                    </a:lnTo>
                    <a:lnTo>
                      <a:pt x="192" y="14"/>
                    </a:lnTo>
                    <a:lnTo>
                      <a:pt x="169" y="18"/>
                    </a:lnTo>
                    <a:lnTo>
                      <a:pt x="146" y="22"/>
                    </a:lnTo>
                    <a:lnTo>
                      <a:pt x="123" y="27"/>
                    </a:lnTo>
                    <a:lnTo>
                      <a:pt x="99" y="32"/>
                    </a:lnTo>
                    <a:lnTo>
                      <a:pt x="75" y="38"/>
                    </a:lnTo>
                    <a:lnTo>
                      <a:pt x="50" y="45"/>
                    </a:lnTo>
                    <a:lnTo>
                      <a:pt x="26" y="52"/>
                    </a:lnTo>
                    <a:lnTo>
                      <a:pt x="0" y="60"/>
                    </a:lnTo>
                    <a:lnTo>
                      <a:pt x="3" y="86"/>
                    </a:lnTo>
                    <a:lnTo>
                      <a:pt x="6" y="111"/>
                    </a:lnTo>
                    <a:lnTo>
                      <a:pt x="9" y="138"/>
                    </a:lnTo>
                    <a:lnTo>
                      <a:pt x="13" y="164"/>
                    </a:lnTo>
                    <a:lnTo>
                      <a:pt x="16" y="190"/>
                    </a:lnTo>
                    <a:lnTo>
                      <a:pt x="20" y="215"/>
                    </a:lnTo>
                    <a:lnTo>
                      <a:pt x="24" y="242"/>
                    </a:lnTo>
                    <a:lnTo>
                      <a:pt x="28" y="268"/>
                    </a:lnTo>
                    <a:lnTo>
                      <a:pt x="33" y="294"/>
                    </a:lnTo>
                    <a:lnTo>
                      <a:pt x="38" y="320"/>
                    </a:lnTo>
                    <a:lnTo>
                      <a:pt x="43" y="346"/>
                    </a:lnTo>
                    <a:lnTo>
                      <a:pt x="48" y="372"/>
                    </a:lnTo>
                    <a:lnTo>
                      <a:pt x="53" y="398"/>
                    </a:lnTo>
                    <a:lnTo>
                      <a:pt x="59" y="424"/>
                    </a:lnTo>
                    <a:lnTo>
                      <a:pt x="64" y="450"/>
                    </a:lnTo>
                    <a:lnTo>
                      <a:pt x="70" y="476"/>
                    </a:lnTo>
                    <a:lnTo>
                      <a:pt x="75" y="502"/>
                    </a:lnTo>
                    <a:lnTo>
                      <a:pt x="81" y="528"/>
                    </a:lnTo>
                    <a:lnTo>
                      <a:pt x="87" y="554"/>
                    </a:lnTo>
                    <a:lnTo>
                      <a:pt x="93" y="580"/>
                    </a:lnTo>
                    <a:lnTo>
                      <a:pt x="99" y="606"/>
                    </a:lnTo>
                    <a:lnTo>
                      <a:pt x="105" y="632"/>
                    </a:lnTo>
                    <a:lnTo>
                      <a:pt x="111" y="658"/>
                    </a:lnTo>
                    <a:lnTo>
                      <a:pt x="117" y="684"/>
                    </a:lnTo>
                    <a:lnTo>
                      <a:pt x="122" y="711"/>
                    </a:lnTo>
                    <a:lnTo>
                      <a:pt x="128" y="737"/>
                    </a:lnTo>
                    <a:lnTo>
                      <a:pt x="134" y="763"/>
                    </a:lnTo>
                    <a:lnTo>
                      <a:pt x="139" y="789"/>
                    </a:lnTo>
                    <a:lnTo>
                      <a:pt x="145" y="815"/>
                    </a:lnTo>
                    <a:lnTo>
                      <a:pt x="150" y="841"/>
                    </a:lnTo>
                    <a:lnTo>
                      <a:pt x="155" y="867"/>
                    </a:lnTo>
                    <a:lnTo>
                      <a:pt x="160" y="893"/>
                    </a:lnTo>
                    <a:lnTo>
                      <a:pt x="588" y="893"/>
                    </a:lnTo>
                    <a:lnTo>
                      <a:pt x="591" y="866"/>
                    </a:lnTo>
                    <a:lnTo>
                      <a:pt x="594" y="840"/>
                    </a:lnTo>
                    <a:lnTo>
                      <a:pt x="599" y="813"/>
                    </a:lnTo>
                    <a:lnTo>
                      <a:pt x="603" y="787"/>
                    </a:lnTo>
                    <a:lnTo>
                      <a:pt x="607" y="760"/>
                    </a:lnTo>
                    <a:lnTo>
                      <a:pt x="611" y="734"/>
                    </a:lnTo>
                    <a:lnTo>
                      <a:pt x="615" y="706"/>
                    </a:lnTo>
                    <a:lnTo>
                      <a:pt x="620" y="680"/>
                    </a:lnTo>
                    <a:lnTo>
                      <a:pt x="624" y="653"/>
                    </a:lnTo>
                    <a:lnTo>
                      <a:pt x="628" y="626"/>
                    </a:lnTo>
                    <a:lnTo>
                      <a:pt x="633" y="600"/>
                    </a:lnTo>
                    <a:lnTo>
                      <a:pt x="637" y="573"/>
                    </a:lnTo>
                    <a:lnTo>
                      <a:pt x="642" y="546"/>
                    </a:lnTo>
                    <a:lnTo>
                      <a:pt x="647" y="519"/>
                    </a:lnTo>
                    <a:lnTo>
                      <a:pt x="651" y="493"/>
                    </a:lnTo>
                    <a:lnTo>
                      <a:pt x="655" y="466"/>
                    </a:lnTo>
                    <a:lnTo>
                      <a:pt x="659" y="440"/>
                    </a:lnTo>
                    <a:lnTo>
                      <a:pt x="663" y="413"/>
                    </a:lnTo>
                    <a:lnTo>
                      <a:pt x="667" y="386"/>
                    </a:lnTo>
                    <a:lnTo>
                      <a:pt x="671" y="360"/>
                    </a:lnTo>
                    <a:lnTo>
                      <a:pt x="674" y="333"/>
                    </a:lnTo>
                    <a:lnTo>
                      <a:pt x="678" y="306"/>
                    </a:lnTo>
                    <a:lnTo>
                      <a:pt x="681" y="280"/>
                    </a:lnTo>
                    <a:lnTo>
                      <a:pt x="684" y="254"/>
                    </a:lnTo>
                    <a:lnTo>
                      <a:pt x="686" y="227"/>
                    </a:lnTo>
                    <a:lnTo>
                      <a:pt x="689" y="201"/>
                    </a:lnTo>
                    <a:lnTo>
                      <a:pt x="691" y="175"/>
                    </a:lnTo>
                    <a:lnTo>
                      <a:pt x="692" y="148"/>
                    </a:lnTo>
                    <a:lnTo>
                      <a:pt x="694" y="122"/>
                    </a:lnTo>
                    <a:lnTo>
                      <a:pt x="694" y="96"/>
                    </a:lnTo>
                    <a:lnTo>
                      <a:pt x="695" y="71"/>
                    </a:lnTo>
                    <a:lnTo>
                      <a:pt x="695" y="45"/>
                    </a:lnTo>
                    <a:close/>
                  </a:path>
                </a:pathLst>
              </a:custGeom>
              <a:solidFill>
                <a:srgbClr val="7FA1D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7" name="Freeform 629"/>
              <p:cNvSpPr>
                <a:spLocks/>
              </p:cNvSpPr>
              <p:nvPr/>
            </p:nvSpPr>
            <p:spPr bwMode="auto">
              <a:xfrm>
                <a:off x="2325" y="1897"/>
                <a:ext cx="695" cy="893"/>
              </a:xfrm>
              <a:custGeom>
                <a:avLst/>
                <a:gdLst/>
                <a:ahLst/>
                <a:cxnLst>
                  <a:cxn ang="0">
                    <a:pos x="676" y="40"/>
                  </a:cxn>
                  <a:cxn ang="0">
                    <a:pos x="636" y="31"/>
                  </a:cxn>
                  <a:cxn ang="0">
                    <a:pos x="596" y="22"/>
                  </a:cxn>
                  <a:cxn ang="0">
                    <a:pos x="556" y="16"/>
                  </a:cxn>
                  <a:cxn ang="0">
                    <a:pos x="516" y="10"/>
                  </a:cxn>
                  <a:cxn ang="0">
                    <a:pos x="475" y="5"/>
                  </a:cxn>
                  <a:cxn ang="0">
                    <a:pos x="433" y="2"/>
                  </a:cxn>
                  <a:cxn ang="0">
                    <a:pos x="391" y="0"/>
                  </a:cxn>
                  <a:cxn ang="0">
                    <a:pos x="348" y="0"/>
                  </a:cxn>
                  <a:cxn ang="0">
                    <a:pos x="305" y="2"/>
                  </a:cxn>
                  <a:cxn ang="0">
                    <a:pos x="261" y="6"/>
                  </a:cxn>
                  <a:cxn ang="0">
                    <a:pos x="216" y="11"/>
                  </a:cxn>
                  <a:cxn ang="0">
                    <a:pos x="169" y="18"/>
                  </a:cxn>
                  <a:cxn ang="0">
                    <a:pos x="123" y="27"/>
                  </a:cxn>
                  <a:cxn ang="0">
                    <a:pos x="75" y="38"/>
                  </a:cxn>
                  <a:cxn ang="0">
                    <a:pos x="26" y="52"/>
                  </a:cxn>
                  <a:cxn ang="0">
                    <a:pos x="3" y="86"/>
                  </a:cxn>
                  <a:cxn ang="0">
                    <a:pos x="9" y="138"/>
                  </a:cxn>
                  <a:cxn ang="0">
                    <a:pos x="16" y="190"/>
                  </a:cxn>
                  <a:cxn ang="0">
                    <a:pos x="24" y="242"/>
                  </a:cxn>
                  <a:cxn ang="0">
                    <a:pos x="33" y="294"/>
                  </a:cxn>
                  <a:cxn ang="0">
                    <a:pos x="43" y="346"/>
                  </a:cxn>
                  <a:cxn ang="0">
                    <a:pos x="53" y="398"/>
                  </a:cxn>
                  <a:cxn ang="0">
                    <a:pos x="64" y="450"/>
                  </a:cxn>
                  <a:cxn ang="0">
                    <a:pos x="75" y="502"/>
                  </a:cxn>
                  <a:cxn ang="0">
                    <a:pos x="87" y="554"/>
                  </a:cxn>
                  <a:cxn ang="0">
                    <a:pos x="99" y="606"/>
                  </a:cxn>
                  <a:cxn ang="0">
                    <a:pos x="111" y="658"/>
                  </a:cxn>
                  <a:cxn ang="0">
                    <a:pos x="122" y="711"/>
                  </a:cxn>
                  <a:cxn ang="0">
                    <a:pos x="134" y="763"/>
                  </a:cxn>
                  <a:cxn ang="0">
                    <a:pos x="145" y="815"/>
                  </a:cxn>
                  <a:cxn ang="0">
                    <a:pos x="155" y="867"/>
                  </a:cxn>
                  <a:cxn ang="0">
                    <a:pos x="588" y="893"/>
                  </a:cxn>
                  <a:cxn ang="0">
                    <a:pos x="594" y="840"/>
                  </a:cxn>
                  <a:cxn ang="0">
                    <a:pos x="603" y="787"/>
                  </a:cxn>
                  <a:cxn ang="0">
                    <a:pos x="611" y="734"/>
                  </a:cxn>
                  <a:cxn ang="0">
                    <a:pos x="620" y="680"/>
                  </a:cxn>
                  <a:cxn ang="0">
                    <a:pos x="628" y="626"/>
                  </a:cxn>
                  <a:cxn ang="0">
                    <a:pos x="637" y="573"/>
                  </a:cxn>
                  <a:cxn ang="0">
                    <a:pos x="647" y="519"/>
                  </a:cxn>
                  <a:cxn ang="0">
                    <a:pos x="655" y="466"/>
                  </a:cxn>
                  <a:cxn ang="0">
                    <a:pos x="663" y="413"/>
                  </a:cxn>
                  <a:cxn ang="0">
                    <a:pos x="671" y="360"/>
                  </a:cxn>
                  <a:cxn ang="0">
                    <a:pos x="678" y="306"/>
                  </a:cxn>
                  <a:cxn ang="0">
                    <a:pos x="684" y="254"/>
                  </a:cxn>
                  <a:cxn ang="0">
                    <a:pos x="689" y="201"/>
                  </a:cxn>
                  <a:cxn ang="0">
                    <a:pos x="692" y="148"/>
                  </a:cxn>
                  <a:cxn ang="0">
                    <a:pos x="694" y="96"/>
                  </a:cxn>
                  <a:cxn ang="0">
                    <a:pos x="695" y="45"/>
                  </a:cxn>
                </a:cxnLst>
                <a:rect l="0" t="0" r="r" b="b"/>
                <a:pathLst>
                  <a:path w="695" h="893">
                    <a:moveTo>
                      <a:pt x="695" y="45"/>
                    </a:moveTo>
                    <a:lnTo>
                      <a:pt x="676" y="40"/>
                    </a:lnTo>
                    <a:lnTo>
                      <a:pt x="656" y="35"/>
                    </a:lnTo>
                    <a:lnTo>
                      <a:pt x="636" y="31"/>
                    </a:lnTo>
                    <a:lnTo>
                      <a:pt x="616" y="27"/>
                    </a:lnTo>
                    <a:lnTo>
                      <a:pt x="596" y="22"/>
                    </a:lnTo>
                    <a:lnTo>
                      <a:pt x="577" y="19"/>
                    </a:lnTo>
                    <a:lnTo>
                      <a:pt x="556" y="16"/>
                    </a:lnTo>
                    <a:lnTo>
                      <a:pt x="536" y="13"/>
                    </a:lnTo>
                    <a:lnTo>
                      <a:pt x="516" y="10"/>
                    </a:lnTo>
                    <a:lnTo>
                      <a:pt x="496" y="7"/>
                    </a:lnTo>
                    <a:lnTo>
                      <a:pt x="475" y="5"/>
                    </a:lnTo>
                    <a:lnTo>
                      <a:pt x="454" y="4"/>
                    </a:lnTo>
                    <a:lnTo>
                      <a:pt x="433" y="2"/>
                    </a:lnTo>
                    <a:lnTo>
                      <a:pt x="412" y="2"/>
                    </a:lnTo>
                    <a:lnTo>
                      <a:pt x="391" y="0"/>
                    </a:lnTo>
                    <a:lnTo>
                      <a:pt x="370" y="0"/>
                    </a:lnTo>
                    <a:lnTo>
                      <a:pt x="348" y="0"/>
                    </a:lnTo>
                    <a:lnTo>
                      <a:pt x="327" y="1"/>
                    </a:lnTo>
                    <a:lnTo>
                      <a:pt x="305" y="2"/>
                    </a:lnTo>
                    <a:lnTo>
                      <a:pt x="283" y="4"/>
                    </a:lnTo>
                    <a:lnTo>
                      <a:pt x="261" y="6"/>
                    </a:lnTo>
                    <a:lnTo>
                      <a:pt x="238" y="8"/>
                    </a:lnTo>
                    <a:lnTo>
                      <a:pt x="216" y="11"/>
                    </a:lnTo>
                    <a:lnTo>
                      <a:pt x="192" y="14"/>
                    </a:lnTo>
                    <a:lnTo>
                      <a:pt x="169" y="18"/>
                    </a:lnTo>
                    <a:lnTo>
                      <a:pt x="146" y="22"/>
                    </a:lnTo>
                    <a:lnTo>
                      <a:pt x="123" y="27"/>
                    </a:lnTo>
                    <a:lnTo>
                      <a:pt x="99" y="32"/>
                    </a:lnTo>
                    <a:lnTo>
                      <a:pt x="75" y="38"/>
                    </a:lnTo>
                    <a:lnTo>
                      <a:pt x="50" y="45"/>
                    </a:lnTo>
                    <a:lnTo>
                      <a:pt x="26" y="52"/>
                    </a:lnTo>
                    <a:lnTo>
                      <a:pt x="0" y="60"/>
                    </a:lnTo>
                    <a:lnTo>
                      <a:pt x="3" y="86"/>
                    </a:lnTo>
                    <a:lnTo>
                      <a:pt x="6" y="111"/>
                    </a:lnTo>
                    <a:lnTo>
                      <a:pt x="9" y="138"/>
                    </a:lnTo>
                    <a:lnTo>
                      <a:pt x="13" y="164"/>
                    </a:lnTo>
                    <a:lnTo>
                      <a:pt x="16" y="190"/>
                    </a:lnTo>
                    <a:lnTo>
                      <a:pt x="20" y="215"/>
                    </a:lnTo>
                    <a:lnTo>
                      <a:pt x="24" y="242"/>
                    </a:lnTo>
                    <a:lnTo>
                      <a:pt x="28" y="268"/>
                    </a:lnTo>
                    <a:lnTo>
                      <a:pt x="33" y="294"/>
                    </a:lnTo>
                    <a:lnTo>
                      <a:pt x="38" y="320"/>
                    </a:lnTo>
                    <a:lnTo>
                      <a:pt x="43" y="346"/>
                    </a:lnTo>
                    <a:lnTo>
                      <a:pt x="48" y="372"/>
                    </a:lnTo>
                    <a:lnTo>
                      <a:pt x="53" y="398"/>
                    </a:lnTo>
                    <a:lnTo>
                      <a:pt x="59" y="424"/>
                    </a:lnTo>
                    <a:lnTo>
                      <a:pt x="64" y="450"/>
                    </a:lnTo>
                    <a:lnTo>
                      <a:pt x="70" y="476"/>
                    </a:lnTo>
                    <a:lnTo>
                      <a:pt x="75" y="502"/>
                    </a:lnTo>
                    <a:lnTo>
                      <a:pt x="81" y="528"/>
                    </a:lnTo>
                    <a:lnTo>
                      <a:pt x="87" y="554"/>
                    </a:lnTo>
                    <a:lnTo>
                      <a:pt x="93" y="580"/>
                    </a:lnTo>
                    <a:lnTo>
                      <a:pt x="99" y="606"/>
                    </a:lnTo>
                    <a:lnTo>
                      <a:pt x="105" y="632"/>
                    </a:lnTo>
                    <a:lnTo>
                      <a:pt x="111" y="658"/>
                    </a:lnTo>
                    <a:lnTo>
                      <a:pt x="117" y="684"/>
                    </a:lnTo>
                    <a:lnTo>
                      <a:pt x="122" y="711"/>
                    </a:lnTo>
                    <a:lnTo>
                      <a:pt x="128" y="737"/>
                    </a:lnTo>
                    <a:lnTo>
                      <a:pt x="134" y="763"/>
                    </a:lnTo>
                    <a:lnTo>
                      <a:pt x="139" y="789"/>
                    </a:lnTo>
                    <a:lnTo>
                      <a:pt x="145" y="815"/>
                    </a:lnTo>
                    <a:lnTo>
                      <a:pt x="150" y="841"/>
                    </a:lnTo>
                    <a:lnTo>
                      <a:pt x="155" y="867"/>
                    </a:lnTo>
                    <a:lnTo>
                      <a:pt x="160" y="893"/>
                    </a:lnTo>
                    <a:lnTo>
                      <a:pt x="588" y="893"/>
                    </a:lnTo>
                    <a:lnTo>
                      <a:pt x="591" y="866"/>
                    </a:lnTo>
                    <a:lnTo>
                      <a:pt x="594" y="840"/>
                    </a:lnTo>
                    <a:lnTo>
                      <a:pt x="599" y="813"/>
                    </a:lnTo>
                    <a:lnTo>
                      <a:pt x="603" y="787"/>
                    </a:lnTo>
                    <a:lnTo>
                      <a:pt x="607" y="760"/>
                    </a:lnTo>
                    <a:lnTo>
                      <a:pt x="611" y="734"/>
                    </a:lnTo>
                    <a:lnTo>
                      <a:pt x="615" y="706"/>
                    </a:lnTo>
                    <a:lnTo>
                      <a:pt x="620" y="680"/>
                    </a:lnTo>
                    <a:lnTo>
                      <a:pt x="624" y="653"/>
                    </a:lnTo>
                    <a:lnTo>
                      <a:pt x="628" y="626"/>
                    </a:lnTo>
                    <a:lnTo>
                      <a:pt x="633" y="600"/>
                    </a:lnTo>
                    <a:lnTo>
                      <a:pt x="637" y="573"/>
                    </a:lnTo>
                    <a:lnTo>
                      <a:pt x="642" y="546"/>
                    </a:lnTo>
                    <a:lnTo>
                      <a:pt x="647" y="519"/>
                    </a:lnTo>
                    <a:lnTo>
                      <a:pt x="651" y="493"/>
                    </a:lnTo>
                    <a:lnTo>
                      <a:pt x="655" y="466"/>
                    </a:lnTo>
                    <a:lnTo>
                      <a:pt x="659" y="440"/>
                    </a:lnTo>
                    <a:lnTo>
                      <a:pt x="663" y="413"/>
                    </a:lnTo>
                    <a:lnTo>
                      <a:pt x="667" y="386"/>
                    </a:lnTo>
                    <a:lnTo>
                      <a:pt x="671" y="360"/>
                    </a:lnTo>
                    <a:lnTo>
                      <a:pt x="674" y="333"/>
                    </a:lnTo>
                    <a:lnTo>
                      <a:pt x="678" y="306"/>
                    </a:lnTo>
                    <a:lnTo>
                      <a:pt x="681" y="280"/>
                    </a:lnTo>
                    <a:lnTo>
                      <a:pt x="684" y="254"/>
                    </a:lnTo>
                    <a:lnTo>
                      <a:pt x="686" y="227"/>
                    </a:lnTo>
                    <a:lnTo>
                      <a:pt x="689" y="201"/>
                    </a:lnTo>
                    <a:lnTo>
                      <a:pt x="691" y="175"/>
                    </a:lnTo>
                    <a:lnTo>
                      <a:pt x="692" y="148"/>
                    </a:lnTo>
                    <a:lnTo>
                      <a:pt x="694" y="122"/>
                    </a:lnTo>
                    <a:lnTo>
                      <a:pt x="694" y="96"/>
                    </a:lnTo>
                    <a:lnTo>
                      <a:pt x="695" y="71"/>
                    </a:lnTo>
                    <a:lnTo>
                      <a:pt x="695" y="45"/>
                    </a:lnTo>
                    <a:close/>
                  </a:path>
                </a:pathLst>
              </a:custGeom>
              <a:noFill/>
              <a:ln w="6" cap="rnd">
                <a:solidFill>
                  <a:srgbClr val="2F538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32" name="Group 633"/>
            <p:cNvGrpSpPr>
              <a:grpSpLocks/>
            </p:cNvGrpSpPr>
            <p:nvPr/>
          </p:nvGrpSpPr>
          <p:grpSpPr bwMode="auto">
            <a:xfrm>
              <a:off x="5959910" y="3161912"/>
              <a:ext cx="191034" cy="451587"/>
              <a:chOff x="2202" y="1963"/>
              <a:chExt cx="217" cy="607"/>
            </a:xfrm>
          </p:grpSpPr>
          <p:sp>
            <p:nvSpPr>
              <p:cNvPr id="2733" name="Freeform 631"/>
              <p:cNvSpPr>
                <a:spLocks/>
              </p:cNvSpPr>
              <p:nvPr/>
            </p:nvSpPr>
            <p:spPr bwMode="auto">
              <a:xfrm>
                <a:off x="2202" y="1963"/>
                <a:ext cx="217" cy="607"/>
              </a:xfrm>
              <a:custGeom>
                <a:avLst/>
                <a:gdLst/>
                <a:ahLst/>
                <a:cxnLst>
                  <a:cxn ang="0">
                    <a:pos x="119" y="14"/>
                  </a:cxn>
                  <a:cxn ang="0">
                    <a:pos x="111" y="42"/>
                  </a:cxn>
                  <a:cxn ang="0">
                    <a:pos x="104" y="70"/>
                  </a:cxn>
                  <a:cxn ang="0">
                    <a:pos x="96" y="98"/>
                  </a:cxn>
                  <a:cxn ang="0">
                    <a:pos x="89" y="126"/>
                  </a:cxn>
                  <a:cxn ang="0">
                    <a:pos x="81" y="154"/>
                  </a:cxn>
                  <a:cxn ang="0">
                    <a:pos x="73" y="182"/>
                  </a:cxn>
                  <a:cxn ang="0">
                    <a:pos x="66" y="210"/>
                  </a:cxn>
                  <a:cxn ang="0">
                    <a:pos x="58" y="238"/>
                  </a:cxn>
                  <a:cxn ang="0">
                    <a:pos x="51" y="266"/>
                  </a:cxn>
                  <a:cxn ang="0">
                    <a:pos x="43" y="294"/>
                  </a:cxn>
                  <a:cxn ang="0">
                    <a:pos x="35" y="322"/>
                  </a:cxn>
                  <a:cxn ang="0">
                    <a:pos x="28" y="350"/>
                  </a:cxn>
                  <a:cxn ang="0">
                    <a:pos x="20" y="378"/>
                  </a:cxn>
                  <a:cxn ang="0">
                    <a:pos x="13" y="406"/>
                  </a:cxn>
                  <a:cxn ang="0">
                    <a:pos x="5" y="434"/>
                  </a:cxn>
                  <a:cxn ang="0">
                    <a:pos x="0" y="459"/>
                  </a:cxn>
                  <a:cxn ang="0">
                    <a:pos x="0" y="481"/>
                  </a:cxn>
                  <a:cxn ang="0">
                    <a:pos x="2" y="501"/>
                  </a:cxn>
                  <a:cxn ang="0">
                    <a:pos x="7" y="521"/>
                  </a:cxn>
                  <a:cxn ang="0">
                    <a:pos x="15" y="540"/>
                  </a:cxn>
                  <a:cxn ang="0">
                    <a:pos x="25" y="560"/>
                  </a:cxn>
                  <a:cxn ang="0">
                    <a:pos x="37" y="578"/>
                  </a:cxn>
                  <a:cxn ang="0">
                    <a:pos x="51" y="596"/>
                  </a:cxn>
                  <a:cxn ang="0">
                    <a:pos x="70" y="607"/>
                  </a:cxn>
                  <a:cxn ang="0">
                    <a:pos x="93" y="605"/>
                  </a:cxn>
                  <a:cxn ang="0">
                    <a:pos x="114" y="597"/>
                  </a:cxn>
                  <a:cxn ang="0">
                    <a:pos x="133" y="586"/>
                  </a:cxn>
                  <a:cxn ang="0">
                    <a:pos x="153" y="572"/>
                  </a:cxn>
                  <a:cxn ang="0">
                    <a:pos x="171" y="557"/>
                  </a:cxn>
                  <a:cxn ang="0">
                    <a:pos x="189" y="543"/>
                  </a:cxn>
                  <a:cxn ang="0">
                    <a:pos x="208" y="532"/>
                  </a:cxn>
                  <a:cxn ang="0">
                    <a:pos x="214" y="511"/>
                  </a:cxn>
                  <a:cxn ang="0">
                    <a:pos x="208" y="477"/>
                  </a:cxn>
                  <a:cxn ang="0">
                    <a:pos x="202" y="443"/>
                  </a:cxn>
                  <a:cxn ang="0">
                    <a:pos x="197" y="410"/>
                  </a:cxn>
                  <a:cxn ang="0">
                    <a:pos x="191" y="378"/>
                  </a:cxn>
                  <a:cxn ang="0">
                    <a:pos x="184" y="345"/>
                  </a:cxn>
                  <a:cxn ang="0">
                    <a:pos x="179" y="313"/>
                  </a:cxn>
                  <a:cxn ang="0">
                    <a:pos x="173" y="280"/>
                  </a:cxn>
                  <a:cxn ang="0">
                    <a:pos x="167" y="248"/>
                  </a:cxn>
                  <a:cxn ang="0">
                    <a:pos x="161" y="215"/>
                  </a:cxn>
                  <a:cxn ang="0">
                    <a:pos x="155" y="183"/>
                  </a:cxn>
                  <a:cxn ang="0">
                    <a:pos x="149" y="150"/>
                  </a:cxn>
                  <a:cxn ang="0">
                    <a:pos x="143" y="118"/>
                  </a:cxn>
                  <a:cxn ang="0">
                    <a:pos x="137" y="85"/>
                  </a:cxn>
                  <a:cxn ang="0">
                    <a:pos x="132" y="51"/>
                  </a:cxn>
                  <a:cxn ang="0">
                    <a:pos x="125" y="17"/>
                  </a:cxn>
                </a:cxnLst>
                <a:rect l="0" t="0" r="r" b="b"/>
                <a:pathLst>
                  <a:path w="217" h="607">
                    <a:moveTo>
                      <a:pt x="123" y="0"/>
                    </a:moveTo>
                    <a:lnTo>
                      <a:pt x="119" y="14"/>
                    </a:lnTo>
                    <a:lnTo>
                      <a:pt x="115" y="28"/>
                    </a:lnTo>
                    <a:lnTo>
                      <a:pt x="111" y="42"/>
                    </a:lnTo>
                    <a:lnTo>
                      <a:pt x="107" y="56"/>
                    </a:lnTo>
                    <a:lnTo>
                      <a:pt x="104" y="70"/>
                    </a:lnTo>
                    <a:lnTo>
                      <a:pt x="100" y="84"/>
                    </a:lnTo>
                    <a:lnTo>
                      <a:pt x="96" y="98"/>
                    </a:lnTo>
                    <a:lnTo>
                      <a:pt x="92" y="112"/>
                    </a:lnTo>
                    <a:lnTo>
                      <a:pt x="89" y="126"/>
                    </a:lnTo>
                    <a:lnTo>
                      <a:pt x="85" y="140"/>
                    </a:lnTo>
                    <a:lnTo>
                      <a:pt x="81" y="154"/>
                    </a:lnTo>
                    <a:lnTo>
                      <a:pt x="77" y="168"/>
                    </a:lnTo>
                    <a:lnTo>
                      <a:pt x="73" y="182"/>
                    </a:lnTo>
                    <a:lnTo>
                      <a:pt x="70" y="196"/>
                    </a:lnTo>
                    <a:lnTo>
                      <a:pt x="66" y="210"/>
                    </a:lnTo>
                    <a:lnTo>
                      <a:pt x="62" y="224"/>
                    </a:lnTo>
                    <a:lnTo>
                      <a:pt x="58" y="238"/>
                    </a:lnTo>
                    <a:lnTo>
                      <a:pt x="54" y="252"/>
                    </a:lnTo>
                    <a:lnTo>
                      <a:pt x="51" y="266"/>
                    </a:lnTo>
                    <a:lnTo>
                      <a:pt x="47" y="280"/>
                    </a:lnTo>
                    <a:lnTo>
                      <a:pt x="43" y="294"/>
                    </a:lnTo>
                    <a:lnTo>
                      <a:pt x="39" y="308"/>
                    </a:lnTo>
                    <a:lnTo>
                      <a:pt x="35" y="322"/>
                    </a:lnTo>
                    <a:lnTo>
                      <a:pt x="32" y="336"/>
                    </a:lnTo>
                    <a:lnTo>
                      <a:pt x="28" y="350"/>
                    </a:lnTo>
                    <a:lnTo>
                      <a:pt x="24" y="364"/>
                    </a:lnTo>
                    <a:lnTo>
                      <a:pt x="20" y="378"/>
                    </a:lnTo>
                    <a:lnTo>
                      <a:pt x="16" y="392"/>
                    </a:lnTo>
                    <a:lnTo>
                      <a:pt x="13" y="406"/>
                    </a:lnTo>
                    <a:lnTo>
                      <a:pt x="9" y="420"/>
                    </a:lnTo>
                    <a:lnTo>
                      <a:pt x="5" y="434"/>
                    </a:lnTo>
                    <a:lnTo>
                      <a:pt x="1" y="448"/>
                    </a:lnTo>
                    <a:lnTo>
                      <a:pt x="0" y="459"/>
                    </a:lnTo>
                    <a:lnTo>
                      <a:pt x="0" y="470"/>
                    </a:lnTo>
                    <a:lnTo>
                      <a:pt x="0" y="481"/>
                    </a:lnTo>
                    <a:lnTo>
                      <a:pt x="1" y="491"/>
                    </a:lnTo>
                    <a:lnTo>
                      <a:pt x="2" y="501"/>
                    </a:lnTo>
                    <a:lnTo>
                      <a:pt x="5" y="512"/>
                    </a:lnTo>
                    <a:lnTo>
                      <a:pt x="7" y="521"/>
                    </a:lnTo>
                    <a:lnTo>
                      <a:pt x="11" y="531"/>
                    </a:lnTo>
                    <a:lnTo>
                      <a:pt x="15" y="540"/>
                    </a:lnTo>
                    <a:lnTo>
                      <a:pt x="20" y="550"/>
                    </a:lnTo>
                    <a:lnTo>
                      <a:pt x="25" y="560"/>
                    </a:lnTo>
                    <a:lnTo>
                      <a:pt x="31" y="569"/>
                    </a:lnTo>
                    <a:lnTo>
                      <a:pt x="37" y="578"/>
                    </a:lnTo>
                    <a:lnTo>
                      <a:pt x="43" y="587"/>
                    </a:lnTo>
                    <a:lnTo>
                      <a:pt x="51" y="596"/>
                    </a:lnTo>
                    <a:lnTo>
                      <a:pt x="58" y="605"/>
                    </a:lnTo>
                    <a:lnTo>
                      <a:pt x="70" y="607"/>
                    </a:lnTo>
                    <a:lnTo>
                      <a:pt x="81" y="607"/>
                    </a:lnTo>
                    <a:lnTo>
                      <a:pt x="93" y="605"/>
                    </a:lnTo>
                    <a:lnTo>
                      <a:pt x="103" y="602"/>
                    </a:lnTo>
                    <a:lnTo>
                      <a:pt x="114" y="597"/>
                    </a:lnTo>
                    <a:lnTo>
                      <a:pt x="124" y="592"/>
                    </a:lnTo>
                    <a:lnTo>
                      <a:pt x="133" y="586"/>
                    </a:lnTo>
                    <a:lnTo>
                      <a:pt x="143" y="579"/>
                    </a:lnTo>
                    <a:lnTo>
                      <a:pt x="153" y="572"/>
                    </a:lnTo>
                    <a:lnTo>
                      <a:pt x="162" y="565"/>
                    </a:lnTo>
                    <a:lnTo>
                      <a:pt x="171" y="557"/>
                    </a:lnTo>
                    <a:lnTo>
                      <a:pt x="180" y="550"/>
                    </a:lnTo>
                    <a:lnTo>
                      <a:pt x="189" y="543"/>
                    </a:lnTo>
                    <a:lnTo>
                      <a:pt x="198" y="537"/>
                    </a:lnTo>
                    <a:lnTo>
                      <a:pt x="208" y="532"/>
                    </a:lnTo>
                    <a:lnTo>
                      <a:pt x="217" y="528"/>
                    </a:lnTo>
                    <a:lnTo>
                      <a:pt x="214" y="511"/>
                    </a:lnTo>
                    <a:lnTo>
                      <a:pt x="211" y="494"/>
                    </a:lnTo>
                    <a:lnTo>
                      <a:pt x="208" y="477"/>
                    </a:lnTo>
                    <a:lnTo>
                      <a:pt x="205" y="460"/>
                    </a:lnTo>
                    <a:lnTo>
                      <a:pt x="202" y="443"/>
                    </a:lnTo>
                    <a:lnTo>
                      <a:pt x="199" y="427"/>
                    </a:lnTo>
                    <a:lnTo>
                      <a:pt x="197" y="410"/>
                    </a:lnTo>
                    <a:lnTo>
                      <a:pt x="194" y="394"/>
                    </a:lnTo>
                    <a:lnTo>
                      <a:pt x="191" y="378"/>
                    </a:lnTo>
                    <a:lnTo>
                      <a:pt x="187" y="362"/>
                    </a:lnTo>
                    <a:lnTo>
                      <a:pt x="184" y="345"/>
                    </a:lnTo>
                    <a:lnTo>
                      <a:pt x="182" y="329"/>
                    </a:lnTo>
                    <a:lnTo>
                      <a:pt x="179" y="313"/>
                    </a:lnTo>
                    <a:lnTo>
                      <a:pt x="176" y="296"/>
                    </a:lnTo>
                    <a:lnTo>
                      <a:pt x="173" y="280"/>
                    </a:lnTo>
                    <a:lnTo>
                      <a:pt x="170" y="264"/>
                    </a:lnTo>
                    <a:lnTo>
                      <a:pt x="167" y="248"/>
                    </a:lnTo>
                    <a:lnTo>
                      <a:pt x="164" y="232"/>
                    </a:lnTo>
                    <a:lnTo>
                      <a:pt x="161" y="215"/>
                    </a:lnTo>
                    <a:lnTo>
                      <a:pt x="158" y="199"/>
                    </a:lnTo>
                    <a:lnTo>
                      <a:pt x="155" y="183"/>
                    </a:lnTo>
                    <a:lnTo>
                      <a:pt x="152" y="167"/>
                    </a:lnTo>
                    <a:lnTo>
                      <a:pt x="149" y="150"/>
                    </a:lnTo>
                    <a:lnTo>
                      <a:pt x="146" y="134"/>
                    </a:lnTo>
                    <a:lnTo>
                      <a:pt x="143" y="118"/>
                    </a:lnTo>
                    <a:lnTo>
                      <a:pt x="140" y="101"/>
                    </a:lnTo>
                    <a:lnTo>
                      <a:pt x="137" y="85"/>
                    </a:lnTo>
                    <a:lnTo>
                      <a:pt x="135" y="68"/>
                    </a:lnTo>
                    <a:lnTo>
                      <a:pt x="132" y="51"/>
                    </a:lnTo>
                    <a:lnTo>
                      <a:pt x="129" y="34"/>
                    </a:lnTo>
                    <a:lnTo>
                      <a:pt x="125" y="17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7FA1D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4" name="Freeform 632"/>
              <p:cNvSpPr>
                <a:spLocks/>
              </p:cNvSpPr>
              <p:nvPr/>
            </p:nvSpPr>
            <p:spPr bwMode="auto">
              <a:xfrm>
                <a:off x="2202" y="1963"/>
                <a:ext cx="217" cy="607"/>
              </a:xfrm>
              <a:custGeom>
                <a:avLst/>
                <a:gdLst/>
                <a:ahLst/>
                <a:cxnLst>
                  <a:cxn ang="0">
                    <a:pos x="119" y="14"/>
                  </a:cxn>
                  <a:cxn ang="0">
                    <a:pos x="111" y="42"/>
                  </a:cxn>
                  <a:cxn ang="0">
                    <a:pos x="104" y="70"/>
                  </a:cxn>
                  <a:cxn ang="0">
                    <a:pos x="96" y="98"/>
                  </a:cxn>
                  <a:cxn ang="0">
                    <a:pos x="89" y="126"/>
                  </a:cxn>
                  <a:cxn ang="0">
                    <a:pos x="81" y="154"/>
                  </a:cxn>
                  <a:cxn ang="0">
                    <a:pos x="73" y="182"/>
                  </a:cxn>
                  <a:cxn ang="0">
                    <a:pos x="66" y="210"/>
                  </a:cxn>
                  <a:cxn ang="0">
                    <a:pos x="58" y="238"/>
                  </a:cxn>
                  <a:cxn ang="0">
                    <a:pos x="51" y="266"/>
                  </a:cxn>
                  <a:cxn ang="0">
                    <a:pos x="43" y="294"/>
                  </a:cxn>
                  <a:cxn ang="0">
                    <a:pos x="35" y="322"/>
                  </a:cxn>
                  <a:cxn ang="0">
                    <a:pos x="28" y="350"/>
                  </a:cxn>
                  <a:cxn ang="0">
                    <a:pos x="20" y="378"/>
                  </a:cxn>
                  <a:cxn ang="0">
                    <a:pos x="13" y="406"/>
                  </a:cxn>
                  <a:cxn ang="0">
                    <a:pos x="5" y="434"/>
                  </a:cxn>
                  <a:cxn ang="0">
                    <a:pos x="0" y="459"/>
                  </a:cxn>
                  <a:cxn ang="0">
                    <a:pos x="0" y="481"/>
                  </a:cxn>
                  <a:cxn ang="0">
                    <a:pos x="2" y="501"/>
                  </a:cxn>
                  <a:cxn ang="0">
                    <a:pos x="7" y="521"/>
                  </a:cxn>
                  <a:cxn ang="0">
                    <a:pos x="15" y="540"/>
                  </a:cxn>
                  <a:cxn ang="0">
                    <a:pos x="25" y="560"/>
                  </a:cxn>
                  <a:cxn ang="0">
                    <a:pos x="37" y="578"/>
                  </a:cxn>
                  <a:cxn ang="0">
                    <a:pos x="51" y="596"/>
                  </a:cxn>
                  <a:cxn ang="0">
                    <a:pos x="70" y="607"/>
                  </a:cxn>
                  <a:cxn ang="0">
                    <a:pos x="93" y="605"/>
                  </a:cxn>
                  <a:cxn ang="0">
                    <a:pos x="114" y="597"/>
                  </a:cxn>
                  <a:cxn ang="0">
                    <a:pos x="133" y="586"/>
                  </a:cxn>
                  <a:cxn ang="0">
                    <a:pos x="153" y="572"/>
                  </a:cxn>
                  <a:cxn ang="0">
                    <a:pos x="171" y="557"/>
                  </a:cxn>
                  <a:cxn ang="0">
                    <a:pos x="189" y="543"/>
                  </a:cxn>
                  <a:cxn ang="0">
                    <a:pos x="208" y="532"/>
                  </a:cxn>
                  <a:cxn ang="0">
                    <a:pos x="214" y="511"/>
                  </a:cxn>
                  <a:cxn ang="0">
                    <a:pos x="208" y="477"/>
                  </a:cxn>
                  <a:cxn ang="0">
                    <a:pos x="202" y="443"/>
                  </a:cxn>
                  <a:cxn ang="0">
                    <a:pos x="197" y="410"/>
                  </a:cxn>
                  <a:cxn ang="0">
                    <a:pos x="191" y="378"/>
                  </a:cxn>
                  <a:cxn ang="0">
                    <a:pos x="184" y="345"/>
                  </a:cxn>
                  <a:cxn ang="0">
                    <a:pos x="179" y="313"/>
                  </a:cxn>
                  <a:cxn ang="0">
                    <a:pos x="173" y="280"/>
                  </a:cxn>
                  <a:cxn ang="0">
                    <a:pos x="167" y="248"/>
                  </a:cxn>
                  <a:cxn ang="0">
                    <a:pos x="161" y="215"/>
                  </a:cxn>
                  <a:cxn ang="0">
                    <a:pos x="155" y="183"/>
                  </a:cxn>
                  <a:cxn ang="0">
                    <a:pos x="149" y="150"/>
                  </a:cxn>
                  <a:cxn ang="0">
                    <a:pos x="143" y="118"/>
                  </a:cxn>
                  <a:cxn ang="0">
                    <a:pos x="137" y="85"/>
                  </a:cxn>
                  <a:cxn ang="0">
                    <a:pos x="132" y="51"/>
                  </a:cxn>
                  <a:cxn ang="0">
                    <a:pos x="125" y="17"/>
                  </a:cxn>
                </a:cxnLst>
                <a:rect l="0" t="0" r="r" b="b"/>
                <a:pathLst>
                  <a:path w="217" h="607">
                    <a:moveTo>
                      <a:pt x="123" y="0"/>
                    </a:moveTo>
                    <a:lnTo>
                      <a:pt x="119" y="14"/>
                    </a:lnTo>
                    <a:lnTo>
                      <a:pt x="115" y="28"/>
                    </a:lnTo>
                    <a:lnTo>
                      <a:pt x="111" y="42"/>
                    </a:lnTo>
                    <a:lnTo>
                      <a:pt x="107" y="56"/>
                    </a:lnTo>
                    <a:lnTo>
                      <a:pt x="104" y="70"/>
                    </a:lnTo>
                    <a:lnTo>
                      <a:pt x="100" y="84"/>
                    </a:lnTo>
                    <a:lnTo>
                      <a:pt x="96" y="98"/>
                    </a:lnTo>
                    <a:lnTo>
                      <a:pt x="92" y="112"/>
                    </a:lnTo>
                    <a:lnTo>
                      <a:pt x="89" y="126"/>
                    </a:lnTo>
                    <a:lnTo>
                      <a:pt x="85" y="140"/>
                    </a:lnTo>
                    <a:lnTo>
                      <a:pt x="81" y="154"/>
                    </a:lnTo>
                    <a:lnTo>
                      <a:pt x="77" y="168"/>
                    </a:lnTo>
                    <a:lnTo>
                      <a:pt x="73" y="182"/>
                    </a:lnTo>
                    <a:lnTo>
                      <a:pt x="70" y="196"/>
                    </a:lnTo>
                    <a:lnTo>
                      <a:pt x="66" y="210"/>
                    </a:lnTo>
                    <a:lnTo>
                      <a:pt x="62" y="224"/>
                    </a:lnTo>
                    <a:lnTo>
                      <a:pt x="58" y="238"/>
                    </a:lnTo>
                    <a:lnTo>
                      <a:pt x="54" y="252"/>
                    </a:lnTo>
                    <a:lnTo>
                      <a:pt x="51" y="266"/>
                    </a:lnTo>
                    <a:lnTo>
                      <a:pt x="47" y="280"/>
                    </a:lnTo>
                    <a:lnTo>
                      <a:pt x="43" y="294"/>
                    </a:lnTo>
                    <a:lnTo>
                      <a:pt x="39" y="308"/>
                    </a:lnTo>
                    <a:lnTo>
                      <a:pt x="35" y="322"/>
                    </a:lnTo>
                    <a:lnTo>
                      <a:pt x="32" y="336"/>
                    </a:lnTo>
                    <a:lnTo>
                      <a:pt x="28" y="350"/>
                    </a:lnTo>
                    <a:lnTo>
                      <a:pt x="24" y="364"/>
                    </a:lnTo>
                    <a:lnTo>
                      <a:pt x="20" y="378"/>
                    </a:lnTo>
                    <a:lnTo>
                      <a:pt x="16" y="392"/>
                    </a:lnTo>
                    <a:lnTo>
                      <a:pt x="13" y="406"/>
                    </a:lnTo>
                    <a:lnTo>
                      <a:pt x="9" y="420"/>
                    </a:lnTo>
                    <a:lnTo>
                      <a:pt x="5" y="434"/>
                    </a:lnTo>
                    <a:lnTo>
                      <a:pt x="1" y="448"/>
                    </a:lnTo>
                    <a:lnTo>
                      <a:pt x="0" y="459"/>
                    </a:lnTo>
                    <a:lnTo>
                      <a:pt x="0" y="470"/>
                    </a:lnTo>
                    <a:lnTo>
                      <a:pt x="0" y="481"/>
                    </a:lnTo>
                    <a:lnTo>
                      <a:pt x="1" y="491"/>
                    </a:lnTo>
                    <a:lnTo>
                      <a:pt x="2" y="501"/>
                    </a:lnTo>
                    <a:lnTo>
                      <a:pt x="5" y="512"/>
                    </a:lnTo>
                    <a:lnTo>
                      <a:pt x="7" y="521"/>
                    </a:lnTo>
                    <a:lnTo>
                      <a:pt x="11" y="531"/>
                    </a:lnTo>
                    <a:lnTo>
                      <a:pt x="15" y="540"/>
                    </a:lnTo>
                    <a:lnTo>
                      <a:pt x="20" y="550"/>
                    </a:lnTo>
                    <a:lnTo>
                      <a:pt x="25" y="560"/>
                    </a:lnTo>
                    <a:lnTo>
                      <a:pt x="31" y="569"/>
                    </a:lnTo>
                    <a:lnTo>
                      <a:pt x="37" y="578"/>
                    </a:lnTo>
                    <a:lnTo>
                      <a:pt x="43" y="587"/>
                    </a:lnTo>
                    <a:lnTo>
                      <a:pt x="51" y="596"/>
                    </a:lnTo>
                    <a:lnTo>
                      <a:pt x="58" y="605"/>
                    </a:lnTo>
                    <a:lnTo>
                      <a:pt x="70" y="607"/>
                    </a:lnTo>
                    <a:lnTo>
                      <a:pt x="81" y="607"/>
                    </a:lnTo>
                    <a:lnTo>
                      <a:pt x="93" y="605"/>
                    </a:lnTo>
                    <a:lnTo>
                      <a:pt x="103" y="602"/>
                    </a:lnTo>
                    <a:lnTo>
                      <a:pt x="114" y="597"/>
                    </a:lnTo>
                    <a:lnTo>
                      <a:pt x="124" y="592"/>
                    </a:lnTo>
                    <a:lnTo>
                      <a:pt x="133" y="586"/>
                    </a:lnTo>
                    <a:lnTo>
                      <a:pt x="143" y="579"/>
                    </a:lnTo>
                    <a:lnTo>
                      <a:pt x="153" y="572"/>
                    </a:lnTo>
                    <a:lnTo>
                      <a:pt x="162" y="565"/>
                    </a:lnTo>
                    <a:lnTo>
                      <a:pt x="171" y="557"/>
                    </a:lnTo>
                    <a:lnTo>
                      <a:pt x="180" y="550"/>
                    </a:lnTo>
                    <a:lnTo>
                      <a:pt x="189" y="543"/>
                    </a:lnTo>
                    <a:lnTo>
                      <a:pt x="198" y="537"/>
                    </a:lnTo>
                    <a:lnTo>
                      <a:pt x="208" y="532"/>
                    </a:lnTo>
                    <a:lnTo>
                      <a:pt x="217" y="528"/>
                    </a:lnTo>
                    <a:lnTo>
                      <a:pt x="214" y="511"/>
                    </a:lnTo>
                    <a:lnTo>
                      <a:pt x="211" y="494"/>
                    </a:lnTo>
                    <a:lnTo>
                      <a:pt x="208" y="477"/>
                    </a:lnTo>
                    <a:lnTo>
                      <a:pt x="205" y="460"/>
                    </a:lnTo>
                    <a:lnTo>
                      <a:pt x="202" y="443"/>
                    </a:lnTo>
                    <a:lnTo>
                      <a:pt x="199" y="427"/>
                    </a:lnTo>
                    <a:lnTo>
                      <a:pt x="197" y="410"/>
                    </a:lnTo>
                    <a:lnTo>
                      <a:pt x="194" y="394"/>
                    </a:lnTo>
                    <a:lnTo>
                      <a:pt x="191" y="378"/>
                    </a:lnTo>
                    <a:lnTo>
                      <a:pt x="187" y="362"/>
                    </a:lnTo>
                    <a:lnTo>
                      <a:pt x="184" y="345"/>
                    </a:lnTo>
                    <a:lnTo>
                      <a:pt x="182" y="329"/>
                    </a:lnTo>
                    <a:lnTo>
                      <a:pt x="179" y="313"/>
                    </a:lnTo>
                    <a:lnTo>
                      <a:pt x="176" y="296"/>
                    </a:lnTo>
                    <a:lnTo>
                      <a:pt x="173" y="280"/>
                    </a:lnTo>
                    <a:lnTo>
                      <a:pt x="170" y="264"/>
                    </a:lnTo>
                    <a:lnTo>
                      <a:pt x="167" y="248"/>
                    </a:lnTo>
                    <a:lnTo>
                      <a:pt x="164" y="232"/>
                    </a:lnTo>
                    <a:lnTo>
                      <a:pt x="161" y="215"/>
                    </a:lnTo>
                    <a:lnTo>
                      <a:pt x="158" y="199"/>
                    </a:lnTo>
                    <a:lnTo>
                      <a:pt x="155" y="183"/>
                    </a:lnTo>
                    <a:lnTo>
                      <a:pt x="152" y="167"/>
                    </a:lnTo>
                    <a:lnTo>
                      <a:pt x="149" y="150"/>
                    </a:lnTo>
                    <a:lnTo>
                      <a:pt x="146" y="134"/>
                    </a:lnTo>
                    <a:lnTo>
                      <a:pt x="143" y="118"/>
                    </a:lnTo>
                    <a:lnTo>
                      <a:pt x="140" y="101"/>
                    </a:lnTo>
                    <a:lnTo>
                      <a:pt x="137" y="85"/>
                    </a:lnTo>
                    <a:lnTo>
                      <a:pt x="135" y="68"/>
                    </a:lnTo>
                    <a:lnTo>
                      <a:pt x="132" y="51"/>
                    </a:lnTo>
                    <a:lnTo>
                      <a:pt x="129" y="34"/>
                    </a:lnTo>
                    <a:lnTo>
                      <a:pt x="125" y="17"/>
                    </a:lnTo>
                    <a:lnTo>
                      <a:pt x="123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2F538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33" name="Group 637"/>
            <p:cNvGrpSpPr>
              <a:grpSpLocks/>
            </p:cNvGrpSpPr>
            <p:nvPr/>
          </p:nvGrpSpPr>
          <p:grpSpPr bwMode="auto">
            <a:xfrm>
              <a:off x="6628972" y="3146289"/>
              <a:ext cx="198077" cy="470930"/>
              <a:chOff x="2962" y="1942"/>
              <a:chExt cx="225" cy="633"/>
            </a:xfrm>
          </p:grpSpPr>
          <p:sp>
            <p:nvSpPr>
              <p:cNvPr id="2730" name="Freeform 634"/>
              <p:cNvSpPr>
                <a:spLocks/>
              </p:cNvSpPr>
              <p:nvPr/>
            </p:nvSpPr>
            <p:spPr bwMode="auto">
              <a:xfrm>
                <a:off x="2978" y="1958"/>
                <a:ext cx="209" cy="617"/>
              </a:xfrm>
              <a:custGeom>
                <a:avLst/>
                <a:gdLst/>
                <a:ahLst/>
                <a:cxnLst>
                  <a:cxn ang="0">
                    <a:pos x="66" y="14"/>
                  </a:cxn>
                  <a:cxn ang="0">
                    <a:pos x="75" y="42"/>
                  </a:cxn>
                  <a:cxn ang="0">
                    <a:pos x="84" y="70"/>
                  </a:cxn>
                  <a:cxn ang="0">
                    <a:pos x="93" y="98"/>
                  </a:cxn>
                  <a:cxn ang="0">
                    <a:pos x="102" y="127"/>
                  </a:cxn>
                  <a:cxn ang="0">
                    <a:pos x="112" y="156"/>
                  </a:cxn>
                  <a:cxn ang="0">
                    <a:pos x="121" y="185"/>
                  </a:cxn>
                  <a:cxn ang="0">
                    <a:pos x="130" y="213"/>
                  </a:cxn>
                  <a:cxn ang="0">
                    <a:pos x="139" y="242"/>
                  </a:cxn>
                  <a:cxn ang="0">
                    <a:pos x="148" y="271"/>
                  </a:cxn>
                  <a:cxn ang="0">
                    <a:pos x="157" y="300"/>
                  </a:cxn>
                  <a:cxn ang="0">
                    <a:pos x="167" y="329"/>
                  </a:cxn>
                  <a:cxn ang="0">
                    <a:pos x="176" y="357"/>
                  </a:cxn>
                  <a:cxn ang="0">
                    <a:pos x="185" y="385"/>
                  </a:cxn>
                  <a:cxn ang="0">
                    <a:pos x="194" y="414"/>
                  </a:cxn>
                  <a:cxn ang="0">
                    <a:pos x="202" y="442"/>
                  </a:cxn>
                  <a:cxn ang="0">
                    <a:pos x="208" y="466"/>
                  </a:cxn>
                  <a:cxn ang="0">
                    <a:pos x="209" y="488"/>
                  </a:cxn>
                  <a:cxn ang="0">
                    <a:pos x="208" y="509"/>
                  </a:cxn>
                  <a:cxn ang="0">
                    <a:pos x="203" y="529"/>
                  </a:cxn>
                  <a:cxn ang="0">
                    <a:pos x="196" y="548"/>
                  </a:cxn>
                  <a:cxn ang="0">
                    <a:pos x="187" y="567"/>
                  </a:cxn>
                  <a:cxn ang="0">
                    <a:pos x="176" y="586"/>
                  </a:cxn>
                  <a:cxn ang="0">
                    <a:pos x="162" y="605"/>
                  </a:cxn>
                  <a:cxn ang="0">
                    <a:pos x="144" y="616"/>
                  </a:cxn>
                  <a:cxn ang="0">
                    <a:pos x="122" y="615"/>
                  </a:cxn>
                  <a:cxn ang="0">
                    <a:pos x="101" y="609"/>
                  </a:cxn>
                  <a:cxn ang="0">
                    <a:pos x="82" y="598"/>
                  </a:cxn>
                  <a:cxn ang="0">
                    <a:pos x="64" y="585"/>
                  </a:cxn>
                  <a:cxn ang="0">
                    <a:pos x="46" y="570"/>
                  </a:cxn>
                  <a:cxn ang="0">
                    <a:pos x="28" y="557"/>
                  </a:cxn>
                  <a:cxn ang="0">
                    <a:pos x="10" y="547"/>
                  </a:cxn>
                  <a:cxn ang="0">
                    <a:pos x="2" y="526"/>
                  </a:cxn>
                  <a:cxn ang="0">
                    <a:pos x="7" y="492"/>
                  </a:cxn>
                  <a:cxn ang="0">
                    <a:pos x="11" y="458"/>
                  </a:cxn>
                  <a:cxn ang="0">
                    <a:pos x="15" y="424"/>
                  </a:cxn>
                  <a:cxn ang="0">
                    <a:pos x="19" y="390"/>
                  </a:cxn>
                  <a:cxn ang="0">
                    <a:pos x="22" y="356"/>
                  </a:cxn>
                  <a:cxn ang="0">
                    <a:pos x="26" y="322"/>
                  </a:cxn>
                  <a:cxn ang="0">
                    <a:pos x="30" y="289"/>
                  </a:cxn>
                  <a:cxn ang="0">
                    <a:pos x="33" y="255"/>
                  </a:cxn>
                  <a:cxn ang="0">
                    <a:pos x="36" y="221"/>
                  </a:cxn>
                  <a:cxn ang="0">
                    <a:pos x="41" y="187"/>
                  </a:cxn>
                  <a:cxn ang="0">
                    <a:pos x="44" y="153"/>
                  </a:cxn>
                  <a:cxn ang="0">
                    <a:pos x="48" y="120"/>
                  </a:cxn>
                  <a:cxn ang="0">
                    <a:pos x="52" y="86"/>
                  </a:cxn>
                  <a:cxn ang="0">
                    <a:pos x="56" y="51"/>
                  </a:cxn>
                  <a:cxn ang="0">
                    <a:pos x="60" y="17"/>
                  </a:cxn>
                </a:cxnLst>
                <a:rect l="0" t="0" r="r" b="b"/>
                <a:pathLst>
                  <a:path w="209" h="617">
                    <a:moveTo>
                      <a:pt x="62" y="0"/>
                    </a:moveTo>
                    <a:lnTo>
                      <a:pt x="66" y="14"/>
                    </a:lnTo>
                    <a:lnTo>
                      <a:pt x="71" y="28"/>
                    </a:lnTo>
                    <a:lnTo>
                      <a:pt x="75" y="42"/>
                    </a:lnTo>
                    <a:lnTo>
                      <a:pt x="80" y="56"/>
                    </a:lnTo>
                    <a:lnTo>
                      <a:pt x="84" y="70"/>
                    </a:lnTo>
                    <a:lnTo>
                      <a:pt x="89" y="84"/>
                    </a:lnTo>
                    <a:lnTo>
                      <a:pt x="93" y="98"/>
                    </a:lnTo>
                    <a:lnTo>
                      <a:pt x="98" y="112"/>
                    </a:lnTo>
                    <a:lnTo>
                      <a:pt x="102" y="127"/>
                    </a:lnTo>
                    <a:lnTo>
                      <a:pt x="107" y="141"/>
                    </a:lnTo>
                    <a:lnTo>
                      <a:pt x="112" y="156"/>
                    </a:lnTo>
                    <a:lnTo>
                      <a:pt x="116" y="170"/>
                    </a:lnTo>
                    <a:lnTo>
                      <a:pt x="121" y="185"/>
                    </a:lnTo>
                    <a:lnTo>
                      <a:pt x="125" y="199"/>
                    </a:lnTo>
                    <a:lnTo>
                      <a:pt x="130" y="213"/>
                    </a:lnTo>
                    <a:lnTo>
                      <a:pt x="135" y="227"/>
                    </a:lnTo>
                    <a:lnTo>
                      <a:pt x="139" y="242"/>
                    </a:lnTo>
                    <a:lnTo>
                      <a:pt x="144" y="257"/>
                    </a:lnTo>
                    <a:lnTo>
                      <a:pt x="148" y="271"/>
                    </a:lnTo>
                    <a:lnTo>
                      <a:pt x="152" y="285"/>
                    </a:lnTo>
                    <a:lnTo>
                      <a:pt x="157" y="300"/>
                    </a:lnTo>
                    <a:lnTo>
                      <a:pt x="162" y="314"/>
                    </a:lnTo>
                    <a:lnTo>
                      <a:pt x="167" y="329"/>
                    </a:lnTo>
                    <a:lnTo>
                      <a:pt x="171" y="343"/>
                    </a:lnTo>
                    <a:lnTo>
                      <a:pt x="176" y="357"/>
                    </a:lnTo>
                    <a:lnTo>
                      <a:pt x="180" y="371"/>
                    </a:lnTo>
                    <a:lnTo>
                      <a:pt x="185" y="385"/>
                    </a:lnTo>
                    <a:lnTo>
                      <a:pt x="189" y="399"/>
                    </a:lnTo>
                    <a:lnTo>
                      <a:pt x="194" y="414"/>
                    </a:lnTo>
                    <a:lnTo>
                      <a:pt x="198" y="428"/>
                    </a:lnTo>
                    <a:lnTo>
                      <a:pt x="202" y="442"/>
                    </a:lnTo>
                    <a:lnTo>
                      <a:pt x="206" y="455"/>
                    </a:lnTo>
                    <a:lnTo>
                      <a:pt x="208" y="466"/>
                    </a:lnTo>
                    <a:lnTo>
                      <a:pt x="209" y="477"/>
                    </a:lnTo>
                    <a:lnTo>
                      <a:pt x="209" y="488"/>
                    </a:lnTo>
                    <a:lnTo>
                      <a:pt x="209" y="498"/>
                    </a:lnTo>
                    <a:lnTo>
                      <a:pt x="208" y="509"/>
                    </a:lnTo>
                    <a:lnTo>
                      <a:pt x="206" y="519"/>
                    </a:lnTo>
                    <a:lnTo>
                      <a:pt x="203" y="529"/>
                    </a:lnTo>
                    <a:lnTo>
                      <a:pt x="200" y="539"/>
                    </a:lnTo>
                    <a:lnTo>
                      <a:pt x="196" y="548"/>
                    </a:lnTo>
                    <a:lnTo>
                      <a:pt x="192" y="558"/>
                    </a:lnTo>
                    <a:lnTo>
                      <a:pt x="187" y="567"/>
                    </a:lnTo>
                    <a:lnTo>
                      <a:pt x="182" y="577"/>
                    </a:lnTo>
                    <a:lnTo>
                      <a:pt x="176" y="586"/>
                    </a:lnTo>
                    <a:lnTo>
                      <a:pt x="170" y="596"/>
                    </a:lnTo>
                    <a:lnTo>
                      <a:pt x="162" y="605"/>
                    </a:lnTo>
                    <a:lnTo>
                      <a:pt x="155" y="614"/>
                    </a:lnTo>
                    <a:lnTo>
                      <a:pt x="144" y="616"/>
                    </a:lnTo>
                    <a:lnTo>
                      <a:pt x="132" y="617"/>
                    </a:lnTo>
                    <a:lnTo>
                      <a:pt x="122" y="615"/>
                    </a:lnTo>
                    <a:lnTo>
                      <a:pt x="111" y="613"/>
                    </a:lnTo>
                    <a:lnTo>
                      <a:pt x="101" y="609"/>
                    </a:lnTo>
                    <a:lnTo>
                      <a:pt x="91" y="603"/>
                    </a:lnTo>
                    <a:lnTo>
                      <a:pt x="82" y="598"/>
                    </a:lnTo>
                    <a:lnTo>
                      <a:pt x="73" y="591"/>
                    </a:lnTo>
                    <a:lnTo>
                      <a:pt x="64" y="585"/>
                    </a:lnTo>
                    <a:lnTo>
                      <a:pt x="55" y="577"/>
                    </a:lnTo>
                    <a:lnTo>
                      <a:pt x="46" y="570"/>
                    </a:lnTo>
                    <a:lnTo>
                      <a:pt x="37" y="564"/>
                    </a:lnTo>
                    <a:lnTo>
                      <a:pt x="28" y="557"/>
                    </a:lnTo>
                    <a:lnTo>
                      <a:pt x="19" y="552"/>
                    </a:lnTo>
                    <a:lnTo>
                      <a:pt x="10" y="547"/>
                    </a:lnTo>
                    <a:lnTo>
                      <a:pt x="0" y="543"/>
                    </a:lnTo>
                    <a:lnTo>
                      <a:pt x="2" y="526"/>
                    </a:lnTo>
                    <a:lnTo>
                      <a:pt x="5" y="509"/>
                    </a:lnTo>
                    <a:lnTo>
                      <a:pt x="7" y="492"/>
                    </a:lnTo>
                    <a:lnTo>
                      <a:pt x="9" y="475"/>
                    </a:lnTo>
                    <a:lnTo>
                      <a:pt x="11" y="458"/>
                    </a:lnTo>
                    <a:lnTo>
                      <a:pt x="13" y="441"/>
                    </a:lnTo>
                    <a:lnTo>
                      <a:pt x="15" y="424"/>
                    </a:lnTo>
                    <a:lnTo>
                      <a:pt x="17" y="407"/>
                    </a:lnTo>
                    <a:lnTo>
                      <a:pt x="19" y="390"/>
                    </a:lnTo>
                    <a:lnTo>
                      <a:pt x="21" y="373"/>
                    </a:lnTo>
                    <a:lnTo>
                      <a:pt x="22" y="356"/>
                    </a:lnTo>
                    <a:lnTo>
                      <a:pt x="24" y="339"/>
                    </a:lnTo>
                    <a:lnTo>
                      <a:pt x="26" y="322"/>
                    </a:lnTo>
                    <a:lnTo>
                      <a:pt x="28" y="305"/>
                    </a:lnTo>
                    <a:lnTo>
                      <a:pt x="30" y="289"/>
                    </a:lnTo>
                    <a:lnTo>
                      <a:pt x="32" y="271"/>
                    </a:lnTo>
                    <a:lnTo>
                      <a:pt x="33" y="255"/>
                    </a:lnTo>
                    <a:lnTo>
                      <a:pt x="35" y="238"/>
                    </a:lnTo>
                    <a:lnTo>
                      <a:pt x="36" y="221"/>
                    </a:lnTo>
                    <a:lnTo>
                      <a:pt x="38" y="204"/>
                    </a:lnTo>
                    <a:lnTo>
                      <a:pt x="41" y="187"/>
                    </a:lnTo>
                    <a:lnTo>
                      <a:pt x="42" y="170"/>
                    </a:lnTo>
                    <a:lnTo>
                      <a:pt x="44" y="153"/>
                    </a:lnTo>
                    <a:lnTo>
                      <a:pt x="46" y="136"/>
                    </a:lnTo>
                    <a:lnTo>
                      <a:pt x="48" y="120"/>
                    </a:lnTo>
                    <a:lnTo>
                      <a:pt x="49" y="102"/>
                    </a:lnTo>
                    <a:lnTo>
                      <a:pt x="52" y="86"/>
                    </a:lnTo>
                    <a:lnTo>
                      <a:pt x="54" y="68"/>
                    </a:lnTo>
                    <a:lnTo>
                      <a:pt x="56" y="51"/>
                    </a:lnTo>
                    <a:lnTo>
                      <a:pt x="58" y="34"/>
                    </a:lnTo>
                    <a:lnTo>
                      <a:pt x="60" y="17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1" name="Freeform 635"/>
              <p:cNvSpPr>
                <a:spLocks/>
              </p:cNvSpPr>
              <p:nvPr/>
            </p:nvSpPr>
            <p:spPr bwMode="auto">
              <a:xfrm>
                <a:off x="2962" y="1942"/>
                <a:ext cx="209" cy="617"/>
              </a:xfrm>
              <a:custGeom>
                <a:avLst/>
                <a:gdLst/>
                <a:ahLst/>
                <a:cxnLst>
                  <a:cxn ang="0">
                    <a:pos x="66" y="14"/>
                  </a:cxn>
                  <a:cxn ang="0">
                    <a:pos x="75" y="42"/>
                  </a:cxn>
                  <a:cxn ang="0">
                    <a:pos x="84" y="70"/>
                  </a:cxn>
                  <a:cxn ang="0">
                    <a:pos x="93" y="98"/>
                  </a:cxn>
                  <a:cxn ang="0">
                    <a:pos x="102" y="127"/>
                  </a:cxn>
                  <a:cxn ang="0">
                    <a:pos x="111" y="156"/>
                  </a:cxn>
                  <a:cxn ang="0">
                    <a:pos x="121" y="185"/>
                  </a:cxn>
                  <a:cxn ang="0">
                    <a:pos x="130" y="213"/>
                  </a:cxn>
                  <a:cxn ang="0">
                    <a:pos x="139" y="242"/>
                  </a:cxn>
                  <a:cxn ang="0">
                    <a:pos x="148" y="271"/>
                  </a:cxn>
                  <a:cxn ang="0">
                    <a:pos x="157" y="300"/>
                  </a:cxn>
                  <a:cxn ang="0">
                    <a:pos x="167" y="329"/>
                  </a:cxn>
                  <a:cxn ang="0">
                    <a:pos x="176" y="357"/>
                  </a:cxn>
                  <a:cxn ang="0">
                    <a:pos x="185" y="385"/>
                  </a:cxn>
                  <a:cxn ang="0">
                    <a:pos x="194" y="414"/>
                  </a:cxn>
                  <a:cxn ang="0">
                    <a:pos x="202" y="441"/>
                  </a:cxn>
                  <a:cxn ang="0">
                    <a:pos x="208" y="466"/>
                  </a:cxn>
                  <a:cxn ang="0">
                    <a:pos x="209" y="488"/>
                  </a:cxn>
                  <a:cxn ang="0">
                    <a:pos x="208" y="509"/>
                  </a:cxn>
                  <a:cxn ang="0">
                    <a:pos x="203" y="529"/>
                  </a:cxn>
                  <a:cxn ang="0">
                    <a:pos x="196" y="548"/>
                  </a:cxn>
                  <a:cxn ang="0">
                    <a:pos x="187" y="567"/>
                  </a:cxn>
                  <a:cxn ang="0">
                    <a:pos x="176" y="586"/>
                  </a:cxn>
                  <a:cxn ang="0">
                    <a:pos x="162" y="605"/>
                  </a:cxn>
                  <a:cxn ang="0">
                    <a:pos x="144" y="616"/>
                  </a:cxn>
                  <a:cxn ang="0">
                    <a:pos x="122" y="615"/>
                  </a:cxn>
                  <a:cxn ang="0">
                    <a:pos x="101" y="609"/>
                  </a:cxn>
                  <a:cxn ang="0">
                    <a:pos x="82" y="598"/>
                  </a:cxn>
                  <a:cxn ang="0">
                    <a:pos x="64" y="585"/>
                  </a:cxn>
                  <a:cxn ang="0">
                    <a:pos x="46" y="570"/>
                  </a:cxn>
                  <a:cxn ang="0">
                    <a:pos x="28" y="557"/>
                  </a:cxn>
                  <a:cxn ang="0">
                    <a:pos x="10" y="547"/>
                  </a:cxn>
                  <a:cxn ang="0">
                    <a:pos x="2" y="526"/>
                  </a:cxn>
                  <a:cxn ang="0">
                    <a:pos x="7" y="492"/>
                  </a:cxn>
                  <a:cxn ang="0">
                    <a:pos x="11" y="458"/>
                  </a:cxn>
                  <a:cxn ang="0">
                    <a:pos x="15" y="424"/>
                  </a:cxn>
                  <a:cxn ang="0">
                    <a:pos x="19" y="390"/>
                  </a:cxn>
                  <a:cxn ang="0">
                    <a:pos x="22" y="356"/>
                  </a:cxn>
                  <a:cxn ang="0">
                    <a:pos x="26" y="323"/>
                  </a:cxn>
                  <a:cxn ang="0">
                    <a:pos x="30" y="289"/>
                  </a:cxn>
                  <a:cxn ang="0">
                    <a:pos x="33" y="255"/>
                  </a:cxn>
                  <a:cxn ang="0">
                    <a:pos x="36" y="221"/>
                  </a:cxn>
                  <a:cxn ang="0">
                    <a:pos x="41" y="187"/>
                  </a:cxn>
                  <a:cxn ang="0">
                    <a:pos x="44" y="153"/>
                  </a:cxn>
                  <a:cxn ang="0">
                    <a:pos x="48" y="120"/>
                  </a:cxn>
                  <a:cxn ang="0">
                    <a:pos x="52" y="86"/>
                  </a:cxn>
                  <a:cxn ang="0">
                    <a:pos x="56" y="51"/>
                  </a:cxn>
                  <a:cxn ang="0">
                    <a:pos x="60" y="17"/>
                  </a:cxn>
                </a:cxnLst>
                <a:rect l="0" t="0" r="r" b="b"/>
                <a:pathLst>
                  <a:path w="209" h="617">
                    <a:moveTo>
                      <a:pt x="62" y="0"/>
                    </a:moveTo>
                    <a:lnTo>
                      <a:pt x="66" y="14"/>
                    </a:lnTo>
                    <a:lnTo>
                      <a:pt x="71" y="28"/>
                    </a:lnTo>
                    <a:lnTo>
                      <a:pt x="75" y="42"/>
                    </a:lnTo>
                    <a:lnTo>
                      <a:pt x="80" y="56"/>
                    </a:lnTo>
                    <a:lnTo>
                      <a:pt x="84" y="70"/>
                    </a:lnTo>
                    <a:lnTo>
                      <a:pt x="89" y="84"/>
                    </a:lnTo>
                    <a:lnTo>
                      <a:pt x="93" y="98"/>
                    </a:lnTo>
                    <a:lnTo>
                      <a:pt x="98" y="113"/>
                    </a:lnTo>
                    <a:lnTo>
                      <a:pt x="102" y="127"/>
                    </a:lnTo>
                    <a:lnTo>
                      <a:pt x="107" y="141"/>
                    </a:lnTo>
                    <a:lnTo>
                      <a:pt x="111" y="156"/>
                    </a:lnTo>
                    <a:lnTo>
                      <a:pt x="116" y="170"/>
                    </a:lnTo>
                    <a:lnTo>
                      <a:pt x="121" y="185"/>
                    </a:lnTo>
                    <a:lnTo>
                      <a:pt x="125" y="199"/>
                    </a:lnTo>
                    <a:lnTo>
                      <a:pt x="130" y="213"/>
                    </a:lnTo>
                    <a:lnTo>
                      <a:pt x="135" y="227"/>
                    </a:lnTo>
                    <a:lnTo>
                      <a:pt x="139" y="242"/>
                    </a:lnTo>
                    <a:lnTo>
                      <a:pt x="144" y="257"/>
                    </a:lnTo>
                    <a:lnTo>
                      <a:pt x="148" y="271"/>
                    </a:lnTo>
                    <a:lnTo>
                      <a:pt x="153" y="285"/>
                    </a:lnTo>
                    <a:lnTo>
                      <a:pt x="157" y="300"/>
                    </a:lnTo>
                    <a:lnTo>
                      <a:pt x="162" y="314"/>
                    </a:lnTo>
                    <a:lnTo>
                      <a:pt x="167" y="329"/>
                    </a:lnTo>
                    <a:lnTo>
                      <a:pt x="171" y="343"/>
                    </a:lnTo>
                    <a:lnTo>
                      <a:pt x="176" y="357"/>
                    </a:lnTo>
                    <a:lnTo>
                      <a:pt x="180" y="371"/>
                    </a:lnTo>
                    <a:lnTo>
                      <a:pt x="185" y="385"/>
                    </a:lnTo>
                    <a:lnTo>
                      <a:pt x="189" y="399"/>
                    </a:lnTo>
                    <a:lnTo>
                      <a:pt x="194" y="414"/>
                    </a:lnTo>
                    <a:lnTo>
                      <a:pt x="198" y="428"/>
                    </a:lnTo>
                    <a:lnTo>
                      <a:pt x="202" y="441"/>
                    </a:lnTo>
                    <a:lnTo>
                      <a:pt x="207" y="455"/>
                    </a:lnTo>
                    <a:lnTo>
                      <a:pt x="208" y="466"/>
                    </a:lnTo>
                    <a:lnTo>
                      <a:pt x="209" y="477"/>
                    </a:lnTo>
                    <a:lnTo>
                      <a:pt x="209" y="488"/>
                    </a:lnTo>
                    <a:lnTo>
                      <a:pt x="209" y="498"/>
                    </a:lnTo>
                    <a:lnTo>
                      <a:pt x="208" y="509"/>
                    </a:lnTo>
                    <a:lnTo>
                      <a:pt x="206" y="519"/>
                    </a:lnTo>
                    <a:lnTo>
                      <a:pt x="203" y="529"/>
                    </a:lnTo>
                    <a:lnTo>
                      <a:pt x="200" y="539"/>
                    </a:lnTo>
                    <a:lnTo>
                      <a:pt x="196" y="548"/>
                    </a:lnTo>
                    <a:lnTo>
                      <a:pt x="192" y="558"/>
                    </a:lnTo>
                    <a:lnTo>
                      <a:pt x="187" y="567"/>
                    </a:lnTo>
                    <a:lnTo>
                      <a:pt x="182" y="577"/>
                    </a:lnTo>
                    <a:lnTo>
                      <a:pt x="176" y="586"/>
                    </a:lnTo>
                    <a:lnTo>
                      <a:pt x="170" y="596"/>
                    </a:lnTo>
                    <a:lnTo>
                      <a:pt x="162" y="605"/>
                    </a:lnTo>
                    <a:lnTo>
                      <a:pt x="155" y="614"/>
                    </a:lnTo>
                    <a:lnTo>
                      <a:pt x="144" y="616"/>
                    </a:lnTo>
                    <a:lnTo>
                      <a:pt x="132" y="617"/>
                    </a:lnTo>
                    <a:lnTo>
                      <a:pt x="122" y="615"/>
                    </a:lnTo>
                    <a:lnTo>
                      <a:pt x="111" y="613"/>
                    </a:lnTo>
                    <a:lnTo>
                      <a:pt x="101" y="609"/>
                    </a:lnTo>
                    <a:lnTo>
                      <a:pt x="91" y="603"/>
                    </a:lnTo>
                    <a:lnTo>
                      <a:pt x="82" y="598"/>
                    </a:lnTo>
                    <a:lnTo>
                      <a:pt x="73" y="591"/>
                    </a:lnTo>
                    <a:lnTo>
                      <a:pt x="64" y="585"/>
                    </a:lnTo>
                    <a:lnTo>
                      <a:pt x="55" y="577"/>
                    </a:lnTo>
                    <a:lnTo>
                      <a:pt x="46" y="570"/>
                    </a:lnTo>
                    <a:lnTo>
                      <a:pt x="37" y="564"/>
                    </a:lnTo>
                    <a:lnTo>
                      <a:pt x="28" y="557"/>
                    </a:lnTo>
                    <a:lnTo>
                      <a:pt x="19" y="552"/>
                    </a:lnTo>
                    <a:lnTo>
                      <a:pt x="10" y="547"/>
                    </a:lnTo>
                    <a:lnTo>
                      <a:pt x="0" y="543"/>
                    </a:lnTo>
                    <a:lnTo>
                      <a:pt x="2" y="526"/>
                    </a:lnTo>
                    <a:lnTo>
                      <a:pt x="5" y="509"/>
                    </a:lnTo>
                    <a:lnTo>
                      <a:pt x="7" y="492"/>
                    </a:lnTo>
                    <a:lnTo>
                      <a:pt x="9" y="475"/>
                    </a:lnTo>
                    <a:lnTo>
                      <a:pt x="11" y="458"/>
                    </a:lnTo>
                    <a:lnTo>
                      <a:pt x="13" y="441"/>
                    </a:lnTo>
                    <a:lnTo>
                      <a:pt x="15" y="424"/>
                    </a:lnTo>
                    <a:lnTo>
                      <a:pt x="17" y="407"/>
                    </a:lnTo>
                    <a:lnTo>
                      <a:pt x="19" y="390"/>
                    </a:lnTo>
                    <a:lnTo>
                      <a:pt x="21" y="373"/>
                    </a:lnTo>
                    <a:lnTo>
                      <a:pt x="22" y="356"/>
                    </a:lnTo>
                    <a:lnTo>
                      <a:pt x="24" y="339"/>
                    </a:lnTo>
                    <a:lnTo>
                      <a:pt x="26" y="323"/>
                    </a:lnTo>
                    <a:lnTo>
                      <a:pt x="28" y="305"/>
                    </a:lnTo>
                    <a:lnTo>
                      <a:pt x="30" y="289"/>
                    </a:lnTo>
                    <a:lnTo>
                      <a:pt x="32" y="272"/>
                    </a:lnTo>
                    <a:lnTo>
                      <a:pt x="33" y="255"/>
                    </a:lnTo>
                    <a:lnTo>
                      <a:pt x="35" y="238"/>
                    </a:lnTo>
                    <a:lnTo>
                      <a:pt x="36" y="221"/>
                    </a:lnTo>
                    <a:lnTo>
                      <a:pt x="38" y="204"/>
                    </a:lnTo>
                    <a:lnTo>
                      <a:pt x="41" y="187"/>
                    </a:lnTo>
                    <a:lnTo>
                      <a:pt x="42" y="170"/>
                    </a:lnTo>
                    <a:lnTo>
                      <a:pt x="44" y="153"/>
                    </a:lnTo>
                    <a:lnTo>
                      <a:pt x="46" y="136"/>
                    </a:lnTo>
                    <a:lnTo>
                      <a:pt x="48" y="120"/>
                    </a:lnTo>
                    <a:lnTo>
                      <a:pt x="49" y="102"/>
                    </a:lnTo>
                    <a:lnTo>
                      <a:pt x="52" y="86"/>
                    </a:lnTo>
                    <a:lnTo>
                      <a:pt x="54" y="68"/>
                    </a:lnTo>
                    <a:lnTo>
                      <a:pt x="56" y="51"/>
                    </a:lnTo>
                    <a:lnTo>
                      <a:pt x="58" y="34"/>
                    </a:lnTo>
                    <a:lnTo>
                      <a:pt x="60" y="17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7FA1D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2" name="Freeform 636"/>
              <p:cNvSpPr>
                <a:spLocks/>
              </p:cNvSpPr>
              <p:nvPr/>
            </p:nvSpPr>
            <p:spPr bwMode="auto">
              <a:xfrm>
                <a:off x="2962" y="1942"/>
                <a:ext cx="209" cy="617"/>
              </a:xfrm>
              <a:custGeom>
                <a:avLst/>
                <a:gdLst/>
                <a:ahLst/>
                <a:cxnLst>
                  <a:cxn ang="0">
                    <a:pos x="66" y="14"/>
                  </a:cxn>
                  <a:cxn ang="0">
                    <a:pos x="75" y="42"/>
                  </a:cxn>
                  <a:cxn ang="0">
                    <a:pos x="84" y="70"/>
                  </a:cxn>
                  <a:cxn ang="0">
                    <a:pos x="93" y="98"/>
                  </a:cxn>
                  <a:cxn ang="0">
                    <a:pos x="102" y="127"/>
                  </a:cxn>
                  <a:cxn ang="0">
                    <a:pos x="111" y="156"/>
                  </a:cxn>
                  <a:cxn ang="0">
                    <a:pos x="121" y="185"/>
                  </a:cxn>
                  <a:cxn ang="0">
                    <a:pos x="130" y="213"/>
                  </a:cxn>
                  <a:cxn ang="0">
                    <a:pos x="139" y="242"/>
                  </a:cxn>
                  <a:cxn ang="0">
                    <a:pos x="148" y="271"/>
                  </a:cxn>
                  <a:cxn ang="0">
                    <a:pos x="157" y="300"/>
                  </a:cxn>
                  <a:cxn ang="0">
                    <a:pos x="167" y="329"/>
                  </a:cxn>
                  <a:cxn ang="0">
                    <a:pos x="176" y="357"/>
                  </a:cxn>
                  <a:cxn ang="0">
                    <a:pos x="185" y="385"/>
                  </a:cxn>
                  <a:cxn ang="0">
                    <a:pos x="194" y="414"/>
                  </a:cxn>
                  <a:cxn ang="0">
                    <a:pos x="202" y="441"/>
                  </a:cxn>
                  <a:cxn ang="0">
                    <a:pos x="208" y="466"/>
                  </a:cxn>
                  <a:cxn ang="0">
                    <a:pos x="209" y="488"/>
                  </a:cxn>
                  <a:cxn ang="0">
                    <a:pos x="208" y="509"/>
                  </a:cxn>
                  <a:cxn ang="0">
                    <a:pos x="203" y="529"/>
                  </a:cxn>
                  <a:cxn ang="0">
                    <a:pos x="196" y="548"/>
                  </a:cxn>
                  <a:cxn ang="0">
                    <a:pos x="187" y="567"/>
                  </a:cxn>
                  <a:cxn ang="0">
                    <a:pos x="176" y="586"/>
                  </a:cxn>
                  <a:cxn ang="0">
                    <a:pos x="162" y="605"/>
                  </a:cxn>
                  <a:cxn ang="0">
                    <a:pos x="144" y="616"/>
                  </a:cxn>
                  <a:cxn ang="0">
                    <a:pos x="122" y="615"/>
                  </a:cxn>
                  <a:cxn ang="0">
                    <a:pos x="101" y="609"/>
                  </a:cxn>
                  <a:cxn ang="0">
                    <a:pos x="82" y="598"/>
                  </a:cxn>
                  <a:cxn ang="0">
                    <a:pos x="64" y="585"/>
                  </a:cxn>
                  <a:cxn ang="0">
                    <a:pos x="46" y="570"/>
                  </a:cxn>
                  <a:cxn ang="0">
                    <a:pos x="28" y="557"/>
                  </a:cxn>
                  <a:cxn ang="0">
                    <a:pos x="10" y="547"/>
                  </a:cxn>
                  <a:cxn ang="0">
                    <a:pos x="2" y="526"/>
                  </a:cxn>
                  <a:cxn ang="0">
                    <a:pos x="7" y="492"/>
                  </a:cxn>
                  <a:cxn ang="0">
                    <a:pos x="11" y="458"/>
                  </a:cxn>
                  <a:cxn ang="0">
                    <a:pos x="15" y="424"/>
                  </a:cxn>
                  <a:cxn ang="0">
                    <a:pos x="19" y="390"/>
                  </a:cxn>
                  <a:cxn ang="0">
                    <a:pos x="22" y="356"/>
                  </a:cxn>
                  <a:cxn ang="0">
                    <a:pos x="26" y="323"/>
                  </a:cxn>
                  <a:cxn ang="0">
                    <a:pos x="30" y="289"/>
                  </a:cxn>
                  <a:cxn ang="0">
                    <a:pos x="33" y="255"/>
                  </a:cxn>
                  <a:cxn ang="0">
                    <a:pos x="36" y="221"/>
                  </a:cxn>
                  <a:cxn ang="0">
                    <a:pos x="41" y="187"/>
                  </a:cxn>
                  <a:cxn ang="0">
                    <a:pos x="44" y="153"/>
                  </a:cxn>
                  <a:cxn ang="0">
                    <a:pos x="48" y="120"/>
                  </a:cxn>
                  <a:cxn ang="0">
                    <a:pos x="52" y="86"/>
                  </a:cxn>
                  <a:cxn ang="0">
                    <a:pos x="56" y="51"/>
                  </a:cxn>
                  <a:cxn ang="0">
                    <a:pos x="60" y="17"/>
                  </a:cxn>
                </a:cxnLst>
                <a:rect l="0" t="0" r="r" b="b"/>
                <a:pathLst>
                  <a:path w="209" h="617">
                    <a:moveTo>
                      <a:pt x="62" y="0"/>
                    </a:moveTo>
                    <a:lnTo>
                      <a:pt x="66" y="14"/>
                    </a:lnTo>
                    <a:lnTo>
                      <a:pt x="71" y="28"/>
                    </a:lnTo>
                    <a:lnTo>
                      <a:pt x="75" y="42"/>
                    </a:lnTo>
                    <a:lnTo>
                      <a:pt x="80" y="56"/>
                    </a:lnTo>
                    <a:lnTo>
                      <a:pt x="84" y="70"/>
                    </a:lnTo>
                    <a:lnTo>
                      <a:pt x="89" y="84"/>
                    </a:lnTo>
                    <a:lnTo>
                      <a:pt x="93" y="98"/>
                    </a:lnTo>
                    <a:lnTo>
                      <a:pt x="98" y="113"/>
                    </a:lnTo>
                    <a:lnTo>
                      <a:pt x="102" y="127"/>
                    </a:lnTo>
                    <a:lnTo>
                      <a:pt x="107" y="141"/>
                    </a:lnTo>
                    <a:lnTo>
                      <a:pt x="111" y="156"/>
                    </a:lnTo>
                    <a:lnTo>
                      <a:pt x="116" y="170"/>
                    </a:lnTo>
                    <a:lnTo>
                      <a:pt x="121" y="185"/>
                    </a:lnTo>
                    <a:lnTo>
                      <a:pt x="125" y="199"/>
                    </a:lnTo>
                    <a:lnTo>
                      <a:pt x="130" y="213"/>
                    </a:lnTo>
                    <a:lnTo>
                      <a:pt x="135" y="227"/>
                    </a:lnTo>
                    <a:lnTo>
                      <a:pt x="139" y="242"/>
                    </a:lnTo>
                    <a:lnTo>
                      <a:pt x="144" y="257"/>
                    </a:lnTo>
                    <a:lnTo>
                      <a:pt x="148" y="271"/>
                    </a:lnTo>
                    <a:lnTo>
                      <a:pt x="153" y="285"/>
                    </a:lnTo>
                    <a:lnTo>
                      <a:pt x="157" y="300"/>
                    </a:lnTo>
                    <a:lnTo>
                      <a:pt x="162" y="314"/>
                    </a:lnTo>
                    <a:lnTo>
                      <a:pt x="167" y="329"/>
                    </a:lnTo>
                    <a:lnTo>
                      <a:pt x="171" y="343"/>
                    </a:lnTo>
                    <a:lnTo>
                      <a:pt x="176" y="357"/>
                    </a:lnTo>
                    <a:lnTo>
                      <a:pt x="180" y="371"/>
                    </a:lnTo>
                    <a:lnTo>
                      <a:pt x="185" y="385"/>
                    </a:lnTo>
                    <a:lnTo>
                      <a:pt x="189" y="399"/>
                    </a:lnTo>
                    <a:lnTo>
                      <a:pt x="194" y="414"/>
                    </a:lnTo>
                    <a:lnTo>
                      <a:pt x="198" y="428"/>
                    </a:lnTo>
                    <a:lnTo>
                      <a:pt x="202" y="441"/>
                    </a:lnTo>
                    <a:lnTo>
                      <a:pt x="207" y="455"/>
                    </a:lnTo>
                    <a:lnTo>
                      <a:pt x="208" y="466"/>
                    </a:lnTo>
                    <a:lnTo>
                      <a:pt x="209" y="477"/>
                    </a:lnTo>
                    <a:lnTo>
                      <a:pt x="209" y="488"/>
                    </a:lnTo>
                    <a:lnTo>
                      <a:pt x="209" y="498"/>
                    </a:lnTo>
                    <a:lnTo>
                      <a:pt x="208" y="509"/>
                    </a:lnTo>
                    <a:lnTo>
                      <a:pt x="206" y="519"/>
                    </a:lnTo>
                    <a:lnTo>
                      <a:pt x="203" y="529"/>
                    </a:lnTo>
                    <a:lnTo>
                      <a:pt x="200" y="539"/>
                    </a:lnTo>
                    <a:lnTo>
                      <a:pt x="196" y="548"/>
                    </a:lnTo>
                    <a:lnTo>
                      <a:pt x="192" y="558"/>
                    </a:lnTo>
                    <a:lnTo>
                      <a:pt x="187" y="567"/>
                    </a:lnTo>
                    <a:lnTo>
                      <a:pt x="182" y="577"/>
                    </a:lnTo>
                    <a:lnTo>
                      <a:pt x="176" y="586"/>
                    </a:lnTo>
                    <a:lnTo>
                      <a:pt x="170" y="596"/>
                    </a:lnTo>
                    <a:lnTo>
                      <a:pt x="162" y="605"/>
                    </a:lnTo>
                    <a:lnTo>
                      <a:pt x="155" y="614"/>
                    </a:lnTo>
                    <a:lnTo>
                      <a:pt x="144" y="616"/>
                    </a:lnTo>
                    <a:lnTo>
                      <a:pt x="132" y="617"/>
                    </a:lnTo>
                    <a:lnTo>
                      <a:pt x="122" y="615"/>
                    </a:lnTo>
                    <a:lnTo>
                      <a:pt x="111" y="613"/>
                    </a:lnTo>
                    <a:lnTo>
                      <a:pt x="101" y="609"/>
                    </a:lnTo>
                    <a:lnTo>
                      <a:pt x="91" y="603"/>
                    </a:lnTo>
                    <a:lnTo>
                      <a:pt x="82" y="598"/>
                    </a:lnTo>
                    <a:lnTo>
                      <a:pt x="73" y="591"/>
                    </a:lnTo>
                    <a:lnTo>
                      <a:pt x="64" y="585"/>
                    </a:lnTo>
                    <a:lnTo>
                      <a:pt x="55" y="577"/>
                    </a:lnTo>
                    <a:lnTo>
                      <a:pt x="46" y="570"/>
                    </a:lnTo>
                    <a:lnTo>
                      <a:pt x="37" y="564"/>
                    </a:lnTo>
                    <a:lnTo>
                      <a:pt x="28" y="557"/>
                    </a:lnTo>
                    <a:lnTo>
                      <a:pt x="19" y="552"/>
                    </a:lnTo>
                    <a:lnTo>
                      <a:pt x="10" y="547"/>
                    </a:lnTo>
                    <a:lnTo>
                      <a:pt x="0" y="543"/>
                    </a:lnTo>
                    <a:lnTo>
                      <a:pt x="2" y="526"/>
                    </a:lnTo>
                    <a:lnTo>
                      <a:pt x="5" y="509"/>
                    </a:lnTo>
                    <a:lnTo>
                      <a:pt x="7" y="492"/>
                    </a:lnTo>
                    <a:lnTo>
                      <a:pt x="9" y="475"/>
                    </a:lnTo>
                    <a:lnTo>
                      <a:pt x="11" y="458"/>
                    </a:lnTo>
                    <a:lnTo>
                      <a:pt x="13" y="441"/>
                    </a:lnTo>
                    <a:lnTo>
                      <a:pt x="15" y="424"/>
                    </a:lnTo>
                    <a:lnTo>
                      <a:pt x="17" y="407"/>
                    </a:lnTo>
                    <a:lnTo>
                      <a:pt x="19" y="390"/>
                    </a:lnTo>
                    <a:lnTo>
                      <a:pt x="21" y="373"/>
                    </a:lnTo>
                    <a:lnTo>
                      <a:pt x="22" y="356"/>
                    </a:lnTo>
                    <a:lnTo>
                      <a:pt x="24" y="339"/>
                    </a:lnTo>
                    <a:lnTo>
                      <a:pt x="26" y="323"/>
                    </a:lnTo>
                    <a:lnTo>
                      <a:pt x="28" y="305"/>
                    </a:lnTo>
                    <a:lnTo>
                      <a:pt x="30" y="289"/>
                    </a:lnTo>
                    <a:lnTo>
                      <a:pt x="32" y="272"/>
                    </a:lnTo>
                    <a:lnTo>
                      <a:pt x="33" y="255"/>
                    </a:lnTo>
                    <a:lnTo>
                      <a:pt x="35" y="238"/>
                    </a:lnTo>
                    <a:lnTo>
                      <a:pt x="36" y="221"/>
                    </a:lnTo>
                    <a:lnTo>
                      <a:pt x="38" y="204"/>
                    </a:lnTo>
                    <a:lnTo>
                      <a:pt x="41" y="187"/>
                    </a:lnTo>
                    <a:lnTo>
                      <a:pt x="42" y="170"/>
                    </a:lnTo>
                    <a:lnTo>
                      <a:pt x="44" y="153"/>
                    </a:lnTo>
                    <a:lnTo>
                      <a:pt x="46" y="136"/>
                    </a:lnTo>
                    <a:lnTo>
                      <a:pt x="48" y="120"/>
                    </a:lnTo>
                    <a:lnTo>
                      <a:pt x="49" y="102"/>
                    </a:lnTo>
                    <a:lnTo>
                      <a:pt x="52" y="86"/>
                    </a:lnTo>
                    <a:lnTo>
                      <a:pt x="54" y="68"/>
                    </a:lnTo>
                    <a:lnTo>
                      <a:pt x="56" y="51"/>
                    </a:lnTo>
                    <a:lnTo>
                      <a:pt x="58" y="34"/>
                    </a:lnTo>
                    <a:lnTo>
                      <a:pt x="60" y="17"/>
                    </a:lnTo>
                    <a:lnTo>
                      <a:pt x="6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2F538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34" name="Group 641"/>
            <p:cNvGrpSpPr>
              <a:grpSpLocks/>
            </p:cNvGrpSpPr>
            <p:nvPr/>
          </p:nvGrpSpPr>
          <p:grpSpPr bwMode="auto">
            <a:xfrm>
              <a:off x="6121894" y="3777171"/>
              <a:ext cx="544052" cy="535655"/>
              <a:chOff x="2386" y="2790"/>
              <a:chExt cx="618" cy="720"/>
            </a:xfrm>
          </p:grpSpPr>
          <p:sp>
            <p:nvSpPr>
              <p:cNvPr id="2727" name="Freeform 638"/>
              <p:cNvSpPr>
                <a:spLocks/>
              </p:cNvSpPr>
              <p:nvPr/>
            </p:nvSpPr>
            <p:spPr bwMode="auto">
              <a:xfrm>
                <a:off x="2402" y="2806"/>
                <a:ext cx="602" cy="704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64" y="58"/>
                  </a:cxn>
                  <a:cxn ang="0">
                    <a:pos x="52" y="92"/>
                  </a:cxn>
                  <a:cxn ang="0">
                    <a:pos x="41" y="127"/>
                  </a:cxn>
                  <a:cxn ang="0">
                    <a:pos x="33" y="162"/>
                  </a:cxn>
                  <a:cxn ang="0">
                    <a:pos x="26" y="197"/>
                  </a:cxn>
                  <a:cxn ang="0">
                    <a:pos x="19" y="231"/>
                  </a:cxn>
                  <a:cxn ang="0">
                    <a:pos x="13" y="266"/>
                  </a:cxn>
                  <a:cxn ang="0">
                    <a:pos x="0" y="495"/>
                  </a:cxn>
                  <a:cxn ang="0">
                    <a:pos x="2" y="527"/>
                  </a:cxn>
                  <a:cxn ang="0">
                    <a:pos x="4" y="558"/>
                  </a:cxn>
                  <a:cxn ang="0">
                    <a:pos x="6" y="589"/>
                  </a:cxn>
                  <a:cxn ang="0">
                    <a:pos x="8" y="620"/>
                  </a:cxn>
                  <a:cxn ang="0">
                    <a:pos x="10" y="652"/>
                  </a:cxn>
                  <a:cxn ang="0">
                    <a:pos x="12" y="683"/>
                  </a:cxn>
                  <a:cxn ang="0">
                    <a:pos x="31" y="704"/>
                  </a:cxn>
                  <a:cxn ang="0">
                    <a:pos x="85" y="704"/>
                  </a:cxn>
                  <a:cxn ang="0">
                    <a:pos x="138" y="704"/>
                  </a:cxn>
                  <a:cxn ang="0">
                    <a:pos x="192" y="704"/>
                  </a:cxn>
                  <a:cxn ang="0">
                    <a:pos x="245" y="704"/>
                  </a:cxn>
                  <a:cxn ang="0">
                    <a:pos x="299" y="704"/>
                  </a:cxn>
                  <a:cxn ang="0">
                    <a:pos x="352" y="704"/>
                  </a:cxn>
                  <a:cxn ang="0">
                    <a:pos x="406" y="704"/>
                  </a:cxn>
                  <a:cxn ang="0">
                    <a:pos x="459" y="704"/>
                  </a:cxn>
                  <a:cxn ang="0">
                    <a:pos x="513" y="704"/>
                  </a:cxn>
                  <a:cxn ang="0">
                    <a:pos x="566" y="704"/>
                  </a:cxn>
                  <a:cxn ang="0">
                    <a:pos x="586" y="684"/>
                  </a:cxn>
                  <a:cxn ang="0">
                    <a:pos x="589" y="654"/>
                  </a:cxn>
                  <a:cxn ang="0">
                    <a:pos x="591" y="624"/>
                  </a:cxn>
                  <a:cxn ang="0">
                    <a:pos x="594" y="594"/>
                  </a:cxn>
                  <a:cxn ang="0">
                    <a:pos x="597" y="564"/>
                  </a:cxn>
                  <a:cxn ang="0">
                    <a:pos x="600" y="534"/>
                  </a:cxn>
                  <a:cxn ang="0">
                    <a:pos x="602" y="504"/>
                  </a:cxn>
                  <a:cxn ang="0">
                    <a:pos x="591" y="269"/>
                  </a:cxn>
                  <a:cxn ang="0">
                    <a:pos x="585" y="235"/>
                  </a:cxn>
                  <a:cxn ang="0">
                    <a:pos x="579" y="200"/>
                  </a:cxn>
                  <a:cxn ang="0">
                    <a:pos x="572" y="165"/>
                  </a:cxn>
                  <a:cxn ang="0">
                    <a:pos x="565" y="130"/>
                  </a:cxn>
                  <a:cxn ang="0">
                    <a:pos x="557" y="93"/>
                  </a:cxn>
                  <a:cxn ang="0">
                    <a:pos x="548" y="54"/>
                  </a:cxn>
                  <a:cxn ang="0">
                    <a:pos x="538" y="14"/>
                  </a:cxn>
                  <a:cxn ang="0">
                    <a:pos x="506" y="0"/>
                  </a:cxn>
                  <a:cxn ang="0">
                    <a:pos x="465" y="0"/>
                  </a:cxn>
                  <a:cxn ang="0">
                    <a:pos x="423" y="0"/>
                  </a:cxn>
                  <a:cxn ang="0">
                    <a:pos x="382" y="0"/>
                  </a:cxn>
                  <a:cxn ang="0">
                    <a:pos x="340" y="0"/>
                  </a:cxn>
                  <a:cxn ang="0">
                    <a:pos x="299" y="0"/>
                  </a:cxn>
                  <a:cxn ang="0">
                    <a:pos x="258" y="0"/>
                  </a:cxn>
                  <a:cxn ang="0">
                    <a:pos x="216" y="0"/>
                  </a:cxn>
                  <a:cxn ang="0">
                    <a:pos x="175" y="0"/>
                  </a:cxn>
                  <a:cxn ang="0">
                    <a:pos x="133" y="0"/>
                  </a:cxn>
                  <a:cxn ang="0">
                    <a:pos x="92" y="0"/>
                  </a:cxn>
                </a:cxnLst>
                <a:rect l="0" t="0" r="r" b="b"/>
                <a:pathLst>
                  <a:path w="602" h="704">
                    <a:moveTo>
                      <a:pt x="92" y="0"/>
                    </a:moveTo>
                    <a:lnTo>
                      <a:pt x="86" y="11"/>
                    </a:lnTo>
                    <a:lnTo>
                      <a:pt x="80" y="23"/>
                    </a:lnTo>
                    <a:lnTo>
                      <a:pt x="74" y="34"/>
                    </a:lnTo>
                    <a:lnTo>
                      <a:pt x="69" y="46"/>
                    </a:lnTo>
                    <a:lnTo>
                      <a:pt x="64" y="58"/>
                    </a:lnTo>
                    <a:lnTo>
                      <a:pt x="60" y="69"/>
                    </a:lnTo>
                    <a:lnTo>
                      <a:pt x="56" y="81"/>
                    </a:lnTo>
                    <a:lnTo>
                      <a:pt x="52" y="92"/>
                    </a:lnTo>
                    <a:lnTo>
                      <a:pt x="48" y="104"/>
                    </a:lnTo>
                    <a:lnTo>
                      <a:pt x="45" y="116"/>
                    </a:lnTo>
                    <a:lnTo>
                      <a:pt x="41" y="127"/>
                    </a:lnTo>
                    <a:lnTo>
                      <a:pt x="38" y="139"/>
                    </a:lnTo>
                    <a:lnTo>
                      <a:pt x="36" y="150"/>
                    </a:lnTo>
                    <a:lnTo>
                      <a:pt x="33" y="162"/>
                    </a:lnTo>
                    <a:lnTo>
                      <a:pt x="30" y="174"/>
                    </a:lnTo>
                    <a:lnTo>
                      <a:pt x="28" y="185"/>
                    </a:lnTo>
                    <a:lnTo>
                      <a:pt x="26" y="197"/>
                    </a:lnTo>
                    <a:lnTo>
                      <a:pt x="24" y="208"/>
                    </a:lnTo>
                    <a:lnTo>
                      <a:pt x="22" y="220"/>
                    </a:lnTo>
                    <a:lnTo>
                      <a:pt x="19" y="231"/>
                    </a:lnTo>
                    <a:lnTo>
                      <a:pt x="17" y="243"/>
                    </a:lnTo>
                    <a:lnTo>
                      <a:pt x="15" y="254"/>
                    </a:lnTo>
                    <a:lnTo>
                      <a:pt x="13" y="266"/>
                    </a:lnTo>
                    <a:lnTo>
                      <a:pt x="11" y="278"/>
                    </a:lnTo>
                    <a:lnTo>
                      <a:pt x="9" y="289"/>
                    </a:lnTo>
                    <a:lnTo>
                      <a:pt x="0" y="495"/>
                    </a:lnTo>
                    <a:lnTo>
                      <a:pt x="0" y="506"/>
                    </a:lnTo>
                    <a:lnTo>
                      <a:pt x="1" y="516"/>
                    </a:lnTo>
                    <a:lnTo>
                      <a:pt x="2" y="527"/>
                    </a:lnTo>
                    <a:lnTo>
                      <a:pt x="2" y="537"/>
                    </a:lnTo>
                    <a:lnTo>
                      <a:pt x="3" y="547"/>
                    </a:lnTo>
                    <a:lnTo>
                      <a:pt x="4" y="558"/>
                    </a:lnTo>
                    <a:lnTo>
                      <a:pt x="4" y="569"/>
                    </a:lnTo>
                    <a:lnTo>
                      <a:pt x="5" y="579"/>
                    </a:lnTo>
                    <a:lnTo>
                      <a:pt x="6" y="589"/>
                    </a:lnTo>
                    <a:lnTo>
                      <a:pt x="6" y="600"/>
                    </a:lnTo>
                    <a:lnTo>
                      <a:pt x="7" y="610"/>
                    </a:lnTo>
                    <a:lnTo>
                      <a:pt x="8" y="620"/>
                    </a:lnTo>
                    <a:lnTo>
                      <a:pt x="8" y="631"/>
                    </a:lnTo>
                    <a:lnTo>
                      <a:pt x="9" y="642"/>
                    </a:lnTo>
                    <a:lnTo>
                      <a:pt x="10" y="652"/>
                    </a:lnTo>
                    <a:lnTo>
                      <a:pt x="11" y="663"/>
                    </a:lnTo>
                    <a:lnTo>
                      <a:pt x="11" y="673"/>
                    </a:lnTo>
                    <a:lnTo>
                      <a:pt x="12" y="683"/>
                    </a:lnTo>
                    <a:lnTo>
                      <a:pt x="12" y="694"/>
                    </a:lnTo>
                    <a:lnTo>
                      <a:pt x="13" y="704"/>
                    </a:lnTo>
                    <a:lnTo>
                      <a:pt x="31" y="704"/>
                    </a:lnTo>
                    <a:lnTo>
                      <a:pt x="49" y="704"/>
                    </a:lnTo>
                    <a:lnTo>
                      <a:pt x="67" y="704"/>
                    </a:lnTo>
                    <a:lnTo>
                      <a:pt x="85" y="704"/>
                    </a:lnTo>
                    <a:lnTo>
                      <a:pt x="102" y="704"/>
                    </a:lnTo>
                    <a:lnTo>
                      <a:pt x="120" y="704"/>
                    </a:lnTo>
                    <a:lnTo>
                      <a:pt x="138" y="704"/>
                    </a:lnTo>
                    <a:lnTo>
                      <a:pt x="156" y="704"/>
                    </a:lnTo>
                    <a:lnTo>
                      <a:pt x="174" y="704"/>
                    </a:lnTo>
                    <a:lnTo>
                      <a:pt x="192" y="704"/>
                    </a:lnTo>
                    <a:lnTo>
                      <a:pt x="209" y="704"/>
                    </a:lnTo>
                    <a:lnTo>
                      <a:pt x="228" y="704"/>
                    </a:lnTo>
                    <a:lnTo>
                      <a:pt x="245" y="704"/>
                    </a:lnTo>
                    <a:lnTo>
                      <a:pt x="263" y="704"/>
                    </a:lnTo>
                    <a:lnTo>
                      <a:pt x="281" y="704"/>
                    </a:lnTo>
                    <a:lnTo>
                      <a:pt x="299" y="704"/>
                    </a:lnTo>
                    <a:lnTo>
                      <a:pt x="316" y="704"/>
                    </a:lnTo>
                    <a:lnTo>
                      <a:pt x="334" y="704"/>
                    </a:lnTo>
                    <a:lnTo>
                      <a:pt x="352" y="704"/>
                    </a:lnTo>
                    <a:lnTo>
                      <a:pt x="370" y="704"/>
                    </a:lnTo>
                    <a:lnTo>
                      <a:pt x="388" y="704"/>
                    </a:lnTo>
                    <a:lnTo>
                      <a:pt x="406" y="704"/>
                    </a:lnTo>
                    <a:lnTo>
                      <a:pt x="424" y="704"/>
                    </a:lnTo>
                    <a:lnTo>
                      <a:pt x="441" y="704"/>
                    </a:lnTo>
                    <a:lnTo>
                      <a:pt x="459" y="704"/>
                    </a:lnTo>
                    <a:lnTo>
                      <a:pt x="477" y="704"/>
                    </a:lnTo>
                    <a:lnTo>
                      <a:pt x="495" y="704"/>
                    </a:lnTo>
                    <a:lnTo>
                      <a:pt x="513" y="704"/>
                    </a:lnTo>
                    <a:lnTo>
                      <a:pt x="531" y="704"/>
                    </a:lnTo>
                    <a:lnTo>
                      <a:pt x="549" y="704"/>
                    </a:lnTo>
                    <a:lnTo>
                      <a:pt x="566" y="704"/>
                    </a:lnTo>
                    <a:lnTo>
                      <a:pt x="584" y="704"/>
                    </a:lnTo>
                    <a:lnTo>
                      <a:pt x="585" y="694"/>
                    </a:lnTo>
                    <a:lnTo>
                      <a:pt x="586" y="684"/>
                    </a:lnTo>
                    <a:lnTo>
                      <a:pt x="587" y="674"/>
                    </a:lnTo>
                    <a:lnTo>
                      <a:pt x="588" y="664"/>
                    </a:lnTo>
                    <a:lnTo>
                      <a:pt x="589" y="654"/>
                    </a:lnTo>
                    <a:lnTo>
                      <a:pt x="589" y="644"/>
                    </a:lnTo>
                    <a:lnTo>
                      <a:pt x="590" y="634"/>
                    </a:lnTo>
                    <a:lnTo>
                      <a:pt x="591" y="624"/>
                    </a:lnTo>
                    <a:lnTo>
                      <a:pt x="592" y="614"/>
                    </a:lnTo>
                    <a:lnTo>
                      <a:pt x="594" y="604"/>
                    </a:lnTo>
                    <a:lnTo>
                      <a:pt x="594" y="594"/>
                    </a:lnTo>
                    <a:lnTo>
                      <a:pt x="595" y="584"/>
                    </a:lnTo>
                    <a:lnTo>
                      <a:pt x="596" y="574"/>
                    </a:lnTo>
                    <a:lnTo>
                      <a:pt x="597" y="564"/>
                    </a:lnTo>
                    <a:lnTo>
                      <a:pt x="598" y="554"/>
                    </a:lnTo>
                    <a:lnTo>
                      <a:pt x="599" y="544"/>
                    </a:lnTo>
                    <a:lnTo>
                      <a:pt x="600" y="534"/>
                    </a:lnTo>
                    <a:lnTo>
                      <a:pt x="600" y="524"/>
                    </a:lnTo>
                    <a:lnTo>
                      <a:pt x="601" y="514"/>
                    </a:lnTo>
                    <a:lnTo>
                      <a:pt x="602" y="504"/>
                    </a:lnTo>
                    <a:lnTo>
                      <a:pt x="596" y="292"/>
                    </a:lnTo>
                    <a:lnTo>
                      <a:pt x="594" y="280"/>
                    </a:lnTo>
                    <a:lnTo>
                      <a:pt x="591" y="269"/>
                    </a:lnTo>
                    <a:lnTo>
                      <a:pt x="589" y="258"/>
                    </a:lnTo>
                    <a:lnTo>
                      <a:pt x="587" y="246"/>
                    </a:lnTo>
                    <a:lnTo>
                      <a:pt x="585" y="235"/>
                    </a:lnTo>
                    <a:lnTo>
                      <a:pt x="583" y="223"/>
                    </a:lnTo>
                    <a:lnTo>
                      <a:pt x="581" y="212"/>
                    </a:lnTo>
                    <a:lnTo>
                      <a:pt x="579" y="200"/>
                    </a:lnTo>
                    <a:lnTo>
                      <a:pt x="577" y="189"/>
                    </a:lnTo>
                    <a:lnTo>
                      <a:pt x="575" y="177"/>
                    </a:lnTo>
                    <a:lnTo>
                      <a:pt x="572" y="165"/>
                    </a:lnTo>
                    <a:lnTo>
                      <a:pt x="570" y="154"/>
                    </a:lnTo>
                    <a:lnTo>
                      <a:pt x="567" y="142"/>
                    </a:lnTo>
                    <a:lnTo>
                      <a:pt x="565" y="130"/>
                    </a:lnTo>
                    <a:lnTo>
                      <a:pt x="562" y="118"/>
                    </a:lnTo>
                    <a:lnTo>
                      <a:pt x="560" y="105"/>
                    </a:lnTo>
                    <a:lnTo>
                      <a:pt x="557" y="93"/>
                    </a:lnTo>
                    <a:lnTo>
                      <a:pt x="554" y="80"/>
                    </a:lnTo>
                    <a:lnTo>
                      <a:pt x="551" y="67"/>
                    </a:lnTo>
                    <a:lnTo>
                      <a:pt x="548" y="54"/>
                    </a:lnTo>
                    <a:lnTo>
                      <a:pt x="545" y="41"/>
                    </a:lnTo>
                    <a:lnTo>
                      <a:pt x="541" y="28"/>
                    </a:lnTo>
                    <a:lnTo>
                      <a:pt x="538" y="14"/>
                    </a:lnTo>
                    <a:lnTo>
                      <a:pt x="534" y="0"/>
                    </a:lnTo>
                    <a:lnTo>
                      <a:pt x="520" y="0"/>
                    </a:lnTo>
                    <a:lnTo>
                      <a:pt x="506" y="0"/>
                    </a:lnTo>
                    <a:lnTo>
                      <a:pt x="492" y="0"/>
                    </a:lnTo>
                    <a:lnTo>
                      <a:pt x="478" y="0"/>
                    </a:lnTo>
                    <a:lnTo>
                      <a:pt x="465" y="0"/>
                    </a:lnTo>
                    <a:lnTo>
                      <a:pt x="451" y="0"/>
                    </a:lnTo>
                    <a:lnTo>
                      <a:pt x="437" y="0"/>
                    </a:lnTo>
                    <a:lnTo>
                      <a:pt x="423" y="0"/>
                    </a:lnTo>
                    <a:lnTo>
                      <a:pt x="410" y="0"/>
                    </a:lnTo>
                    <a:lnTo>
                      <a:pt x="395" y="0"/>
                    </a:lnTo>
                    <a:lnTo>
                      <a:pt x="382" y="0"/>
                    </a:lnTo>
                    <a:lnTo>
                      <a:pt x="368" y="0"/>
                    </a:lnTo>
                    <a:lnTo>
                      <a:pt x="354" y="0"/>
                    </a:lnTo>
                    <a:lnTo>
                      <a:pt x="340" y="0"/>
                    </a:lnTo>
                    <a:lnTo>
                      <a:pt x="327" y="0"/>
                    </a:lnTo>
                    <a:lnTo>
                      <a:pt x="313" y="0"/>
                    </a:lnTo>
                    <a:lnTo>
                      <a:pt x="299" y="0"/>
                    </a:lnTo>
                    <a:lnTo>
                      <a:pt x="285" y="0"/>
                    </a:lnTo>
                    <a:lnTo>
                      <a:pt x="271" y="0"/>
                    </a:lnTo>
                    <a:lnTo>
                      <a:pt x="258" y="0"/>
                    </a:lnTo>
                    <a:lnTo>
                      <a:pt x="244" y="0"/>
                    </a:lnTo>
                    <a:lnTo>
                      <a:pt x="230" y="0"/>
                    </a:lnTo>
                    <a:lnTo>
                      <a:pt x="216" y="0"/>
                    </a:lnTo>
                    <a:lnTo>
                      <a:pt x="203" y="0"/>
                    </a:lnTo>
                    <a:lnTo>
                      <a:pt x="189" y="0"/>
                    </a:lnTo>
                    <a:lnTo>
                      <a:pt x="175" y="0"/>
                    </a:lnTo>
                    <a:lnTo>
                      <a:pt x="161" y="0"/>
                    </a:lnTo>
                    <a:lnTo>
                      <a:pt x="147" y="0"/>
                    </a:lnTo>
                    <a:lnTo>
                      <a:pt x="133" y="0"/>
                    </a:lnTo>
                    <a:lnTo>
                      <a:pt x="120" y="0"/>
                    </a:lnTo>
                    <a:lnTo>
                      <a:pt x="106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8" name="Freeform 639"/>
              <p:cNvSpPr>
                <a:spLocks/>
              </p:cNvSpPr>
              <p:nvPr/>
            </p:nvSpPr>
            <p:spPr bwMode="auto">
              <a:xfrm>
                <a:off x="2386" y="2790"/>
                <a:ext cx="602" cy="704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64" y="58"/>
                  </a:cxn>
                  <a:cxn ang="0">
                    <a:pos x="52" y="92"/>
                  </a:cxn>
                  <a:cxn ang="0">
                    <a:pos x="41" y="127"/>
                  </a:cxn>
                  <a:cxn ang="0">
                    <a:pos x="33" y="162"/>
                  </a:cxn>
                  <a:cxn ang="0">
                    <a:pos x="26" y="197"/>
                  </a:cxn>
                  <a:cxn ang="0">
                    <a:pos x="19" y="231"/>
                  </a:cxn>
                  <a:cxn ang="0">
                    <a:pos x="13" y="266"/>
                  </a:cxn>
                  <a:cxn ang="0">
                    <a:pos x="0" y="495"/>
                  </a:cxn>
                  <a:cxn ang="0">
                    <a:pos x="2" y="527"/>
                  </a:cxn>
                  <a:cxn ang="0">
                    <a:pos x="4" y="558"/>
                  </a:cxn>
                  <a:cxn ang="0">
                    <a:pos x="6" y="589"/>
                  </a:cxn>
                  <a:cxn ang="0">
                    <a:pos x="8" y="620"/>
                  </a:cxn>
                  <a:cxn ang="0">
                    <a:pos x="10" y="652"/>
                  </a:cxn>
                  <a:cxn ang="0">
                    <a:pos x="12" y="683"/>
                  </a:cxn>
                  <a:cxn ang="0">
                    <a:pos x="31" y="704"/>
                  </a:cxn>
                  <a:cxn ang="0">
                    <a:pos x="85" y="704"/>
                  </a:cxn>
                  <a:cxn ang="0">
                    <a:pos x="138" y="704"/>
                  </a:cxn>
                  <a:cxn ang="0">
                    <a:pos x="192" y="704"/>
                  </a:cxn>
                  <a:cxn ang="0">
                    <a:pos x="245" y="704"/>
                  </a:cxn>
                  <a:cxn ang="0">
                    <a:pos x="299" y="704"/>
                  </a:cxn>
                  <a:cxn ang="0">
                    <a:pos x="352" y="704"/>
                  </a:cxn>
                  <a:cxn ang="0">
                    <a:pos x="406" y="704"/>
                  </a:cxn>
                  <a:cxn ang="0">
                    <a:pos x="459" y="704"/>
                  </a:cxn>
                  <a:cxn ang="0">
                    <a:pos x="513" y="704"/>
                  </a:cxn>
                  <a:cxn ang="0">
                    <a:pos x="566" y="704"/>
                  </a:cxn>
                  <a:cxn ang="0">
                    <a:pos x="586" y="684"/>
                  </a:cxn>
                  <a:cxn ang="0">
                    <a:pos x="589" y="654"/>
                  </a:cxn>
                  <a:cxn ang="0">
                    <a:pos x="591" y="624"/>
                  </a:cxn>
                  <a:cxn ang="0">
                    <a:pos x="594" y="594"/>
                  </a:cxn>
                  <a:cxn ang="0">
                    <a:pos x="597" y="564"/>
                  </a:cxn>
                  <a:cxn ang="0">
                    <a:pos x="600" y="534"/>
                  </a:cxn>
                  <a:cxn ang="0">
                    <a:pos x="602" y="504"/>
                  </a:cxn>
                  <a:cxn ang="0">
                    <a:pos x="591" y="269"/>
                  </a:cxn>
                  <a:cxn ang="0">
                    <a:pos x="585" y="235"/>
                  </a:cxn>
                  <a:cxn ang="0">
                    <a:pos x="579" y="200"/>
                  </a:cxn>
                  <a:cxn ang="0">
                    <a:pos x="572" y="165"/>
                  </a:cxn>
                  <a:cxn ang="0">
                    <a:pos x="565" y="130"/>
                  </a:cxn>
                  <a:cxn ang="0">
                    <a:pos x="557" y="93"/>
                  </a:cxn>
                  <a:cxn ang="0">
                    <a:pos x="548" y="54"/>
                  </a:cxn>
                  <a:cxn ang="0">
                    <a:pos x="538" y="14"/>
                  </a:cxn>
                  <a:cxn ang="0">
                    <a:pos x="506" y="0"/>
                  </a:cxn>
                  <a:cxn ang="0">
                    <a:pos x="465" y="0"/>
                  </a:cxn>
                  <a:cxn ang="0">
                    <a:pos x="423" y="0"/>
                  </a:cxn>
                  <a:cxn ang="0">
                    <a:pos x="382" y="0"/>
                  </a:cxn>
                  <a:cxn ang="0">
                    <a:pos x="340" y="0"/>
                  </a:cxn>
                  <a:cxn ang="0">
                    <a:pos x="299" y="0"/>
                  </a:cxn>
                  <a:cxn ang="0">
                    <a:pos x="258" y="0"/>
                  </a:cxn>
                  <a:cxn ang="0">
                    <a:pos x="216" y="0"/>
                  </a:cxn>
                  <a:cxn ang="0">
                    <a:pos x="175" y="0"/>
                  </a:cxn>
                  <a:cxn ang="0">
                    <a:pos x="133" y="0"/>
                  </a:cxn>
                  <a:cxn ang="0">
                    <a:pos x="92" y="0"/>
                  </a:cxn>
                </a:cxnLst>
                <a:rect l="0" t="0" r="r" b="b"/>
                <a:pathLst>
                  <a:path w="602" h="704">
                    <a:moveTo>
                      <a:pt x="92" y="0"/>
                    </a:moveTo>
                    <a:lnTo>
                      <a:pt x="86" y="11"/>
                    </a:lnTo>
                    <a:lnTo>
                      <a:pt x="80" y="23"/>
                    </a:lnTo>
                    <a:lnTo>
                      <a:pt x="74" y="34"/>
                    </a:lnTo>
                    <a:lnTo>
                      <a:pt x="69" y="46"/>
                    </a:lnTo>
                    <a:lnTo>
                      <a:pt x="64" y="58"/>
                    </a:lnTo>
                    <a:lnTo>
                      <a:pt x="60" y="69"/>
                    </a:lnTo>
                    <a:lnTo>
                      <a:pt x="56" y="81"/>
                    </a:lnTo>
                    <a:lnTo>
                      <a:pt x="52" y="92"/>
                    </a:lnTo>
                    <a:lnTo>
                      <a:pt x="48" y="104"/>
                    </a:lnTo>
                    <a:lnTo>
                      <a:pt x="45" y="116"/>
                    </a:lnTo>
                    <a:lnTo>
                      <a:pt x="41" y="127"/>
                    </a:lnTo>
                    <a:lnTo>
                      <a:pt x="38" y="139"/>
                    </a:lnTo>
                    <a:lnTo>
                      <a:pt x="36" y="150"/>
                    </a:lnTo>
                    <a:lnTo>
                      <a:pt x="33" y="162"/>
                    </a:lnTo>
                    <a:lnTo>
                      <a:pt x="30" y="174"/>
                    </a:lnTo>
                    <a:lnTo>
                      <a:pt x="28" y="185"/>
                    </a:lnTo>
                    <a:lnTo>
                      <a:pt x="26" y="197"/>
                    </a:lnTo>
                    <a:lnTo>
                      <a:pt x="24" y="208"/>
                    </a:lnTo>
                    <a:lnTo>
                      <a:pt x="22" y="220"/>
                    </a:lnTo>
                    <a:lnTo>
                      <a:pt x="19" y="231"/>
                    </a:lnTo>
                    <a:lnTo>
                      <a:pt x="17" y="243"/>
                    </a:lnTo>
                    <a:lnTo>
                      <a:pt x="15" y="254"/>
                    </a:lnTo>
                    <a:lnTo>
                      <a:pt x="13" y="266"/>
                    </a:lnTo>
                    <a:lnTo>
                      <a:pt x="11" y="278"/>
                    </a:lnTo>
                    <a:lnTo>
                      <a:pt x="9" y="289"/>
                    </a:lnTo>
                    <a:lnTo>
                      <a:pt x="0" y="495"/>
                    </a:lnTo>
                    <a:lnTo>
                      <a:pt x="0" y="506"/>
                    </a:lnTo>
                    <a:lnTo>
                      <a:pt x="1" y="516"/>
                    </a:lnTo>
                    <a:lnTo>
                      <a:pt x="2" y="527"/>
                    </a:lnTo>
                    <a:lnTo>
                      <a:pt x="2" y="537"/>
                    </a:lnTo>
                    <a:lnTo>
                      <a:pt x="3" y="547"/>
                    </a:lnTo>
                    <a:lnTo>
                      <a:pt x="4" y="558"/>
                    </a:lnTo>
                    <a:lnTo>
                      <a:pt x="4" y="569"/>
                    </a:lnTo>
                    <a:lnTo>
                      <a:pt x="5" y="579"/>
                    </a:lnTo>
                    <a:lnTo>
                      <a:pt x="6" y="589"/>
                    </a:lnTo>
                    <a:lnTo>
                      <a:pt x="6" y="600"/>
                    </a:lnTo>
                    <a:lnTo>
                      <a:pt x="7" y="610"/>
                    </a:lnTo>
                    <a:lnTo>
                      <a:pt x="8" y="620"/>
                    </a:lnTo>
                    <a:lnTo>
                      <a:pt x="8" y="631"/>
                    </a:lnTo>
                    <a:lnTo>
                      <a:pt x="9" y="642"/>
                    </a:lnTo>
                    <a:lnTo>
                      <a:pt x="10" y="652"/>
                    </a:lnTo>
                    <a:lnTo>
                      <a:pt x="11" y="663"/>
                    </a:lnTo>
                    <a:lnTo>
                      <a:pt x="11" y="673"/>
                    </a:lnTo>
                    <a:lnTo>
                      <a:pt x="12" y="683"/>
                    </a:lnTo>
                    <a:lnTo>
                      <a:pt x="12" y="694"/>
                    </a:lnTo>
                    <a:lnTo>
                      <a:pt x="13" y="704"/>
                    </a:lnTo>
                    <a:lnTo>
                      <a:pt x="31" y="704"/>
                    </a:lnTo>
                    <a:lnTo>
                      <a:pt x="49" y="704"/>
                    </a:lnTo>
                    <a:lnTo>
                      <a:pt x="67" y="704"/>
                    </a:lnTo>
                    <a:lnTo>
                      <a:pt x="85" y="704"/>
                    </a:lnTo>
                    <a:lnTo>
                      <a:pt x="102" y="704"/>
                    </a:lnTo>
                    <a:lnTo>
                      <a:pt x="120" y="704"/>
                    </a:lnTo>
                    <a:lnTo>
                      <a:pt x="138" y="704"/>
                    </a:lnTo>
                    <a:lnTo>
                      <a:pt x="156" y="704"/>
                    </a:lnTo>
                    <a:lnTo>
                      <a:pt x="174" y="704"/>
                    </a:lnTo>
                    <a:lnTo>
                      <a:pt x="192" y="704"/>
                    </a:lnTo>
                    <a:lnTo>
                      <a:pt x="209" y="704"/>
                    </a:lnTo>
                    <a:lnTo>
                      <a:pt x="228" y="704"/>
                    </a:lnTo>
                    <a:lnTo>
                      <a:pt x="245" y="704"/>
                    </a:lnTo>
                    <a:lnTo>
                      <a:pt x="263" y="704"/>
                    </a:lnTo>
                    <a:lnTo>
                      <a:pt x="281" y="704"/>
                    </a:lnTo>
                    <a:lnTo>
                      <a:pt x="299" y="704"/>
                    </a:lnTo>
                    <a:lnTo>
                      <a:pt x="316" y="704"/>
                    </a:lnTo>
                    <a:lnTo>
                      <a:pt x="334" y="704"/>
                    </a:lnTo>
                    <a:lnTo>
                      <a:pt x="352" y="704"/>
                    </a:lnTo>
                    <a:lnTo>
                      <a:pt x="370" y="704"/>
                    </a:lnTo>
                    <a:lnTo>
                      <a:pt x="388" y="704"/>
                    </a:lnTo>
                    <a:lnTo>
                      <a:pt x="406" y="704"/>
                    </a:lnTo>
                    <a:lnTo>
                      <a:pt x="424" y="704"/>
                    </a:lnTo>
                    <a:lnTo>
                      <a:pt x="441" y="704"/>
                    </a:lnTo>
                    <a:lnTo>
                      <a:pt x="459" y="704"/>
                    </a:lnTo>
                    <a:lnTo>
                      <a:pt x="477" y="704"/>
                    </a:lnTo>
                    <a:lnTo>
                      <a:pt x="495" y="704"/>
                    </a:lnTo>
                    <a:lnTo>
                      <a:pt x="513" y="704"/>
                    </a:lnTo>
                    <a:lnTo>
                      <a:pt x="531" y="704"/>
                    </a:lnTo>
                    <a:lnTo>
                      <a:pt x="549" y="704"/>
                    </a:lnTo>
                    <a:lnTo>
                      <a:pt x="566" y="704"/>
                    </a:lnTo>
                    <a:lnTo>
                      <a:pt x="584" y="704"/>
                    </a:lnTo>
                    <a:lnTo>
                      <a:pt x="585" y="694"/>
                    </a:lnTo>
                    <a:lnTo>
                      <a:pt x="586" y="684"/>
                    </a:lnTo>
                    <a:lnTo>
                      <a:pt x="587" y="674"/>
                    </a:lnTo>
                    <a:lnTo>
                      <a:pt x="588" y="664"/>
                    </a:lnTo>
                    <a:lnTo>
                      <a:pt x="589" y="654"/>
                    </a:lnTo>
                    <a:lnTo>
                      <a:pt x="589" y="644"/>
                    </a:lnTo>
                    <a:lnTo>
                      <a:pt x="590" y="634"/>
                    </a:lnTo>
                    <a:lnTo>
                      <a:pt x="591" y="624"/>
                    </a:lnTo>
                    <a:lnTo>
                      <a:pt x="592" y="614"/>
                    </a:lnTo>
                    <a:lnTo>
                      <a:pt x="594" y="604"/>
                    </a:lnTo>
                    <a:lnTo>
                      <a:pt x="594" y="594"/>
                    </a:lnTo>
                    <a:lnTo>
                      <a:pt x="595" y="584"/>
                    </a:lnTo>
                    <a:lnTo>
                      <a:pt x="596" y="574"/>
                    </a:lnTo>
                    <a:lnTo>
                      <a:pt x="597" y="564"/>
                    </a:lnTo>
                    <a:lnTo>
                      <a:pt x="598" y="554"/>
                    </a:lnTo>
                    <a:lnTo>
                      <a:pt x="599" y="544"/>
                    </a:lnTo>
                    <a:lnTo>
                      <a:pt x="600" y="534"/>
                    </a:lnTo>
                    <a:lnTo>
                      <a:pt x="600" y="524"/>
                    </a:lnTo>
                    <a:lnTo>
                      <a:pt x="601" y="514"/>
                    </a:lnTo>
                    <a:lnTo>
                      <a:pt x="602" y="504"/>
                    </a:lnTo>
                    <a:lnTo>
                      <a:pt x="596" y="292"/>
                    </a:lnTo>
                    <a:lnTo>
                      <a:pt x="594" y="280"/>
                    </a:lnTo>
                    <a:lnTo>
                      <a:pt x="591" y="269"/>
                    </a:lnTo>
                    <a:lnTo>
                      <a:pt x="589" y="258"/>
                    </a:lnTo>
                    <a:lnTo>
                      <a:pt x="587" y="246"/>
                    </a:lnTo>
                    <a:lnTo>
                      <a:pt x="585" y="235"/>
                    </a:lnTo>
                    <a:lnTo>
                      <a:pt x="583" y="223"/>
                    </a:lnTo>
                    <a:lnTo>
                      <a:pt x="581" y="212"/>
                    </a:lnTo>
                    <a:lnTo>
                      <a:pt x="579" y="200"/>
                    </a:lnTo>
                    <a:lnTo>
                      <a:pt x="577" y="189"/>
                    </a:lnTo>
                    <a:lnTo>
                      <a:pt x="575" y="177"/>
                    </a:lnTo>
                    <a:lnTo>
                      <a:pt x="572" y="165"/>
                    </a:lnTo>
                    <a:lnTo>
                      <a:pt x="570" y="154"/>
                    </a:lnTo>
                    <a:lnTo>
                      <a:pt x="567" y="142"/>
                    </a:lnTo>
                    <a:lnTo>
                      <a:pt x="565" y="130"/>
                    </a:lnTo>
                    <a:lnTo>
                      <a:pt x="562" y="118"/>
                    </a:lnTo>
                    <a:lnTo>
                      <a:pt x="560" y="105"/>
                    </a:lnTo>
                    <a:lnTo>
                      <a:pt x="557" y="93"/>
                    </a:lnTo>
                    <a:lnTo>
                      <a:pt x="554" y="80"/>
                    </a:lnTo>
                    <a:lnTo>
                      <a:pt x="551" y="67"/>
                    </a:lnTo>
                    <a:lnTo>
                      <a:pt x="548" y="54"/>
                    </a:lnTo>
                    <a:lnTo>
                      <a:pt x="545" y="41"/>
                    </a:lnTo>
                    <a:lnTo>
                      <a:pt x="541" y="28"/>
                    </a:lnTo>
                    <a:lnTo>
                      <a:pt x="538" y="14"/>
                    </a:lnTo>
                    <a:lnTo>
                      <a:pt x="534" y="0"/>
                    </a:lnTo>
                    <a:lnTo>
                      <a:pt x="520" y="0"/>
                    </a:lnTo>
                    <a:lnTo>
                      <a:pt x="506" y="0"/>
                    </a:lnTo>
                    <a:lnTo>
                      <a:pt x="492" y="0"/>
                    </a:lnTo>
                    <a:lnTo>
                      <a:pt x="478" y="0"/>
                    </a:lnTo>
                    <a:lnTo>
                      <a:pt x="465" y="0"/>
                    </a:lnTo>
                    <a:lnTo>
                      <a:pt x="451" y="0"/>
                    </a:lnTo>
                    <a:lnTo>
                      <a:pt x="437" y="0"/>
                    </a:lnTo>
                    <a:lnTo>
                      <a:pt x="423" y="0"/>
                    </a:lnTo>
                    <a:lnTo>
                      <a:pt x="410" y="0"/>
                    </a:lnTo>
                    <a:lnTo>
                      <a:pt x="395" y="0"/>
                    </a:lnTo>
                    <a:lnTo>
                      <a:pt x="382" y="0"/>
                    </a:lnTo>
                    <a:lnTo>
                      <a:pt x="368" y="0"/>
                    </a:lnTo>
                    <a:lnTo>
                      <a:pt x="354" y="0"/>
                    </a:lnTo>
                    <a:lnTo>
                      <a:pt x="340" y="0"/>
                    </a:lnTo>
                    <a:lnTo>
                      <a:pt x="327" y="0"/>
                    </a:lnTo>
                    <a:lnTo>
                      <a:pt x="313" y="0"/>
                    </a:lnTo>
                    <a:lnTo>
                      <a:pt x="299" y="0"/>
                    </a:lnTo>
                    <a:lnTo>
                      <a:pt x="285" y="0"/>
                    </a:lnTo>
                    <a:lnTo>
                      <a:pt x="271" y="0"/>
                    </a:lnTo>
                    <a:lnTo>
                      <a:pt x="258" y="0"/>
                    </a:lnTo>
                    <a:lnTo>
                      <a:pt x="244" y="0"/>
                    </a:lnTo>
                    <a:lnTo>
                      <a:pt x="230" y="0"/>
                    </a:lnTo>
                    <a:lnTo>
                      <a:pt x="216" y="0"/>
                    </a:lnTo>
                    <a:lnTo>
                      <a:pt x="203" y="0"/>
                    </a:lnTo>
                    <a:lnTo>
                      <a:pt x="189" y="0"/>
                    </a:lnTo>
                    <a:lnTo>
                      <a:pt x="175" y="0"/>
                    </a:lnTo>
                    <a:lnTo>
                      <a:pt x="161" y="0"/>
                    </a:lnTo>
                    <a:lnTo>
                      <a:pt x="147" y="0"/>
                    </a:lnTo>
                    <a:lnTo>
                      <a:pt x="133" y="0"/>
                    </a:lnTo>
                    <a:lnTo>
                      <a:pt x="120" y="0"/>
                    </a:lnTo>
                    <a:lnTo>
                      <a:pt x="106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3F6FB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9" name="Freeform 640"/>
              <p:cNvSpPr>
                <a:spLocks/>
              </p:cNvSpPr>
              <p:nvPr/>
            </p:nvSpPr>
            <p:spPr bwMode="auto">
              <a:xfrm>
                <a:off x="2386" y="2790"/>
                <a:ext cx="602" cy="704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64" y="58"/>
                  </a:cxn>
                  <a:cxn ang="0">
                    <a:pos x="52" y="92"/>
                  </a:cxn>
                  <a:cxn ang="0">
                    <a:pos x="41" y="127"/>
                  </a:cxn>
                  <a:cxn ang="0">
                    <a:pos x="33" y="162"/>
                  </a:cxn>
                  <a:cxn ang="0">
                    <a:pos x="26" y="197"/>
                  </a:cxn>
                  <a:cxn ang="0">
                    <a:pos x="19" y="231"/>
                  </a:cxn>
                  <a:cxn ang="0">
                    <a:pos x="13" y="266"/>
                  </a:cxn>
                  <a:cxn ang="0">
                    <a:pos x="0" y="495"/>
                  </a:cxn>
                  <a:cxn ang="0">
                    <a:pos x="2" y="527"/>
                  </a:cxn>
                  <a:cxn ang="0">
                    <a:pos x="4" y="558"/>
                  </a:cxn>
                  <a:cxn ang="0">
                    <a:pos x="6" y="589"/>
                  </a:cxn>
                  <a:cxn ang="0">
                    <a:pos x="8" y="620"/>
                  </a:cxn>
                  <a:cxn ang="0">
                    <a:pos x="10" y="652"/>
                  </a:cxn>
                  <a:cxn ang="0">
                    <a:pos x="12" y="683"/>
                  </a:cxn>
                  <a:cxn ang="0">
                    <a:pos x="31" y="704"/>
                  </a:cxn>
                  <a:cxn ang="0">
                    <a:pos x="85" y="704"/>
                  </a:cxn>
                  <a:cxn ang="0">
                    <a:pos x="138" y="704"/>
                  </a:cxn>
                  <a:cxn ang="0">
                    <a:pos x="192" y="704"/>
                  </a:cxn>
                  <a:cxn ang="0">
                    <a:pos x="245" y="704"/>
                  </a:cxn>
                  <a:cxn ang="0">
                    <a:pos x="299" y="704"/>
                  </a:cxn>
                  <a:cxn ang="0">
                    <a:pos x="352" y="704"/>
                  </a:cxn>
                  <a:cxn ang="0">
                    <a:pos x="406" y="704"/>
                  </a:cxn>
                  <a:cxn ang="0">
                    <a:pos x="459" y="704"/>
                  </a:cxn>
                  <a:cxn ang="0">
                    <a:pos x="513" y="704"/>
                  </a:cxn>
                  <a:cxn ang="0">
                    <a:pos x="566" y="704"/>
                  </a:cxn>
                  <a:cxn ang="0">
                    <a:pos x="586" y="684"/>
                  </a:cxn>
                  <a:cxn ang="0">
                    <a:pos x="589" y="654"/>
                  </a:cxn>
                  <a:cxn ang="0">
                    <a:pos x="591" y="624"/>
                  </a:cxn>
                  <a:cxn ang="0">
                    <a:pos x="594" y="594"/>
                  </a:cxn>
                  <a:cxn ang="0">
                    <a:pos x="597" y="564"/>
                  </a:cxn>
                  <a:cxn ang="0">
                    <a:pos x="600" y="534"/>
                  </a:cxn>
                  <a:cxn ang="0">
                    <a:pos x="602" y="504"/>
                  </a:cxn>
                  <a:cxn ang="0">
                    <a:pos x="591" y="269"/>
                  </a:cxn>
                  <a:cxn ang="0">
                    <a:pos x="585" y="235"/>
                  </a:cxn>
                  <a:cxn ang="0">
                    <a:pos x="579" y="200"/>
                  </a:cxn>
                  <a:cxn ang="0">
                    <a:pos x="572" y="165"/>
                  </a:cxn>
                  <a:cxn ang="0">
                    <a:pos x="565" y="130"/>
                  </a:cxn>
                  <a:cxn ang="0">
                    <a:pos x="557" y="93"/>
                  </a:cxn>
                  <a:cxn ang="0">
                    <a:pos x="548" y="54"/>
                  </a:cxn>
                  <a:cxn ang="0">
                    <a:pos x="538" y="14"/>
                  </a:cxn>
                  <a:cxn ang="0">
                    <a:pos x="506" y="0"/>
                  </a:cxn>
                  <a:cxn ang="0">
                    <a:pos x="465" y="0"/>
                  </a:cxn>
                  <a:cxn ang="0">
                    <a:pos x="423" y="0"/>
                  </a:cxn>
                  <a:cxn ang="0">
                    <a:pos x="382" y="0"/>
                  </a:cxn>
                  <a:cxn ang="0">
                    <a:pos x="340" y="0"/>
                  </a:cxn>
                  <a:cxn ang="0">
                    <a:pos x="299" y="0"/>
                  </a:cxn>
                  <a:cxn ang="0">
                    <a:pos x="258" y="0"/>
                  </a:cxn>
                  <a:cxn ang="0">
                    <a:pos x="216" y="0"/>
                  </a:cxn>
                  <a:cxn ang="0">
                    <a:pos x="175" y="0"/>
                  </a:cxn>
                  <a:cxn ang="0">
                    <a:pos x="133" y="0"/>
                  </a:cxn>
                  <a:cxn ang="0">
                    <a:pos x="92" y="0"/>
                  </a:cxn>
                </a:cxnLst>
                <a:rect l="0" t="0" r="r" b="b"/>
                <a:pathLst>
                  <a:path w="602" h="704">
                    <a:moveTo>
                      <a:pt x="92" y="0"/>
                    </a:moveTo>
                    <a:lnTo>
                      <a:pt x="86" y="11"/>
                    </a:lnTo>
                    <a:lnTo>
                      <a:pt x="80" y="23"/>
                    </a:lnTo>
                    <a:lnTo>
                      <a:pt x="74" y="34"/>
                    </a:lnTo>
                    <a:lnTo>
                      <a:pt x="69" y="46"/>
                    </a:lnTo>
                    <a:lnTo>
                      <a:pt x="64" y="58"/>
                    </a:lnTo>
                    <a:lnTo>
                      <a:pt x="60" y="69"/>
                    </a:lnTo>
                    <a:lnTo>
                      <a:pt x="56" y="81"/>
                    </a:lnTo>
                    <a:lnTo>
                      <a:pt x="52" y="92"/>
                    </a:lnTo>
                    <a:lnTo>
                      <a:pt x="48" y="104"/>
                    </a:lnTo>
                    <a:lnTo>
                      <a:pt x="45" y="116"/>
                    </a:lnTo>
                    <a:lnTo>
                      <a:pt x="41" y="127"/>
                    </a:lnTo>
                    <a:lnTo>
                      <a:pt x="38" y="139"/>
                    </a:lnTo>
                    <a:lnTo>
                      <a:pt x="36" y="150"/>
                    </a:lnTo>
                    <a:lnTo>
                      <a:pt x="33" y="162"/>
                    </a:lnTo>
                    <a:lnTo>
                      <a:pt x="30" y="174"/>
                    </a:lnTo>
                    <a:lnTo>
                      <a:pt x="28" y="185"/>
                    </a:lnTo>
                    <a:lnTo>
                      <a:pt x="26" y="197"/>
                    </a:lnTo>
                    <a:lnTo>
                      <a:pt x="24" y="208"/>
                    </a:lnTo>
                    <a:lnTo>
                      <a:pt x="22" y="220"/>
                    </a:lnTo>
                    <a:lnTo>
                      <a:pt x="19" y="231"/>
                    </a:lnTo>
                    <a:lnTo>
                      <a:pt x="17" y="243"/>
                    </a:lnTo>
                    <a:lnTo>
                      <a:pt x="15" y="254"/>
                    </a:lnTo>
                    <a:lnTo>
                      <a:pt x="13" y="266"/>
                    </a:lnTo>
                    <a:lnTo>
                      <a:pt x="11" y="278"/>
                    </a:lnTo>
                    <a:lnTo>
                      <a:pt x="9" y="289"/>
                    </a:lnTo>
                    <a:lnTo>
                      <a:pt x="0" y="495"/>
                    </a:lnTo>
                    <a:lnTo>
                      <a:pt x="0" y="506"/>
                    </a:lnTo>
                    <a:lnTo>
                      <a:pt x="1" y="516"/>
                    </a:lnTo>
                    <a:lnTo>
                      <a:pt x="2" y="527"/>
                    </a:lnTo>
                    <a:lnTo>
                      <a:pt x="2" y="537"/>
                    </a:lnTo>
                    <a:lnTo>
                      <a:pt x="3" y="547"/>
                    </a:lnTo>
                    <a:lnTo>
                      <a:pt x="4" y="558"/>
                    </a:lnTo>
                    <a:lnTo>
                      <a:pt x="4" y="569"/>
                    </a:lnTo>
                    <a:lnTo>
                      <a:pt x="5" y="579"/>
                    </a:lnTo>
                    <a:lnTo>
                      <a:pt x="6" y="589"/>
                    </a:lnTo>
                    <a:lnTo>
                      <a:pt x="6" y="600"/>
                    </a:lnTo>
                    <a:lnTo>
                      <a:pt x="7" y="610"/>
                    </a:lnTo>
                    <a:lnTo>
                      <a:pt x="8" y="620"/>
                    </a:lnTo>
                    <a:lnTo>
                      <a:pt x="8" y="631"/>
                    </a:lnTo>
                    <a:lnTo>
                      <a:pt x="9" y="642"/>
                    </a:lnTo>
                    <a:lnTo>
                      <a:pt x="10" y="652"/>
                    </a:lnTo>
                    <a:lnTo>
                      <a:pt x="11" y="663"/>
                    </a:lnTo>
                    <a:lnTo>
                      <a:pt x="11" y="673"/>
                    </a:lnTo>
                    <a:lnTo>
                      <a:pt x="12" y="683"/>
                    </a:lnTo>
                    <a:lnTo>
                      <a:pt x="12" y="694"/>
                    </a:lnTo>
                    <a:lnTo>
                      <a:pt x="13" y="704"/>
                    </a:lnTo>
                    <a:lnTo>
                      <a:pt x="31" y="704"/>
                    </a:lnTo>
                    <a:lnTo>
                      <a:pt x="49" y="704"/>
                    </a:lnTo>
                    <a:lnTo>
                      <a:pt x="67" y="704"/>
                    </a:lnTo>
                    <a:lnTo>
                      <a:pt x="85" y="704"/>
                    </a:lnTo>
                    <a:lnTo>
                      <a:pt x="102" y="704"/>
                    </a:lnTo>
                    <a:lnTo>
                      <a:pt x="120" y="704"/>
                    </a:lnTo>
                    <a:lnTo>
                      <a:pt x="138" y="704"/>
                    </a:lnTo>
                    <a:lnTo>
                      <a:pt x="156" y="704"/>
                    </a:lnTo>
                    <a:lnTo>
                      <a:pt x="174" y="704"/>
                    </a:lnTo>
                    <a:lnTo>
                      <a:pt x="192" y="704"/>
                    </a:lnTo>
                    <a:lnTo>
                      <a:pt x="209" y="704"/>
                    </a:lnTo>
                    <a:lnTo>
                      <a:pt x="228" y="704"/>
                    </a:lnTo>
                    <a:lnTo>
                      <a:pt x="245" y="704"/>
                    </a:lnTo>
                    <a:lnTo>
                      <a:pt x="263" y="704"/>
                    </a:lnTo>
                    <a:lnTo>
                      <a:pt x="281" y="704"/>
                    </a:lnTo>
                    <a:lnTo>
                      <a:pt x="299" y="704"/>
                    </a:lnTo>
                    <a:lnTo>
                      <a:pt x="316" y="704"/>
                    </a:lnTo>
                    <a:lnTo>
                      <a:pt x="334" y="704"/>
                    </a:lnTo>
                    <a:lnTo>
                      <a:pt x="352" y="704"/>
                    </a:lnTo>
                    <a:lnTo>
                      <a:pt x="370" y="704"/>
                    </a:lnTo>
                    <a:lnTo>
                      <a:pt x="388" y="704"/>
                    </a:lnTo>
                    <a:lnTo>
                      <a:pt x="406" y="704"/>
                    </a:lnTo>
                    <a:lnTo>
                      <a:pt x="424" y="704"/>
                    </a:lnTo>
                    <a:lnTo>
                      <a:pt x="441" y="704"/>
                    </a:lnTo>
                    <a:lnTo>
                      <a:pt x="459" y="704"/>
                    </a:lnTo>
                    <a:lnTo>
                      <a:pt x="477" y="704"/>
                    </a:lnTo>
                    <a:lnTo>
                      <a:pt x="495" y="704"/>
                    </a:lnTo>
                    <a:lnTo>
                      <a:pt x="513" y="704"/>
                    </a:lnTo>
                    <a:lnTo>
                      <a:pt x="531" y="704"/>
                    </a:lnTo>
                    <a:lnTo>
                      <a:pt x="549" y="704"/>
                    </a:lnTo>
                    <a:lnTo>
                      <a:pt x="566" y="704"/>
                    </a:lnTo>
                    <a:lnTo>
                      <a:pt x="584" y="704"/>
                    </a:lnTo>
                    <a:lnTo>
                      <a:pt x="585" y="694"/>
                    </a:lnTo>
                    <a:lnTo>
                      <a:pt x="586" y="684"/>
                    </a:lnTo>
                    <a:lnTo>
                      <a:pt x="587" y="674"/>
                    </a:lnTo>
                    <a:lnTo>
                      <a:pt x="588" y="664"/>
                    </a:lnTo>
                    <a:lnTo>
                      <a:pt x="589" y="654"/>
                    </a:lnTo>
                    <a:lnTo>
                      <a:pt x="589" y="644"/>
                    </a:lnTo>
                    <a:lnTo>
                      <a:pt x="590" y="634"/>
                    </a:lnTo>
                    <a:lnTo>
                      <a:pt x="591" y="624"/>
                    </a:lnTo>
                    <a:lnTo>
                      <a:pt x="592" y="614"/>
                    </a:lnTo>
                    <a:lnTo>
                      <a:pt x="594" y="604"/>
                    </a:lnTo>
                    <a:lnTo>
                      <a:pt x="594" y="594"/>
                    </a:lnTo>
                    <a:lnTo>
                      <a:pt x="595" y="584"/>
                    </a:lnTo>
                    <a:lnTo>
                      <a:pt x="596" y="574"/>
                    </a:lnTo>
                    <a:lnTo>
                      <a:pt x="597" y="564"/>
                    </a:lnTo>
                    <a:lnTo>
                      <a:pt x="598" y="554"/>
                    </a:lnTo>
                    <a:lnTo>
                      <a:pt x="599" y="544"/>
                    </a:lnTo>
                    <a:lnTo>
                      <a:pt x="600" y="534"/>
                    </a:lnTo>
                    <a:lnTo>
                      <a:pt x="600" y="524"/>
                    </a:lnTo>
                    <a:lnTo>
                      <a:pt x="601" y="514"/>
                    </a:lnTo>
                    <a:lnTo>
                      <a:pt x="602" y="504"/>
                    </a:lnTo>
                    <a:lnTo>
                      <a:pt x="596" y="292"/>
                    </a:lnTo>
                    <a:lnTo>
                      <a:pt x="594" y="280"/>
                    </a:lnTo>
                    <a:lnTo>
                      <a:pt x="591" y="269"/>
                    </a:lnTo>
                    <a:lnTo>
                      <a:pt x="589" y="258"/>
                    </a:lnTo>
                    <a:lnTo>
                      <a:pt x="587" y="246"/>
                    </a:lnTo>
                    <a:lnTo>
                      <a:pt x="585" y="235"/>
                    </a:lnTo>
                    <a:lnTo>
                      <a:pt x="583" y="223"/>
                    </a:lnTo>
                    <a:lnTo>
                      <a:pt x="581" y="212"/>
                    </a:lnTo>
                    <a:lnTo>
                      <a:pt x="579" y="200"/>
                    </a:lnTo>
                    <a:lnTo>
                      <a:pt x="577" y="189"/>
                    </a:lnTo>
                    <a:lnTo>
                      <a:pt x="575" y="177"/>
                    </a:lnTo>
                    <a:lnTo>
                      <a:pt x="572" y="165"/>
                    </a:lnTo>
                    <a:lnTo>
                      <a:pt x="570" y="154"/>
                    </a:lnTo>
                    <a:lnTo>
                      <a:pt x="567" y="142"/>
                    </a:lnTo>
                    <a:lnTo>
                      <a:pt x="565" y="130"/>
                    </a:lnTo>
                    <a:lnTo>
                      <a:pt x="562" y="118"/>
                    </a:lnTo>
                    <a:lnTo>
                      <a:pt x="560" y="105"/>
                    </a:lnTo>
                    <a:lnTo>
                      <a:pt x="557" y="93"/>
                    </a:lnTo>
                    <a:lnTo>
                      <a:pt x="554" y="80"/>
                    </a:lnTo>
                    <a:lnTo>
                      <a:pt x="551" y="67"/>
                    </a:lnTo>
                    <a:lnTo>
                      <a:pt x="548" y="54"/>
                    </a:lnTo>
                    <a:lnTo>
                      <a:pt x="545" y="41"/>
                    </a:lnTo>
                    <a:lnTo>
                      <a:pt x="541" y="28"/>
                    </a:lnTo>
                    <a:lnTo>
                      <a:pt x="538" y="14"/>
                    </a:lnTo>
                    <a:lnTo>
                      <a:pt x="534" y="0"/>
                    </a:lnTo>
                    <a:lnTo>
                      <a:pt x="520" y="0"/>
                    </a:lnTo>
                    <a:lnTo>
                      <a:pt x="506" y="0"/>
                    </a:lnTo>
                    <a:lnTo>
                      <a:pt x="492" y="0"/>
                    </a:lnTo>
                    <a:lnTo>
                      <a:pt x="478" y="0"/>
                    </a:lnTo>
                    <a:lnTo>
                      <a:pt x="465" y="0"/>
                    </a:lnTo>
                    <a:lnTo>
                      <a:pt x="451" y="0"/>
                    </a:lnTo>
                    <a:lnTo>
                      <a:pt x="437" y="0"/>
                    </a:lnTo>
                    <a:lnTo>
                      <a:pt x="423" y="0"/>
                    </a:lnTo>
                    <a:lnTo>
                      <a:pt x="410" y="0"/>
                    </a:lnTo>
                    <a:lnTo>
                      <a:pt x="395" y="0"/>
                    </a:lnTo>
                    <a:lnTo>
                      <a:pt x="382" y="0"/>
                    </a:lnTo>
                    <a:lnTo>
                      <a:pt x="368" y="0"/>
                    </a:lnTo>
                    <a:lnTo>
                      <a:pt x="354" y="0"/>
                    </a:lnTo>
                    <a:lnTo>
                      <a:pt x="340" y="0"/>
                    </a:lnTo>
                    <a:lnTo>
                      <a:pt x="327" y="0"/>
                    </a:lnTo>
                    <a:lnTo>
                      <a:pt x="313" y="0"/>
                    </a:lnTo>
                    <a:lnTo>
                      <a:pt x="299" y="0"/>
                    </a:lnTo>
                    <a:lnTo>
                      <a:pt x="285" y="0"/>
                    </a:lnTo>
                    <a:lnTo>
                      <a:pt x="271" y="0"/>
                    </a:lnTo>
                    <a:lnTo>
                      <a:pt x="258" y="0"/>
                    </a:lnTo>
                    <a:lnTo>
                      <a:pt x="244" y="0"/>
                    </a:lnTo>
                    <a:lnTo>
                      <a:pt x="230" y="0"/>
                    </a:lnTo>
                    <a:lnTo>
                      <a:pt x="216" y="0"/>
                    </a:lnTo>
                    <a:lnTo>
                      <a:pt x="203" y="0"/>
                    </a:lnTo>
                    <a:lnTo>
                      <a:pt x="189" y="0"/>
                    </a:lnTo>
                    <a:lnTo>
                      <a:pt x="175" y="0"/>
                    </a:lnTo>
                    <a:lnTo>
                      <a:pt x="161" y="0"/>
                    </a:lnTo>
                    <a:lnTo>
                      <a:pt x="147" y="0"/>
                    </a:lnTo>
                    <a:lnTo>
                      <a:pt x="133" y="0"/>
                    </a:lnTo>
                    <a:lnTo>
                      <a:pt x="120" y="0"/>
                    </a:lnTo>
                    <a:lnTo>
                      <a:pt x="106" y="0"/>
                    </a:lnTo>
                    <a:lnTo>
                      <a:pt x="92" y="0"/>
                    </a:lnTo>
                    <a:close/>
                  </a:path>
                </a:pathLst>
              </a:custGeom>
              <a:noFill/>
              <a:ln w="4" cap="rnd">
                <a:solidFill>
                  <a:srgbClr val="25416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35" name="Freeform 642"/>
            <p:cNvSpPr>
              <a:spLocks/>
            </p:cNvSpPr>
            <p:nvPr/>
          </p:nvSpPr>
          <p:spPr bwMode="auto">
            <a:xfrm>
              <a:off x="6183518" y="3790563"/>
              <a:ext cx="421684" cy="31247"/>
            </a:xfrm>
            <a:custGeom>
              <a:avLst/>
              <a:gdLst/>
              <a:ahLst/>
              <a:cxnLst>
                <a:cxn ang="0">
                  <a:pos x="479" y="42"/>
                </a:cxn>
                <a:cxn ang="0">
                  <a:pos x="468" y="0"/>
                </a:cxn>
                <a:cxn ang="0">
                  <a:pos x="11" y="0"/>
                </a:cxn>
                <a:cxn ang="0">
                  <a:pos x="0" y="42"/>
                </a:cxn>
                <a:cxn ang="0">
                  <a:pos x="479" y="42"/>
                </a:cxn>
              </a:cxnLst>
              <a:rect l="0" t="0" r="r" b="b"/>
              <a:pathLst>
                <a:path w="479" h="42">
                  <a:moveTo>
                    <a:pt x="479" y="42"/>
                  </a:moveTo>
                  <a:lnTo>
                    <a:pt x="468" y="0"/>
                  </a:lnTo>
                  <a:lnTo>
                    <a:pt x="11" y="0"/>
                  </a:lnTo>
                  <a:lnTo>
                    <a:pt x="0" y="42"/>
                  </a:lnTo>
                  <a:lnTo>
                    <a:pt x="479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6" name="Line 643"/>
            <p:cNvSpPr>
              <a:spLocks noChangeShapeType="1"/>
            </p:cNvSpPr>
            <p:nvPr/>
          </p:nvSpPr>
          <p:spPr bwMode="auto">
            <a:xfrm>
              <a:off x="6174714" y="3829993"/>
              <a:ext cx="432249" cy="744"/>
            </a:xfrm>
            <a:prstGeom prst="line">
              <a:avLst/>
            </a:prstGeom>
            <a:noFill/>
            <a:ln w="2" cap="rnd">
              <a:solidFill>
                <a:srgbClr val="25416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37" name="Group 646"/>
            <p:cNvGrpSpPr>
              <a:grpSpLocks/>
            </p:cNvGrpSpPr>
            <p:nvPr/>
          </p:nvGrpSpPr>
          <p:grpSpPr bwMode="auto">
            <a:xfrm>
              <a:off x="6379835" y="3779403"/>
              <a:ext cx="23769" cy="54310"/>
              <a:chOff x="2679" y="2793"/>
              <a:chExt cx="27" cy="73"/>
            </a:xfrm>
          </p:grpSpPr>
          <p:sp>
            <p:nvSpPr>
              <p:cNvPr id="2725" name="Rectangle 644"/>
              <p:cNvSpPr>
                <a:spLocks noChangeArrowheads="1"/>
              </p:cNvSpPr>
              <p:nvPr/>
            </p:nvSpPr>
            <p:spPr bwMode="auto">
              <a:xfrm>
                <a:off x="2679" y="2793"/>
                <a:ext cx="27" cy="7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6" name="Rectangle 645"/>
              <p:cNvSpPr>
                <a:spLocks noChangeArrowheads="1"/>
              </p:cNvSpPr>
              <p:nvPr/>
            </p:nvSpPr>
            <p:spPr bwMode="auto">
              <a:xfrm>
                <a:off x="2679" y="2793"/>
                <a:ext cx="27" cy="73"/>
              </a:xfrm>
              <a:prstGeom prst="rect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38" name="Group 649"/>
            <p:cNvGrpSpPr>
              <a:grpSpLocks/>
            </p:cNvGrpSpPr>
            <p:nvPr/>
          </p:nvGrpSpPr>
          <p:grpSpPr bwMode="auto">
            <a:xfrm>
              <a:off x="6209048" y="3780147"/>
              <a:ext cx="23769" cy="54310"/>
              <a:chOff x="2485" y="2794"/>
              <a:chExt cx="27" cy="73"/>
            </a:xfrm>
          </p:grpSpPr>
          <p:sp>
            <p:nvSpPr>
              <p:cNvPr id="2723" name="Rectangle 647"/>
              <p:cNvSpPr>
                <a:spLocks noChangeArrowheads="1"/>
              </p:cNvSpPr>
              <p:nvPr/>
            </p:nvSpPr>
            <p:spPr bwMode="auto">
              <a:xfrm>
                <a:off x="2485" y="2794"/>
                <a:ext cx="27" cy="7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4" name="Rectangle 648"/>
              <p:cNvSpPr>
                <a:spLocks noChangeArrowheads="1"/>
              </p:cNvSpPr>
              <p:nvPr/>
            </p:nvSpPr>
            <p:spPr bwMode="auto">
              <a:xfrm>
                <a:off x="2485" y="2794"/>
                <a:ext cx="27" cy="73"/>
              </a:xfrm>
              <a:prstGeom prst="rect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39" name="Group 652"/>
            <p:cNvGrpSpPr>
              <a:grpSpLocks/>
            </p:cNvGrpSpPr>
            <p:nvPr/>
          </p:nvGrpSpPr>
          <p:grpSpPr bwMode="auto">
            <a:xfrm>
              <a:off x="6564707" y="3780147"/>
              <a:ext cx="23769" cy="54310"/>
              <a:chOff x="2889" y="2794"/>
              <a:chExt cx="27" cy="73"/>
            </a:xfrm>
          </p:grpSpPr>
          <p:sp>
            <p:nvSpPr>
              <p:cNvPr id="2721" name="Rectangle 650"/>
              <p:cNvSpPr>
                <a:spLocks noChangeArrowheads="1"/>
              </p:cNvSpPr>
              <p:nvPr/>
            </p:nvSpPr>
            <p:spPr bwMode="auto">
              <a:xfrm>
                <a:off x="2889" y="2794"/>
                <a:ext cx="27" cy="7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2" name="Rectangle 651"/>
              <p:cNvSpPr>
                <a:spLocks noChangeArrowheads="1"/>
              </p:cNvSpPr>
              <p:nvPr/>
            </p:nvSpPr>
            <p:spPr bwMode="auto">
              <a:xfrm>
                <a:off x="2889" y="2794"/>
                <a:ext cx="27" cy="73"/>
              </a:xfrm>
              <a:prstGeom prst="rect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40" name="Group 656"/>
            <p:cNvGrpSpPr>
              <a:grpSpLocks/>
            </p:cNvGrpSpPr>
            <p:nvPr/>
          </p:nvGrpSpPr>
          <p:grpSpPr bwMode="auto">
            <a:xfrm>
              <a:off x="6121894" y="3777171"/>
              <a:ext cx="544052" cy="535655"/>
              <a:chOff x="2386" y="2790"/>
              <a:chExt cx="618" cy="720"/>
            </a:xfrm>
          </p:grpSpPr>
          <p:sp>
            <p:nvSpPr>
              <p:cNvPr id="2718" name="Freeform 653"/>
              <p:cNvSpPr>
                <a:spLocks/>
              </p:cNvSpPr>
              <p:nvPr/>
            </p:nvSpPr>
            <p:spPr bwMode="auto">
              <a:xfrm>
                <a:off x="2402" y="2806"/>
                <a:ext cx="602" cy="704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64" y="58"/>
                  </a:cxn>
                  <a:cxn ang="0">
                    <a:pos x="52" y="92"/>
                  </a:cxn>
                  <a:cxn ang="0">
                    <a:pos x="41" y="127"/>
                  </a:cxn>
                  <a:cxn ang="0">
                    <a:pos x="33" y="162"/>
                  </a:cxn>
                  <a:cxn ang="0">
                    <a:pos x="26" y="197"/>
                  </a:cxn>
                  <a:cxn ang="0">
                    <a:pos x="19" y="231"/>
                  </a:cxn>
                  <a:cxn ang="0">
                    <a:pos x="13" y="266"/>
                  </a:cxn>
                  <a:cxn ang="0">
                    <a:pos x="0" y="495"/>
                  </a:cxn>
                  <a:cxn ang="0">
                    <a:pos x="2" y="527"/>
                  </a:cxn>
                  <a:cxn ang="0">
                    <a:pos x="4" y="558"/>
                  </a:cxn>
                  <a:cxn ang="0">
                    <a:pos x="6" y="589"/>
                  </a:cxn>
                  <a:cxn ang="0">
                    <a:pos x="8" y="620"/>
                  </a:cxn>
                  <a:cxn ang="0">
                    <a:pos x="10" y="652"/>
                  </a:cxn>
                  <a:cxn ang="0">
                    <a:pos x="12" y="683"/>
                  </a:cxn>
                  <a:cxn ang="0">
                    <a:pos x="31" y="704"/>
                  </a:cxn>
                  <a:cxn ang="0">
                    <a:pos x="85" y="704"/>
                  </a:cxn>
                  <a:cxn ang="0">
                    <a:pos x="138" y="704"/>
                  </a:cxn>
                  <a:cxn ang="0">
                    <a:pos x="192" y="704"/>
                  </a:cxn>
                  <a:cxn ang="0">
                    <a:pos x="245" y="704"/>
                  </a:cxn>
                  <a:cxn ang="0">
                    <a:pos x="299" y="704"/>
                  </a:cxn>
                  <a:cxn ang="0">
                    <a:pos x="352" y="704"/>
                  </a:cxn>
                  <a:cxn ang="0">
                    <a:pos x="406" y="704"/>
                  </a:cxn>
                  <a:cxn ang="0">
                    <a:pos x="459" y="704"/>
                  </a:cxn>
                  <a:cxn ang="0">
                    <a:pos x="513" y="704"/>
                  </a:cxn>
                  <a:cxn ang="0">
                    <a:pos x="566" y="704"/>
                  </a:cxn>
                  <a:cxn ang="0">
                    <a:pos x="586" y="684"/>
                  </a:cxn>
                  <a:cxn ang="0">
                    <a:pos x="589" y="654"/>
                  </a:cxn>
                  <a:cxn ang="0">
                    <a:pos x="591" y="624"/>
                  </a:cxn>
                  <a:cxn ang="0">
                    <a:pos x="594" y="594"/>
                  </a:cxn>
                  <a:cxn ang="0">
                    <a:pos x="597" y="564"/>
                  </a:cxn>
                  <a:cxn ang="0">
                    <a:pos x="600" y="534"/>
                  </a:cxn>
                  <a:cxn ang="0">
                    <a:pos x="602" y="504"/>
                  </a:cxn>
                  <a:cxn ang="0">
                    <a:pos x="591" y="269"/>
                  </a:cxn>
                  <a:cxn ang="0">
                    <a:pos x="585" y="235"/>
                  </a:cxn>
                  <a:cxn ang="0">
                    <a:pos x="579" y="200"/>
                  </a:cxn>
                  <a:cxn ang="0">
                    <a:pos x="572" y="165"/>
                  </a:cxn>
                  <a:cxn ang="0">
                    <a:pos x="565" y="130"/>
                  </a:cxn>
                  <a:cxn ang="0">
                    <a:pos x="557" y="93"/>
                  </a:cxn>
                  <a:cxn ang="0">
                    <a:pos x="548" y="54"/>
                  </a:cxn>
                  <a:cxn ang="0">
                    <a:pos x="538" y="14"/>
                  </a:cxn>
                  <a:cxn ang="0">
                    <a:pos x="506" y="0"/>
                  </a:cxn>
                  <a:cxn ang="0">
                    <a:pos x="465" y="0"/>
                  </a:cxn>
                  <a:cxn ang="0">
                    <a:pos x="423" y="0"/>
                  </a:cxn>
                  <a:cxn ang="0">
                    <a:pos x="382" y="0"/>
                  </a:cxn>
                  <a:cxn ang="0">
                    <a:pos x="340" y="0"/>
                  </a:cxn>
                  <a:cxn ang="0">
                    <a:pos x="299" y="0"/>
                  </a:cxn>
                  <a:cxn ang="0">
                    <a:pos x="258" y="0"/>
                  </a:cxn>
                  <a:cxn ang="0">
                    <a:pos x="216" y="0"/>
                  </a:cxn>
                  <a:cxn ang="0">
                    <a:pos x="175" y="0"/>
                  </a:cxn>
                  <a:cxn ang="0">
                    <a:pos x="133" y="0"/>
                  </a:cxn>
                  <a:cxn ang="0">
                    <a:pos x="92" y="0"/>
                  </a:cxn>
                </a:cxnLst>
                <a:rect l="0" t="0" r="r" b="b"/>
                <a:pathLst>
                  <a:path w="602" h="704">
                    <a:moveTo>
                      <a:pt x="92" y="0"/>
                    </a:moveTo>
                    <a:lnTo>
                      <a:pt x="86" y="11"/>
                    </a:lnTo>
                    <a:lnTo>
                      <a:pt x="80" y="23"/>
                    </a:lnTo>
                    <a:lnTo>
                      <a:pt x="74" y="34"/>
                    </a:lnTo>
                    <a:lnTo>
                      <a:pt x="69" y="46"/>
                    </a:lnTo>
                    <a:lnTo>
                      <a:pt x="64" y="58"/>
                    </a:lnTo>
                    <a:lnTo>
                      <a:pt x="60" y="69"/>
                    </a:lnTo>
                    <a:lnTo>
                      <a:pt x="56" y="81"/>
                    </a:lnTo>
                    <a:lnTo>
                      <a:pt x="52" y="92"/>
                    </a:lnTo>
                    <a:lnTo>
                      <a:pt x="48" y="104"/>
                    </a:lnTo>
                    <a:lnTo>
                      <a:pt x="45" y="116"/>
                    </a:lnTo>
                    <a:lnTo>
                      <a:pt x="41" y="127"/>
                    </a:lnTo>
                    <a:lnTo>
                      <a:pt x="38" y="139"/>
                    </a:lnTo>
                    <a:lnTo>
                      <a:pt x="36" y="150"/>
                    </a:lnTo>
                    <a:lnTo>
                      <a:pt x="33" y="162"/>
                    </a:lnTo>
                    <a:lnTo>
                      <a:pt x="30" y="174"/>
                    </a:lnTo>
                    <a:lnTo>
                      <a:pt x="28" y="185"/>
                    </a:lnTo>
                    <a:lnTo>
                      <a:pt x="26" y="197"/>
                    </a:lnTo>
                    <a:lnTo>
                      <a:pt x="24" y="208"/>
                    </a:lnTo>
                    <a:lnTo>
                      <a:pt x="22" y="220"/>
                    </a:lnTo>
                    <a:lnTo>
                      <a:pt x="19" y="231"/>
                    </a:lnTo>
                    <a:lnTo>
                      <a:pt x="17" y="243"/>
                    </a:lnTo>
                    <a:lnTo>
                      <a:pt x="15" y="254"/>
                    </a:lnTo>
                    <a:lnTo>
                      <a:pt x="13" y="266"/>
                    </a:lnTo>
                    <a:lnTo>
                      <a:pt x="11" y="278"/>
                    </a:lnTo>
                    <a:lnTo>
                      <a:pt x="9" y="289"/>
                    </a:lnTo>
                    <a:lnTo>
                      <a:pt x="0" y="495"/>
                    </a:lnTo>
                    <a:lnTo>
                      <a:pt x="0" y="506"/>
                    </a:lnTo>
                    <a:lnTo>
                      <a:pt x="1" y="516"/>
                    </a:lnTo>
                    <a:lnTo>
                      <a:pt x="2" y="527"/>
                    </a:lnTo>
                    <a:lnTo>
                      <a:pt x="2" y="537"/>
                    </a:lnTo>
                    <a:lnTo>
                      <a:pt x="3" y="547"/>
                    </a:lnTo>
                    <a:lnTo>
                      <a:pt x="4" y="558"/>
                    </a:lnTo>
                    <a:lnTo>
                      <a:pt x="4" y="569"/>
                    </a:lnTo>
                    <a:lnTo>
                      <a:pt x="5" y="579"/>
                    </a:lnTo>
                    <a:lnTo>
                      <a:pt x="6" y="589"/>
                    </a:lnTo>
                    <a:lnTo>
                      <a:pt x="6" y="600"/>
                    </a:lnTo>
                    <a:lnTo>
                      <a:pt x="7" y="610"/>
                    </a:lnTo>
                    <a:lnTo>
                      <a:pt x="8" y="620"/>
                    </a:lnTo>
                    <a:lnTo>
                      <a:pt x="8" y="631"/>
                    </a:lnTo>
                    <a:lnTo>
                      <a:pt x="9" y="642"/>
                    </a:lnTo>
                    <a:lnTo>
                      <a:pt x="10" y="652"/>
                    </a:lnTo>
                    <a:lnTo>
                      <a:pt x="11" y="663"/>
                    </a:lnTo>
                    <a:lnTo>
                      <a:pt x="11" y="673"/>
                    </a:lnTo>
                    <a:lnTo>
                      <a:pt x="12" y="683"/>
                    </a:lnTo>
                    <a:lnTo>
                      <a:pt x="12" y="694"/>
                    </a:lnTo>
                    <a:lnTo>
                      <a:pt x="13" y="704"/>
                    </a:lnTo>
                    <a:lnTo>
                      <a:pt x="31" y="704"/>
                    </a:lnTo>
                    <a:lnTo>
                      <a:pt x="49" y="704"/>
                    </a:lnTo>
                    <a:lnTo>
                      <a:pt x="67" y="704"/>
                    </a:lnTo>
                    <a:lnTo>
                      <a:pt x="85" y="704"/>
                    </a:lnTo>
                    <a:lnTo>
                      <a:pt x="102" y="704"/>
                    </a:lnTo>
                    <a:lnTo>
                      <a:pt x="120" y="704"/>
                    </a:lnTo>
                    <a:lnTo>
                      <a:pt x="138" y="704"/>
                    </a:lnTo>
                    <a:lnTo>
                      <a:pt x="156" y="704"/>
                    </a:lnTo>
                    <a:lnTo>
                      <a:pt x="174" y="704"/>
                    </a:lnTo>
                    <a:lnTo>
                      <a:pt x="192" y="704"/>
                    </a:lnTo>
                    <a:lnTo>
                      <a:pt x="209" y="704"/>
                    </a:lnTo>
                    <a:lnTo>
                      <a:pt x="228" y="704"/>
                    </a:lnTo>
                    <a:lnTo>
                      <a:pt x="245" y="704"/>
                    </a:lnTo>
                    <a:lnTo>
                      <a:pt x="263" y="704"/>
                    </a:lnTo>
                    <a:lnTo>
                      <a:pt x="281" y="704"/>
                    </a:lnTo>
                    <a:lnTo>
                      <a:pt x="299" y="704"/>
                    </a:lnTo>
                    <a:lnTo>
                      <a:pt x="316" y="704"/>
                    </a:lnTo>
                    <a:lnTo>
                      <a:pt x="334" y="704"/>
                    </a:lnTo>
                    <a:lnTo>
                      <a:pt x="352" y="704"/>
                    </a:lnTo>
                    <a:lnTo>
                      <a:pt x="370" y="704"/>
                    </a:lnTo>
                    <a:lnTo>
                      <a:pt x="388" y="704"/>
                    </a:lnTo>
                    <a:lnTo>
                      <a:pt x="406" y="704"/>
                    </a:lnTo>
                    <a:lnTo>
                      <a:pt x="424" y="704"/>
                    </a:lnTo>
                    <a:lnTo>
                      <a:pt x="441" y="704"/>
                    </a:lnTo>
                    <a:lnTo>
                      <a:pt x="459" y="704"/>
                    </a:lnTo>
                    <a:lnTo>
                      <a:pt x="477" y="704"/>
                    </a:lnTo>
                    <a:lnTo>
                      <a:pt x="495" y="704"/>
                    </a:lnTo>
                    <a:lnTo>
                      <a:pt x="513" y="704"/>
                    </a:lnTo>
                    <a:lnTo>
                      <a:pt x="531" y="704"/>
                    </a:lnTo>
                    <a:lnTo>
                      <a:pt x="549" y="704"/>
                    </a:lnTo>
                    <a:lnTo>
                      <a:pt x="566" y="704"/>
                    </a:lnTo>
                    <a:lnTo>
                      <a:pt x="584" y="704"/>
                    </a:lnTo>
                    <a:lnTo>
                      <a:pt x="585" y="694"/>
                    </a:lnTo>
                    <a:lnTo>
                      <a:pt x="586" y="684"/>
                    </a:lnTo>
                    <a:lnTo>
                      <a:pt x="587" y="674"/>
                    </a:lnTo>
                    <a:lnTo>
                      <a:pt x="588" y="664"/>
                    </a:lnTo>
                    <a:lnTo>
                      <a:pt x="589" y="654"/>
                    </a:lnTo>
                    <a:lnTo>
                      <a:pt x="589" y="644"/>
                    </a:lnTo>
                    <a:lnTo>
                      <a:pt x="590" y="634"/>
                    </a:lnTo>
                    <a:lnTo>
                      <a:pt x="591" y="624"/>
                    </a:lnTo>
                    <a:lnTo>
                      <a:pt x="592" y="614"/>
                    </a:lnTo>
                    <a:lnTo>
                      <a:pt x="594" y="604"/>
                    </a:lnTo>
                    <a:lnTo>
                      <a:pt x="594" y="594"/>
                    </a:lnTo>
                    <a:lnTo>
                      <a:pt x="595" y="584"/>
                    </a:lnTo>
                    <a:lnTo>
                      <a:pt x="596" y="574"/>
                    </a:lnTo>
                    <a:lnTo>
                      <a:pt x="597" y="564"/>
                    </a:lnTo>
                    <a:lnTo>
                      <a:pt x="598" y="554"/>
                    </a:lnTo>
                    <a:lnTo>
                      <a:pt x="599" y="544"/>
                    </a:lnTo>
                    <a:lnTo>
                      <a:pt x="600" y="534"/>
                    </a:lnTo>
                    <a:lnTo>
                      <a:pt x="600" y="524"/>
                    </a:lnTo>
                    <a:lnTo>
                      <a:pt x="601" y="514"/>
                    </a:lnTo>
                    <a:lnTo>
                      <a:pt x="602" y="504"/>
                    </a:lnTo>
                    <a:lnTo>
                      <a:pt x="596" y="292"/>
                    </a:lnTo>
                    <a:lnTo>
                      <a:pt x="594" y="280"/>
                    </a:lnTo>
                    <a:lnTo>
                      <a:pt x="591" y="269"/>
                    </a:lnTo>
                    <a:lnTo>
                      <a:pt x="589" y="258"/>
                    </a:lnTo>
                    <a:lnTo>
                      <a:pt x="587" y="246"/>
                    </a:lnTo>
                    <a:lnTo>
                      <a:pt x="585" y="235"/>
                    </a:lnTo>
                    <a:lnTo>
                      <a:pt x="583" y="223"/>
                    </a:lnTo>
                    <a:lnTo>
                      <a:pt x="581" y="212"/>
                    </a:lnTo>
                    <a:lnTo>
                      <a:pt x="579" y="200"/>
                    </a:lnTo>
                    <a:lnTo>
                      <a:pt x="577" y="189"/>
                    </a:lnTo>
                    <a:lnTo>
                      <a:pt x="575" y="177"/>
                    </a:lnTo>
                    <a:lnTo>
                      <a:pt x="572" y="165"/>
                    </a:lnTo>
                    <a:lnTo>
                      <a:pt x="570" y="154"/>
                    </a:lnTo>
                    <a:lnTo>
                      <a:pt x="567" y="142"/>
                    </a:lnTo>
                    <a:lnTo>
                      <a:pt x="565" y="130"/>
                    </a:lnTo>
                    <a:lnTo>
                      <a:pt x="562" y="118"/>
                    </a:lnTo>
                    <a:lnTo>
                      <a:pt x="560" y="105"/>
                    </a:lnTo>
                    <a:lnTo>
                      <a:pt x="557" y="93"/>
                    </a:lnTo>
                    <a:lnTo>
                      <a:pt x="554" y="80"/>
                    </a:lnTo>
                    <a:lnTo>
                      <a:pt x="551" y="67"/>
                    </a:lnTo>
                    <a:lnTo>
                      <a:pt x="548" y="54"/>
                    </a:lnTo>
                    <a:lnTo>
                      <a:pt x="545" y="41"/>
                    </a:lnTo>
                    <a:lnTo>
                      <a:pt x="541" y="28"/>
                    </a:lnTo>
                    <a:lnTo>
                      <a:pt x="538" y="14"/>
                    </a:lnTo>
                    <a:lnTo>
                      <a:pt x="534" y="0"/>
                    </a:lnTo>
                    <a:lnTo>
                      <a:pt x="520" y="0"/>
                    </a:lnTo>
                    <a:lnTo>
                      <a:pt x="506" y="0"/>
                    </a:lnTo>
                    <a:lnTo>
                      <a:pt x="492" y="0"/>
                    </a:lnTo>
                    <a:lnTo>
                      <a:pt x="478" y="0"/>
                    </a:lnTo>
                    <a:lnTo>
                      <a:pt x="465" y="0"/>
                    </a:lnTo>
                    <a:lnTo>
                      <a:pt x="451" y="0"/>
                    </a:lnTo>
                    <a:lnTo>
                      <a:pt x="437" y="0"/>
                    </a:lnTo>
                    <a:lnTo>
                      <a:pt x="423" y="0"/>
                    </a:lnTo>
                    <a:lnTo>
                      <a:pt x="410" y="0"/>
                    </a:lnTo>
                    <a:lnTo>
                      <a:pt x="395" y="0"/>
                    </a:lnTo>
                    <a:lnTo>
                      <a:pt x="382" y="0"/>
                    </a:lnTo>
                    <a:lnTo>
                      <a:pt x="368" y="0"/>
                    </a:lnTo>
                    <a:lnTo>
                      <a:pt x="354" y="0"/>
                    </a:lnTo>
                    <a:lnTo>
                      <a:pt x="340" y="0"/>
                    </a:lnTo>
                    <a:lnTo>
                      <a:pt x="327" y="0"/>
                    </a:lnTo>
                    <a:lnTo>
                      <a:pt x="313" y="0"/>
                    </a:lnTo>
                    <a:lnTo>
                      <a:pt x="299" y="0"/>
                    </a:lnTo>
                    <a:lnTo>
                      <a:pt x="285" y="0"/>
                    </a:lnTo>
                    <a:lnTo>
                      <a:pt x="271" y="0"/>
                    </a:lnTo>
                    <a:lnTo>
                      <a:pt x="258" y="0"/>
                    </a:lnTo>
                    <a:lnTo>
                      <a:pt x="244" y="0"/>
                    </a:lnTo>
                    <a:lnTo>
                      <a:pt x="230" y="0"/>
                    </a:lnTo>
                    <a:lnTo>
                      <a:pt x="216" y="0"/>
                    </a:lnTo>
                    <a:lnTo>
                      <a:pt x="203" y="0"/>
                    </a:lnTo>
                    <a:lnTo>
                      <a:pt x="189" y="0"/>
                    </a:lnTo>
                    <a:lnTo>
                      <a:pt x="175" y="0"/>
                    </a:lnTo>
                    <a:lnTo>
                      <a:pt x="161" y="0"/>
                    </a:lnTo>
                    <a:lnTo>
                      <a:pt x="147" y="0"/>
                    </a:lnTo>
                    <a:lnTo>
                      <a:pt x="133" y="0"/>
                    </a:lnTo>
                    <a:lnTo>
                      <a:pt x="120" y="0"/>
                    </a:lnTo>
                    <a:lnTo>
                      <a:pt x="106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19" name="Freeform 654"/>
              <p:cNvSpPr>
                <a:spLocks/>
              </p:cNvSpPr>
              <p:nvPr/>
            </p:nvSpPr>
            <p:spPr bwMode="auto">
              <a:xfrm>
                <a:off x="2386" y="2790"/>
                <a:ext cx="602" cy="704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64" y="58"/>
                  </a:cxn>
                  <a:cxn ang="0">
                    <a:pos x="52" y="92"/>
                  </a:cxn>
                  <a:cxn ang="0">
                    <a:pos x="41" y="127"/>
                  </a:cxn>
                  <a:cxn ang="0">
                    <a:pos x="33" y="162"/>
                  </a:cxn>
                  <a:cxn ang="0">
                    <a:pos x="26" y="197"/>
                  </a:cxn>
                  <a:cxn ang="0">
                    <a:pos x="19" y="231"/>
                  </a:cxn>
                  <a:cxn ang="0">
                    <a:pos x="13" y="266"/>
                  </a:cxn>
                  <a:cxn ang="0">
                    <a:pos x="0" y="495"/>
                  </a:cxn>
                  <a:cxn ang="0">
                    <a:pos x="2" y="527"/>
                  </a:cxn>
                  <a:cxn ang="0">
                    <a:pos x="4" y="558"/>
                  </a:cxn>
                  <a:cxn ang="0">
                    <a:pos x="6" y="589"/>
                  </a:cxn>
                  <a:cxn ang="0">
                    <a:pos x="8" y="620"/>
                  </a:cxn>
                  <a:cxn ang="0">
                    <a:pos x="10" y="652"/>
                  </a:cxn>
                  <a:cxn ang="0">
                    <a:pos x="12" y="683"/>
                  </a:cxn>
                  <a:cxn ang="0">
                    <a:pos x="31" y="704"/>
                  </a:cxn>
                  <a:cxn ang="0">
                    <a:pos x="85" y="704"/>
                  </a:cxn>
                  <a:cxn ang="0">
                    <a:pos x="138" y="704"/>
                  </a:cxn>
                  <a:cxn ang="0">
                    <a:pos x="192" y="704"/>
                  </a:cxn>
                  <a:cxn ang="0">
                    <a:pos x="245" y="704"/>
                  </a:cxn>
                  <a:cxn ang="0">
                    <a:pos x="299" y="704"/>
                  </a:cxn>
                  <a:cxn ang="0">
                    <a:pos x="352" y="704"/>
                  </a:cxn>
                  <a:cxn ang="0">
                    <a:pos x="406" y="704"/>
                  </a:cxn>
                  <a:cxn ang="0">
                    <a:pos x="459" y="704"/>
                  </a:cxn>
                  <a:cxn ang="0">
                    <a:pos x="513" y="704"/>
                  </a:cxn>
                  <a:cxn ang="0">
                    <a:pos x="566" y="704"/>
                  </a:cxn>
                  <a:cxn ang="0">
                    <a:pos x="586" y="684"/>
                  </a:cxn>
                  <a:cxn ang="0">
                    <a:pos x="589" y="654"/>
                  </a:cxn>
                  <a:cxn ang="0">
                    <a:pos x="591" y="624"/>
                  </a:cxn>
                  <a:cxn ang="0">
                    <a:pos x="594" y="594"/>
                  </a:cxn>
                  <a:cxn ang="0">
                    <a:pos x="597" y="564"/>
                  </a:cxn>
                  <a:cxn ang="0">
                    <a:pos x="600" y="534"/>
                  </a:cxn>
                  <a:cxn ang="0">
                    <a:pos x="602" y="504"/>
                  </a:cxn>
                  <a:cxn ang="0">
                    <a:pos x="591" y="269"/>
                  </a:cxn>
                  <a:cxn ang="0">
                    <a:pos x="585" y="235"/>
                  </a:cxn>
                  <a:cxn ang="0">
                    <a:pos x="579" y="200"/>
                  </a:cxn>
                  <a:cxn ang="0">
                    <a:pos x="572" y="165"/>
                  </a:cxn>
                  <a:cxn ang="0">
                    <a:pos x="565" y="130"/>
                  </a:cxn>
                  <a:cxn ang="0">
                    <a:pos x="557" y="93"/>
                  </a:cxn>
                  <a:cxn ang="0">
                    <a:pos x="548" y="54"/>
                  </a:cxn>
                  <a:cxn ang="0">
                    <a:pos x="538" y="14"/>
                  </a:cxn>
                  <a:cxn ang="0">
                    <a:pos x="506" y="0"/>
                  </a:cxn>
                  <a:cxn ang="0">
                    <a:pos x="465" y="0"/>
                  </a:cxn>
                  <a:cxn ang="0">
                    <a:pos x="423" y="0"/>
                  </a:cxn>
                  <a:cxn ang="0">
                    <a:pos x="382" y="0"/>
                  </a:cxn>
                  <a:cxn ang="0">
                    <a:pos x="340" y="0"/>
                  </a:cxn>
                  <a:cxn ang="0">
                    <a:pos x="299" y="0"/>
                  </a:cxn>
                  <a:cxn ang="0">
                    <a:pos x="258" y="0"/>
                  </a:cxn>
                  <a:cxn ang="0">
                    <a:pos x="216" y="0"/>
                  </a:cxn>
                  <a:cxn ang="0">
                    <a:pos x="175" y="0"/>
                  </a:cxn>
                  <a:cxn ang="0">
                    <a:pos x="133" y="0"/>
                  </a:cxn>
                  <a:cxn ang="0">
                    <a:pos x="92" y="0"/>
                  </a:cxn>
                </a:cxnLst>
                <a:rect l="0" t="0" r="r" b="b"/>
                <a:pathLst>
                  <a:path w="602" h="704">
                    <a:moveTo>
                      <a:pt x="92" y="0"/>
                    </a:moveTo>
                    <a:lnTo>
                      <a:pt x="86" y="11"/>
                    </a:lnTo>
                    <a:lnTo>
                      <a:pt x="80" y="23"/>
                    </a:lnTo>
                    <a:lnTo>
                      <a:pt x="74" y="34"/>
                    </a:lnTo>
                    <a:lnTo>
                      <a:pt x="69" y="46"/>
                    </a:lnTo>
                    <a:lnTo>
                      <a:pt x="64" y="58"/>
                    </a:lnTo>
                    <a:lnTo>
                      <a:pt x="60" y="69"/>
                    </a:lnTo>
                    <a:lnTo>
                      <a:pt x="56" y="81"/>
                    </a:lnTo>
                    <a:lnTo>
                      <a:pt x="52" y="92"/>
                    </a:lnTo>
                    <a:lnTo>
                      <a:pt x="48" y="104"/>
                    </a:lnTo>
                    <a:lnTo>
                      <a:pt x="45" y="116"/>
                    </a:lnTo>
                    <a:lnTo>
                      <a:pt x="41" y="127"/>
                    </a:lnTo>
                    <a:lnTo>
                      <a:pt x="38" y="139"/>
                    </a:lnTo>
                    <a:lnTo>
                      <a:pt x="36" y="150"/>
                    </a:lnTo>
                    <a:lnTo>
                      <a:pt x="33" y="162"/>
                    </a:lnTo>
                    <a:lnTo>
                      <a:pt x="30" y="174"/>
                    </a:lnTo>
                    <a:lnTo>
                      <a:pt x="28" y="185"/>
                    </a:lnTo>
                    <a:lnTo>
                      <a:pt x="26" y="197"/>
                    </a:lnTo>
                    <a:lnTo>
                      <a:pt x="24" y="208"/>
                    </a:lnTo>
                    <a:lnTo>
                      <a:pt x="22" y="220"/>
                    </a:lnTo>
                    <a:lnTo>
                      <a:pt x="19" y="231"/>
                    </a:lnTo>
                    <a:lnTo>
                      <a:pt x="17" y="243"/>
                    </a:lnTo>
                    <a:lnTo>
                      <a:pt x="15" y="254"/>
                    </a:lnTo>
                    <a:lnTo>
                      <a:pt x="13" y="266"/>
                    </a:lnTo>
                    <a:lnTo>
                      <a:pt x="11" y="278"/>
                    </a:lnTo>
                    <a:lnTo>
                      <a:pt x="9" y="289"/>
                    </a:lnTo>
                    <a:lnTo>
                      <a:pt x="0" y="495"/>
                    </a:lnTo>
                    <a:lnTo>
                      <a:pt x="0" y="506"/>
                    </a:lnTo>
                    <a:lnTo>
                      <a:pt x="1" y="516"/>
                    </a:lnTo>
                    <a:lnTo>
                      <a:pt x="2" y="527"/>
                    </a:lnTo>
                    <a:lnTo>
                      <a:pt x="2" y="537"/>
                    </a:lnTo>
                    <a:lnTo>
                      <a:pt x="3" y="547"/>
                    </a:lnTo>
                    <a:lnTo>
                      <a:pt x="4" y="558"/>
                    </a:lnTo>
                    <a:lnTo>
                      <a:pt x="4" y="569"/>
                    </a:lnTo>
                    <a:lnTo>
                      <a:pt x="5" y="579"/>
                    </a:lnTo>
                    <a:lnTo>
                      <a:pt x="6" y="589"/>
                    </a:lnTo>
                    <a:lnTo>
                      <a:pt x="6" y="600"/>
                    </a:lnTo>
                    <a:lnTo>
                      <a:pt x="7" y="610"/>
                    </a:lnTo>
                    <a:lnTo>
                      <a:pt x="8" y="620"/>
                    </a:lnTo>
                    <a:lnTo>
                      <a:pt x="8" y="631"/>
                    </a:lnTo>
                    <a:lnTo>
                      <a:pt x="9" y="642"/>
                    </a:lnTo>
                    <a:lnTo>
                      <a:pt x="10" y="652"/>
                    </a:lnTo>
                    <a:lnTo>
                      <a:pt x="11" y="663"/>
                    </a:lnTo>
                    <a:lnTo>
                      <a:pt x="11" y="673"/>
                    </a:lnTo>
                    <a:lnTo>
                      <a:pt x="12" y="683"/>
                    </a:lnTo>
                    <a:lnTo>
                      <a:pt x="12" y="694"/>
                    </a:lnTo>
                    <a:lnTo>
                      <a:pt x="13" y="704"/>
                    </a:lnTo>
                    <a:lnTo>
                      <a:pt x="31" y="704"/>
                    </a:lnTo>
                    <a:lnTo>
                      <a:pt x="49" y="704"/>
                    </a:lnTo>
                    <a:lnTo>
                      <a:pt x="67" y="704"/>
                    </a:lnTo>
                    <a:lnTo>
                      <a:pt x="85" y="704"/>
                    </a:lnTo>
                    <a:lnTo>
                      <a:pt x="102" y="704"/>
                    </a:lnTo>
                    <a:lnTo>
                      <a:pt x="120" y="704"/>
                    </a:lnTo>
                    <a:lnTo>
                      <a:pt x="138" y="704"/>
                    </a:lnTo>
                    <a:lnTo>
                      <a:pt x="156" y="704"/>
                    </a:lnTo>
                    <a:lnTo>
                      <a:pt x="174" y="704"/>
                    </a:lnTo>
                    <a:lnTo>
                      <a:pt x="192" y="704"/>
                    </a:lnTo>
                    <a:lnTo>
                      <a:pt x="209" y="704"/>
                    </a:lnTo>
                    <a:lnTo>
                      <a:pt x="228" y="704"/>
                    </a:lnTo>
                    <a:lnTo>
                      <a:pt x="245" y="704"/>
                    </a:lnTo>
                    <a:lnTo>
                      <a:pt x="263" y="704"/>
                    </a:lnTo>
                    <a:lnTo>
                      <a:pt x="281" y="704"/>
                    </a:lnTo>
                    <a:lnTo>
                      <a:pt x="299" y="704"/>
                    </a:lnTo>
                    <a:lnTo>
                      <a:pt x="316" y="704"/>
                    </a:lnTo>
                    <a:lnTo>
                      <a:pt x="334" y="704"/>
                    </a:lnTo>
                    <a:lnTo>
                      <a:pt x="352" y="704"/>
                    </a:lnTo>
                    <a:lnTo>
                      <a:pt x="370" y="704"/>
                    </a:lnTo>
                    <a:lnTo>
                      <a:pt x="388" y="704"/>
                    </a:lnTo>
                    <a:lnTo>
                      <a:pt x="406" y="704"/>
                    </a:lnTo>
                    <a:lnTo>
                      <a:pt x="424" y="704"/>
                    </a:lnTo>
                    <a:lnTo>
                      <a:pt x="441" y="704"/>
                    </a:lnTo>
                    <a:lnTo>
                      <a:pt x="459" y="704"/>
                    </a:lnTo>
                    <a:lnTo>
                      <a:pt x="477" y="704"/>
                    </a:lnTo>
                    <a:lnTo>
                      <a:pt x="495" y="704"/>
                    </a:lnTo>
                    <a:lnTo>
                      <a:pt x="513" y="704"/>
                    </a:lnTo>
                    <a:lnTo>
                      <a:pt x="531" y="704"/>
                    </a:lnTo>
                    <a:lnTo>
                      <a:pt x="549" y="704"/>
                    </a:lnTo>
                    <a:lnTo>
                      <a:pt x="566" y="704"/>
                    </a:lnTo>
                    <a:lnTo>
                      <a:pt x="584" y="704"/>
                    </a:lnTo>
                    <a:lnTo>
                      <a:pt x="585" y="694"/>
                    </a:lnTo>
                    <a:lnTo>
                      <a:pt x="586" y="684"/>
                    </a:lnTo>
                    <a:lnTo>
                      <a:pt x="587" y="674"/>
                    </a:lnTo>
                    <a:lnTo>
                      <a:pt x="588" y="664"/>
                    </a:lnTo>
                    <a:lnTo>
                      <a:pt x="589" y="654"/>
                    </a:lnTo>
                    <a:lnTo>
                      <a:pt x="589" y="644"/>
                    </a:lnTo>
                    <a:lnTo>
                      <a:pt x="590" y="634"/>
                    </a:lnTo>
                    <a:lnTo>
                      <a:pt x="591" y="624"/>
                    </a:lnTo>
                    <a:lnTo>
                      <a:pt x="592" y="614"/>
                    </a:lnTo>
                    <a:lnTo>
                      <a:pt x="594" y="604"/>
                    </a:lnTo>
                    <a:lnTo>
                      <a:pt x="594" y="594"/>
                    </a:lnTo>
                    <a:lnTo>
                      <a:pt x="595" y="584"/>
                    </a:lnTo>
                    <a:lnTo>
                      <a:pt x="596" y="574"/>
                    </a:lnTo>
                    <a:lnTo>
                      <a:pt x="597" y="564"/>
                    </a:lnTo>
                    <a:lnTo>
                      <a:pt x="598" y="554"/>
                    </a:lnTo>
                    <a:lnTo>
                      <a:pt x="599" y="544"/>
                    </a:lnTo>
                    <a:lnTo>
                      <a:pt x="600" y="534"/>
                    </a:lnTo>
                    <a:lnTo>
                      <a:pt x="600" y="524"/>
                    </a:lnTo>
                    <a:lnTo>
                      <a:pt x="601" y="514"/>
                    </a:lnTo>
                    <a:lnTo>
                      <a:pt x="602" y="504"/>
                    </a:lnTo>
                    <a:lnTo>
                      <a:pt x="596" y="292"/>
                    </a:lnTo>
                    <a:lnTo>
                      <a:pt x="594" y="280"/>
                    </a:lnTo>
                    <a:lnTo>
                      <a:pt x="591" y="269"/>
                    </a:lnTo>
                    <a:lnTo>
                      <a:pt x="589" y="258"/>
                    </a:lnTo>
                    <a:lnTo>
                      <a:pt x="587" y="246"/>
                    </a:lnTo>
                    <a:lnTo>
                      <a:pt x="585" y="235"/>
                    </a:lnTo>
                    <a:lnTo>
                      <a:pt x="583" y="223"/>
                    </a:lnTo>
                    <a:lnTo>
                      <a:pt x="581" y="212"/>
                    </a:lnTo>
                    <a:lnTo>
                      <a:pt x="579" y="200"/>
                    </a:lnTo>
                    <a:lnTo>
                      <a:pt x="577" y="189"/>
                    </a:lnTo>
                    <a:lnTo>
                      <a:pt x="575" y="177"/>
                    </a:lnTo>
                    <a:lnTo>
                      <a:pt x="572" y="165"/>
                    </a:lnTo>
                    <a:lnTo>
                      <a:pt x="570" y="154"/>
                    </a:lnTo>
                    <a:lnTo>
                      <a:pt x="567" y="142"/>
                    </a:lnTo>
                    <a:lnTo>
                      <a:pt x="565" y="130"/>
                    </a:lnTo>
                    <a:lnTo>
                      <a:pt x="562" y="118"/>
                    </a:lnTo>
                    <a:lnTo>
                      <a:pt x="560" y="105"/>
                    </a:lnTo>
                    <a:lnTo>
                      <a:pt x="557" y="93"/>
                    </a:lnTo>
                    <a:lnTo>
                      <a:pt x="554" y="80"/>
                    </a:lnTo>
                    <a:lnTo>
                      <a:pt x="551" y="67"/>
                    </a:lnTo>
                    <a:lnTo>
                      <a:pt x="548" y="54"/>
                    </a:lnTo>
                    <a:lnTo>
                      <a:pt x="545" y="41"/>
                    </a:lnTo>
                    <a:lnTo>
                      <a:pt x="541" y="28"/>
                    </a:lnTo>
                    <a:lnTo>
                      <a:pt x="538" y="14"/>
                    </a:lnTo>
                    <a:lnTo>
                      <a:pt x="534" y="0"/>
                    </a:lnTo>
                    <a:lnTo>
                      <a:pt x="520" y="0"/>
                    </a:lnTo>
                    <a:lnTo>
                      <a:pt x="506" y="0"/>
                    </a:lnTo>
                    <a:lnTo>
                      <a:pt x="492" y="0"/>
                    </a:lnTo>
                    <a:lnTo>
                      <a:pt x="478" y="0"/>
                    </a:lnTo>
                    <a:lnTo>
                      <a:pt x="465" y="0"/>
                    </a:lnTo>
                    <a:lnTo>
                      <a:pt x="451" y="0"/>
                    </a:lnTo>
                    <a:lnTo>
                      <a:pt x="437" y="0"/>
                    </a:lnTo>
                    <a:lnTo>
                      <a:pt x="423" y="0"/>
                    </a:lnTo>
                    <a:lnTo>
                      <a:pt x="410" y="0"/>
                    </a:lnTo>
                    <a:lnTo>
                      <a:pt x="395" y="0"/>
                    </a:lnTo>
                    <a:lnTo>
                      <a:pt x="382" y="0"/>
                    </a:lnTo>
                    <a:lnTo>
                      <a:pt x="368" y="0"/>
                    </a:lnTo>
                    <a:lnTo>
                      <a:pt x="354" y="0"/>
                    </a:lnTo>
                    <a:lnTo>
                      <a:pt x="340" y="0"/>
                    </a:lnTo>
                    <a:lnTo>
                      <a:pt x="327" y="0"/>
                    </a:lnTo>
                    <a:lnTo>
                      <a:pt x="313" y="0"/>
                    </a:lnTo>
                    <a:lnTo>
                      <a:pt x="299" y="0"/>
                    </a:lnTo>
                    <a:lnTo>
                      <a:pt x="285" y="0"/>
                    </a:lnTo>
                    <a:lnTo>
                      <a:pt x="271" y="0"/>
                    </a:lnTo>
                    <a:lnTo>
                      <a:pt x="258" y="0"/>
                    </a:lnTo>
                    <a:lnTo>
                      <a:pt x="244" y="0"/>
                    </a:lnTo>
                    <a:lnTo>
                      <a:pt x="230" y="0"/>
                    </a:lnTo>
                    <a:lnTo>
                      <a:pt x="216" y="0"/>
                    </a:lnTo>
                    <a:lnTo>
                      <a:pt x="203" y="0"/>
                    </a:lnTo>
                    <a:lnTo>
                      <a:pt x="189" y="0"/>
                    </a:lnTo>
                    <a:lnTo>
                      <a:pt x="175" y="0"/>
                    </a:lnTo>
                    <a:lnTo>
                      <a:pt x="161" y="0"/>
                    </a:lnTo>
                    <a:lnTo>
                      <a:pt x="147" y="0"/>
                    </a:lnTo>
                    <a:lnTo>
                      <a:pt x="133" y="0"/>
                    </a:lnTo>
                    <a:lnTo>
                      <a:pt x="120" y="0"/>
                    </a:lnTo>
                    <a:lnTo>
                      <a:pt x="106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3F6FB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0" name="Freeform 655"/>
              <p:cNvSpPr>
                <a:spLocks/>
              </p:cNvSpPr>
              <p:nvPr/>
            </p:nvSpPr>
            <p:spPr bwMode="auto">
              <a:xfrm>
                <a:off x="2386" y="2790"/>
                <a:ext cx="602" cy="704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64" y="58"/>
                  </a:cxn>
                  <a:cxn ang="0">
                    <a:pos x="52" y="92"/>
                  </a:cxn>
                  <a:cxn ang="0">
                    <a:pos x="41" y="127"/>
                  </a:cxn>
                  <a:cxn ang="0">
                    <a:pos x="33" y="162"/>
                  </a:cxn>
                  <a:cxn ang="0">
                    <a:pos x="26" y="197"/>
                  </a:cxn>
                  <a:cxn ang="0">
                    <a:pos x="19" y="231"/>
                  </a:cxn>
                  <a:cxn ang="0">
                    <a:pos x="13" y="266"/>
                  </a:cxn>
                  <a:cxn ang="0">
                    <a:pos x="0" y="495"/>
                  </a:cxn>
                  <a:cxn ang="0">
                    <a:pos x="2" y="527"/>
                  </a:cxn>
                  <a:cxn ang="0">
                    <a:pos x="4" y="558"/>
                  </a:cxn>
                  <a:cxn ang="0">
                    <a:pos x="6" y="589"/>
                  </a:cxn>
                  <a:cxn ang="0">
                    <a:pos x="8" y="620"/>
                  </a:cxn>
                  <a:cxn ang="0">
                    <a:pos x="10" y="652"/>
                  </a:cxn>
                  <a:cxn ang="0">
                    <a:pos x="12" y="683"/>
                  </a:cxn>
                  <a:cxn ang="0">
                    <a:pos x="31" y="704"/>
                  </a:cxn>
                  <a:cxn ang="0">
                    <a:pos x="85" y="704"/>
                  </a:cxn>
                  <a:cxn ang="0">
                    <a:pos x="138" y="704"/>
                  </a:cxn>
                  <a:cxn ang="0">
                    <a:pos x="192" y="704"/>
                  </a:cxn>
                  <a:cxn ang="0">
                    <a:pos x="245" y="704"/>
                  </a:cxn>
                  <a:cxn ang="0">
                    <a:pos x="299" y="704"/>
                  </a:cxn>
                  <a:cxn ang="0">
                    <a:pos x="352" y="704"/>
                  </a:cxn>
                  <a:cxn ang="0">
                    <a:pos x="406" y="704"/>
                  </a:cxn>
                  <a:cxn ang="0">
                    <a:pos x="459" y="704"/>
                  </a:cxn>
                  <a:cxn ang="0">
                    <a:pos x="513" y="704"/>
                  </a:cxn>
                  <a:cxn ang="0">
                    <a:pos x="566" y="704"/>
                  </a:cxn>
                  <a:cxn ang="0">
                    <a:pos x="586" y="684"/>
                  </a:cxn>
                  <a:cxn ang="0">
                    <a:pos x="589" y="654"/>
                  </a:cxn>
                  <a:cxn ang="0">
                    <a:pos x="591" y="624"/>
                  </a:cxn>
                  <a:cxn ang="0">
                    <a:pos x="594" y="594"/>
                  </a:cxn>
                  <a:cxn ang="0">
                    <a:pos x="597" y="564"/>
                  </a:cxn>
                  <a:cxn ang="0">
                    <a:pos x="600" y="534"/>
                  </a:cxn>
                  <a:cxn ang="0">
                    <a:pos x="602" y="504"/>
                  </a:cxn>
                  <a:cxn ang="0">
                    <a:pos x="591" y="269"/>
                  </a:cxn>
                  <a:cxn ang="0">
                    <a:pos x="585" y="235"/>
                  </a:cxn>
                  <a:cxn ang="0">
                    <a:pos x="579" y="200"/>
                  </a:cxn>
                  <a:cxn ang="0">
                    <a:pos x="572" y="165"/>
                  </a:cxn>
                  <a:cxn ang="0">
                    <a:pos x="565" y="130"/>
                  </a:cxn>
                  <a:cxn ang="0">
                    <a:pos x="557" y="93"/>
                  </a:cxn>
                  <a:cxn ang="0">
                    <a:pos x="548" y="54"/>
                  </a:cxn>
                  <a:cxn ang="0">
                    <a:pos x="538" y="14"/>
                  </a:cxn>
                  <a:cxn ang="0">
                    <a:pos x="506" y="0"/>
                  </a:cxn>
                  <a:cxn ang="0">
                    <a:pos x="465" y="0"/>
                  </a:cxn>
                  <a:cxn ang="0">
                    <a:pos x="423" y="0"/>
                  </a:cxn>
                  <a:cxn ang="0">
                    <a:pos x="382" y="0"/>
                  </a:cxn>
                  <a:cxn ang="0">
                    <a:pos x="340" y="0"/>
                  </a:cxn>
                  <a:cxn ang="0">
                    <a:pos x="299" y="0"/>
                  </a:cxn>
                  <a:cxn ang="0">
                    <a:pos x="258" y="0"/>
                  </a:cxn>
                  <a:cxn ang="0">
                    <a:pos x="216" y="0"/>
                  </a:cxn>
                  <a:cxn ang="0">
                    <a:pos x="175" y="0"/>
                  </a:cxn>
                  <a:cxn ang="0">
                    <a:pos x="133" y="0"/>
                  </a:cxn>
                  <a:cxn ang="0">
                    <a:pos x="92" y="0"/>
                  </a:cxn>
                </a:cxnLst>
                <a:rect l="0" t="0" r="r" b="b"/>
                <a:pathLst>
                  <a:path w="602" h="704">
                    <a:moveTo>
                      <a:pt x="92" y="0"/>
                    </a:moveTo>
                    <a:lnTo>
                      <a:pt x="86" y="11"/>
                    </a:lnTo>
                    <a:lnTo>
                      <a:pt x="80" y="23"/>
                    </a:lnTo>
                    <a:lnTo>
                      <a:pt x="74" y="34"/>
                    </a:lnTo>
                    <a:lnTo>
                      <a:pt x="69" y="46"/>
                    </a:lnTo>
                    <a:lnTo>
                      <a:pt x="64" y="58"/>
                    </a:lnTo>
                    <a:lnTo>
                      <a:pt x="60" y="69"/>
                    </a:lnTo>
                    <a:lnTo>
                      <a:pt x="56" y="81"/>
                    </a:lnTo>
                    <a:lnTo>
                      <a:pt x="52" y="92"/>
                    </a:lnTo>
                    <a:lnTo>
                      <a:pt x="48" y="104"/>
                    </a:lnTo>
                    <a:lnTo>
                      <a:pt x="45" y="116"/>
                    </a:lnTo>
                    <a:lnTo>
                      <a:pt x="41" y="127"/>
                    </a:lnTo>
                    <a:lnTo>
                      <a:pt x="38" y="139"/>
                    </a:lnTo>
                    <a:lnTo>
                      <a:pt x="36" y="150"/>
                    </a:lnTo>
                    <a:lnTo>
                      <a:pt x="33" y="162"/>
                    </a:lnTo>
                    <a:lnTo>
                      <a:pt x="30" y="174"/>
                    </a:lnTo>
                    <a:lnTo>
                      <a:pt x="28" y="185"/>
                    </a:lnTo>
                    <a:lnTo>
                      <a:pt x="26" y="197"/>
                    </a:lnTo>
                    <a:lnTo>
                      <a:pt x="24" y="208"/>
                    </a:lnTo>
                    <a:lnTo>
                      <a:pt x="22" y="220"/>
                    </a:lnTo>
                    <a:lnTo>
                      <a:pt x="19" y="231"/>
                    </a:lnTo>
                    <a:lnTo>
                      <a:pt x="17" y="243"/>
                    </a:lnTo>
                    <a:lnTo>
                      <a:pt x="15" y="254"/>
                    </a:lnTo>
                    <a:lnTo>
                      <a:pt x="13" y="266"/>
                    </a:lnTo>
                    <a:lnTo>
                      <a:pt x="11" y="278"/>
                    </a:lnTo>
                    <a:lnTo>
                      <a:pt x="9" y="289"/>
                    </a:lnTo>
                    <a:lnTo>
                      <a:pt x="0" y="495"/>
                    </a:lnTo>
                    <a:lnTo>
                      <a:pt x="0" y="506"/>
                    </a:lnTo>
                    <a:lnTo>
                      <a:pt x="1" y="516"/>
                    </a:lnTo>
                    <a:lnTo>
                      <a:pt x="2" y="527"/>
                    </a:lnTo>
                    <a:lnTo>
                      <a:pt x="2" y="537"/>
                    </a:lnTo>
                    <a:lnTo>
                      <a:pt x="3" y="547"/>
                    </a:lnTo>
                    <a:lnTo>
                      <a:pt x="4" y="558"/>
                    </a:lnTo>
                    <a:lnTo>
                      <a:pt x="4" y="569"/>
                    </a:lnTo>
                    <a:lnTo>
                      <a:pt x="5" y="579"/>
                    </a:lnTo>
                    <a:lnTo>
                      <a:pt x="6" y="589"/>
                    </a:lnTo>
                    <a:lnTo>
                      <a:pt x="6" y="600"/>
                    </a:lnTo>
                    <a:lnTo>
                      <a:pt x="7" y="610"/>
                    </a:lnTo>
                    <a:lnTo>
                      <a:pt x="8" y="620"/>
                    </a:lnTo>
                    <a:lnTo>
                      <a:pt x="8" y="631"/>
                    </a:lnTo>
                    <a:lnTo>
                      <a:pt x="9" y="642"/>
                    </a:lnTo>
                    <a:lnTo>
                      <a:pt x="10" y="652"/>
                    </a:lnTo>
                    <a:lnTo>
                      <a:pt x="11" y="663"/>
                    </a:lnTo>
                    <a:lnTo>
                      <a:pt x="11" y="673"/>
                    </a:lnTo>
                    <a:lnTo>
                      <a:pt x="12" y="683"/>
                    </a:lnTo>
                    <a:lnTo>
                      <a:pt x="12" y="694"/>
                    </a:lnTo>
                    <a:lnTo>
                      <a:pt x="13" y="704"/>
                    </a:lnTo>
                    <a:lnTo>
                      <a:pt x="31" y="704"/>
                    </a:lnTo>
                    <a:lnTo>
                      <a:pt x="49" y="704"/>
                    </a:lnTo>
                    <a:lnTo>
                      <a:pt x="67" y="704"/>
                    </a:lnTo>
                    <a:lnTo>
                      <a:pt x="85" y="704"/>
                    </a:lnTo>
                    <a:lnTo>
                      <a:pt x="102" y="704"/>
                    </a:lnTo>
                    <a:lnTo>
                      <a:pt x="120" y="704"/>
                    </a:lnTo>
                    <a:lnTo>
                      <a:pt x="138" y="704"/>
                    </a:lnTo>
                    <a:lnTo>
                      <a:pt x="156" y="704"/>
                    </a:lnTo>
                    <a:lnTo>
                      <a:pt x="174" y="704"/>
                    </a:lnTo>
                    <a:lnTo>
                      <a:pt x="192" y="704"/>
                    </a:lnTo>
                    <a:lnTo>
                      <a:pt x="209" y="704"/>
                    </a:lnTo>
                    <a:lnTo>
                      <a:pt x="228" y="704"/>
                    </a:lnTo>
                    <a:lnTo>
                      <a:pt x="245" y="704"/>
                    </a:lnTo>
                    <a:lnTo>
                      <a:pt x="263" y="704"/>
                    </a:lnTo>
                    <a:lnTo>
                      <a:pt x="281" y="704"/>
                    </a:lnTo>
                    <a:lnTo>
                      <a:pt x="299" y="704"/>
                    </a:lnTo>
                    <a:lnTo>
                      <a:pt x="316" y="704"/>
                    </a:lnTo>
                    <a:lnTo>
                      <a:pt x="334" y="704"/>
                    </a:lnTo>
                    <a:lnTo>
                      <a:pt x="352" y="704"/>
                    </a:lnTo>
                    <a:lnTo>
                      <a:pt x="370" y="704"/>
                    </a:lnTo>
                    <a:lnTo>
                      <a:pt x="388" y="704"/>
                    </a:lnTo>
                    <a:lnTo>
                      <a:pt x="406" y="704"/>
                    </a:lnTo>
                    <a:lnTo>
                      <a:pt x="424" y="704"/>
                    </a:lnTo>
                    <a:lnTo>
                      <a:pt x="441" y="704"/>
                    </a:lnTo>
                    <a:lnTo>
                      <a:pt x="459" y="704"/>
                    </a:lnTo>
                    <a:lnTo>
                      <a:pt x="477" y="704"/>
                    </a:lnTo>
                    <a:lnTo>
                      <a:pt x="495" y="704"/>
                    </a:lnTo>
                    <a:lnTo>
                      <a:pt x="513" y="704"/>
                    </a:lnTo>
                    <a:lnTo>
                      <a:pt x="531" y="704"/>
                    </a:lnTo>
                    <a:lnTo>
                      <a:pt x="549" y="704"/>
                    </a:lnTo>
                    <a:lnTo>
                      <a:pt x="566" y="704"/>
                    </a:lnTo>
                    <a:lnTo>
                      <a:pt x="584" y="704"/>
                    </a:lnTo>
                    <a:lnTo>
                      <a:pt x="585" y="694"/>
                    </a:lnTo>
                    <a:lnTo>
                      <a:pt x="586" y="684"/>
                    </a:lnTo>
                    <a:lnTo>
                      <a:pt x="587" y="674"/>
                    </a:lnTo>
                    <a:lnTo>
                      <a:pt x="588" y="664"/>
                    </a:lnTo>
                    <a:lnTo>
                      <a:pt x="589" y="654"/>
                    </a:lnTo>
                    <a:lnTo>
                      <a:pt x="589" y="644"/>
                    </a:lnTo>
                    <a:lnTo>
                      <a:pt x="590" y="634"/>
                    </a:lnTo>
                    <a:lnTo>
                      <a:pt x="591" y="624"/>
                    </a:lnTo>
                    <a:lnTo>
                      <a:pt x="592" y="614"/>
                    </a:lnTo>
                    <a:lnTo>
                      <a:pt x="594" y="604"/>
                    </a:lnTo>
                    <a:lnTo>
                      <a:pt x="594" y="594"/>
                    </a:lnTo>
                    <a:lnTo>
                      <a:pt x="595" y="584"/>
                    </a:lnTo>
                    <a:lnTo>
                      <a:pt x="596" y="574"/>
                    </a:lnTo>
                    <a:lnTo>
                      <a:pt x="597" y="564"/>
                    </a:lnTo>
                    <a:lnTo>
                      <a:pt x="598" y="554"/>
                    </a:lnTo>
                    <a:lnTo>
                      <a:pt x="599" y="544"/>
                    </a:lnTo>
                    <a:lnTo>
                      <a:pt x="600" y="534"/>
                    </a:lnTo>
                    <a:lnTo>
                      <a:pt x="600" y="524"/>
                    </a:lnTo>
                    <a:lnTo>
                      <a:pt x="601" y="514"/>
                    </a:lnTo>
                    <a:lnTo>
                      <a:pt x="602" y="504"/>
                    </a:lnTo>
                    <a:lnTo>
                      <a:pt x="596" y="292"/>
                    </a:lnTo>
                    <a:lnTo>
                      <a:pt x="594" y="280"/>
                    </a:lnTo>
                    <a:lnTo>
                      <a:pt x="591" y="269"/>
                    </a:lnTo>
                    <a:lnTo>
                      <a:pt x="589" y="258"/>
                    </a:lnTo>
                    <a:lnTo>
                      <a:pt x="587" y="246"/>
                    </a:lnTo>
                    <a:lnTo>
                      <a:pt x="585" y="235"/>
                    </a:lnTo>
                    <a:lnTo>
                      <a:pt x="583" y="223"/>
                    </a:lnTo>
                    <a:lnTo>
                      <a:pt x="581" y="212"/>
                    </a:lnTo>
                    <a:lnTo>
                      <a:pt x="579" y="200"/>
                    </a:lnTo>
                    <a:lnTo>
                      <a:pt x="577" y="189"/>
                    </a:lnTo>
                    <a:lnTo>
                      <a:pt x="575" y="177"/>
                    </a:lnTo>
                    <a:lnTo>
                      <a:pt x="572" y="165"/>
                    </a:lnTo>
                    <a:lnTo>
                      <a:pt x="570" y="154"/>
                    </a:lnTo>
                    <a:lnTo>
                      <a:pt x="567" y="142"/>
                    </a:lnTo>
                    <a:lnTo>
                      <a:pt x="565" y="130"/>
                    </a:lnTo>
                    <a:lnTo>
                      <a:pt x="562" y="118"/>
                    </a:lnTo>
                    <a:lnTo>
                      <a:pt x="560" y="105"/>
                    </a:lnTo>
                    <a:lnTo>
                      <a:pt x="557" y="93"/>
                    </a:lnTo>
                    <a:lnTo>
                      <a:pt x="554" y="80"/>
                    </a:lnTo>
                    <a:lnTo>
                      <a:pt x="551" y="67"/>
                    </a:lnTo>
                    <a:lnTo>
                      <a:pt x="548" y="54"/>
                    </a:lnTo>
                    <a:lnTo>
                      <a:pt x="545" y="41"/>
                    </a:lnTo>
                    <a:lnTo>
                      <a:pt x="541" y="28"/>
                    </a:lnTo>
                    <a:lnTo>
                      <a:pt x="538" y="14"/>
                    </a:lnTo>
                    <a:lnTo>
                      <a:pt x="534" y="0"/>
                    </a:lnTo>
                    <a:lnTo>
                      <a:pt x="520" y="0"/>
                    </a:lnTo>
                    <a:lnTo>
                      <a:pt x="506" y="0"/>
                    </a:lnTo>
                    <a:lnTo>
                      <a:pt x="492" y="0"/>
                    </a:lnTo>
                    <a:lnTo>
                      <a:pt x="478" y="0"/>
                    </a:lnTo>
                    <a:lnTo>
                      <a:pt x="465" y="0"/>
                    </a:lnTo>
                    <a:lnTo>
                      <a:pt x="451" y="0"/>
                    </a:lnTo>
                    <a:lnTo>
                      <a:pt x="437" y="0"/>
                    </a:lnTo>
                    <a:lnTo>
                      <a:pt x="423" y="0"/>
                    </a:lnTo>
                    <a:lnTo>
                      <a:pt x="410" y="0"/>
                    </a:lnTo>
                    <a:lnTo>
                      <a:pt x="395" y="0"/>
                    </a:lnTo>
                    <a:lnTo>
                      <a:pt x="382" y="0"/>
                    </a:lnTo>
                    <a:lnTo>
                      <a:pt x="368" y="0"/>
                    </a:lnTo>
                    <a:lnTo>
                      <a:pt x="354" y="0"/>
                    </a:lnTo>
                    <a:lnTo>
                      <a:pt x="340" y="0"/>
                    </a:lnTo>
                    <a:lnTo>
                      <a:pt x="327" y="0"/>
                    </a:lnTo>
                    <a:lnTo>
                      <a:pt x="313" y="0"/>
                    </a:lnTo>
                    <a:lnTo>
                      <a:pt x="299" y="0"/>
                    </a:lnTo>
                    <a:lnTo>
                      <a:pt x="285" y="0"/>
                    </a:lnTo>
                    <a:lnTo>
                      <a:pt x="271" y="0"/>
                    </a:lnTo>
                    <a:lnTo>
                      <a:pt x="258" y="0"/>
                    </a:lnTo>
                    <a:lnTo>
                      <a:pt x="244" y="0"/>
                    </a:lnTo>
                    <a:lnTo>
                      <a:pt x="230" y="0"/>
                    </a:lnTo>
                    <a:lnTo>
                      <a:pt x="216" y="0"/>
                    </a:lnTo>
                    <a:lnTo>
                      <a:pt x="203" y="0"/>
                    </a:lnTo>
                    <a:lnTo>
                      <a:pt x="189" y="0"/>
                    </a:lnTo>
                    <a:lnTo>
                      <a:pt x="175" y="0"/>
                    </a:lnTo>
                    <a:lnTo>
                      <a:pt x="161" y="0"/>
                    </a:lnTo>
                    <a:lnTo>
                      <a:pt x="147" y="0"/>
                    </a:lnTo>
                    <a:lnTo>
                      <a:pt x="133" y="0"/>
                    </a:lnTo>
                    <a:lnTo>
                      <a:pt x="120" y="0"/>
                    </a:lnTo>
                    <a:lnTo>
                      <a:pt x="106" y="0"/>
                    </a:lnTo>
                    <a:lnTo>
                      <a:pt x="92" y="0"/>
                    </a:lnTo>
                    <a:close/>
                  </a:path>
                </a:pathLst>
              </a:custGeom>
              <a:noFill/>
              <a:ln w="4" cap="rnd">
                <a:solidFill>
                  <a:srgbClr val="25416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41" name="Freeform 657"/>
            <p:cNvSpPr>
              <a:spLocks/>
            </p:cNvSpPr>
            <p:nvPr/>
          </p:nvSpPr>
          <p:spPr bwMode="auto">
            <a:xfrm>
              <a:off x="6183518" y="3790563"/>
              <a:ext cx="421684" cy="31247"/>
            </a:xfrm>
            <a:custGeom>
              <a:avLst/>
              <a:gdLst/>
              <a:ahLst/>
              <a:cxnLst>
                <a:cxn ang="0">
                  <a:pos x="479" y="42"/>
                </a:cxn>
                <a:cxn ang="0">
                  <a:pos x="468" y="0"/>
                </a:cxn>
                <a:cxn ang="0">
                  <a:pos x="11" y="0"/>
                </a:cxn>
                <a:cxn ang="0">
                  <a:pos x="0" y="42"/>
                </a:cxn>
                <a:cxn ang="0">
                  <a:pos x="479" y="42"/>
                </a:cxn>
              </a:cxnLst>
              <a:rect l="0" t="0" r="r" b="b"/>
              <a:pathLst>
                <a:path w="479" h="42">
                  <a:moveTo>
                    <a:pt x="479" y="42"/>
                  </a:moveTo>
                  <a:lnTo>
                    <a:pt x="468" y="0"/>
                  </a:lnTo>
                  <a:lnTo>
                    <a:pt x="11" y="0"/>
                  </a:lnTo>
                  <a:lnTo>
                    <a:pt x="0" y="42"/>
                  </a:lnTo>
                  <a:lnTo>
                    <a:pt x="479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2" name="Line 658"/>
            <p:cNvSpPr>
              <a:spLocks noChangeShapeType="1"/>
            </p:cNvSpPr>
            <p:nvPr/>
          </p:nvSpPr>
          <p:spPr bwMode="auto">
            <a:xfrm>
              <a:off x="6174714" y="3829993"/>
              <a:ext cx="432249" cy="744"/>
            </a:xfrm>
            <a:prstGeom prst="line">
              <a:avLst/>
            </a:prstGeom>
            <a:noFill/>
            <a:ln w="2" cap="rnd">
              <a:solidFill>
                <a:srgbClr val="25416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43" name="Group 661"/>
            <p:cNvGrpSpPr>
              <a:grpSpLocks/>
            </p:cNvGrpSpPr>
            <p:nvPr/>
          </p:nvGrpSpPr>
          <p:grpSpPr bwMode="auto">
            <a:xfrm>
              <a:off x="6379835" y="3779403"/>
              <a:ext cx="23769" cy="54310"/>
              <a:chOff x="2679" y="2793"/>
              <a:chExt cx="27" cy="73"/>
            </a:xfrm>
          </p:grpSpPr>
          <p:sp>
            <p:nvSpPr>
              <p:cNvPr id="2716" name="Rectangle 659"/>
              <p:cNvSpPr>
                <a:spLocks noChangeArrowheads="1"/>
              </p:cNvSpPr>
              <p:nvPr/>
            </p:nvSpPr>
            <p:spPr bwMode="auto">
              <a:xfrm>
                <a:off x="2679" y="2793"/>
                <a:ext cx="27" cy="7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17" name="Rectangle 660"/>
              <p:cNvSpPr>
                <a:spLocks noChangeArrowheads="1"/>
              </p:cNvSpPr>
              <p:nvPr/>
            </p:nvSpPr>
            <p:spPr bwMode="auto">
              <a:xfrm>
                <a:off x="2679" y="2793"/>
                <a:ext cx="27" cy="73"/>
              </a:xfrm>
              <a:prstGeom prst="rect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44" name="Group 664"/>
            <p:cNvGrpSpPr>
              <a:grpSpLocks/>
            </p:cNvGrpSpPr>
            <p:nvPr/>
          </p:nvGrpSpPr>
          <p:grpSpPr bwMode="auto">
            <a:xfrm>
              <a:off x="6209048" y="3780147"/>
              <a:ext cx="23769" cy="54310"/>
              <a:chOff x="2485" y="2794"/>
              <a:chExt cx="27" cy="73"/>
            </a:xfrm>
          </p:grpSpPr>
          <p:sp>
            <p:nvSpPr>
              <p:cNvPr id="2714" name="Rectangle 662"/>
              <p:cNvSpPr>
                <a:spLocks noChangeArrowheads="1"/>
              </p:cNvSpPr>
              <p:nvPr/>
            </p:nvSpPr>
            <p:spPr bwMode="auto">
              <a:xfrm>
                <a:off x="2485" y="2794"/>
                <a:ext cx="27" cy="7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15" name="Rectangle 663"/>
              <p:cNvSpPr>
                <a:spLocks noChangeArrowheads="1"/>
              </p:cNvSpPr>
              <p:nvPr/>
            </p:nvSpPr>
            <p:spPr bwMode="auto">
              <a:xfrm>
                <a:off x="2485" y="2794"/>
                <a:ext cx="27" cy="73"/>
              </a:xfrm>
              <a:prstGeom prst="rect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45" name="Group 667"/>
            <p:cNvGrpSpPr>
              <a:grpSpLocks/>
            </p:cNvGrpSpPr>
            <p:nvPr/>
          </p:nvGrpSpPr>
          <p:grpSpPr bwMode="auto">
            <a:xfrm>
              <a:off x="6564707" y="3780147"/>
              <a:ext cx="23769" cy="54310"/>
              <a:chOff x="2889" y="2794"/>
              <a:chExt cx="27" cy="73"/>
            </a:xfrm>
          </p:grpSpPr>
          <p:sp>
            <p:nvSpPr>
              <p:cNvPr id="2712" name="Rectangle 665"/>
              <p:cNvSpPr>
                <a:spLocks noChangeArrowheads="1"/>
              </p:cNvSpPr>
              <p:nvPr/>
            </p:nvSpPr>
            <p:spPr bwMode="auto">
              <a:xfrm>
                <a:off x="2889" y="2794"/>
                <a:ext cx="27" cy="7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13" name="Rectangle 666"/>
              <p:cNvSpPr>
                <a:spLocks noChangeArrowheads="1"/>
              </p:cNvSpPr>
              <p:nvPr/>
            </p:nvSpPr>
            <p:spPr bwMode="auto">
              <a:xfrm>
                <a:off x="2889" y="2794"/>
                <a:ext cx="27" cy="73"/>
              </a:xfrm>
              <a:prstGeom prst="rect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46" name="Group 674"/>
            <p:cNvGrpSpPr>
              <a:grpSpLocks/>
            </p:cNvGrpSpPr>
            <p:nvPr/>
          </p:nvGrpSpPr>
          <p:grpSpPr bwMode="auto">
            <a:xfrm>
              <a:off x="4385856" y="3986970"/>
              <a:ext cx="4220368" cy="344456"/>
              <a:chOff x="414" y="3072"/>
              <a:chExt cx="4794" cy="463"/>
            </a:xfrm>
          </p:grpSpPr>
          <p:sp>
            <p:nvSpPr>
              <p:cNvPr id="2706" name="Freeform 668"/>
              <p:cNvSpPr>
                <a:spLocks/>
              </p:cNvSpPr>
              <p:nvPr/>
            </p:nvSpPr>
            <p:spPr bwMode="auto">
              <a:xfrm>
                <a:off x="414" y="3072"/>
                <a:ext cx="4794" cy="463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0" y="390"/>
                  </a:cxn>
                  <a:cxn ang="0">
                    <a:pos x="0" y="463"/>
                  </a:cxn>
                  <a:cxn ang="0">
                    <a:pos x="4404" y="463"/>
                  </a:cxn>
                  <a:cxn ang="0">
                    <a:pos x="4794" y="73"/>
                  </a:cxn>
                  <a:cxn ang="0">
                    <a:pos x="4794" y="0"/>
                  </a:cxn>
                  <a:cxn ang="0">
                    <a:pos x="390" y="0"/>
                  </a:cxn>
                </a:cxnLst>
                <a:rect l="0" t="0" r="r" b="b"/>
                <a:pathLst>
                  <a:path w="4794" h="463">
                    <a:moveTo>
                      <a:pt x="390" y="0"/>
                    </a:moveTo>
                    <a:lnTo>
                      <a:pt x="0" y="390"/>
                    </a:lnTo>
                    <a:lnTo>
                      <a:pt x="0" y="463"/>
                    </a:lnTo>
                    <a:lnTo>
                      <a:pt x="4404" y="463"/>
                    </a:lnTo>
                    <a:lnTo>
                      <a:pt x="4794" y="73"/>
                    </a:lnTo>
                    <a:lnTo>
                      <a:pt x="4794" y="0"/>
                    </a:lnTo>
                    <a:lnTo>
                      <a:pt x="390" y="0"/>
                    </a:lnTo>
                    <a:close/>
                  </a:path>
                </a:pathLst>
              </a:custGeom>
              <a:solidFill>
                <a:srgbClr val="5A87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07" name="Freeform 669"/>
              <p:cNvSpPr>
                <a:spLocks/>
              </p:cNvSpPr>
              <p:nvPr/>
            </p:nvSpPr>
            <p:spPr bwMode="auto">
              <a:xfrm>
                <a:off x="414" y="3072"/>
                <a:ext cx="4794" cy="390"/>
              </a:xfrm>
              <a:custGeom>
                <a:avLst/>
                <a:gdLst/>
                <a:ahLst/>
                <a:cxnLst>
                  <a:cxn ang="0">
                    <a:pos x="0" y="390"/>
                  </a:cxn>
                  <a:cxn ang="0">
                    <a:pos x="4404" y="390"/>
                  </a:cxn>
                  <a:cxn ang="0">
                    <a:pos x="4794" y="0"/>
                  </a:cxn>
                  <a:cxn ang="0">
                    <a:pos x="390" y="0"/>
                  </a:cxn>
                  <a:cxn ang="0">
                    <a:pos x="0" y="390"/>
                  </a:cxn>
                </a:cxnLst>
                <a:rect l="0" t="0" r="r" b="b"/>
                <a:pathLst>
                  <a:path w="4794" h="390">
                    <a:moveTo>
                      <a:pt x="0" y="390"/>
                    </a:moveTo>
                    <a:lnTo>
                      <a:pt x="4404" y="390"/>
                    </a:lnTo>
                    <a:lnTo>
                      <a:pt x="4794" y="0"/>
                    </a:lnTo>
                    <a:lnTo>
                      <a:pt x="390" y="0"/>
                    </a:lnTo>
                    <a:lnTo>
                      <a:pt x="0" y="390"/>
                    </a:lnTo>
                    <a:close/>
                  </a:path>
                </a:pathLst>
              </a:custGeom>
              <a:solidFill>
                <a:srgbClr val="7A9FD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08" name="Freeform 670"/>
              <p:cNvSpPr>
                <a:spLocks/>
              </p:cNvSpPr>
              <p:nvPr/>
            </p:nvSpPr>
            <p:spPr bwMode="auto">
              <a:xfrm>
                <a:off x="4818" y="3072"/>
                <a:ext cx="390" cy="463"/>
              </a:xfrm>
              <a:custGeom>
                <a:avLst/>
                <a:gdLst/>
                <a:ahLst/>
                <a:cxnLst>
                  <a:cxn ang="0">
                    <a:pos x="0" y="390"/>
                  </a:cxn>
                  <a:cxn ang="0">
                    <a:pos x="390" y="0"/>
                  </a:cxn>
                  <a:cxn ang="0">
                    <a:pos x="390" y="73"/>
                  </a:cxn>
                  <a:cxn ang="0">
                    <a:pos x="0" y="463"/>
                  </a:cxn>
                  <a:cxn ang="0">
                    <a:pos x="0" y="390"/>
                  </a:cxn>
                </a:cxnLst>
                <a:rect l="0" t="0" r="r" b="b"/>
                <a:pathLst>
                  <a:path w="390" h="463">
                    <a:moveTo>
                      <a:pt x="0" y="390"/>
                    </a:moveTo>
                    <a:lnTo>
                      <a:pt x="390" y="0"/>
                    </a:lnTo>
                    <a:lnTo>
                      <a:pt x="390" y="73"/>
                    </a:lnTo>
                    <a:lnTo>
                      <a:pt x="0" y="463"/>
                    </a:lnTo>
                    <a:lnTo>
                      <a:pt x="0" y="390"/>
                    </a:lnTo>
                    <a:close/>
                  </a:path>
                </a:pathLst>
              </a:custGeom>
              <a:solidFill>
                <a:srgbClr val="486C9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09" name="Freeform 671"/>
              <p:cNvSpPr>
                <a:spLocks/>
              </p:cNvSpPr>
              <p:nvPr/>
            </p:nvSpPr>
            <p:spPr bwMode="auto">
              <a:xfrm>
                <a:off x="414" y="3072"/>
                <a:ext cx="4794" cy="463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0" y="390"/>
                  </a:cxn>
                  <a:cxn ang="0">
                    <a:pos x="0" y="463"/>
                  </a:cxn>
                  <a:cxn ang="0">
                    <a:pos x="4404" y="463"/>
                  </a:cxn>
                  <a:cxn ang="0">
                    <a:pos x="4794" y="73"/>
                  </a:cxn>
                  <a:cxn ang="0">
                    <a:pos x="4794" y="0"/>
                  </a:cxn>
                  <a:cxn ang="0">
                    <a:pos x="390" y="0"/>
                  </a:cxn>
                </a:cxnLst>
                <a:rect l="0" t="0" r="r" b="b"/>
                <a:pathLst>
                  <a:path w="4794" h="463">
                    <a:moveTo>
                      <a:pt x="390" y="0"/>
                    </a:moveTo>
                    <a:lnTo>
                      <a:pt x="0" y="390"/>
                    </a:lnTo>
                    <a:lnTo>
                      <a:pt x="0" y="463"/>
                    </a:lnTo>
                    <a:lnTo>
                      <a:pt x="4404" y="463"/>
                    </a:lnTo>
                    <a:lnTo>
                      <a:pt x="4794" y="73"/>
                    </a:lnTo>
                    <a:lnTo>
                      <a:pt x="4794" y="0"/>
                    </a:lnTo>
                    <a:lnTo>
                      <a:pt x="39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10" name="Freeform 672"/>
              <p:cNvSpPr>
                <a:spLocks/>
              </p:cNvSpPr>
              <p:nvPr/>
            </p:nvSpPr>
            <p:spPr bwMode="auto">
              <a:xfrm>
                <a:off x="414" y="3072"/>
                <a:ext cx="4794" cy="390"/>
              </a:xfrm>
              <a:custGeom>
                <a:avLst/>
                <a:gdLst/>
                <a:ahLst/>
                <a:cxnLst>
                  <a:cxn ang="0">
                    <a:pos x="0" y="390"/>
                  </a:cxn>
                  <a:cxn ang="0">
                    <a:pos x="4404" y="390"/>
                  </a:cxn>
                  <a:cxn ang="0">
                    <a:pos x="4794" y="0"/>
                  </a:cxn>
                </a:cxnLst>
                <a:rect l="0" t="0" r="r" b="b"/>
                <a:pathLst>
                  <a:path w="4794" h="390">
                    <a:moveTo>
                      <a:pt x="0" y="390"/>
                    </a:moveTo>
                    <a:lnTo>
                      <a:pt x="4404" y="390"/>
                    </a:lnTo>
                    <a:lnTo>
                      <a:pt x="4794" y="0"/>
                    </a:lnTo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11" name="Line 673"/>
              <p:cNvSpPr>
                <a:spLocks noChangeShapeType="1"/>
              </p:cNvSpPr>
              <p:nvPr/>
            </p:nvSpPr>
            <p:spPr bwMode="auto">
              <a:xfrm>
                <a:off x="4818" y="3462"/>
                <a:ext cx="1" cy="73"/>
              </a:xfrm>
              <a:prstGeom prst="line">
                <a:avLst/>
              </a:pr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47" name="Group 727"/>
            <p:cNvGrpSpPr>
              <a:grpSpLocks/>
            </p:cNvGrpSpPr>
            <p:nvPr/>
          </p:nvGrpSpPr>
          <p:grpSpPr bwMode="auto">
            <a:xfrm>
              <a:off x="5689645" y="3968370"/>
              <a:ext cx="509719" cy="291634"/>
              <a:chOff x="1895" y="3047"/>
              <a:chExt cx="579" cy="392"/>
            </a:xfrm>
          </p:grpSpPr>
          <p:grpSp>
            <p:nvGrpSpPr>
              <p:cNvPr id="2654" name="Group 687"/>
              <p:cNvGrpSpPr>
                <a:grpSpLocks/>
              </p:cNvGrpSpPr>
              <p:nvPr/>
            </p:nvGrpSpPr>
            <p:grpSpPr bwMode="auto">
              <a:xfrm>
                <a:off x="1895" y="3047"/>
                <a:ext cx="291" cy="104"/>
                <a:chOff x="1895" y="3047"/>
                <a:chExt cx="291" cy="104"/>
              </a:xfrm>
            </p:grpSpPr>
            <p:grpSp>
              <p:nvGrpSpPr>
                <p:cNvPr id="2694" name="Group 685"/>
                <p:cNvGrpSpPr>
                  <a:grpSpLocks/>
                </p:cNvGrpSpPr>
                <p:nvPr/>
              </p:nvGrpSpPr>
              <p:grpSpPr bwMode="auto">
                <a:xfrm>
                  <a:off x="1895" y="3047"/>
                  <a:ext cx="291" cy="104"/>
                  <a:chOff x="1895" y="3047"/>
                  <a:chExt cx="291" cy="104"/>
                </a:xfrm>
              </p:grpSpPr>
              <p:grpSp>
                <p:nvGrpSpPr>
                  <p:cNvPr id="2696" name="Group 679"/>
                  <p:cNvGrpSpPr>
                    <a:grpSpLocks/>
                  </p:cNvGrpSpPr>
                  <p:nvPr/>
                </p:nvGrpSpPr>
                <p:grpSpPr bwMode="auto">
                  <a:xfrm>
                    <a:off x="1895" y="3047"/>
                    <a:ext cx="291" cy="104"/>
                    <a:chOff x="1895" y="3047"/>
                    <a:chExt cx="291" cy="104"/>
                  </a:xfrm>
                </p:grpSpPr>
                <p:sp>
                  <p:nvSpPr>
                    <p:cNvPr id="2702" name="Freeform 675"/>
                    <p:cNvSpPr>
                      <a:spLocks/>
                    </p:cNvSpPr>
                    <p:nvPr/>
                  </p:nvSpPr>
                  <p:spPr bwMode="auto">
                    <a:xfrm>
                      <a:off x="1895" y="3047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703" name="Freeform 676"/>
                    <p:cNvSpPr>
                      <a:spLocks/>
                    </p:cNvSpPr>
                    <p:nvPr/>
                  </p:nvSpPr>
                  <p:spPr bwMode="auto">
                    <a:xfrm>
                      <a:off x="1896" y="3047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5" y="440"/>
                            <a:pt x="2417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4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704" name="Freeform 677"/>
                    <p:cNvSpPr>
                      <a:spLocks/>
                    </p:cNvSpPr>
                    <p:nvPr/>
                  </p:nvSpPr>
                  <p:spPr bwMode="auto">
                    <a:xfrm>
                      <a:off x="1895" y="3047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705" name="Freeform 678"/>
                    <p:cNvSpPr>
                      <a:spLocks/>
                    </p:cNvSpPr>
                    <p:nvPr/>
                  </p:nvSpPr>
                  <p:spPr bwMode="auto">
                    <a:xfrm>
                      <a:off x="1896" y="3072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5" y="27"/>
                            <a:pt x="290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97" name="Freeform 680"/>
                  <p:cNvSpPr>
                    <a:spLocks/>
                  </p:cNvSpPr>
                  <p:nvPr/>
                </p:nvSpPr>
                <p:spPr bwMode="auto">
                  <a:xfrm>
                    <a:off x="2034" y="3088"/>
                    <a:ext cx="7" cy="5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6" y="0"/>
                      </a:cxn>
                    </a:cxnLst>
                    <a:rect l="0" t="0" r="r" b="b"/>
                    <a:pathLst>
                      <a:path w="51" h="42">
                        <a:moveTo>
                          <a:pt x="26" y="0"/>
                        </a:moveTo>
                        <a:cubicBezTo>
                          <a:pt x="12" y="0"/>
                          <a:pt x="1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1" y="9"/>
                          <a:pt x="39" y="0"/>
                          <a:pt x="26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98" name="Freeform 681"/>
                  <p:cNvSpPr>
                    <a:spLocks/>
                  </p:cNvSpPr>
                  <p:nvPr/>
                </p:nvSpPr>
                <p:spPr bwMode="auto">
                  <a:xfrm>
                    <a:off x="1921" y="3064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6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99" name="Freeform 682"/>
                  <p:cNvSpPr>
                    <a:spLocks/>
                  </p:cNvSpPr>
                  <p:nvPr/>
                </p:nvSpPr>
                <p:spPr bwMode="auto">
                  <a:xfrm>
                    <a:off x="2150" y="3071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7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00" name="Freeform 683"/>
                  <p:cNvSpPr>
                    <a:spLocks/>
                  </p:cNvSpPr>
                  <p:nvPr/>
                </p:nvSpPr>
                <p:spPr bwMode="auto">
                  <a:xfrm>
                    <a:off x="2094" y="3085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4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6" y="0"/>
                          <a:pt x="1" y="14"/>
                          <a:pt x="0" y="33"/>
                        </a:cubicBezTo>
                        <a:cubicBezTo>
                          <a:pt x="0" y="51"/>
                          <a:pt x="15" y="66"/>
                          <a:pt x="34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01" name="Freeform 684"/>
                  <p:cNvSpPr>
                    <a:spLocks/>
                  </p:cNvSpPr>
                  <p:nvPr/>
                </p:nvSpPr>
                <p:spPr bwMode="auto">
                  <a:xfrm>
                    <a:off x="1975" y="3083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8" y="30"/>
                      </a:cxn>
                      <a:cxn ang="0">
                        <a:pos x="29" y="0"/>
                      </a:cxn>
                    </a:cxnLst>
                    <a:rect l="0" t="0" r="r" b="b"/>
                    <a:pathLst>
                      <a:path w="58" h="59">
                        <a:moveTo>
                          <a:pt x="29" y="0"/>
                        </a:moveTo>
                        <a:cubicBezTo>
                          <a:pt x="13" y="0"/>
                          <a:pt x="0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5" y="59"/>
                          <a:pt x="58" y="46"/>
                          <a:pt x="58" y="30"/>
                        </a:cubicBezTo>
                        <a:cubicBezTo>
                          <a:pt x="58" y="13"/>
                          <a:pt x="45" y="0"/>
                          <a:pt x="29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95" name="Oval 686"/>
                <p:cNvSpPr>
                  <a:spLocks noChangeArrowheads="1"/>
                </p:cNvSpPr>
                <p:nvPr/>
              </p:nvSpPr>
              <p:spPr bwMode="auto">
                <a:xfrm>
                  <a:off x="1973" y="3052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655" name="Group 700"/>
              <p:cNvGrpSpPr>
                <a:grpSpLocks/>
              </p:cNvGrpSpPr>
              <p:nvPr/>
            </p:nvGrpSpPr>
            <p:grpSpPr bwMode="auto">
              <a:xfrm>
                <a:off x="1991" y="3143"/>
                <a:ext cx="291" cy="104"/>
                <a:chOff x="1991" y="3143"/>
                <a:chExt cx="291" cy="104"/>
              </a:xfrm>
            </p:grpSpPr>
            <p:grpSp>
              <p:nvGrpSpPr>
                <p:cNvPr id="2682" name="Group 698"/>
                <p:cNvGrpSpPr>
                  <a:grpSpLocks/>
                </p:cNvGrpSpPr>
                <p:nvPr/>
              </p:nvGrpSpPr>
              <p:grpSpPr bwMode="auto">
                <a:xfrm>
                  <a:off x="1991" y="3143"/>
                  <a:ext cx="291" cy="104"/>
                  <a:chOff x="1991" y="3143"/>
                  <a:chExt cx="291" cy="104"/>
                </a:xfrm>
              </p:grpSpPr>
              <p:grpSp>
                <p:nvGrpSpPr>
                  <p:cNvPr id="2684" name="Group 692"/>
                  <p:cNvGrpSpPr>
                    <a:grpSpLocks/>
                  </p:cNvGrpSpPr>
                  <p:nvPr/>
                </p:nvGrpSpPr>
                <p:grpSpPr bwMode="auto">
                  <a:xfrm>
                    <a:off x="1991" y="3143"/>
                    <a:ext cx="291" cy="104"/>
                    <a:chOff x="1991" y="3143"/>
                    <a:chExt cx="291" cy="104"/>
                  </a:xfrm>
                </p:grpSpPr>
                <p:sp>
                  <p:nvSpPr>
                    <p:cNvPr id="2690" name="Freeform 688"/>
                    <p:cNvSpPr>
                      <a:spLocks/>
                    </p:cNvSpPr>
                    <p:nvPr/>
                  </p:nvSpPr>
                  <p:spPr bwMode="auto">
                    <a:xfrm>
                      <a:off x="1991" y="3143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91" name="Freeform 689"/>
                    <p:cNvSpPr>
                      <a:spLocks/>
                    </p:cNvSpPr>
                    <p:nvPr/>
                  </p:nvSpPr>
                  <p:spPr bwMode="auto">
                    <a:xfrm>
                      <a:off x="1992" y="3143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5" y="440"/>
                            <a:pt x="2417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4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92" name="Freeform 690"/>
                    <p:cNvSpPr>
                      <a:spLocks/>
                    </p:cNvSpPr>
                    <p:nvPr/>
                  </p:nvSpPr>
                  <p:spPr bwMode="auto">
                    <a:xfrm>
                      <a:off x="1991" y="3143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93" name="Freeform 691"/>
                    <p:cNvSpPr>
                      <a:spLocks/>
                    </p:cNvSpPr>
                    <p:nvPr/>
                  </p:nvSpPr>
                  <p:spPr bwMode="auto">
                    <a:xfrm>
                      <a:off x="1992" y="3168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5" y="27"/>
                            <a:pt x="290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85" name="Freeform 693"/>
                  <p:cNvSpPr>
                    <a:spLocks/>
                  </p:cNvSpPr>
                  <p:nvPr/>
                </p:nvSpPr>
                <p:spPr bwMode="auto">
                  <a:xfrm>
                    <a:off x="2130" y="3184"/>
                    <a:ext cx="7" cy="5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6" y="0"/>
                      </a:cxn>
                    </a:cxnLst>
                    <a:rect l="0" t="0" r="r" b="b"/>
                    <a:pathLst>
                      <a:path w="51" h="42">
                        <a:moveTo>
                          <a:pt x="26" y="0"/>
                        </a:moveTo>
                        <a:cubicBezTo>
                          <a:pt x="12" y="0"/>
                          <a:pt x="1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1" y="9"/>
                          <a:pt x="39" y="0"/>
                          <a:pt x="26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86" name="Freeform 694"/>
                  <p:cNvSpPr>
                    <a:spLocks/>
                  </p:cNvSpPr>
                  <p:nvPr/>
                </p:nvSpPr>
                <p:spPr bwMode="auto">
                  <a:xfrm>
                    <a:off x="2017" y="3160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6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87" name="Freeform 695"/>
                  <p:cNvSpPr>
                    <a:spLocks/>
                  </p:cNvSpPr>
                  <p:nvPr/>
                </p:nvSpPr>
                <p:spPr bwMode="auto">
                  <a:xfrm>
                    <a:off x="2246" y="3167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7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88" name="Freeform 696"/>
                  <p:cNvSpPr>
                    <a:spLocks/>
                  </p:cNvSpPr>
                  <p:nvPr/>
                </p:nvSpPr>
                <p:spPr bwMode="auto">
                  <a:xfrm>
                    <a:off x="2190" y="3181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4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6" y="0"/>
                          <a:pt x="1" y="14"/>
                          <a:pt x="0" y="33"/>
                        </a:cubicBezTo>
                        <a:cubicBezTo>
                          <a:pt x="0" y="51"/>
                          <a:pt x="15" y="66"/>
                          <a:pt x="34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89" name="Freeform 697"/>
                  <p:cNvSpPr>
                    <a:spLocks/>
                  </p:cNvSpPr>
                  <p:nvPr/>
                </p:nvSpPr>
                <p:spPr bwMode="auto">
                  <a:xfrm>
                    <a:off x="2071" y="3179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8" y="30"/>
                      </a:cxn>
                      <a:cxn ang="0">
                        <a:pos x="29" y="0"/>
                      </a:cxn>
                    </a:cxnLst>
                    <a:rect l="0" t="0" r="r" b="b"/>
                    <a:pathLst>
                      <a:path w="58" h="59">
                        <a:moveTo>
                          <a:pt x="29" y="0"/>
                        </a:moveTo>
                        <a:cubicBezTo>
                          <a:pt x="13" y="0"/>
                          <a:pt x="0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5" y="59"/>
                          <a:pt x="58" y="46"/>
                          <a:pt x="58" y="30"/>
                        </a:cubicBezTo>
                        <a:cubicBezTo>
                          <a:pt x="58" y="13"/>
                          <a:pt x="45" y="0"/>
                          <a:pt x="29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83" name="Oval 699"/>
                <p:cNvSpPr>
                  <a:spLocks noChangeArrowheads="1"/>
                </p:cNvSpPr>
                <p:nvPr/>
              </p:nvSpPr>
              <p:spPr bwMode="auto">
                <a:xfrm>
                  <a:off x="2069" y="3148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656" name="Group 713"/>
              <p:cNvGrpSpPr>
                <a:grpSpLocks/>
              </p:cNvGrpSpPr>
              <p:nvPr/>
            </p:nvGrpSpPr>
            <p:grpSpPr bwMode="auto">
              <a:xfrm>
                <a:off x="2087" y="3239"/>
                <a:ext cx="291" cy="104"/>
                <a:chOff x="2087" y="3239"/>
                <a:chExt cx="291" cy="104"/>
              </a:xfrm>
            </p:grpSpPr>
            <p:grpSp>
              <p:nvGrpSpPr>
                <p:cNvPr id="2670" name="Group 711"/>
                <p:cNvGrpSpPr>
                  <a:grpSpLocks/>
                </p:cNvGrpSpPr>
                <p:nvPr/>
              </p:nvGrpSpPr>
              <p:grpSpPr bwMode="auto">
                <a:xfrm>
                  <a:off x="2087" y="3239"/>
                  <a:ext cx="291" cy="104"/>
                  <a:chOff x="2087" y="3239"/>
                  <a:chExt cx="291" cy="104"/>
                </a:xfrm>
              </p:grpSpPr>
              <p:grpSp>
                <p:nvGrpSpPr>
                  <p:cNvPr id="2672" name="Group 705"/>
                  <p:cNvGrpSpPr>
                    <a:grpSpLocks/>
                  </p:cNvGrpSpPr>
                  <p:nvPr/>
                </p:nvGrpSpPr>
                <p:grpSpPr bwMode="auto">
                  <a:xfrm>
                    <a:off x="2087" y="3239"/>
                    <a:ext cx="291" cy="104"/>
                    <a:chOff x="2087" y="3239"/>
                    <a:chExt cx="291" cy="104"/>
                  </a:xfrm>
                </p:grpSpPr>
                <p:sp>
                  <p:nvSpPr>
                    <p:cNvPr id="2678" name="Freeform 701"/>
                    <p:cNvSpPr>
                      <a:spLocks/>
                    </p:cNvSpPr>
                    <p:nvPr/>
                  </p:nvSpPr>
                  <p:spPr bwMode="auto">
                    <a:xfrm>
                      <a:off x="2087" y="3239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79" name="Freeform 702"/>
                    <p:cNvSpPr>
                      <a:spLocks/>
                    </p:cNvSpPr>
                    <p:nvPr/>
                  </p:nvSpPr>
                  <p:spPr bwMode="auto">
                    <a:xfrm>
                      <a:off x="2088" y="3239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5" y="440"/>
                            <a:pt x="2417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4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80" name="Freeform 703"/>
                    <p:cNvSpPr>
                      <a:spLocks/>
                    </p:cNvSpPr>
                    <p:nvPr/>
                  </p:nvSpPr>
                  <p:spPr bwMode="auto">
                    <a:xfrm>
                      <a:off x="2087" y="3239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81" name="Freeform 704"/>
                    <p:cNvSpPr>
                      <a:spLocks/>
                    </p:cNvSpPr>
                    <p:nvPr/>
                  </p:nvSpPr>
                  <p:spPr bwMode="auto">
                    <a:xfrm>
                      <a:off x="2088" y="3264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5" y="27"/>
                            <a:pt x="290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73" name="Freeform 706"/>
                  <p:cNvSpPr>
                    <a:spLocks/>
                  </p:cNvSpPr>
                  <p:nvPr/>
                </p:nvSpPr>
                <p:spPr bwMode="auto">
                  <a:xfrm>
                    <a:off x="2226" y="3280"/>
                    <a:ext cx="7" cy="5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6" y="0"/>
                      </a:cxn>
                    </a:cxnLst>
                    <a:rect l="0" t="0" r="r" b="b"/>
                    <a:pathLst>
                      <a:path w="51" h="42">
                        <a:moveTo>
                          <a:pt x="26" y="0"/>
                        </a:moveTo>
                        <a:cubicBezTo>
                          <a:pt x="12" y="0"/>
                          <a:pt x="1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1" y="9"/>
                          <a:pt x="39" y="0"/>
                          <a:pt x="26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74" name="Freeform 707"/>
                  <p:cNvSpPr>
                    <a:spLocks/>
                  </p:cNvSpPr>
                  <p:nvPr/>
                </p:nvSpPr>
                <p:spPr bwMode="auto">
                  <a:xfrm>
                    <a:off x="2113" y="3256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6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75" name="Freeform 708"/>
                  <p:cNvSpPr>
                    <a:spLocks/>
                  </p:cNvSpPr>
                  <p:nvPr/>
                </p:nvSpPr>
                <p:spPr bwMode="auto">
                  <a:xfrm>
                    <a:off x="2342" y="3263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7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76" name="Freeform 709"/>
                  <p:cNvSpPr>
                    <a:spLocks/>
                  </p:cNvSpPr>
                  <p:nvPr/>
                </p:nvSpPr>
                <p:spPr bwMode="auto">
                  <a:xfrm>
                    <a:off x="2286" y="3277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4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6" y="0"/>
                          <a:pt x="1" y="14"/>
                          <a:pt x="0" y="33"/>
                        </a:cubicBezTo>
                        <a:cubicBezTo>
                          <a:pt x="0" y="51"/>
                          <a:pt x="15" y="66"/>
                          <a:pt x="34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77" name="Freeform 710"/>
                  <p:cNvSpPr>
                    <a:spLocks/>
                  </p:cNvSpPr>
                  <p:nvPr/>
                </p:nvSpPr>
                <p:spPr bwMode="auto">
                  <a:xfrm>
                    <a:off x="2167" y="3275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8" y="30"/>
                      </a:cxn>
                      <a:cxn ang="0">
                        <a:pos x="29" y="0"/>
                      </a:cxn>
                    </a:cxnLst>
                    <a:rect l="0" t="0" r="r" b="b"/>
                    <a:pathLst>
                      <a:path w="58" h="59">
                        <a:moveTo>
                          <a:pt x="29" y="0"/>
                        </a:moveTo>
                        <a:cubicBezTo>
                          <a:pt x="13" y="0"/>
                          <a:pt x="0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5" y="59"/>
                          <a:pt x="58" y="46"/>
                          <a:pt x="58" y="30"/>
                        </a:cubicBezTo>
                        <a:cubicBezTo>
                          <a:pt x="58" y="13"/>
                          <a:pt x="45" y="0"/>
                          <a:pt x="29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71" name="Oval 712"/>
                <p:cNvSpPr>
                  <a:spLocks noChangeArrowheads="1"/>
                </p:cNvSpPr>
                <p:nvPr/>
              </p:nvSpPr>
              <p:spPr bwMode="auto">
                <a:xfrm>
                  <a:off x="2165" y="3244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657" name="Group 726"/>
              <p:cNvGrpSpPr>
                <a:grpSpLocks/>
              </p:cNvGrpSpPr>
              <p:nvPr/>
            </p:nvGrpSpPr>
            <p:grpSpPr bwMode="auto">
              <a:xfrm>
                <a:off x="2183" y="3335"/>
                <a:ext cx="291" cy="104"/>
                <a:chOff x="2183" y="3335"/>
                <a:chExt cx="291" cy="104"/>
              </a:xfrm>
            </p:grpSpPr>
            <p:grpSp>
              <p:nvGrpSpPr>
                <p:cNvPr id="2658" name="Group 724"/>
                <p:cNvGrpSpPr>
                  <a:grpSpLocks/>
                </p:cNvGrpSpPr>
                <p:nvPr/>
              </p:nvGrpSpPr>
              <p:grpSpPr bwMode="auto">
                <a:xfrm>
                  <a:off x="2183" y="3335"/>
                  <a:ext cx="291" cy="104"/>
                  <a:chOff x="2183" y="3335"/>
                  <a:chExt cx="291" cy="104"/>
                </a:xfrm>
              </p:grpSpPr>
              <p:grpSp>
                <p:nvGrpSpPr>
                  <p:cNvPr id="2660" name="Group 718"/>
                  <p:cNvGrpSpPr>
                    <a:grpSpLocks/>
                  </p:cNvGrpSpPr>
                  <p:nvPr/>
                </p:nvGrpSpPr>
                <p:grpSpPr bwMode="auto">
                  <a:xfrm>
                    <a:off x="2183" y="3335"/>
                    <a:ext cx="291" cy="104"/>
                    <a:chOff x="2183" y="3335"/>
                    <a:chExt cx="291" cy="104"/>
                  </a:xfrm>
                </p:grpSpPr>
                <p:sp>
                  <p:nvSpPr>
                    <p:cNvPr id="2666" name="Freeform 714"/>
                    <p:cNvSpPr>
                      <a:spLocks/>
                    </p:cNvSpPr>
                    <p:nvPr/>
                  </p:nvSpPr>
                  <p:spPr bwMode="auto">
                    <a:xfrm>
                      <a:off x="2183" y="3335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67" name="Freeform 715"/>
                    <p:cNvSpPr>
                      <a:spLocks/>
                    </p:cNvSpPr>
                    <p:nvPr/>
                  </p:nvSpPr>
                  <p:spPr bwMode="auto">
                    <a:xfrm>
                      <a:off x="2184" y="3335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5" y="440"/>
                            <a:pt x="2417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4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68" name="Freeform 716"/>
                    <p:cNvSpPr>
                      <a:spLocks/>
                    </p:cNvSpPr>
                    <p:nvPr/>
                  </p:nvSpPr>
                  <p:spPr bwMode="auto">
                    <a:xfrm>
                      <a:off x="2183" y="3335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69" name="Freeform 717"/>
                    <p:cNvSpPr>
                      <a:spLocks/>
                    </p:cNvSpPr>
                    <p:nvPr/>
                  </p:nvSpPr>
                  <p:spPr bwMode="auto">
                    <a:xfrm>
                      <a:off x="2184" y="3360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4" y="27"/>
                            <a:pt x="290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61" name="Freeform 719"/>
                  <p:cNvSpPr>
                    <a:spLocks/>
                  </p:cNvSpPr>
                  <p:nvPr/>
                </p:nvSpPr>
                <p:spPr bwMode="auto">
                  <a:xfrm>
                    <a:off x="2322" y="3376"/>
                    <a:ext cx="6" cy="5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6" y="0"/>
                      </a:cxn>
                    </a:cxnLst>
                    <a:rect l="0" t="0" r="r" b="b"/>
                    <a:pathLst>
                      <a:path w="51" h="42">
                        <a:moveTo>
                          <a:pt x="26" y="0"/>
                        </a:moveTo>
                        <a:cubicBezTo>
                          <a:pt x="12" y="0"/>
                          <a:pt x="1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1" y="9"/>
                          <a:pt x="39" y="0"/>
                          <a:pt x="26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62" name="Freeform 720"/>
                  <p:cNvSpPr>
                    <a:spLocks/>
                  </p:cNvSpPr>
                  <p:nvPr/>
                </p:nvSpPr>
                <p:spPr bwMode="auto">
                  <a:xfrm>
                    <a:off x="2209" y="3352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6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63" name="Freeform 721"/>
                  <p:cNvSpPr>
                    <a:spLocks/>
                  </p:cNvSpPr>
                  <p:nvPr/>
                </p:nvSpPr>
                <p:spPr bwMode="auto">
                  <a:xfrm>
                    <a:off x="2438" y="3359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7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64" name="Freeform 722"/>
                  <p:cNvSpPr>
                    <a:spLocks/>
                  </p:cNvSpPr>
                  <p:nvPr/>
                </p:nvSpPr>
                <p:spPr bwMode="auto">
                  <a:xfrm>
                    <a:off x="2382" y="3373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4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6" y="0"/>
                          <a:pt x="1" y="14"/>
                          <a:pt x="0" y="33"/>
                        </a:cubicBezTo>
                        <a:cubicBezTo>
                          <a:pt x="0" y="51"/>
                          <a:pt x="15" y="66"/>
                          <a:pt x="34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65" name="Freeform 723"/>
                  <p:cNvSpPr>
                    <a:spLocks/>
                  </p:cNvSpPr>
                  <p:nvPr/>
                </p:nvSpPr>
                <p:spPr bwMode="auto">
                  <a:xfrm>
                    <a:off x="2263" y="3371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8" y="30"/>
                      </a:cxn>
                      <a:cxn ang="0">
                        <a:pos x="29" y="0"/>
                      </a:cxn>
                    </a:cxnLst>
                    <a:rect l="0" t="0" r="r" b="b"/>
                    <a:pathLst>
                      <a:path w="58" h="59">
                        <a:moveTo>
                          <a:pt x="29" y="0"/>
                        </a:moveTo>
                        <a:cubicBezTo>
                          <a:pt x="13" y="0"/>
                          <a:pt x="0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5" y="59"/>
                          <a:pt x="58" y="46"/>
                          <a:pt x="58" y="30"/>
                        </a:cubicBezTo>
                        <a:cubicBezTo>
                          <a:pt x="58" y="13"/>
                          <a:pt x="45" y="0"/>
                          <a:pt x="29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59" name="Oval 725"/>
                <p:cNvSpPr>
                  <a:spLocks noChangeArrowheads="1"/>
                </p:cNvSpPr>
                <p:nvPr/>
              </p:nvSpPr>
              <p:spPr bwMode="auto">
                <a:xfrm>
                  <a:off x="2261" y="3340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48" name="Group 780"/>
            <p:cNvGrpSpPr>
              <a:grpSpLocks/>
            </p:cNvGrpSpPr>
            <p:nvPr/>
          </p:nvGrpSpPr>
          <p:grpSpPr bwMode="auto">
            <a:xfrm>
              <a:off x="5424661" y="3968370"/>
              <a:ext cx="509719" cy="291634"/>
              <a:chOff x="1594" y="3047"/>
              <a:chExt cx="579" cy="392"/>
            </a:xfrm>
          </p:grpSpPr>
          <p:grpSp>
            <p:nvGrpSpPr>
              <p:cNvPr id="2602" name="Group 740"/>
              <p:cNvGrpSpPr>
                <a:grpSpLocks/>
              </p:cNvGrpSpPr>
              <p:nvPr/>
            </p:nvGrpSpPr>
            <p:grpSpPr bwMode="auto">
              <a:xfrm>
                <a:off x="1594" y="3047"/>
                <a:ext cx="291" cy="104"/>
                <a:chOff x="1594" y="3047"/>
                <a:chExt cx="291" cy="104"/>
              </a:xfrm>
            </p:grpSpPr>
            <p:grpSp>
              <p:nvGrpSpPr>
                <p:cNvPr id="2642" name="Group 738"/>
                <p:cNvGrpSpPr>
                  <a:grpSpLocks/>
                </p:cNvGrpSpPr>
                <p:nvPr/>
              </p:nvGrpSpPr>
              <p:grpSpPr bwMode="auto">
                <a:xfrm>
                  <a:off x="1594" y="3047"/>
                  <a:ext cx="291" cy="104"/>
                  <a:chOff x="1594" y="3047"/>
                  <a:chExt cx="291" cy="104"/>
                </a:xfrm>
              </p:grpSpPr>
              <p:grpSp>
                <p:nvGrpSpPr>
                  <p:cNvPr id="2644" name="Group 732"/>
                  <p:cNvGrpSpPr>
                    <a:grpSpLocks/>
                  </p:cNvGrpSpPr>
                  <p:nvPr/>
                </p:nvGrpSpPr>
                <p:grpSpPr bwMode="auto">
                  <a:xfrm>
                    <a:off x="1594" y="3047"/>
                    <a:ext cx="291" cy="104"/>
                    <a:chOff x="1594" y="3047"/>
                    <a:chExt cx="291" cy="104"/>
                  </a:xfrm>
                </p:grpSpPr>
                <p:sp>
                  <p:nvSpPr>
                    <p:cNvPr id="2650" name="Freeform 728"/>
                    <p:cNvSpPr>
                      <a:spLocks/>
                    </p:cNvSpPr>
                    <p:nvPr/>
                  </p:nvSpPr>
                  <p:spPr bwMode="auto">
                    <a:xfrm>
                      <a:off x="1594" y="3047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51" name="Freeform 729"/>
                    <p:cNvSpPr>
                      <a:spLocks/>
                    </p:cNvSpPr>
                    <p:nvPr/>
                  </p:nvSpPr>
                  <p:spPr bwMode="auto">
                    <a:xfrm>
                      <a:off x="1595" y="3047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4" y="440"/>
                            <a:pt x="2416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3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52" name="Freeform 730"/>
                    <p:cNvSpPr>
                      <a:spLocks/>
                    </p:cNvSpPr>
                    <p:nvPr/>
                  </p:nvSpPr>
                  <p:spPr bwMode="auto">
                    <a:xfrm>
                      <a:off x="1594" y="3047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53" name="Freeform 731"/>
                    <p:cNvSpPr>
                      <a:spLocks/>
                    </p:cNvSpPr>
                    <p:nvPr/>
                  </p:nvSpPr>
                  <p:spPr bwMode="auto">
                    <a:xfrm>
                      <a:off x="1595" y="3072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4" y="27"/>
                            <a:pt x="289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45" name="Freeform 733"/>
                  <p:cNvSpPr>
                    <a:spLocks/>
                  </p:cNvSpPr>
                  <p:nvPr/>
                </p:nvSpPr>
                <p:spPr bwMode="auto">
                  <a:xfrm>
                    <a:off x="1733" y="3088"/>
                    <a:ext cx="6" cy="5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5" y="0"/>
                      </a:cxn>
                    </a:cxnLst>
                    <a:rect l="0" t="0" r="r" b="b"/>
                    <a:pathLst>
                      <a:path w="50" h="42">
                        <a:moveTo>
                          <a:pt x="25" y="0"/>
                        </a:moveTo>
                        <a:cubicBezTo>
                          <a:pt x="11" y="0"/>
                          <a:pt x="0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0" y="9"/>
                          <a:pt x="39" y="0"/>
                          <a:pt x="25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46" name="Freeform 734"/>
                  <p:cNvSpPr>
                    <a:spLocks/>
                  </p:cNvSpPr>
                  <p:nvPr/>
                </p:nvSpPr>
                <p:spPr bwMode="auto">
                  <a:xfrm>
                    <a:off x="1620" y="3064"/>
                    <a:ext cx="10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8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6" h="75">
                        <a:moveTo>
                          <a:pt x="38" y="0"/>
                        </a:moveTo>
                        <a:cubicBezTo>
                          <a:pt x="18" y="0"/>
                          <a:pt x="1" y="16"/>
                          <a:pt x="0" y="37"/>
                        </a:cubicBezTo>
                        <a:cubicBezTo>
                          <a:pt x="0" y="58"/>
                          <a:pt x="17" y="75"/>
                          <a:pt x="38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6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47" name="Freeform 735"/>
                  <p:cNvSpPr>
                    <a:spLocks/>
                  </p:cNvSpPr>
                  <p:nvPr/>
                </p:nvSpPr>
                <p:spPr bwMode="auto">
                  <a:xfrm>
                    <a:off x="1849" y="3071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48" name="Freeform 736"/>
                  <p:cNvSpPr>
                    <a:spLocks/>
                  </p:cNvSpPr>
                  <p:nvPr/>
                </p:nvSpPr>
                <p:spPr bwMode="auto">
                  <a:xfrm>
                    <a:off x="1793" y="3085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3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5" y="0"/>
                          <a:pt x="0" y="14"/>
                          <a:pt x="0" y="33"/>
                        </a:cubicBezTo>
                        <a:cubicBezTo>
                          <a:pt x="0" y="51"/>
                          <a:pt x="15" y="66"/>
                          <a:pt x="33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49" name="Freeform 737"/>
                  <p:cNvSpPr>
                    <a:spLocks/>
                  </p:cNvSpPr>
                  <p:nvPr/>
                </p:nvSpPr>
                <p:spPr bwMode="auto">
                  <a:xfrm>
                    <a:off x="1674" y="3083"/>
                    <a:ext cx="8" cy="7"/>
                  </a:xfrm>
                  <a:custGeom>
                    <a:avLst/>
                    <a:gdLst/>
                    <a:ahLst/>
                    <a:cxnLst>
                      <a:cxn ang="0">
                        <a:pos x="30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9" y="30"/>
                      </a:cxn>
                      <a:cxn ang="0">
                        <a:pos x="30" y="0"/>
                      </a:cxn>
                    </a:cxnLst>
                    <a:rect l="0" t="0" r="r" b="b"/>
                    <a:pathLst>
                      <a:path w="59" h="59">
                        <a:moveTo>
                          <a:pt x="30" y="0"/>
                        </a:moveTo>
                        <a:cubicBezTo>
                          <a:pt x="14" y="0"/>
                          <a:pt x="1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6" y="59"/>
                          <a:pt x="59" y="46"/>
                          <a:pt x="59" y="30"/>
                        </a:cubicBezTo>
                        <a:cubicBezTo>
                          <a:pt x="59" y="13"/>
                          <a:pt x="46" y="0"/>
                          <a:pt x="30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43" name="Oval 739"/>
                <p:cNvSpPr>
                  <a:spLocks noChangeArrowheads="1"/>
                </p:cNvSpPr>
                <p:nvPr/>
              </p:nvSpPr>
              <p:spPr bwMode="auto">
                <a:xfrm>
                  <a:off x="1673" y="3052"/>
                  <a:ext cx="120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603" name="Group 753"/>
              <p:cNvGrpSpPr>
                <a:grpSpLocks/>
              </p:cNvGrpSpPr>
              <p:nvPr/>
            </p:nvGrpSpPr>
            <p:grpSpPr bwMode="auto">
              <a:xfrm>
                <a:off x="1690" y="3143"/>
                <a:ext cx="291" cy="104"/>
                <a:chOff x="1690" y="3143"/>
                <a:chExt cx="291" cy="104"/>
              </a:xfrm>
            </p:grpSpPr>
            <p:grpSp>
              <p:nvGrpSpPr>
                <p:cNvPr id="2630" name="Group 751"/>
                <p:cNvGrpSpPr>
                  <a:grpSpLocks/>
                </p:cNvGrpSpPr>
                <p:nvPr/>
              </p:nvGrpSpPr>
              <p:grpSpPr bwMode="auto">
                <a:xfrm>
                  <a:off x="1690" y="3143"/>
                  <a:ext cx="291" cy="104"/>
                  <a:chOff x="1690" y="3143"/>
                  <a:chExt cx="291" cy="104"/>
                </a:xfrm>
              </p:grpSpPr>
              <p:grpSp>
                <p:nvGrpSpPr>
                  <p:cNvPr id="2632" name="Group 745"/>
                  <p:cNvGrpSpPr>
                    <a:grpSpLocks/>
                  </p:cNvGrpSpPr>
                  <p:nvPr/>
                </p:nvGrpSpPr>
                <p:grpSpPr bwMode="auto">
                  <a:xfrm>
                    <a:off x="1690" y="3143"/>
                    <a:ext cx="291" cy="104"/>
                    <a:chOff x="1690" y="3143"/>
                    <a:chExt cx="291" cy="104"/>
                  </a:xfrm>
                </p:grpSpPr>
                <p:sp>
                  <p:nvSpPr>
                    <p:cNvPr id="2638" name="Freeform 741"/>
                    <p:cNvSpPr>
                      <a:spLocks/>
                    </p:cNvSpPr>
                    <p:nvPr/>
                  </p:nvSpPr>
                  <p:spPr bwMode="auto">
                    <a:xfrm>
                      <a:off x="1690" y="3143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39" name="Freeform 742"/>
                    <p:cNvSpPr>
                      <a:spLocks/>
                    </p:cNvSpPr>
                    <p:nvPr/>
                  </p:nvSpPr>
                  <p:spPr bwMode="auto">
                    <a:xfrm>
                      <a:off x="1691" y="3143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4" y="440"/>
                            <a:pt x="2416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3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40" name="Freeform 743"/>
                    <p:cNvSpPr>
                      <a:spLocks/>
                    </p:cNvSpPr>
                    <p:nvPr/>
                  </p:nvSpPr>
                  <p:spPr bwMode="auto">
                    <a:xfrm>
                      <a:off x="1690" y="3143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41" name="Freeform 744"/>
                    <p:cNvSpPr>
                      <a:spLocks/>
                    </p:cNvSpPr>
                    <p:nvPr/>
                  </p:nvSpPr>
                  <p:spPr bwMode="auto">
                    <a:xfrm>
                      <a:off x="1691" y="3168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4" y="27"/>
                            <a:pt x="289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33" name="Freeform 746"/>
                  <p:cNvSpPr>
                    <a:spLocks/>
                  </p:cNvSpPr>
                  <p:nvPr/>
                </p:nvSpPr>
                <p:spPr bwMode="auto">
                  <a:xfrm>
                    <a:off x="1829" y="3184"/>
                    <a:ext cx="6" cy="5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5" y="0"/>
                      </a:cxn>
                    </a:cxnLst>
                    <a:rect l="0" t="0" r="r" b="b"/>
                    <a:pathLst>
                      <a:path w="50" h="42">
                        <a:moveTo>
                          <a:pt x="25" y="0"/>
                        </a:moveTo>
                        <a:cubicBezTo>
                          <a:pt x="11" y="0"/>
                          <a:pt x="0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0" y="9"/>
                          <a:pt x="39" y="0"/>
                          <a:pt x="25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34" name="Freeform 747"/>
                  <p:cNvSpPr>
                    <a:spLocks/>
                  </p:cNvSpPr>
                  <p:nvPr/>
                </p:nvSpPr>
                <p:spPr bwMode="auto">
                  <a:xfrm>
                    <a:off x="1716" y="3160"/>
                    <a:ext cx="10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8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6" h="75">
                        <a:moveTo>
                          <a:pt x="38" y="0"/>
                        </a:moveTo>
                        <a:cubicBezTo>
                          <a:pt x="18" y="0"/>
                          <a:pt x="1" y="16"/>
                          <a:pt x="0" y="37"/>
                        </a:cubicBezTo>
                        <a:cubicBezTo>
                          <a:pt x="0" y="58"/>
                          <a:pt x="17" y="75"/>
                          <a:pt x="38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6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35" name="Freeform 748"/>
                  <p:cNvSpPr>
                    <a:spLocks/>
                  </p:cNvSpPr>
                  <p:nvPr/>
                </p:nvSpPr>
                <p:spPr bwMode="auto">
                  <a:xfrm>
                    <a:off x="1945" y="3167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36" name="Freeform 749"/>
                  <p:cNvSpPr>
                    <a:spLocks/>
                  </p:cNvSpPr>
                  <p:nvPr/>
                </p:nvSpPr>
                <p:spPr bwMode="auto">
                  <a:xfrm>
                    <a:off x="1889" y="3181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3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5" y="0"/>
                          <a:pt x="0" y="14"/>
                          <a:pt x="0" y="33"/>
                        </a:cubicBezTo>
                        <a:cubicBezTo>
                          <a:pt x="0" y="51"/>
                          <a:pt x="15" y="66"/>
                          <a:pt x="33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37" name="Freeform 750"/>
                  <p:cNvSpPr>
                    <a:spLocks/>
                  </p:cNvSpPr>
                  <p:nvPr/>
                </p:nvSpPr>
                <p:spPr bwMode="auto">
                  <a:xfrm>
                    <a:off x="1770" y="3179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30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9" y="30"/>
                      </a:cxn>
                      <a:cxn ang="0">
                        <a:pos x="30" y="0"/>
                      </a:cxn>
                    </a:cxnLst>
                    <a:rect l="0" t="0" r="r" b="b"/>
                    <a:pathLst>
                      <a:path w="59" h="59">
                        <a:moveTo>
                          <a:pt x="30" y="0"/>
                        </a:moveTo>
                        <a:cubicBezTo>
                          <a:pt x="14" y="0"/>
                          <a:pt x="1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6" y="59"/>
                          <a:pt x="59" y="46"/>
                          <a:pt x="59" y="30"/>
                        </a:cubicBezTo>
                        <a:cubicBezTo>
                          <a:pt x="59" y="13"/>
                          <a:pt x="46" y="0"/>
                          <a:pt x="30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31" name="Oval 752"/>
                <p:cNvSpPr>
                  <a:spLocks noChangeArrowheads="1"/>
                </p:cNvSpPr>
                <p:nvPr/>
              </p:nvSpPr>
              <p:spPr bwMode="auto">
                <a:xfrm>
                  <a:off x="1768" y="3148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604" name="Group 766"/>
              <p:cNvGrpSpPr>
                <a:grpSpLocks/>
              </p:cNvGrpSpPr>
              <p:nvPr/>
            </p:nvGrpSpPr>
            <p:grpSpPr bwMode="auto">
              <a:xfrm>
                <a:off x="1786" y="3239"/>
                <a:ext cx="291" cy="104"/>
                <a:chOff x="1786" y="3239"/>
                <a:chExt cx="291" cy="104"/>
              </a:xfrm>
            </p:grpSpPr>
            <p:grpSp>
              <p:nvGrpSpPr>
                <p:cNvPr id="2618" name="Group 764"/>
                <p:cNvGrpSpPr>
                  <a:grpSpLocks/>
                </p:cNvGrpSpPr>
                <p:nvPr/>
              </p:nvGrpSpPr>
              <p:grpSpPr bwMode="auto">
                <a:xfrm>
                  <a:off x="1786" y="3239"/>
                  <a:ext cx="291" cy="104"/>
                  <a:chOff x="1786" y="3239"/>
                  <a:chExt cx="291" cy="104"/>
                </a:xfrm>
              </p:grpSpPr>
              <p:grpSp>
                <p:nvGrpSpPr>
                  <p:cNvPr id="2620" name="Group 758"/>
                  <p:cNvGrpSpPr>
                    <a:grpSpLocks/>
                  </p:cNvGrpSpPr>
                  <p:nvPr/>
                </p:nvGrpSpPr>
                <p:grpSpPr bwMode="auto">
                  <a:xfrm>
                    <a:off x="1786" y="3239"/>
                    <a:ext cx="291" cy="104"/>
                    <a:chOff x="1786" y="3239"/>
                    <a:chExt cx="291" cy="104"/>
                  </a:xfrm>
                </p:grpSpPr>
                <p:sp>
                  <p:nvSpPr>
                    <p:cNvPr id="2626" name="Freeform 754"/>
                    <p:cNvSpPr>
                      <a:spLocks/>
                    </p:cNvSpPr>
                    <p:nvPr/>
                  </p:nvSpPr>
                  <p:spPr bwMode="auto">
                    <a:xfrm>
                      <a:off x="1786" y="3239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27" name="Freeform 755"/>
                    <p:cNvSpPr>
                      <a:spLocks/>
                    </p:cNvSpPr>
                    <p:nvPr/>
                  </p:nvSpPr>
                  <p:spPr bwMode="auto">
                    <a:xfrm>
                      <a:off x="1787" y="3239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4" y="440"/>
                            <a:pt x="2416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3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28" name="Freeform 756"/>
                    <p:cNvSpPr>
                      <a:spLocks/>
                    </p:cNvSpPr>
                    <p:nvPr/>
                  </p:nvSpPr>
                  <p:spPr bwMode="auto">
                    <a:xfrm>
                      <a:off x="1786" y="3239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29" name="Freeform 757"/>
                    <p:cNvSpPr>
                      <a:spLocks/>
                    </p:cNvSpPr>
                    <p:nvPr/>
                  </p:nvSpPr>
                  <p:spPr bwMode="auto">
                    <a:xfrm>
                      <a:off x="1787" y="3264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4" y="27"/>
                            <a:pt x="289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21" name="Freeform 759"/>
                  <p:cNvSpPr>
                    <a:spLocks/>
                  </p:cNvSpPr>
                  <p:nvPr/>
                </p:nvSpPr>
                <p:spPr bwMode="auto">
                  <a:xfrm>
                    <a:off x="1925" y="3280"/>
                    <a:ext cx="6" cy="5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5" y="0"/>
                      </a:cxn>
                    </a:cxnLst>
                    <a:rect l="0" t="0" r="r" b="b"/>
                    <a:pathLst>
                      <a:path w="50" h="42">
                        <a:moveTo>
                          <a:pt x="25" y="0"/>
                        </a:moveTo>
                        <a:cubicBezTo>
                          <a:pt x="11" y="0"/>
                          <a:pt x="0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0" y="9"/>
                          <a:pt x="39" y="0"/>
                          <a:pt x="25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22" name="Freeform 760"/>
                  <p:cNvSpPr>
                    <a:spLocks/>
                  </p:cNvSpPr>
                  <p:nvPr/>
                </p:nvSpPr>
                <p:spPr bwMode="auto">
                  <a:xfrm>
                    <a:off x="1812" y="3256"/>
                    <a:ext cx="10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8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6" h="75">
                        <a:moveTo>
                          <a:pt x="38" y="0"/>
                        </a:moveTo>
                        <a:cubicBezTo>
                          <a:pt x="18" y="0"/>
                          <a:pt x="1" y="16"/>
                          <a:pt x="0" y="37"/>
                        </a:cubicBezTo>
                        <a:cubicBezTo>
                          <a:pt x="0" y="58"/>
                          <a:pt x="17" y="75"/>
                          <a:pt x="38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6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23" name="Freeform 761"/>
                  <p:cNvSpPr>
                    <a:spLocks/>
                  </p:cNvSpPr>
                  <p:nvPr/>
                </p:nvSpPr>
                <p:spPr bwMode="auto">
                  <a:xfrm>
                    <a:off x="2041" y="3263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24" name="Freeform 762"/>
                  <p:cNvSpPr>
                    <a:spLocks/>
                  </p:cNvSpPr>
                  <p:nvPr/>
                </p:nvSpPr>
                <p:spPr bwMode="auto">
                  <a:xfrm>
                    <a:off x="1985" y="3277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3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5" y="0"/>
                          <a:pt x="0" y="14"/>
                          <a:pt x="0" y="33"/>
                        </a:cubicBezTo>
                        <a:cubicBezTo>
                          <a:pt x="0" y="51"/>
                          <a:pt x="15" y="66"/>
                          <a:pt x="33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25" name="Freeform 763"/>
                  <p:cNvSpPr>
                    <a:spLocks/>
                  </p:cNvSpPr>
                  <p:nvPr/>
                </p:nvSpPr>
                <p:spPr bwMode="auto">
                  <a:xfrm>
                    <a:off x="1866" y="3275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30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9" y="30"/>
                      </a:cxn>
                      <a:cxn ang="0">
                        <a:pos x="30" y="0"/>
                      </a:cxn>
                    </a:cxnLst>
                    <a:rect l="0" t="0" r="r" b="b"/>
                    <a:pathLst>
                      <a:path w="59" h="59">
                        <a:moveTo>
                          <a:pt x="30" y="0"/>
                        </a:moveTo>
                        <a:cubicBezTo>
                          <a:pt x="14" y="0"/>
                          <a:pt x="1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6" y="59"/>
                          <a:pt x="59" y="46"/>
                          <a:pt x="59" y="30"/>
                        </a:cubicBezTo>
                        <a:cubicBezTo>
                          <a:pt x="59" y="13"/>
                          <a:pt x="46" y="0"/>
                          <a:pt x="30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19" name="Oval 765"/>
                <p:cNvSpPr>
                  <a:spLocks noChangeArrowheads="1"/>
                </p:cNvSpPr>
                <p:nvPr/>
              </p:nvSpPr>
              <p:spPr bwMode="auto">
                <a:xfrm>
                  <a:off x="1864" y="3244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605" name="Group 779"/>
              <p:cNvGrpSpPr>
                <a:grpSpLocks/>
              </p:cNvGrpSpPr>
              <p:nvPr/>
            </p:nvGrpSpPr>
            <p:grpSpPr bwMode="auto">
              <a:xfrm>
                <a:off x="1882" y="3335"/>
                <a:ext cx="291" cy="104"/>
                <a:chOff x="1882" y="3335"/>
                <a:chExt cx="291" cy="104"/>
              </a:xfrm>
            </p:grpSpPr>
            <p:grpSp>
              <p:nvGrpSpPr>
                <p:cNvPr id="2606" name="Group 777"/>
                <p:cNvGrpSpPr>
                  <a:grpSpLocks/>
                </p:cNvGrpSpPr>
                <p:nvPr/>
              </p:nvGrpSpPr>
              <p:grpSpPr bwMode="auto">
                <a:xfrm>
                  <a:off x="1882" y="3335"/>
                  <a:ext cx="291" cy="104"/>
                  <a:chOff x="1882" y="3335"/>
                  <a:chExt cx="291" cy="104"/>
                </a:xfrm>
              </p:grpSpPr>
              <p:grpSp>
                <p:nvGrpSpPr>
                  <p:cNvPr id="2608" name="Group 771"/>
                  <p:cNvGrpSpPr>
                    <a:grpSpLocks/>
                  </p:cNvGrpSpPr>
                  <p:nvPr/>
                </p:nvGrpSpPr>
                <p:grpSpPr bwMode="auto">
                  <a:xfrm>
                    <a:off x="1882" y="3335"/>
                    <a:ext cx="291" cy="104"/>
                    <a:chOff x="1882" y="3335"/>
                    <a:chExt cx="291" cy="104"/>
                  </a:xfrm>
                </p:grpSpPr>
                <p:sp>
                  <p:nvSpPr>
                    <p:cNvPr id="2614" name="Freeform 767"/>
                    <p:cNvSpPr>
                      <a:spLocks/>
                    </p:cNvSpPr>
                    <p:nvPr/>
                  </p:nvSpPr>
                  <p:spPr bwMode="auto">
                    <a:xfrm>
                      <a:off x="1882" y="3335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15" name="Freeform 768"/>
                    <p:cNvSpPr>
                      <a:spLocks/>
                    </p:cNvSpPr>
                    <p:nvPr/>
                  </p:nvSpPr>
                  <p:spPr bwMode="auto">
                    <a:xfrm>
                      <a:off x="1883" y="3335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4" y="440"/>
                            <a:pt x="2416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3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16" name="Freeform 769"/>
                    <p:cNvSpPr>
                      <a:spLocks/>
                    </p:cNvSpPr>
                    <p:nvPr/>
                  </p:nvSpPr>
                  <p:spPr bwMode="auto">
                    <a:xfrm>
                      <a:off x="1882" y="3335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17" name="Freeform 770"/>
                    <p:cNvSpPr>
                      <a:spLocks/>
                    </p:cNvSpPr>
                    <p:nvPr/>
                  </p:nvSpPr>
                  <p:spPr bwMode="auto">
                    <a:xfrm>
                      <a:off x="1883" y="3360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4" y="27"/>
                            <a:pt x="289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09" name="Freeform 772"/>
                  <p:cNvSpPr>
                    <a:spLocks/>
                  </p:cNvSpPr>
                  <p:nvPr/>
                </p:nvSpPr>
                <p:spPr bwMode="auto">
                  <a:xfrm>
                    <a:off x="2021" y="3376"/>
                    <a:ext cx="6" cy="5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5" y="0"/>
                      </a:cxn>
                    </a:cxnLst>
                    <a:rect l="0" t="0" r="r" b="b"/>
                    <a:pathLst>
                      <a:path w="50" h="42">
                        <a:moveTo>
                          <a:pt x="25" y="0"/>
                        </a:moveTo>
                        <a:cubicBezTo>
                          <a:pt x="11" y="0"/>
                          <a:pt x="0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0" y="9"/>
                          <a:pt x="39" y="0"/>
                          <a:pt x="25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10" name="Freeform 773"/>
                  <p:cNvSpPr>
                    <a:spLocks/>
                  </p:cNvSpPr>
                  <p:nvPr/>
                </p:nvSpPr>
                <p:spPr bwMode="auto">
                  <a:xfrm>
                    <a:off x="1908" y="3352"/>
                    <a:ext cx="10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8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6" h="75">
                        <a:moveTo>
                          <a:pt x="38" y="0"/>
                        </a:moveTo>
                        <a:cubicBezTo>
                          <a:pt x="18" y="0"/>
                          <a:pt x="1" y="16"/>
                          <a:pt x="0" y="37"/>
                        </a:cubicBezTo>
                        <a:cubicBezTo>
                          <a:pt x="0" y="58"/>
                          <a:pt x="17" y="75"/>
                          <a:pt x="38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6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11" name="Freeform 774"/>
                  <p:cNvSpPr>
                    <a:spLocks/>
                  </p:cNvSpPr>
                  <p:nvPr/>
                </p:nvSpPr>
                <p:spPr bwMode="auto">
                  <a:xfrm>
                    <a:off x="2137" y="3359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12" name="Freeform 775"/>
                  <p:cNvSpPr>
                    <a:spLocks/>
                  </p:cNvSpPr>
                  <p:nvPr/>
                </p:nvSpPr>
                <p:spPr bwMode="auto">
                  <a:xfrm>
                    <a:off x="2081" y="3373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3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5" y="0"/>
                          <a:pt x="0" y="14"/>
                          <a:pt x="0" y="33"/>
                        </a:cubicBezTo>
                        <a:cubicBezTo>
                          <a:pt x="0" y="51"/>
                          <a:pt x="15" y="66"/>
                          <a:pt x="33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13" name="Freeform 776"/>
                  <p:cNvSpPr>
                    <a:spLocks/>
                  </p:cNvSpPr>
                  <p:nvPr/>
                </p:nvSpPr>
                <p:spPr bwMode="auto">
                  <a:xfrm>
                    <a:off x="1962" y="3371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30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9" y="30"/>
                      </a:cxn>
                      <a:cxn ang="0">
                        <a:pos x="30" y="0"/>
                      </a:cxn>
                    </a:cxnLst>
                    <a:rect l="0" t="0" r="r" b="b"/>
                    <a:pathLst>
                      <a:path w="59" h="59">
                        <a:moveTo>
                          <a:pt x="30" y="0"/>
                        </a:moveTo>
                        <a:cubicBezTo>
                          <a:pt x="14" y="0"/>
                          <a:pt x="1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6" y="59"/>
                          <a:pt x="59" y="46"/>
                          <a:pt x="59" y="30"/>
                        </a:cubicBezTo>
                        <a:cubicBezTo>
                          <a:pt x="59" y="13"/>
                          <a:pt x="46" y="0"/>
                          <a:pt x="30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07" name="Oval 778"/>
                <p:cNvSpPr>
                  <a:spLocks noChangeArrowheads="1"/>
                </p:cNvSpPr>
                <p:nvPr/>
              </p:nvSpPr>
              <p:spPr bwMode="auto">
                <a:xfrm>
                  <a:off x="1960" y="3340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49" name="Group 793"/>
            <p:cNvGrpSpPr>
              <a:grpSpLocks/>
            </p:cNvGrpSpPr>
            <p:nvPr/>
          </p:nvGrpSpPr>
          <p:grpSpPr bwMode="auto">
            <a:xfrm>
              <a:off x="5689645" y="3968370"/>
              <a:ext cx="256180" cy="77372"/>
              <a:chOff x="1895" y="3047"/>
              <a:chExt cx="291" cy="104"/>
            </a:xfrm>
          </p:grpSpPr>
          <p:grpSp>
            <p:nvGrpSpPr>
              <p:cNvPr id="2590" name="Group 791"/>
              <p:cNvGrpSpPr>
                <a:grpSpLocks/>
              </p:cNvGrpSpPr>
              <p:nvPr/>
            </p:nvGrpSpPr>
            <p:grpSpPr bwMode="auto">
              <a:xfrm>
                <a:off x="1895" y="3047"/>
                <a:ext cx="291" cy="104"/>
                <a:chOff x="1895" y="3047"/>
                <a:chExt cx="291" cy="104"/>
              </a:xfrm>
            </p:grpSpPr>
            <p:grpSp>
              <p:nvGrpSpPr>
                <p:cNvPr id="2592" name="Group 785"/>
                <p:cNvGrpSpPr>
                  <a:grpSpLocks/>
                </p:cNvGrpSpPr>
                <p:nvPr/>
              </p:nvGrpSpPr>
              <p:grpSpPr bwMode="auto">
                <a:xfrm>
                  <a:off x="1895" y="3047"/>
                  <a:ext cx="291" cy="104"/>
                  <a:chOff x="1895" y="3047"/>
                  <a:chExt cx="291" cy="104"/>
                </a:xfrm>
              </p:grpSpPr>
              <p:sp>
                <p:nvSpPr>
                  <p:cNvPr id="2598" name="Freeform 781"/>
                  <p:cNvSpPr>
                    <a:spLocks/>
                  </p:cNvSpPr>
                  <p:nvPr/>
                </p:nvSpPr>
                <p:spPr bwMode="auto">
                  <a:xfrm>
                    <a:off x="1895" y="3047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99" name="Freeform 782"/>
                  <p:cNvSpPr>
                    <a:spLocks/>
                  </p:cNvSpPr>
                  <p:nvPr/>
                </p:nvSpPr>
                <p:spPr bwMode="auto">
                  <a:xfrm>
                    <a:off x="1896" y="3047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5" y="440"/>
                          <a:pt x="2417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4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00" name="Freeform 783"/>
                  <p:cNvSpPr>
                    <a:spLocks/>
                  </p:cNvSpPr>
                  <p:nvPr/>
                </p:nvSpPr>
                <p:spPr bwMode="auto">
                  <a:xfrm>
                    <a:off x="1895" y="3047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01" name="Freeform 784"/>
                  <p:cNvSpPr>
                    <a:spLocks/>
                  </p:cNvSpPr>
                  <p:nvPr/>
                </p:nvSpPr>
                <p:spPr bwMode="auto">
                  <a:xfrm>
                    <a:off x="1896" y="3072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5" y="27"/>
                          <a:pt x="290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593" name="Freeform 786"/>
                <p:cNvSpPr>
                  <a:spLocks/>
                </p:cNvSpPr>
                <p:nvPr/>
              </p:nvSpPr>
              <p:spPr bwMode="auto">
                <a:xfrm>
                  <a:off x="2034" y="3088"/>
                  <a:ext cx="7" cy="5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6" y="0"/>
                    </a:cxn>
                  </a:cxnLst>
                  <a:rect l="0" t="0" r="r" b="b"/>
                  <a:pathLst>
                    <a:path w="51" h="42">
                      <a:moveTo>
                        <a:pt x="26" y="0"/>
                      </a:moveTo>
                      <a:cubicBezTo>
                        <a:pt x="12" y="0"/>
                        <a:pt x="1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1" y="9"/>
                        <a:pt x="39" y="0"/>
                        <a:pt x="26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94" name="Freeform 787"/>
                <p:cNvSpPr>
                  <a:spLocks/>
                </p:cNvSpPr>
                <p:nvPr/>
              </p:nvSpPr>
              <p:spPr bwMode="auto">
                <a:xfrm>
                  <a:off x="1921" y="3064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6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95" name="Freeform 788"/>
                <p:cNvSpPr>
                  <a:spLocks/>
                </p:cNvSpPr>
                <p:nvPr/>
              </p:nvSpPr>
              <p:spPr bwMode="auto">
                <a:xfrm>
                  <a:off x="2150" y="3071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7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96" name="Freeform 789"/>
                <p:cNvSpPr>
                  <a:spLocks/>
                </p:cNvSpPr>
                <p:nvPr/>
              </p:nvSpPr>
              <p:spPr bwMode="auto">
                <a:xfrm>
                  <a:off x="2094" y="3085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4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6" y="0"/>
                        <a:pt x="1" y="14"/>
                        <a:pt x="0" y="33"/>
                      </a:cubicBezTo>
                      <a:cubicBezTo>
                        <a:pt x="0" y="51"/>
                        <a:pt x="15" y="66"/>
                        <a:pt x="34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97" name="Freeform 790"/>
                <p:cNvSpPr>
                  <a:spLocks/>
                </p:cNvSpPr>
                <p:nvPr/>
              </p:nvSpPr>
              <p:spPr bwMode="auto">
                <a:xfrm>
                  <a:off x="1975" y="3083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8" y="3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58" h="59">
                      <a:moveTo>
                        <a:pt x="29" y="0"/>
                      </a:move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5" y="59"/>
                        <a:pt x="58" y="46"/>
                        <a:pt x="58" y="30"/>
                      </a:cubicBezTo>
                      <a:cubicBezTo>
                        <a:pt x="58" y="13"/>
                        <a:pt x="45" y="0"/>
                        <a:pt x="29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91" name="Oval 792"/>
              <p:cNvSpPr>
                <a:spLocks noChangeArrowheads="1"/>
              </p:cNvSpPr>
              <p:nvPr/>
            </p:nvSpPr>
            <p:spPr bwMode="auto">
              <a:xfrm>
                <a:off x="1973" y="3052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50" name="Group 806"/>
            <p:cNvGrpSpPr>
              <a:grpSpLocks/>
            </p:cNvGrpSpPr>
            <p:nvPr/>
          </p:nvGrpSpPr>
          <p:grpSpPr bwMode="auto">
            <a:xfrm>
              <a:off x="5774158" y="4039791"/>
              <a:ext cx="256180" cy="77372"/>
              <a:chOff x="1991" y="3143"/>
              <a:chExt cx="291" cy="104"/>
            </a:xfrm>
          </p:grpSpPr>
          <p:grpSp>
            <p:nvGrpSpPr>
              <p:cNvPr id="2578" name="Group 804"/>
              <p:cNvGrpSpPr>
                <a:grpSpLocks/>
              </p:cNvGrpSpPr>
              <p:nvPr/>
            </p:nvGrpSpPr>
            <p:grpSpPr bwMode="auto">
              <a:xfrm>
                <a:off x="1991" y="3143"/>
                <a:ext cx="291" cy="104"/>
                <a:chOff x="1991" y="3143"/>
                <a:chExt cx="291" cy="104"/>
              </a:xfrm>
            </p:grpSpPr>
            <p:grpSp>
              <p:nvGrpSpPr>
                <p:cNvPr id="2580" name="Group 798"/>
                <p:cNvGrpSpPr>
                  <a:grpSpLocks/>
                </p:cNvGrpSpPr>
                <p:nvPr/>
              </p:nvGrpSpPr>
              <p:grpSpPr bwMode="auto">
                <a:xfrm>
                  <a:off x="1991" y="3143"/>
                  <a:ext cx="291" cy="104"/>
                  <a:chOff x="1991" y="3143"/>
                  <a:chExt cx="291" cy="104"/>
                </a:xfrm>
              </p:grpSpPr>
              <p:sp>
                <p:nvSpPr>
                  <p:cNvPr id="2586" name="Freeform 794"/>
                  <p:cNvSpPr>
                    <a:spLocks/>
                  </p:cNvSpPr>
                  <p:nvPr/>
                </p:nvSpPr>
                <p:spPr bwMode="auto">
                  <a:xfrm>
                    <a:off x="1991" y="3143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87" name="Freeform 795"/>
                  <p:cNvSpPr>
                    <a:spLocks/>
                  </p:cNvSpPr>
                  <p:nvPr/>
                </p:nvSpPr>
                <p:spPr bwMode="auto">
                  <a:xfrm>
                    <a:off x="1992" y="3143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5" y="440"/>
                          <a:pt x="2417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4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88" name="Freeform 796"/>
                  <p:cNvSpPr>
                    <a:spLocks/>
                  </p:cNvSpPr>
                  <p:nvPr/>
                </p:nvSpPr>
                <p:spPr bwMode="auto">
                  <a:xfrm>
                    <a:off x="1991" y="3143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89" name="Freeform 797"/>
                  <p:cNvSpPr>
                    <a:spLocks/>
                  </p:cNvSpPr>
                  <p:nvPr/>
                </p:nvSpPr>
                <p:spPr bwMode="auto">
                  <a:xfrm>
                    <a:off x="1992" y="3168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5" y="27"/>
                          <a:pt x="290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581" name="Freeform 799"/>
                <p:cNvSpPr>
                  <a:spLocks/>
                </p:cNvSpPr>
                <p:nvPr/>
              </p:nvSpPr>
              <p:spPr bwMode="auto">
                <a:xfrm>
                  <a:off x="2130" y="3184"/>
                  <a:ext cx="7" cy="5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6" y="0"/>
                    </a:cxn>
                  </a:cxnLst>
                  <a:rect l="0" t="0" r="r" b="b"/>
                  <a:pathLst>
                    <a:path w="51" h="42">
                      <a:moveTo>
                        <a:pt x="26" y="0"/>
                      </a:moveTo>
                      <a:cubicBezTo>
                        <a:pt x="12" y="0"/>
                        <a:pt x="1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1" y="9"/>
                        <a:pt x="39" y="0"/>
                        <a:pt x="26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82" name="Freeform 800"/>
                <p:cNvSpPr>
                  <a:spLocks/>
                </p:cNvSpPr>
                <p:nvPr/>
              </p:nvSpPr>
              <p:spPr bwMode="auto">
                <a:xfrm>
                  <a:off x="2017" y="3160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6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83" name="Freeform 801"/>
                <p:cNvSpPr>
                  <a:spLocks/>
                </p:cNvSpPr>
                <p:nvPr/>
              </p:nvSpPr>
              <p:spPr bwMode="auto">
                <a:xfrm>
                  <a:off x="2246" y="3167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7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84" name="Freeform 802"/>
                <p:cNvSpPr>
                  <a:spLocks/>
                </p:cNvSpPr>
                <p:nvPr/>
              </p:nvSpPr>
              <p:spPr bwMode="auto">
                <a:xfrm>
                  <a:off x="2190" y="3181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4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6" y="0"/>
                        <a:pt x="1" y="14"/>
                        <a:pt x="0" y="33"/>
                      </a:cubicBezTo>
                      <a:cubicBezTo>
                        <a:pt x="0" y="51"/>
                        <a:pt x="15" y="66"/>
                        <a:pt x="34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85" name="Freeform 803"/>
                <p:cNvSpPr>
                  <a:spLocks/>
                </p:cNvSpPr>
                <p:nvPr/>
              </p:nvSpPr>
              <p:spPr bwMode="auto">
                <a:xfrm>
                  <a:off x="2071" y="3179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8" y="3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58" h="59">
                      <a:moveTo>
                        <a:pt x="29" y="0"/>
                      </a:move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5" y="59"/>
                        <a:pt x="58" y="46"/>
                        <a:pt x="58" y="30"/>
                      </a:cubicBezTo>
                      <a:cubicBezTo>
                        <a:pt x="58" y="13"/>
                        <a:pt x="45" y="0"/>
                        <a:pt x="29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79" name="Oval 805"/>
              <p:cNvSpPr>
                <a:spLocks noChangeArrowheads="1"/>
              </p:cNvSpPr>
              <p:nvPr/>
            </p:nvSpPr>
            <p:spPr bwMode="auto">
              <a:xfrm>
                <a:off x="2069" y="3148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51" name="Group 819"/>
            <p:cNvGrpSpPr>
              <a:grpSpLocks/>
            </p:cNvGrpSpPr>
            <p:nvPr/>
          </p:nvGrpSpPr>
          <p:grpSpPr bwMode="auto">
            <a:xfrm>
              <a:off x="5858671" y="4111212"/>
              <a:ext cx="256180" cy="77372"/>
              <a:chOff x="2087" y="3239"/>
              <a:chExt cx="291" cy="104"/>
            </a:xfrm>
          </p:grpSpPr>
          <p:grpSp>
            <p:nvGrpSpPr>
              <p:cNvPr id="2566" name="Group 817"/>
              <p:cNvGrpSpPr>
                <a:grpSpLocks/>
              </p:cNvGrpSpPr>
              <p:nvPr/>
            </p:nvGrpSpPr>
            <p:grpSpPr bwMode="auto">
              <a:xfrm>
                <a:off x="2087" y="3239"/>
                <a:ext cx="291" cy="104"/>
                <a:chOff x="2087" y="3239"/>
                <a:chExt cx="291" cy="104"/>
              </a:xfrm>
            </p:grpSpPr>
            <p:grpSp>
              <p:nvGrpSpPr>
                <p:cNvPr id="2568" name="Group 811"/>
                <p:cNvGrpSpPr>
                  <a:grpSpLocks/>
                </p:cNvGrpSpPr>
                <p:nvPr/>
              </p:nvGrpSpPr>
              <p:grpSpPr bwMode="auto">
                <a:xfrm>
                  <a:off x="2087" y="3239"/>
                  <a:ext cx="291" cy="104"/>
                  <a:chOff x="2087" y="3239"/>
                  <a:chExt cx="291" cy="104"/>
                </a:xfrm>
              </p:grpSpPr>
              <p:sp>
                <p:nvSpPr>
                  <p:cNvPr id="2574" name="Freeform 807"/>
                  <p:cNvSpPr>
                    <a:spLocks/>
                  </p:cNvSpPr>
                  <p:nvPr/>
                </p:nvSpPr>
                <p:spPr bwMode="auto">
                  <a:xfrm>
                    <a:off x="2087" y="3239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75" name="Freeform 808"/>
                  <p:cNvSpPr>
                    <a:spLocks/>
                  </p:cNvSpPr>
                  <p:nvPr/>
                </p:nvSpPr>
                <p:spPr bwMode="auto">
                  <a:xfrm>
                    <a:off x="2088" y="3239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5" y="440"/>
                          <a:pt x="2417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4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76" name="Freeform 809"/>
                  <p:cNvSpPr>
                    <a:spLocks/>
                  </p:cNvSpPr>
                  <p:nvPr/>
                </p:nvSpPr>
                <p:spPr bwMode="auto">
                  <a:xfrm>
                    <a:off x="2087" y="3239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77" name="Freeform 810"/>
                  <p:cNvSpPr>
                    <a:spLocks/>
                  </p:cNvSpPr>
                  <p:nvPr/>
                </p:nvSpPr>
                <p:spPr bwMode="auto">
                  <a:xfrm>
                    <a:off x="2088" y="3264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5" y="27"/>
                          <a:pt x="290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569" name="Freeform 812"/>
                <p:cNvSpPr>
                  <a:spLocks/>
                </p:cNvSpPr>
                <p:nvPr/>
              </p:nvSpPr>
              <p:spPr bwMode="auto">
                <a:xfrm>
                  <a:off x="2226" y="3280"/>
                  <a:ext cx="7" cy="5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6" y="0"/>
                    </a:cxn>
                  </a:cxnLst>
                  <a:rect l="0" t="0" r="r" b="b"/>
                  <a:pathLst>
                    <a:path w="51" h="42">
                      <a:moveTo>
                        <a:pt x="26" y="0"/>
                      </a:moveTo>
                      <a:cubicBezTo>
                        <a:pt x="12" y="0"/>
                        <a:pt x="1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1" y="9"/>
                        <a:pt x="39" y="0"/>
                        <a:pt x="26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70" name="Freeform 813"/>
                <p:cNvSpPr>
                  <a:spLocks/>
                </p:cNvSpPr>
                <p:nvPr/>
              </p:nvSpPr>
              <p:spPr bwMode="auto">
                <a:xfrm>
                  <a:off x="2113" y="3256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6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71" name="Freeform 814"/>
                <p:cNvSpPr>
                  <a:spLocks/>
                </p:cNvSpPr>
                <p:nvPr/>
              </p:nvSpPr>
              <p:spPr bwMode="auto">
                <a:xfrm>
                  <a:off x="2342" y="3263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7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72" name="Freeform 815"/>
                <p:cNvSpPr>
                  <a:spLocks/>
                </p:cNvSpPr>
                <p:nvPr/>
              </p:nvSpPr>
              <p:spPr bwMode="auto">
                <a:xfrm>
                  <a:off x="2286" y="3277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4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6" y="0"/>
                        <a:pt x="1" y="14"/>
                        <a:pt x="0" y="33"/>
                      </a:cubicBezTo>
                      <a:cubicBezTo>
                        <a:pt x="0" y="51"/>
                        <a:pt x="15" y="66"/>
                        <a:pt x="34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73" name="Freeform 816"/>
                <p:cNvSpPr>
                  <a:spLocks/>
                </p:cNvSpPr>
                <p:nvPr/>
              </p:nvSpPr>
              <p:spPr bwMode="auto">
                <a:xfrm>
                  <a:off x="2167" y="3275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8" y="3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58" h="59">
                      <a:moveTo>
                        <a:pt x="29" y="0"/>
                      </a:move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5" y="59"/>
                        <a:pt x="58" y="46"/>
                        <a:pt x="58" y="30"/>
                      </a:cubicBezTo>
                      <a:cubicBezTo>
                        <a:pt x="58" y="13"/>
                        <a:pt x="45" y="0"/>
                        <a:pt x="29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67" name="Oval 818"/>
              <p:cNvSpPr>
                <a:spLocks noChangeArrowheads="1"/>
              </p:cNvSpPr>
              <p:nvPr/>
            </p:nvSpPr>
            <p:spPr bwMode="auto">
              <a:xfrm>
                <a:off x="2165" y="3244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52" name="Group 832"/>
            <p:cNvGrpSpPr>
              <a:grpSpLocks/>
            </p:cNvGrpSpPr>
            <p:nvPr/>
          </p:nvGrpSpPr>
          <p:grpSpPr bwMode="auto">
            <a:xfrm>
              <a:off x="5943184" y="4182632"/>
              <a:ext cx="256180" cy="77372"/>
              <a:chOff x="2183" y="3335"/>
              <a:chExt cx="291" cy="104"/>
            </a:xfrm>
          </p:grpSpPr>
          <p:grpSp>
            <p:nvGrpSpPr>
              <p:cNvPr id="2554" name="Group 830"/>
              <p:cNvGrpSpPr>
                <a:grpSpLocks/>
              </p:cNvGrpSpPr>
              <p:nvPr/>
            </p:nvGrpSpPr>
            <p:grpSpPr bwMode="auto">
              <a:xfrm>
                <a:off x="2183" y="3335"/>
                <a:ext cx="291" cy="104"/>
                <a:chOff x="2183" y="3335"/>
                <a:chExt cx="291" cy="104"/>
              </a:xfrm>
            </p:grpSpPr>
            <p:grpSp>
              <p:nvGrpSpPr>
                <p:cNvPr id="2556" name="Group 824"/>
                <p:cNvGrpSpPr>
                  <a:grpSpLocks/>
                </p:cNvGrpSpPr>
                <p:nvPr/>
              </p:nvGrpSpPr>
              <p:grpSpPr bwMode="auto">
                <a:xfrm>
                  <a:off x="2183" y="3335"/>
                  <a:ext cx="291" cy="104"/>
                  <a:chOff x="2183" y="3335"/>
                  <a:chExt cx="291" cy="104"/>
                </a:xfrm>
              </p:grpSpPr>
              <p:sp>
                <p:nvSpPr>
                  <p:cNvPr id="2562" name="Freeform 820"/>
                  <p:cNvSpPr>
                    <a:spLocks/>
                  </p:cNvSpPr>
                  <p:nvPr/>
                </p:nvSpPr>
                <p:spPr bwMode="auto">
                  <a:xfrm>
                    <a:off x="2183" y="3335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63" name="Freeform 821"/>
                  <p:cNvSpPr>
                    <a:spLocks/>
                  </p:cNvSpPr>
                  <p:nvPr/>
                </p:nvSpPr>
                <p:spPr bwMode="auto">
                  <a:xfrm>
                    <a:off x="2184" y="3335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5" y="440"/>
                          <a:pt x="2417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4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64" name="Freeform 822"/>
                  <p:cNvSpPr>
                    <a:spLocks/>
                  </p:cNvSpPr>
                  <p:nvPr/>
                </p:nvSpPr>
                <p:spPr bwMode="auto">
                  <a:xfrm>
                    <a:off x="2183" y="3335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65" name="Freeform 823"/>
                  <p:cNvSpPr>
                    <a:spLocks/>
                  </p:cNvSpPr>
                  <p:nvPr/>
                </p:nvSpPr>
                <p:spPr bwMode="auto">
                  <a:xfrm>
                    <a:off x="2184" y="3360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4" y="27"/>
                          <a:pt x="290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557" name="Freeform 825"/>
                <p:cNvSpPr>
                  <a:spLocks/>
                </p:cNvSpPr>
                <p:nvPr/>
              </p:nvSpPr>
              <p:spPr bwMode="auto">
                <a:xfrm>
                  <a:off x="2322" y="3376"/>
                  <a:ext cx="6" cy="5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6" y="0"/>
                    </a:cxn>
                  </a:cxnLst>
                  <a:rect l="0" t="0" r="r" b="b"/>
                  <a:pathLst>
                    <a:path w="51" h="42">
                      <a:moveTo>
                        <a:pt x="26" y="0"/>
                      </a:moveTo>
                      <a:cubicBezTo>
                        <a:pt x="12" y="0"/>
                        <a:pt x="1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1" y="9"/>
                        <a:pt x="39" y="0"/>
                        <a:pt x="26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58" name="Freeform 826"/>
                <p:cNvSpPr>
                  <a:spLocks/>
                </p:cNvSpPr>
                <p:nvPr/>
              </p:nvSpPr>
              <p:spPr bwMode="auto">
                <a:xfrm>
                  <a:off x="2209" y="3352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6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59" name="Freeform 827"/>
                <p:cNvSpPr>
                  <a:spLocks/>
                </p:cNvSpPr>
                <p:nvPr/>
              </p:nvSpPr>
              <p:spPr bwMode="auto">
                <a:xfrm>
                  <a:off x="2438" y="3359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7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60" name="Freeform 828"/>
                <p:cNvSpPr>
                  <a:spLocks/>
                </p:cNvSpPr>
                <p:nvPr/>
              </p:nvSpPr>
              <p:spPr bwMode="auto">
                <a:xfrm>
                  <a:off x="2382" y="3373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4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6" y="0"/>
                        <a:pt x="1" y="14"/>
                        <a:pt x="0" y="33"/>
                      </a:cubicBezTo>
                      <a:cubicBezTo>
                        <a:pt x="0" y="51"/>
                        <a:pt x="15" y="66"/>
                        <a:pt x="34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61" name="Freeform 829"/>
                <p:cNvSpPr>
                  <a:spLocks/>
                </p:cNvSpPr>
                <p:nvPr/>
              </p:nvSpPr>
              <p:spPr bwMode="auto">
                <a:xfrm>
                  <a:off x="2263" y="3371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8" y="3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58" h="59">
                      <a:moveTo>
                        <a:pt x="29" y="0"/>
                      </a:move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5" y="59"/>
                        <a:pt x="58" y="46"/>
                        <a:pt x="58" y="30"/>
                      </a:cubicBezTo>
                      <a:cubicBezTo>
                        <a:pt x="58" y="13"/>
                        <a:pt x="45" y="0"/>
                        <a:pt x="29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55" name="Oval 831"/>
              <p:cNvSpPr>
                <a:spLocks noChangeArrowheads="1"/>
              </p:cNvSpPr>
              <p:nvPr/>
            </p:nvSpPr>
            <p:spPr bwMode="auto">
              <a:xfrm>
                <a:off x="2261" y="3340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53" name="Group 843"/>
            <p:cNvGrpSpPr>
              <a:grpSpLocks/>
            </p:cNvGrpSpPr>
            <p:nvPr/>
          </p:nvGrpSpPr>
          <p:grpSpPr bwMode="auto">
            <a:xfrm>
              <a:off x="5689645" y="3968370"/>
              <a:ext cx="256180" cy="77372"/>
              <a:chOff x="1895" y="3047"/>
              <a:chExt cx="291" cy="104"/>
            </a:xfrm>
          </p:grpSpPr>
          <p:grpSp>
            <p:nvGrpSpPr>
              <p:cNvPr id="2544" name="Group 837"/>
              <p:cNvGrpSpPr>
                <a:grpSpLocks/>
              </p:cNvGrpSpPr>
              <p:nvPr/>
            </p:nvGrpSpPr>
            <p:grpSpPr bwMode="auto">
              <a:xfrm>
                <a:off x="1895" y="3047"/>
                <a:ext cx="291" cy="104"/>
                <a:chOff x="1895" y="3047"/>
                <a:chExt cx="291" cy="104"/>
              </a:xfrm>
            </p:grpSpPr>
            <p:sp>
              <p:nvSpPr>
                <p:cNvPr id="2550" name="Freeform 833"/>
                <p:cNvSpPr>
                  <a:spLocks/>
                </p:cNvSpPr>
                <p:nvPr/>
              </p:nvSpPr>
              <p:spPr bwMode="auto">
                <a:xfrm>
                  <a:off x="1895" y="3047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51" name="Freeform 834"/>
                <p:cNvSpPr>
                  <a:spLocks/>
                </p:cNvSpPr>
                <p:nvPr/>
              </p:nvSpPr>
              <p:spPr bwMode="auto">
                <a:xfrm>
                  <a:off x="1896" y="3047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5" y="440"/>
                        <a:pt x="2417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4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52" name="Freeform 835"/>
                <p:cNvSpPr>
                  <a:spLocks/>
                </p:cNvSpPr>
                <p:nvPr/>
              </p:nvSpPr>
              <p:spPr bwMode="auto">
                <a:xfrm>
                  <a:off x="1895" y="3047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53" name="Freeform 836"/>
                <p:cNvSpPr>
                  <a:spLocks/>
                </p:cNvSpPr>
                <p:nvPr/>
              </p:nvSpPr>
              <p:spPr bwMode="auto">
                <a:xfrm>
                  <a:off x="1896" y="3072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5" y="27"/>
                        <a:pt x="290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45" name="Freeform 838"/>
              <p:cNvSpPr>
                <a:spLocks/>
              </p:cNvSpPr>
              <p:nvPr/>
            </p:nvSpPr>
            <p:spPr bwMode="auto">
              <a:xfrm>
                <a:off x="2034" y="3088"/>
                <a:ext cx="7" cy="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6" y="0"/>
                  </a:cxn>
                </a:cxnLst>
                <a:rect l="0" t="0" r="r" b="b"/>
                <a:pathLst>
                  <a:path w="51" h="42">
                    <a:moveTo>
                      <a:pt x="26" y="0"/>
                    </a:moveTo>
                    <a:cubicBezTo>
                      <a:pt x="12" y="0"/>
                      <a:pt x="1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1" y="9"/>
                      <a:pt x="39" y="0"/>
                      <a:pt x="26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6" name="Freeform 839"/>
              <p:cNvSpPr>
                <a:spLocks/>
              </p:cNvSpPr>
              <p:nvPr/>
            </p:nvSpPr>
            <p:spPr bwMode="auto">
              <a:xfrm>
                <a:off x="1921" y="3064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7" name="Freeform 840"/>
              <p:cNvSpPr>
                <a:spLocks/>
              </p:cNvSpPr>
              <p:nvPr/>
            </p:nvSpPr>
            <p:spPr bwMode="auto">
              <a:xfrm>
                <a:off x="2150" y="3071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7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8" name="Freeform 841"/>
              <p:cNvSpPr>
                <a:spLocks/>
              </p:cNvSpPr>
              <p:nvPr/>
            </p:nvSpPr>
            <p:spPr bwMode="auto">
              <a:xfrm>
                <a:off x="2094" y="3085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4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6" y="0"/>
                      <a:pt x="1" y="14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9" name="Freeform 842"/>
              <p:cNvSpPr>
                <a:spLocks/>
              </p:cNvSpPr>
              <p:nvPr/>
            </p:nvSpPr>
            <p:spPr bwMode="auto">
              <a:xfrm>
                <a:off x="1975" y="3083"/>
                <a:ext cx="7" cy="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8" y="30"/>
                  </a:cxn>
                  <a:cxn ang="0">
                    <a:pos x="29" y="0"/>
                  </a:cxn>
                </a:cxnLst>
                <a:rect l="0" t="0" r="r" b="b"/>
                <a:pathLst>
                  <a:path w="58" h="59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9"/>
                      <a:pt x="58" y="46"/>
                      <a:pt x="58" y="30"/>
                    </a:cubicBezTo>
                    <a:cubicBezTo>
                      <a:pt x="58" y="13"/>
                      <a:pt x="45" y="0"/>
                      <a:pt x="29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54" name="Oval 844"/>
            <p:cNvSpPr>
              <a:spLocks noChangeArrowheads="1"/>
            </p:cNvSpPr>
            <p:nvPr/>
          </p:nvSpPr>
          <p:spPr bwMode="auto">
            <a:xfrm>
              <a:off x="5758312" y="3972090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55" name="Group 849"/>
            <p:cNvGrpSpPr>
              <a:grpSpLocks/>
            </p:cNvGrpSpPr>
            <p:nvPr/>
          </p:nvGrpSpPr>
          <p:grpSpPr bwMode="auto">
            <a:xfrm>
              <a:off x="5689645" y="3968370"/>
              <a:ext cx="256180" cy="77372"/>
              <a:chOff x="1895" y="3047"/>
              <a:chExt cx="291" cy="104"/>
            </a:xfrm>
          </p:grpSpPr>
          <p:sp>
            <p:nvSpPr>
              <p:cNvPr id="2540" name="Freeform 845"/>
              <p:cNvSpPr>
                <a:spLocks/>
              </p:cNvSpPr>
              <p:nvPr/>
            </p:nvSpPr>
            <p:spPr bwMode="auto">
              <a:xfrm>
                <a:off x="1895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1" name="Freeform 846"/>
              <p:cNvSpPr>
                <a:spLocks/>
              </p:cNvSpPr>
              <p:nvPr/>
            </p:nvSpPr>
            <p:spPr bwMode="auto">
              <a:xfrm>
                <a:off x="1896" y="3047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2" name="Freeform 847"/>
              <p:cNvSpPr>
                <a:spLocks/>
              </p:cNvSpPr>
              <p:nvPr/>
            </p:nvSpPr>
            <p:spPr bwMode="auto">
              <a:xfrm>
                <a:off x="1895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3" name="Freeform 848"/>
              <p:cNvSpPr>
                <a:spLocks/>
              </p:cNvSpPr>
              <p:nvPr/>
            </p:nvSpPr>
            <p:spPr bwMode="auto">
              <a:xfrm>
                <a:off x="1896" y="3072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5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56" name="Freeform 850"/>
            <p:cNvSpPr>
              <a:spLocks/>
            </p:cNvSpPr>
            <p:nvPr/>
          </p:nvSpPr>
          <p:spPr bwMode="auto">
            <a:xfrm>
              <a:off x="5812013" y="3998873"/>
              <a:ext cx="6162" cy="372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7" name="Freeform 851"/>
            <p:cNvSpPr>
              <a:spLocks/>
            </p:cNvSpPr>
            <p:nvPr/>
          </p:nvSpPr>
          <p:spPr bwMode="auto">
            <a:xfrm>
              <a:off x="5712534" y="3981018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8" name="Freeform 852"/>
            <p:cNvSpPr>
              <a:spLocks/>
            </p:cNvSpPr>
            <p:nvPr/>
          </p:nvSpPr>
          <p:spPr bwMode="auto">
            <a:xfrm>
              <a:off x="5914133" y="3986225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9" name="Freeform 853"/>
            <p:cNvSpPr>
              <a:spLocks/>
            </p:cNvSpPr>
            <p:nvPr/>
          </p:nvSpPr>
          <p:spPr bwMode="auto">
            <a:xfrm>
              <a:off x="5864833" y="3996641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0" name="Freeform 854"/>
            <p:cNvSpPr>
              <a:spLocks/>
            </p:cNvSpPr>
            <p:nvPr/>
          </p:nvSpPr>
          <p:spPr bwMode="auto">
            <a:xfrm>
              <a:off x="5760073" y="3995153"/>
              <a:ext cx="6162" cy="520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61" name="Group 859"/>
            <p:cNvGrpSpPr>
              <a:grpSpLocks/>
            </p:cNvGrpSpPr>
            <p:nvPr/>
          </p:nvGrpSpPr>
          <p:grpSpPr bwMode="auto">
            <a:xfrm>
              <a:off x="5689645" y="3968370"/>
              <a:ext cx="256180" cy="77372"/>
              <a:chOff x="1895" y="3047"/>
              <a:chExt cx="291" cy="104"/>
            </a:xfrm>
          </p:grpSpPr>
          <p:sp>
            <p:nvSpPr>
              <p:cNvPr id="2536" name="Freeform 855"/>
              <p:cNvSpPr>
                <a:spLocks/>
              </p:cNvSpPr>
              <p:nvPr/>
            </p:nvSpPr>
            <p:spPr bwMode="auto">
              <a:xfrm>
                <a:off x="1895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7" name="Freeform 856"/>
              <p:cNvSpPr>
                <a:spLocks/>
              </p:cNvSpPr>
              <p:nvPr/>
            </p:nvSpPr>
            <p:spPr bwMode="auto">
              <a:xfrm>
                <a:off x="1896" y="3047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8" name="Freeform 857"/>
              <p:cNvSpPr>
                <a:spLocks/>
              </p:cNvSpPr>
              <p:nvPr/>
            </p:nvSpPr>
            <p:spPr bwMode="auto">
              <a:xfrm>
                <a:off x="1895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9" name="Freeform 858"/>
              <p:cNvSpPr>
                <a:spLocks/>
              </p:cNvSpPr>
              <p:nvPr/>
            </p:nvSpPr>
            <p:spPr bwMode="auto">
              <a:xfrm>
                <a:off x="1896" y="3072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5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62" name="Freeform 860"/>
            <p:cNvSpPr>
              <a:spLocks/>
            </p:cNvSpPr>
            <p:nvPr/>
          </p:nvSpPr>
          <p:spPr bwMode="auto">
            <a:xfrm>
              <a:off x="5812013" y="3998873"/>
              <a:ext cx="6162" cy="372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3" name="Freeform 861"/>
            <p:cNvSpPr>
              <a:spLocks/>
            </p:cNvSpPr>
            <p:nvPr/>
          </p:nvSpPr>
          <p:spPr bwMode="auto">
            <a:xfrm>
              <a:off x="5712534" y="3981018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4" name="Freeform 862"/>
            <p:cNvSpPr>
              <a:spLocks/>
            </p:cNvSpPr>
            <p:nvPr/>
          </p:nvSpPr>
          <p:spPr bwMode="auto">
            <a:xfrm>
              <a:off x="5914133" y="3986225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5" name="Freeform 863"/>
            <p:cNvSpPr>
              <a:spLocks/>
            </p:cNvSpPr>
            <p:nvPr/>
          </p:nvSpPr>
          <p:spPr bwMode="auto">
            <a:xfrm>
              <a:off x="5864833" y="3996641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6" name="Freeform 864"/>
            <p:cNvSpPr>
              <a:spLocks/>
            </p:cNvSpPr>
            <p:nvPr/>
          </p:nvSpPr>
          <p:spPr bwMode="auto">
            <a:xfrm>
              <a:off x="5760073" y="3995153"/>
              <a:ext cx="6162" cy="520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7" name="Oval 865"/>
            <p:cNvSpPr>
              <a:spLocks noChangeArrowheads="1"/>
            </p:cNvSpPr>
            <p:nvPr/>
          </p:nvSpPr>
          <p:spPr bwMode="auto">
            <a:xfrm>
              <a:off x="5758312" y="3972090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68" name="Group 876"/>
            <p:cNvGrpSpPr>
              <a:grpSpLocks/>
            </p:cNvGrpSpPr>
            <p:nvPr/>
          </p:nvGrpSpPr>
          <p:grpSpPr bwMode="auto">
            <a:xfrm>
              <a:off x="5774158" y="4039791"/>
              <a:ext cx="256180" cy="77372"/>
              <a:chOff x="1991" y="3143"/>
              <a:chExt cx="291" cy="104"/>
            </a:xfrm>
          </p:grpSpPr>
          <p:grpSp>
            <p:nvGrpSpPr>
              <p:cNvPr id="2526" name="Group 870"/>
              <p:cNvGrpSpPr>
                <a:grpSpLocks/>
              </p:cNvGrpSpPr>
              <p:nvPr/>
            </p:nvGrpSpPr>
            <p:grpSpPr bwMode="auto">
              <a:xfrm>
                <a:off x="1991" y="3143"/>
                <a:ext cx="291" cy="104"/>
                <a:chOff x="1991" y="3143"/>
                <a:chExt cx="291" cy="104"/>
              </a:xfrm>
            </p:grpSpPr>
            <p:sp>
              <p:nvSpPr>
                <p:cNvPr id="2532" name="Freeform 866"/>
                <p:cNvSpPr>
                  <a:spLocks/>
                </p:cNvSpPr>
                <p:nvPr/>
              </p:nvSpPr>
              <p:spPr bwMode="auto">
                <a:xfrm>
                  <a:off x="1991" y="3143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33" name="Freeform 867"/>
                <p:cNvSpPr>
                  <a:spLocks/>
                </p:cNvSpPr>
                <p:nvPr/>
              </p:nvSpPr>
              <p:spPr bwMode="auto">
                <a:xfrm>
                  <a:off x="1992" y="3143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5" y="440"/>
                        <a:pt x="2417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4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34" name="Freeform 868"/>
                <p:cNvSpPr>
                  <a:spLocks/>
                </p:cNvSpPr>
                <p:nvPr/>
              </p:nvSpPr>
              <p:spPr bwMode="auto">
                <a:xfrm>
                  <a:off x="1991" y="3143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35" name="Freeform 869"/>
                <p:cNvSpPr>
                  <a:spLocks/>
                </p:cNvSpPr>
                <p:nvPr/>
              </p:nvSpPr>
              <p:spPr bwMode="auto">
                <a:xfrm>
                  <a:off x="1992" y="3168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5" y="27"/>
                        <a:pt x="290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27" name="Freeform 871"/>
              <p:cNvSpPr>
                <a:spLocks/>
              </p:cNvSpPr>
              <p:nvPr/>
            </p:nvSpPr>
            <p:spPr bwMode="auto">
              <a:xfrm>
                <a:off x="2130" y="3184"/>
                <a:ext cx="7" cy="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6" y="0"/>
                  </a:cxn>
                </a:cxnLst>
                <a:rect l="0" t="0" r="r" b="b"/>
                <a:pathLst>
                  <a:path w="51" h="42">
                    <a:moveTo>
                      <a:pt x="26" y="0"/>
                    </a:moveTo>
                    <a:cubicBezTo>
                      <a:pt x="12" y="0"/>
                      <a:pt x="1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1" y="9"/>
                      <a:pt x="39" y="0"/>
                      <a:pt x="26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8" name="Freeform 872"/>
              <p:cNvSpPr>
                <a:spLocks/>
              </p:cNvSpPr>
              <p:nvPr/>
            </p:nvSpPr>
            <p:spPr bwMode="auto">
              <a:xfrm>
                <a:off x="2017" y="3160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9" name="Freeform 873"/>
              <p:cNvSpPr>
                <a:spLocks/>
              </p:cNvSpPr>
              <p:nvPr/>
            </p:nvSpPr>
            <p:spPr bwMode="auto">
              <a:xfrm>
                <a:off x="2246" y="3167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7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0" name="Freeform 874"/>
              <p:cNvSpPr>
                <a:spLocks/>
              </p:cNvSpPr>
              <p:nvPr/>
            </p:nvSpPr>
            <p:spPr bwMode="auto">
              <a:xfrm>
                <a:off x="2190" y="3181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4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6" y="0"/>
                      <a:pt x="1" y="14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1" name="Freeform 875"/>
              <p:cNvSpPr>
                <a:spLocks/>
              </p:cNvSpPr>
              <p:nvPr/>
            </p:nvSpPr>
            <p:spPr bwMode="auto">
              <a:xfrm>
                <a:off x="2071" y="3179"/>
                <a:ext cx="7" cy="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8" y="30"/>
                  </a:cxn>
                  <a:cxn ang="0">
                    <a:pos x="29" y="0"/>
                  </a:cxn>
                </a:cxnLst>
                <a:rect l="0" t="0" r="r" b="b"/>
                <a:pathLst>
                  <a:path w="58" h="59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9"/>
                      <a:pt x="58" y="46"/>
                      <a:pt x="58" y="30"/>
                    </a:cubicBezTo>
                    <a:cubicBezTo>
                      <a:pt x="58" y="13"/>
                      <a:pt x="45" y="0"/>
                      <a:pt x="29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69" name="Oval 877"/>
            <p:cNvSpPr>
              <a:spLocks noChangeArrowheads="1"/>
            </p:cNvSpPr>
            <p:nvPr/>
          </p:nvSpPr>
          <p:spPr bwMode="auto">
            <a:xfrm>
              <a:off x="5842825" y="4043511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70" name="Group 882"/>
            <p:cNvGrpSpPr>
              <a:grpSpLocks/>
            </p:cNvGrpSpPr>
            <p:nvPr/>
          </p:nvGrpSpPr>
          <p:grpSpPr bwMode="auto">
            <a:xfrm>
              <a:off x="5774158" y="4039791"/>
              <a:ext cx="256180" cy="77372"/>
              <a:chOff x="1991" y="3143"/>
              <a:chExt cx="291" cy="104"/>
            </a:xfrm>
          </p:grpSpPr>
          <p:sp>
            <p:nvSpPr>
              <p:cNvPr id="2522" name="Freeform 878"/>
              <p:cNvSpPr>
                <a:spLocks/>
              </p:cNvSpPr>
              <p:nvPr/>
            </p:nvSpPr>
            <p:spPr bwMode="auto">
              <a:xfrm>
                <a:off x="1991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3" name="Freeform 879"/>
              <p:cNvSpPr>
                <a:spLocks/>
              </p:cNvSpPr>
              <p:nvPr/>
            </p:nvSpPr>
            <p:spPr bwMode="auto">
              <a:xfrm>
                <a:off x="1992" y="3143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4" name="Freeform 880"/>
              <p:cNvSpPr>
                <a:spLocks/>
              </p:cNvSpPr>
              <p:nvPr/>
            </p:nvSpPr>
            <p:spPr bwMode="auto">
              <a:xfrm>
                <a:off x="1991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5" name="Freeform 881"/>
              <p:cNvSpPr>
                <a:spLocks/>
              </p:cNvSpPr>
              <p:nvPr/>
            </p:nvSpPr>
            <p:spPr bwMode="auto">
              <a:xfrm>
                <a:off x="1992" y="3168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5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71" name="Freeform 883"/>
            <p:cNvSpPr>
              <a:spLocks/>
            </p:cNvSpPr>
            <p:nvPr/>
          </p:nvSpPr>
          <p:spPr bwMode="auto">
            <a:xfrm>
              <a:off x="5896526" y="4070294"/>
              <a:ext cx="6162" cy="372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2" name="Freeform 884"/>
            <p:cNvSpPr>
              <a:spLocks/>
            </p:cNvSpPr>
            <p:nvPr/>
          </p:nvSpPr>
          <p:spPr bwMode="auto">
            <a:xfrm>
              <a:off x="5797047" y="4052439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3" name="Freeform 885"/>
            <p:cNvSpPr>
              <a:spLocks/>
            </p:cNvSpPr>
            <p:nvPr/>
          </p:nvSpPr>
          <p:spPr bwMode="auto">
            <a:xfrm>
              <a:off x="5998646" y="4057646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4" name="Freeform 886"/>
            <p:cNvSpPr>
              <a:spLocks/>
            </p:cNvSpPr>
            <p:nvPr/>
          </p:nvSpPr>
          <p:spPr bwMode="auto">
            <a:xfrm>
              <a:off x="5949346" y="4068062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5" name="Freeform 887"/>
            <p:cNvSpPr>
              <a:spLocks/>
            </p:cNvSpPr>
            <p:nvPr/>
          </p:nvSpPr>
          <p:spPr bwMode="auto">
            <a:xfrm>
              <a:off x="5844586" y="4066574"/>
              <a:ext cx="6162" cy="520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76" name="Group 892"/>
            <p:cNvGrpSpPr>
              <a:grpSpLocks/>
            </p:cNvGrpSpPr>
            <p:nvPr/>
          </p:nvGrpSpPr>
          <p:grpSpPr bwMode="auto">
            <a:xfrm>
              <a:off x="5774158" y="4039791"/>
              <a:ext cx="256180" cy="77372"/>
              <a:chOff x="1991" y="3143"/>
              <a:chExt cx="291" cy="104"/>
            </a:xfrm>
          </p:grpSpPr>
          <p:sp>
            <p:nvSpPr>
              <p:cNvPr id="2518" name="Freeform 888"/>
              <p:cNvSpPr>
                <a:spLocks/>
              </p:cNvSpPr>
              <p:nvPr/>
            </p:nvSpPr>
            <p:spPr bwMode="auto">
              <a:xfrm>
                <a:off x="1991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9" name="Freeform 889"/>
              <p:cNvSpPr>
                <a:spLocks/>
              </p:cNvSpPr>
              <p:nvPr/>
            </p:nvSpPr>
            <p:spPr bwMode="auto">
              <a:xfrm>
                <a:off x="1992" y="3143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0" name="Freeform 890"/>
              <p:cNvSpPr>
                <a:spLocks/>
              </p:cNvSpPr>
              <p:nvPr/>
            </p:nvSpPr>
            <p:spPr bwMode="auto">
              <a:xfrm>
                <a:off x="1991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1" name="Freeform 891"/>
              <p:cNvSpPr>
                <a:spLocks/>
              </p:cNvSpPr>
              <p:nvPr/>
            </p:nvSpPr>
            <p:spPr bwMode="auto">
              <a:xfrm>
                <a:off x="1992" y="3168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5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77" name="Freeform 893"/>
            <p:cNvSpPr>
              <a:spLocks/>
            </p:cNvSpPr>
            <p:nvPr/>
          </p:nvSpPr>
          <p:spPr bwMode="auto">
            <a:xfrm>
              <a:off x="5896526" y="4070294"/>
              <a:ext cx="6162" cy="372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8" name="Freeform 894"/>
            <p:cNvSpPr>
              <a:spLocks/>
            </p:cNvSpPr>
            <p:nvPr/>
          </p:nvSpPr>
          <p:spPr bwMode="auto">
            <a:xfrm>
              <a:off x="5797047" y="4052439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9" name="Freeform 895"/>
            <p:cNvSpPr>
              <a:spLocks/>
            </p:cNvSpPr>
            <p:nvPr/>
          </p:nvSpPr>
          <p:spPr bwMode="auto">
            <a:xfrm>
              <a:off x="5998646" y="4057646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0" name="Freeform 896"/>
            <p:cNvSpPr>
              <a:spLocks/>
            </p:cNvSpPr>
            <p:nvPr/>
          </p:nvSpPr>
          <p:spPr bwMode="auto">
            <a:xfrm>
              <a:off x="5949346" y="4068062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1" name="Freeform 897"/>
            <p:cNvSpPr>
              <a:spLocks/>
            </p:cNvSpPr>
            <p:nvPr/>
          </p:nvSpPr>
          <p:spPr bwMode="auto">
            <a:xfrm>
              <a:off x="5844586" y="4066574"/>
              <a:ext cx="6162" cy="520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2" name="Oval 898"/>
            <p:cNvSpPr>
              <a:spLocks noChangeArrowheads="1"/>
            </p:cNvSpPr>
            <p:nvPr/>
          </p:nvSpPr>
          <p:spPr bwMode="auto">
            <a:xfrm>
              <a:off x="5842825" y="4043511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83" name="Group 909"/>
            <p:cNvGrpSpPr>
              <a:grpSpLocks/>
            </p:cNvGrpSpPr>
            <p:nvPr/>
          </p:nvGrpSpPr>
          <p:grpSpPr bwMode="auto">
            <a:xfrm>
              <a:off x="5858671" y="4111212"/>
              <a:ext cx="256180" cy="77372"/>
              <a:chOff x="2087" y="3239"/>
              <a:chExt cx="291" cy="104"/>
            </a:xfrm>
          </p:grpSpPr>
          <p:grpSp>
            <p:nvGrpSpPr>
              <p:cNvPr id="2508" name="Group 903"/>
              <p:cNvGrpSpPr>
                <a:grpSpLocks/>
              </p:cNvGrpSpPr>
              <p:nvPr/>
            </p:nvGrpSpPr>
            <p:grpSpPr bwMode="auto">
              <a:xfrm>
                <a:off x="2087" y="3239"/>
                <a:ext cx="291" cy="104"/>
                <a:chOff x="2087" y="3239"/>
                <a:chExt cx="291" cy="104"/>
              </a:xfrm>
            </p:grpSpPr>
            <p:sp>
              <p:nvSpPr>
                <p:cNvPr id="2514" name="Freeform 899"/>
                <p:cNvSpPr>
                  <a:spLocks/>
                </p:cNvSpPr>
                <p:nvPr/>
              </p:nvSpPr>
              <p:spPr bwMode="auto">
                <a:xfrm>
                  <a:off x="2087" y="3239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15" name="Freeform 900"/>
                <p:cNvSpPr>
                  <a:spLocks/>
                </p:cNvSpPr>
                <p:nvPr/>
              </p:nvSpPr>
              <p:spPr bwMode="auto">
                <a:xfrm>
                  <a:off x="2088" y="3239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5" y="440"/>
                        <a:pt x="2417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4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16" name="Freeform 901"/>
                <p:cNvSpPr>
                  <a:spLocks/>
                </p:cNvSpPr>
                <p:nvPr/>
              </p:nvSpPr>
              <p:spPr bwMode="auto">
                <a:xfrm>
                  <a:off x="2087" y="3239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17" name="Freeform 902"/>
                <p:cNvSpPr>
                  <a:spLocks/>
                </p:cNvSpPr>
                <p:nvPr/>
              </p:nvSpPr>
              <p:spPr bwMode="auto">
                <a:xfrm>
                  <a:off x="2088" y="3264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5" y="27"/>
                        <a:pt x="290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09" name="Freeform 904"/>
              <p:cNvSpPr>
                <a:spLocks/>
              </p:cNvSpPr>
              <p:nvPr/>
            </p:nvSpPr>
            <p:spPr bwMode="auto">
              <a:xfrm>
                <a:off x="2226" y="3280"/>
                <a:ext cx="7" cy="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6" y="0"/>
                  </a:cxn>
                </a:cxnLst>
                <a:rect l="0" t="0" r="r" b="b"/>
                <a:pathLst>
                  <a:path w="51" h="42">
                    <a:moveTo>
                      <a:pt x="26" y="0"/>
                    </a:moveTo>
                    <a:cubicBezTo>
                      <a:pt x="12" y="0"/>
                      <a:pt x="1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1" y="9"/>
                      <a:pt x="39" y="0"/>
                      <a:pt x="26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0" name="Freeform 905"/>
              <p:cNvSpPr>
                <a:spLocks/>
              </p:cNvSpPr>
              <p:nvPr/>
            </p:nvSpPr>
            <p:spPr bwMode="auto">
              <a:xfrm>
                <a:off x="2113" y="3256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1" name="Freeform 906"/>
              <p:cNvSpPr>
                <a:spLocks/>
              </p:cNvSpPr>
              <p:nvPr/>
            </p:nvSpPr>
            <p:spPr bwMode="auto">
              <a:xfrm>
                <a:off x="2342" y="3263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7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2" name="Freeform 907"/>
              <p:cNvSpPr>
                <a:spLocks/>
              </p:cNvSpPr>
              <p:nvPr/>
            </p:nvSpPr>
            <p:spPr bwMode="auto">
              <a:xfrm>
                <a:off x="2286" y="3277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4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6" y="0"/>
                      <a:pt x="1" y="14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3" name="Freeform 908"/>
              <p:cNvSpPr>
                <a:spLocks/>
              </p:cNvSpPr>
              <p:nvPr/>
            </p:nvSpPr>
            <p:spPr bwMode="auto">
              <a:xfrm>
                <a:off x="2167" y="3275"/>
                <a:ext cx="7" cy="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8" y="30"/>
                  </a:cxn>
                  <a:cxn ang="0">
                    <a:pos x="29" y="0"/>
                  </a:cxn>
                </a:cxnLst>
                <a:rect l="0" t="0" r="r" b="b"/>
                <a:pathLst>
                  <a:path w="58" h="59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9"/>
                      <a:pt x="58" y="46"/>
                      <a:pt x="58" y="30"/>
                    </a:cubicBezTo>
                    <a:cubicBezTo>
                      <a:pt x="58" y="13"/>
                      <a:pt x="45" y="0"/>
                      <a:pt x="29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84" name="Oval 910"/>
            <p:cNvSpPr>
              <a:spLocks noChangeArrowheads="1"/>
            </p:cNvSpPr>
            <p:nvPr/>
          </p:nvSpPr>
          <p:spPr bwMode="auto">
            <a:xfrm>
              <a:off x="5927338" y="4114932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85" name="Group 915"/>
            <p:cNvGrpSpPr>
              <a:grpSpLocks/>
            </p:cNvGrpSpPr>
            <p:nvPr/>
          </p:nvGrpSpPr>
          <p:grpSpPr bwMode="auto">
            <a:xfrm>
              <a:off x="5858671" y="4111212"/>
              <a:ext cx="256180" cy="77372"/>
              <a:chOff x="2087" y="3239"/>
              <a:chExt cx="291" cy="104"/>
            </a:xfrm>
          </p:grpSpPr>
          <p:sp>
            <p:nvSpPr>
              <p:cNvPr id="2504" name="Freeform 911"/>
              <p:cNvSpPr>
                <a:spLocks/>
              </p:cNvSpPr>
              <p:nvPr/>
            </p:nvSpPr>
            <p:spPr bwMode="auto">
              <a:xfrm>
                <a:off x="2087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5" name="Freeform 912"/>
              <p:cNvSpPr>
                <a:spLocks/>
              </p:cNvSpPr>
              <p:nvPr/>
            </p:nvSpPr>
            <p:spPr bwMode="auto">
              <a:xfrm>
                <a:off x="2088" y="3239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6" name="Freeform 913"/>
              <p:cNvSpPr>
                <a:spLocks/>
              </p:cNvSpPr>
              <p:nvPr/>
            </p:nvSpPr>
            <p:spPr bwMode="auto">
              <a:xfrm>
                <a:off x="2087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7" name="Freeform 914"/>
              <p:cNvSpPr>
                <a:spLocks/>
              </p:cNvSpPr>
              <p:nvPr/>
            </p:nvSpPr>
            <p:spPr bwMode="auto">
              <a:xfrm>
                <a:off x="2088" y="3264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5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86" name="Freeform 916"/>
            <p:cNvSpPr>
              <a:spLocks/>
            </p:cNvSpPr>
            <p:nvPr/>
          </p:nvSpPr>
          <p:spPr bwMode="auto">
            <a:xfrm>
              <a:off x="5981039" y="4141714"/>
              <a:ext cx="6162" cy="372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7" name="Freeform 917"/>
            <p:cNvSpPr>
              <a:spLocks/>
            </p:cNvSpPr>
            <p:nvPr/>
          </p:nvSpPr>
          <p:spPr bwMode="auto">
            <a:xfrm>
              <a:off x="5881560" y="4123859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8" name="Freeform 918"/>
            <p:cNvSpPr>
              <a:spLocks/>
            </p:cNvSpPr>
            <p:nvPr/>
          </p:nvSpPr>
          <p:spPr bwMode="auto">
            <a:xfrm>
              <a:off x="6083159" y="4129067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9" name="Freeform 919"/>
            <p:cNvSpPr>
              <a:spLocks/>
            </p:cNvSpPr>
            <p:nvPr/>
          </p:nvSpPr>
          <p:spPr bwMode="auto">
            <a:xfrm>
              <a:off x="6033859" y="4139482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0" name="Freeform 920"/>
            <p:cNvSpPr>
              <a:spLocks/>
            </p:cNvSpPr>
            <p:nvPr/>
          </p:nvSpPr>
          <p:spPr bwMode="auto">
            <a:xfrm>
              <a:off x="5929099" y="4137994"/>
              <a:ext cx="6162" cy="520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91" name="Group 925"/>
            <p:cNvGrpSpPr>
              <a:grpSpLocks/>
            </p:cNvGrpSpPr>
            <p:nvPr/>
          </p:nvGrpSpPr>
          <p:grpSpPr bwMode="auto">
            <a:xfrm>
              <a:off x="5858671" y="4111212"/>
              <a:ext cx="256180" cy="77372"/>
              <a:chOff x="2087" y="3239"/>
              <a:chExt cx="291" cy="104"/>
            </a:xfrm>
          </p:grpSpPr>
          <p:sp>
            <p:nvSpPr>
              <p:cNvPr id="2500" name="Freeform 921"/>
              <p:cNvSpPr>
                <a:spLocks/>
              </p:cNvSpPr>
              <p:nvPr/>
            </p:nvSpPr>
            <p:spPr bwMode="auto">
              <a:xfrm>
                <a:off x="2087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1" name="Freeform 922"/>
              <p:cNvSpPr>
                <a:spLocks/>
              </p:cNvSpPr>
              <p:nvPr/>
            </p:nvSpPr>
            <p:spPr bwMode="auto">
              <a:xfrm>
                <a:off x="2088" y="3239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2" name="Freeform 923"/>
              <p:cNvSpPr>
                <a:spLocks/>
              </p:cNvSpPr>
              <p:nvPr/>
            </p:nvSpPr>
            <p:spPr bwMode="auto">
              <a:xfrm>
                <a:off x="2087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3" name="Freeform 924"/>
              <p:cNvSpPr>
                <a:spLocks/>
              </p:cNvSpPr>
              <p:nvPr/>
            </p:nvSpPr>
            <p:spPr bwMode="auto">
              <a:xfrm>
                <a:off x="2088" y="3264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5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92" name="Freeform 926"/>
            <p:cNvSpPr>
              <a:spLocks/>
            </p:cNvSpPr>
            <p:nvPr/>
          </p:nvSpPr>
          <p:spPr bwMode="auto">
            <a:xfrm>
              <a:off x="5981039" y="4141714"/>
              <a:ext cx="6162" cy="372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3" name="Freeform 927"/>
            <p:cNvSpPr>
              <a:spLocks/>
            </p:cNvSpPr>
            <p:nvPr/>
          </p:nvSpPr>
          <p:spPr bwMode="auto">
            <a:xfrm>
              <a:off x="5881560" y="4123859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4" name="Freeform 928"/>
            <p:cNvSpPr>
              <a:spLocks/>
            </p:cNvSpPr>
            <p:nvPr/>
          </p:nvSpPr>
          <p:spPr bwMode="auto">
            <a:xfrm>
              <a:off x="6083159" y="4129067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5" name="Freeform 929"/>
            <p:cNvSpPr>
              <a:spLocks/>
            </p:cNvSpPr>
            <p:nvPr/>
          </p:nvSpPr>
          <p:spPr bwMode="auto">
            <a:xfrm>
              <a:off x="6033859" y="4139482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6" name="Freeform 930"/>
            <p:cNvSpPr>
              <a:spLocks/>
            </p:cNvSpPr>
            <p:nvPr/>
          </p:nvSpPr>
          <p:spPr bwMode="auto">
            <a:xfrm>
              <a:off x="5929099" y="4137994"/>
              <a:ext cx="6162" cy="520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7" name="Oval 931"/>
            <p:cNvSpPr>
              <a:spLocks noChangeArrowheads="1"/>
            </p:cNvSpPr>
            <p:nvPr/>
          </p:nvSpPr>
          <p:spPr bwMode="auto">
            <a:xfrm>
              <a:off x="5927338" y="4114932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98" name="Group 942"/>
            <p:cNvGrpSpPr>
              <a:grpSpLocks/>
            </p:cNvGrpSpPr>
            <p:nvPr/>
          </p:nvGrpSpPr>
          <p:grpSpPr bwMode="auto">
            <a:xfrm>
              <a:off x="5943184" y="4182632"/>
              <a:ext cx="256180" cy="77372"/>
              <a:chOff x="2183" y="3335"/>
              <a:chExt cx="291" cy="104"/>
            </a:xfrm>
          </p:grpSpPr>
          <p:grpSp>
            <p:nvGrpSpPr>
              <p:cNvPr id="2490" name="Group 936"/>
              <p:cNvGrpSpPr>
                <a:grpSpLocks/>
              </p:cNvGrpSpPr>
              <p:nvPr/>
            </p:nvGrpSpPr>
            <p:grpSpPr bwMode="auto">
              <a:xfrm>
                <a:off x="2183" y="3335"/>
                <a:ext cx="291" cy="104"/>
                <a:chOff x="2183" y="3335"/>
                <a:chExt cx="291" cy="104"/>
              </a:xfrm>
            </p:grpSpPr>
            <p:sp>
              <p:nvSpPr>
                <p:cNvPr id="2496" name="Freeform 932"/>
                <p:cNvSpPr>
                  <a:spLocks/>
                </p:cNvSpPr>
                <p:nvPr/>
              </p:nvSpPr>
              <p:spPr bwMode="auto">
                <a:xfrm>
                  <a:off x="2183" y="3335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97" name="Freeform 933"/>
                <p:cNvSpPr>
                  <a:spLocks/>
                </p:cNvSpPr>
                <p:nvPr/>
              </p:nvSpPr>
              <p:spPr bwMode="auto">
                <a:xfrm>
                  <a:off x="2184" y="3335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5" y="440"/>
                        <a:pt x="2417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4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98" name="Freeform 934"/>
                <p:cNvSpPr>
                  <a:spLocks/>
                </p:cNvSpPr>
                <p:nvPr/>
              </p:nvSpPr>
              <p:spPr bwMode="auto">
                <a:xfrm>
                  <a:off x="2183" y="3335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99" name="Freeform 935"/>
                <p:cNvSpPr>
                  <a:spLocks/>
                </p:cNvSpPr>
                <p:nvPr/>
              </p:nvSpPr>
              <p:spPr bwMode="auto">
                <a:xfrm>
                  <a:off x="2184" y="3360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4" y="27"/>
                        <a:pt x="290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91" name="Freeform 937"/>
              <p:cNvSpPr>
                <a:spLocks/>
              </p:cNvSpPr>
              <p:nvPr/>
            </p:nvSpPr>
            <p:spPr bwMode="auto">
              <a:xfrm>
                <a:off x="2322" y="3376"/>
                <a:ext cx="6" cy="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6" y="0"/>
                  </a:cxn>
                </a:cxnLst>
                <a:rect l="0" t="0" r="r" b="b"/>
                <a:pathLst>
                  <a:path w="51" h="42">
                    <a:moveTo>
                      <a:pt x="26" y="0"/>
                    </a:moveTo>
                    <a:cubicBezTo>
                      <a:pt x="12" y="0"/>
                      <a:pt x="1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1" y="9"/>
                      <a:pt x="39" y="0"/>
                      <a:pt x="26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92" name="Freeform 938"/>
              <p:cNvSpPr>
                <a:spLocks/>
              </p:cNvSpPr>
              <p:nvPr/>
            </p:nvSpPr>
            <p:spPr bwMode="auto">
              <a:xfrm>
                <a:off x="2209" y="3352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93" name="Freeform 939"/>
              <p:cNvSpPr>
                <a:spLocks/>
              </p:cNvSpPr>
              <p:nvPr/>
            </p:nvSpPr>
            <p:spPr bwMode="auto">
              <a:xfrm>
                <a:off x="2438" y="3359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7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94" name="Freeform 940"/>
              <p:cNvSpPr>
                <a:spLocks/>
              </p:cNvSpPr>
              <p:nvPr/>
            </p:nvSpPr>
            <p:spPr bwMode="auto">
              <a:xfrm>
                <a:off x="2382" y="3373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4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6" y="0"/>
                      <a:pt x="1" y="14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95" name="Freeform 941"/>
              <p:cNvSpPr>
                <a:spLocks/>
              </p:cNvSpPr>
              <p:nvPr/>
            </p:nvSpPr>
            <p:spPr bwMode="auto">
              <a:xfrm>
                <a:off x="2263" y="3371"/>
                <a:ext cx="7" cy="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8" y="30"/>
                  </a:cxn>
                  <a:cxn ang="0">
                    <a:pos x="29" y="0"/>
                  </a:cxn>
                </a:cxnLst>
                <a:rect l="0" t="0" r="r" b="b"/>
                <a:pathLst>
                  <a:path w="58" h="59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9"/>
                      <a:pt x="58" y="46"/>
                      <a:pt x="58" y="30"/>
                    </a:cubicBezTo>
                    <a:cubicBezTo>
                      <a:pt x="58" y="13"/>
                      <a:pt x="45" y="0"/>
                      <a:pt x="29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99" name="Oval 943"/>
            <p:cNvSpPr>
              <a:spLocks noChangeArrowheads="1"/>
            </p:cNvSpPr>
            <p:nvPr/>
          </p:nvSpPr>
          <p:spPr bwMode="auto">
            <a:xfrm>
              <a:off x="6011851" y="4186352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00" name="Group 948"/>
            <p:cNvGrpSpPr>
              <a:grpSpLocks/>
            </p:cNvGrpSpPr>
            <p:nvPr/>
          </p:nvGrpSpPr>
          <p:grpSpPr bwMode="auto">
            <a:xfrm>
              <a:off x="5943184" y="4182632"/>
              <a:ext cx="256180" cy="77372"/>
              <a:chOff x="2183" y="3335"/>
              <a:chExt cx="291" cy="104"/>
            </a:xfrm>
          </p:grpSpPr>
          <p:sp>
            <p:nvSpPr>
              <p:cNvPr id="2486" name="Freeform 944"/>
              <p:cNvSpPr>
                <a:spLocks/>
              </p:cNvSpPr>
              <p:nvPr/>
            </p:nvSpPr>
            <p:spPr bwMode="auto">
              <a:xfrm>
                <a:off x="2183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7" name="Freeform 945"/>
              <p:cNvSpPr>
                <a:spLocks/>
              </p:cNvSpPr>
              <p:nvPr/>
            </p:nvSpPr>
            <p:spPr bwMode="auto">
              <a:xfrm>
                <a:off x="2184" y="3335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8" name="Freeform 946"/>
              <p:cNvSpPr>
                <a:spLocks/>
              </p:cNvSpPr>
              <p:nvPr/>
            </p:nvSpPr>
            <p:spPr bwMode="auto">
              <a:xfrm>
                <a:off x="2183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9" name="Freeform 947"/>
              <p:cNvSpPr>
                <a:spLocks/>
              </p:cNvSpPr>
              <p:nvPr/>
            </p:nvSpPr>
            <p:spPr bwMode="auto">
              <a:xfrm>
                <a:off x="2184" y="3360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01" name="Freeform 949"/>
            <p:cNvSpPr>
              <a:spLocks/>
            </p:cNvSpPr>
            <p:nvPr/>
          </p:nvSpPr>
          <p:spPr bwMode="auto">
            <a:xfrm>
              <a:off x="6065552" y="4213135"/>
              <a:ext cx="5282" cy="372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2" name="Freeform 950"/>
            <p:cNvSpPr>
              <a:spLocks/>
            </p:cNvSpPr>
            <p:nvPr/>
          </p:nvSpPr>
          <p:spPr bwMode="auto">
            <a:xfrm>
              <a:off x="5966073" y="4195280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3" name="Freeform 951"/>
            <p:cNvSpPr>
              <a:spLocks/>
            </p:cNvSpPr>
            <p:nvPr/>
          </p:nvSpPr>
          <p:spPr bwMode="auto">
            <a:xfrm>
              <a:off x="6167672" y="4200488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4" name="Freeform 952"/>
            <p:cNvSpPr>
              <a:spLocks/>
            </p:cNvSpPr>
            <p:nvPr/>
          </p:nvSpPr>
          <p:spPr bwMode="auto">
            <a:xfrm>
              <a:off x="6118372" y="4210903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5" name="Freeform 953"/>
            <p:cNvSpPr>
              <a:spLocks/>
            </p:cNvSpPr>
            <p:nvPr/>
          </p:nvSpPr>
          <p:spPr bwMode="auto">
            <a:xfrm>
              <a:off x="6013612" y="4209415"/>
              <a:ext cx="6162" cy="520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06" name="Group 958"/>
            <p:cNvGrpSpPr>
              <a:grpSpLocks/>
            </p:cNvGrpSpPr>
            <p:nvPr/>
          </p:nvGrpSpPr>
          <p:grpSpPr bwMode="auto">
            <a:xfrm>
              <a:off x="5943184" y="4182632"/>
              <a:ext cx="256180" cy="77372"/>
              <a:chOff x="2183" y="3335"/>
              <a:chExt cx="291" cy="104"/>
            </a:xfrm>
          </p:grpSpPr>
          <p:sp>
            <p:nvSpPr>
              <p:cNvPr id="2482" name="Freeform 954"/>
              <p:cNvSpPr>
                <a:spLocks/>
              </p:cNvSpPr>
              <p:nvPr/>
            </p:nvSpPr>
            <p:spPr bwMode="auto">
              <a:xfrm>
                <a:off x="2183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3" name="Freeform 955"/>
              <p:cNvSpPr>
                <a:spLocks/>
              </p:cNvSpPr>
              <p:nvPr/>
            </p:nvSpPr>
            <p:spPr bwMode="auto">
              <a:xfrm>
                <a:off x="2184" y="3335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4" name="Freeform 956"/>
              <p:cNvSpPr>
                <a:spLocks/>
              </p:cNvSpPr>
              <p:nvPr/>
            </p:nvSpPr>
            <p:spPr bwMode="auto">
              <a:xfrm>
                <a:off x="2183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5" name="Freeform 957"/>
              <p:cNvSpPr>
                <a:spLocks/>
              </p:cNvSpPr>
              <p:nvPr/>
            </p:nvSpPr>
            <p:spPr bwMode="auto">
              <a:xfrm>
                <a:off x="2184" y="3360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07" name="Freeform 959"/>
            <p:cNvSpPr>
              <a:spLocks/>
            </p:cNvSpPr>
            <p:nvPr/>
          </p:nvSpPr>
          <p:spPr bwMode="auto">
            <a:xfrm>
              <a:off x="6065552" y="4213135"/>
              <a:ext cx="5282" cy="372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8" name="Freeform 960"/>
            <p:cNvSpPr>
              <a:spLocks/>
            </p:cNvSpPr>
            <p:nvPr/>
          </p:nvSpPr>
          <p:spPr bwMode="auto">
            <a:xfrm>
              <a:off x="5966073" y="4195280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9" name="Freeform 961"/>
            <p:cNvSpPr>
              <a:spLocks/>
            </p:cNvSpPr>
            <p:nvPr/>
          </p:nvSpPr>
          <p:spPr bwMode="auto">
            <a:xfrm>
              <a:off x="6167672" y="4200488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0" name="Freeform 962"/>
            <p:cNvSpPr>
              <a:spLocks/>
            </p:cNvSpPr>
            <p:nvPr/>
          </p:nvSpPr>
          <p:spPr bwMode="auto">
            <a:xfrm>
              <a:off x="6118372" y="4210903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1" name="Freeform 963"/>
            <p:cNvSpPr>
              <a:spLocks/>
            </p:cNvSpPr>
            <p:nvPr/>
          </p:nvSpPr>
          <p:spPr bwMode="auto">
            <a:xfrm>
              <a:off x="6013612" y="4209415"/>
              <a:ext cx="6162" cy="520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2" name="Oval 964"/>
            <p:cNvSpPr>
              <a:spLocks noChangeArrowheads="1"/>
            </p:cNvSpPr>
            <p:nvPr/>
          </p:nvSpPr>
          <p:spPr bwMode="auto">
            <a:xfrm>
              <a:off x="6011851" y="4186352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13" name="Group 977"/>
            <p:cNvGrpSpPr>
              <a:grpSpLocks/>
            </p:cNvGrpSpPr>
            <p:nvPr/>
          </p:nvGrpSpPr>
          <p:grpSpPr bwMode="auto">
            <a:xfrm>
              <a:off x="5424661" y="3968370"/>
              <a:ext cx="256180" cy="77372"/>
              <a:chOff x="1594" y="3047"/>
              <a:chExt cx="291" cy="104"/>
            </a:xfrm>
          </p:grpSpPr>
          <p:grpSp>
            <p:nvGrpSpPr>
              <p:cNvPr id="2470" name="Group 975"/>
              <p:cNvGrpSpPr>
                <a:grpSpLocks/>
              </p:cNvGrpSpPr>
              <p:nvPr/>
            </p:nvGrpSpPr>
            <p:grpSpPr bwMode="auto">
              <a:xfrm>
                <a:off x="1594" y="3047"/>
                <a:ext cx="291" cy="104"/>
                <a:chOff x="1594" y="3047"/>
                <a:chExt cx="291" cy="104"/>
              </a:xfrm>
            </p:grpSpPr>
            <p:grpSp>
              <p:nvGrpSpPr>
                <p:cNvPr id="2472" name="Group 969"/>
                <p:cNvGrpSpPr>
                  <a:grpSpLocks/>
                </p:cNvGrpSpPr>
                <p:nvPr/>
              </p:nvGrpSpPr>
              <p:grpSpPr bwMode="auto">
                <a:xfrm>
                  <a:off x="1594" y="3047"/>
                  <a:ext cx="291" cy="104"/>
                  <a:chOff x="1594" y="3047"/>
                  <a:chExt cx="291" cy="104"/>
                </a:xfrm>
              </p:grpSpPr>
              <p:sp>
                <p:nvSpPr>
                  <p:cNvPr id="2478" name="Freeform 965"/>
                  <p:cNvSpPr>
                    <a:spLocks/>
                  </p:cNvSpPr>
                  <p:nvPr/>
                </p:nvSpPr>
                <p:spPr bwMode="auto">
                  <a:xfrm>
                    <a:off x="1594" y="3047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79" name="Freeform 966"/>
                  <p:cNvSpPr>
                    <a:spLocks/>
                  </p:cNvSpPr>
                  <p:nvPr/>
                </p:nvSpPr>
                <p:spPr bwMode="auto">
                  <a:xfrm>
                    <a:off x="1595" y="3047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4" y="440"/>
                          <a:pt x="2416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3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80" name="Freeform 967"/>
                  <p:cNvSpPr>
                    <a:spLocks/>
                  </p:cNvSpPr>
                  <p:nvPr/>
                </p:nvSpPr>
                <p:spPr bwMode="auto">
                  <a:xfrm>
                    <a:off x="1594" y="3047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81" name="Freeform 968"/>
                  <p:cNvSpPr>
                    <a:spLocks/>
                  </p:cNvSpPr>
                  <p:nvPr/>
                </p:nvSpPr>
                <p:spPr bwMode="auto">
                  <a:xfrm>
                    <a:off x="1595" y="3072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4" y="27"/>
                          <a:pt x="289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473" name="Freeform 970"/>
                <p:cNvSpPr>
                  <a:spLocks/>
                </p:cNvSpPr>
                <p:nvPr/>
              </p:nvSpPr>
              <p:spPr bwMode="auto">
                <a:xfrm>
                  <a:off x="1733" y="3088"/>
                  <a:ext cx="6" cy="5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50" h="42">
                      <a:moveTo>
                        <a:pt x="25" y="0"/>
                      </a:moveTo>
                      <a:cubicBezTo>
                        <a:pt x="11" y="0"/>
                        <a:pt x="0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0" y="9"/>
                        <a:pt x="39" y="0"/>
                        <a:pt x="25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74" name="Freeform 971"/>
                <p:cNvSpPr>
                  <a:spLocks/>
                </p:cNvSpPr>
                <p:nvPr/>
              </p:nvSpPr>
              <p:spPr bwMode="auto">
                <a:xfrm>
                  <a:off x="1620" y="3064"/>
                  <a:ext cx="10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8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6" h="75">
                      <a:moveTo>
                        <a:pt x="38" y="0"/>
                      </a:moveTo>
                      <a:cubicBezTo>
                        <a:pt x="18" y="0"/>
                        <a:pt x="1" y="16"/>
                        <a:pt x="0" y="37"/>
                      </a:cubicBezTo>
                      <a:cubicBezTo>
                        <a:pt x="0" y="58"/>
                        <a:pt x="17" y="75"/>
                        <a:pt x="38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6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75" name="Freeform 972"/>
                <p:cNvSpPr>
                  <a:spLocks/>
                </p:cNvSpPr>
                <p:nvPr/>
              </p:nvSpPr>
              <p:spPr bwMode="auto">
                <a:xfrm>
                  <a:off x="1849" y="3071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76" name="Freeform 973"/>
                <p:cNvSpPr>
                  <a:spLocks/>
                </p:cNvSpPr>
                <p:nvPr/>
              </p:nvSpPr>
              <p:spPr bwMode="auto">
                <a:xfrm>
                  <a:off x="1793" y="3085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3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5" y="0"/>
                        <a:pt x="0" y="14"/>
                        <a:pt x="0" y="33"/>
                      </a:cubicBezTo>
                      <a:cubicBezTo>
                        <a:pt x="0" y="51"/>
                        <a:pt x="15" y="66"/>
                        <a:pt x="33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77" name="Freeform 974"/>
                <p:cNvSpPr>
                  <a:spLocks/>
                </p:cNvSpPr>
                <p:nvPr/>
              </p:nvSpPr>
              <p:spPr bwMode="auto">
                <a:xfrm>
                  <a:off x="1674" y="3083"/>
                  <a:ext cx="8" cy="7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9" y="3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59" h="59">
                      <a:moveTo>
                        <a:pt x="30" y="0"/>
                      </a:moveTo>
                      <a:cubicBezTo>
                        <a:pt x="14" y="0"/>
                        <a:pt x="1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6" y="59"/>
                        <a:pt x="59" y="46"/>
                        <a:pt x="59" y="30"/>
                      </a:cubicBezTo>
                      <a:cubicBezTo>
                        <a:pt x="59" y="13"/>
                        <a:pt x="46" y="0"/>
                        <a:pt x="30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71" name="Oval 976"/>
              <p:cNvSpPr>
                <a:spLocks noChangeArrowheads="1"/>
              </p:cNvSpPr>
              <p:nvPr/>
            </p:nvSpPr>
            <p:spPr bwMode="auto">
              <a:xfrm>
                <a:off x="1673" y="3052"/>
                <a:ext cx="120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14" name="Group 990"/>
            <p:cNvGrpSpPr>
              <a:grpSpLocks/>
            </p:cNvGrpSpPr>
            <p:nvPr/>
          </p:nvGrpSpPr>
          <p:grpSpPr bwMode="auto">
            <a:xfrm>
              <a:off x="5509174" y="4039791"/>
              <a:ext cx="256180" cy="77372"/>
              <a:chOff x="1690" y="3143"/>
              <a:chExt cx="291" cy="104"/>
            </a:xfrm>
          </p:grpSpPr>
          <p:grpSp>
            <p:nvGrpSpPr>
              <p:cNvPr id="2458" name="Group 988"/>
              <p:cNvGrpSpPr>
                <a:grpSpLocks/>
              </p:cNvGrpSpPr>
              <p:nvPr/>
            </p:nvGrpSpPr>
            <p:grpSpPr bwMode="auto">
              <a:xfrm>
                <a:off x="1690" y="3143"/>
                <a:ext cx="291" cy="104"/>
                <a:chOff x="1690" y="3143"/>
                <a:chExt cx="291" cy="104"/>
              </a:xfrm>
            </p:grpSpPr>
            <p:grpSp>
              <p:nvGrpSpPr>
                <p:cNvPr id="2460" name="Group 982"/>
                <p:cNvGrpSpPr>
                  <a:grpSpLocks/>
                </p:cNvGrpSpPr>
                <p:nvPr/>
              </p:nvGrpSpPr>
              <p:grpSpPr bwMode="auto">
                <a:xfrm>
                  <a:off x="1690" y="3143"/>
                  <a:ext cx="291" cy="104"/>
                  <a:chOff x="1690" y="3143"/>
                  <a:chExt cx="291" cy="104"/>
                </a:xfrm>
              </p:grpSpPr>
              <p:sp>
                <p:nvSpPr>
                  <p:cNvPr id="2466" name="Freeform 978"/>
                  <p:cNvSpPr>
                    <a:spLocks/>
                  </p:cNvSpPr>
                  <p:nvPr/>
                </p:nvSpPr>
                <p:spPr bwMode="auto">
                  <a:xfrm>
                    <a:off x="1690" y="3143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67" name="Freeform 979"/>
                  <p:cNvSpPr>
                    <a:spLocks/>
                  </p:cNvSpPr>
                  <p:nvPr/>
                </p:nvSpPr>
                <p:spPr bwMode="auto">
                  <a:xfrm>
                    <a:off x="1691" y="3143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4" y="440"/>
                          <a:pt x="2416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3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68" name="Freeform 980"/>
                  <p:cNvSpPr>
                    <a:spLocks/>
                  </p:cNvSpPr>
                  <p:nvPr/>
                </p:nvSpPr>
                <p:spPr bwMode="auto">
                  <a:xfrm>
                    <a:off x="1690" y="3143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69" name="Freeform 981"/>
                  <p:cNvSpPr>
                    <a:spLocks/>
                  </p:cNvSpPr>
                  <p:nvPr/>
                </p:nvSpPr>
                <p:spPr bwMode="auto">
                  <a:xfrm>
                    <a:off x="1691" y="3168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4" y="27"/>
                          <a:pt x="289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461" name="Freeform 983"/>
                <p:cNvSpPr>
                  <a:spLocks/>
                </p:cNvSpPr>
                <p:nvPr/>
              </p:nvSpPr>
              <p:spPr bwMode="auto">
                <a:xfrm>
                  <a:off x="1829" y="3184"/>
                  <a:ext cx="6" cy="5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50" h="42">
                      <a:moveTo>
                        <a:pt x="25" y="0"/>
                      </a:moveTo>
                      <a:cubicBezTo>
                        <a:pt x="11" y="0"/>
                        <a:pt x="0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0" y="9"/>
                        <a:pt x="39" y="0"/>
                        <a:pt x="25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62" name="Freeform 984"/>
                <p:cNvSpPr>
                  <a:spLocks/>
                </p:cNvSpPr>
                <p:nvPr/>
              </p:nvSpPr>
              <p:spPr bwMode="auto">
                <a:xfrm>
                  <a:off x="1716" y="3160"/>
                  <a:ext cx="10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8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6" h="75">
                      <a:moveTo>
                        <a:pt x="38" y="0"/>
                      </a:moveTo>
                      <a:cubicBezTo>
                        <a:pt x="18" y="0"/>
                        <a:pt x="1" y="16"/>
                        <a:pt x="0" y="37"/>
                      </a:cubicBezTo>
                      <a:cubicBezTo>
                        <a:pt x="0" y="58"/>
                        <a:pt x="17" y="75"/>
                        <a:pt x="38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6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63" name="Freeform 985"/>
                <p:cNvSpPr>
                  <a:spLocks/>
                </p:cNvSpPr>
                <p:nvPr/>
              </p:nvSpPr>
              <p:spPr bwMode="auto">
                <a:xfrm>
                  <a:off x="1945" y="3167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64" name="Freeform 986"/>
                <p:cNvSpPr>
                  <a:spLocks/>
                </p:cNvSpPr>
                <p:nvPr/>
              </p:nvSpPr>
              <p:spPr bwMode="auto">
                <a:xfrm>
                  <a:off x="1889" y="3181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3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5" y="0"/>
                        <a:pt x="0" y="14"/>
                        <a:pt x="0" y="33"/>
                      </a:cubicBezTo>
                      <a:cubicBezTo>
                        <a:pt x="0" y="51"/>
                        <a:pt x="15" y="66"/>
                        <a:pt x="33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65" name="Freeform 987"/>
                <p:cNvSpPr>
                  <a:spLocks/>
                </p:cNvSpPr>
                <p:nvPr/>
              </p:nvSpPr>
              <p:spPr bwMode="auto">
                <a:xfrm>
                  <a:off x="1770" y="3179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9" y="3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59" h="59">
                      <a:moveTo>
                        <a:pt x="30" y="0"/>
                      </a:moveTo>
                      <a:cubicBezTo>
                        <a:pt x="14" y="0"/>
                        <a:pt x="1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6" y="59"/>
                        <a:pt x="59" y="46"/>
                        <a:pt x="59" y="30"/>
                      </a:cubicBezTo>
                      <a:cubicBezTo>
                        <a:pt x="59" y="13"/>
                        <a:pt x="46" y="0"/>
                        <a:pt x="30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59" name="Oval 989"/>
              <p:cNvSpPr>
                <a:spLocks noChangeArrowheads="1"/>
              </p:cNvSpPr>
              <p:nvPr/>
            </p:nvSpPr>
            <p:spPr bwMode="auto">
              <a:xfrm>
                <a:off x="1768" y="3148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15" name="Group 1003"/>
            <p:cNvGrpSpPr>
              <a:grpSpLocks/>
            </p:cNvGrpSpPr>
            <p:nvPr/>
          </p:nvGrpSpPr>
          <p:grpSpPr bwMode="auto">
            <a:xfrm>
              <a:off x="5593687" y="4111212"/>
              <a:ext cx="256180" cy="77372"/>
              <a:chOff x="1786" y="3239"/>
              <a:chExt cx="291" cy="104"/>
            </a:xfrm>
          </p:grpSpPr>
          <p:grpSp>
            <p:nvGrpSpPr>
              <p:cNvPr id="2446" name="Group 1001"/>
              <p:cNvGrpSpPr>
                <a:grpSpLocks/>
              </p:cNvGrpSpPr>
              <p:nvPr/>
            </p:nvGrpSpPr>
            <p:grpSpPr bwMode="auto">
              <a:xfrm>
                <a:off x="1786" y="3239"/>
                <a:ext cx="291" cy="104"/>
                <a:chOff x="1786" y="3239"/>
                <a:chExt cx="291" cy="104"/>
              </a:xfrm>
            </p:grpSpPr>
            <p:grpSp>
              <p:nvGrpSpPr>
                <p:cNvPr id="2448" name="Group 995"/>
                <p:cNvGrpSpPr>
                  <a:grpSpLocks/>
                </p:cNvGrpSpPr>
                <p:nvPr/>
              </p:nvGrpSpPr>
              <p:grpSpPr bwMode="auto">
                <a:xfrm>
                  <a:off x="1786" y="3239"/>
                  <a:ext cx="291" cy="104"/>
                  <a:chOff x="1786" y="3239"/>
                  <a:chExt cx="291" cy="104"/>
                </a:xfrm>
              </p:grpSpPr>
              <p:sp>
                <p:nvSpPr>
                  <p:cNvPr id="2454" name="Freeform 991"/>
                  <p:cNvSpPr>
                    <a:spLocks/>
                  </p:cNvSpPr>
                  <p:nvPr/>
                </p:nvSpPr>
                <p:spPr bwMode="auto">
                  <a:xfrm>
                    <a:off x="1786" y="3239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55" name="Freeform 992"/>
                  <p:cNvSpPr>
                    <a:spLocks/>
                  </p:cNvSpPr>
                  <p:nvPr/>
                </p:nvSpPr>
                <p:spPr bwMode="auto">
                  <a:xfrm>
                    <a:off x="1787" y="3239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4" y="440"/>
                          <a:pt x="2416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3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56" name="Freeform 993"/>
                  <p:cNvSpPr>
                    <a:spLocks/>
                  </p:cNvSpPr>
                  <p:nvPr/>
                </p:nvSpPr>
                <p:spPr bwMode="auto">
                  <a:xfrm>
                    <a:off x="1786" y="3239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57" name="Freeform 994"/>
                  <p:cNvSpPr>
                    <a:spLocks/>
                  </p:cNvSpPr>
                  <p:nvPr/>
                </p:nvSpPr>
                <p:spPr bwMode="auto">
                  <a:xfrm>
                    <a:off x="1787" y="3264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4" y="27"/>
                          <a:pt x="289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449" name="Freeform 996"/>
                <p:cNvSpPr>
                  <a:spLocks/>
                </p:cNvSpPr>
                <p:nvPr/>
              </p:nvSpPr>
              <p:spPr bwMode="auto">
                <a:xfrm>
                  <a:off x="1925" y="3280"/>
                  <a:ext cx="6" cy="5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50" h="42">
                      <a:moveTo>
                        <a:pt x="25" y="0"/>
                      </a:moveTo>
                      <a:cubicBezTo>
                        <a:pt x="11" y="0"/>
                        <a:pt x="0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0" y="9"/>
                        <a:pt x="39" y="0"/>
                        <a:pt x="25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0" name="Freeform 997"/>
                <p:cNvSpPr>
                  <a:spLocks/>
                </p:cNvSpPr>
                <p:nvPr/>
              </p:nvSpPr>
              <p:spPr bwMode="auto">
                <a:xfrm>
                  <a:off x="1812" y="3256"/>
                  <a:ext cx="10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8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6" h="75">
                      <a:moveTo>
                        <a:pt x="38" y="0"/>
                      </a:moveTo>
                      <a:cubicBezTo>
                        <a:pt x="18" y="0"/>
                        <a:pt x="1" y="16"/>
                        <a:pt x="0" y="37"/>
                      </a:cubicBezTo>
                      <a:cubicBezTo>
                        <a:pt x="0" y="58"/>
                        <a:pt x="17" y="75"/>
                        <a:pt x="38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6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1" name="Freeform 998"/>
                <p:cNvSpPr>
                  <a:spLocks/>
                </p:cNvSpPr>
                <p:nvPr/>
              </p:nvSpPr>
              <p:spPr bwMode="auto">
                <a:xfrm>
                  <a:off x="2041" y="3263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2" name="Freeform 999"/>
                <p:cNvSpPr>
                  <a:spLocks/>
                </p:cNvSpPr>
                <p:nvPr/>
              </p:nvSpPr>
              <p:spPr bwMode="auto">
                <a:xfrm>
                  <a:off x="1985" y="3277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3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5" y="0"/>
                        <a:pt x="0" y="14"/>
                        <a:pt x="0" y="33"/>
                      </a:cubicBezTo>
                      <a:cubicBezTo>
                        <a:pt x="0" y="51"/>
                        <a:pt x="15" y="66"/>
                        <a:pt x="33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3" name="Freeform 1000"/>
                <p:cNvSpPr>
                  <a:spLocks/>
                </p:cNvSpPr>
                <p:nvPr/>
              </p:nvSpPr>
              <p:spPr bwMode="auto">
                <a:xfrm>
                  <a:off x="1866" y="3275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9" y="3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59" h="59">
                      <a:moveTo>
                        <a:pt x="30" y="0"/>
                      </a:moveTo>
                      <a:cubicBezTo>
                        <a:pt x="14" y="0"/>
                        <a:pt x="1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6" y="59"/>
                        <a:pt x="59" y="46"/>
                        <a:pt x="59" y="30"/>
                      </a:cubicBezTo>
                      <a:cubicBezTo>
                        <a:pt x="59" y="13"/>
                        <a:pt x="46" y="0"/>
                        <a:pt x="30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47" name="Oval 1002"/>
              <p:cNvSpPr>
                <a:spLocks noChangeArrowheads="1"/>
              </p:cNvSpPr>
              <p:nvPr/>
            </p:nvSpPr>
            <p:spPr bwMode="auto">
              <a:xfrm>
                <a:off x="1864" y="3244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16" name="Group 1016"/>
            <p:cNvGrpSpPr>
              <a:grpSpLocks/>
            </p:cNvGrpSpPr>
            <p:nvPr/>
          </p:nvGrpSpPr>
          <p:grpSpPr bwMode="auto">
            <a:xfrm>
              <a:off x="5678200" y="4182632"/>
              <a:ext cx="256180" cy="77372"/>
              <a:chOff x="1882" y="3335"/>
              <a:chExt cx="291" cy="104"/>
            </a:xfrm>
          </p:grpSpPr>
          <p:grpSp>
            <p:nvGrpSpPr>
              <p:cNvPr id="2434" name="Group 1014"/>
              <p:cNvGrpSpPr>
                <a:grpSpLocks/>
              </p:cNvGrpSpPr>
              <p:nvPr/>
            </p:nvGrpSpPr>
            <p:grpSpPr bwMode="auto">
              <a:xfrm>
                <a:off x="1882" y="3335"/>
                <a:ext cx="291" cy="104"/>
                <a:chOff x="1882" y="3335"/>
                <a:chExt cx="291" cy="104"/>
              </a:xfrm>
            </p:grpSpPr>
            <p:grpSp>
              <p:nvGrpSpPr>
                <p:cNvPr id="2436" name="Group 1008"/>
                <p:cNvGrpSpPr>
                  <a:grpSpLocks/>
                </p:cNvGrpSpPr>
                <p:nvPr/>
              </p:nvGrpSpPr>
              <p:grpSpPr bwMode="auto">
                <a:xfrm>
                  <a:off x="1882" y="3335"/>
                  <a:ext cx="291" cy="104"/>
                  <a:chOff x="1882" y="3335"/>
                  <a:chExt cx="291" cy="104"/>
                </a:xfrm>
              </p:grpSpPr>
              <p:sp>
                <p:nvSpPr>
                  <p:cNvPr id="2442" name="Freeform 1004"/>
                  <p:cNvSpPr>
                    <a:spLocks/>
                  </p:cNvSpPr>
                  <p:nvPr/>
                </p:nvSpPr>
                <p:spPr bwMode="auto">
                  <a:xfrm>
                    <a:off x="1882" y="3335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43" name="Freeform 1005"/>
                  <p:cNvSpPr>
                    <a:spLocks/>
                  </p:cNvSpPr>
                  <p:nvPr/>
                </p:nvSpPr>
                <p:spPr bwMode="auto">
                  <a:xfrm>
                    <a:off x="1883" y="3335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4" y="440"/>
                          <a:pt x="2416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3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44" name="Freeform 1006"/>
                  <p:cNvSpPr>
                    <a:spLocks/>
                  </p:cNvSpPr>
                  <p:nvPr/>
                </p:nvSpPr>
                <p:spPr bwMode="auto">
                  <a:xfrm>
                    <a:off x="1882" y="3335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45" name="Freeform 1007"/>
                  <p:cNvSpPr>
                    <a:spLocks/>
                  </p:cNvSpPr>
                  <p:nvPr/>
                </p:nvSpPr>
                <p:spPr bwMode="auto">
                  <a:xfrm>
                    <a:off x="1883" y="3360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4" y="27"/>
                          <a:pt x="289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437" name="Freeform 1009"/>
                <p:cNvSpPr>
                  <a:spLocks/>
                </p:cNvSpPr>
                <p:nvPr/>
              </p:nvSpPr>
              <p:spPr bwMode="auto">
                <a:xfrm>
                  <a:off x="2021" y="3376"/>
                  <a:ext cx="6" cy="5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50" h="42">
                      <a:moveTo>
                        <a:pt x="25" y="0"/>
                      </a:moveTo>
                      <a:cubicBezTo>
                        <a:pt x="11" y="0"/>
                        <a:pt x="0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0" y="9"/>
                        <a:pt x="39" y="0"/>
                        <a:pt x="25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38" name="Freeform 1010"/>
                <p:cNvSpPr>
                  <a:spLocks/>
                </p:cNvSpPr>
                <p:nvPr/>
              </p:nvSpPr>
              <p:spPr bwMode="auto">
                <a:xfrm>
                  <a:off x="1908" y="3352"/>
                  <a:ext cx="10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8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6" h="75">
                      <a:moveTo>
                        <a:pt x="38" y="0"/>
                      </a:moveTo>
                      <a:cubicBezTo>
                        <a:pt x="18" y="0"/>
                        <a:pt x="1" y="16"/>
                        <a:pt x="0" y="37"/>
                      </a:cubicBezTo>
                      <a:cubicBezTo>
                        <a:pt x="0" y="58"/>
                        <a:pt x="17" y="75"/>
                        <a:pt x="38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6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39" name="Freeform 1011"/>
                <p:cNvSpPr>
                  <a:spLocks/>
                </p:cNvSpPr>
                <p:nvPr/>
              </p:nvSpPr>
              <p:spPr bwMode="auto">
                <a:xfrm>
                  <a:off x="2137" y="3359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40" name="Freeform 1012"/>
                <p:cNvSpPr>
                  <a:spLocks/>
                </p:cNvSpPr>
                <p:nvPr/>
              </p:nvSpPr>
              <p:spPr bwMode="auto">
                <a:xfrm>
                  <a:off x="2081" y="3373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3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5" y="0"/>
                        <a:pt x="0" y="14"/>
                        <a:pt x="0" y="33"/>
                      </a:cubicBezTo>
                      <a:cubicBezTo>
                        <a:pt x="0" y="51"/>
                        <a:pt x="15" y="66"/>
                        <a:pt x="33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41" name="Freeform 1013"/>
                <p:cNvSpPr>
                  <a:spLocks/>
                </p:cNvSpPr>
                <p:nvPr/>
              </p:nvSpPr>
              <p:spPr bwMode="auto">
                <a:xfrm>
                  <a:off x="1962" y="3371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9" y="3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59" h="59">
                      <a:moveTo>
                        <a:pt x="30" y="0"/>
                      </a:moveTo>
                      <a:cubicBezTo>
                        <a:pt x="14" y="0"/>
                        <a:pt x="1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6" y="59"/>
                        <a:pt x="59" y="46"/>
                        <a:pt x="59" y="30"/>
                      </a:cubicBezTo>
                      <a:cubicBezTo>
                        <a:pt x="59" y="13"/>
                        <a:pt x="46" y="0"/>
                        <a:pt x="30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35" name="Oval 1015"/>
              <p:cNvSpPr>
                <a:spLocks noChangeArrowheads="1"/>
              </p:cNvSpPr>
              <p:nvPr/>
            </p:nvSpPr>
            <p:spPr bwMode="auto">
              <a:xfrm>
                <a:off x="1960" y="3340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17" name="Group 1027"/>
            <p:cNvGrpSpPr>
              <a:grpSpLocks/>
            </p:cNvGrpSpPr>
            <p:nvPr/>
          </p:nvGrpSpPr>
          <p:grpSpPr bwMode="auto">
            <a:xfrm>
              <a:off x="5424661" y="3968370"/>
              <a:ext cx="256180" cy="77372"/>
              <a:chOff x="1594" y="3047"/>
              <a:chExt cx="291" cy="104"/>
            </a:xfrm>
          </p:grpSpPr>
          <p:grpSp>
            <p:nvGrpSpPr>
              <p:cNvPr id="2424" name="Group 1021"/>
              <p:cNvGrpSpPr>
                <a:grpSpLocks/>
              </p:cNvGrpSpPr>
              <p:nvPr/>
            </p:nvGrpSpPr>
            <p:grpSpPr bwMode="auto">
              <a:xfrm>
                <a:off x="1594" y="3047"/>
                <a:ext cx="291" cy="104"/>
                <a:chOff x="1594" y="3047"/>
                <a:chExt cx="291" cy="104"/>
              </a:xfrm>
            </p:grpSpPr>
            <p:sp>
              <p:nvSpPr>
                <p:cNvPr id="2430" name="Freeform 1017"/>
                <p:cNvSpPr>
                  <a:spLocks/>
                </p:cNvSpPr>
                <p:nvPr/>
              </p:nvSpPr>
              <p:spPr bwMode="auto">
                <a:xfrm>
                  <a:off x="1594" y="3047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31" name="Freeform 1018"/>
                <p:cNvSpPr>
                  <a:spLocks/>
                </p:cNvSpPr>
                <p:nvPr/>
              </p:nvSpPr>
              <p:spPr bwMode="auto">
                <a:xfrm>
                  <a:off x="1595" y="3047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4" y="440"/>
                        <a:pt x="2416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3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32" name="Freeform 1019"/>
                <p:cNvSpPr>
                  <a:spLocks/>
                </p:cNvSpPr>
                <p:nvPr/>
              </p:nvSpPr>
              <p:spPr bwMode="auto">
                <a:xfrm>
                  <a:off x="1594" y="3047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33" name="Freeform 1020"/>
                <p:cNvSpPr>
                  <a:spLocks/>
                </p:cNvSpPr>
                <p:nvPr/>
              </p:nvSpPr>
              <p:spPr bwMode="auto">
                <a:xfrm>
                  <a:off x="1595" y="3072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4" y="27"/>
                        <a:pt x="289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25" name="Freeform 1022"/>
              <p:cNvSpPr>
                <a:spLocks/>
              </p:cNvSpPr>
              <p:nvPr/>
            </p:nvSpPr>
            <p:spPr bwMode="auto">
              <a:xfrm>
                <a:off x="1733" y="3088"/>
                <a:ext cx="6" cy="5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5" y="0"/>
                  </a:cxn>
                </a:cxnLst>
                <a:rect l="0" t="0" r="r" b="b"/>
                <a:pathLst>
                  <a:path w="50" h="42">
                    <a:moveTo>
                      <a:pt x="25" y="0"/>
                    </a:moveTo>
                    <a:cubicBezTo>
                      <a:pt x="11" y="0"/>
                      <a:pt x="0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0" y="9"/>
                      <a:pt x="39" y="0"/>
                      <a:pt x="25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6" name="Freeform 1023"/>
              <p:cNvSpPr>
                <a:spLocks/>
              </p:cNvSpPr>
              <p:nvPr/>
            </p:nvSpPr>
            <p:spPr bwMode="auto">
              <a:xfrm>
                <a:off x="1620" y="3064"/>
                <a:ext cx="10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8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cubicBezTo>
                      <a:pt x="18" y="0"/>
                      <a:pt x="1" y="16"/>
                      <a:pt x="0" y="37"/>
                    </a:cubicBezTo>
                    <a:cubicBezTo>
                      <a:pt x="0" y="58"/>
                      <a:pt x="17" y="75"/>
                      <a:pt x="38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6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7" name="Freeform 1024"/>
              <p:cNvSpPr>
                <a:spLocks/>
              </p:cNvSpPr>
              <p:nvPr/>
            </p:nvSpPr>
            <p:spPr bwMode="auto">
              <a:xfrm>
                <a:off x="1849" y="3071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8" name="Freeform 1025"/>
              <p:cNvSpPr>
                <a:spLocks/>
              </p:cNvSpPr>
              <p:nvPr/>
            </p:nvSpPr>
            <p:spPr bwMode="auto">
              <a:xfrm>
                <a:off x="1793" y="3085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3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5" y="0"/>
                      <a:pt x="0" y="14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9" name="Freeform 1026"/>
              <p:cNvSpPr>
                <a:spLocks/>
              </p:cNvSpPr>
              <p:nvPr/>
            </p:nvSpPr>
            <p:spPr bwMode="auto">
              <a:xfrm>
                <a:off x="1674" y="3083"/>
                <a:ext cx="8" cy="7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9" y="30"/>
                  </a:cxn>
                  <a:cxn ang="0">
                    <a:pos x="30" y="0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14" y="0"/>
                      <a:pt x="1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18" name="Oval 1028"/>
            <p:cNvSpPr>
              <a:spLocks noChangeArrowheads="1"/>
            </p:cNvSpPr>
            <p:nvPr/>
          </p:nvSpPr>
          <p:spPr bwMode="auto">
            <a:xfrm>
              <a:off x="5494209" y="3972090"/>
              <a:ext cx="10564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19" name="Group 1033"/>
            <p:cNvGrpSpPr>
              <a:grpSpLocks/>
            </p:cNvGrpSpPr>
            <p:nvPr/>
          </p:nvGrpSpPr>
          <p:grpSpPr bwMode="auto">
            <a:xfrm>
              <a:off x="5424661" y="3968370"/>
              <a:ext cx="256180" cy="77372"/>
              <a:chOff x="1594" y="3047"/>
              <a:chExt cx="291" cy="104"/>
            </a:xfrm>
          </p:grpSpPr>
          <p:sp>
            <p:nvSpPr>
              <p:cNvPr id="2420" name="Freeform 1029"/>
              <p:cNvSpPr>
                <a:spLocks/>
              </p:cNvSpPr>
              <p:nvPr/>
            </p:nvSpPr>
            <p:spPr bwMode="auto">
              <a:xfrm>
                <a:off x="1594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1" name="Freeform 1030"/>
              <p:cNvSpPr>
                <a:spLocks/>
              </p:cNvSpPr>
              <p:nvPr/>
            </p:nvSpPr>
            <p:spPr bwMode="auto">
              <a:xfrm>
                <a:off x="1595" y="3047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2" name="Freeform 1031"/>
              <p:cNvSpPr>
                <a:spLocks/>
              </p:cNvSpPr>
              <p:nvPr/>
            </p:nvSpPr>
            <p:spPr bwMode="auto">
              <a:xfrm>
                <a:off x="1594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3" name="Freeform 1032"/>
              <p:cNvSpPr>
                <a:spLocks/>
              </p:cNvSpPr>
              <p:nvPr/>
            </p:nvSpPr>
            <p:spPr bwMode="auto">
              <a:xfrm>
                <a:off x="1595" y="3072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20" name="Freeform 1034"/>
            <p:cNvSpPr>
              <a:spLocks/>
            </p:cNvSpPr>
            <p:nvPr/>
          </p:nvSpPr>
          <p:spPr bwMode="auto">
            <a:xfrm>
              <a:off x="5547029" y="3998873"/>
              <a:ext cx="5282" cy="372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1" name="Freeform 1035"/>
            <p:cNvSpPr>
              <a:spLocks/>
            </p:cNvSpPr>
            <p:nvPr/>
          </p:nvSpPr>
          <p:spPr bwMode="auto">
            <a:xfrm>
              <a:off x="5447550" y="3981018"/>
              <a:ext cx="880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2" name="Freeform 1036"/>
            <p:cNvSpPr>
              <a:spLocks/>
            </p:cNvSpPr>
            <p:nvPr/>
          </p:nvSpPr>
          <p:spPr bwMode="auto">
            <a:xfrm>
              <a:off x="5649149" y="3986225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3" name="Freeform 1037"/>
            <p:cNvSpPr>
              <a:spLocks/>
            </p:cNvSpPr>
            <p:nvPr/>
          </p:nvSpPr>
          <p:spPr bwMode="auto">
            <a:xfrm>
              <a:off x="5599850" y="3996641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4" name="Freeform 1038"/>
            <p:cNvSpPr>
              <a:spLocks/>
            </p:cNvSpPr>
            <p:nvPr/>
          </p:nvSpPr>
          <p:spPr bwMode="auto">
            <a:xfrm>
              <a:off x="5495089" y="3995153"/>
              <a:ext cx="7043" cy="520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25" name="Group 1043"/>
            <p:cNvGrpSpPr>
              <a:grpSpLocks/>
            </p:cNvGrpSpPr>
            <p:nvPr/>
          </p:nvGrpSpPr>
          <p:grpSpPr bwMode="auto">
            <a:xfrm>
              <a:off x="5424661" y="3968370"/>
              <a:ext cx="256180" cy="77372"/>
              <a:chOff x="1594" y="3047"/>
              <a:chExt cx="291" cy="104"/>
            </a:xfrm>
          </p:grpSpPr>
          <p:sp>
            <p:nvSpPr>
              <p:cNvPr id="2416" name="Freeform 1039"/>
              <p:cNvSpPr>
                <a:spLocks/>
              </p:cNvSpPr>
              <p:nvPr/>
            </p:nvSpPr>
            <p:spPr bwMode="auto">
              <a:xfrm>
                <a:off x="1594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7" name="Freeform 1040"/>
              <p:cNvSpPr>
                <a:spLocks/>
              </p:cNvSpPr>
              <p:nvPr/>
            </p:nvSpPr>
            <p:spPr bwMode="auto">
              <a:xfrm>
                <a:off x="1595" y="3047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8" name="Freeform 1041"/>
              <p:cNvSpPr>
                <a:spLocks/>
              </p:cNvSpPr>
              <p:nvPr/>
            </p:nvSpPr>
            <p:spPr bwMode="auto">
              <a:xfrm>
                <a:off x="1594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9" name="Freeform 1042"/>
              <p:cNvSpPr>
                <a:spLocks/>
              </p:cNvSpPr>
              <p:nvPr/>
            </p:nvSpPr>
            <p:spPr bwMode="auto">
              <a:xfrm>
                <a:off x="1595" y="3072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26" name="Freeform 1044"/>
            <p:cNvSpPr>
              <a:spLocks/>
            </p:cNvSpPr>
            <p:nvPr/>
          </p:nvSpPr>
          <p:spPr bwMode="auto">
            <a:xfrm>
              <a:off x="5547029" y="3998873"/>
              <a:ext cx="5282" cy="372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7" name="Freeform 1045"/>
            <p:cNvSpPr>
              <a:spLocks/>
            </p:cNvSpPr>
            <p:nvPr/>
          </p:nvSpPr>
          <p:spPr bwMode="auto">
            <a:xfrm>
              <a:off x="5447550" y="3981018"/>
              <a:ext cx="880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8" name="Freeform 1046"/>
            <p:cNvSpPr>
              <a:spLocks/>
            </p:cNvSpPr>
            <p:nvPr/>
          </p:nvSpPr>
          <p:spPr bwMode="auto">
            <a:xfrm>
              <a:off x="5649149" y="3986225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9" name="Freeform 1047"/>
            <p:cNvSpPr>
              <a:spLocks/>
            </p:cNvSpPr>
            <p:nvPr/>
          </p:nvSpPr>
          <p:spPr bwMode="auto">
            <a:xfrm>
              <a:off x="5599850" y="3996641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0" name="Freeform 1048"/>
            <p:cNvSpPr>
              <a:spLocks/>
            </p:cNvSpPr>
            <p:nvPr/>
          </p:nvSpPr>
          <p:spPr bwMode="auto">
            <a:xfrm>
              <a:off x="5495089" y="3995153"/>
              <a:ext cx="7043" cy="520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1" name="Oval 1049"/>
            <p:cNvSpPr>
              <a:spLocks noChangeArrowheads="1"/>
            </p:cNvSpPr>
            <p:nvPr/>
          </p:nvSpPr>
          <p:spPr bwMode="auto">
            <a:xfrm>
              <a:off x="5494209" y="3972090"/>
              <a:ext cx="10564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32" name="Group 1060"/>
            <p:cNvGrpSpPr>
              <a:grpSpLocks/>
            </p:cNvGrpSpPr>
            <p:nvPr/>
          </p:nvGrpSpPr>
          <p:grpSpPr bwMode="auto">
            <a:xfrm>
              <a:off x="5509174" y="4039791"/>
              <a:ext cx="256180" cy="77372"/>
              <a:chOff x="1690" y="3143"/>
              <a:chExt cx="291" cy="104"/>
            </a:xfrm>
          </p:grpSpPr>
          <p:grpSp>
            <p:nvGrpSpPr>
              <p:cNvPr id="2406" name="Group 1054"/>
              <p:cNvGrpSpPr>
                <a:grpSpLocks/>
              </p:cNvGrpSpPr>
              <p:nvPr/>
            </p:nvGrpSpPr>
            <p:grpSpPr bwMode="auto">
              <a:xfrm>
                <a:off x="1690" y="3143"/>
                <a:ext cx="291" cy="104"/>
                <a:chOff x="1690" y="3143"/>
                <a:chExt cx="291" cy="104"/>
              </a:xfrm>
            </p:grpSpPr>
            <p:sp>
              <p:nvSpPr>
                <p:cNvPr id="2412" name="Freeform 1050"/>
                <p:cNvSpPr>
                  <a:spLocks/>
                </p:cNvSpPr>
                <p:nvPr/>
              </p:nvSpPr>
              <p:spPr bwMode="auto">
                <a:xfrm>
                  <a:off x="1690" y="3143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13" name="Freeform 1051"/>
                <p:cNvSpPr>
                  <a:spLocks/>
                </p:cNvSpPr>
                <p:nvPr/>
              </p:nvSpPr>
              <p:spPr bwMode="auto">
                <a:xfrm>
                  <a:off x="1691" y="3143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4" y="440"/>
                        <a:pt x="2416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3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14" name="Freeform 1052"/>
                <p:cNvSpPr>
                  <a:spLocks/>
                </p:cNvSpPr>
                <p:nvPr/>
              </p:nvSpPr>
              <p:spPr bwMode="auto">
                <a:xfrm>
                  <a:off x="1690" y="3143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15" name="Freeform 1053"/>
                <p:cNvSpPr>
                  <a:spLocks/>
                </p:cNvSpPr>
                <p:nvPr/>
              </p:nvSpPr>
              <p:spPr bwMode="auto">
                <a:xfrm>
                  <a:off x="1691" y="3168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4" y="27"/>
                        <a:pt x="289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07" name="Freeform 1055"/>
              <p:cNvSpPr>
                <a:spLocks/>
              </p:cNvSpPr>
              <p:nvPr/>
            </p:nvSpPr>
            <p:spPr bwMode="auto">
              <a:xfrm>
                <a:off x="1829" y="3184"/>
                <a:ext cx="6" cy="5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5" y="0"/>
                  </a:cxn>
                </a:cxnLst>
                <a:rect l="0" t="0" r="r" b="b"/>
                <a:pathLst>
                  <a:path w="50" h="42">
                    <a:moveTo>
                      <a:pt x="25" y="0"/>
                    </a:moveTo>
                    <a:cubicBezTo>
                      <a:pt x="11" y="0"/>
                      <a:pt x="0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0" y="9"/>
                      <a:pt x="39" y="0"/>
                      <a:pt x="25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8" name="Freeform 1056"/>
              <p:cNvSpPr>
                <a:spLocks/>
              </p:cNvSpPr>
              <p:nvPr/>
            </p:nvSpPr>
            <p:spPr bwMode="auto">
              <a:xfrm>
                <a:off x="1716" y="3160"/>
                <a:ext cx="10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8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cubicBezTo>
                      <a:pt x="18" y="0"/>
                      <a:pt x="1" y="16"/>
                      <a:pt x="0" y="37"/>
                    </a:cubicBezTo>
                    <a:cubicBezTo>
                      <a:pt x="0" y="58"/>
                      <a:pt x="17" y="75"/>
                      <a:pt x="38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6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9" name="Freeform 1057"/>
              <p:cNvSpPr>
                <a:spLocks/>
              </p:cNvSpPr>
              <p:nvPr/>
            </p:nvSpPr>
            <p:spPr bwMode="auto">
              <a:xfrm>
                <a:off x="1945" y="3167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0" name="Freeform 1058"/>
              <p:cNvSpPr>
                <a:spLocks/>
              </p:cNvSpPr>
              <p:nvPr/>
            </p:nvSpPr>
            <p:spPr bwMode="auto">
              <a:xfrm>
                <a:off x="1889" y="3181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3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5" y="0"/>
                      <a:pt x="0" y="14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1" name="Freeform 1059"/>
              <p:cNvSpPr>
                <a:spLocks/>
              </p:cNvSpPr>
              <p:nvPr/>
            </p:nvSpPr>
            <p:spPr bwMode="auto">
              <a:xfrm>
                <a:off x="1770" y="3179"/>
                <a:ext cx="7" cy="7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9" y="30"/>
                  </a:cxn>
                  <a:cxn ang="0">
                    <a:pos x="30" y="0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14" y="0"/>
                      <a:pt x="1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33" name="Oval 1061"/>
            <p:cNvSpPr>
              <a:spLocks noChangeArrowheads="1"/>
            </p:cNvSpPr>
            <p:nvPr/>
          </p:nvSpPr>
          <p:spPr bwMode="auto">
            <a:xfrm>
              <a:off x="5577841" y="4043511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34" name="Group 1066"/>
            <p:cNvGrpSpPr>
              <a:grpSpLocks/>
            </p:cNvGrpSpPr>
            <p:nvPr/>
          </p:nvGrpSpPr>
          <p:grpSpPr bwMode="auto">
            <a:xfrm>
              <a:off x="5509174" y="4039791"/>
              <a:ext cx="256180" cy="77372"/>
              <a:chOff x="1690" y="3143"/>
              <a:chExt cx="291" cy="104"/>
            </a:xfrm>
          </p:grpSpPr>
          <p:sp>
            <p:nvSpPr>
              <p:cNvPr id="2402" name="Freeform 1062"/>
              <p:cNvSpPr>
                <a:spLocks/>
              </p:cNvSpPr>
              <p:nvPr/>
            </p:nvSpPr>
            <p:spPr bwMode="auto">
              <a:xfrm>
                <a:off x="1690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3" name="Freeform 1063"/>
              <p:cNvSpPr>
                <a:spLocks/>
              </p:cNvSpPr>
              <p:nvPr/>
            </p:nvSpPr>
            <p:spPr bwMode="auto">
              <a:xfrm>
                <a:off x="1691" y="3143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4" name="Freeform 1064"/>
              <p:cNvSpPr>
                <a:spLocks/>
              </p:cNvSpPr>
              <p:nvPr/>
            </p:nvSpPr>
            <p:spPr bwMode="auto">
              <a:xfrm>
                <a:off x="1690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5" name="Freeform 1065"/>
              <p:cNvSpPr>
                <a:spLocks/>
              </p:cNvSpPr>
              <p:nvPr/>
            </p:nvSpPr>
            <p:spPr bwMode="auto">
              <a:xfrm>
                <a:off x="1691" y="3168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35" name="Freeform 1067"/>
            <p:cNvSpPr>
              <a:spLocks/>
            </p:cNvSpPr>
            <p:nvPr/>
          </p:nvSpPr>
          <p:spPr bwMode="auto">
            <a:xfrm>
              <a:off x="5631542" y="4070294"/>
              <a:ext cx="5282" cy="372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6" name="Freeform 1068"/>
            <p:cNvSpPr>
              <a:spLocks/>
            </p:cNvSpPr>
            <p:nvPr/>
          </p:nvSpPr>
          <p:spPr bwMode="auto">
            <a:xfrm>
              <a:off x="5532063" y="4052439"/>
              <a:ext cx="880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7" name="Freeform 1069"/>
            <p:cNvSpPr>
              <a:spLocks/>
            </p:cNvSpPr>
            <p:nvPr/>
          </p:nvSpPr>
          <p:spPr bwMode="auto">
            <a:xfrm>
              <a:off x="5733662" y="4057646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8" name="Freeform 1070"/>
            <p:cNvSpPr>
              <a:spLocks/>
            </p:cNvSpPr>
            <p:nvPr/>
          </p:nvSpPr>
          <p:spPr bwMode="auto">
            <a:xfrm>
              <a:off x="5684363" y="4068062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9" name="Freeform 1071"/>
            <p:cNvSpPr>
              <a:spLocks/>
            </p:cNvSpPr>
            <p:nvPr/>
          </p:nvSpPr>
          <p:spPr bwMode="auto">
            <a:xfrm>
              <a:off x="5579602" y="4066574"/>
              <a:ext cx="6162" cy="520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40" name="Group 1076"/>
            <p:cNvGrpSpPr>
              <a:grpSpLocks/>
            </p:cNvGrpSpPr>
            <p:nvPr/>
          </p:nvGrpSpPr>
          <p:grpSpPr bwMode="auto">
            <a:xfrm>
              <a:off x="5509174" y="4039791"/>
              <a:ext cx="256180" cy="77372"/>
              <a:chOff x="1690" y="3143"/>
              <a:chExt cx="291" cy="104"/>
            </a:xfrm>
          </p:grpSpPr>
          <p:sp>
            <p:nvSpPr>
              <p:cNvPr id="2398" name="Freeform 1072"/>
              <p:cNvSpPr>
                <a:spLocks/>
              </p:cNvSpPr>
              <p:nvPr/>
            </p:nvSpPr>
            <p:spPr bwMode="auto">
              <a:xfrm>
                <a:off x="1690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9" name="Freeform 1073"/>
              <p:cNvSpPr>
                <a:spLocks/>
              </p:cNvSpPr>
              <p:nvPr/>
            </p:nvSpPr>
            <p:spPr bwMode="auto">
              <a:xfrm>
                <a:off x="1691" y="3143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0" name="Freeform 1074"/>
              <p:cNvSpPr>
                <a:spLocks/>
              </p:cNvSpPr>
              <p:nvPr/>
            </p:nvSpPr>
            <p:spPr bwMode="auto">
              <a:xfrm>
                <a:off x="1690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1" name="Freeform 1075"/>
              <p:cNvSpPr>
                <a:spLocks/>
              </p:cNvSpPr>
              <p:nvPr/>
            </p:nvSpPr>
            <p:spPr bwMode="auto">
              <a:xfrm>
                <a:off x="1691" y="3168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41" name="Freeform 1077"/>
            <p:cNvSpPr>
              <a:spLocks/>
            </p:cNvSpPr>
            <p:nvPr/>
          </p:nvSpPr>
          <p:spPr bwMode="auto">
            <a:xfrm>
              <a:off x="5631542" y="4070294"/>
              <a:ext cx="5282" cy="372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2" name="Freeform 1078"/>
            <p:cNvSpPr>
              <a:spLocks/>
            </p:cNvSpPr>
            <p:nvPr/>
          </p:nvSpPr>
          <p:spPr bwMode="auto">
            <a:xfrm>
              <a:off x="5532063" y="4052439"/>
              <a:ext cx="880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3" name="Freeform 1079"/>
            <p:cNvSpPr>
              <a:spLocks/>
            </p:cNvSpPr>
            <p:nvPr/>
          </p:nvSpPr>
          <p:spPr bwMode="auto">
            <a:xfrm>
              <a:off x="5733662" y="4057646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4" name="Freeform 1080"/>
            <p:cNvSpPr>
              <a:spLocks/>
            </p:cNvSpPr>
            <p:nvPr/>
          </p:nvSpPr>
          <p:spPr bwMode="auto">
            <a:xfrm>
              <a:off x="5684363" y="4068062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5" name="Freeform 1081"/>
            <p:cNvSpPr>
              <a:spLocks/>
            </p:cNvSpPr>
            <p:nvPr/>
          </p:nvSpPr>
          <p:spPr bwMode="auto">
            <a:xfrm>
              <a:off x="5579602" y="4066574"/>
              <a:ext cx="6162" cy="520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6" name="Oval 1082"/>
            <p:cNvSpPr>
              <a:spLocks noChangeArrowheads="1"/>
            </p:cNvSpPr>
            <p:nvPr/>
          </p:nvSpPr>
          <p:spPr bwMode="auto">
            <a:xfrm>
              <a:off x="5577841" y="4043511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47" name="Group 1093"/>
            <p:cNvGrpSpPr>
              <a:grpSpLocks/>
            </p:cNvGrpSpPr>
            <p:nvPr/>
          </p:nvGrpSpPr>
          <p:grpSpPr bwMode="auto">
            <a:xfrm>
              <a:off x="5593687" y="4111212"/>
              <a:ext cx="256180" cy="77372"/>
              <a:chOff x="1786" y="3239"/>
              <a:chExt cx="291" cy="104"/>
            </a:xfrm>
          </p:grpSpPr>
          <p:grpSp>
            <p:nvGrpSpPr>
              <p:cNvPr id="2388" name="Group 1087"/>
              <p:cNvGrpSpPr>
                <a:grpSpLocks/>
              </p:cNvGrpSpPr>
              <p:nvPr/>
            </p:nvGrpSpPr>
            <p:grpSpPr bwMode="auto">
              <a:xfrm>
                <a:off x="1786" y="3239"/>
                <a:ext cx="291" cy="104"/>
                <a:chOff x="1786" y="3239"/>
                <a:chExt cx="291" cy="104"/>
              </a:xfrm>
            </p:grpSpPr>
            <p:sp>
              <p:nvSpPr>
                <p:cNvPr id="2394" name="Freeform 1083"/>
                <p:cNvSpPr>
                  <a:spLocks/>
                </p:cNvSpPr>
                <p:nvPr/>
              </p:nvSpPr>
              <p:spPr bwMode="auto">
                <a:xfrm>
                  <a:off x="1786" y="3239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95" name="Freeform 1084"/>
                <p:cNvSpPr>
                  <a:spLocks/>
                </p:cNvSpPr>
                <p:nvPr/>
              </p:nvSpPr>
              <p:spPr bwMode="auto">
                <a:xfrm>
                  <a:off x="1787" y="3239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4" y="440"/>
                        <a:pt x="2416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3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96" name="Freeform 1085"/>
                <p:cNvSpPr>
                  <a:spLocks/>
                </p:cNvSpPr>
                <p:nvPr/>
              </p:nvSpPr>
              <p:spPr bwMode="auto">
                <a:xfrm>
                  <a:off x="1786" y="3239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97" name="Freeform 1086"/>
                <p:cNvSpPr>
                  <a:spLocks/>
                </p:cNvSpPr>
                <p:nvPr/>
              </p:nvSpPr>
              <p:spPr bwMode="auto">
                <a:xfrm>
                  <a:off x="1787" y="3264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4" y="27"/>
                        <a:pt x="289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389" name="Freeform 1088"/>
              <p:cNvSpPr>
                <a:spLocks/>
              </p:cNvSpPr>
              <p:nvPr/>
            </p:nvSpPr>
            <p:spPr bwMode="auto">
              <a:xfrm>
                <a:off x="1925" y="3280"/>
                <a:ext cx="6" cy="5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5" y="0"/>
                  </a:cxn>
                </a:cxnLst>
                <a:rect l="0" t="0" r="r" b="b"/>
                <a:pathLst>
                  <a:path w="50" h="42">
                    <a:moveTo>
                      <a:pt x="25" y="0"/>
                    </a:moveTo>
                    <a:cubicBezTo>
                      <a:pt x="11" y="0"/>
                      <a:pt x="0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0" y="9"/>
                      <a:pt x="39" y="0"/>
                      <a:pt x="25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0" name="Freeform 1089"/>
              <p:cNvSpPr>
                <a:spLocks/>
              </p:cNvSpPr>
              <p:nvPr/>
            </p:nvSpPr>
            <p:spPr bwMode="auto">
              <a:xfrm>
                <a:off x="1812" y="3256"/>
                <a:ext cx="10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8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cubicBezTo>
                      <a:pt x="18" y="0"/>
                      <a:pt x="1" y="16"/>
                      <a:pt x="0" y="37"/>
                    </a:cubicBezTo>
                    <a:cubicBezTo>
                      <a:pt x="0" y="58"/>
                      <a:pt x="17" y="75"/>
                      <a:pt x="38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6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1" name="Freeform 1090"/>
              <p:cNvSpPr>
                <a:spLocks/>
              </p:cNvSpPr>
              <p:nvPr/>
            </p:nvSpPr>
            <p:spPr bwMode="auto">
              <a:xfrm>
                <a:off x="2041" y="3263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2" name="Freeform 1091"/>
              <p:cNvSpPr>
                <a:spLocks/>
              </p:cNvSpPr>
              <p:nvPr/>
            </p:nvSpPr>
            <p:spPr bwMode="auto">
              <a:xfrm>
                <a:off x="1985" y="3277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3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5" y="0"/>
                      <a:pt x="0" y="14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3" name="Freeform 1092"/>
              <p:cNvSpPr>
                <a:spLocks/>
              </p:cNvSpPr>
              <p:nvPr/>
            </p:nvSpPr>
            <p:spPr bwMode="auto">
              <a:xfrm>
                <a:off x="1866" y="3275"/>
                <a:ext cx="7" cy="7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9" y="30"/>
                  </a:cxn>
                  <a:cxn ang="0">
                    <a:pos x="30" y="0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14" y="0"/>
                      <a:pt x="1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48" name="Oval 1094"/>
            <p:cNvSpPr>
              <a:spLocks noChangeArrowheads="1"/>
            </p:cNvSpPr>
            <p:nvPr/>
          </p:nvSpPr>
          <p:spPr bwMode="auto">
            <a:xfrm>
              <a:off x="5662354" y="4114932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49" name="Group 1099"/>
            <p:cNvGrpSpPr>
              <a:grpSpLocks/>
            </p:cNvGrpSpPr>
            <p:nvPr/>
          </p:nvGrpSpPr>
          <p:grpSpPr bwMode="auto">
            <a:xfrm>
              <a:off x="5593687" y="4111212"/>
              <a:ext cx="256180" cy="77372"/>
              <a:chOff x="1786" y="3239"/>
              <a:chExt cx="291" cy="104"/>
            </a:xfrm>
          </p:grpSpPr>
          <p:sp>
            <p:nvSpPr>
              <p:cNvPr id="2384" name="Freeform 1095"/>
              <p:cNvSpPr>
                <a:spLocks/>
              </p:cNvSpPr>
              <p:nvPr/>
            </p:nvSpPr>
            <p:spPr bwMode="auto">
              <a:xfrm>
                <a:off x="1786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5" name="Freeform 1096"/>
              <p:cNvSpPr>
                <a:spLocks/>
              </p:cNvSpPr>
              <p:nvPr/>
            </p:nvSpPr>
            <p:spPr bwMode="auto">
              <a:xfrm>
                <a:off x="1787" y="3239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6" name="Freeform 1097"/>
              <p:cNvSpPr>
                <a:spLocks/>
              </p:cNvSpPr>
              <p:nvPr/>
            </p:nvSpPr>
            <p:spPr bwMode="auto">
              <a:xfrm>
                <a:off x="1786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7" name="Freeform 1098"/>
              <p:cNvSpPr>
                <a:spLocks/>
              </p:cNvSpPr>
              <p:nvPr/>
            </p:nvSpPr>
            <p:spPr bwMode="auto">
              <a:xfrm>
                <a:off x="1787" y="3264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50" name="Freeform 1100"/>
            <p:cNvSpPr>
              <a:spLocks/>
            </p:cNvSpPr>
            <p:nvPr/>
          </p:nvSpPr>
          <p:spPr bwMode="auto">
            <a:xfrm>
              <a:off x="5716055" y="4141714"/>
              <a:ext cx="5282" cy="372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1" name="Freeform 1101"/>
            <p:cNvSpPr>
              <a:spLocks/>
            </p:cNvSpPr>
            <p:nvPr/>
          </p:nvSpPr>
          <p:spPr bwMode="auto">
            <a:xfrm>
              <a:off x="5616576" y="4123859"/>
              <a:ext cx="880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2" name="Freeform 1102"/>
            <p:cNvSpPr>
              <a:spLocks/>
            </p:cNvSpPr>
            <p:nvPr/>
          </p:nvSpPr>
          <p:spPr bwMode="auto">
            <a:xfrm>
              <a:off x="5818175" y="4129067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3" name="Freeform 1103"/>
            <p:cNvSpPr>
              <a:spLocks/>
            </p:cNvSpPr>
            <p:nvPr/>
          </p:nvSpPr>
          <p:spPr bwMode="auto">
            <a:xfrm>
              <a:off x="5768876" y="4139482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4" name="Freeform 1104"/>
            <p:cNvSpPr>
              <a:spLocks/>
            </p:cNvSpPr>
            <p:nvPr/>
          </p:nvSpPr>
          <p:spPr bwMode="auto">
            <a:xfrm>
              <a:off x="5664115" y="4137994"/>
              <a:ext cx="6162" cy="520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55" name="Group 1109"/>
            <p:cNvGrpSpPr>
              <a:grpSpLocks/>
            </p:cNvGrpSpPr>
            <p:nvPr/>
          </p:nvGrpSpPr>
          <p:grpSpPr bwMode="auto">
            <a:xfrm>
              <a:off x="5593687" y="4111212"/>
              <a:ext cx="256180" cy="77372"/>
              <a:chOff x="1786" y="3239"/>
              <a:chExt cx="291" cy="104"/>
            </a:xfrm>
          </p:grpSpPr>
          <p:sp>
            <p:nvSpPr>
              <p:cNvPr id="2380" name="Freeform 1105"/>
              <p:cNvSpPr>
                <a:spLocks/>
              </p:cNvSpPr>
              <p:nvPr/>
            </p:nvSpPr>
            <p:spPr bwMode="auto">
              <a:xfrm>
                <a:off x="1786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1" name="Freeform 1106"/>
              <p:cNvSpPr>
                <a:spLocks/>
              </p:cNvSpPr>
              <p:nvPr/>
            </p:nvSpPr>
            <p:spPr bwMode="auto">
              <a:xfrm>
                <a:off x="1787" y="3239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2" name="Freeform 1107"/>
              <p:cNvSpPr>
                <a:spLocks/>
              </p:cNvSpPr>
              <p:nvPr/>
            </p:nvSpPr>
            <p:spPr bwMode="auto">
              <a:xfrm>
                <a:off x="1786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3" name="Freeform 1108"/>
              <p:cNvSpPr>
                <a:spLocks/>
              </p:cNvSpPr>
              <p:nvPr/>
            </p:nvSpPr>
            <p:spPr bwMode="auto">
              <a:xfrm>
                <a:off x="1787" y="3264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56" name="Freeform 1110"/>
            <p:cNvSpPr>
              <a:spLocks/>
            </p:cNvSpPr>
            <p:nvPr/>
          </p:nvSpPr>
          <p:spPr bwMode="auto">
            <a:xfrm>
              <a:off x="5716055" y="4141714"/>
              <a:ext cx="5282" cy="372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7" name="Freeform 1111"/>
            <p:cNvSpPr>
              <a:spLocks/>
            </p:cNvSpPr>
            <p:nvPr/>
          </p:nvSpPr>
          <p:spPr bwMode="auto">
            <a:xfrm>
              <a:off x="5616576" y="4123859"/>
              <a:ext cx="880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8" name="Freeform 1112"/>
            <p:cNvSpPr>
              <a:spLocks/>
            </p:cNvSpPr>
            <p:nvPr/>
          </p:nvSpPr>
          <p:spPr bwMode="auto">
            <a:xfrm>
              <a:off x="5818175" y="4129067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9" name="Freeform 1113"/>
            <p:cNvSpPr>
              <a:spLocks/>
            </p:cNvSpPr>
            <p:nvPr/>
          </p:nvSpPr>
          <p:spPr bwMode="auto">
            <a:xfrm>
              <a:off x="5768876" y="4139482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0" name="Freeform 1114"/>
            <p:cNvSpPr>
              <a:spLocks/>
            </p:cNvSpPr>
            <p:nvPr/>
          </p:nvSpPr>
          <p:spPr bwMode="auto">
            <a:xfrm>
              <a:off x="5664115" y="4137994"/>
              <a:ext cx="6162" cy="520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1" name="Oval 1115"/>
            <p:cNvSpPr>
              <a:spLocks noChangeArrowheads="1"/>
            </p:cNvSpPr>
            <p:nvPr/>
          </p:nvSpPr>
          <p:spPr bwMode="auto">
            <a:xfrm>
              <a:off x="5662354" y="4114932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62" name="Group 1126"/>
            <p:cNvGrpSpPr>
              <a:grpSpLocks/>
            </p:cNvGrpSpPr>
            <p:nvPr/>
          </p:nvGrpSpPr>
          <p:grpSpPr bwMode="auto">
            <a:xfrm>
              <a:off x="5678200" y="4182632"/>
              <a:ext cx="256180" cy="77372"/>
              <a:chOff x="1882" y="3335"/>
              <a:chExt cx="291" cy="104"/>
            </a:xfrm>
          </p:grpSpPr>
          <p:grpSp>
            <p:nvGrpSpPr>
              <p:cNvPr id="2370" name="Group 1120"/>
              <p:cNvGrpSpPr>
                <a:grpSpLocks/>
              </p:cNvGrpSpPr>
              <p:nvPr/>
            </p:nvGrpSpPr>
            <p:grpSpPr bwMode="auto">
              <a:xfrm>
                <a:off x="1882" y="3335"/>
                <a:ext cx="291" cy="104"/>
                <a:chOff x="1882" y="3335"/>
                <a:chExt cx="291" cy="104"/>
              </a:xfrm>
            </p:grpSpPr>
            <p:sp>
              <p:nvSpPr>
                <p:cNvPr id="2376" name="Freeform 1116"/>
                <p:cNvSpPr>
                  <a:spLocks/>
                </p:cNvSpPr>
                <p:nvPr/>
              </p:nvSpPr>
              <p:spPr bwMode="auto">
                <a:xfrm>
                  <a:off x="1882" y="3335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77" name="Freeform 1117"/>
                <p:cNvSpPr>
                  <a:spLocks/>
                </p:cNvSpPr>
                <p:nvPr/>
              </p:nvSpPr>
              <p:spPr bwMode="auto">
                <a:xfrm>
                  <a:off x="1883" y="3335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4" y="440"/>
                        <a:pt x="2416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3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78" name="Freeform 1118"/>
                <p:cNvSpPr>
                  <a:spLocks/>
                </p:cNvSpPr>
                <p:nvPr/>
              </p:nvSpPr>
              <p:spPr bwMode="auto">
                <a:xfrm>
                  <a:off x="1882" y="3335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79" name="Freeform 1119"/>
                <p:cNvSpPr>
                  <a:spLocks/>
                </p:cNvSpPr>
                <p:nvPr/>
              </p:nvSpPr>
              <p:spPr bwMode="auto">
                <a:xfrm>
                  <a:off x="1883" y="3360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4" y="27"/>
                        <a:pt x="289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371" name="Freeform 1121"/>
              <p:cNvSpPr>
                <a:spLocks/>
              </p:cNvSpPr>
              <p:nvPr/>
            </p:nvSpPr>
            <p:spPr bwMode="auto">
              <a:xfrm>
                <a:off x="2021" y="3376"/>
                <a:ext cx="6" cy="5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5" y="0"/>
                  </a:cxn>
                </a:cxnLst>
                <a:rect l="0" t="0" r="r" b="b"/>
                <a:pathLst>
                  <a:path w="50" h="42">
                    <a:moveTo>
                      <a:pt x="25" y="0"/>
                    </a:moveTo>
                    <a:cubicBezTo>
                      <a:pt x="11" y="0"/>
                      <a:pt x="0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0" y="9"/>
                      <a:pt x="39" y="0"/>
                      <a:pt x="25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72" name="Freeform 1122"/>
              <p:cNvSpPr>
                <a:spLocks/>
              </p:cNvSpPr>
              <p:nvPr/>
            </p:nvSpPr>
            <p:spPr bwMode="auto">
              <a:xfrm>
                <a:off x="1908" y="3352"/>
                <a:ext cx="10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8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cubicBezTo>
                      <a:pt x="18" y="0"/>
                      <a:pt x="1" y="16"/>
                      <a:pt x="0" y="37"/>
                    </a:cubicBezTo>
                    <a:cubicBezTo>
                      <a:pt x="0" y="58"/>
                      <a:pt x="17" y="75"/>
                      <a:pt x="38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6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73" name="Freeform 1123"/>
              <p:cNvSpPr>
                <a:spLocks/>
              </p:cNvSpPr>
              <p:nvPr/>
            </p:nvSpPr>
            <p:spPr bwMode="auto">
              <a:xfrm>
                <a:off x="2137" y="3359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74" name="Freeform 1124"/>
              <p:cNvSpPr>
                <a:spLocks/>
              </p:cNvSpPr>
              <p:nvPr/>
            </p:nvSpPr>
            <p:spPr bwMode="auto">
              <a:xfrm>
                <a:off x="2081" y="3373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3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5" y="0"/>
                      <a:pt x="0" y="14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75" name="Freeform 1125"/>
              <p:cNvSpPr>
                <a:spLocks/>
              </p:cNvSpPr>
              <p:nvPr/>
            </p:nvSpPr>
            <p:spPr bwMode="auto">
              <a:xfrm>
                <a:off x="1962" y="3371"/>
                <a:ext cx="7" cy="7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9" y="30"/>
                  </a:cxn>
                  <a:cxn ang="0">
                    <a:pos x="30" y="0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14" y="0"/>
                      <a:pt x="1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63" name="Oval 1127"/>
            <p:cNvSpPr>
              <a:spLocks noChangeArrowheads="1"/>
            </p:cNvSpPr>
            <p:nvPr/>
          </p:nvSpPr>
          <p:spPr bwMode="auto">
            <a:xfrm>
              <a:off x="5746867" y="4186352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64" name="Group 1132"/>
            <p:cNvGrpSpPr>
              <a:grpSpLocks/>
            </p:cNvGrpSpPr>
            <p:nvPr/>
          </p:nvGrpSpPr>
          <p:grpSpPr bwMode="auto">
            <a:xfrm>
              <a:off x="5678200" y="4182632"/>
              <a:ext cx="256180" cy="77372"/>
              <a:chOff x="1882" y="3335"/>
              <a:chExt cx="291" cy="104"/>
            </a:xfrm>
          </p:grpSpPr>
          <p:sp>
            <p:nvSpPr>
              <p:cNvPr id="2366" name="Freeform 1128"/>
              <p:cNvSpPr>
                <a:spLocks/>
              </p:cNvSpPr>
              <p:nvPr/>
            </p:nvSpPr>
            <p:spPr bwMode="auto">
              <a:xfrm>
                <a:off x="1882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7" name="Freeform 1129"/>
              <p:cNvSpPr>
                <a:spLocks/>
              </p:cNvSpPr>
              <p:nvPr/>
            </p:nvSpPr>
            <p:spPr bwMode="auto">
              <a:xfrm>
                <a:off x="1883" y="3335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8" name="Freeform 1130"/>
              <p:cNvSpPr>
                <a:spLocks/>
              </p:cNvSpPr>
              <p:nvPr/>
            </p:nvSpPr>
            <p:spPr bwMode="auto">
              <a:xfrm>
                <a:off x="1882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9" name="Freeform 1131"/>
              <p:cNvSpPr>
                <a:spLocks/>
              </p:cNvSpPr>
              <p:nvPr/>
            </p:nvSpPr>
            <p:spPr bwMode="auto">
              <a:xfrm>
                <a:off x="1883" y="3360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65" name="Freeform 1133"/>
            <p:cNvSpPr>
              <a:spLocks/>
            </p:cNvSpPr>
            <p:nvPr/>
          </p:nvSpPr>
          <p:spPr bwMode="auto">
            <a:xfrm>
              <a:off x="5800568" y="4213135"/>
              <a:ext cx="5282" cy="372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6" name="Freeform 1134"/>
            <p:cNvSpPr>
              <a:spLocks/>
            </p:cNvSpPr>
            <p:nvPr/>
          </p:nvSpPr>
          <p:spPr bwMode="auto">
            <a:xfrm>
              <a:off x="5701089" y="4195280"/>
              <a:ext cx="880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7" name="Freeform 1135"/>
            <p:cNvSpPr>
              <a:spLocks/>
            </p:cNvSpPr>
            <p:nvPr/>
          </p:nvSpPr>
          <p:spPr bwMode="auto">
            <a:xfrm>
              <a:off x="5902688" y="4200488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8" name="Freeform 1136"/>
            <p:cNvSpPr>
              <a:spLocks/>
            </p:cNvSpPr>
            <p:nvPr/>
          </p:nvSpPr>
          <p:spPr bwMode="auto">
            <a:xfrm>
              <a:off x="5853389" y="4210903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9" name="Freeform 1137"/>
            <p:cNvSpPr>
              <a:spLocks/>
            </p:cNvSpPr>
            <p:nvPr/>
          </p:nvSpPr>
          <p:spPr bwMode="auto">
            <a:xfrm>
              <a:off x="5748628" y="4209415"/>
              <a:ext cx="6162" cy="520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70" name="Group 1142"/>
            <p:cNvGrpSpPr>
              <a:grpSpLocks/>
            </p:cNvGrpSpPr>
            <p:nvPr/>
          </p:nvGrpSpPr>
          <p:grpSpPr bwMode="auto">
            <a:xfrm>
              <a:off x="5678200" y="4182632"/>
              <a:ext cx="256180" cy="77372"/>
              <a:chOff x="1882" y="3335"/>
              <a:chExt cx="291" cy="104"/>
            </a:xfrm>
          </p:grpSpPr>
          <p:sp>
            <p:nvSpPr>
              <p:cNvPr id="2362" name="Freeform 1138"/>
              <p:cNvSpPr>
                <a:spLocks/>
              </p:cNvSpPr>
              <p:nvPr/>
            </p:nvSpPr>
            <p:spPr bwMode="auto">
              <a:xfrm>
                <a:off x="1882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3" name="Freeform 1139"/>
              <p:cNvSpPr>
                <a:spLocks/>
              </p:cNvSpPr>
              <p:nvPr/>
            </p:nvSpPr>
            <p:spPr bwMode="auto">
              <a:xfrm>
                <a:off x="1883" y="3335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4" name="Freeform 1140"/>
              <p:cNvSpPr>
                <a:spLocks/>
              </p:cNvSpPr>
              <p:nvPr/>
            </p:nvSpPr>
            <p:spPr bwMode="auto">
              <a:xfrm>
                <a:off x="1882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5" name="Freeform 1141"/>
              <p:cNvSpPr>
                <a:spLocks/>
              </p:cNvSpPr>
              <p:nvPr/>
            </p:nvSpPr>
            <p:spPr bwMode="auto">
              <a:xfrm>
                <a:off x="1883" y="3360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71" name="Freeform 1143"/>
            <p:cNvSpPr>
              <a:spLocks/>
            </p:cNvSpPr>
            <p:nvPr/>
          </p:nvSpPr>
          <p:spPr bwMode="auto">
            <a:xfrm>
              <a:off x="5800568" y="4213135"/>
              <a:ext cx="5282" cy="372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2" name="Freeform 1144"/>
            <p:cNvSpPr>
              <a:spLocks/>
            </p:cNvSpPr>
            <p:nvPr/>
          </p:nvSpPr>
          <p:spPr bwMode="auto">
            <a:xfrm>
              <a:off x="5701089" y="4195280"/>
              <a:ext cx="880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3" name="Freeform 1145"/>
            <p:cNvSpPr>
              <a:spLocks/>
            </p:cNvSpPr>
            <p:nvPr/>
          </p:nvSpPr>
          <p:spPr bwMode="auto">
            <a:xfrm>
              <a:off x="5902688" y="4200488"/>
              <a:ext cx="7923" cy="669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4" name="Freeform 1146"/>
            <p:cNvSpPr>
              <a:spLocks/>
            </p:cNvSpPr>
            <p:nvPr/>
          </p:nvSpPr>
          <p:spPr bwMode="auto">
            <a:xfrm>
              <a:off x="5853389" y="4210903"/>
              <a:ext cx="7043" cy="59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5" name="Freeform 1147"/>
            <p:cNvSpPr>
              <a:spLocks/>
            </p:cNvSpPr>
            <p:nvPr/>
          </p:nvSpPr>
          <p:spPr bwMode="auto">
            <a:xfrm>
              <a:off x="5748628" y="4209415"/>
              <a:ext cx="6162" cy="520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6" name="Oval 1148"/>
            <p:cNvSpPr>
              <a:spLocks noChangeArrowheads="1"/>
            </p:cNvSpPr>
            <p:nvPr/>
          </p:nvSpPr>
          <p:spPr bwMode="auto">
            <a:xfrm>
              <a:off x="5746867" y="4186352"/>
              <a:ext cx="106521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77" name="Group 1237"/>
            <p:cNvGrpSpPr>
              <a:grpSpLocks/>
            </p:cNvGrpSpPr>
            <p:nvPr/>
          </p:nvGrpSpPr>
          <p:grpSpPr bwMode="auto">
            <a:xfrm>
              <a:off x="6267151" y="3991433"/>
              <a:ext cx="523804" cy="267828"/>
              <a:chOff x="2551" y="3078"/>
              <a:chExt cx="595" cy="360"/>
            </a:xfrm>
          </p:grpSpPr>
          <p:grpSp>
            <p:nvGrpSpPr>
              <p:cNvPr id="2274" name="Group 1170"/>
              <p:cNvGrpSpPr>
                <a:grpSpLocks/>
              </p:cNvGrpSpPr>
              <p:nvPr/>
            </p:nvGrpSpPr>
            <p:grpSpPr bwMode="auto">
              <a:xfrm>
                <a:off x="2551" y="3078"/>
                <a:ext cx="307" cy="127"/>
                <a:chOff x="2551" y="3078"/>
                <a:chExt cx="307" cy="127"/>
              </a:xfrm>
            </p:grpSpPr>
            <p:grpSp>
              <p:nvGrpSpPr>
                <p:cNvPr id="2341" name="Group 1153"/>
                <p:cNvGrpSpPr>
                  <a:grpSpLocks/>
                </p:cNvGrpSpPr>
                <p:nvPr/>
              </p:nvGrpSpPr>
              <p:grpSpPr bwMode="auto">
                <a:xfrm>
                  <a:off x="2645" y="3078"/>
                  <a:ext cx="105" cy="51"/>
                  <a:chOff x="2645" y="3078"/>
                  <a:chExt cx="105" cy="51"/>
                </a:xfrm>
              </p:grpSpPr>
              <p:sp>
                <p:nvSpPr>
                  <p:cNvPr id="2358" name="Freeform 1149"/>
                  <p:cNvSpPr>
                    <a:spLocks/>
                  </p:cNvSpPr>
                  <p:nvPr/>
                </p:nvSpPr>
                <p:spPr bwMode="auto">
                  <a:xfrm>
                    <a:off x="2645" y="3078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6" y="1"/>
                      </a:cxn>
                      <a:cxn ang="0">
                        <a:pos x="2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69" h="428">
                        <a:moveTo>
                          <a:pt x="433" y="426"/>
                        </a:moveTo>
                        <a:cubicBezTo>
                          <a:pt x="672" y="428"/>
                          <a:pt x="866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69" y="33"/>
                          <a:pt x="676" y="3"/>
                          <a:pt x="436" y="1"/>
                        </a:cubicBezTo>
                        <a:cubicBezTo>
                          <a:pt x="197" y="0"/>
                          <a:pt x="3" y="26"/>
                          <a:pt x="2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3" y="425"/>
                          <a:pt x="433" y="42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9" name="Freeform 1150"/>
                  <p:cNvSpPr>
                    <a:spLocks/>
                  </p:cNvSpPr>
                  <p:nvPr/>
                </p:nvSpPr>
                <p:spPr bwMode="auto">
                  <a:xfrm>
                    <a:off x="2645" y="3114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6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8">
                        <a:moveTo>
                          <a:pt x="867" y="68"/>
                        </a:moveTo>
                        <a:cubicBezTo>
                          <a:pt x="867" y="33"/>
                          <a:pt x="673" y="4"/>
                          <a:pt x="434" y="2"/>
                        </a:cubicBezTo>
                        <a:cubicBezTo>
                          <a:pt x="194" y="0"/>
                          <a:pt x="0" y="26"/>
                          <a:pt x="0" y="61"/>
                        </a:cubicBezTo>
                        <a:cubicBezTo>
                          <a:pt x="0" y="95"/>
                          <a:pt x="193" y="125"/>
                          <a:pt x="433" y="126"/>
                        </a:cubicBezTo>
                        <a:cubicBezTo>
                          <a:pt x="672" y="128"/>
                          <a:pt x="866" y="102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60" name="Freeform 1151"/>
                  <p:cNvSpPr>
                    <a:spLocks/>
                  </p:cNvSpPr>
                  <p:nvPr/>
                </p:nvSpPr>
                <p:spPr bwMode="auto">
                  <a:xfrm>
                    <a:off x="2645" y="3078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6" y="1"/>
                      </a:cxn>
                      <a:cxn ang="0">
                        <a:pos x="2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69" h="428">
                        <a:moveTo>
                          <a:pt x="433" y="426"/>
                        </a:moveTo>
                        <a:cubicBezTo>
                          <a:pt x="672" y="428"/>
                          <a:pt x="866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69" y="33"/>
                          <a:pt x="676" y="3"/>
                          <a:pt x="436" y="1"/>
                        </a:cubicBezTo>
                        <a:cubicBezTo>
                          <a:pt x="197" y="0"/>
                          <a:pt x="3" y="26"/>
                          <a:pt x="2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3" y="425"/>
                          <a:pt x="433" y="42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61" name="Freeform 1152"/>
                  <p:cNvSpPr>
                    <a:spLocks/>
                  </p:cNvSpPr>
                  <p:nvPr/>
                </p:nvSpPr>
                <p:spPr bwMode="auto">
                  <a:xfrm>
                    <a:off x="2645" y="3114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42" name="Group 1158"/>
                <p:cNvGrpSpPr>
                  <a:grpSpLocks/>
                </p:cNvGrpSpPr>
                <p:nvPr/>
              </p:nvGrpSpPr>
              <p:grpSpPr bwMode="auto">
                <a:xfrm>
                  <a:off x="2607" y="3103"/>
                  <a:ext cx="180" cy="74"/>
                  <a:chOff x="2607" y="3103"/>
                  <a:chExt cx="180" cy="74"/>
                </a:xfrm>
              </p:grpSpPr>
              <p:sp>
                <p:nvSpPr>
                  <p:cNvPr id="2354" name="Freeform 1154"/>
                  <p:cNvSpPr>
                    <a:spLocks/>
                  </p:cNvSpPr>
                  <p:nvPr/>
                </p:nvSpPr>
                <p:spPr bwMode="auto">
                  <a:xfrm>
                    <a:off x="2607" y="3103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3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5" name="Freeform 1155"/>
                  <p:cNvSpPr>
                    <a:spLocks/>
                  </p:cNvSpPr>
                  <p:nvPr/>
                </p:nvSpPr>
                <p:spPr bwMode="auto">
                  <a:xfrm>
                    <a:off x="2607" y="3143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2" h="280">
                        <a:moveTo>
                          <a:pt x="1492" y="146"/>
                        </a:moveTo>
                        <a:cubicBezTo>
                          <a:pt x="1492" y="71"/>
                          <a:pt x="1159" y="7"/>
                          <a:pt x="747" y="3"/>
                        </a:cubicBezTo>
                        <a:cubicBezTo>
                          <a:pt x="335" y="0"/>
                          <a:pt x="1" y="59"/>
                          <a:pt x="0" y="134"/>
                        </a:cubicBezTo>
                        <a:cubicBezTo>
                          <a:pt x="0" y="210"/>
                          <a:pt x="333" y="274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6" name="Freeform 1156"/>
                  <p:cNvSpPr>
                    <a:spLocks/>
                  </p:cNvSpPr>
                  <p:nvPr/>
                </p:nvSpPr>
                <p:spPr bwMode="auto">
                  <a:xfrm>
                    <a:off x="2607" y="3103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3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7" name="Freeform 1157"/>
                  <p:cNvSpPr>
                    <a:spLocks/>
                  </p:cNvSpPr>
                  <p:nvPr/>
                </p:nvSpPr>
                <p:spPr bwMode="auto">
                  <a:xfrm>
                    <a:off x="2607" y="3143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43" name="Group 1164"/>
                <p:cNvGrpSpPr>
                  <a:grpSpLocks/>
                </p:cNvGrpSpPr>
                <p:nvPr/>
              </p:nvGrpSpPr>
              <p:grpSpPr bwMode="auto">
                <a:xfrm>
                  <a:off x="2551" y="3128"/>
                  <a:ext cx="307" cy="77"/>
                  <a:chOff x="2551" y="3128"/>
                  <a:chExt cx="307" cy="77"/>
                </a:xfrm>
              </p:grpSpPr>
              <p:sp>
                <p:nvSpPr>
                  <p:cNvPr id="2349" name="Freeform 1159"/>
                  <p:cNvSpPr>
                    <a:spLocks/>
                  </p:cNvSpPr>
                  <p:nvPr/>
                </p:nvSpPr>
                <p:spPr bwMode="auto">
                  <a:xfrm>
                    <a:off x="2567" y="3144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0" name="Freeform 1160"/>
                  <p:cNvSpPr>
                    <a:spLocks/>
                  </p:cNvSpPr>
                  <p:nvPr/>
                </p:nvSpPr>
                <p:spPr bwMode="auto">
                  <a:xfrm>
                    <a:off x="2551" y="3128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80" y="11"/>
                          <a:pt x="1212" y="5"/>
                        </a:cubicBezTo>
                        <a:cubicBezTo>
                          <a:pt x="545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1" y="500"/>
                          <a:pt x="1208" y="50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1" name="Freeform 1161"/>
                  <p:cNvSpPr>
                    <a:spLocks/>
                  </p:cNvSpPr>
                  <p:nvPr/>
                </p:nvSpPr>
                <p:spPr bwMode="auto">
                  <a:xfrm>
                    <a:off x="2551" y="3158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0"/>
                      </a:cxn>
                      <a:cxn ang="0">
                        <a:pos x="1210" y="5"/>
                      </a:cxn>
                      <a:cxn ang="0">
                        <a:pos x="1" y="120"/>
                      </a:cxn>
                      <a:cxn ang="0">
                        <a:pos x="1208" y="255"/>
                      </a:cxn>
                      <a:cxn ang="0">
                        <a:pos x="2417" y="140"/>
                      </a:cxn>
                    </a:cxnLst>
                    <a:rect l="0" t="0" r="r" b="b"/>
                    <a:pathLst>
                      <a:path w="2418" h="261">
                        <a:moveTo>
                          <a:pt x="2417" y="140"/>
                        </a:moveTo>
                        <a:cubicBezTo>
                          <a:pt x="2418" y="71"/>
                          <a:pt x="1877" y="11"/>
                          <a:pt x="1210" y="5"/>
                        </a:cubicBezTo>
                        <a:cubicBezTo>
                          <a:pt x="543" y="0"/>
                          <a:pt x="1" y="51"/>
                          <a:pt x="1" y="120"/>
                        </a:cubicBezTo>
                        <a:cubicBezTo>
                          <a:pt x="0" y="189"/>
                          <a:pt x="541" y="250"/>
                          <a:pt x="1208" y="255"/>
                        </a:cubicBezTo>
                        <a:cubicBezTo>
                          <a:pt x="1875" y="261"/>
                          <a:pt x="2417" y="209"/>
                          <a:pt x="2417" y="14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2" name="Freeform 1162"/>
                  <p:cNvSpPr>
                    <a:spLocks/>
                  </p:cNvSpPr>
                  <p:nvPr/>
                </p:nvSpPr>
                <p:spPr bwMode="auto">
                  <a:xfrm>
                    <a:off x="2551" y="3128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80" y="11"/>
                          <a:pt x="1212" y="5"/>
                        </a:cubicBezTo>
                        <a:cubicBezTo>
                          <a:pt x="545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1" y="500"/>
                          <a:pt x="1208" y="50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3" name="Freeform 1163"/>
                  <p:cNvSpPr>
                    <a:spLocks/>
                  </p:cNvSpPr>
                  <p:nvPr/>
                </p:nvSpPr>
                <p:spPr bwMode="auto">
                  <a:xfrm>
                    <a:off x="2551" y="3158"/>
                    <a:ext cx="290" cy="16"/>
                  </a:xfrm>
                  <a:custGeom>
                    <a:avLst/>
                    <a:gdLst/>
                    <a:ahLst/>
                    <a:cxnLst>
                      <a:cxn ang="0">
                        <a:pos x="290" y="16"/>
                      </a:cxn>
                      <a:cxn ang="0">
                        <a:pos x="145" y="0"/>
                      </a:cxn>
                      <a:cxn ang="0">
                        <a:pos x="0" y="14"/>
                      </a:cxn>
                    </a:cxnLst>
                    <a:rect l="0" t="0" r="r" b="b"/>
                    <a:pathLst>
                      <a:path w="290" h="16">
                        <a:moveTo>
                          <a:pt x="290" y="16"/>
                        </a:moveTo>
                        <a:cubicBezTo>
                          <a:pt x="290" y="8"/>
                          <a:pt x="225" y="1"/>
                          <a:pt x="145" y="0"/>
                        </a:cubicBezTo>
                        <a:cubicBezTo>
                          <a:pt x="65" y="0"/>
                          <a:pt x="0" y="6"/>
                          <a:pt x="0" y="14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344" name="Freeform 1165"/>
                <p:cNvSpPr>
                  <a:spLocks/>
                </p:cNvSpPr>
                <p:nvPr/>
              </p:nvSpPr>
              <p:spPr bwMode="auto">
                <a:xfrm>
                  <a:off x="2696" y="3160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5" y="0"/>
                    </a:cxn>
                    <a:cxn ang="0">
                      <a:pos x="0" y="12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0" h="25">
                      <a:moveTo>
                        <a:pt x="25" y="25"/>
                      </a:moveTo>
                      <a:cubicBezTo>
                        <a:pt x="39" y="25"/>
                        <a:pt x="50" y="19"/>
                        <a:pt x="50" y="13"/>
                      </a:cubicBezTo>
                      <a:cubicBezTo>
                        <a:pt x="50" y="6"/>
                        <a:pt x="39" y="0"/>
                        <a:pt x="25" y="0"/>
                      </a:cubicBezTo>
                      <a:cubicBezTo>
                        <a:pt x="11" y="0"/>
                        <a:pt x="0" y="5"/>
                        <a:pt x="0" y="12"/>
                      </a:cubicBezTo>
                      <a:cubicBezTo>
                        <a:pt x="0" y="19"/>
                        <a:pt x="11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45" name="Freeform 1166"/>
                <p:cNvSpPr>
                  <a:spLocks/>
                </p:cNvSpPr>
                <p:nvPr/>
              </p:nvSpPr>
              <p:spPr bwMode="auto">
                <a:xfrm>
                  <a:off x="2805" y="3172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1"/>
                    </a:cxn>
                    <a:cxn ang="0">
                      <a:pos x="75" y="21"/>
                    </a:cxn>
                    <a:cxn ang="0">
                      <a:pos x="38" y="0"/>
                    </a:cxn>
                    <a:cxn ang="0">
                      <a:pos x="0" y="20"/>
                    </a:cxn>
                    <a:cxn ang="0">
                      <a:pos x="38" y="41"/>
                    </a:cxn>
                  </a:cxnLst>
                  <a:rect l="0" t="0" r="r" b="b"/>
                  <a:pathLst>
                    <a:path w="76" h="42">
                      <a:moveTo>
                        <a:pt x="38" y="41"/>
                      </a:moveTo>
                      <a:cubicBezTo>
                        <a:pt x="59" y="42"/>
                        <a:pt x="75" y="32"/>
                        <a:pt x="75" y="21"/>
                      </a:cubicBezTo>
                      <a:cubicBezTo>
                        <a:pt x="76" y="9"/>
                        <a:pt x="59" y="0"/>
                        <a:pt x="38" y="0"/>
                      </a:cubicBezTo>
                      <a:cubicBezTo>
                        <a:pt x="17" y="0"/>
                        <a:pt x="1" y="9"/>
                        <a:pt x="0" y="20"/>
                      </a:cubicBezTo>
                      <a:cubicBezTo>
                        <a:pt x="0" y="32"/>
                        <a:pt x="17" y="41"/>
                        <a:pt x="38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46" name="Freeform 1167"/>
                <p:cNvSpPr>
                  <a:spLocks/>
                </p:cNvSpPr>
                <p:nvPr/>
              </p:nvSpPr>
              <p:spPr bwMode="auto">
                <a:xfrm>
                  <a:off x="2576" y="3168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2"/>
                    </a:cxn>
                    <a:cxn ang="0">
                      <a:pos x="75" y="22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7" y="42"/>
                    </a:cxn>
                  </a:cxnLst>
                  <a:rect l="0" t="0" r="r" b="b"/>
                  <a:pathLst>
                    <a:path w="75" h="42">
                      <a:moveTo>
                        <a:pt x="37" y="42"/>
                      </a:moveTo>
                      <a:cubicBezTo>
                        <a:pt x="58" y="42"/>
                        <a:pt x="75" y="33"/>
                        <a:pt x="75" y="22"/>
                      </a:cubicBezTo>
                      <a:cubicBezTo>
                        <a:pt x="75" y="10"/>
                        <a:pt x="59" y="1"/>
                        <a:pt x="38" y="0"/>
                      </a:cubicBezTo>
                      <a:cubicBezTo>
                        <a:pt x="17" y="0"/>
                        <a:pt x="0" y="9"/>
                        <a:pt x="0" y="21"/>
                      </a:cubicBezTo>
                      <a:cubicBezTo>
                        <a:pt x="0" y="33"/>
                        <a:pt x="17" y="42"/>
                        <a:pt x="37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47" name="Freeform 1168"/>
                <p:cNvSpPr>
                  <a:spLocks/>
                </p:cNvSpPr>
                <p:nvPr/>
              </p:nvSpPr>
              <p:spPr bwMode="auto">
                <a:xfrm>
                  <a:off x="2634" y="3160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4" y="41"/>
                    </a:cxn>
                    <a:cxn ang="0">
                      <a:pos x="67" y="21"/>
                    </a:cxn>
                    <a:cxn ang="0">
                      <a:pos x="34" y="0"/>
                    </a:cxn>
                    <a:cxn ang="0">
                      <a:pos x="0" y="20"/>
                    </a:cxn>
                    <a:cxn ang="0">
                      <a:pos x="34" y="41"/>
                    </a:cxn>
                  </a:cxnLst>
                  <a:rect l="0" t="0" r="r" b="b"/>
                  <a:pathLst>
                    <a:path w="67" h="42">
                      <a:moveTo>
                        <a:pt x="34" y="41"/>
                      </a:moveTo>
                      <a:cubicBezTo>
                        <a:pt x="52" y="42"/>
                        <a:pt x="67" y="32"/>
                        <a:pt x="67" y="21"/>
                      </a:cubicBezTo>
                      <a:cubicBezTo>
                        <a:pt x="67" y="9"/>
                        <a:pt x="52" y="0"/>
                        <a:pt x="34" y="0"/>
                      </a:cubicBezTo>
                      <a:cubicBezTo>
                        <a:pt x="16" y="0"/>
                        <a:pt x="1" y="9"/>
                        <a:pt x="0" y="20"/>
                      </a:cubicBezTo>
                      <a:cubicBezTo>
                        <a:pt x="0" y="32"/>
                        <a:pt x="15" y="41"/>
                        <a:pt x="34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48" name="Freeform 1169"/>
                <p:cNvSpPr>
                  <a:spLocks/>
                </p:cNvSpPr>
                <p:nvPr/>
              </p:nvSpPr>
              <p:spPr bwMode="auto">
                <a:xfrm>
                  <a:off x="2753" y="3163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29" y="33"/>
                    </a:cxn>
                    <a:cxn ang="0">
                      <a:pos x="58" y="17"/>
                    </a:cxn>
                    <a:cxn ang="0">
                      <a:pos x="29" y="0"/>
                    </a:cxn>
                    <a:cxn ang="0">
                      <a:pos x="0" y="16"/>
                    </a:cxn>
                    <a:cxn ang="0">
                      <a:pos x="29" y="33"/>
                    </a:cxn>
                  </a:cxnLst>
                  <a:rect l="0" t="0" r="r" b="b"/>
                  <a:pathLst>
                    <a:path w="59" h="33">
                      <a:moveTo>
                        <a:pt x="29" y="33"/>
                      </a:moveTo>
                      <a:cubicBezTo>
                        <a:pt x="45" y="33"/>
                        <a:pt x="58" y="26"/>
                        <a:pt x="58" y="17"/>
                      </a:cubicBezTo>
                      <a:cubicBezTo>
                        <a:pt x="59" y="7"/>
                        <a:pt x="46" y="0"/>
                        <a:pt x="29" y="0"/>
                      </a:cubicBezTo>
                      <a:cubicBezTo>
                        <a:pt x="13" y="0"/>
                        <a:pt x="0" y="7"/>
                        <a:pt x="0" y="16"/>
                      </a:cubicBezTo>
                      <a:cubicBezTo>
                        <a:pt x="0" y="25"/>
                        <a:pt x="13" y="33"/>
                        <a:pt x="29" y="33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75" name="Group 1192"/>
              <p:cNvGrpSpPr>
                <a:grpSpLocks/>
              </p:cNvGrpSpPr>
              <p:nvPr/>
            </p:nvGrpSpPr>
            <p:grpSpPr bwMode="auto">
              <a:xfrm>
                <a:off x="2647" y="3144"/>
                <a:ext cx="307" cy="127"/>
                <a:chOff x="2647" y="3144"/>
                <a:chExt cx="307" cy="127"/>
              </a:xfrm>
            </p:grpSpPr>
            <p:grpSp>
              <p:nvGrpSpPr>
                <p:cNvPr id="2320" name="Group 1175"/>
                <p:cNvGrpSpPr>
                  <a:grpSpLocks/>
                </p:cNvGrpSpPr>
                <p:nvPr/>
              </p:nvGrpSpPr>
              <p:grpSpPr bwMode="auto">
                <a:xfrm>
                  <a:off x="2741" y="3144"/>
                  <a:ext cx="105" cy="51"/>
                  <a:chOff x="2741" y="3144"/>
                  <a:chExt cx="105" cy="51"/>
                </a:xfrm>
              </p:grpSpPr>
              <p:sp>
                <p:nvSpPr>
                  <p:cNvPr id="2337" name="Freeform 1171"/>
                  <p:cNvSpPr>
                    <a:spLocks/>
                  </p:cNvSpPr>
                  <p:nvPr/>
                </p:nvSpPr>
                <p:spPr bwMode="auto">
                  <a:xfrm>
                    <a:off x="2741" y="3144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6" y="1"/>
                      </a:cxn>
                      <a:cxn ang="0">
                        <a:pos x="2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69" h="428">
                        <a:moveTo>
                          <a:pt x="433" y="426"/>
                        </a:moveTo>
                        <a:cubicBezTo>
                          <a:pt x="672" y="428"/>
                          <a:pt x="866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69" y="33"/>
                          <a:pt x="676" y="3"/>
                          <a:pt x="436" y="1"/>
                        </a:cubicBezTo>
                        <a:cubicBezTo>
                          <a:pt x="197" y="0"/>
                          <a:pt x="3" y="26"/>
                          <a:pt x="2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3" y="425"/>
                          <a:pt x="433" y="42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8" name="Freeform 1172"/>
                  <p:cNvSpPr>
                    <a:spLocks/>
                  </p:cNvSpPr>
                  <p:nvPr/>
                </p:nvSpPr>
                <p:spPr bwMode="auto">
                  <a:xfrm>
                    <a:off x="2741" y="3180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6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8">
                        <a:moveTo>
                          <a:pt x="867" y="68"/>
                        </a:moveTo>
                        <a:cubicBezTo>
                          <a:pt x="867" y="33"/>
                          <a:pt x="673" y="4"/>
                          <a:pt x="434" y="2"/>
                        </a:cubicBezTo>
                        <a:cubicBezTo>
                          <a:pt x="194" y="0"/>
                          <a:pt x="0" y="26"/>
                          <a:pt x="0" y="61"/>
                        </a:cubicBezTo>
                        <a:cubicBezTo>
                          <a:pt x="0" y="95"/>
                          <a:pt x="193" y="125"/>
                          <a:pt x="433" y="126"/>
                        </a:cubicBezTo>
                        <a:cubicBezTo>
                          <a:pt x="672" y="128"/>
                          <a:pt x="866" y="102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9" name="Freeform 1173"/>
                  <p:cNvSpPr>
                    <a:spLocks/>
                  </p:cNvSpPr>
                  <p:nvPr/>
                </p:nvSpPr>
                <p:spPr bwMode="auto">
                  <a:xfrm>
                    <a:off x="2741" y="3144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6" y="1"/>
                      </a:cxn>
                      <a:cxn ang="0">
                        <a:pos x="2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69" h="428">
                        <a:moveTo>
                          <a:pt x="433" y="426"/>
                        </a:moveTo>
                        <a:cubicBezTo>
                          <a:pt x="672" y="428"/>
                          <a:pt x="866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69" y="33"/>
                          <a:pt x="676" y="3"/>
                          <a:pt x="436" y="1"/>
                        </a:cubicBezTo>
                        <a:cubicBezTo>
                          <a:pt x="197" y="0"/>
                          <a:pt x="3" y="26"/>
                          <a:pt x="2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3" y="425"/>
                          <a:pt x="433" y="42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40" name="Freeform 1174"/>
                  <p:cNvSpPr>
                    <a:spLocks/>
                  </p:cNvSpPr>
                  <p:nvPr/>
                </p:nvSpPr>
                <p:spPr bwMode="auto">
                  <a:xfrm>
                    <a:off x="2741" y="3180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21" name="Group 1180"/>
                <p:cNvGrpSpPr>
                  <a:grpSpLocks/>
                </p:cNvGrpSpPr>
                <p:nvPr/>
              </p:nvGrpSpPr>
              <p:grpSpPr bwMode="auto">
                <a:xfrm>
                  <a:off x="2703" y="3169"/>
                  <a:ext cx="180" cy="74"/>
                  <a:chOff x="2703" y="3169"/>
                  <a:chExt cx="180" cy="74"/>
                </a:xfrm>
              </p:grpSpPr>
              <p:sp>
                <p:nvSpPr>
                  <p:cNvPr id="2333" name="Freeform 1176"/>
                  <p:cNvSpPr>
                    <a:spLocks/>
                  </p:cNvSpPr>
                  <p:nvPr/>
                </p:nvSpPr>
                <p:spPr bwMode="auto">
                  <a:xfrm>
                    <a:off x="2703" y="3169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3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4" name="Freeform 1177"/>
                  <p:cNvSpPr>
                    <a:spLocks/>
                  </p:cNvSpPr>
                  <p:nvPr/>
                </p:nvSpPr>
                <p:spPr bwMode="auto">
                  <a:xfrm>
                    <a:off x="2703" y="3209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2" h="280">
                        <a:moveTo>
                          <a:pt x="1492" y="146"/>
                        </a:moveTo>
                        <a:cubicBezTo>
                          <a:pt x="1492" y="71"/>
                          <a:pt x="1159" y="7"/>
                          <a:pt x="747" y="3"/>
                        </a:cubicBezTo>
                        <a:cubicBezTo>
                          <a:pt x="335" y="0"/>
                          <a:pt x="1" y="59"/>
                          <a:pt x="0" y="134"/>
                        </a:cubicBezTo>
                        <a:cubicBezTo>
                          <a:pt x="0" y="210"/>
                          <a:pt x="333" y="274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5" name="Freeform 1178"/>
                  <p:cNvSpPr>
                    <a:spLocks/>
                  </p:cNvSpPr>
                  <p:nvPr/>
                </p:nvSpPr>
                <p:spPr bwMode="auto">
                  <a:xfrm>
                    <a:off x="2703" y="3169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3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6" name="Freeform 1179"/>
                  <p:cNvSpPr>
                    <a:spLocks/>
                  </p:cNvSpPr>
                  <p:nvPr/>
                </p:nvSpPr>
                <p:spPr bwMode="auto">
                  <a:xfrm>
                    <a:off x="2703" y="3209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22" name="Group 1186"/>
                <p:cNvGrpSpPr>
                  <a:grpSpLocks/>
                </p:cNvGrpSpPr>
                <p:nvPr/>
              </p:nvGrpSpPr>
              <p:grpSpPr bwMode="auto">
                <a:xfrm>
                  <a:off x="2647" y="3194"/>
                  <a:ext cx="307" cy="77"/>
                  <a:chOff x="2647" y="3194"/>
                  <a:chExt cx="307" cy="77"/>
                </a:xfrm>
              </p:grpSpPr>
              <p:sp>
                <p:nvSpPr>
                  <p:cNvPr id="2328" name="Freeform 1181"/>
                  <p:cNvSpPr>
                    <a:spLocks/>
                  </p:cNvSpPr>
                  <p:nvPr/>
                </p:nvSpPr>
                <p:spPr bwMode="auto">
                  <a:xfrm>
                    <a:off x="2663" y="3210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29" name="Freeform 1182"/>
                  <p:cNvSpPr>
                    <a:spLocks/>
                  </p:cNvSpPr>
                  <p:nvPr/>
                </p:nvSpPr>
                <p:spPr bwMode="auto">
                  <a:xfrm>
                    <a:off x="2647" y="3194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80" y="11"/>
                          <a:pt x="1212" y="5"/>
                        </a:cubicBezTo>
                        <a:cubicBezTo>
                          <a:pt x="545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1" y="500"/>
                          <a:pt x="1208" y="50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0" name="Freeform 1183"/>
                  <p:cNvSpPr>
                    <a:spLocks/>
                  </p:cNvSpPr>
                  <p:nvPr/>
                </p:nvSpPr>
                <p:spPr bwMode="auto">
                  <a:xfrm>
                    <a:off x="2647" y="3224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0"/>
                      </a:cxn>
                      <a:cxn ang="0">
                        <a:pos x="1210" y="5"/>
                      </a:cxn>
                      <a:cxn ang="0">
                        <a:pos x="1" y="120"/>
                      </a:cxn>
                      <a:cxn ang="0">
                        <a:pos x="1208" y="255"/>
                      </a:cxn>
                      <a:cxn ang="0">
                        <a:pos x="2417" y="140"/>
                      </a:cxn>
                    </a:cxnLst>
                    <a:rect l="0" t="0" r="r" b="b"/>
                    <a:pathLst>
                      <a:path w="2418" h="261">
                        <a:moveTo>
                          <a:pt x="2417" y="140"/>
                        </a:moveTo>
                        <a:cubicBezTo>
                          <a:pt x="2418" y="71"/>
                          <a:pt x="1877" y="11"/>
                          <a:pt x="1210" y="5"/>
                        </a:cubicBezTo>
                        <a:cubicBezTo>
                          <a:pt x="543" y="0"/>
                          <a:pt x="1" y="51"/>
                          <a:pt x="1" y="120"/>
                        </a:cubicBezTo>
                        <a:cubicBezTo>
                          <a:pt x="0" y="189"/>
                          <a:pt x="541" y="250"/>
                          <a:pt x="1208" y="255"/>
                        </a:cubicBezTo>
                        <a:cubicBezTo>
                          <a:pt x="1875" y="261"/>
                          <a:pt x="2417" y="209"/>
                          <a:pt x="2417" y="14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1" name="Freeform 1184"/>
                  <p:cNvSpPr>
                    <a:spLocks/>
                  </p:cNvSpPr>
                  <p:nvPr/>
                </p:nvSpPr>
                <p:spPr bwMode="auto">
                  <a:xfrm>
                    <a:off x="2647" y="3194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80" y="11"/>
                          <a:pt x="1212" y="5"/>
                        </a:cubicBezTo>
                        <a:cubicBezTo>
                          <a:pt x="545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1" y="500"/>
                          <a:pt x="1208" y="50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2" name="Freeform 1185"/>
                  <p:cNvSpPr>
                    <a:spLocks/>
                  </p:cNvSpPr>
                  <p:nvPr/>
                </p:nvSpPr>
                <p:spPr bwMode="auto">
                  <a:xfrm>
                    <a:off x="2647" y="3224"/>
                    <a:ext cx="290" cy="16"/>
                  </a:xfrm>
                  <a:custGeom>
                    <a:avLst/>
                    <a:gdLst/>
                    <a:ahLst/>
                    <a:cxnLst>
                      <a:cxn ang="0">
                        <a:pos x="290" y="16"/>
                      </a:cxn>
                      <a:cxn ang="0">
                        <a:pos x="145" y="0"/>
                      </a:cxn>
                      <a:cxn ang="0">
                        <a:pos x="0" y="14"/>
                      </a:cxn>
                    </a:cxnLst>
                    <a:rect l="0" t="0" r="r" b="b"/>
                    <a:pathLst>
                      <a:path w="290" h="16">
                        <a:moveTo>
                          <a:pt x="290" y="16"/>
                        </a:moveTo>
                        <a:cubicBezTo>
                          <a:pt x="290" y="8"/>
                          <a:pt x="225" y="1"/>
                          <a:pt x="145" y="0"/>
                        </a:cubicBezTo>
                        <a:cubicBezTo>
                          <a:pt x="65" y="0"/>
                          <a:pt x="0" y="6"/>
                          <a:pt x="0" y="14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323" name="Freeform 1187"/>
                <p:cNvSpPr>
                  <a:spLocks/>
                </p:cNvSpPr>
                <p:nvPr/>
              </p:nvSpPr>
              <p:spPr bwMode="auto">
                <a:xfrm>
                  <a:off x="2792" y="3226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5" y="0"/>
                    </a:cxn>
                    <a:cxn ang="0">
                      <a:pos x="0" y="12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0" h="25">
                      <a:moveTo>
                        <a:pt x="25" y="25"/>
                      </a:moveTo>
                      <a:cubicBezTo>
                        <a:pt x="39" y="25"/>
                        <a:pt x="50" y="19"/>
                        <a:pt x="50" y="13"/>
                      </a:cubicBezTo>
                      <a:cubicBezTo>
                        <a:pt x="50" y="6"/>
                        <a:pt x="39" y="0"/>
                        <a:pt x="25" y="0"/>
                      </a:cubicBezTo>
                      <a:cubicBezTo>
                        <a:pt x="11" y="0"/>
                        <a:pt x="0" y="5"/>
                        <a:pt x="0" y="12"/>
                      </a:cubicBezTo>
                      <a:cubicBezTo>
                        <a:pt x="0" y="19"/>
                        <a:pt x="11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4" name="Freeform 1188"/>
                <p:cNvSpPr>
                  <a:spLocks/>
                </p:cNvSpPr>
                <p:nvPr/>
              </p:nvSpPr>
              <p:spPr bwMode="auto">
                <a:xfrm>
                  <a:off x="2901" y="3238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1"/>
                    </a:cxn>
                    <a:cxn ang="0">
                      <a:pos x="75" y="21"/>
                    </a:cxn>
                    <a:cxn ang="0">
                      <a:pos x="38" y="0"/>
                    </a:cxn>
                    <a:cxn ang="0">
                      <a:pos x="0" y="20"/>
                    </a:cxn>
                    <a:cxn ang="0">
                      <a:pos x="38" y="41"/>
                    </a:cxn>
                  </a:cxnLst>
                  <a:rect l="0" t="0" r="r" b="b"/>
                  <a:pathLst>
                    <a:path w="76" h="42">
                      <a:moveTo>
                        <a:pt x="38" y="41"/>
                      </a:moveTo>
                      <a:cubicBezTo>
                        <a:pt x="59" y="42"/>
                        <a:pt x="75" y="32"/>
                        <a:pt x="75" y="21"/>
                      </a:cubicBezTo>
                      <a:cubicBezTo>
                        <a:pt x="76" y="9"/>
                        <a:pt x="59" y="0"/>
                        <a:pt x="38" y="0"/>
                      </a:cubicBezTo>
                      <a:cubicBezTo>
                        <a:pt x="17" y="0"/>
                        <a:pt x="1" y="9"/>
                        <a:pt x="0" y="20"/>
                      </a:cubicBezTo>
                      <a:cubicBezTo>
                        <a:pt x="0" y="32"/>
                        <a:pt x="17" y="41"/>
                        <a:pt x="38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5" name="Freeform 1189"/>
                <p:cNvSpPr>
                  <a:spLocks/>
                </p:cNvSpPr>
                <p:nvPr/>
              </p:nvSpPr>
              <p:spPr bwMode="auto">
                <a:xfrm>
                  <a:off x="2672" y="3234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2"/>
                    </a:cxn>
                    <a:cxn ang="0">
                      <a:pos x="75" y="22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7" y="42"/>
                    </a:cxn>
                  </a:cxnLst>
                  <a:rect l="0" t="0" r="r" b="b"/>
                  <a:pathLst>
                    <a:path w="75" h="42">
                      <a:moveTo>
                        <a:pt x="37" y="42"/>
                      </a:moveTo>
                      <a:cubicBezTo>
                        <a:pt x="58" y="42"/>
                        <a:pt x="75" y="33"/>
                        <a:pt x="75" y="22"/>
                      </a:cubicBezTo>
                      <a:cubicBezTo>
                        <a:pt x="75" y="10"/>
                        <a:pt x="59" y="1"/>
                        <a:pt x="38" y="0"/>
                      </a:cubicBezTo>
                      <a:cubicBezTo>
                        <a:pt x="17" y="0"/>
                        <a:pt x="0" y="9"/>
                        <a:pt x="0" y="21"/>
                      </a:cubicBezTo>
                      <a:cubicBezTo>
                        <a:pt x="0" y="33"/>
                        <a:pt x="17" y="42"/>
                        <a:pt x="37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6" name="Freeform 1190"/>
                <p:cNvSpPr>
                  <a:spLocks/>
                </p:cNvSpPr>
                <p:nvPr/>
              </p:nvSpPr>
              <p:spPr bwMode="auto">
                <a:xfrm>
                  <a:off x="2730" y="3226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4" y="41"/>
                    </a:cxn>
                    <a:cxn ang="0">
                      <a:pos x="67" y="21"/>
                    </a:cxn>
                    <a:cxn ang="0">
                      <a:pos x="34" y="0"/>
                    </a:cxn>
                    <a:cxn ang="0">
                      <a:pos x="0" y="20"/>
                    </a:cxn>
                    <a:cxn ang="0">
                      <a:pos x="34" y="41"/>
                    </a:cxn>
                  </a:cxnLst>
                  <a:rect l="0" t="0" r="r" b="b"/>
                  <a:pathLst>
                    <a:path w="67" h="42">
                      <a:moveTo>
                        <a:pt x="34" y="41"/>
                      </a:moveTo>
                      <a:cubicBezTo>
                        <a:pt x="52" y="42"/>
                        <a:pt x="67" y="32"/>
                        <a:pt x="67" y="21"/>
                      </a:cubicBezTo>
                      <a:cubicBezTo>
                        <a:pt x="67" y="9"/>
                        <a:pt x="52" y="0"/>
                        <a:pt x="34" y="0"/>
                      </a:cubicBezTo>
                      <a:cubicBezTo>
                        <a:pt x="16" y="0"/>
                        <a:pt x="1" y="9"/>
                        <a:pt x="0" y="20"/>
                      </a:cubicBezTo>
                      <a:cubicBezTo>
                        <a:pt x="0" y="32"/>
                        <a:pt x="15" y="41"/>
                        <a:pt x="34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7" name="Freeform 1191"/>
                <p:cNvSpPr>
                  <a:spLocks/>
                </p:cNvSpPr>
                <p:nvPr/>
              </p:nvSpPr>
              <p:spPr bwMode="auto">
                <a:xfrm>
                  <a:off x="2849" y="3229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29" y="33"/>
                    </a:cxn>
                    <a:cxn ang="0">
                      <a:pos x="58" y="17"/>
                    </a:cxn>
                    <a:cxn ang="0">
                      <a:pos x="29" y="0"/>
                    </a:cxn>
                    <a:cxn ang="0">
                      <a:pos x="0" y="16"/>
                    </a:cxn>
                    <a:cxn ang="0">
                      <a:pos x="29" y="33"/>
                    </a:cxn>
                  </a:cxnLst>
                  <a:rect l="0" t="0" r="r" b="b"/>
                  <a:pathLst>
                    <a:path w="59" h="33">
                      <a:moveTo>
                        <a:pt x="29" y="33"/>
                      </a:moveTo>
                      <a:cubicBezTo>
                        <a:pt x="45" y="33"/>
                        <a:pt x="58" y="26"/>
                        <a:pt x="58" y="17"/>
                      </a:cubicBezTo>
                      <a:cubicBezTo>
                        <a:pt x="59" y="7"/>
                        <a:pt x="46" y="0"/>
                        <a:pt x="29" y="0"/>
                      </a:cubicBezTo>
                      <a:cubicBezTo>
                        <a:pt x="13" y="0"/>
                        <a:pt x="0" y="7"/>
                        <a:pt x="0" y="16"/>
                      </a:cubicBezTo>
                      <a:cubicBezTo>
                        <a:pt x="0" y="25"/>
                        <a:pt x="13" y="33"/>
                        <a:pt x="29" y="33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76" name="Group 1214"/>
              <p:cNvGrpSpPr>
                <a:grpSpLocks/>
              </p:cNvGrpSpPr>
              <p:nvPr/>
            </p:nvGrpSpPr>
            <p:grpSpPr bwMode="auto">
              <a:xfrm>
                <a:off x="2743" y="3225"/>
                <a:ext cx="307" cy="127"/>
                <a:chOff x="2743" y="3225"/>
                <a:chExt cx="307" cy="127"/>
              </a:xfrm>
            </p:grpSpPr>
            <p:grpSp>
              <p:nvGrpSpPr>
                <p:cNvPr id="2299" name="Group 1197"/>
                <p:cNvGrpSpPr>
                  <a:grpSpLocks/>
                </p:cNvGrpSpPr>
                <p:nvPr/>
              </p:nvGrpSpPr>
              <p:grpSpPr bwMode="auto">
                <a:xfrm>
                  <a:off x="2837" y="3225"/>
                  <a:ext cx="105" cy="51"/>
                  <a:chOff x="2837" y="3225"/>
                  <a:chExt cx="105" cy="51"/>
                </a:xfrm>
              </p:grpSpPr>
              <p:sp>
                <p:nvSpPr>
                  <p:cNvPr id="2316" name="Freeform 1193"/>
                  <p:cNvSpPr>
                    <a:spLocks/>
                  </p:cNvSpPr>
                  <p:nvPr/>
                </p:nvSpPr>
                <p:spPr bwMode="auto">
                  <a:xfrm>
                    <a:off x="2837" y="3225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6" y="1"/>
                      </a:cxn>
                      <a:cxn ang="0">
                        <a:pos x="2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69" h="428">
                        <a:moveTo>
                          <a:pt x="433" y="426"/>
                        </a:moveTo>
                        <a:cubicBezTo>
                          <a:pt x="672" y="428"/>
                          <a:pt x="866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69" y="33"/>
                          <a:pt x="676" y="3"/>
                          <a:pt x="436" y="1"/>
                        </a:cubicBezTo>
                        <a:cubicBezTo>
                          <a:pt x="197" y="0"/>
                          <a:pt x="3" y="26"/>
                          <a:pt x="2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3" y="425"/>
                          <a:pt x="433" y="42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7" name="Freeform 1194"/>
                  <p:cNvSpPr>
                    <a:spLocks/>
                  </p:cNvSpPr>
                  <p:nvPr/>
                </p:nvSpPr>
                <p:spPr bwMode="auto">
                  <a:xfrm>
                    <a:off x="2837" y="3261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6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8">
                        <a:moveTo>
                          <a:pt x="867" y="68"/>
                        </a:moveTo>
                        <a:cubicBezTo>
                          <a:pt x="867" y="33"/>
                          <a:pt x="673" y="4"/>
                          <a:pt x="434" y="2"/>
                        </a:cubicBezTo>
                        <a:cubicBezTo>
                          <a:pt x="194" y="0"/>
                          <a:pt x="0" y="26"/>
                          <a:pt x="0" y="61"/>
                        </a:cubicBezTo>
                        <a:cubicBezTo>
                          <a:pt x="0" y="95"/>
                          <a:pt x="193" y="125"/>
                          <a:pt x="433" y="126"/>
                        </a:cubicBezTo>
                        <a:cubicBezTo>
                          <a:pt x="672" y="128"/>
                          <a:pt x="866" y="102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8" name="Freeform 1195"/>
                  <p:cNvSpPr>
                    <a:spLocks/>
                  </p:cNvSpPr>
                  <p:nvPr/>
                </p:nvSpPr>
                <p:spPr bwMode="auto">
                  <a:xfrm>
                    <a:off x="2837" y="3225"/>
                    <a:ext cx="104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6" y="1"/>
                      </a:cxn>
                      <a:cxn ang="0">
                        <a:pos x="2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69" h="428">
                        <a:moveTo>
                          <a:pt x="433" y="426"/>
                        </a:moveTo>
                        <a:cubicBezTo>
                          <a:pt x="672" y="428"/>
                          <a:pt x="866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69" y="33"/>
                          <a:pt x="676" y="3"/>
                          <a:pt x="436" y="1"/>
                        </a:cubicBezTo>
                        <a:cubicBezTo>
                          <a:pt x="197" y="0"/>
                          <a:pt x="3" y="26"/>
                          <a:pt x="2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3" y="425"/>
                          <a:pt x="433" y="42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9" name="Freeform 1196"/>
                  <p:cNvSpPr>
                    <a:spLocks/>
                  </p:cNvSpPr>
                  <p:nvPr/>
                </p:nvSpPr>
                <p:spPr bwMode="auto">
                  <a:xfrm>
                    <a:off x="2837" y="3261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00" name="Group 1202"/>
                <p:cNvGrpSpPr>
                  <a:grpSpLocks/>
                </p:cNvGrpSpPr>
                <p:nvPr/>
              </p:nvGrpSpPr>
              <p:grpSpPr bwMode="auto">
                <a:xfrm>
                  <a:off x="2799" y="3250"/>
                  <a:ext cx="180" cy="74"/>
                  <a:chOff x="2799" y="3250"/>
                  <a:chExt cx="180" cy="74"/>
                </a:xfrm>
              </p:grpSpPr>
              <p:sp>
                <p:nvSpPr>
                  <p:cNvPr id="2312" name="Freeform 1198"/>
                  <p:cNvSpPr>
                    <a:spLocks/>
                  </p:cNvSpPr>
                  <p:nvPr/>
                </p:nvSpPr>
                <p:spPr bwMode="auto">
                  <a:xfrm>
                    <a:off x="2799" y="3250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3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3" name="Freeform 1199"/>
                  <p:cNvSpPr>
                    <a:spLocks/>
                  </p:cNvSpPr>
                  <p:nvPr/>
                </p:nvSpPr>
                <p:spPr bwMode="auto">
                  <a:xfrm>
                    <a:off x="2799" y="3290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2" h="280">
                        <a:moveTo>
                          <a:pt x="1492" y="146"/>
                        </a:moveTo>
                        <a:cubicBezTo>
                          <a:pt x="1492" y="71"/>
                          <a:pt x="1159" y="7"/>
                          <a:pt x="747" y="3"/>
                        </a:cubicBezTo>
                        <a:cubicBezTo>
                          <a:pt x="335" y="0"/>
                          <a:pt x="1" y="59"/>
                          <a:pt x="0" y="134"/>
                        </a:cubicBezTo>
                        <a:cubicBezTo>
                          <a:pt x="0" y="210"/>
                          <a:pt x="333" y="274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4" name="Freeform 1200"/>
                  <p:cNvSpPr>
                    <a:spLocks/>
                  </p:cNvSpPr>
                  <p:nvPr/>
                </p:nvSpPr>
                <p:spPr bwMode="auto">
                  <a:xfrm>
                    <a:off x="2799" y="3250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3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5" name="Freeform 1201"/>
                  <p:cNvSpPr>
                    <a:spLocks/>
                  </p:cNvSpPr>
                  <p:nvPr/>
                </p:nvSpPr>
                <p:spPr bwMode="auto">
                  <a:xfrm>
                    <a:off x="2799" y="3290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01" name="Group 1208"/>
                <p:cNvGrpSpPr>
                  <a:grpSpLocks/>
                </p:cNvGrpSpPr>
                <p:nvPr/>
              </p:nvGrpSpPr>
              <p:grpSpPr bwMode="auto">
                <a:xfrm>
                  <a:off x="2743" y="3275"/>
                  <a:ext cx="307" cy="77"/>
                  <a:chOff x="2743" y="3275"/>
                  <a:chExt cx="307" cy="77"/>
                </a:xfrm>
              </p:grpSpPr>
              <p:sp>
                <p:nvSpPr>
                  <p:cNvPr id="2307" name="Freeform 1203"/>
                  <p:cNvSpPr>
                    <a:spLocks/>
                  </p:cNvSpPr>
                  <p:nvPr/>
                </p:nvSpPr>
                <p:spPr bwMode="auto">
                  <a:xfrm>
                    <a:off x="2759" y="3291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08" name="Freeform 1204"/>
                  <p:cNvSpPr>
                    <a:spLocks/>
                  </p:cNvSpPr>
                  <p:nvPr/>
                </p:nvSpPr>
                <p:spPr bwMode="auto">
                  <a:xfrm>
                    <a:off x="2743" y="3275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80" y="11"/>
                          <a:pt x="1212" y="5"/>
                        </a:cubicBezTo>
                        <a:cubicBezTo>
                          <a:pt x="545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1" y="500"/>
                          <a:pt x="1208" y="50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09" name="Freeform 1205"/>
                  <p:cNvSpPr>
                    <a:spLocks/>
                  </p:cNvSpPr>
                  <p:nvPr/>
                </p:nvSpPr>
                <p:spPr bwMode="auto">
                  <a:xfrm>
                    <a:off x="2743" y="3305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0"/>
                      </a:cxn>
                      <a:cxn ang="0">
                        <a:pos x="1210" y="5"/>
                      </a:cxn>
                      <a:cxn ang="0">
                        <a:pos x="1" y="120"/>
                      </a:cxn>
                      <a:cxn ang="0">
                        <a:pos x="1208" y="255"/>
                      </a:cxn>
                      <a:cxn ang="0">
                        <a:pos x="2417" y="140"/>
                      </a:cxn>
                    </a:cxnLst>
                    <a:rect l="0" t="0" r="r" b="b"/>
                    <a:pathLst>
                      <a:path w="2418" h="261">
                        <a:moveTo>
                          <a:pt x="2417" y="140"/>
                        </a:moveTo>
                        <a:cubicBezTo>
                          <a:pt x="2418" y="71"/>
                          <a:pt x="1877" y="11"/>
                          <a:pt x="1210" y="5"/>
                        </a:cubicBezTo>
                        <a:cubicBezTo>
                          <a:pt x="543" y="0"/>
                          <a:pt x="1" y="51"/>
                          <a:pt x="1" y="120"/>
                        </a:cubicBezTo>
                        <a:cubicBezTo>
                          <a:pt x="0" y="189"/>
                          <a:pt x="541" y="250"/>
                          <a:pt x="1208" y="255"/>
                        </a:cubicBezTo>
                        <a:cubicBezTo>
                          <a:pt x="1875" y="261"/>
                          <a:pt x="2417" y="209"/>
                          <a:pt x="2417" y="14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0" name="Freeform 1206"/>
                  <p:cNvSpPr>
                    <a:spLocks/>
                  </p:cNvSpPr>
                  <p:nvPr/>
                </p:nvSpPr>
                <p:spPr bwMode="auto">
                  <a:xfrm>
                    <a:off x="2743" y="3275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80" y="11"/>
                          <a:pt x="1212" y="5"/>
                        </a:cubicBezTo>
                        <a:cubicBezTo>
                          <a:pt x="545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1" y="500"/>
                          <a:pt x="1208" y="50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1" name="Freeform 1207"/>
                  <p:cNvSpPr>
                    <a:spLocks/>
                  </p:cNvSpPr>
                  <p:nvPr/>
                </p:nvSpPr>
                <p:spPr bwMode="auto">
                  <a:xfrm>
                    <a:off x="2743" y="3305"/>
                    <a:ext cx="290" cy="16"/>
                  </a:xfrm>
                  <a:custGeom>
                    <a:avLst/>
                    <a:gdLst/>
                    <a:ahLst/>
                    <a:cxnLst>
                      <a:cxn ang="0">
                        <a:pos x="290" y="16"/>
                      </a:cxn>
                      <a:cxn ang="0">
                        <a:pos x="145" y="0"/>
                      </a:cxn>
                      <a:cxn ang="0">
                        <a:pos x="0" y="14"/>
                      </a:cxn>
                    </a:cxnLst>
                    <a:rect l="0" t="0" r="r" b="b"/>
                    <a:pathLst>
                      <a:path w="290" h="16">
                        <a:moveTo>
                          <a:pt x="290" y="16"/>
                        </a:moveTo>
                        <a:cubicBezTo>
                          <a:pt x="290" y="8"/>
                          <a:pt x="225" y="1"/>
                          <a:pt x="145" y="0"/>
                        </a:cubicBezTo>
                        <a:cubicBezTo>
                          <a:pt x="65" y="0"/>
                          <a:pt x="0" y="6"/>
                          <a:pt x="0" y="14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302" name="Freeform 1209"/>
                <p:cNvSpPr>
                  <a:spLocks/>
                </p:cNvSpPr>
                <p:nvPr/>
              </p:nvSpPr>
              <p:spPr bwMode="auto">
                <a:xfrm>
                  <a:off x="2888" y="3307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5" y="0"/>
                    </a:cxn>
                    <a:cxn ang="0">
                      <a:pos x="0" y="12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0" h="25">
                      <a:moveTo>
                        <a:pt x="25" y="25"/>
                      </a:moveTo>
                      <a:cubicBezTo>
                        <a:pt x="39" y="25"/>
                        <a:pt x="50" y="19"/>
                        <a:pt x="50" y="13"/>
                      </a:cubicBezTo>
                      <a:cubicBezTo>
                        <a:pt x="50" y="6"/>
                        <a:pt x="39" y="0"/>
                        <a:pt x="25" y="0"/>
                      </a:cubicBezTo>
                      <a:cubicBezTo>
                        <a:pt x="11" y="0"/>
                        <a:pt x="0" y="5"/>
                        <a:pt x="0" y="12"/>
                      </a:cubicBezTo>
                      <a:cubicBezTo>
                        <a:pt x="0" y="19"/>
                        <a:pt x="11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03" name="Freeform 1210"/>
                <p:cNvSpPr>
                  <a:spLocks/>
                </p:cNvSpPr>
                <p:nvPr/>
              </p:nvSpPr>
              <p:spPr bwMode="auto">
                <a:xfrm>
                  <a:off x="2997" y="3319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1"/>
                    </a:cxn>
                    <a:cxn ang="0">
                      <a:pos x="75" y="21"/>
                    </a:cxn>
                    <a:cxn ang="0">
                      <a:pos x="38" y="0"/>
                    </a:cxn>
                    <a:cxn ang="0">
                      <a:pos x="0" y="20"/>
                    </a:cxn>
                    <a:cxn ang="0">
                      <a:pos x="38" y="41"/>
                    </a:cxn>
                  </a:cxnLst>
                  <a:rect l="0" t="0" r="r" b="b"/>
                  <a:pathLst>
                    <a:path w="76" h="42">
                      <a:moveTo>
                        <a:pt x="38" y="41"/>
                      </a:moveTo>
                      <a:cubicBezTo>
                        <a:pt x="59" y="42"/>
                        <a:pt x="75" y="32"/>
                        <a:pt x="75" y="21"/>
                      </a:cubicBezTo>
                      <a:cubicBezTo>
                        <a:pt x="76" y="9"/>
                        <a:pt x="59" y="0"/>
                        <a:pt x="38" y="0"/>
                      </a:cubicBezTo>
                      <a:cubicBezTo>
                        <a:pt x="17" y="0"/>
                        <a:pt x="1" y="9"/>
                        <a:pt x="0" y="20"/>
                      </a:cubicBezTo>
                      <a:cubicBezTo>
                        <a:pt x="0" y="32"/>
                        <a:pt x="17" y="41"/>
                        <a:pt x="38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04" name="Freeform 1211"/>
                <p:cNvSpPr>
                  <a:spLocks/>
                </p:cNvSpPr>
                <p:nvPr/>
              </p:nvSpPr>
              <p:spPr bwMode="auto">
                <a:xfrm>
                  <a:off x="2768" y="3315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2"/>
                    </a:cxn>
                    <a:cxn ang="0">
                      <a:pos x="75" y="22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7" y="42"/>
                    </a:cxn>
                  </a:cxnLst>
                  <a:rect l="0" t="0" r="r" b="b"/>
                  <a:pathLst>
                    <a:path w="75" h="42">
                      <a:moveTo>
                        <a:pt x="37" y="42"/>
                      </a:moveTo>
                      <a:cubicBezTo>
                        <a:pt x="58" y="42"/>
                        <a:pt x="75" y="33"/>
                        <a:pt x="75" y="22"/>
                      </a:cubicBezTo>
                      <a:cubicBezTo>
                        <a:pt x="75" y="10"/>
                        <a:pt x="59" y="1"/>
                        <a:pt x="38" y="0"/>
                      </a:cubicBezTo>
                      <a:cubicBezTo>
                        <a:pt x="17" y="0"/>
                        <a:pt x="0" y="9"/>
                        <a:pt x="0" y="21"/>
                      </a:cubicBezTo>
                      <a:cubicBezTo>
                        <a:pt x="0" y="33"/>
                        <a:pt x="17" y="42"/>
                        <a:pt x="37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05" name="Freeform 1212"/>
                <p:cNvSpPr>
                  <a:spLocks/>
                </p:cNvSpPr>
                <p:nvPr/>
              </p:nvSpPr>
              <p:spPr bwMode="auto">
                <a:xfrm>
                  <a:off x="2826" y="3307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4" y="41"/>
                    </a:cxn>
                    <a:cxn ang="0">
                      <a:pos x="67" y="21"/>
                    </a:cxn>
                    <a:cxn ang="0">
                      <a:pos x="34" y="0"/>
                    </a:cxn>
                    <a:cxn ang="0">
                      <a:pos x="0" y="20"/>
                    </a:cxn>
                    <a:cxn ang="0">
                      <a:pos x="34" y="41"/>
                    </a:cxn>
                  </a:cxnLst>
                  <a:rect l="0" t="0" r="r" b="b"/>
                  <a:pathLst>
                    <a:path w="67" h="42">
                      <a:moveTo>
                        <a:pt x="34" y="41"/>
                      </a:moveTo>
                      <a:cubicBezTo>
                        <a:pt x="52" y="42"/>
                        <a:pt x="67" y="32"/>
                        <a:pt x="67" y="21"/>
                      </a:cubicBezTo>
                      <a:cubicBezTo>
                        <a:pt x="67" y="9"/>
                        <a:pt x="52" y="0"/>
                        <a:pt x="34" y="0"/>
                      </a:cubicBezTo>
                      <a:cubicBezTo>
                        <a:pt x="16" y="0"/>
                        <a:pt x="1" y="9"/>
                        <a:pt x="0" y="20"/>
                      </a:cubicBezTo>
                      <a:cubicBezTo>
                        <a:pt x="0" y="32"/>
                        <a:pt x="15" y="41"/>
                        <a:pt x="34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06" name="Freeform 1213"/>
                <p:cNvSpPr>
                  <a:spLocks/>
                </p:cNvSpPr>
                <p:nvPr/>
              </p:nvSpPr>
              <p:spPr bwMode="auto">
                <a:xfrm>
                  <a:off x="2945" y="3310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29" y="33"/>
                    </a:cxn>
                    <a:cxn ang="0">
                      <a:pos x="58" y="17"/>
                    </a:cxn>
                    <a:cxn ang="0">
                      <a:pos x="29" y="0"/>
                    </a:cxn>
                    <a:cxn ang="0">
                      <a:pos x="0" y="16"/>
                    </a:cxn>
                    <a:cxn ang="0">
                      <a:pos x="29" y="33"/>
                    </a:cxn>
                  </a:cxnLst>
                  <a:rect l="0" t="0" r="r" b="b"/>
                  <a:pathLst>
                    <a:path w="59" h="33">
                      <a:moveTo>
                        <a:pt x="29" y="33"/>
                      </a:moveTo>
                      <a:cubicBezTo>
                        <a:pt x="45" y="33"/>
                        <a:pt x="58" y="26"/>
                        <a:pt x="58" y="17"/>
                      </a:cubicBezTo>
                      <a:cubicBezTo>
                        <a:pt x="59" y="7"/>
                        <a:pt x="46" y="0"/>
                        <a:pt x="29" y="0"/>
                      </a:cubicBezTo>
                      <a:cubicBezTo>
                        <a:pt x="13" y="0"/>
                        <a:pt x="0" y="7"/>
                        <a:pt x="0" y="16"/>
                      </a:cubicBezTo>
                      <a:cubicBezTo>
                        <a:pt x="0" y="25"/>
                        <a:pt x="13" y="33"/>
                        <a:pt x="29" y="33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77" name="Group 1236"/>
              <p:cNvGrpSpPr>
                <a:grpSpLocks/>
              </p:cNvGrpSpPr>
              <p:nvPr/>
            </p:nvGrpSpPr>
            <p:grpSpPr bwMode="auto">
              <a:xfrm>
                <a:off x="2839" y="3311"/>
                <a:ext cx="307" cy="127"/>
                <a:chOff x="2839" y="3311"/>
                <a:chExt cx="307" cy="127"/>
              </a:xfrm>
            </p:grpSpPr>
            <p:grpSp>
              <p:nvGrpSpPr>
                <p:cNvPr id="2278" name="Group 1219"/>
                <p:cNvGrpSpPr>
                  <a:grpSpLocks/>
                </p:cNvGrpSpPr>
                <p:nvPr/>
              </p:nvGrpSpPr>
              <p:grpSpPr bwMode="auto">
                <a:xfrm>
                  <a:off x="2933" y="3311"/>
                  <a:ext cx="105" cy="51"/>
                  <a:chOff x="2933" y="3311"/>
                  <a:chExt cx="105" cy="51"/>
                </a:xfrm>
              </p:grpSpPr>
              <p:sp>
                <p:nvSpPr>
                  <p:cNvPr id="2295" name="Freeform 1215"/>
                  <p:cNvSpPr>
                    <a:spLocks/>
                  </p:cNvSpPr>
                  <p:nvPr/>
                </p:nvSpPr>
                <p:spPr bwMode="auto">
                  <a:xfrm>
                    <a:off x="2933" y="3311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7"/>
                      </a:cxn>
                      <a:cxn ang="0">
                        <a:pos x="867" y="368"/>
                      </a:cxn>
                      <a:cxn ang="0">
                        <a:pos x="869" y="68"/>
                      </a:cxn>
                      <a:cxn ang="0">
                        <a:pos x="436" y="2"/>
                      </a:cxn>
                      <a:cxn ang="0">
                        <a:pos x="2" y="61"/>
                      </a:cxn>
                      <a:cxn ang="0">
                        <a:pos x="0" y="361"/>
                      </a:cxn>
                      <a:cxn ang="0">
                        <a:pos x="433" y="427"/>
                      </a:cxn>
                    </a:cxnLst>
                    <a:rect l="0" t="0" r="r" b="b"/>
                    <a:pathLst>
                      <a:path w="869" h="429">
                        <a:moveTo>
                          <a:pt x="433" y="427"/>
                        </a:moveTo>
                        <a:cubicBezTo>
                          <a:pt x="672" y="429"/>
                          <a:pt x="866" y="403"/>
                          <a:pt x="867" y="368"/>
                        </a:cubicBezTo>
                        <a:lnTo>
                          <a:pt x="869" y="68"/>
                        </a:lnTo>
                        <a:cubicBezTo>
                          <a:pt x="869" y="34"/>
                          <a:pt x="676" y="4"/>
                          <a:pt x="436" y="2"/>
                        </a:cubicBezTo>
                        <a:cubicBezTo>
                          <a:pt x="197" y="0"/>
                          <a:pt x="3" y="27"/>
                          <a:pt x="2" y="61"/>
                        </a:cubicBezTo>
                        <a:lnTo>
                          <a:pt x="0" y="361"/>
                        </a:lnTo>
                        <a:cubicBezTo>
                          <a:pt x="0" y="396"/>
                          <a:pt x="193" y="425"/>
                          <a:pt x="433" y="427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96" name="Freeform 1216"/>
                  <p:cNvSpPr>
                    <a:spLocks/>
                  </p:cNvSpPr>
                  <p:nvPr/>
                </p:nvSpPr>
                <p:spPr bwMode="auto">
                  <a:xfrm>
                    <a:off x="2933" y="3347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7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9">
                        <a:moveTo>
                          <a:pt x="867" y="68"/>
                        </a:moveTo>
                        <a:cubicBezTo>
                          <a:pt x="867" y="34"/>
                          <a:pt x="673" y="4"/>
                          <a:pt x="434" y="2"/>
                        </a:cubicBezTo>
                        <a:cubicBezTo>
                          <a:pt x="194" y="0"/>
                          <a:pt x="0" y="27"/>
                          <a:pt x="0" y="61"/>
                        </a:cubicBezTo>
                        <a:cubicBezTo>
                          <a:pt x="0" y="96"/>
                          <a:pt x="193" y="125"/>
                          <a:pt x="433" y="127"/>
                        </a:cubicBezTo>
                        <a:cubicBezTo>
                          <a:pt x="672" y="129"/>
                          <a:pt x="866" y="103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97" name="Freeform 1217"/>
                  <p:cNvSpPr>
                    <a:spLocks/>
                  </p:cNvSpPr>
                  <p:nvPr/>
                </p:nvSpPr>
                <p:spPr bwMode="auto">
                  <a:xfrm>
                    <a:off x="2933" y="3311"/>
                    <a:ext cx="104" cy="51"/>
                  </a:xfrm>
                  <a:custGeom>
                    <a:avLst/>
                    <a:gdLst/>
                    <a:ahLst/>
                    <a:cxnLst>
                      <a:cxn ang="0">
                        <a:pos x="433" y="427"/>
                      </a:cxn>
                      <a:cxn ang="0">
                        <a:pos x="867" y="368"/>
                      </a:cxn>
                      <a:cxn ang="0">
                        <a:pos x="869" y="68"/>
                      </a:cxn>
                      <a:cxn ang="0">
                        <a:pos x="436" y="2"/>
                      </a:cxn>
                      <a:cxn ang="0">
                        <a:pos x="2" y="61"/>
                      </a:cxn>
                      <a:cxn ang="0">
                        <a:pos x="0" y="361"/>
                      </a:cxn>
                      <a:cxn ang="0">
                        <a:pos x="433" y="427"/>
                      </a:cxn>
                    </a:cxnLst>
                    <a:rect l="0" t="0" r="r" b="b"/>
                    <a:pathLst>
                      <a:path w="869" h="429">
                        <a:moveTo>
                          <a:pt x="433" y="427"/>
                        </a:moveTo>
                        <a:cubicBezTo>
                          <a:pt x="672" y="429"/>
                          <a:pt x="866" y="403"/>
                          <a:pt x="867" y="368"/>
                        </a:cubicBezTo>
                        <a:lnTo>
                          <a:pt x="869" y="68"/>
                        </a:lnTo>
                        <a:cubicBezTo>
                          <a:pt x="869" y="34"/>
                          <a:pt x="676" y="4"/>
                          <a:pt x="436" y="2"/>
                        </a:cubicBezTo>
                        <a:cubicBezTo>
                          <a:pt x="197" y="0"/>
                          <a:pt x="3" y="27"/>
                          <a:pt x="2" y="61"/>
                        </a:cubicBezTo>
                        <a:lnTo>
                          <a:pt x="0" y="361"/>
                        </a:lnTo>
                        <a:cubicBezTo>
                          <a:pt x="0" y="396"/>
                          <a:pt x="193" y="425"/>
                          <a:pt x="433" y="427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98" name="Freeform 1218"/>
                  <p:cNvSpPr>
                    <a:spLocks/>
                  </p:cNvSpPr>
                  <p:nvPr/>
                </p:nvSpPr>
                <p:spPr bwMode="auto">
                  <a:xfrm>
                    <a:off x="2933" y="3347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3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79" name="Group 1224"/>
                <p:cNvGrpSpPr>
                  <a:grpSpLocks/>
                </p:cNvGrpSpPr>
                <p:nvPr/>
              </p:nvGrpSpPr>
              <p:grpSpPr bwMode="auto">
                <a:xfrm>
                  <a:off x="2895" y="3336"/>
                  <a:ext cx="180" cy="74"/>
                  <a:chOff x="2895" y="3336"/>
                  <a:chExt cx="180" cy="74"/>
                </a:xfrm>
              </p:grpSpPr>
              <p:sp>
                <p:nvSpPr>
                  <p:cNvPr id="2291" name="Freeform 1220"/>
                  <p:cNvSpPr>
                    <a:spLocks/>
                  </p:cNvSpPr>
                  <p:nvPr/>
                </p:nvSpPr>
                <p:spPr bwMode="auto">
                  <a:xfrm>
                    <a:off x="2895" y="3336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6"/>
                      </a:cxn>
                      <a:cxn ang="0">
                        <a:pos x="750" y="3"/>
                      </a:cxn>
                      <a:cxn ang="0">
                        <a:pos x="3" y="134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6"/>
                        </a:lnTo>
                        <a:cubicBezTo>
                          <a:pt x="1495" y="71"/>
                          <a:pt x="1162" y="7"/>
                          <a:pt x="750" y="3"/>
                        </a:cubicBezTo>
                        <a:cubicBezTo>
                          <a:pt x="338" y="0"/>
                          <a:pt x="3" y="59"/>
                          <a:pt x="3" y="134"/>
                        </a:cubicBezTo>
                        <a:lnTo>
                          <a:pt x="0" y="469"/>
                        </a:lnTo>
                        <a:cubicBezTo>
                          <a:pt x="0" y="544"/>
                          <a:pt x="333" y="608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92" name="Freeform 1221"/>
                  <p:cNvSpPr>
                    <a:spLocks/>
                  </p:cNvSpPr>
                  <p:nvPr/>
                </p:nvSpPr>
                <p:spPr bwMode="auto">
                  <a:xfrm>
                    <a:off x="2895" y="3376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2" h="280">
                        <a:moveTo>
                          <a:pt x="1492" y="146"/>
                        </a:moveTo>
                        <a:cubicBezTo>
                          <a:pt x="1492" y="70"/>
                          <a:pt x="1159" y="6"/>
                          <a:pt x="747" y="3"/>
                        </a:cubicBezTo>
                        <a:cubicBezTo>
                          <a:pt x="335" y="0"/>
                          <a:pt x="1" y="58"/>
                          <a:pt x="0" y="134"/>
                        </a:cubicBezTo>
                        <a:cubicBezTo>
                          <a:pt x="0" y="209"/>
                          <a:pt x="333" y="273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93" name="Freeform 1222"/>
                  <p:cNvSpPr>
                    <a:spLocks/>
                  </p:cNvSpPr>
                  <p:nvPr/>
                </p:nvSpPr>
                <p:spPr bwMode="auto">
                  <a:xfrm>
                    <a:off x="2895" y="3336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6"/>
                      </a:cxn>
                      <a:cxn ang="0">
                        <a:pos x="750" y="3"/>
                      </a:cxn>
                      <a:cxn ang="0">
                        <a:pos x="3" y="134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6"/>
                        </a:lnTo>
                        <a:cubicBezTo>
                          <a:pt x="1495" y="71"/>
                          <a:pt x="1162" y="7"/>
                          <a:pt x="750" y="3"/>
                        </a:cubicBezTo>
                        <a:cubicBezTo>
                          <a:pt x="338" y="0"/>
                          <a:pt x="3" y="59"/>
                          <a:pt x="3" y="134"/>
                        </a:cubicBezTo>
                        <a:lnTo>
                          <a:pt x="0" y="469"/>
                        </a:lnTo>
                        <a:cubicBezTo>
                          <a:pt x="0" y="544"/>
                          <a:pt x="333" y="608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94" name="Freeform 1223"/>
                  <p:cNvSpPr>
                    <a:spLocks/>
                  </p:cNvSpPr>
                  <p:nvPr/>
                </p:nvSpPr>
                <p:spPr bwMode="auto">
                  <a:xfrm>
                    <a:off x="2895" y="3376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80" name="Group 1230"/>
                <p:cNvGrpSpPr>
                  <a:grpSpLocks/>
                </p:cNvGrpSpPr>
                <p:nvPr/>
              </p:nvGrpSpPr>
              <p:grpSpPr bwMode="auto">
                <a:xfrm>
                  <a:off x="2839" y="3360"/>
                  <a:ext cx="307" cy="78"/>
                  <a:chOff x="2839" y="3360"/>
                  <a:chExt cx="307" cy="78"/>
                </a:xfrm>
              </p:grpSpPr>
              <p:sp>
                <p:nvSpPr>
                  <p:cNvPr id="2286" name="Freeform 1225"/>
                  <p:cNvSpPr>
                    <a:spLocks/>
                  </p:cNvSpPr>
                  <p:nvPr/>
                </p:nvSpPr>
                <p:spPr bwMode="auto">
                  <a:xfrm>
                    <a:off x="2855" y="3377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0"/>
                      </a:cxn>
                      <a:cxn ang="0">
                        <a:pos x="0" y="370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1"/>
                          <a:pt x="2" y="120"/>
                        </a:cubicBezTo>
                        <a:lnTo>
                          <a:pt x="0" y="370"/>
                        </a:lnTo>
                        <a:cubicBezTo>
                          <a:pt x="0" y="439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87" name="Freeform 1226"/>
                  <p:cNvSpPr>
                    <a:spLocks/>
                  </p:cNvSpPr>
                  <p:nvPr/>
                </p:nvSpPr>
                <p:spPr bwMode="auto">
                  <a:xfrm>
                    <a:off x="2839" y="3361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6"/>
                      </a:cxn>
                      <a:cxn ang="0">
                        <a:pos x="2417" y="391"/>
                      </a:cxn>
                      <a:cxn ang="0">
                        <a:pos x="2419" y="141"/>
                      </a:cxn>
                      <a:cxn ang="0">
                        <a:pos x="1212" y="6"/>
                      </a:cxn>
                      <a:cxn ang="0">
                        <a:pos x="3" y="121"/>
                      </a:cxn>
                      <a:cxn ang="0">
                        <a:pos x="1" y="371"/>
                      </a:cxn>
                      <a:cxn ang="0">
                        <a:pos x="1208" y="506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6"/>
                        </a:moveTo>
                        <a:cubicBezTo>
                          <a:pt x="1875" y="511"/>
                          <a:pt x="2417" y="460"/>
                          <a:pt x="2417" y="391"/>
                        </a:cubicBezTo>
                        <a:lnTo>
                          <a:pt x="2419" y="141"/>
                        </a:lnTo>
                        <a:cubicBezTo>
                          <a:pt x="2420" y="72"/>
                          <a:pt x="1880" y="11"/>
                          <a:pt x="1212" y="6"/>
                        </a:cubicBezTo>
                        <a:cubicBezTo>
                          <a:pt x="545" y="0"/>
                          <a:pt x="3" y="52"/>
                          <a:pt x="3" y="121"/>
                        </a:cubicBezTo>
                        <a:lnTo>
                          <a:pt x="1" y="371"/>
                        </a:lnTo>
                        <a:cubicBezTo>
                          <a:pt x="0" y="440"/>
                          <a:pt x="541" y="500"/>
                          <a:pt x="1208" y="506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88" name="Freeform 1227"/>
                  <p:cNvSpPr>
                    <a:spLocks/>
                  </p:cNvSpPr>
                  <p:nvPr/>
                </p:nvSpPr>
                <p:spPr bwMode="auto">
                  <a:xfrm>
                    <a:off x="2839" y="3391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1"/>
                      </a:cxn>
                      <a:cxn ang="0">
                        <a:pos x="1210" y="6"/>
                      </a:cxn>
                      <a:cxn ang="0">
                        <a:pos x="1" y="121"/>
                      </a:cxn>
                      <a:cxn ang="0">
                        <a:pos x="1208" y="256"/>
                      </a:cxn>
                      <a:cxn ang="0">
                        <a:pos x="2417" y="141"/>
                      </a:cxn>
                    </a:cxnLst>
                    <a:rect l="0" t="0" r="r" b="b"/>
                    <a:pathLst>
                      <a:path w="2418" h="261">
                        <a:moveTo>
                          <a:pt x="2417" y="141"/>
                        </a:moveTo>
                        <a:cubicBezTo>
                          <a:pt x="2418" y="72"/>
                          <a:pt x="1877" y="11"/>
                          <a:pt x="1210" y="6"/>
                        </a:cubicBezTo>
                        <a:cubicBezTo>
                          <a:pt x="543" y="0"/>
                          <a:pt x="1" y="52"/>
                          <a:pt x="1" y="121"/>
                        </a:cubicBezTo>
                        <a:cubicBezTo>
                          <a:pt x="0" y="190"/>
                          <a:pt x="541" y="250"/>
                          <a:pt x="1208" y="256"/>
                        </a:cubicBezTo>
                        <a:cubicBezTo>
                          <a:pt x="1875" y="261"/>
                          <a:pt x="2417" y="210"/>
                          <a:pt x="2417" y="141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89" name="Freeform 1228"/>
                  <p:cNvSpPr>
                    <a:spLocks/>
                  </p:cNvSpPr>
                  <p:nvPr/>
                </p:nvSpPr>
                <p:spPr bwMode="auto">
                  <a:xfrm>
                    <a:off x="2839" y="3360"/>
                    <a:ext cx="291" cy="62"/>
                  </a:xfrm>
                  <a:custGeom>
                    <a:avLst/>
                    <a:gdLst/>
                    <a:ahLst/>
                    <a:cxnLst>
                      <a:cxn ang="0">
                        <a:pos x="1208" y="506"/>
                      </a:cxn>
                      <a:cxn ang="0">
                        <a:pos x="2417" y="391"/>
                      </a:cxn>
                      <a:cxn ang="0">
                        <a:pos x="2419" y="141"/>
                      </a:cxn>
                      <a:cxn ang="0">
                        <a:pos x="1212" y="6"/>
                      </a:cxn>
                      <a:cxn ang="0">
                        <a:pos x="3" y="121"/>
                      </a:cxn>
                      <a:cxn ang="0">
                        <a:pos x="1" y="371"/>
                      </a:cxn>
                      <a:cxn ang="0">
                        <a:pos x="1208" y="506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6"/>
                        </a:moveTo>
                        <a:cubicBezTo>
                          <a:pt x="1875" y="511"/>
                          <a:pt x="2417" y="460"/>
                          <a:pt x="2417" y="391"/>
                        </a:cubicBezTo>
                        <a:lnTo>
                          <a:pt x="2419" y="141"/>
                        </a:lnTo>
                        <a:cubicBezTo>
                          <a:pt x="2420" y="72"/>
                          <a:pt x="1880" y="11"/>
                          <a:pt x="1212" y="6"/>
                        </a:cubicBezTo>
                        <a:cubicBezTo>
                          <a:pt x="545" y="0"/>
                          <a:pt x="3" y="52"/>
                          <a:pt x="3" y="121"/>
                        </a:cubicBezTo>
                        <a:lnTo>
                          <a:pt x="1" y="371"/>
                        </a:lnTo>
                        <a:cubicBezTo>
                          <a:pt x="0" y="440"/>
                          <a:pt x="541" y="500"/>
                          <a:pt x="1208" y="50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90" name="Freeform 1229"/>
                  <p:cNvSpPr>
                    <a:spLocks/>
                  </p:cNvSpPr>
                  <p:nvPr/>
                </p:nvSpPr>
                <p:spPr bwMode="auto">
                  <a:xfrm>
                    <a:off x="2839" y="3390"/>
                    <a:ext cx="290" cy="17"/>
                  </a:xfrm>
                  <a:custGeom>
                    <a:avLst/>
                    <a:gdLst/>
                    <a:ahLst/>
                    <a:cxnLst>
                      <a:cxn ang="0">
                        <a:pos x="290" y="17"/>
                      </a:cxn>
                      <a:cxn ang="0">
                        <a:pos x="145" y="1"/>
                      </a:cxn>
                      <a:cxn ang="0">
                        <a:pos x="0" y="15"/>
                      </a:cxn>
                    </a:cxnLst>
                    <a:rect l="0" t="0" r="r" b="b"/>
                    <a:pathLst>
                      <a:path w="290" h="17">
                        <a:moveTo>
                          <a:pt x="290" y="17"/>
                        </a:moveTo>
                        <a:cubicBezTo>
                          <a:pt x="290" y="9"/>
                          <a:pt x="225" y="2"/>
                          <a:pt x="145" y="1"/>
                        </a:cubicBezTo>
                        <a:cubicBezTo>
                          <a:pt x="65" y="0"/>
                          <a:pt x="0" y="7"/>
                          <a:pt x="0" y="15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281" name="Freeform 1231"/>
                <p:cNvSpPr>
                  <a:spLocks/>
                </p:cNvSpPr>
                <p:nvPr/>
              </p:nvSpPr>
              <p:spPr bwMode="auto">
                <a:xfrm>
                  <a:off x="2984" y="3393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5" y="0"/>
                    </a:cxn>
                    <a:cxn ang="0">
                      <a:pos x="0" y="13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0" h="26">
                      <a:moveTo>
                        <a:pt x="25" y="25"/>
                      </a:moveTo>
                      <a:cubicBezTo>
                        <a:pt x="39" y="26"/>
                        <a:pt x="50" y="20"/>
                        <a:pt x="50" y="13"/>
                      </a:cubicBezTo>
                      <a:cubicBezTo>
                        <a:pt x="50" y="6"/>
                        <a:pt x="39" y="1"/>
                        <a:pt x="25" y="0"/>
                      </a:cubicBezTo>
                      <a:cubicBezTo>
                        <a:pt x="11" y="0"/>
                        <a:pt x="0" y="6"/>
                        <a:pt x="0" y="13"/>
                      </a:cubicBezTo>
                      <a:cubicBezTo>
                        <a:pt x="0" y="20"/>
                        <a:pt x="11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82" name="Freeform 1232"/>
                <p:cNvSpPr>
                  <a:spLocks/>
                </p:cNvSpPr>
                <p:nvPr/>
              </p:nvSpPr>
              <p:spPr bwMode="auto">
                <a:xfrm>
                  <a:off x="3093" y="3405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2"/>
                    </a:cxn>
                    <a:cxn ang="0">
                      <a:pos x="75" y="22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8" y="42"/>
                    </a:cxn>
                  </a:cxnLst>
                  <a:rect l="0" t="0" r="r" b="b"/>
                  <a:pathLst>
                    <a:path w="76" h="42">
                      <a:moveTo>
                        <a:pt x="38" y="42"/>
                      </a:moveTo>
                      <a:cubicBezTo>
                        <a:pt x="59" y="42"/>
                        <a:pt x="75" y="33"/>
                        <a:pt x="75" y="22"/>
                      </a:cubicBezTo>
                      <a:cubicBezTo>
                        <a:pt x="76" y="10"/>
                        <a:pt x="59" y="1"/>
                        <a:pt x="38" y="0"/>
                      </a:cubicBezTo>
                      <a:cubicBezTo>
                        <a:pt x="17" y="0"/>
                        <a:pt x="1" y="9"/>
                        <a:pt x="0" y="21"/>
                      </a:cubicBezTo>
                      <a:cubicBezTo>
                        <a:pt x="0" y="33"/>
                        <a:pt x="17" y="42"/>
                        <a:pt x="38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83" name="Freeform 1233"/>
                <p:cNvSpPr>
                  <a:spLocks/>
                </p:cNvSpPr>
                <p:nvPr/>
              </p:nvSpPr>
              <p:spPr bwMode="auto">
                <a:xfrm>
                  <a:off x="2864" y="3401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2"/>
                    </a:cxn>
                    <a:cxn ang="0">
                      <a:pos x="75" y="21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7" y="42"/>
                    </a:cxn>
                  </a:cxnLst>
                  <a:rect l="0" t="0" r="r" b="b"/>
                  <a:pathLst>
                    <a:path w="75" h="42">
                      <a:moveTo>
                        <a:pt x="37" y="42"/>
                      </a:moveTo>
                      <a:cubicBezTo>
                        <a:pt x="58" y="42"/>
                        <a:pt x="75" y="33"/>
                        <a:pt x="75" y="21"/>
                      </a:cubicBezTo>
                      <a:cubicBezTo>
                        <a:pt x="75" y="10"/>
                        <a:pt x="59" y="0"/>
                        <a:pt x="38" y="0"/>
                      </a:cubicBezTo>
                      <a:cubicBezTo>
                        <a:pt x="17" y="0"/>
                        <a:pt x="0" y="9"/>
                        <a:pt x="0" y="21"/>
                      </a:cubicBezTo>
                      <a:cubicBezTo>
                        <a:pt x="0" y="32"/>
                        <a:pt x="17" y="42"/>
                        <a:pt x="37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84" name="Freeform 1234"/>
                <p:cNvSpPr>
                  <a:spLocks/>
                </p:cNvSpPr>
                <p:nvPr/>
              </p:nvSpPr>
              <p:spPr bwMode="auto">
                <a:xfrm>
                  <a:off x="2922" y="3393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4" y="42"/>
                    </a:cxn>
                    <a:cxn ang="0">
                      <a:pos x="67" y="22"/>
                    </a:cxn>
                    <a:cxn ang="0">
                      <a:pos x="34" y="0"/>
                    </a:cxn>
                    <a:cxn ang="0">
                      <a:pos x="0" y="21"/>
                    </a:cxn>
                    <a:cxn ang="0">
                      <a:pos x="34" y="42"/>
                    </a:cxn>
                  </a:cxnLst>
                  <a:rect l="0" t="0" r="r" b="b"/>
                  <a:pathLst>
                    <a:path w="67" h="42">
                      <a:moveTo>
                        <a:pt x="34" y="42"/>
                      </a:moveTo>
                      <a:cubicBezTo>
                        <a:pt x="52" y="42"/>
                        <a:pt x="67" y="33"/>
                        <a:pt x="67" y="22"/>
                      </a:cubicBezTo>
                      <a:cubicBezTo>
                        <a:pt x="67" y="10"/>
                        <a:pt x="52" y="1"/>
                        <a:pt x="34" y="0"/>
                      </a:cubicBezTo>
                      <a:cubicBezTo>
                        <a:pt x="16" y="0"/>
                        <a:pt x="1" y="10"/>
                        <a:pt x="0" y="21"/>
                      </a:cubicBezTo>
                      <a:cubicBezTo>
                        <a:pt x="0" y="33"/>
                        <a:pt x="15" y="42"/>
                        <a:pt x="34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85" name="Freeform 1235"/>
                <p:cNvSpPr>
                  <a:spLocks/>
                </p:cNvSpPr>
                <p:nvPr/>
              </p:nvSpPr>
              <p:spPr bwMode="auto">
                <a:xfrm>
                  <a:off x="3041" y="3396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29" y="34"/>
                    </a:cxn>
                    <a:cxn ang="0">
                      <a:pos x="58" y="17"/>
                    </a:cxn>
                    <a:cxn ang="0">
                      <a:pos x="29" y="0"/>
                    </a:cxn>
                    <a:cxn ang="0">
                      <a:pos x="0" y="17"/>
                    </a:cxn>
                    <a:cxn ang="0">
                      <a:pos x="29" y="34"/>
                    </a:cxn>
                  </a:cxnLst>
                  <a:rect l="0" t="0" r="r" b="b"/>
                  <a:pathLst>
                    <a:path w="59" h="34">
                      <a:moveTo>
                        <a:pt x="29" y="34"/>
                      </a:moveTo>
                      <a:cubicBezTo>
                        <a:pt x="45" y="34"/>
                        <a:pt x="58" y="27"/>
                        <a:pt x="58" y="17"/>
                      </a:cubicBezTo>
                      <a:cubicBezTo>
                        <a:pt x="59" y="8"/>
                        <a:pt x="46" y="1"/>
                        <a:pt x="29" y="0"/>
                      </a:cubicBezTo>
                      <a:cubicBezTo>
                        <a:pt x="13" y="0"/>
                        <a:pt x="0" y="8"/>
                        <a:pt x="0" y="17"/>
                      </a:cubicBezTo>
                      <a:cubicBezTo>
                        <a:pt x="0" y="26"/>
                        <a:pt x="13" y="34"/>
                        <a:pt x="29" y="34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78" name="Group 1326"/>
            <p:cNvGrpSpPr>
              <a:grpSpLocks/>
            </p:cNvGrpSpPr>
            <p:nvPr/>
          </p:nvGrpSpPr>
          <p:grpSpPr bwMode="auto">
            <a:xfrm>
              <a:off x="6547980" y="3984738"/>
              <a:ext cx="523804" cy="286427"/>
              <a:chOff x="2870" y="3069"/>
              <a:chExt cx="595" cy="385"/>
            </a:xfrm>
          </p:grpSpPr>
          <p:grpSp>
            <p:nvGrpSpPr>
              <p:cNvPr id="2186" name="Group 1259"/>
              <p:cNvGrpSpPr>
                <a:grpSpLocks/>
              </p:cNvGrpSpPr>
              <p:nvPr/>
            </p:nvGrpSpPr>
            <p:grpSpPr bwMode="auto">
              <a:xfrm>
                <a:off x="2870" y="3069"/>
                <a:ext cx="307" cy="127"/>
                <a:chOff x="2870" y="3069"/>
                <a:chExt cx="307" cy="127"/>
              </a:xfrm>
            </p:grpSpPr>
            <p:grpSp>
              <p:nvGrpSpPr>
                <p:cNvPr id="2253" name="Group 1242"/>
                <p:cNvGrpSpPr>
                  <a:grpSpLocks/>
                </p:cNvGrpSpPr>
                <p:nvPr/>
              </p:nvGrpSpPr>
              <p:grpSpPr bwMode="auto">
                <a:xfrm>
                  <a:off x="2964" y="3069"/>
                  <a:ext cx="105" cy="51"/>
                  <a:chOff x="2964" y="3069"/>
                  <a:chExt cx="105" cy="51"/>
                </a:xfrm>
              </p:grpSpPr>
              <p:sp>
                <p:nvSpPr>
                  <p:cNvPr id="2270" name="Freeform 1238"/>
                  <p:cNvSpPr>
                    <a:spLocks/>
                  </p:cNvSpPr>
                  <p:nvPr/>
                </p:nvSpPr>
                <p:spPr bwMode="auto">
                  <a:xfrm>
                    <a:off x="2964" y="3069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7" y="1"/>
                      </a:cxn>
                      <a:cxn ang="0">
                        <a:pos x="3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70" h="428">
                        <a:moveTo>
                          <a:pt x="433" y="426"/>
                        </a:moveTo>
                        <a:cubicBezTo>
                          <a:pt x="672" y="428"/>
                          <a:pt x="867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70" y="33"/>
                          <a:pt x="676" y="3"/>
                          <a:pt x="437" y="1"/>
                        </a:cubicBezTo>
                        <a:cubicBezTo>
                          <a:pt x="197" y="0"/>
                          <a:pt x="3" y="26"/>
                          <a:pt x="3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4" y="425"/>
                          <a:pt x="433" y="42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71" name="Freeform 1239"/>
                  <p:cNvSpPr>
                    <a:spLocks/>
                  </p:cNvSpPr>
                  <p:nvPr/>
                </p:nvSpPr>
                <p:spPr bwMode="auto">
                  <a:xfrm>
                    <a:off x="2964" y="3105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6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8">
                        <a:moveTo>
                          <a:pt x="867" y="68"/>
                        </a:moveTo>
                        <a:cubicBezTo>
                          <a:pt x="867" y="33"/>
                          <a:pt x="673" y="4"/>
                          <a:pt x="434" y="2"/>
                        </a:cubicBezTo>
                        <a:cubicBezTo>
                          <a:pt x="195" y="0"/>
                          <a:pt x="1" y="26"/>
                          <a:pt x="0" y="61"/>
                        </a:cubicBezTo>
                        <a:cubicBezTo>
                          <a:pt x="0" y="95"/>
                          <a:pt x="194" y="125"/>
                          <a:pt x="433" y="126"/>
                        </a:cubicBezTo>
                        <a:cubicBezTo>
                          <a:pt x="672" y="128"/>
                          <a:pt x="867" y="102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72" name="Freeform 1240"/>
                  <p:cNvSpPr>
                    <a:spLocks/>
                  </p:cNvSpPr>
                  <p:nvPr/>
                </p:nvSpPr>
                <p:spPr bwMode="auto">
                  <a:xfrm>
                    <a:off x="2964" y="3069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7" y="1"/>
                      </a:cxn>
                      <a:cxn ang="0">
                        <a:pos x="3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70" h="428">
                        <a:moveTo>
                          <a:pt x="433" y="426"/>
                        </a:moveTo>
                        <a:cubicBezTo>
                          <a:pt x="672" y="428"/>
                          <a:pt x="867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70" y="33"/>
                          <a:pt x="676" y="3"/>
                          <a:pt x="437" y="1"/>
                        </a:cubicBezTo>
                        <a:cubicBezTo>
                          <a:pt x="197" y="0"/>
                          <a:pt x="3" y="26"/>
                          <a:pt x="3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4" y="425"/>
                          <a:pt x="433" y="42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73" name="Freeform 1241"/>
                  <p:cNvSpPr>
                    <a:spLocks/>
                  </p:cNvSpPr>
                  <p:nvPr/>
                </p:nvSpPr>
                <p:spPr bwMode="auto">
                  <a:xfrm>
                    <a:off x="2964" y="3105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54" name="Group 1247"/>
                <p:cNvGrpSpPr>
                  <a:grpSpLocks/>
                </p:cNvGrpSpPr>
                <p:nvPr/>
              </p:nvGrpSpPr>
              <p:grpSpPr bwMode="auto">
                <a:xfrm>
                  <a:off x="2926" y="3094"/>
                  <a:ext cx="180" cy="74"/>
                  <a:chOff x="2926" y="3094"/>
                  <a:chExt cx="180" cy="74"/>
                </a:xfrm>
              </p:grpSpPr>
              <p:sp>
                <p:nvSpPr>
                  <p:cNvPr id="2266" name="Freeform 1243"/>
                  <p:cNvSpPr>
                    <a:spLocks/>
                  </p:cNvSpPr>
                  <p:nvPr/>
                </p:nvSpPr>
                <p:spPr bwMode="auto">
                  <a:xfrm>
                    <a:off x="2926" y="3094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5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5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4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7" name="Freeform 1244"/>
                  <p:cNvSpPr>
                    <a:spLocks/>
                  </p:cNvSpPr>
                  <p:nvPr/>
                </p:nvSpPr>
                <p:spPr bwMode="auto">
                  <a:xfrm>
                    <a:off x="2926" y="3134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3" h="280">
                        <a:moveTo>
                          <a:pt x="1492" y="146"/>
                        </a:moveTo>
                        <a:cubicBezTo>
                          <a:pt x="1493" y="71"/>
                          <a:pt x="1159" y="7"/>
                          <a:pt x="747" y="3"/>
                        </a:cubicBezTo>
                        <a:cubicBezTo>
                          <a:pt x="335" y="0"/>
                          <a:pt x="1" y="59"/>
                          <a:pt x="0" y="134"/>
                        </a:cubicBezTo>
                        <a:cubicBezTo>
                          <a:pt x="0" y="210"/>
                          <a:pt x="333" y="274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8" name="Freeform 1245"/>
                  <p:cNvSpPr>
                    <a:spLocks/>
                  </p:cNvSpPr>
                  <p:nvPr/>
                </p:nvSpPr>
                <p:spPr bwMode="auto">
                  <a:xfrm>
                    <a:off x="2926" y="3094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5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5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4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9" name="Freeform 1246"/>
                  <p:cNvSpPr>
                    <a:spLocks/>
                  </p:cNvSpPr>
                  <p:nvPr/>
                </p:nvSpPr>
                <p:spPr bwMode="auto">
                  <a:xfrm>
                    <a:off x="2926" y="3134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55" name="Group 1253"/>
                <p:cNvGrpSpPr>
                  <a:grpSpLocks/>
                </p:cNvGrpSpPr>
                <p:nvPr/>
              </p:nvGrpSpPr>
              <p:grpSpPr bwMode="auto">
                <a:xfrm>
                  <a:off x="2870" y="3119"/>
                  <a:ext cx="307" cy="77"/>
                  <a:chOff x="2870" y="3119"/>
                  <a:chExt cx="307" cy="77"/>
                </a:xfrm>
              </p:grpSpPr>
              <p:sp>
                <p:nvSpPr>
                  <p:cNvPr id="2261" name="Freeform 1248"/>
                  <p:cNvSpPr>
                    <a:spLocks/>
                  </p:cNvSpPr>
                  <p:nvPr/>
                </p:nvSpPr>
                <p:spPr bwMode="auto">
                  <a:xfrm>
                    <a:off x="2886" y="3135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1"/>
                      </a:cxn>
                      <a:cxn ang="0">
                        <a:pos x="1" y="371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79" y="11"/>
                          <a:pt x="1212" y="5"/>
                        </a:cubicBezTo>
                        <a:cubicBezTo>
                          <a:pt x="544" y="0"/>
                          <a:pt x="3" y="52"/>
                          <a:pt x="3" y="121"/>
                        </a:cubicBezTo>
                        <a:lnTo>
                          <a:pt x="1" y="371"/>
                        </a:lnTo>
                        <a:cubicBezTo>
                          <a:pt x="0" y="440"/>
                          <a:pt x="540" y="500"/>
                          <a:pt x="1208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2" name="Freeform 1249"/>
                  <p:cNvSpPr>
                    <a:spLocks/>
                  </p:cNvSpPr>
                  <p:nvPr/>
                </p:nvSpPr>
                <p:spPr bwMode="auto">
                  <a:xfrm>
                    <a:off x="2870" y="3119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0"/>
                      </a:cxn>
                      <a:cxn ang="0">
                        <a:pos x="0" y="370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1"/>
                          <a:pt x="2" y="120"/>
                        </a:cubicBezTo>
                        <a:lnTo>
                          <a:pt x="0" y="370"/>
                        </a:lnTo>
                        <a:cubicBezTo>
                          <a:pt x="0" y="439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3" name="Freeform 1250"/>
                  <p:cNvSpPr>
                    <a:spLocks/>
                  </p:cNvSpPr>
                  <p:nvPr/>
                </p:nvSpPr>
                <p:spPr bwMode="auto">
                  <a:xfrm>
                    <a:off x="2870" y="3149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0"/>
                      </a:cxn>
                      <a:cxn ang="0">
                        <a:pos x="1209" y="5"/>
                      </a:cxn>
                      <a:cxn ang="0">
                        <a:pos x="0" y="120"/>
                      </a:cxn>
                      <a:cxn ang="0">
                        <a:pos x="1207" y="255"/>
                      </a:cxn>
                      <a:cxn ang="0">
                        <a:pos x="2417" y="140"/>
                      </a:cxn>
                    </a:cxnLst>
                    <a:rect l="0" t="0" r="r" b="b"/>
                    <a:pathLst>
                      <a:path w="2417" h="261">
                        <a:moveTo>
                          <a:pt x="2417" y="140"/>
                        </a:moveTo>
                        <a:cubicBezTo>
                          <a:pt x="2417" y="71"/>
                          <a:pt x="1877" y="11"/>
                          <a:pt x="1209" y="5"/>
                        </a:cubicBezTo>
                        <a:cubicBezTo>
                          <a:pt x="542" y="0"/>
                          <a:pt x="1" y="51"/>
                          <a:pt x="0" y="120"/>
                        </a:cubicBezTo>
                        <a:cubicBezTo>
                          <a:pt x="0" y="189"/>
                          <a:pt x="540" y="250"/>
                          <a:pt x="1207" y="255"/>
                        </a:cubicBezTo>
                        <a:cubicBezTo>
                          <a:pt x="1875" y="261"/>
                          <a:pt x="2416" y="209"/>
                          <a:pt x="2417" y="14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4" name="Freeform 1251"/>
                  <p:cNvSpPr>
                    <a:spLocks/>
                  </p:cNvSpPr>
                  <p:nvPr/>
                </p:nvSpPr>
                <p:spPr bwMode="auto">
                  <a:xfrm>
                    <a:off x="2870" y="3119"/>
                    <a:ext cx="290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0"/>
                      </a:cxn>
                      <a:cxn ang="0">
                        <a:pos x="0" y="370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1"/>
                          <a:pt x="2" y="120"/>
                        </a:cubicBezTo>
                        <a:lnTo>
                          <a:pt x="0" y="370"/>
                        </a:lnTo>
                        <a:cubicBezTo>
                          <a:pt x="0" y="439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5" name="Freeform 1252"/>
                  <p:cNvSpPr>
                    <a:spLocks/>
                  </p:cNvSpPr>
                  <p:nvPr/>
                </p:nvSpPr>
                <p:spPr bwMode="auto">
                  <a:xfrm>
                    <a:off x="2870" y="3149"/>
                    <a:ext cx="290" cy="16"/>
                  </a:xfrm>
                  <a:custGeom>
                    <a:avLst/>
                    <a:gdLst/>
                    <a:ahLst/>
                    <a:cxnLst>
                      <a:cxn ang="0">
                        <a:pos x="290" y="16"/>
                      </a:cxn>
                      <a:cxn ang="0">
                        <a:pos x="145" y="0"/>
                      </a:cxn>
                      <a:cxn ang="0">
                        <a:pos x="0" y="14"/>
                      </a:cxn>
                    </a:cxnLst>
                    <a:rect l="0" t="0" r="r" b="b"/>
                    <a:pathLst>
                      <a:path w="290" h="16">
                        <a:moveTo>
                          <a:pt x="290" y="16"/>
                        </a:moveTo>
                        <a:cubicBezTo>
                          <a:pt x="290" y="8"/>
                          <a:pt x="225" y="1"/>
                          <a:pt x="145" y="0"/>
                        </a:cubicBezTo>
                        <a:cubicBezTo>
                          <a:pt x="65" y="0"/>
                          <a:pt x="0" y="6"/>
                          <a:pt x="0" y="14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256" name="Freeform 1254"/>
                <p:cNvSpPr>
                  <a:spLocks/>
                </p:cNvSpPr>
                <p:nvPr/>
              </p:nvSpPr>
              <p:spPr bwMode="auto">
                <a:xfrm>
                  <a:off x="3015" y="3151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6" y="0"/>
                    </a:cxn>
                    <a:cxn ang="0">
                      <a:pos x="0" y="12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1" h="25">
                      <a:moveTo>
                        <a:pt x="25" y="25"/>
                      </a:moveTo>
                      <a:cubicBezTo>
                        <a:pt x="39" y="25"/>
                        <a:pt x="50" y="19"/>
                        <a:pt x="50" y="13"/>
                      </a:cubicBezTo>
                      <a:cubicBezTo>
                        <a:pt x="51" y="6"/>
                        <a:pt x="39" y="0"/>
                        <a:pt x="26" y="0"/>
                      </a:cubicBezTo>
                      <a:cubicBezTo>
                        <a:pt x="12" y="0"/>
                        <a:pt x="1" y="5"/>
                        <a:pt x="0" y="12"/>
                      </a:cubicBezTo>
                      <a:cubicBezTo>
                        <a:pt x="0" y="19"/>
                        <a:pt x="12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57" name="Freeform 1255"/>
                <p:cNvSpPr>
                  <a:spLocks/>
                </p:cNvSpPr>
                <p:nvPr/>
              </p:nvSpPr>
              <p:spPr bwMode="auto">
                <a:xfrm>
                  <a:off x="3124" y="3163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1"/>
                    </a:cxn>
                    <a:cxn ang="0">
                      <a:pos x="75" y="21"/>
                    </a:cxn>
                    <a:cxn ang="0">
                      <a:pos x="37" y="0"/>
                    </a:cxn>
                    <a:cxn ang="0">
                      <a:pos x="0" y="20"/>
                    </a:cxn>
                    <a:cxn ang="0">
                      <a:pos x="37" y="41"/>
                    </a:cxn>
                  </a:cxnLst>
                  <a:rect l="0" t="0" r="r" b="b"/>
                  <a:pathLst>
                    <a:path w="75" h="42">
                      <a:moveTo>
                        <a:pt x="37" y="41"/>
                      </a:moveTo>
                      <a:cubicBezTo>
                        <a:pt x="58" y="42"/>
                        <a:pt x="75" y="32"/>
                        <a:pt x="75" y="21"/>
                      </a:cubicBezTo>
                      <a:cubicBezTo>
                        <a:pt x="75" y="9"/>
                        <a:pt x="58" y="0"/>
                        <a:pt x="37" y="0"/>
                      </a:cubicBezTo>
                      <a:cubicBezTo>
                        <a:pt x="17" y="0"/>
                        <a:pt x="0" y="9"/>
                        <a:pt x="0" y="20"/>
                      </a:cubicBezTo>
                      <a:cubicBezTo>
                        <a:pt x="0" y="32"/>
                        <a:pt x="16" y="41"/>
                        <a:pt x="37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58" name="Freeform 1256"/>
                <p:cNvSpPr>
                  <a:spLocks/>
                </p:cNvSpPr>
                <p:nvPr/>
              </p:nvSpPr>
              <p:spPr bwMode="auto">
                <a:xfrm>
                  <a:off x="2895" y="3159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2"/>
                    </a:cxn>
                    <a:cxn ang="0">
                      <a:pos x="75" y="22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8" y="42"/>
                    </a:cxn>
                  </a:cxnLst>
                  <a:rect l="0" t="0" r="r" b="b"/>
                  <a:pathLst>
                    <a:path w="76" h="42">
                      <a:moveTo>
                        <a:pt x="38" y="42"/>
                      </a:moveTo>
                      <a:cubicBezTo>
                        <a:pt x="59" y="42"/>
                        <a:pt x="75" y="33"/>
                        <a:pt x="75" y="22"/>
                      </a:cubicBezTo>
                      <a:cubicBezTo>
                        <a:pt x="76" y="10"/>
                        <a:pt x="59" y="1"/>
                        <a:pt x="38" y="0"/>
                      </a:cubicBezTo>
                      <a:cubicBezTo>
                        <a:pt x="17" y="0"/>
                        <a:pt x="1" y="9"/>
                        <a:pt x="0" y="21"/>
                      </a:cubicBezTo>
                      <a:cubicBezTo>
                        <a:pt x="0" y="33"/>
                        <a:pt x="17" y="42"/>
                        <a:pt x="38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59" name="Freeform 1257"/>
                <p:cNvSpPr>
                  <a:spLocks/>
                </p:cNvSpPr>
                <p:nvPr/>
              </p:nvSpPr>
              <p:spPr bwMode="auto">
                <a:xfrm>
                  <a:off x="2953" y="3151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3" y="41"/>
                    </a:cxn>
                    <a:cxn ang="0">
                      <a:pos x="66" y="21"/>
                    </a:cxn>
                    <a:cxn ang="0">
                      <a:pos x="33" y="0"/>
                    </a:cxn>
                    <a:cxn ang="0">
                      <a:pos x="0" y="20"/>
                    </a:cxn>
                    <a:cxn ang="0">
                      <a:pos x="33" y="41"/>
                    </a:cxn>
                  </a:cxnLst>
                  <a:rect l="0" t="0" r="r" b="b"/>
                  <a:pathLst>
                    <a:path w="67" h="42">
                      <a:moveTo>
                        <a:pt x="33" y="41"/>
                      </a:moveTo>
                      <a:cubicBezTo>
                        <a:pt x="51" y="42"/>
                        <a:pt x="66" y="32"/>
                        <a:pt x="66" y="21"/>
                      </a:cubicBezTo>
                      <a:cubicBezTo>
                        <a:pt x="67" y="9"/>
                        <a:pt x="52" y="0"/>
                        <a:pt x="33" y="0"/>
                      </a:cubicBezTo>
                      <a:cubicBezTo>
                        <a:pt x="15" y="0"/>
                        <a:pt x="0" y="9"/>
                        <a:pt x="0" y="20"/>
                      </a:cubicBezTo>
                      <a:cubicBezTo>
                        <a:pt x="0" y="32"/>
                        <a:pt x="15" y="41"/>
                        <a:pt x="33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60" name="Freeform 1258"/>
                <p:cNvSpPr>
                  <a:spLocks/>
                </p:cNvSpPr>
                <p:nvPr/>
              </p:nvSpPr>
              <p:spPr bwMode="auto">
                <a:xfrm>
                  <a:off x="3072" y="3154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30" y="33"/>
                    </a:cxn>
                    <a:cxn ang="0">
                      <a:pos x="59" y="17"/>
                    </a:cxn>
                    <a:cxn ang="0">
                      <a:pos x="30" y="0"/>
                    </a:cxn>
                    <a:cxn ang="0">
                      <a:pos x="0" y="16"/>
                    </a:cxn>
                    <a:cxn ang="0">
                      <a:pos x="30" y="33"/>
                    </a:cxn>
                  </a:cxnLst>
                  <a:rect l="0" t="0" r="r" b="b"/>
                  <a:pathLst>
                    <a:path w="59" h="33">
                      <a:moveTo>
                        <a:pt x="30" y="33"/>
                      </a:moveTo>
                      <a:cubicBezTo>
                        <a:pt x="46" y="33"/>
                        <a:pt x="59" y="26"/>
                        <a:pt x="59" y="17"/>
                      </a:cubicBezTo>
                      <a:cubicBezTo>
                        <a:pt x="59" y="7"/>
                        <a:pt x="46" y="0"/>
                        <a:pt x="30" y="0"/>
                      </a:cubicBezTo>
                      <a:cubicBezTo>
                        <a:pt x="14" y="0"/>
                        <a:pt x="1" y="7"/>
                        <a:pt x="0" y="16"/>
                      </a:cubicBezTo>
                      <a:cubicBezTo>
                        <a:pt x="0" y="25"/>
                        <a:pt x="13" y="33"/>
                        <a:pt x="30" y="33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87" name="Group 1281"/>
              <p:cNvGrpSpPr>
                <a:grpSpLocks/>
              </p:cNvGrpSpPr>
              <p:nvPr/>
            </p:nvGrpSpPr>
            <p:grpSpPr bwMode="auto">
              <a:xfrm>
                <a:off x="2966" y="3155"/>
                <a:ext cx="307" cy="127"/>
                <a:chOff x="2966" y="3155"/>
                <a:chExt cx="307" cy="127"/>
              </a:xfrm>
            </p:grpSpPr>
            <p:grpSp>
              <p:nvGrpSpPr>
                <p:cNvPr id="2232" name="Group 1264"/>
                <p:cNvGrpSpPr>
                  <a:grpSpLocks/>
                </p:cNvGrpSpPr>
                <p:nvPr/>
              </p:nvGrpSpPr>
              <p:grpSpPr bwMode="auto">
                <a:xfrm>
                  <a:off x="3060" y="3155"/>
                  <a:ext cx="105" cy="51"/>
                  <a:chOff x="3060" y="3155"/>
                  <a:chExt cx="105" cy="51"/>
                </a:xfrm>
              </p:grpSpPr>
              <p:sp>
                <p:nvSpPr>
                  <p:cNvPr id="2249" name="Freeform 1260"/>
                  <p:cNvSpPr>
                    <a:spLocks/>
                  </p:cNvSpPr>
                  <p:nvPr/>
                </p:nvSpPr>
                <p:spPr bwMode="auto">
                  <a:xfrm>
                    <a:off x="3060" y="3155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7"/>
                      </a:cxn>
                      <a:cxn ang="0">
                        <a:pos x="867" y="368"/>
                      </a:cxn>
                      <a:cxn ang="0">
                        <a:pos x="869" y="68"/>
                      </a:cxn>
                      <a:cxn ang="0">
                        <a:pos x="437" y="2"/>
                      </a:cxn>
                      <a:cxn ang="0">
                        <a:pos x="3" y="61"/>
                      </a:cxn>
                      <a:cxn ang="0">
                        <a:pos x="0" y="361"/>
                      </a:cxn>
                      <a:cxn ang="0">
                        <a:pos x="433" y="427"/>
                      </a:cxn>
                    </a:cxnLst>
                    <a:rect l="0" t="0" r="r" b="b"/>
                    <a:pathLst>
                      <a:path w="870" h="429">
                        <a:moveTo>
                          <a:pt x="433" y="427"/>
                        </a:moveTo>
                        <a:cubicBezTo>
                          <a:pt x="672" y="429"/>
                          <a:pt x="867" y="403"/>
                          <a:pt x="867" y="368"/>
                        </a:cubicBezTo>
                        <a:lnTo>
                          <a:pt x="869" y="68"/>
                        </a:lnTo>
                        <a:cubicBezTo>
                          <a:pt x="870" y="34"/>
                          <a:pt x="676" y="4"/>
                          <a:pt x="437" y="2"/>
                        </a:cubicBezTo>
                        <a:cubicBezTo>
                          <a:pt x="197" y="0"/>
                          <a:pt x="3" y="27"/>
                          <a:pt x="3" y="61"/>
                        </a:cubicBezTo>
                        <a:lnTo>
                          <a:pt x="0" y="361"/>
                        </a:lnTo>
                        <a:cubicBezTo>
                          <a:pt x="0" y="396"/>
                          <a:pt x="194" y="425"/>
                          <a:pt x="433" y="427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50" name="Freeform 1261"/>
                  <p:cNvSpPr>
                    <a:spLocks/>
                  </p:cNvSpPr>
                  <p:nvPr/>
                </p:nvSpPr>
                <p:spPr bwMode="auto">
                  <a:xfrm>
                    <a:off x="3060" y="3191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7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9">
                        <a:moveTo>
                          <a:pt x="867" y="68"/>
                        </a:moveTo>
                        <a:cubicBezTo>
                          <a:pt x="867" y="34"/>
                          <a:pt x="673" y="4"/>
                          <a:pt x="434" y="2"/>
                        </a:cubicBezTo>
                        <a:cubicBezTo>
                          <a:pt x="195" y="0"/>
                          <a:pt x="1" y="27"/>
                          <a:pt x="0" y="61"/>
                        </a:cubicBezTo>
                        <a:cubicBezTo>
                          <a:pt x="0" y="96"/>
                          <a:pt x="194" y="125"/>
                          <a:pt x="433" y="127"/>
                        </a:cubicBezTo>
                        <a:cubicBezTo>
                          <a:pt x="672" y="129"/>
                          <a:pt x="867" y="103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51" name="Freeform 1262"/>
                  <p:cNvSpPr>
                    <a:spLocks/>
                  </p:cNvSpPr>
                  <p:nvPr/>
                </p:nvSpPr>
                <p:spPr bwMode="auto">
                  <a:xfrm>
                    <a:off x="3060" y="3155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7"/>
                      </a:cxn>
                      <a:cxn ang="0">
                        <a:pos x="867" y="368"/>
                      </a:cxn>
                      <a:cxn ang="0">
                        <a:pos x="869" y="68"/>
                      </a:cxn>
                      <a:cxn ang="0">
                        <a:pos x="437" y="2"/>
                      </a:cxn>
                      <a:cxn ang="0">
                        <a:pos x="3" y="61"/>
                      </a:cxn>
                      <a:cxn ang="0">
                        <a:pos x="0" y="361"/>
                      </a:cxn>
                      <a:cxn ang="0">
                        <a:pos x="433" y="427"/>
                      </a:cxn>
                    </a:cxnLst>
                    <a:rect l="0" t="0" r="r" b="b"/>
                    <a:pathLst>
                      <a:path w="870" h="429">
                        <a:moveTo>
                          <a:pt x="433" y="427"/>
                        </a:moveTo>
                        <a:cubicBezTo>
                          <a:pt x="672" y="429"/>
                          <a:pt x="867" y="403"/>
                          <a:pt x="867" y="368"/>
                        </a:cubicBezTo>
                        <a:lnTo>
                          <a:pt x="869" y="68"/>
                        </a:lnTo>
                        <a:cubicBezTo>
                          <a:pt x="870" y="34"/>
                          <a:pt x="676" y="4"/>
                          <a:pt x="437" y="2"/>
                        </a:cubicBezTo>
                        <a:cubicBezTo>
                          <a:pt x="197" y="0"/>
                          <a:pt x="3" y="27"/>
                          <a:pt x="3" y="61"/>
                        </a:cubicBezTo>
                        <a:lnTo>
                          <a:pt x="0" y="361"/>
                        </a:lnTo>
                        <a:cubicBezTo>
                          <a:pt x="0" y="396"/>
                          <a:pt x="194" y="425"/>
                          <a:pt x="433" y="427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52" name="Freeform 1263"/>
                  <p:cNvSpPr>
                    <a:spLocks/>
                  </p:cNvSpPr>
                  <p:nvPr/>
                </p:nvSpPr>
                <p:spPr bwMode="auto">
                  <a:xfrm>
                    <a:off x="3060" y="3191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33" name="Group 1269"/>
                <p:cNvGrpSpPr>
                  <a:grpSpLocks/>
                </p:cNvGrpSpPr>
                <p:nvPr/>
              </p:nvGrpSpPr>
              <p:grpSpPr bwMode="auto">
                <a:xfrm>
                  <a:off x="3022" y="3180"/>
                  <a:ext cx="180" cy="74"/>
                  <a:chOff x="3022" y="3180"/>
                  <a:chExt cx="180" cy="74"/>
                </a:xfrm>
              </p:grpSpPr>
              <p:sp>
                <p:nvSpPr>
                  <p:cNvPr id="2245" name="Freeform 1265"/>
                  <p:cNvSpPr>
                    <a:spLocks/>
                  </p:cNvSpPr>
                  <p:nvPr/>
                </p:nvSpPr>
                <p:spPr bwMode="auto">
                  <a:xfrm>
                    <a:off x="3022" y="3180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5" y="146"/>
                      </a:cxn>
                      <a:cxn ang="0">
                        <a:pos x="750" y="3"/>
                      </a:cxn>
                      <a:cxn ang="0">
                        <a:pos x="3" y="134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5" y="146"/>
                        </a:lnTo>
                        <a:cubicBezTo>
                          <a:pt x="1495" y="71"/>
                          <a:pt x="1162" y="7"/>
                          <a:pt x="750" y="3"/>
                        </a:cubicBezTo>
                        <a:cubicBezTo>
                          <a:pt x="338" y="0"/>
                          <a:pt x="4" y="59"/>
                          <a:pt x="3" y="134"/>
                        </a:cubicBezTo>
                        <a:lnTo>
                          <a:pt x="0" y="469"/>
                        </a:lnTo>
                        <a:cubicBezTo>
                          <a:pt x="0" y="544"/>
                          <a:pt x="333" y="608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6" name="Freeform 1266"/>
                  <p:cNvSpPr>
                    <a:spLocks/>
                  </p:cNvSpPr>
                  <p:nvPr/>
                </p:nvSpPr>
                <p:spPr bwMode="auto">
                  <a:xfrm>
                    <a:off x="3022" y="3220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3" h="280">
                        <a:moveTo>
                          <a:pt x="1492" y="146"/>
                        </a:moveTo>
                        <a:cubicBezTo>
                          <a:pt x="1493" y="70"/>
                          <a:pt x="1159" y="6"/>
                          <a:pt x="747" y="3"/>
                        </a:cubicBezTo>
                        <a:cubicBezTo>
                          <a:pt x="335" y="0"/>
                          <a:pt x="1" y="58"/>
                          <a:pt x="0" y="134"/>
                        </a:cubicBezTo>
                        <a:cubicBezTo>
                          <a:pt x="0" y="209"/>
                          <a:pt x="333" y="273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7" name="Freeform 1267"/>
                  <p:cNvSpPr>
                    <a:spLocks/>
                  </p:cNvSpPr>
                  <p:nvPr/>
                </p:nvSpPr>
                <p:spPr bwMode="auto">
                  <a:xfrm>
                    <a:off x="3022" y="3180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5" y="146"/>
                      </a:cxn>
                      <a:cxn ang="0">
                        <a:pos x="750" y="3"/>
                      </a:cxn>
                      <a:cxn ang="0">
                        <a:pos x="3" y="134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5" y="146"/>
                        </a:lnTo>
                        <a:cubicBezTo>
                          <a:pt x="1495" y="71"/>
                          <a:pt x="1162" y="7"/>
                          <a:pt x="750" y="3"/>
                        </a:cubicBezTo>
                        <a:cubicBezTo>
                          <a:pt x="338" y="0"/>
                          <a:pt x="4" y="59"/>
                          <a:pt x="3" y="134"/>
                        </a:cubicBezTo>
                        <a:lnTo>
                          <a:pt x="0" y="469"/>
                        </a:lnTo>
                        <a:cubicBezTo>
                          <a:pt x="0" y="544"/>
                          <a:pt x="333" y="608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8" name="Freeform 1268"/>
                  <p:cNvSpPr>
                    <a:spLocks/>
                  </p:cNvSpPr>
                  <p:nvPr/>
                </p:nvSpPr>
                <p:spPr bwMode="auto">
                  <a:xfrm>
                    <a:off x="3022" y="3220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34" name="Group 1275"/>
                <p:cNvGrpSpPr>
                  <a:grpSpLocks/>
                </p:cNvGrpSpPr>
                <p:nvPr/>
              </p:nvGrpSpPr>
              <p:grpSpPr bwMode="auto">
                <a:xfrm>
                  <a:off x="2966" y="3204"/>
                  <a:ext cx="307" cy="78"/>
                  <a:chOff x="2966" y="3204"/>
                  <a:chExt cx="307" cy="78"/>
                </a:xfrm>
              </p:grpSpPr>
              <p:sp>
                <p:nvSpPr>
                  <p:cNvPr id="2240" name="Freeform 1270"/>
                  <p:cNvSpPr>
                    <a:spLocks/>
                  </p:cNvSpPr>
                  <p:nvPr/>
                </p:nvSpPr>
                <p:spPr bwMode="auto">
                  <a:xfrm>
                    <a:off x="2982" y="3221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79" y="11"/>
                          <a:pt x="1212" y="5"/>
                        </a:cubicBezTo>
                        <a:cubicBezTo>
                          <a:pt x="544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0" y="500"/>
                          <a:pt x="1208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1" name="Freeform 1271"/>
                  <p:cNvSpPr>
                    <a:spLocks/>
                  </p:cNvSpPr>
                  <p:nvPr/>
                </p:nvSpPr>
                <p:spPr bwMode="auto">
                  <a:xfrm>
                    <a:off x="2966" y="3204"/>
                    <a:ext cx="291" cy="62"/>
                  </a:xfrm>
                  <a:custGeom>
                    <a:avLst/>
                    <a:gdLst/>
                    <a:ahLst/>
                    <a:cxnLst>
                      <a:cxn ang="0">
                        <a:pos x="1207" y="506"/>
                      </a:cxn>
                      <a:cxn ang="0">
                        <a:pos x="2417" y="391"/>
                      </a:cxn>
                      <a:cxn ang="0">
                        <a:pos x="2419" y="141"/>
                      </a:cxn>
                      <a:cxn ang="0">
                        <a:pos x="1211" y="6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6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6"/>
                        </a:moveTo>
                        <a:cubicBezTo>
                          <a:pt x="1875" y="511"/>
                          <a:pt x="2416" y="460"/>
                          <a:pt x="2417" y="391"/>
                        </a:cubicBezTo>
                        <a:lnTo>
                          <a:pt x="2419" y="141"/>
                        </a:lnTo>
                        <a:cubicBezTo>
                          <a:pt x="2419" y="72"/>
                          <a:pt x="1879" y="11"/>
                          <a:pt x="1211" y="6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6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2" name="Freeform 1272"/>
                  <p:cNvSpPr>
                    <a:spLocks/>
                  </p:cNvSpPr>
                  <p:nvPr/>
                </p:nvSpPr>
                <p:spPr bwMode="auto">
                  <a:xfrm>
                    <a:off x="2966" y="3234"/>
                    <a:ext cx="290" cy="32"/>
                  </a:xfrm>
                  <a:custGeom>
                    <a:avLst/>
                    <a:gdLst/>
                    <a:ahLst/>
                    <a:cxnLst>
                      <a:cxn ang="0">
                        <a:pos x="2417" y="141"/>
                      </a:cxn>
                      <a:cxn ang="0">
                        <a:pos x="1209" y="6"/>
                      </a:cxn>
                      <a:cxn ang="0">
                        <a:pos x="0" y="121"/>
                      </a:cxn>
                      <a:cxn ang="0">
                        <a:pos x="1207" y="256"/>
                      </a:cxn>
                      <a:cxn ang="0">
                        <a:pos x="2417" y="141"/>
                      </a:cxn>
                    </a:cxnLst>
                    <a:rect l="0" t="0" r="r" b="b"/>
                    <a:pathLst>
                      <a:path w="2417" h="261">
                        <a:moveTo>
                          <a:pt x="2417" y="141"/>
                        </a:moveTo>
                        <a:cubicBezTo>
                          <a:pt x="2417" y="72"/>
                          <a:pt x="1877" y="11"/>
                          <a:pt x="1209" y="6"/>
                        </a:cubicBezTo>
                        <a:cubicBezTo>
                          <a:pt x="542" y="0"/>
                          <a:pt x="1" y="52"/>
                          <a:pt x="0" y="121"/>
                        </a:cubicBezTo>
                        <a:cubicBezTo>
                          <a:pt x="0" y="190"/>
                          <a:pt x="540" y="250"/>
                          <a:pt x="1207" y="256"/>
                        </a:cubicBezTo>
                        <a:cubicBezTo>
                          <a:pt x="1875" y="261"/>
                          <a:pt x="2416" y="210"/>
                          <a:pt x="2417" y="141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3" name="Freeform 1273"/>
                  <p:cNvSpPr>
                    <a:spLocks/>
                  </p:cNvSpPr>
                  <p:nvPr/>
                </p:nvSpPr>
                <p:spPr bwMode="auto">
                  <a:xfrm>
                    <a:off x="2966" y="3204"/>
                    <a:ext cx="290" cy="62"/>
                  </a:xfrm>
                  <a:custGeom>
                    <a:avLst/>
                    <a:gdLst/>
                    <a:ahLst/>
                    <a:cxnLst>
                      <a:cxn ang="0">
                        <a:pos x="1207" y="506"/>
                      </a:cxn>
                      <a:cxn ang="0">
                        <a:pos x="2417" y="391"/>
                      </a:cxn>
                      <a:cxn ang="0">
                        <a:pos x="2419" y="141"/>
                      </a:cxn>
                      <a:cxn ang="0">
                        <a:pos x="1211" y="6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6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6"/>
                        </a:moveTo>
                        <a:cubicBezTo>
                          <a:pt x="1875" y="511"/>
                          <a:pt x="2416" y="460"/>
                          <a:pt x="2417" y="391"/>
                        </a:cubicBezTo>
                        <a:lnTo>
                          <a:pt x="2419" y="141"/>
                        </a:lnTo>
                        <a:cubicBezTo>
                          <a:pt x="2419" y="72"/>
                          <a:pt x="1879" y="11"/>
                          <a:pt x="1211" y="6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4" name="Freeform 1274"/>
                  <p:cNvSpPr>
                    <a:spLocks/>
                  </p:cNvSpPr>
                  <p:nvPr/>
                </p:nvSpPr>
                <p:spPr bwMode="auto">
                  <a:xfrm>
                    <a:off x="2966" y="3234"/>
                    <a:ext cx="290" cy="17"/>
                  </a:xfrm>
                  <a:custGeom>
                    <a:avLst/>
                    <a:gdLst/>
                    <a:ahLst/>
                    <a:cxnLst>
                      <a:cxn ang="0">
                        <a:pos x="290" y="17"/>
                      </a:cxn>
                      <a:cxn ang="0">
                        <a:pos x="145" y="1"/>
                      </a:cxn>
                      <a:cxn ang="0">
                        <a:pos x="0" y="15"/>
                      </a:cxn>
                    </a:cxnLst>
                    <a:rect l="0" t="0" r="r" b="b"/>
                    <a:pathLst>
                      <a:path w="290" h="17">
                        <a:moveTo>
                          <a:pt x="290" y="17"/>
                        </a:moveTo>
                        <a:cubicBezTo>
                          <a:pt x="290" y="9"/>
                          <a:pt x="225" y="2"/>
                          <a:pt x="145" y="1"/>
                        </a:cubicBezTo>
                        <a:cubicBezTo>
                          <a:pt x="65" y="0"/>
                          <a:pt x="0" y="7"/>
                          <a:pt x="0" y="15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235" name="Freeform 1276"/>
                <p:cNvSpPr>
                  <a:spLocks/>
                </p:cNvSpPr>
                <p:nvPr/>
              </p:nvSpPr>
              <p:spPr bwMode="auto">
                <a:xfrm>
                  <a:off x="3111" y="3237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6" y="0"/>
                    </a:cxn>
                    <a:cxn ang="0">
                      <a:pos x="0" y="13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1" h="26">
                      <a:moveTo>
                        <a:pt x="25" y="25"/>
                      </a:moveTo>
                      <a:cubicBezTo>
                        <a:pt x="39" y="26"/>
                        <a:pt x="50" y="20"/>
                        <a:pt x="50" y="13"/>
                      </a:cubicBezTo>
                      <a:cubicBezTo>
                        <a:pt x="51" y="6"/>
                        <a:pt x="39" y="1"/>
                        <a:pt x="26" y="0"/>
                      </a:cubicBezTo>
                      <a:cubicBezTo>
                        <a:pt x="12" y="0"/>
                        <a:pt x="1" y="6"/>
                        <a:pt x="0" y="13"/>
                      </a:cubicBezTo>
                      <a:cubicBezTo>
                        <a:pt x="0" y="20"/>
                        <a:pt x="12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6" name="Freeform 1277"/>
                <p:cNvSpPr>
                  <a:spLocks/>
                </p:cNvSpPr>
                <p:nvPr/>
              </p:nvSpPr>
              <p:spPr bwMode="auto">
                <a:xfrm>
                  <a:off x="3220" y="3249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2"/>
                    </a:cxn>
                    <a:cxn ang="0">
                      <a:pos x="75" y="22"/>
                    </a:cxn>
                    <a:cxn ang="0">
                      <a:pos x="37" y="0"/>
                    </a:cxn>
                    <a:cxn ang="0">
                      <a:pos x="0" y="21"/>
                    </a:cxn>
                    <a:cxn ang="0">
                      <a:pos x="37" y="42"/>
                    </a:cxn>
                  </a:cxnLst>
                  <a:rect l="0" t="0" r="r" b="b"/>
                  <a:pathLst>
                    <a:path w="75" h="42">
                      <a:moveTo>
                        <a:pt x="37" y="42"/>
                      </a:moveTo>
                      <a:cubicBezTo>
                        <a:pt x="58" y="42"/>
                        <a:pt x="75" y="33"/>
                        <a:pt x="75" y="22"/>
                      </a:cubicBezTo>
                      <a:cubicBezTo>
                        <a:pt x="75" y="10"/>
                        <a:pt x="58" y="1"/>
                        <a:pt x="37" y="0"/>
                      </a:cubicBezTo>
                      <a:cubicBezTo>
                        <a:pt x="17" y="0"/>
                        <a:pt x="0" y="9"/>
                        <a:pt x="0" y="21"/>
                      </a:cubicBezTo>
                      <a:cubicBezTo>
                        <a:pt x="0" y="33"/>
                        <a:pt x="16" y="42"/>
                        <a:pt x="37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7" name="Freeform 1278"/>
                <p:cNvSpPr>
                  <a:spLocks/>
                </p:cNvSpPr>
                <p:nvPr/>
              </p:nvSpPr>
              <p:spPr bwMode="auto">
                <a:xfrm>
                  <a:off x="2991" y="3245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2"/>
                    </a:cxn>
                    <a:cxn ang="0">
                      <a:pos x="75" y="21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8" y="42"/>
                    </a:cxn>
                  </a:cxnLst>
                  <a:rect l="0" t="0" r="r" b="b"/>
                  <a:pathLst>
                    <a:path w="76" h="42">
                      <a:moveTo>
                        <a:pt x="38" y="42"/>
                      </a:moveTo>
                      <a:cubicBezTo>
                        <a:pt x="59" y="42"/>
                        <a:pt x="75" y="33"/>
                        <a:pt x="75" y="21"/>
                      </a:cubicBezTo>
                      <a:cubicBezTo>
                        <a:pt x="76" y="10"/>
                        <a:pt x="59" y="0"/>
                        <a:pt x="38" y="0"/>
                      </a:cubicBezTo>
                      <a:cubicBezTo>
                        <a:pt x="17" y="0"/>
                        <a:pt x="1" y="9"/>
                        <a:pt x="0" y="21"/>
                      </a:cubicBezTo>
                      <a:cubicBezTo>
                        <a:pt x="0" y="32"/>
                        <a:pt x="17" y="42"/>
                        <a:pt x="38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8" name="Freeform 1279"/>
                <p:cNvSpPr>
                  <a:spLocks/>
                </p:cNvSpPr>
                <p:nvPr/>
              </p:nvSpPr>
              <p:spPr bwMode="auto">
                <a:xfrm>
                  <a:off x="3049" y="3237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3" y="42"/>
                    </a:cxn>
                    <a:cxn ang="0">
                      <a:pos x="66" y="22"/>
                    </a:cxn>
                    <a:cxn ang="0">
                      <a:pos x="33" y="0"/>
                    </a:cxn>
                    <a:cxn ang="0">
                      <a:pos x="0" y="21"/>
                    </a:cxn>
                    <a:cxn ang="0">
                      <a:pos x="33" y="42"/>
                    </a:cxn>
                  </a:cxnLst>
                  <a:rect l="0" t="0" r="r" b="b"/>
                  <a:pathLst>
                    <a:path w="67" h="42">
                      <a:moveTo>
                        <a:pt x="33" y="42"/>
                      </a:moveTo>
                      <a:cubicBezTo>
                        <a:pt x="51" y="42"/>
                        <a:pt x="66" y="33"/>
                        <a:pt x="66" y="22"/>
                      </a:cubicBezTo>
                      <a:cubicBezTo>
                        <a:pt x="67" y="10"/>
                        <a:pt x="52" y="1"/>
                        <a:pt x="33" y="0"/>
                      </a:cubicBezTo>
                      <a:cubicBezTo>
                        <a:pt x="15" y="0"/>
                        <a:pt x="0" y="10"/>
                        <a:pt x="0" y="21"/>
                      </a:cubicBezTo>
                      <a:cubicBezTo>
                        <a:pt x="0" y="33"/>
                        <a:pt x="15" y="42"/>
                        <a:pt x="33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9" name="Freeform 1280"/>
                <p:cNvSpPr>
                  <a:spLocks/>
                </p:cNvSpPr>
                <p:nvPr/>
              </p:nvSpPr>
              <p:spPr bwMode="auto">
                <a:xfrm>
                  <a:off x="3168" y="3240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30" y="34"/>
                    </a:cxn>
                    <a:cxn ang="0">
                      <a:pos x="59" y="17"/>
                    </a:cxn>
                    <a:cxn ang="0">
                      <a:pos x="30" y="0"/>
                    </a:cxn>
                    <a:cxn ang="0">
                      <a:pos x="0" y="17"/>
                    </a:cxn>
                    <a:cxn ang="0">
                      <a:pos x="30" y="34"/>
                    </a:cxn>
                  </a:cxnLst>
                  <a:rect l="0" t="0" r="r" b="b"/>
                  <a:pathLst>
                    <a:path w="59" h="34">
                      <a:moveTo>
                        <a:pt x="30" y="34"/>
                      </a:moveTo>
                      <a:cubicBezTo>
                        <a:pt x="46" y="34"/>
                        <a:pt x="59" y="27"/>
                        <a:pt x="59" y="17"/>
                      </a:cubicBezTo>
                      <a:cubicBezTo>
                        <a:pt x="59" y="8"/>
                        <a:pt x="46" y="1"/>
                        <a:pt x="30" y="0"/>
                      </a:cubicBezTo>
                      <a:cubicBezTo>
                        <a:pt x="14" y="0"/>
                        <a:pt x="1" y="8"/>
                        <a:pt x="0" y="17"/>
                      </a:cubicBezTo>
                      <a:cubicBezTo>
                        <a:pt x="0" y="26"/>
                        <a:pt x="13" y="34"/>
                        <a:pt x="30" y="34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88" name="Group 1303"/>
              <p:cNvGrpSpPr>
                <a:grpSpLocks/>
              </p:cNvGrpSpPr>
              <p:nvPr/>
            </p:nvGrpSpPr>
            <p:grpSpPr bwMode="auto">
              <a:xfrm>
                <a:off x="3062" y="3241"/>
                <a:ext cx="307" cy="127"/>
                <a:chOff x="3062" y="3241"/>
                <a:chExt cx="307" cy="127"/>
              </a:xfrm>
            </p:grpSpPr>
            <p:grpSp>
              <p:nvGrpSpPr>
                <p:cNvPr id="2211" name="Group 1286"/>
                <p:cNvGrpSpPr>
                  <a:grpSpLocks/>
                </p:cNvGrpSpPr>
                <p:nvPr/>
              </p:nvGrpSpPr>
              <p:grpSpPr bwMode="auto">
                <a:xfrm>
                  <a:off x="3156" y="3241"/>
                  <a:ext cx="105" cy="51"/>
                  <a:chOff x="3156" y="3241"/>
                  <a:chExt cx="105" cy="51"/>
                </a:xfrm>
              </p:grpSpPr>
              <p:sp>
                <p:nvSpPr>
                  <p:cNvPr id="2228" name="Freeform 1282"/>
                  <p:cNvSpPr>
                    <a:spLocks/>
                  </p:cNvSpPr>
                  <p:nvPr/>
                </p:nvSpPr>
                <p:spPr bwMode="auto">
                  <a:xfrm>
                    <a:off x="3156" y="3241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7"/>
                      </a:cxn>
                      <a:cxn ang="0">
                        <a:pos x="867" y="368"/>
                      </a:cxn>
                      <a:cxn ang="0">
                        <a:pos x="869" y="68"/>
                      </a:cxn>
                      <a:cxn ang="0">
                        <a:pos x="437" y="2"/>
                      </a:cxn>
                      <a:cxn ang="0">
                        <a:pos x="3" y="61"/>
                      </a:cxn>
                      <a:cxn ang="0">
                        <a:pos x="0" y="361"/>
                      </a:cxn>
                      <a:cxn ang="0">
                        <a:pos x="433" y="427"/>
                      </a:cxn>
                    </a:cxnLst>
                    <a:rect l="0" t="0" r="r" b="b"/>
                    <a:pathLst>
                      <a:path w="870" h="429">
                        <a:moveTo>
                          <a:pt x="433" y="427"/>
                        </a:moveTo>
                        <a:cubicBezTo>
                          <a:pt x="672" y="429"/>
                          <a:pt x="867" y="402"/>
                          <a:pt x="867" y="368"/>
                        </a:cubicBezTo>
                        <a:lnTo>
                          <a:pt x="869" y="68"/>
                        </a:lnTo>
                        <a:cubicBezTo>
                          <a:pt x="870" y="33"/>
                          <a:pt x="676" y="4"/>
                          <a:pt x="437" y="2"/>
                        </a:cubicBezTo>
                        <a:cubicBezTo>
                          <a:pt x="197" y="0"/>
                          <a:pt x="3" y="26"/>
                          <a:pt x="3" y="61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4" y="425"/>
                          <a:pt x="433" y="427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9" name="Freeform 1283"/>
                  <p:cNvSpPr>
                    <a:spLocks/>
                  </p:cNvSpPr>
                  <p:nvPr/>
                </p:nvSpPr>
                <p:spPr bwMode="auto">
                  <a:xfrm>
                    <a:off x="3156" y="3277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7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9">
                        <a:moveTo>
                          <a:pt x="867" y="68"/>
                        </a:moveTo>
                        <a:cubicBezTo>
                          <a:pt x="867" y="33"/>
                          <a:pt x="673" y="4"/>
                          <a:pt x="434" y="2"/>
                        </a:cubicBezTo>
                        <a:cubicBezTo>
                          <a:pt x="195" y="0"/>
                          <a:pt x="1" y="26"/>
                          <a:pt x="0" y="61"/>
                        </a:cubicBezTo>
                        <a:cubicBezTo>
                          <a:pt x="0" y="95"/>
                          <a:pt x="194" y="125"/>
                          <a:pt x="433" y="127"/>
                        </a:cubicBezTo>
                        <a:cubicBezTo>
                          <a:pt x="672" y="129"/>
                          <a:pt x="867" y="102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30" name="Freeform 1284"/>
                  <p:cNvSpPr>
                    <a:spLocks/>
                  </p:cNvSpPr>
                  <p:nvPr/>
                </p:nvSpPr>
                <p:spPr bwMode="auto">
                  <a:xfrm>
                    <a:off x="3156" y="3241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7"/>
                      </a:cxn>
                      <a:cxn ang="0">
                        <a:pos x="867" y="368"/>
                      </a:cxn>
                      <a:cxn ang="0">
                        <a:pos x="869" y="68"/>
                      </a:cxn>
                      <a:cxn ang="0">
                        <a:pos x="437" y="2"/>
                      </a:cxn>
                      <a:cxn ang="0">
                        <a:pos x="3" y="61"/>
                      </a:cxn>
                      <a:cxn ang="0">
                        <a:pos x="0" y="361"/>
                      </a:cxn>
                      <a:cxn ang="0">
                        <a:pos x="433" y="427"/>
                      </a:cxn>
                    </a:cxnLst>
                    <a:rect l="0" t="0" r="r" b="b"/>
                    <a:pathLst>
                      <a:path w="870" h="429">
                        <a:moveTo>
                          <a:pt x="433" y="427"/>
                        </a:moveTo>
                        <a:cubicBezTo>
                          <a:pt x="672" y="429"/>
                          <a:pt x="867" y="402"/>
                          <a:pt x="867" y="368"/>
                        </a:cubicBezTo>
                        <a:lnTo>
                          <a:pt x="869" y="68"/>
                        </a:lnTo>
                        <a:cubicBezTo>
                          <a:pt x="870" y="33"/>
                          <a:pt x="676" y="4"/>
                          <a:pt x="437" y="2"/>
                        </a:cubicBezTo>
                        <a:cubicBezTo>
                          <a:pt x="197" y="0"/>
                          <a:pt x="3" y="26"/>
                          <a:pt x="3" y="61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4" y="425"/>
                          <a:pt x="433" y="427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31" name="Freeform 1285"/>
                  <p:cNvSpPr>
                    <a:spLocks/>
                  </p:cNvSpPr>
                  <p:nvPr/>
                </p:nvSpPr>
                <p:spPr bwMode="auto">
                  <a:xfrm>
                    <a:off x="3156" y="3277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12" name="Group 1291"/>
                <p:cNvGrpSpPr>
                  <a:grpSpLocks/>
                </p:cNvGrpSpPr>
                <p:nvPr/>
              </p:nvGrpSpPr>
              <p:grpSpPr bwMode="auto">
                <a:xfrm>
                  <a:off x="3118" y="3266"/>
                  <a:ext cx="180" cy="74"/>
                  <a:chOff x="3118" y="3266"/>
                  <a:chExt cx="180" cy="74"/>
                </a:xfrm>
              </p:grpSpPr>
              <p:sp>
                <p:nvSpPr>
                  <p:cNvPr id="2224" name="Freeform 1287"/>
                  <p:cNvSpPr>
                    <a:spLocks/>
                  </p:cNvSpPr>
                  <p:nvPr/>
                </p:nvSpPr>
                <p:spPr bwMode="auto">
                  <a:xfrm>
                    <a:off x="3118" y="3266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1"/>
                      </a:cxn>
                      <a:cxn ang="0">
                        <a:pos x="1492" y="481"/>
                      </a:cxn>
                      <a:cxn ang="0">
                        <a:pos x="1495" y="146"/>
                      </a:cxn>
                      <a:cxn ang="0">
                        <a:pos x="750" y="3"/>
                      </a:cxn>
                      <a:cxn ang="0">
                        <a:pos x="3" y="134"/>
                      </a:cxn>
                      <a:cxn ang="0">
                        <a:pos x="0" y="469"/>
                      </a:cxn>
                      <a:cxn ang="0">
                        <a:pos x="745" y="611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1"/>
                        </a:moveTo>
                        <a:cubicBezTo>
                          <a:pt x="1157" y="615"/>
                          <a:pt x="1491" y="556"/>
                          <a:pt x="1492" y="481"/>
                        </a:cubicBezTo>
                        <a:lnTo>
                          <a:pt x="1495" y="146"/>
                        </a:lnTo>
                        <a:cubicBezTo>
                          <a:pt x="1495" y="70"/>
                          <a:pt x="1162" y="6"/>
                          <a:pt x="750" y="3"/>
                        </a:cubicBezTo>
                        <a:cubicBezTo>
                          <a:pt x="338" y="0"/>
                          <a:pt x="4" y="58"/>
                          <a:pt x="3" y="134"/>
                        </a:cubicBezTo>
                        <a:lnTo>
                          <a:pt x="0" y="469"/>
                        </a:lnTo>
                        <a:cubicBezTo>
                          <a:pt x="0" y="544"/>
                          <a:pt x="333" y="608"/>
                          <a:pt x="745" y="611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5" name="Freeform 1288"/>
                  <p:cNvSpPr>
                    <a:spLocks/>
                  </p:cNvSpPr>
                  <p:nvPr/>
                </p:nvSpPr>
                <p:spPr bwMode="auto">
                  <a:xfrm>
                    <a:off x="3118" y="3306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7"/>
                      </a:cxn>
                      <a:cxn ang="0">
                        <a:pos x="747" y="4"/>
                      </a:cxn>
                      <a:cxn ang="0">
                        <a:pos x="0" y="135"/>
                      </a:cxn>
                      <a:cxn ang="0">
                        <a:pos x="745" y="277"/>
                      </a:cxn>
                      <a:cxn ang="0">
                        <a:pos x="1492" y="147"/>
                      </a:cxn>
                    </a:cxnLst>
                    <a:rect l="0" t="0" r="r" b="b"/>
                    <a:pathLst>
                      <a:path w="1493" h="281">
                        <a:moveTo>
                          <a:pt x="1492" y="147"/>
                        </a:moveTo>
                        <a:cubicBezTo>
                          <a:pt x="1493" y="71"/>
                          <a:pt x="1159" y="7"/>
                          <a:pt x="747" y="4"/>
                        </a:cubicBezTo>
                        <a:cubicBezTo>
                          <a:pt x="335" y="0"/>
                          <a:pt x="1" y="59"/>
                          <a:pt x="0" y="135"/>
                        </a:cubicBezTo>
                        <a:cubicBezTo>
                          <a:pt x="0" y="210"/>
                          <a:pt x="333" y="274"/>
                          <a:pt x="745" y="277"/>
                        </a:cubicBezTo>
                        <a:cubicBezTo>
                          <a:pt x="1157" y="281"/>
                          <a:pt x="1491" y="222"/>
                          <a:pt x="1492" y="147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6" name="Freeform 1289"/>
                  <p:cNvSpPr>
                    <a:spLocks/>
                  </p:cNvSpPr>
                  <p:nvPr/>
                </p:nvSpPr>
                <p:spPr bwMode="auto">
                  <a:xfrm>
                    <a:off x="3118" y="3266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1"/>
                      </a:cxn>
                      <a:cxn ang="0">
                        <a:pos x="1492" y="481"/>
                      </a:cxn>
                      <a:cxn ang="0">
                        <a:pos x="1495" y="146"/>
                      </a:cxn>
                      <a:cxn ang="0">
                        <a:pos x="750" y="3"/>
                      </a:cxn>
                      <a:cxn ang="0">
                        <a:pos x="3" y="134"/>
                      </a:cxn>
                      <a:cxn ang="0">
                        <a:pos x="0" y="469"/>
                      </a:cxn>
                      <a:cxn ang="0">
                        <a:pos x="745" y="611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1"/>
                        </a:moveTo>
                        <a:cubicBezTo>
                          <a:pt x="1157" y="615"/>
                          <a:pt x="1491" y="556"/>
                          <a:pt x="1492" y="481"/>
                        </a:cubicBezTo>
                        <a:lnTo>
                          <a:pt x="1495" y="146"/>
                        </a:lnTo>
                        <a:cubicBezTo>
                          <a:pt x="1495" y="70"/>
                          <a:pt x="1162" y="6"/>
                          <a:pt x="750" y="3"/>
                        </a:cubicBezTo>
                        <a:cubicBezTo>
                          <a:pt x="338" y="0"/>
                          <a:pt x="4" y="58"/>
                          <a:pt x="3" y="134"/>
                        </a:cubicBezTo>
                        <a:lnTo>
                          <a:pt x="0" y="469"/>
                        </a:lnTo>
                        <a:cubicBezTo>
                          <a:pt x="0" y="544"/>
                          <a:pt x="333" y="608"/>
                          <a:pt x="745" y="61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7" name="Freeform 1290"/>
                  <p:cNvSpPr>
                    <a:spLocks/>
                  </p:cNvSpPr>
                  <p:nvPr/>
                </p:nvSpPr>
                <p:spPr bwMode="auto">
                  <a:xfrm>
                    <a:off x="3118" y="3306"/>
                    <a:ext cx="179" cy="18"/>
                  </a:xfrm>
                  <a:custGeom>
                    <a:avLst/>
                    <a:gdLst/>
                    <a:ahLst/>
                    <a:cxnLst>
                      <a:cxn ang="0">
                        <a:pos x="179" y="18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8">
                        <a:moveTo>
                          <a:pt x="179" y="18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13" name="Group 1297"/>
                <p:cNvGrpSpPr>
                  <a:grpSpLocks/>
                </p:cNvGrpSpPr>
                <p:nvPr/>
              </p:nvGrpSpPr>
              <p:grpSpPr bwMode="auto">
                <a:xfrm>
                  <a:off x="3062" y="3291"/>
                  <a:ext cx="307" cy="77"/>
                  <a:chOff x="3062" y="3291"/>
                  <a:chExt cx="307" cy="77"/>
                </a:xfrm>
              </p:grpSpPr>
              <p:sp>
                <p:nvSpPr>
                  <p:cNvPr id="2219" name="Freeform 1292"/>
                  <p:cNvSpPr>
                    <a:spLocks/>
                  </p:cNvSpPr>
                  <p:nvPr/>
                </p:nvSpPr>
                <p:spPr bwMode="auto">
                  <a:xfrm>
                    <a:off x="3078" y="3307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6"/>
                      </a:cxn>
                      <a:cxn ang="0">
                        <a:pos x="2417" y="391"/>
                      </a:cxn>
                      <a:cxn ang="0">
                        <a:pos x="2419" y="141"/>
                      </a:cxn>
                      <a:cxn ang="0">
                        <a:pos x="1212" y="6"/>
                      </a:cxn>
                      <a:cxn ang="0">
                        <a:pos x="3" y="121"/>
                      </a:cxn>
                      <a:cxn ang="0">
                        <a:pos x="1" y="371"/>
                      </a:cxn>
                      <a:cxn ang="0">
                        <a:pos x="1208" y="506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6"/>
                        </a:moveTo>
                        <a:cubicBezTo>
                          <a:pt x="1875" y="511"/>
                          <a:pt x="2417" y="460"/>
                          <a:pt x="2417" y="391"/>
                        </a:cubicBezTo>
                        <a:lnTo>
                          <a:pt x="2419" y="141"/>
                        </a:lnTo>
                        <a:cubicBezTo>
                          <a:pt x="2420" y="72"/>
                          <a:pt x="1879" y="11"/>
                          <a:pt x="1212" y="6"/>
                        </a:cubicBezTo>
                        <a:cubicBezTo>
                          <a:pt x="544" y="0"/>
                          <a:pt x="3" y="52"/>
                          <a:pt x="3" y="121"/>
                        </a:cubicBezTo>
                        <a:lnTo>
                          <a:pt x="1" y="371"/>
                        </a:lnTo>
                        <a:cubicBezTo>
                          <a:pt x="0" y="440"/>
                          <a:pt x="540" y="500"/>
                          <a:pt x="1208" y="506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0" name="Freeform 1293"/>
                  <p:cNvSpPr>
                    <a:spLocks/>
                  </p:cNvSpPr>
                  <p:nvPr/>
                </p:nvSpPr>
                <p:spPr bwMode="auto">
                  <a:xfrm>
                    <a:off x="3062" y="3291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1" name="Freeform 1294"/>
                  <p:cNvSpPr>
                    <a:spLocks/>
                  </p:cNvSpPr>
                  <p:nvPr/>
                </p:nvSpPr>
                <p:spPr bwMode="auto">
                  <a:xfrm>
                    <a:off x="3062" y="3321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0"/>
                      </a:cxn>
                      <a:cxn ang="0">
                        <a:pos x="1209" y="5"/>
                      </a:cxn>
                      <a:cxn ang="0">
                        <a:pos x="0" y="121"/>
                      </a:cxn>
                      <a:cxn ang="0">
                        <a:pos x="1207" y="255"/>
                      </a:cxn>
                      <a:cxn ang="0">
                        <a:pos x="2417" y="140"/>
                      </a:cxn>
                    </a:cxnLst>
                    <a:rect l="0" t="0" r="r" b="b"/>
                    <a:pathLst>
                      <a:path w="2417" h="261">
                        <a:moveTo>
                          <a:pt x="2417" y="140"/>
                        </a:moveTo>
                        <a:cubicBezTo>
                          <a:pt x="2417" y="71"/>
                          <a:pt x="1877" y="11"/>
                          <a:pt x="1209" y="5"/>
                        </a:cubicBezTo>
                        <a:cubicBezTo>
                          <a:pt x="542" y="0"/>
                          <a:pt x="1" y="52"/>
                          <a:pt x="0" y="121"/>
                        </a:cubicBezTo>
                        <a:cubicBezTo>
                          <a:pt x="0" y="190"/>
                          <a:pt x="540" y="250"/>
                          <a:pt x="1207" y="255"/>
                        </a:cubicBezTo>
                        <a:cubicBezTo>
                          <a:pt x="1875" y="261"/>
                          <a:pt x="2416" y="209"/>
                          <a:pt x="2417" y="14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2" name="Freeform 1295"/>
                  <p:cNvSpPr>
                    <a:spLocks/>
                  </p:cNvSpPr>
                  <p:nvPr/>
                </p:nvSpPr>
                <p:spPr bwMode="auto">
                  <a:xfrm>
                    <a:off x="3062" y="3291"/>
                    <a:ext cx="290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3" name="Freeform 1296"/>
                  <p:cNvSpPr>
                    <a:spLocks/>
                  </p:cNvSpPr>
                  <p:nvPr/>
                </p:nvSpPr>
                <p:spPr bwMode="auto">
                  <a:xfrm>
                    <a:off x="3062" y="3321"/>
                    <a:ext cx="290" cy="16"/>
                  </a:xfrm>
                  <a:custGeom>
                    <a:avLst/>
                    <a:gdLst/>
                    <a:ahLst/>
                    <a:cxnLst>
                      <a:cxn ang="0">
                        <a:pos x="290" y="16"/>
                      </a:cxn>
                      <a:cxn ang="0">
                        <a:pos x="145" y="0"/>
                      </a:cxn>
                      <a:cxn ang="0">
                        <a:pos x="0" y="14"/>
                      </a:cxn>
                    </a:cxnLst>
                    <a:rect l="0" t="0" r="r" b="b"/>
                    <a:pathLst>
                      <a:path w="290" h="16">
                        <a:moveTo>
                          <a:pt x="290" y="16"/>
                        </a:moveTo>
                        <a:cubicBezTo>
                          <a:pt x="290" y="8"/>
                          <a:pt x="225" y="1"/>
                          <a:pt x="145" y="0"/>
                        </a:cubicBezTo>
                        <a:cubicBezTo>
                          <a:pt x="65" y="0"/>
                          <a:pt x="0" y="6"/>
                          <a:pt x="0" y="14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214" name="Freeform 1298"/>
                <p:cNvSpPr>
                  <a:spLocks/>
                </p:cNvSpPr>
                <p:nvPr/>
              </p:nvSpPr>
              <p:spPr bwMode="auto">
                <a:xfrm>
                  <a:off x="3207" y="3323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6" y="0"/>
                    </a:cxn>
                    <a:cxn ang="0">
                      <a:pos x="0" y="12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1" h="25">
                      <a:moveTo>
                        <a:pt x="25" y="25"/>
                      </a:moveTo>
                      <a:cubicBezTo>
                        <a:pt x="39" y="25"/>
                        <a:pt x="50" y="20"/>
                        <a:pt x="50" y="13"/>
                      </a:cubicBezTo>
                      <a:cubicBezTo>
                        <a:pt x="51" y="6"/>
                        <a:pt x="39" y="0"/>
                        <a:pt x="26" y="0"/>
                      </a:cubicBezTo>
                      <a:cubicBezTo>
                        <a:pt x="12" y="0"/>
                        <a:pt x="1" y="6"/>
                        <a:pt x="0" y="12"/>
                      </a:cubicBezTo>
                      <a:cubicBezTo>
                        <a:pt x="0" y="19"/>
                        <a:pt x="12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5" name="Freeform 1299"/>
                <p:cNvSpPr>
                  <a:spLocks/>
                </p:cNvSpPr>
                <p:nvPr/>
              </p:nvSpPr>
              <p:spPr bwMode="auto">
                <a:xfrm>
                  <a:off x="3316" y="3335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2"/>
                    </a:cxn>
                    <a:cxn ang="0">
                      <a:pos x="75" y="21"/>
                    </a:cxn>
                    <a:cxn ang="0">
                      <a:pos x="37" y="0"/>
                    </a:cxn>
                    <a:cxn ang="0">
                      <a:pos x="0" y="21"/>
                    </a:cxn>
                    <a:cxn ang="0">
                      <a:pos x="37" y="42"/>
                    </a:cxn>
                  </a:cxnLst>
                  <a:rect l="0" t="0" r="r" b="b"/>
                  <a:pathLst>
                    <a:path w="75" h="42">
                      <a:moveTo>
                        <a:pt x="37" y="42"/>
                      </a:moveTo>
                      <a:cubicBezTo>
                        <a:pt x="58" y="42"/>
                        <a:pt x="75" y="33"/>
                        <a:pt x="75" y="21"/>
                      </a:cubicBezTo>
                      <a:cubicBezTo>
                        <a:pt x="75" y="10"/>
                        <a:pt x="58" y="0"/>
                        <a:pt x="37" y="0"/>
                      </a:cubicBezTo>
                      <a:cubicBezTo>
                        <a:pt x="17" y="0"/>
                        <a:pt x="0" y="9"/>
                        <a:pt x="0" y="21"/>
                      </a:cubicBezTo>
                      <a:cubicBezTo>
                        <a:pt x="0" y="32"/>
                        <a:pt x="16" y="42"/>
                        <a:pt x="37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6" name="Freeform 1300"/>
                <p:cNvSpPr>
                  <a:spLocks/>
                </p:cNvSpPr>
                <p:nvPr/>
              </p:nvSpPr>
              <p:spPr bwMode="auto">
                <a:xfrm>
                  <a:off x="3087" y="3331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1"/>
                    </a:cxn>
                    <a:cxn ang="0">
                      <a:pos x="75" y="21"/>
                    </a:cxn>
                    <a:cxn ang="0">
                      <a:pos x="38" y="0"/>
                    </a:cxn>
                    <a:cxn ang="0">
                      <a:pos x="0" y="20"/>
                    </a:cxn>
                    <a:cxn ang="0">
                      <a:pos x="38" y="41"/>
                    </a:cxn>
                  </a:cxnLst>
                  <a:rect l="0" t="0" r="r" b="b"/>
                  <a:pathLst>
                    <a:path w="76" h="42">
                      <a:moveTo>
                        <a:pt x="38" y="41"/>
                      </a:moveTo>
                      <a:cubicBezTo>
                        <a:pt x="59" y="42"/>
                        <a:pt x="75" y="32"/>
                        <a:pt x="75" y="21"/>
                      </a:cubicBezTo>
                      <a:cubicBezTo>
                        <a:pt x="76" y="9"/>
                        <a:pt x="59" y="0"/>
                        <a:pt x="38" y="0"/>
                      </a:cubicBezTo>
                      <a:cubicBezTo>
                        <a:pt x="17" y="0"/>
                        <a:pt x="1" y="9"/>
                        <a:pt x="0" y="20"/>
                      </a:cubicBezTo>
                      <a:cubicBezTo>
                        <a:pt x="0" y="32"/>
                        <a:pt x="17" y="41"/>
                        <a:pt x="38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7" name="Freeform 1301"/>
                <p:cNvSpPr>
                  <a:spLocks/>
                </p:cNvSpPr>
                <p:nvPr/>
              </p:nvSpPr>
              <p:spPr bwMode="auto">
                <a:xfrm>
                  <a:off x="3145" y="3323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3" y="42"/>
                    </a:cxn>
                    <a:cxn ang="0">
                      <a:pos x="66" y="21"/>
                    </a:cxn>
                    <a:cxn ang="0">
                      <a:pos x="33" y="0"/>
                    </a:cxn>
                    <a:cxn ang="0">
                      <a:pos x="0" y="21"/>
                    </a:cxn>
                    <a:cxn ang="0">
                      <a:pos x="33" y="42"/>
                    </a:cxn>
                  </a:cxnLst>
                  <a:rect l="0" t="0" r="r" b="b"/>
                  <a:pathLst>
                    <a:path w="67" h="42">
                      <a:moveTo>
                        <a:pt x="33" y="42"/>
                      </a:moveTo>
                      <a:cubicBezTo>
                        <a:pt x="51" y="42"/>
                        <a:pt x="66" y="33"/>
                        <a:pt x="66" y="21"/>
                      </a:cubicBezTo>
                      <a:cubicBezTo>
                        <a:pt x="67" y="10"/>
                        <a:pt x="52" y="0"/>
                        <a:pt x="33" y="0"/>
                      </a:cubicBezTo>
                      <a:cubicBezTo>
                        <a:pt x="15" y="0"/>
                        <a:pt x="0" y="9"/>
                        <a:pt x="0" y="21"/>
                      </a:cubicBezTo>
                      <a:cubicBezTo>
                        <a:pt x="0" y="32"/>
                        <a:pt x="15" y="42"/>
                        <a:pt x="33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8" name="Freeform 1302"/>
                <p:cNvSpPr>
                  <a:spLocks/>
                </p:cNvSpPr>
                <p:nvPr/>
              </p:nvSpPr>
              <p:spPr bwMode="auto">
                <a:xfrm>
                  <a:off x="3264" y="3326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30" y="33"/>
                    </a:cxn>
                    <a:cxn ang="0">
                      <a:pos x="59" y="17"/>
                    </a:cxn>
                    <a:cxn ang="0">
                      <a:pos x="30" y="0"/>
                    </a:cxn>
                    <a:cxn ang="0">
                      <a:pos x="0" y="17"/>
                    </a:cxn>
                    <a:cxn ang="0">
                      <a:pos x="30" y="33"/>
                    </a:cxn>
                  </a:cxnLst>
                  <a:rect l="0" t="0" r="r" b="b"/>
                  <a:pathLst>
                    <a:path w="59" h="34">
                      <a:moveTo>
                        <a:pt x="30" y="33"/>
                      </a:moveTo>
                      <a:cubicBezTo>
                        <a:pt x="46" y="34"/>
                        <a:pt x="59" y="26"/>
                        <a:pt x="59" y="17"/>
                      </a:cubicBezTo>
                      <a:cubicBezTo>
                        <a:pt x="59" y="8"/>
                        <a:pt x="46" y="0"/>
                        <a:pt x="30" y="0"/>
                      </a:cubicBezTo>
                      <a:cubicBezTo>
                        <a:pt x="14" y="0"/>
                        <a:pt x="1" y="7"/>
                        <a:pt x="0" y="17"/>
                      </a:cubicBezTo>
                      <a:cubicBezTo>
                        <a:pt x="0" y="26"/>
                        <a:pt x="13" y="33"/>
                        <a:pt x="30" y="33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89" name="Group 1325"/>
              <p:cNvGrpSpPr>
                <a:grpSpLocks/>
              </p:cNvGrpSpPr>
              <p:nvPr/>
            </p:nvGrpSpPr>
            <p:grpSpPr bwMode="auto">
              <a:xfrm>
                <a:off x="3158" y="3327"/>
                <a:ext cx="307" cy="127"/>
                <a:chOff x="3158" y="3327"/>
                <a:chExt cx="307" cy="127"/>
              </a:xfrm>
            </p:grpSpPr>
            <p:grpSp>
              <p:nvGrpSpPr>
                <p:cNvPr id="2190" name="Group 1308"/>
                <p:cNvGrpSpPr>
                  <a:grpSpLocks/>
                </p:cNvGrpSpPr>
                <p:nvPr/>
              </p:nvGrpSpPr>
              <p:grpSpPr bwMode="auto">
                <a:xfrm>
                  <a:off x="3252" y="3327"/>
                  <a:ext cx="105" cy="51"/>
                  <a:chOff x="3252" y="3327"/>
                  <a:chExt cx="105" cy="51"/>
                </a:xfrm>
              </p:grpSpPr>
              <p:sp>
                <p:nvSpPr>
                  <p:cNvPr id="2207" name="Freeform 1304"/>
                  <p:cNvSpPr>
                    <a:spLocks/>
                  </p:cNvSpPr>
                  <p:nvPr/>
                </p:nvSpPr>
                <p:spPr bwMode="auto">
                  <a:xfrm>
                    <a:off x="3252" y="3327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7" y="1"/>
                      </a:cxn>
                      <a:cxn ang="0">
                        <a:pos x="3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70" h="428">
                        <a:moveTo>
                          <a:pt x="433" y="426"/>
                        </a:moveTo>
                        <a:cubicBezTo>
                          <a:pt x="672" y="428"/>
                          <a:pt x="867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70" y="33"/>
                          <a:pt x="676" y="3"/>
                          <a:pt x="437" y="1"/>
                        </a:cubicBezTo>
                        <a:cubicBezTo>
                          <a:pt x="197" y="0"/>
                          <a:pt x="3" y="26"/>
                          <a:pt x="3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4" y="425"/>
                          <a:pt x="433" y="42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08" name="Freeform 1305"/>
                  <p:cNvSpPr>
                    <a:spLocks/>
                  </p:cNvSpPr>
                  <p:nvPr/>
                </p:nvSpPr>
                <p:spPr bwMode="auto">
                  <a:xfrm>
                    <a:off x="3252" y="3363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6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8">
                        <a:moveTo>
                          <a:pt x="867" y="68"/>
                        </a:moveTo>
                        <a:cubicBezTo>
                          <a:pt x="867" y="33"/>
                          <a:pt x="673" y="4"/>
                          <a:pt x="434" y="2"/>
                        </a:cubicBezTo>
                        <a:cubicBezTo>
                          <a:pt x="195" y="0"/>
                          <a:pt x="1" y="26"/>
                          <a:pt x="0" y="61"/>
                        </a:cubicBezTo>
                        <a:cubicBezTo>
                          <a:pt x="0" y="95"/>
                          <a:pt x="194" y="125"/>
                          <a:pt x="433" y="126"/>
                        </a:cubicBezTo>
                        <a:cubicBezTo>
                          <a:pt x="672" y="128"/>
                          <a:pt x="867" y="102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09" name="Freeform 1306"/>
                  <p:cNvSpPr>
                    <a:spLocks/>
                  </p:cNvSpPr>
                  <p:nvPr/>
                </p:nvSpPr>
                <p:spPr bwMode="auto">
                  <a:xfrm>
                    <a:off x="3252" y="3327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7" y="1"/>
                      </a:cxn>
                      <a:cxn ang="0">
                        <a:pos x="3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70" h="428">
                        <a:moveTo>
                          <a:pt x="433" y="426"/>
                        </a:moveTo>
                        <a:cubicBezTo>
                          <a:pt x="672" y="428"/>
                          <a:pt x="867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70" y="33"/>
                          <a:pt x="676" y="3"/>
                          <a:pt x="437" y="1"/>
                        </a:cubicBezTo>
                        <a:cubicBezTo>
                          <a:pt x="197" y="0"/>
                          <a:pt x="3" y="26"/>
                          <a:pt x="3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4" y="425"/>
                          <a:pt x="433" y="42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10" name="Freeform 1307"/>
                  <p:cNvSpPr>
                    <a:spLocks/>
                  </p:cNvSpPr>
                  <p:nvPr/>
                </p:nvSpPr>
                <p:spPr bwMode="auto">
                  <a:xfrm>
                    <a:off x="3252" y="3363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191" name="Group 1313"/>
                <p:cNvGrpSpPr>
                  <a:grpSpLocks/>
                </p:cNvGrpSpPr>
                <p:nvPr/>
              </p:nvGrpSpPr>
              <p:grpSpPr bwMode="auto">
                <a:xfrm>
                  <a:off x="3214" y="3352"/>
                  <a:ext cx="180" cy="74"/>
                  <a:chOff x="3214" y="3352"/>
                  <a:chExt cx="180" cy="74"/>
                </a:xfrm>
              </p:grpSpPr>
              <p:sp>
                <p:nvSpPr>
                  <p:cNvPr id="2203" name="Freeform 1309"/>
                  <p:cNvSpPr>
                    <a:spLocks/>
                  </p:cNvSpPr>
                  <p:nvPr/>
                </p:nvSpPr>
                <p:spPr bwMode="auto">
                  <a:xfrm>
                    <a:off x="3214" y="3352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5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5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4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04" name="Freeform 1310"/>
                  <p:cNvSpPr>
                    <a:spLocks/>
                  </p:cNvSpPr>
                  <p:nvPr/>
                </p:nvSpPr>
                <p:spPr bwMode="auto">
                  <a:xfrm>
                    <a:off x="3214" y="3392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3" h="280">
                        <a:moveTo>
                          <a:pt x="1492" y="146"/>
                        </a:moveTo>
                        <a:cubicBezTo>
                          <a:pt x="1493" y="71"/>
                          <a:pt x="1159" y="7"/>
                          <a:pt x="747" y="3"/>
                        </a:cubicBezTo>
                        <a:cubicBezTo>
                          <a:pt x="335" y="0"/>
                          <a:pt x="1" y="59"/>
                          <a:pt x="0" y="134"/>
                        </a:cubicBezTo>
                        <a:cubicBezTo>
                          <a:pt x="0" y="210"/>
                          <a:pt x="333" y="274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05" name="Freeform 1311"/>
                  <p:cNvSpPr>
                    <a:spLocks/>
                  </p:cNvSpPr>
                  <p:nvPr/>
                </p:nvSpPr>
                <p:spPr bwMode="auto">
                  <a:xfrm>
                    <a:off x="3214" y="3352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5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5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4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06" name="Freeform 1312"/>
                  <p:cNvSpPr>
                    <a:spLocks/>
                  </p:cNvSpPr>
                  <p:nvPr/>
                </p:nvSpPr>
                <p:spPr bwMode="auto">
                  <a:xfrm>
                    <a:off x="3214" y="3392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192" name="Group 1319"/>
                <p:cNvGrpSpPr>
                  <a:grpSpLocks/>
                </p:cNvGrpSpPr>
                <p:nvPr/>
              </p:nvGrpSpPr>
              <p:grpSpPr bwMode="auto">
                <a:xfrm>
                  <a:off x="3158" y="3377"/>
                  <a:ext cx="307" cy="77"/>
                  <a:chOff x="3158" y="3377"/>
                  <a:chExt cx="307" cy="77"/>
                </a:xfrm>
              </p:grpSpPr>
              <p:sp>
                <p:nvSpPr>
                  <p:cNvPr id="2198" name="Freeform 1314"/>
                  <p:cNvSpPr>
                    <a:spLocks/>
                  </p:cNvSpPr>
                  <p:nvPr/>
                </p:nvSpPr>
                <p:spPr bwMode="auto">
                  <a:xfrm>
                    <a:off x="3174" y="3393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1"/>
                      </a:cxn>
                      <a:cxn ang="0">
                        <a:pos x="1" y="371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79" y="11"/>
                          <a:pt x="1212" y="5"/>
                        </a:cubicBezTo>
                        <a:cubicBezTo>
                          <a:pt x="544" y="0"/>
                          <a:pt x="3" y="52"/>
                          <a:pt x="3" y="121"/>
                        </a:cubicBezTo>
                        <a:lnTo>
                          <a:pt x="1" y="371"/>
                        </a:lnTo>
                        <a:cubicBezTo>
                          <a:pt x="0" y="440"/>
                          <a:pt x="540" y="500"/>
                          <a:pt x="1208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199" name="Freeform 1315"/>
                  <p:cNvSpPr>
                    <a:spLocks/>
                  </p:cNvSpPr>
                  <p:nvPr/>
                </p:nvSpPr>
                <p:spPr bwMode="auto">
                  <a:xfrm>
                    <a:off x="3158" y="3377"/>
                    <a:ext cx="290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0"/>
                      </a:cxn>
                      <a:cxn ang="0">
                        <a:pos x="0" y="370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1"/>
                          <a:pt x="2" y="120"/>
                        </a:cubicBezTo>
                        <a:lnTo>
                          <a:pt x="0" y="370"/>
                        </a:lnTo>
                        <a:cubicBezTo>
                          <a:pt x="0" y="439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00" name="Freeform 1316"/>
                  <p:cNvSpPr>
                    <a:spLocks/>
                  </p:cNvSpPr>
                  <p:nvPr/>
                </p:nvSpPr>
                <p:spPr bwMode="auto">
                  <a:xfrm>
                    <a:off x="3158" y="3407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0"/>
                      </a:cxn>
                      <a:cxn ang="0">
                        <a:pos x="1209" y="5"/>
                      </a:cxn>
                      <a:cxn ang="0">
                        <a:pos x="0" y="120"/>
                      </a:cxn>
                      <a:cxn ang="0">
                        <a:pos x="1207" y="255"/>
                      </a:cxn>
                      <a:cxn ang="0">
                        <a:pos x="2417" y="140"/>
                      </a:cxn>
                    </a:cxnLst>
                    <a:rect l="0" t="0" r="r" b="b"/>
                    <a:pathLst>
                      <a:path w="2417" h="261">
                        <a:moveTo>
                          <a:pt x="2417" y="140"/>
                        </a:moveTo>
                        <a:cubicBezTo>
                          <a:pt x="2417" y="71"/>
                          <a:pt x="1877" y="11"/>
                          <a:pt x="1209" y="5"/>
                        </a:cubicBezTo>
                        <a:cubicBezTo>
                          <a:pt x="542" y="0"/>
                          <a:pt x="1" y="51"/>
                          <a:pt x="0" y="120"/>
                        </a:cubicBezTo>
                        <a:cubicBezTo>
                          <a:pt x="0" y="189"/>
                          <a:pt x="540" y="250"/>
                          <a:pt x="1207" y="255"/>
                        </a:cubicBezTo>
                        <a:cubicBezTo>
                          <a:pt x="1875" y="261"/>
                          <a:pt x="2416" y="209"/>
                          <a:pt x="2417" y="14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01" name="Freeform 1317"/>
                  <p:cNvSpPr>
                    <a:spLocks/>
                  </p:cNvSpPr>
                  <p:nvPr/>
                </p:nvSpPr>
                <p:spPr bwMode="auto">
                  <a:xfrm>
                    <a:off x="3158" y="3377"/>
                    <a:ext cx="290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0"/>
                      </a:cxn>
                      <a:cxn ang="0">
                        <a:pos x="0" y="370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1"/>
                          <a:pt x="2" y="120"/>
                        </a:cubicBezTo>
                        <a:lnTo>
                          <a:pt x="0" y="370"/>
                        </a:lnTo>
                        <a:cubicBezTo>
                          <a:pt x="0" y="439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02" name="Freeform 1318"/>
                  <p:cNvSpPr>
                    <a:spLocks/>
                  </p:cNvSpPr>
                  <p:nvPr/>
                </p:nvSpPr>
                <p:spPr bwMode="auto">
                  <a:xfrm>
                    <a:off x="3158" y="3407"/>
                    <a:ext cx="290" cy="16"/>
                  </a:xfrm>
                  <a:custGeom>
                    <a:avLst/>
                    <a:gdLst/>
                    <a:ahLst/>
                    <a:cxnLst>
                      <a:cxn ang="0">
                        <a:pos x="290" y="16"/>
                      </a:cxn>
                      <a:cxn ang="0">
                        <a:pos x="145" y="0"/>
                      </a:cxn>
                      <a:cxn ang="0">
                        <a:pos x="0" y="14"/>
                      </a:cxn>
                    </a:cxnLst>
                    <a:rect l="0" t="0" r="r" b="b"/>
                    <a:pathLst>
                      <a:path w="290" h="16">
                        <a:moveTo>
                          <a:pt x="290" y="16"/>
                        </a:moveTo>
                        <a:cubicBezTo>
                          <a:pt x="290" y="8"/>
                          <a:pt x="225" y="1"/>
                          <a:pt x="145" y="0"/>
                        </a:cubicBezTo>
                        <a:cubicBezTo>
                          <a:pt x="65" y="0"/>
                          <a:pt x="0" y="6"/>
                          <a:pt x="0" y="14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193" name="Freeform 1320"/>
                <p:cNvSpPr>
                  <a:spLocks/>
                </p:cNvSpPr>
                <p:nvPr/>
              </p:nvSpPr>
              <p:spPr bwMode="auto">
                <a:xfrm>
                  <a:off x="3303" y="3409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6" y="0"/>
                    </a:cxn>
                    <a:cxn ang="0">
                      <a:pos x="0" y="12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1" h="25">
                      <a:moveTo>
                        <a:pt x="25" y="25"/>
                      </a:moveTo>
                      <a:cubicBezTo>
                        <a:pt x="39" y="25"/>
                        <a:pt x="50" y="19"/>
                        <a:pt x="50" y="13"/>
                      </a:cubicBezTo>
                      <a:cubicBezTo>
                        <a:pt x="51" y="6"/>
                        <a:pt x="39" y="0"/>
                        <a:pt x="26" y="0"/>
                      </a:cubicBezTo>
                      <a:cubicBezTo>
                        <a:pt x="12" y="0"/>
                        <a:pt x="1" y="5"/>
                        <a:pt x="0" y="12"/>
                      </a:cubicBezTo>
                      <a:cubicBezTo>
                        <a:pt x="0" y="19"/>
                        <a:pt x="12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4" name="Freeform 1321"/>
                <p:cNvSpPr>
                  <a:spLocks/>
                </p:cNvSpPr>
                <p:nvPr/>
              </p:nvSpPr>
              <p:spPr bwMode="auto">
                <a:xfrm>
                  <a:off x="3412" y="3421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1"/>
                    </a:cxn>
                    <a:cxn ang="0">
                      <a:pos x="75" y="21"/>
                    </a:cxn>
                    <a:cxn ang="0">
                      <a:pos x="37" y="0"/>
                    </a:cxn>
                    <a:cxn ang="0">
                      <a:pos x="0" y="20"/>
                    </a:cxn>
                    <a:cxn ang="0">
                      <a:pos x="37" y="41"/>
                    </a:cxn>
                  </a:cxnLst>
                  <a:rect l="0" t="0" r="r" b="b"/>
                  <a:pathLst>
                    <a:path w="75" h="42">
                      <a:moveTo>
                        <a:pt x="37" y="41"/>
                      </a:moveTo>
                      <a:cubicBezTo>
                        <a:pt x="58" y="42"/>
                        <a:pt x="75" y="32"/>
                        <a:pt x="75" y="21"/>
                      </a:cubicBezTo>
                      <a:cubicBezTo>
                        <a:pt x="75" y="9"/>
                        <a:pt x="58" y="0"/>
                        <a:pt x="37" y="0"/>
                      </a:cubicBezTo>
                      <a:cubicBezTo>
                        <a:pt x="17" y="0"/>
                        <a:pt x="0" y="9"/>
                        <a:pt x="0" y="20"/>
                      </a:cubicBezTo>
                      <a:cubicBezTo>
                        <a:pt x="0" y="32"/>
                        <a:pt x="16" y="41"/>
                        <a:pt x="37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5" name="Freeform 1322"/>
                <p:cNvSpPr>
                  <a:spLocks/>
                </p:cNvSpPr>
                <p:nvPr/>
              </p:nvSpPr>
              <p:spPr bwMode="auto">
                <a:xfrm>
                  <a:off x="3183" y="3417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2"/>
                    </a:cxn>
                    <a:cxn ang="0">
                      <a:pos x="75" y="22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8" y="42"/>
                    </a:cxn>
                  </a:cxnLst>
                  <a:rect l="0" t="0" r="r" b="b"/>
                  <a:pathLst>
                    <a:path w="76" h="42">
                      <a:moveTo>
                        <a:pt x="38" y="42"/>
                      </a:moveTo>
                      <a:cubicBezTo>
                        <a:pt x="59" y="42"/>
                        <a:pt x="75" y="33"/>
                        <a:pt x="75" y="22"/>
                      </a:cubicBezTo>
                      <a:cubicBezTo>
                        <a:pt x="76" y="10"/>
                        <a:pt x="59" y="1"/>
                        <a:pt x="38" y="0"/>
                      </a:cubicBezTo>
                      <a:cubicBezTo>
                        <a:pt x="17" y="0"/>
                        <a:pt x="1" y="9"/>
                        <a:pt x="0" y="21"/>
                      </a:cubicBezTo>
                      <a:cubicBezTo>
                        <a:pt x="0" y="33"/>
                        <a:pt x="17" y="42"/>
                        <a:pt x="38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6" name="Freeform 1323"/>
                <p:cNvSpPr>
                  <a:spLocks/>
                </p:cNvSpPr>
                <p:nvPr/>
              </p:nvSpPr>
              <p:spPr bwMode="auto">
                <a:xfrm>
                  <a:off x="3241" y="3409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3" y="41"/>
                    </a:cxn>
                    <a:cxn ang="0">
                      <a:pos x="66" y="21"/>
                    </a:cxn>
                    <a:cxn ang="0">
                      <a:pos x="33" y="0"/>
                    </a:cxn>
                    <a:cxn ang="0">
                      <a:pos x="0" y="20"/>
                    </a:cxn>
                    <a:cxn ang="0">
                      <a:pos x="33" y="41"/>
                    </a:cxn>
                  </a:cxnLst>
                  <a:rect l="0" t="0" r="r" b="b"/>
                  <a:pathLst>
                    <a:path w="67" h="42">
                      <a:moveTo>
                        <a:pt x="33" y="41"/>
                      </a:moveTo>
                      <a:cubicBezTo>
                        <a:pt x="51" y="42"/>
                        <a:pt x="66" y="32"/>
                        <a:pt x="66" y="21"/>
                      </a:cubicBezTo>
                      <a:cubicBezTo>
                        <a:pt x="67" y="9"/>
                        <a:pt x="52" y="0"/>
                        <a:pt x="33" y="0"/>
                      </a:cubicBezTo>
                      <a:cubicBezTo>
                        <a:pt x="15" y="0"/>
                        <a:pt x="0" y="9"/>
                        <a:pt x="0" y="20"/>
                      </a:cubicBezTo>
                      <a:cubicBezTo>
                        <a:pt x="0" y="32"/>
                        <a:pt x="15" y="41"/>
                        <a:pt x="33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7" name="Freeform 1324"/>
                <p:cNvSpPr>
                  <a:spLocks/>
                </p:cNvSpPr>
                <p:nvPr/>
              </p:nvSpPr>
              <p:spPr bwMode="auto">
                <a:xfrm>
                  <a:off x="3360" y="3412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30" y="33"/>
                    </a:cxn>
                    <a:cxn ang="0">
                      <a:pos x="59" y="17"/>
                    </a:cxn>
                    <a:cxn ang="0">
                      <a:pos x="30" y="0"/>
                    </a:cxn>
                    <a:cxn ang="0">
                      <a:pos x="0" y="16"/>
                    </a:cxn>
                    <a:cxn ang="0">
                      <a:pos x="30" y="33"/>
                    </a:cxn>
                  </a:cxnLst>
                  <a:rect l="0" t="0" r="r" b="b"/>
                  <a:pathLst>
                    <a:path w="59" h="33">
                      <a:moveTo>
                        <a:pt x="30" y="33"/>
                      </a:moveTo>
                      <a:cubicBezTo>
                        <a:pt x="46" y="33"/>
                        <a:pt x="59" y="26"/>
                        <a:pt x="59" y="17"/>
                      </a:cubicBezTo>
                      <a:cubicBezTo>
                        <a:pt x="59" y="7"/>
                        <a:pt x="46" y="0"/>
                        <a:pt x="30" y="0"/>
                      </a:cubicBezTo>
                      <a:cubicBezTo>
                        <a:pt x="14" y="0"/>
                        <a:pt x="1" y="7"/>
                        <a:pt x="0" y="16"/>
                      </a:cubicBezTo>
                      <a:cubicBezTo>
                        <a:pt x="0" y="25"/>
                        <a:pt x="13" y="33"/>
                        <a:pt x="30" y="33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79" name="Group 1348"/>
            <p:cNvGrpSpPr>
              <a:grpSpLocks/>
            </p:cNvGrpSpPr>
            <p:nvPr/>
          </p:nvGrpSpPr>
          <p:grpSpPr bwMode="auto">
            <a:xfrm>
              <a:off x="6267151" y="3991433"/>
              <a:ext cx="270265" cy="94484"/>
              <a:chOff x="2551" y="3078"/>
              <a:chExt cx="307" cy="127"/>
            </a:xfrm>
          </p:grpSpPr>
          <p:grpSp>
            <p:nvGrpSpPr>
              <p:cNvPr id="2165" name="Group 1331"/>
              <p:cNvGrpSpPr>
                <a:grpSpLocks/>
              </p:cNvGrpSpPr>
              <p:nvPr/>
            </p:nvGrpSpPr>
            <p:grpSpPr bwMode="auto">
              <a:xfrm>
                <a:off x="2645" y="3078"/>
                <a:ext cx="105" cy="51"/>
                <a:chOff x="2645" y="3078"/>
                <a:chExt cx="105" cy="51"/>
              </a:xfrm>
            </p:grpSpPr>
            <p:sp>
              <p:nvSpPr>
                <p:cNvPr id="2182" name="Freeform 1327"/>
                <p:cNvSpPr>
                  <a:spLocks/>
                </p:cNvSpPr>
                <p:nvPr/>
              </p:nvSpPr>
              <p:spPr bwMode="auto">
                <a:xfrm>
                  <a:off x="2645" y="3078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6" y="1"/>
                    </a:cxn>
                    <a:cxn ang="0">
                      <a:pos x="2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69" h="428">
                      <a:moveTo>
                        <a:pt x="433" y="426"/>
                      </a:moveTo>
                      <a:cubicBezTo>
                        <a:pt x="672" y="428"/>
                        <a:pt x="866" y="402"/>
                        <a:pt x="867" y="368"/>
                      </a:cubicBezTo>
                      <a:lnTo>
                        <a:pt x="869" y="67"/>
                      </a:lnTo>
                      <a:cubicBezTo>
                        <a:pt x="869" y="33"/>
                        <a:pt x="676" y="3"/>
                        <a:pt x="436" y="1"/>
                      </a:cubicBezTo>
                      <a:cubicBezTo>
                        <a:pt x="197" y="0"/>
                        <a:pt x="3" y="26"/>
                        <a:pt x="2" y="60"/>
                      </a:cubicBezTo>
                      <a:lnTo>
                        <a:pt x="0" y="361"/>
                      </a:lnTo>
                      <a:cubicBezTo>
                        <a:pt x="0" y="395"/>
                        <a:pt x="193" y="425"/>
                        <a:pt x="433" y="4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3" name="Freeform 1328"/>
                <p:cNvSpPr>
                  <a:spLocks/>
                </p:cNvSpPr>
                <p:nvPr/>
              </p:nvSpPr>
              <p:spPr bwMode="auto">
                <a:xfrm>
                  <a:off x="2645" y="3114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6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8">
                      <a:moveTo>
                        <a:pt x="867" y="68"/>
                      </a:moveTo>
                      <a:cubicBezTo>
                        <a:pt x="867" y="33"/>
                        <a:pt x="673" y="4"/>
                        <a:pt x="434" y="2"/>
                      </a:cubicBezTo>
                      <a:cubicBezTo>
                        <a:pt x="194" y="0"/>
                        <a:pt x="0" y="26"/>
                        <a:pt x="0" y="61"/>
                      </a:cubicBezTo>
                      <a:cubicBezTo>
                        <a:pt x="0" y="95"/>
                        <a:pt x="193" y="125"/>
                        <a:pt x="433" y="126"/>
                      </a:cubicBezTo>
                      <a:cubicBezTo>
                        <a:pt x="672" y="128"/>
                        <a:pt x="866" y="102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4" name="Freeform 1329"/>
                <p:cNvSpPr>
                  <a:spLocks/>
                </p:cNvSpPr>
                <p:nvPr/>
              </p:nvSpPr>
              <p:spPr bwMode="auto">
                <a:xfrm>
                  <a:off x="2645" y="3078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6" y="1"/>
                    </a:cxn>
                    <a:cxn ang="0">
                      <a:pos x="2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69" h="428">
                      <a:moveTo>
                        <a:pt x="433" y="426"/>
                      </a:moveTo>
                      <a:cubicBezTo>
                        <a:pt x="672" y="428"/>
                        <a:pt x="866" y="402"/>
                        <a:pt x="867" y="368"/>
                      </a:cubicBezTo>
                      <a:lnTo>
                        <a:pt x="869" y="67"/>
                      </a:lnTo>
                      <a:cubicBezTo>
                        <a:pt x="869" y="33"/>
                        <a:pt x="676" y="3"/>
                        <a:pt x="436" y="1"/>
                      </a:cubicBezTo>
                      <a:cubicBezTo>
                        <a:pt x="197" y="0"/>
                        <a:pt x="3" y="26"/>
                        <a:pt x="2" y="60"/>
                      </a:cubicBezTo>
                      <a:lnTo>
                        <a:pt x="0" y="361"/>
                      </a:lnTo>
                      <a:cubicBezTo>
                        <a:pt x="0" y="395"/>
                        <a:pt x="193" y="425"/>
                        <a:pt x="433" y="42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5" name="Freeform 1330"/>
                <p:cNvSpPr>
                  <a:spLocks/>
                </p:cNvSpPr>
                <p:nvPr/>
              </p:nvSpPr>
              <p:spPr bwMode="auto">
                <a:xfrm>
                  <a:off x="2645" y="3114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66" name="Group 1336"/>
              <p:cNvGrpSpPr>
                <a:grpSpLocks/>
              </p:cNvGrpSpPr>
              <p:nvPr/>
            </p:nvGrpSpPr>
            <p:grpSpPr bwMode="auto">
              <a:xfrm>
                <a:off x="2607" y="3103"/>
                <a:ext cx="180" cy="74"/>
                <a:chOff x="2607" y="3103"/>
                <a:chExt cx="180" cy="74"/>
              </a:xfrm>
            </p:grpSpPr>
            <p:sp>
              <p:nvSpPr>
                <p:cNvPr id="2178" name="Freeform 1332"/>
                <p:cNvSpPr>
                  <a:spLocks/>
                </p:cNvSpPr>
                <p:nvPr/>
              </p:nvSpPr>
              <p:spPr bwMode="auto">
                <a:xfrm>
                  <a:off x="2607" y="3103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3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9" name="Freeform 1333"/>
                <p:cNvSpPr>
                  <a:spLocks/>
                </p:cNvSpPr>
                <p:nvPr/>
              </p:nvSpPr>
              <p:spPr bwMode="auto">
                <a:xfrm>
                  <a:off x="2607" y="3143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2" h="280">
                      <a:moveTo>
                        <a:pt x="1492" y="146"/>
                      </a:moveTo>
                      <a:cubicBezTo>
                        <a:pt x="1492" y="71"/>
                        <a:pt x="1159" y="7"/>
                        <a:pt x="747" y="3"/>
                      </a:cubicBezTo>
                      <a:cubicBezTo>
                        <a:pt x="335" y="0"/>
                        <a:pt x="1" y="59"/>
                        <a:pt x="0" y="134"/>
                      </a:cubicBezTo>
                      <a:cubicBezTo>
                        <a:pt x="0" y="210"/>
                        <a:pt x="333" y="274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0" name="Freeform 1334"/>
                <p:cNvSpPr>
                  <a:spLocks/>
                </p:cNvSpPr>
                <p:nvPr/>
              </p:nvSpPr>
              <p:spPr bwMode="auto">
                <a:xfrm>
                  <a:off x="2607" y="3103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3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1" name="Freeform 1335"/>
                <p:cNvSpPr>
                  <a:spLocks/>
                </p:cNvSpPr>
                <p:nvPr/>
              </p:nvSpPr>
              <p:spPr bwMode="auto">
                <a:xfrm>
                  <a:off x="2607" y="3143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67" name="Group 1342"/>
              <p:cNvGrpSpPr>
                <a:grpSpLocks/>
              </p:cNvGrpSpPr>
              <p:nvPr/>
            </p:nvGrpSpPr>
            <p:grpSpPr bwMode="auto">
              <a:xfrm>
                <a:off x="2551" y="3128"/>
                <a:ext cx="307" cy="77"/>
                <a:chOff x="2551" y="3128"/>
                <a:chExt cx="307" cy="77"/>
              </a:xfrm>
            </p:grpSpPr>
            <p:sp>
              <p:nvSpPr>
                <p:cNvPr id="2173" name="Freeform 1337"/>
                <p:cNvSpPr>
                  <a:spLocks/>
                </p:cNvSpPr>
                <p:nvPr/>
              </p:nvSpPr>
              <p:spPr bwMode="auto">
                <a:xfrm>
                  <a:off x="2567" y="3144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4" name="Freeform 1338"/>
                <p:cNvSpPr>
                  <a:spLocks/>
                </p:cNvSpPr>
                <p:nvPr/>
              </p:nvSpPr>
              <p:spPr bwMode="auto">
                <a:xfrm>
                  <a:off x="2551" y="3128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80" y="11"/>
                        <a:pt x="1212" y="5"/>
                      </a:cubicBezTo>
                      <a:cubicBezTo>
                        <a:pt x="545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1" y="500"/>
                        <a:pt x="1208" y="50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5" name="Freeform 1339"/>
                <p:cNvSpPr>
                  <a:spLocks/>
                </p:cNvSpPr>
                <p:nvPr/>
              </p:nvSpPr>
              <p:spPr bwMode="auto">
                <a:xfrm>
                  <a:off x="2551" y="3158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0"/>
                    </a:cxn>
                    <a:cxn ang="0">
                      <a:pos x="1210" y="5"/>
                    </a:cxn>
                    <a:cxn ang="0">
                      <a:pos x="1" y="120"/>
                    </a:cxn>
                    <a:cxn ang="0">
                      <a:pos x="1208" y="255"/>
                    </a:cxn>
                    <a:cxn ang="0">
                      <a:pos x="2417" y="140"/>
                    </a:cxn>
                  </a:cxnLst>
                  <a:rect l="0" t="0" r="r" b="b"/>
                  <a:pathLst>
                    <a:path w="2418" h="261">
                      <a:moveTo>
                        <a:pt x="2417" y="140"/>
                      </a:moveTo>
                      <a:cubicBezTo>
                        <a:pt x="2418" y="71"/>
                        <a:pt x="1877" y="11"/>
                        <a:pt x="1210" y="5"/>
                      </a:cubicBezTo>
                      <a:cubicBezTo>
                        <a:pt x="543" y="0"/>
                        <a:pt x="1" y="51"/>
                        <a:pt x="1" y="120"/>
                      </a:cubicBezTo>
                      <a:cubicBezTo>
                        <a:pt x="0" y="189"/>
                        <a:pt x="541" y="250"/>
                        <a:pt x="1208" y="255"/>
                      </a:cubicBezTo>
                      <a:cubicBezTo>
                        <a:pt x="1875" y="261"/>
                        <a:pt x="2417" y="209"/>
                        <a:pt x="2417" y="14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6" name="Freeform 1340"/>
                <p:cNvSpPr>
                  <a:spLocks/>
                </p:cNvSpPr>
                <p:nvPr/>
              </p:nvSpPr>
              <p:spPr bwMode="auto">
                <a:xfrm>
                  <a:off x="2551" y="3128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80" y="11"/>
                        <a:pt x="1212" y="5"/>
                      </a:cubicBezTo>
                      <a:cubicBezTo>
                        <a:pt x="545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1" y="500"/>
                        <a:pt x="1208" y="50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7" name="Freeform 1341"/>
                <p:cNvSpPr>
                  <a:spLocks/>
                </p:cNvSpPr>
                <p:nvPr/>
              </p:nvSpPr>
              <p:spPr bwMode="auto">
                <a:xfrm>
                  <a:off x="2551" y="3158"/>
                  <a:ext cx="290" cy="16"/>
                </a:xfrm>
                <a:custGeom>
                  <a:avLst/>
                  <a:gdLst/>
                  <a:ahLst/>
                  <a:cxnLst>
                    <a:cxn ang="0">
                      <a:pos x="290" y="16"/>
                    </a:cxn>
                    <a:cxn ang="0">
                      <a:pos x="145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90" h="16">
                      <a:moveTo>
                        <a:pt x="290" y="16"/>
                      </a:moveTo>
                      <a:cubicBezTo>
                        <a:pt x="290" y="8"/>
                        <a:pt x="225" y="1"/>
                        <a:pt x="145" y="0"/>
                      </a:cubicBezTo>
                      <a:cubicBezTo>
                        <a:pt x="65" y="0"/>
                        <a:pt x="0" y="6"/>
                        <a:pt x="0" y="14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68" name="Freeform 1343"/>
              <p:cNvSpPr>
                <a:spLocks/>
              </p:cNvSpPr>
              <p:nvPr/>
            </p:nvSpPr>
            <p:spPr bwMode="auto">
              <a:xfrm>
                <a:off x="2696" y="3160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5" y="0"/>
                  </a:cxn>
                  <a:cxn ang="0">
                    <a:pos x="0" y="12"/>
                  </a:cxn>
                  <a:cxn ang="0">
                    <a:pos x="25" y="25"/>
                  </a:cxn>
                </a:cxnLst>
                <a:rect l="0" t="0" r="r" b="b"/>
                <a:pathLst>
                  <a:path w="50" h="25">
                    <a:moveTo>
                      <a:pt x="25" y="25"/>
                    </a:moveTo>
                    <a:cubicBezTo>
                      <a:pt x="39" y="25"/>
                      <a:pt x="50" y="19"/>
                      <a:pt x="50" y="13"/>
                    </a:cubicBezTo>
                    <a:cubicBezTo>
                      <a:pt x="50" y="6"/>
                      <a:pt x="39" y="0"/>
                      <a:pt x="25" y="0"/>
                    </a:cubicBezTo>
                    <a:cubicBezTo>
                      <a:pt x="11" y="0"/>
                      <a:pt x="0" y="5"/>
                      <a:pt x="0" y="12"/>
                    </a:cubicBezTo>
                    <a:cubicBezTo>
                      <a:pt x="0" y="19"/>
                      <a:pt x="11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9" name="Freeform 1344"/>
              <p:cNvSpPr>
                <a:spLocks/>
              </p:cNvSpPr>
              <p:nvPr/>
            </p:nvSpPr>
            <p:spPr bwMode="auto">
              <a:xfrm>
                <a:off x="2805" y="3172"/>
                <a:ext cx="9" cy="5"/>
              </a:xfrm>
              <a:custGeom>
                <a:avLst/>
                <a:gdLst/>
                <a:ahLst/>
                <a:cxnLst>
                  <a:cxn ang="0">
                    <a:pos x="38" y="41"/>
                  </a:cxn>
                  <a:cxn ang="0">
                    <a:pos x="75" y="21"/>
                  </a:cxn>
                  <a:cxn ang="0">
                    <a:pos x="38" y="0"/>
                  </a:cxn>
                  <a:cxn ang="0">
                    <a:pos x="0" y="20"/>
                  </a:cxn>
                  <a:cxn ang="0">
                    <a:pos x="38" y="41"/>
                  </a:cxn>
                </a:cxnLst>
                <a:rect l="0" t="0" r="r" b="b"/>
                <a:pathLst>
                  <a:path w="76" h="42">
                    <a:moveTo>
                      <a:pt x="38" y="41"/>
                    </a:moveTo>
                    <a:cubicBezTo>
                      <a:pt x="59" y="42"/>
                      <a:pt x="75" y="32"/>
                      <a:pt x="75" y="21"/>
                    </a:cubicBezTo>
                    <a:cubicBezTo>
                      <a:pt x="76" y="9"/>
                      <a:pt x="59" y="0"/>
                      <a:pt x="38" y="0"/>
                    </a:cubicBezTo>
                    <a:cubicBezTo>
                      <a:pt x="17" y="0"/>
                      <a:pt x="1" y="9"/>
                      <a:pt x="0" y="20"/>
                    </a:cubicBezTo>
                    <a:cubicBezTo>
                      <a:pt x="0" y="32"/>
                      <a:pt x="17" y="41"/>
                      <a:pt x="38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70" name="Freeform 1345"/>
              <p:cNvSpPr>
                <a:spLocks/>
              </p:cNvSpPr>
              <p:nvPr/>
            </p:nvSpPr>
            <p:spPr bwMode="auto">
              <a:xfrm>
                <a:off x="2576" y="3168"/>
                <a:ext cx="9" cy="5"/>
              </a:xfrm>
              <a:custGeom>
                <a:avLst/>
                <a:gdLst/>
                <a:ahLst/>
                <a:cxnLst>
                  <a:cxn ang="0">
                    <a:pos x="37" y="42"/>
                  </a:cxn>
                  <a:cxn ang="0">
                    <a:pos x="75" y="22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7" y="42"/>
                  </a:cxn>
                </a:cxnLst>
                <a:rect l="0" t="0" r="r" b="b"/>
                <a:pathLst>
                  <a:path w="75" h="42">
                    <a:moveTo>
                      <a:pt x="37" y="42"/>
                    </a:moveTo>
                    <a:cubicBezTo>
                      <a:pt x="58" y="42"/>
                      <a:pt x="75" y="33"/>
                      <a:pt x="75" y="22"/>
                    </a:cubicBezTo>
                    <a:cubicBezTo>
                      <a:pt x="75" y="10"/>
                      <a:pt x="59" y="1"/>
                      <a:pt x="38" y="0"/>
                    </a:cubicBezTo>
                    <a:cubicBezTo>
                      <a:pt x="17" y="0"/>
                      <a:pt x="0" y="9"/>
                      <a:pt x="0" y="21"/>
                    </a:cubicBezTo>
                    <a:cubicBezTo>
                      <a:pt x="0" y="33"/>
                      <a:pt x="17" y="42"/>
                      <a:pt x="37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71" name="Freeform 1346"/>
              <p:cNvSpPr>
                <a:spLocks/>
              </p:cNvSpPr>
              <p:nvPr/>
            </p:nvSpPr>
            <p:spPr bwMode="auto">
              <a:xfrm>
                <a:off x="2634" y="3160"/>
                <a:ext cx="8" cy="5"/>
              </a:xfrm>
              <a:custGeom>
                <a:avLst/>
                <a:gdLst/>
                <a:ahLst/>
                <a:cxnLst>
                  <a:cxn ang="0">
                    <a:pos x="34" y="41"/>
                  </a:cxn>
                  <a:cxn ang="0">
                    <a:pos x="67" y="21"/>
                  </a:cxn>
                  <a:cxn ang="0">
                    <a:pos x="34" y="0"/>
                  </a:cxn>
                  <a:cxn ang="0">
                    <a:pos x="0" y="20"/>
                  </a:cxn>
                  <a:cxn ang="0">
                    <a:pos x="34" y="41"/>
                  </a:cxn>
                </a:cxnLst>
                <a:rect l="0" t="0" r="r" b="b"/>
                <a:pathLst>
                  <a:path w="67" h="42">
                    <a:moveTo>
                      <a:pt x="34" y="41"/>
                    </a:moveTo>
                    <a:cubicBezTo>
                      <a:pt x="52" y="42"/>
                      <a:pt x="67" y="32"/>
                      <a:pt x="67" y="21"/>
                    </a:cubicBezTo>
                    <a:cubicBezTo>
                      <a:pt x="67" y="9"/>
                      <a:pt x="52" y="0"/>
                      <a:pt x="34" y="0"/>
                    </a:cubicBezTo>
                    <a:cubicBezTo>
                      <a:pt x="16" y="0"/>
                      <a:pt x="1" y="9"/>
                      <a:pt x="0" y="20"/>
                    </a:cubicBezTo>
                    <a:cubicBezTo>
                      <a:pt x="0" y="32"/>
                      <a:pt x="15" y="41"/>
                      <a:pt x="34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72" name="Freeform 1347"/>
              <p:cNvSpPr>
                <a:spLocks/>
              </p:cNvSpPr>
              <p:nvPr/>
            </p:nvSpPr>
            <p:spPr bwMode="auto">
              <a:xfrm>
                <a:off x="2753" y="3163"/>
                <a:ext cx="7" cy="4"/>
              </a:xfrm>
              <a:custGeom>
                <a:avLst/>
                <a:gdLst/>
                <a:ahLst/>
                <a:cxnLst>
                  <a:cxn ang="0">
                    <a:pos x="29" y="33"/>
                  </a:cxn>
                  <a:cxn ang="0">
                    <a:pos x="58" y="17"/>
                  </a:cxn>
                  <a:cxn ang="0">
                    <a:pos x="29" y="0"/>
                  </a:cxn>
                  <a:cxn ang="0">
                    <a:pos x="0" y="16"/>
                  </a:cxn>
                  <a:cxn ang="0">
                    <a:pos x="29" y="33"/>
                  </a:cxn>
                </a:cxnLst>
                <a:rect l="0" t="0" r="r" b="b"/>
                <a:pathLst>
                  <a:path w="59" h="33">
                    <a:moveTo>
                      <a:pt x="29" y="33"/>
                    </a:moveTo>
                    <a:cubicBezTo>
                      <a:pt x="45" y="33"/>
                      <a:pt x="58" y="26"/>
                      <a:pt x="58" y="17"/>
                    </a:cubicBezTo>
                    <a:cubicBezTo>
                      <a:pt x="59" y="7"/>
                      <a:pt x="46" y="0"/>
                      <a:pt x="29" y="0"/>
                    </a:cubicBezTo>
                    <a:cubicBezTo>
                      <a:pt x="13" y="0"/>
                      <a:pt x="0" y="7"/>
                      <a:pt x="0" y="16"/>
                    </a:cubicBezTo>
                    <a:cubicBezTo>
                      <a:pt x="0" y="25"/>
                      <a:pt x="13" y="33"/>
                      <a:pt x="29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0" name="Group 1370"/>
            <p:cNvGrpSpPr>
              <a:grpSpLocks/>
            </p:cNvGrpSpPr>
            <p:nvPr/>
          </p:nvGrpSpPr>
          <p:grpSpPr bwMode="auto">
            <a:xfrm>
              <a:off x="6351664" y="4040535"/>
              <a:ext cx="270265" cy="94484"/>
              <a:chOff x="2647" y="3144"/>
              <a:chExt cx="307" cy="127"/>
            </a:xfrm>
          </p:grpSpPr>
          <p:grpSp>
            <p:nvGrpSpPr>
              <p:cNvPr id="2144" name="Group 1353"/>
              <p:cNvGrpSpPr>
                <a:grpSpLocks/>
              </p:cNvGrpSpPr>
              <p:nvPr/>
            </p:nvGrpSpPr>
            <p:grpSpPr bwMode="auto">
              <a:xfrm>
                <a:off x="2741" y="3144"/>
                <a:ext cx="105" cy="51"/>
                <a:chOff x="2741" y="3144"/>
                <a:chExt cx="105" cy="51"/>
              </a:xfrm>
            </p:grpSpPr>
            <p:sp>
              <p:nvSpPr>
                <p:cNvPr id="2161" name="Freeform 1349"/>
                <p:cNvSpPr>
                  <a:spLocks/>
                </p:cNvSpPr>
                <p:nvPr/>
              </p:nvSpPr>
              <p:spPr bwMode="auto">
                <a:xfrm>
                  <a:off x="2741" y="3144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6" y="1"/>
                    </a:cxn>
                    <a:cxn ang="0">
                      <a:pos x="2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69" h="428">
                      <a:moveTo>
                        <a:pt x="433" y="426"/>
                      </a:moveTo>
                      <a:cubicBezTo>
                        <a:pt x="672" y="428"/>
                        <a:pt x="866" y="402"/>
                        <a:pt x="867" y="368"/>
                      </a:cubicBezTo>
                      <a:lnTo>
                        <a:pt x="869" y="67"/>
                      </a:lnTo>
                      <a:cubicBezTo>
                        <a:pt x="869" y="33"/>
                        <a:pt x="676" y="3"/>
                        <a:pt x="436" y="1"/>
                      </a:cubicBezTo>
                      <a:cubicBezTo>
                        <a:pt x="197" y="0"/>
                        <a:pt x="3" y="26"/>
                        <a:pt x="2" y="60"/>
                      </a:cubicBezTo>
                      <a:lnTo>
                        <a:pt x="0" y="361"/>
                      </a:lnTo>
                      <a:cubicBezTo>
                        <a:pt x="0" y="395"/>
                        <a:pt x="193" y="425"/>
                        <a:pt x="433" y="4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62" name="Freeform 1350"/>
                <p:cNvSpPr>
                  <a:spLocks/>
                </p:cNvSpPr>
                <p:nvPr/>
              </p:nvSpPr>
              <p:spPr bwMode="auto">
                <a:xfrm>
                  <a:off x="2741" y="3180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6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8">
                      <a:moveTo>
                        <a:pt x="867" y="68"/>
                      </a:moveTo>
                      <a:cubicBezTo>
                        <a:pt x="867" y="33"/>
                        <a:pt x="673" y="4"/>
                        <a:pt x="434" y="2"/>
                      </a:cubicBezTo>
                      <a:cubicBezTo>
                        <a:pt x="194" y="0"/>
                        <a:pt x="0" y="26"/>
                        <a:pt x="0" y="61"/>
                      </a:cubicBezTo>
                      <a:cubicBezTo>
                        <a:pt x="0" y="95"/>
                        <a:pt x="193" y="125"/>
                        <a:pt x="433" y="126"/>
                      </a:cubicBezTo>
                      <a:cubicBezTo>
                        <a:pt x="672" y="128"/>
                        <a:pt x="866" y="102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63" name="Freeform 1351"/>
                <p:cNvSpPr>
                  <a:spLocks/>
                </p:cNvSpPr>
                <p:nvPr/>
              </p:nvSpPr>
              <p:spPr bwMode="auto">
                <a:xfrm>
                  <a:off x="2741" y="3144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6" y="1"/>
                    </a:cxn>
                    <a:cxn ang="0">
                      <a:pos x="2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69" h="428">
                      <a:moveTo>
                        <a:pt x="433" y="426"/>
                      </a:moveTo>
                      <a:cubicBezTo>
                        <a:pt x="672" y="428"/>
                        <a:pt x="866" y="402"/>
                        <a:pt x="867" y="368"/>
                      </a:cubicBezTo>
                      <a:lnTo>
                        <a:pt x="869" y="67"/>
                      </a:lnTo>
                      <a:cubicBezTo>
                        <a:pt x="869" y="33"/>
                        <a:pt x="676" y="3"/>
                        <a:pt x="436" y="1"/>
                      </a:cubicBezTo>
                      <a:cubicBezTo>
                        <a:pt x="197" y="0"/>
                        <a:pt x="3" y="26"/>
                        <a:pt x="2" y="60"/>
                      </a:cubicBezTo>
                      <a:lnTo>
                        <a:pt x="0" y="361"/>
                      </a:lnTo>
                      <a:cubicBezTo>
                        <a:pt x="0" y="395"/>
                        <a:pt x="193" y="425"/>
                        <a:pt x="433" y="42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64" name="Freeform 1352"/>
                <p:cNvSpPr>
                  <a:spLocks/>
                </p:cNvSpPr>
                <p:nvPr/>
              </p:nvSpPr>
              <p:spPr bwMode="auto">
                <a:xfrm>
                  <a:off x="2741" y="3180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45" name="Group 1358"/>
              <p:cNvGrpSpPr>
                <a:grpSpLocks/>
              </p:cNvGrpSpPr>
              <p:nvPr/>
            </p:nvGrpSpPr>
            <p:grpSpPr bwMode="auto">
              <a:xfrm>
                <a:off x="2703" y="3169"/>
                <a:ext cx="180" cy="74"/>
                <a:chOff x="2703" y="3169"/>
                <a:chExt cx="180" cy="74"/>
              </a:xfrm>
            </p:grpSpPr>
            <p:sp>
              <p:nvSpPr>
                <p:cNvPr id="2157" name="Freeform 1354"/>
                <p:cNvSpPr>
                  <a:spLocks/>
                </p:cNvSpPr>
                <p:nvPr/>
              </p:nvSpPr>
              <p:spPr bwMode="auto">
                <a:xfrm>
                  <a:off x="2703" y="3169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3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8" name="Freeform 1355"/>
                <p:cNvSpPr>
                  <a:spLocks/>
                </p:cNvSpPr>
                <p:nvPr/>
              </p:nvSpPr>
              <p:spPr bwMode="auto">
                <a:xfrm>
                  <a:off x="2703" y="3209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2" h="280">
                      <a:moveTo>
                        <a:pt x="1492" y="146"/>
                      </a:moveTo>
                      <a:cubicBezTo>
                        <a:pt x="1492" y="71"/>
                        <a:pt x="1159" y="7"/>
                        <a:pt x="747" y="3"/>
                      </a:cubicBezTo>
                      <a:cubicBezTo>
                        <a:pt x="335" y="0"/>
                        <a:pt x="1" y="59"/>
                        <a:pt x="0" y="134"/>
                      </a:cubicBezTo>
                      <a:cubicBezTo>
                        <a:pt x="0" y="210"/>
                        <a:pt x="333" y="274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9" name="Freeform 1356"/>
                <p:cNvSpPr>
                  <a:spLocks/>
                </p:cNvSpPr>
                <p:nvPr/>
              </p:nvSpPr>
              <p:spPr bwMode="auto">
                <a:xfrm>
                  <a:off x="2703" y="3169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3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60" name="Freeform 1357"/>
                <p:cNvSpPr>
                  <a:spLocks/>
                </p:cNvSpPr>
                <p:nvPr/>
              </p:nvSpPr>
              <p:spPr bwMode="auto">
                <a:xfrm>
                  <a:off x="2703" y="3209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46" name="Group 1364"/>
              <p:cNvGrpSpPr>
                <a:grpSpLocks/>
              </p:cNvGrpSpPr>
              <p:nvPr/>
            </p:nvGrpSpPr>
            <p:grpSpPr bwMode="auto">
              <a:xfrm>
                <a:off x="2647" y="3194"/>
                <a:ext cx="307" cy="77"/>
                <a:chOff x="2647" y="3194"/>
                <a:chExt cx="307" cy="77"/>
              </a:xfrm>
            </p:grpSpPr>
            <p:sp>
              <p:nvSpPr>
                <p:cNvPr id="2152" name="Freeform 1359"/>
                <p:cNvSpPr>
                  <a:spLocks/>
                </p:cNvSpPr>
                <p:nvPr/>
              </p:nvSpPr>
              <p:spPr bwMode="auto">
                <a:xfrm>
                  <a:off x="2663" y="3210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3" name="Freeform 1360"/>
                <p:cNvSpPr>
                  <a:spLocks/>
                </p:cNvSpPr>
                <p:nvPr/>
              </p:nvSpPr>
              <p:spPr bwMode="auto">
                <a:xfrm>
                  <a:off x="2647" y="3194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80" y="11"/>
                        <a:pt x="1212" y="5"/>
                      </a:cubicBezTo>
                      <a:cubicBezTo>
                        <a:pt x="545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1" y="500"/>
                        <a:pt x="1208" y="50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4" name="Freeform 1361"/>
                <p:cNvSpPr>
                  <a:spLocks/>
                </p:cNvSpPr>
                <p:nvPr/>
              </p:nvSpPr>
              <p:spPr bwMode="auto">
                <a:xfrm>
                  <a:off x="2647" y="3224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0"/>
                    </a:cxn>
                    <a:cxn ang="0">
                      <a:pos x="1210" y="5"/>
                    </a:cxn>
                    <a:cxn ang="0">
                      <a:pos x="1" y="120"/>
                    </a:cxn>
                    <a:cxn ang="0">
                      <a:pos x="1208" y="255"/>
                    </a:cxn>
                    <a:cxn ang="0">
                      <a:pos x="2417" y="140"/>
                    </a:cxn>
                  </a:cxnLst>
                  <a:rect l="0" t="0" r="r" b="b"/>
                  <a:pathLst>
                    <a:path w="2418" h="261">
                      <a:moveTo>
                        <a:pt x="2417" y="140"/>
                      </a:moveTo>
                      <a:cubicBezTo>
                        <a:pt x="2418" y="71"/>
                        <a:pt x="1877" y="11"/>
                        <a:pt x="1210" y="5"/>
                      </a:cubicBezTo>
                      <a:cubicBezTo>
                        <a:pt x="543" y="0"/>
                        <a:pt x="1" y="51"/>
                        <a:pt x="1" y="120"/>
                      </a:cubicBezTo>
                      <a:cubicBezTo>
                        <a:pt x="0" y="189"/>
                        <a:pt x="541" y="250"/>
                        <a:pt x="1208" y="255"/>
                      </a:cubicBezTo>
                      <a:cubicBezTo>
                        <a:pt x="1875" y="261"/>
                        <a:pt x="2417" y="209"/>
                        <a:pt x="2417" y="14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5" name="Freeform 1362"/>
                <p:cNvSpPr>
                  <a:spLocks/>
                </p:cNvSpPr>
                <p:nvPr/>
              </p:nvSpPr>
              <p:spPr bwMode="auto">
                <a:xfrm>
                  <a:off x="2647" y="3194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80" y="11"/>
                        <a:pt x="1212" y="5"/>
                      </a:cubicBezTo>
                      <a:cubicBezTo>
                        <a:pt x="545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1" y="500"/>
                        <a:pt x="1208" y="50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6" name="Freeform 1363"/>
                <p:cNvSpPr>
                  <a:spLocks/>
                </p:cNvSpPr>
                <p:nvPr/>
              </p:nvSpPr>
              <p:spPr bwMode="auto">
                <a:xfrm>
                  <a:off x="2647" y="3224"/>
                  <a:ext cx="290" cy="16"/>
                </a:xfrm>
                <a:custGeom>
                  <a:avLst/>
                  <a:gdLst/>
                  <a:ahLst/>
                  <a:cxnLst>
                    <a:cxn ang="0">
                      <a:pos x="290" y="16"/>
                    </a:cxn>
                    <a:cxn ang="0">
                      <a:pos x="145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90" h="16">
                      <a:moveTo>
                        <a:pt x="290" y="16"/>
                      </a:moveTo>
                      <a:cubicBezTo>
                        <a:pt x="290" y="8"/>
                        <a:pt x="225" y="1"/>
                        <a:pt x="145" y="0"/>
                      </a:cubicBezTo>
                      <a:cubicBezTo>
                        <a:pt x="65" y="0"/>
                        <a:pt x="0" y="6"/>
                        <a:pt x="0" y="14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47" name="Freeform 1365"/>
              <p:cNvSpPr>
                <a:spLocks/>
              </p:cNvSpPr>
              <p:nvPr/>
            </p:nvSpPr>
            <p:spPr bwMode="auto">
              <a:xfrm>
                <a:off x="2792" y="3226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5" y="0"/>
                  </a:cxn>
                  <a:cxn ang="0">
                    <a:pos x="0" y="12"/>
                  </a:cxn>
                  <a:cxn ang="0">
                    <a:pos x="25" y="25"/>
                  </a:cxn>
                </a:cxnLst>
                <a:rect l="0" t="0" r="r" b="b"/>
                <a:pathLst>
                  <a:path w="50" h="25">
                    <a:moveTo>
                      <a:pt x="25" y="25"/>
                    </a:moveTo>
                    <a:cubicBezTo>
                      <a:pt x="39" y="25"/>
                      <a:pt x="50" y="19"/>
                      <a:pt x="50" y="13"/>
                    </a:cubicBezTo>
                    <a:cubicBezTo>
                      <a:pt x="50" y="6"/>
                      <a:pt x="39" y="0"/>
                      <a:pt x="25" y="0"/>
                    </a:cubicBezTo>
                    <a:cubicBezTo>
                      <a:pt x="11" y="0"/>
                      <a:pt x="0" y="5"/>
                      <a:pt x="0" y="12"/>
                    </a:cubicBezTo>
                    <a:cubicBezTo>
                      <a:pt x="0" y="19"/>
                      <a:pt x="11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8" name="Freeform 1366"/>
              <p:cNvSpPr>
                <a:spLocks/>
              </p:cNvSpPr>
              <p:nvPr/>
            </p:nvSpPr>
            <p:spPr bwMode="auto">
              <a:xfrm>
                <a:off x="2901" y="3238"/>
                <a:ext cx="9" cy="5"/>
              </a:xfrm>
              <a:custGeom>
                <a:avLst/>
                <a:gdLst/>
                <a:ahLst/>
                <a:cxnLst>
                  <a:cxn ang="0">
                    <a:pos x="38" y="41"/>
                  </a:cxn>
                  <a:cxn ang="0">
                    <a:pos x="75" y="21"/>
                  </a:cxn>
                  <a:cxn ang="0">
                    <a:pos x="38" y="0"/>
                  </a:cxn>
                  <a:cxn ang="0">
                    <a:pos x="0" y="20"/>
                  </a:cxn>
                  <a:cxn ang="0">
                    <a:pos x="38" y="41"/>
                  </a:cxn>
                </a:cxnLst>
                <a:rect l="0" t="0" r="r" b="b"/>
                <a:pathLst>
                  <a:path w="76" h="42">
                    <a:moveTo>
                      <a:pt x="38" y="41"/>
                    </a:moveTo>
                    <a:cubicBezTo>
                      <a:pt x="59" y="42"/>
                      <a:pt x="75" y="32"/>
                      <a:pt x="75" y="21"/>
                    </a:cubicBezTo>
                    <a:cubicBezTo>
                      <a:pt x="76" y="9"/>
                      <a:pt x="59" y="0"/>
                      <a:pt x="38" y="0"/>
                    </a:cubicBezTo>
                    <a:cubicBezTo>
                      <a:pt x="17" y="0"/>
                      <a:pt x="1" y="9"/>
                      <a:pt x="0" y="20"/>
                    </a:cubicBezTo>
                    <a:cubicBezTo>
                      <a:pt x="0" y="32"/>
                      <a:pt x="17" y="41"/>
                      <a:pt x="38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9" name="Freeform 1367"/>
              <p:cNvSpPr>
                <a:spLocks/>
              </p:cNvSpPr>
              <p:nvPr/>
            </p:nvSpPr>
            <p:spPr bwMode="auto">
              <a:xfrm>
                <a:off x="2672" y="3234"/>
                <a:ext cx="9" cy="5"/>
              </a:xfrm>
              <a:custGeom>
                <a:avLst/>
                <a:gdLst/>
                <a:ahLst/>
                <a:cxnLst>
                  <a:cxn ang="0">
                    <a:pos x="37" y="42"/>
                  </a:cxn>
                  <a:cxn ang="0">
                    <a:pos x="75" y="22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7" y="42"/>
                  </a:cxn>
                </a:cxnLst>
                <a:rect l="0" t="0" r="r" b="b"/>
                <a:pathLst>
                  <a:path w="75" h="42">
                    <a:moveTo>
                      <a:pt x="37" y="42"/>
                    </a:moveTo>
                    <a:cubicBezTo>
                      <a:pt x="58" y="42"/>
                      <a:pt x="75" y="33"/>
                      <a:pt x="75" y="22"/>
                    </a:cubicBezTo>
                    <a:cubicBezTo>
                      <a:pt x="75" y="10"/>
                      <a:pt x="59" y="1"/>
                      <a:pt x="38" y="0"/>
                    </a:cubicBezTo>
                    <a:cubicBezTo>
                      <a:pt x="17" y="0"/>
                      <a:pt x="0" y="9"/>
                      <a:pt x="0" y="21"/>
                    </a:cubicBezTo>
                    <a:cubicBezTo>
                      <a:pt x="0" y="33"/>
                      <a:pt x="17" y="42"/>
                      <a:pt x="37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50" name="Freeform 1368"/>
              <p:cNvSpPr>
                <a:spLocks/>
              </p:cNvSpPr>
              <p:nvPr/>
            </p:nvSpPr>
            <p:spPr bwMode="auto">
              <a:xfrm>
                <a:off x="2730" y="3226"/>
                <a:ext cx="8" cy="5"/>
              </a:xfrm>
              <a:custGeom>
                <a:avLst/>
                <a:gdLst/>
                <a:ahLst/>
                <a:cxnLst>
                  <a:cxn ang="0">
                    <a:pos x="34" y="41"/>
                  </a:cxn>
                  <a:cxn ang="0">
                    <a:pos x="67" y="21"/>
                  </a:cxn>
                  <a:cxn ang="0">
                    <a:pos x="34" y="0"/>
                  </a:cxn>
                  <a:cxn ang="0">
                    <a:pos x="0" y="20"/>
                  </a:cxn>
                  <a:cxn ang="0">
                    <a:pos x="34" y="41"/>
                  </a:cxn>
                </a:cxnLst>
                <a:rect l="0" t="0" r="r" b="b"/>
                <a:pathLst>
                  <a:path w="67" h="42">
                    <a:moveTo>
                      <a:pt x="34" y="41"/>
                    </a:moveTo>
                    <a:cubicBezTo>
                      <a:pt x="52" y="42"/>
                      <a:pt x="67" y="32"/>
                      <a:pt x="67" y="21"/>
                    </a:cubicBezTo>
                    <a:cubicBezTo>
                      <a:pt x="67" y="9"/>
                      <a:pt x="52" y="0"/>
                      <a:pt x="34" y="0"/>
                    </a:cubicBezTo>
                    <a:cubicBezTo>
                      <a:pt x="16" y="0"/>
                      <a:pt x="1" y="9"/>
                      <a:pt x="0" y="20"/>
                    </a:cubicBezTo>
                    <a:cubicBezTo>
                      <a:pt x="0" y="32"/>
                      <a:pt x="15" y="41"/>
                      <a:pt x="34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51" name="Freeform 1369"/>
              <p:cNvSpPr>
                <a:spLocks/>
              </p:cNvSpPr>
              <p:nvPr/>
            </p:nvSpPr>
            <p:spPr bwMode="auto">
              <a:xfrm>
                <a:off x="2849" y="3229"/>
                <a:ext cx="7" cy="4"/>
              </a:xfrm>
              <a:custGeom>
                <a:avLst/>
                <a:gdLst/>
                <a:ahLst/>
                <a:cxnLst>
                  <a:cxn ang="0">
                    <a:pos x="29" y="33"/>
                  </a:cxn>
                  <a:cxn ang="0">
                    <a:pos x="58" y="17"/>
                  </a:cxn>
                  <a:cxn ang="0">
                    <a:pos x="29" y="0"/>
                  </a:cxn>
                  <a:cxn ang="0">
                    <a:pos x="0" y="16"/>
                  </a:cxn>
                  <a:cxn ang="0">
                    <a:pos x="29" y="33"/>
                  </a:cxn>
                </a:cxnLst>
                <a:rect l="0" t="0" r="r" b="b"/>
                <a:pathLst>
                  <a:path w="59" h="33">
                    <a:moveTo>
                      <a:pt x="29" y="33"/>
                    </a:moveTo>
                    <a:cubicBezTo>
                      <a:pt x="45" y="33"/>
                      <a:pt x="58" y="26"/>
                      <a:pt x="58" y="17"/>
                    </a:cubicBezTo>
                    <a:cubicBezTo>
                      <a:pt x="59" y="7"/>
                      <a:pt x="46" y="0"/>
                      <a:pt x="29" y="0"/>
                    </a:cubicBezTo>
                    <a:cubicBezTo>
                      <a:pt x="13" y="0"/>
                      <a:pt x="0" y="7"/>
                      <a:pt x="0" y="16"/>
                    </a:cubicBezTo>
                    <a:cubicBezTo>
                      <a:pt x="0" y="25"/>
                      <a:pt x="13" y="33"/>
                      <a:pt x="29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1" name="Group 1392"/>
            <p:cNvGrpSpPr>
              <a:grpSpLocks/>
            </p:cNvGrpSpPr>
            <p:nvPr/>
          </p:nvGrpSpPr>
          <p:grpSpPr bwMode="auto">
            <a:xfrm>
              <a:off x="6436177" y="4100796"/>
              <a:ext cx="270265" cy="94484"/>
              <a:chOff x="2743" y="3225"/>
              <a:chExt cx="307" cy="127"/>
            </a:xfrm>
          </p:grpSpPr>
          <p:grpSp>
            <p:nvGrpSpPr>
              <p:cNvPr id="2123" name="Group 1375"/>
              <p:cNvGrpSpPr>
                <a:grpSpLocks/>
              </p:cNvGrpSpPr>
              <p:nvPr/>
            </p:nvGrpSpPr>
            <p:grpSpPr bwMode="auto">
              <a:xfrm>
                <a:off x="2837" y="3225"/>
                <a:ext cx="105" cy="51"/>
                <a:chOff x="2837" y="3225"/>
                <a:chExt cx="105" cy="51"/>
              </a:xfrm>
            </p:grpSpPr>
            <p:sp>
              <p:nvSpPr>
                <p:cNvPr id="2140" name="Freeform 1371"/>
                <p:cNvSpPr>
                  <a:spLocks/>
                </p:cNvSpPr>
                <p:nvPr/>
              </p:nvSpPr>
              <p:spPr bwMode="auto">
                <a:xfrm>
                  <a:off x="2837" y="3225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6" y="1"/>
                    </a:cxn>
                    <a:cxn ang="0">
                      <a:pos x="2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69" h="428">
                      <a:moveTo>
                        <a:pt x="433" y="426"/>
                      </a:moveTo>
                      <a:cubicBezTo>
                        <a:pt x="672" y="428"/>
                        <a:pt x="866" y="402"/>
                        <a:pt x="867" y="368"/>
                      </a:cubicBezTo>
                      <a:lnTo>
                        <a:pt x="869" y="67"/>
                      </a:lnTo>
                      <a:cubicBezTo>
                        <a:pt x="869" y="33"/>
                        <a:pt x="676" y="3"/>
                        <a:pt x="436" y="1"/>
                      </a:cubicBezTo>
                      <a:cubicBezTo>
                        <a:pt x="197" y="0"/>
                        <a:pt x="3" y="26"/>
                        <a:pt x="2" y="60"/>
                      </a:cubicBezTo>
                      <a:lnTo>
                        <a:pt x="0" y="361"/>
                      </a:lnTo>
                      <a:cubicBezTo>
                        <a:pt x="0" y="395"/>
                        <a:pt x="193" y="425"/>
                        <a:pt x="433" y="4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41" name="Freeform 1372"/>
                <p:cNvSpPr>
                  <a:spLocks/>
                </p:cNvSpPr>
                <p:nvPr/>
              </p:nvSpPr>
              <p:spPr bwMode="auto">
                <a:xfrm>
                  <a:off x="2837" y="3261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6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8">
                      <a:moveTo>
                        <a:pt x="867" y="68"/>
                      </a:moveTo>
                      <a:cubicBezTo>
                        <a:pt x="867" y="33"/>
                        <a:pt x="673" y="4"/>
                        <a:pt x="434" y="2"/>
                      </a:cubicBezTo>
                      <a:cubicBezTo>
                        <a:pt x="194" y="0"/>
                        <a:pt x="0" y="26"/>
                        <a:pt x="0" y="61"/>
                      </a:cubicBezTo>
                      <a:cubicBezTo>
                        <a:pt x="0" y="95"/>
                        <a:pt x="193" y="125"/>
                        <a:pt x="433" y="126"/>
                      </a:cubicBezTo>
                      <a:cubicBezTo>
                        <a:pt x="672" y="128"/>
                        <a:pt x="866" y="102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42" name="Freeform 1373"/>
                <p:cNvSpPr>
                  <a:spLocks/>
                </p:cNvSpPr>
                <p:nvPr/>
              </p:nvSpPr>
              <p:spPr bwMode="auto">
                <a:xfrm>
                  <a:off x="2837" y="3225"/>
                  <a:ext cx="104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6" y="1"/>
                    </a:cxn>
                    <a:cxn ang="0">
                      <a:pos x="2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69" h="428">
                      <a:moveTo>
                        <a:pt x="433" y="426"/>
                      </a:moveTo>
                      <a:cubicBezTo>
                        <a:pt x="672" y="428"/>
                        <a:pt x="866" y="402"/>
                        <a:pt x="867" y="368"/>
                      </a:cubicBezTo>
                      <a:lnTo>
                        <a:pt x="869" y="67"/>
                      </a:lnTo>
                      <a:cubicBezTo>
                        <a:pt x="869" y="33"/>
                        <a:pt x="676" y="3"/>
                        <a:pt x="436" y="1"/>
                      </a:cubicBezTo>
                      <a:cubicBezTo>
                        <a:pt x="197" y="0"/>
                        <a:pt x="3" y="26"/>
                        <a:pt x="2" y="60"/>
                      </a:cubicBezTo>
                      <a:lnTo>
                        <a:pt x="0" y="361"/>
                      </a:lnTo>
                      <a:cubicBezTo>
                        <a:pt x="0" y="395"/>
                        <a:pt x="193" y="425"/>
                        <a:pt x="433" y="42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43" name="Freeform 1374"/>
                <p:cNvSpPr>
                  <a:spLocks/>
                </p:cNvSpPr>
                <p:nvPr/>
              </p:nvSpPr>
              <p:spPr bwMode="auto">
                <a:xfrm>
                  <a:off x="2837" y="3261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24" name="Group 1380"/>
              <p:cNvGrpSpPr>
                <a:grpSpLocks/>
              </p:cNvGrpSpPr>
              <p:nvPr/>
            </p:nvGrpSpPr>
            <p:grpSpPr bwMode="auto">
              <a:xfrm>
                <a:off x="2799" y="3250"/>
                <a:ext cx="180" cy="74"/>
                <a:chOff x="2799" y="3250"/>
                <a:chExt cx="180" cy="74"/>
              </a:xfrm>
            </p:grpSpPr>
            <p:sp>
              <p:nvSpPr>
                <p:cNvPr id="2136" name="Freeform 1376"/>
                <p:cNvSpPr>
                  <a:spLocks/>
                </p:cNvSpPr>
                <p:nvPr/>
              </p:nvSpPr>
              <p:spPr bwMode="auto">
                <a:xfrm>
                  <a:off x="2799" y="3250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3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7" name="Freeform 1377"/>
                <p:cNvSpPr>
                  <a:spLocks/>
                </p:cNvSpPr>
                <p:nvPr/>
              </p:nvSpPr>
              <p:spPr bwMode="auto">
                <a:xfrm>
                  <a:off x="2799" y="3290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2" h="280">
                      <a:moveTo>
                        <a:pt x="1492" y="146"/>
                      </a:moveTo>
                      <a:cubicBezTo>
                        <a:pt x="1492" y="71"/>
                        <a:pt x="1159" y="7"/>
                        <a:pt x="747" y="3"/>
                      </a:cubicBezTo>
                      <a:cubicBezTo>
                        <a:pt x="335" y="0"/>
                        <a:pt x="1" y="59"/>
                        <a:pt x="0" y="134"/>
                      </a:cubicBezTo>
                      <a:cubicBezTo>
                        <a:pt x="0" y="210"/>
                        <a:pt x="333" y="274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8" name="Freeform 1378"/>
                <p:cNvSpPr>
                  <a:spLocks/>
                </p:cNvSpPr>
                <p:nvPr/>
              </p:nvSpPr>
              <p:spPr bwMode="auto">
                <a:xfrm>
                  <a:off x="2799" y="3250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3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9" name="Freeform 1379"/>
                <p:cNvSpPr>
                  <a:spLocks/>
                </p:cNvSpPr>
                <p:nvPr/>
              </p:nvSpPr>
              <p:spPr bwMode="auto">
                <a:xfrm>
                  <a:off x="2799" y="3290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25" name="Group 1386"/>
              <p:cNvGrpSpPr>
                <a:grpSpLocks/>
              </p:cNvGrpSpPr>
              <p:nvPr/>
            </p:nvGrpSpPr>
            <p:grpSpPr bwMode="auto">
              <a:xfrm>
                <a:off x="2743" y="3275"/>
                <a:ext cx="307" cy="77"/>
                <a:chOff x="2743" y="3275"/>
                <a:chExt cx="307" cy="77"/>
              </a:xfrm>
            </p:grpSpPr>
            <p:sp>
              <p:nvSpPr>
                <p:cNvPr id="2131" name="Freeform 1381"/>
                <p:cNvSpPr>
                  <a:spLocks/>
                </p:cNvSpPr>
                <p:nvPr/>
              </p:nvSpPr>
              <p:spPr bwMode="auto">
                <a:xfrm>
                  <a:off x="2759" y="3291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2" name="Freeform 1382"/>
                <p:cNvSpPr>
                  <a:spLocks/>
                </p:cNvSpPr>
                <p:nvPr/>
              </p:nvSpPr>
              <p:spPr bwMode="auto">
                <a:xfrm>
                  <a:off x="2743" y="3275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80" y="11"/>
                        <a:pt x="1212" y="5"/>
                      </a:cubicBezTo>
                      <a:cubicBezTo>
                        <a:pt x="545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1" y="500"/>
                        <a:pt x="1208" y="50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3" name="Freeform 1383"/>
                <p:cNvSpPr>
                  <a:spLocks/>
                </p:cNvSpPr>
                <p:nvPr/>
              </p:nvSpPr>
              <p:spPr bwMode="auto">
                <a:xfrm>
                  <a:off x="2743" y="3305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0"/>
                    </a:cxn>
                    <a:cxn ang="0">
                      <a:pos x="1210" y="5"/>
                    </a:cxn>
                    <a:cxn ang="0">
                      <a:pos x="1" y="120"/>
                    </a:cxn>
                    <a:cxn ang="0">
                      <a:pos x="1208" y="255"/>
                    </a:cxn>
                    <a:cxn ang="0">
                      <a:pos x="2417" y="140"/>
                    </a:cxn>
                  </a:cxnLst>
                  <a:rect l="0" t="0" r="r" b="b"/>
                  <a:pathLst>
                    <a:path w="2418" h="261">
                      <a:moveTo>
                        <a:pt x="2417" y="140"/>
                      </a:moveTo>
                      <a:cubicBezTo>
                        <a:pt x="2418" y="71"/>
                        <a:pt x="1877" y="11"/>
                        <a:pt x="1210" y="5"/>
                      </a:cubicBezTo>
                      <a:cubicBezTo>
                        <a:pt x="543" y="0"/>
                        <a:pt x="1" y="51"/>
                        <a:pt x="1" y="120"/>
                      </a:cubicBezTo>
                      <a:cubicBezTo>
                        <a:pt x="0" y="189"/>
                        <a:pt x="541" y="250"/>
                        <a:pt x="1208" y="255"/>
                      </a:cubicBezTo>
                      <a:cubicBezTo>
                        <a:pt x="1875" y="261"/>
                        <a:pt x="2417" y="209"/>
                        <a:pt x="2417" y="14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4" name="Freeform 1384"/>
                <p:cNvSpPr>
                  <a:spLocks/>
                </p:cNvSpPr>
                <p:nvPr/>
              </p:nvSpPr>
              <p:spPr bwMode="auto">
                <a:xfrm>
                  <a:off x="2743" y="3275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80" y="11"/>
                        <a:pt x="1212" y="5"/>
                      </a:cubicBezTo>
                      <a:cubicBezTo>
                        <a:pt x="545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1" y="500"/>
                        <a:pt x="1208" y="50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5" name="Freeform 1385"/>
                <p:cNvSpPr>
                  <a:spLocks/>
                </p:cNvSpPr>
                <p:nvPr/>
              </p:nvSpPr>
              <p:spPr bwMode="auto">
                <a:xfrm>
                  <a:off x="2743" y="3305"/>
                  <a:ext cx="290" cy="16"/>
                </a:xfrm>
                <a:custGeom>
                  <a:avLst/>
                  <a:gdLst/>
                  <a:ahLst/>
                  <a:cxnLst>
                    <a:cxn ang="0">
                      <a:pos x="290" y="16"/>
                    </a:cxn>
                    <a:cxn ang="0">
                      <a:pos x="145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90" h="16">
                      <a:moveTo>
                        <a:pt x="290" y="16"/>
                      </a:moveTo>
                      <a:cubicBezTo>
                        <a:pt x="290" y="8"/>
                        <a:pt x="225" y="1"/>
                        <a:pt x="145" y="0"/>
                      </a:cubicBezTo>
                      <a:cubicBezTo>
                        <a:pt x="65" y="0"/>
                        <a:pt x="0" y="6"/>
                        <a:pt x="0" y="14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26" name="Freeform 1387"/>
              <p:cNvSpPr>
                <a:spLocks/>
              </p:cNvSpPr>
              <p:nvPr/>
            </p:nvSpPr>
            <p:spPr bwMode="auto">
              <a:xfrm>
                <a:off x="2888" y="3307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5" y="0"/>
                  </a:cxn>
                  <a:cxn ang="0">
                    <a:pos x="0" y="12"/>
                  </a:cxn>
                  <a:cxn ang="0">
                    <a:pos x="25" y="25"/>
                  </a:cxn>
                </a:cxnLst>
                <a:rect l="0" t="0" r="r" b="b"/>
                <a:pathLst>
                  <a:path w="50" h="25">
                    <a:moveTo>
                      <a:pt x="25" y="25"/>
                    </a:moveTo>
                    <a:cubicBezTo>
                      <a:pt x="39" y="25"/>
                      <a:pt x="50" y="19"/>
                      <a:pt x="50" y="13"/>
                    </a:cubicBezTo>
                    <a:cubicBezTo>
                      <a:pt x="50" y="6"/>
                      <a:pt x="39" y="0"/>
                      <a:pt x="25" y="0"/>
                    </a:cubicBezTo>
                    <a:cubicBezTo>
                      <a:pt x="11" y="0"/>
                      <a:pt x="0" y="5"/>
                      <a:pt x="0" y="12"/>
                    </a:cubicBezTo>
                    <a:cubicBezTo>
                      <a:pt x="0" y="19"/>
                      <a:pt x="11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7" name="Freeform 1388"/>
              <p:cNvSpPr>
                <a:spLocks/>
              </p:cNvSpPr>
              <p:nvPr/>
            </p:nvSpPr>
            <p:spPr bwMode="auto">
              <a:xfrm>
                <a:off x="2997" y="3319"/>
                <a:ext cx="9" cy="5"/>
              </a:xfrm>
              <a:custGeom>
                <a:avLst/>
                <a:gdLst/>
                <a:ahLst/>
                <a:cxnLst>
                  <a:cxn ang="0">
                    <a:pos x="38" y="41"/>
                  </a:cxn>
                  <a:cxn ang="0">
                    <a:pos x="75" y="21"/>
                  </a:cxn>
                  <a:cxn ang="0">
                    <a:pos x="38" y="0"/>
                  </a:cxn>
                  <a:cxn ang="0">
                    <a:pos x="0" y="20"/>
                  </a:cxn>
                  <a:cxn ang="0">
                    <a:pos x="38" y="41"/>
                  </a:cxn>
                </a:cxnLst>
                <a:rect l="0" t="0" r="r" b="b"/>
                <a:pathLst>
                  <a:path w="76" h="42">
                    <a:moveTo>
                      <a:pt x="38" y="41"/>
                    </a:moveTo>
                    <a:cubicBezTo>
                      <a:pt x="59" y="42"/>
                      <a:pt x="75" y="32"/>
                      <a:pt x="75" y="21"/>
                    </a:cubicBezTo>
                    <a:cubicBezTo>
                      <a:pt x="76" y="9"/>
                      <a:pt x="59" y="0"/>
                      <a:pt x="38" y="0"/>
                    </a:cubicBezTo>
                    <a:cubicBezTo>
                      <a:pt x="17" y="0"/>
                      <a:pt x="1" y="9"/>
                      <a:pt x="0" y="20"/>
                    </a:cubicBezTo>
                    <a:cubicBezTo>
                      <a:pt x="0" y="32"/>
                      <a:pt x="17" y="41"/>
                      <a:pt x="38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8" name="Freeform 1389"/>
              <p:cNvSpPr>
                <a:spLocks/>
              </p:cNvSpPr>
              <p:nvPr/>
            </p:nvSpPr>
            <p:spPr bwMode="auto">
              <a:xfrm>
                <a:off x="2768" y="3315"/>
                <a:ext cx="9" cy="5"/>
              </a:xfrm>
              <a:custGeom>
                <a:avLst/>
                <a:gdLst/>
                <a:ahLst/>
                <a:cxnLst>
                  <a:cxn ang="0">
                    <a:pos x="37" y="42"/>
                  </a:cxn>
                  <a:cxn ang="0">
                    <a:pos x="75" y="22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7" y="42"/>
                  </a:cxn>
                </a:cxnLst>
                <a:rect l="0" t="0" r="r" b="b"/>
                <a:pathLst>
                  <a:path w="75" h="42">
                    <a:moveTo>
                      <a:pt x="37" y="42"/>
                    </a:moveTo>
                    <a:cubicBezTo>
                      <a:pt x="58" y="42"/>
                      <a:pt x="75" y="33"/>
                      <a:pt x="75" y="22"/>
                    </a:cubicBezTo>
                    <a:cubicBezTo>
                      <a:pt x="75" y="10"/>
                      <a:pt x="59" y="1"/>
                      <a:pt x="38" y="0"/>
                    </a:cubicBezTo>
                    <a:cubicBezTo>
                      <a:pt x="17" y="0"/>
                      <a:pt x="0" y="9"/>
                      <a:pt x="0" y="21"/>
                    </a:cubicBezTo>
                    <a:cubicBezTo>
                      <a:pt x="0" y="33"/>
                      <a:pt x="17" y="42"/>
                      <a:pt x="37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9" name="Freeform 1390"/>
              <p:cNvSpPr>
                <a:spLocks/>
              </p:cNvSpPr>
              <p:nvPr/>
            </p:nvSpPr>
            <p:spPr bwMode="auto">
              <a:xfrm>
                <a:off x="2826" y="3307"/>
                <a:ext cx="8" cy="5"/>
              </a:xfrm>
              <a:custGeom>
                <a:avLst/>
                <a:gdLst/>
                <a:ahLst/>
                <a:cxnLst>
                  <a:cxn ang="0">
                    <a:pos x="34" y="41"/>
                  </a:cxn>
                  <a:cxn ang="0">
                    <a:pos x="67" y="21"/>
                  </a:cxn>
                  <a:cxn ang="0">
                    <a:pos x="34" y="0"/>
                  </a:cxn>
                  <a:cxn ang="0">
                    <a:pos x="0" y="20"/>
                  </a:cxn>
                  <a:cxn ang="0">
                    <a:pos x="34" y="41"/>
                  </a:cxn>
                </a:cxnLst>
                <a:rect l="0" t="0" r="r" b="b"/>
                <a:pathLst>
                  <a:path w="67" h="42">
                    <a:moveTo>
                      <a:pt x="34" y="41"/>
                    </a:moveTo>
                    <a:cubicBezTo>
                      <a:pt x="52" y="42"/>
                      <a:pt x="67" y="32"/>
                      <a:pt x="67" y="21"/>
                    </a:cubicBezTo>
                    <a:cubicBezTo>
                      <a:pt x="67" y="9"/>
                      <a:pt x="52" y="0"/>
                      <a:pt x="34" y="0"/>
                    </a:cubicBezTo>
                    <a:cubicBezTo>
                      <a:pt x="16" y="0"/>
                      <a:pt x="1" y="9"/>
                      <a:pt x="0" y="20"/>
                    </a:cubicBezTo>
                    <a:cubicBezTo>
                      <a:pt x="0" y="32"/>
                      <a:pt x="15" y="41"/>
                      <a:pt x="34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30" name="Freeform 1391"/>
              <p:cNvSpPr>
                <a:spLocks/>
              </p:cNvSpPr>
              <p:nvPr/>
            </p:nvSpPr>
            <p:spPr bwMode="auto">
              <a:xfrm>
                <a:off x="2945" y="3310"/>
                <a:ext cx="7" cy="4"/>
              </a:xfrm>
              <a:custGeom>
                <a:avLst/>
                <a:gdLst/>
                <a:ahLst/>
                <a:cxnLst>
                  <a:cxn ang="0">
                    <a:pos x="29" y="33"/>
                  </a:cxn>
                  <a:cxn ang="0">
                    <a:pos x="58" y="17"/>
                  </a:cxn>
                  <a:cxn ang="0">
                    <a:pos x="29" y="0"/>
                  </a:cxn>
                  <a:cxn ang="0">
                    <a:pos x="0" y="16"/>
                  </a:cxn>
                  <a:cxn ang="0">
                    <a:pos x="29" y="33"/>
                  </a:cxn>
                </a:cxnLst>
                <a:rect l="0" t="0" r="r" b="b"/>
                <a:pathLst>
                  <a:path w="59" h="33">
                    <a:moveTo>
                      <a:pt x="29" y="33"/>
                    </a:moveTo>
                    <a:cubicBezTo>
                      <a:pt x="45" y="33"/>
                      <a:pt x="58" y="26"/>
                      <a:pt x="58" y="17"/>
                    </a:cubicBezTo>
                    <a:cubicBezTo>
                      <a:pt x="59" y="7"/>
                      <a:pt x="46" y="0"/>
                      <a:pt x="29" y="0"/>
                    </a:cubicBezTo>
                    <a:cubicBezTo>
                      <a:pt x="13" y="0"/>
                      <a:pt x="0" y="7"/>
                      <a:pt x="0" y="16"/>
                    </a:cubicBezTo>
                    <a:cubicBezTo>
                      <a:pt x="0" y="25"/>
                      <a:pt x="13" y="33"/>
                      <a:pt x="29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2" name="Group 1414"/>
            <p:cNvGrpSpPr>
              <a:grpSpLocks/>
            </p:cNvGrpSpPr>
            <p:nvPr/>
          </p:nvGrpSpPr>
          <p:grpSpPr bwMode="auto">
            <a:xfrm>
              <a:off x="6520690" y="4164777"/>
              <a:ext cx="270265" cy="94484"/>
              <a:chOff x="2839" y="3311"/>
              <a:chExt cx="307" cy="127"/>
            </a:xfrm>
          </p:grpSpPr>
          <p:grpSp>
            <p:nvGrpSpPr>
              <p:cNvPr id="2102" name="Group 1397"/>
              <p:cNvGrpSpPr>
                <a:grpSpLocks/>
              </p:cNvGrpSpPr>
              <p:nvPr/>
            </p:nvGrpSpPr>
            <p:grpSpPr bwMode="auto">
              <a:xfrm>
                <a:off x="2933" y="3311"/>
                <a:ext cx="105" cy="51"/>
                <a:chOff x="2933" y="3311"/>
                <a:chExt cx="105" cy="51"/>
              </a:xfrm>
            </p:grpSpPr>
            <p:sp>
              <p:nvSpPr>
                <p:cNvPr id="2119" name="Freeform 1393"/>
                <p:cNvSpPr>
                  <a:spLocks/>
                </p:cNvSpPr>
                <p:nvPr/>
              </p:nvSpPr>
              <p:spPr bwMode="auto">
                <a:xfrm>
                  <a:off x="2933" y="3311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7"/>
                    </a:cxn>
                    <a:cxn ang="0">
                      <a:pos x="867" y="368"/>
                    </a:cxn>
                    <a:cxn ang="0">
                      <a:pos x="869" y="68"/>
                    </a:cxn>
                    <a:cxn ang="0">
                      <a:pos x="436" y="2"/>
                    </a:cxn>
                    <a:cxn ang="0">
                      <a:pos x="2" y="61"/>
                    </a:cxn>
                    <a:cxn ang="0">
                      <a:pos x="0" y="361"/>
                    </a:cxn>
                    <a:cxn ang="0">
                      <a:pos x="433" y="427"/>
                    </a:cxn>
                  </a:cxnLst>
                  <a:rect l="0" t="0" r="r" b="b"/>
                  <a:pathLst>
                    <a:path w="869" h="429">
                      <a:moveTo>
                        <a:pt x="433" y="427"/>
                      </a:moveTo>
                      <a:cubicBezTo>
                        <a:pt x="672" y="429"/>
                        <a:pt x="866" y="403"/>
                        <a:pt x="867" y="368"/>
                      </a:cubicBezTo>
                      <a:lnTo>
                        <a:pt x="869" y="68"/>
                      </a:lnTo>
                      <a:cubicBezTo>
                        <a:pt x="869" y="34"/>
                        <a:pt x="676" y="4"/>
                        <a:pt x="436" y="2"/>
                      </a:cubicBezTo>
                      <a:cubicBezTo>
                        <a:pt x="197" y="0"/>
                        <a:pt x="3" y="27"/>
                        <a:pt x="2" y="61"/>
                      </a:cubicBezTo>
                      <a:lnTo>
                        <a:pt x="0" y="361"/>
                      </a:lnTo>
                      <a:cubicBezTo>
                        <a:pt x="0" y="396"/>
                        <a:pt x="193" y="425"/>
                        <a:pt x="433" y="4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20" name="Freeform 1394"/>
                <p:cNvSpPr>
                  <a:spLocks/>
                </p:cNvSpPr>
                <p:nvPr/>
              </p:nvSpPr>
              <p:spPr bwMode="auto">
                <a:xfrm>
                  <a:off x="2933" y="3347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7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9">
                      <a:moveTo>
                        <a:pt x="867" y="68"/>
                      </a:moveTo>
                      <a:cubicBezTo>
                        <a:pt x="867" y="34"/>
                        <a:pt x="673" y="4"/>
                        <a:pt x="434" y="2"/>
                      </a:cubicBezTo>
                      <a:cubicBezTo>
                        <a:pt x="194" y="0"/>
                        <a:pt x="0" y="27"/>
                        <a:pt x="0" y="61"/>
                      </a:cubicBezTo>
                      <a:cubicBezTo>
                        <a:pt x="0" y="96"/>
                        <a:pt x="193" y="125"/>
                        <a:pt x="433" y="127"/>
                      </a:cubicBezTo>
                      <a:cubicBezTo>
                        <a:pt x="672" y="129"/>
                        <a:pt x="866" y="103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21" name="Freeform 1395"/>
                <p:cNvSpPr>
                  <a:spLocks/>
                </p:cNvSpPr>
                <p:nvPr/>
              </p:nvSpPr>
              <p:spPr bwMode="auto">
                <a:xfrm>
                  <a:off x="2933" y="3311"/>
                  <a:ext cx="104" cy="51"/>
                </a:xfrm>
                <a:custGeom>
                  <a:avLst/>
                  <a:gdLst/>
                  <a:ahLst/>
                  <a:cxnLst>
                    <a:cxn ang="0">
                      <a:pos x="433" y="427"/>
                    </a:cxn>
                    <a:cxn ang="0">
                      <a:pos x="867" y="368"/>
                    </a:cxn>
                    <a:cxn ang="0">
                      <a:pos x="869" y="68"/>
                    </a:cxn>
                    <a:cxn ang="0">
                      <a:pos x="436" y="2"/>
                    </a:cxn>
                    <a:cxn ang="0">
                      <a:pos x="2" y="61"/>
                    </a:cxn>
                    <a:cxn ang="0">
                      <a:pos x="0" y="361"/>
                    </a:cxn>
                    <a:cxn ang="0">
                      <a:pos x="433" y="427"/>
                    </a:cxn>
                  </a:cxnLst>
                  <a:rect l="0" t="0" r="r" b="b"/>
                  <a:pathLst>
                    <a:path w="869" h="429">
                      <a:moveTo>
                        <a:pt x="433" y="427"/>
                      </a:moveTo>
                      <a:cubicBezTo>
                        <a:pt x="672" y="429"/>
                        <a:pt x="866" y="403"/>
                        <a:pt x="867" y="368"/>
                      </a:cubicBezTo>
                      <a:lnTo>
                        <a:pt x="869" y="68"/>
                      </a:lnTo>
                      <a:cubicBezTo>
                        <a:pt x="869" y="34"/>
                        <a:pt x="676" y="4"/>
                        <a:pt x="436" y="2"/>
                      </a:cubicBezTo>
                      <a:cubicBezTo>
                        <a:pt x="197" y="0"/>
                        <a:pt x="3" y="27"/>
                        <a:pt x="2" y="61"/>
                      </a:cubicBezTo>
                      <a:lnTo>
                        <a:pt x="0" y="361"/>
                      </a:lnTo>
                      <a:cubicBezTo>
                        <a:pt x="0" y="396"/>
                        <a:pt x="193" y="425"/>
                        <a:pt x="433" y="427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22" name="Freeform 1396"/>
                <p:cNvSpPr>
                  <a:spLocks/>
                </p:cNvSpPr>
                <p:nvPr/>
              </p:nvSpPr>
              <p:spPr bwMode="auto">
                <a:xfrm>
                  <a:off x="2933" y="3347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3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03" name="Group 1402"/>
              <p:cNvGrpSpPr>
                <a:grpSpLocks/>
              </p:cNvGrpSpPr>
              <p:nvPr/>
            </p:nvGrpSpPr>
            <p:grpSpPr bwMode="auto">
              <a:xfrm>
                <a:off x="2895" y="3336"/>
                <a:ext cx="180" cy="74"/>
                <a:chOff x="2895" y="3336"/>
                <a:chExt cx="180" cy="74"/>
              </a:xfrm>
            </p:grpSpPr>
            <p:sp>
              <p:nvSpPr>
                <p:cNvPr id="2115" name="Freeform 1398"/>
                <p:cNvSpPr>
                  <a:spLocks/>
                </p:cNvSpPr>
                <p:nvPr/>
              </p:nvSpPr>
              <p:spPr bwMode="auto">
                <a:xfrm>
                  <a:off x="2895" y="3336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6"/>
                    </a:cxn>
                    <a:cxn ang="0">
                      <a:pos x="750" y="3"/>
                    </a:cxn>
                    <a:cxn ang="0">
                      <a:pos x="3" y="134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6"/>
                      </a:lnTo>
                      <a:cubicBezTo>
                        <a:pt x="1495" y="71"/>
                        <a:pt x="1162" y="7"/>
                        <a:pt x="750" y="3"/>
                      </a:cubicBezTo>
                      <a:cubicBezTo>
                        <a:pt x="338" y="0"/>
                        <a:pt x="3" y="59"/>
                        <a:pt x="3" y="134"/>
                      </a:cubicBezTo>
                      <a:lnTo>
                        <a:pt x="0" y="469"/>
                      </a:lnTo>
                      <a:cubicBezTo>
                        <a:pt x="0" y="544"/>
                        <a:pt x="333" y="608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6" name="Freeform 1399"/>
                <p:cNvSpPr>
                  <a:spLocks/>
                </p:cNvSpPr>
                <p:nvPr/>
              </p:nvSpPr>
              <p:spPr bwMode="auto">
                <a:xfrm>
                  <a:off x="2895" y="3376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2" h="280">
                      <a:moveTo>
                        <a:pt x="1492" y="146"/>
                      </a:moveTo>
                      <a:cubicBezTo>
                        <a:pt x="1492" y="70"/>
                        <a:pt x="1159" y="6"/>
                        <a:pt x="747" y="3"/>
                      </a:cubicBezTo>
                      <a:cubicBezTo>
                        <a:pt x="335" y="0"/>
                        <a:pt x="1" y="58"/>
                        <a:pt x="0" y="134"/>
                      </a:cubicBezTo>
                      <a:cubicBezTo>
                        <a:pt x="0" y="209"/>
                        <a:pt x="333" y="273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7" name="Freeform 1400"/>
                <p:cNvSpPr>
                  <a:spLocks/>
                </p:cNvSpPr>
                <p:nvPr/>
              </p:nvSpPr>
              <p:spPr bwMode="auto">
                <a:xfrm>
                  <a:off x="2895" y="3336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6"/>
                    </a:cxn>
                    <a:cxn ang="0">
                      <a:pos x="750" y="3"/>
                    </a:cxn>
                    <a:cxn ang="0">
                      <a:pos x="3" y="134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6"/>
                      </a:lnTo>
                      <a:cubicBezTo>
                        <a:pt x="1495" y="71"/>
                        <a:pt x="1162" y="7"/>
                        <a:pt x="750" y="3"/>
                      </a:cubicBezTo>
                      <a:cubicBezTo>
                        <a:pt x="338" y="0"/>
                        <a:pt x="3" y="59"/>
                        <a:pt x="3" y="134"/>
                      </a:cubicBezTo>
                      <a:lnTo>
                        <a:pt x="0" y="469"/>
                      </a:lnTo>
                      <a:cubicBezTo>
                        <a:pt x="0" y="544"/>
                        <a:pt x="333" y="608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8" name="Freeform 1401"/>
                <p:cNvSpPr>
                  <a:spLocks/>
                </p:cNvSpPr>
                <p:nvPr/>
              </p:nvSpPr>
              <p:spPr bwMode="auto">
                <a:xfrm>
                  <a:off x="2895" y="3376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04" name="Group 1408"/>
              <p:cNvGrpSpPr>
                <a:grpSpLocks/>
              </p:cNvGrpSpPr>
              <p:nvPr/>
            </p:nvGrpSpPr>
            <p:grpSpPr bwMode="auto">
              <a:xfrm>
                <a:off x="2839" y="3360"/>
                <a:ext cx="307" cy="78"/>
                <a:chOff x="2839" y="3360"/>
                <a:chExt cx="307" cy="78"/>
              </a:xfrm>
            </p:grpSpPr>
            <p:sp>
              <p:nvSpPr>
                <p:cNvPr id="2110" name="Freeform 1403"/>
                <p:cNvSpPr>
                  <a:spLocks/>
                </p:cNvSpPr>
                <p:nvPr/>
              </p:nvSpPr>
              <p:spPr bwMode="auto">
                <a:xfrm>
                  <a:off x="2855" y="3377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0"/>
                    </a:cxn>
                    <a:cxn ang="0">
                      <a:pos x="0" y="370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1"/>
                        <a:pt x="2" y="120"/>
                      </a:cubicBezTo>
                      <a:lnTo>
                        <a:pt x="0" y="370"/>
                      </a:lnTo>
                      <a:cubicBezTo>
                        <a:pt x="0" y="439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1" name="Freeform 1404"/>
                <p:cNvSpPr>
                  <a:spLocks/>
                </p:cNvSpPr>
                <p:nvPr/>
              </p:nvSpPr>
              <p:spPr bwMode="auto">
                <a:xfrm>
                  <a:off x="2839" y="3361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6"/>
                    </a:cxn>
                    <a:cxn ang="0">
                      <a:pos x="2417" y="391"/>
                    </a:cxn>
                    <a:cxn ang="0">
                      <a:pos x="2419" y="141"/>
                    </a:cxn>
                    <a:cxn ang="0">
                      <a:pos x="1212" y="6"/>
                    </a:cxn>
                    <a:cxn ang="0">
                      <a:pos x="3" y="121"/>
                    </a:cxn>
                    <a:cxn ang="0">
                      <a:pos x="1" y="371"/>
                    </a:cxn>
                    <a:cxn ang="0">
                      <a:pos x="1208" y="506"/>
                    </a:cxn>
                  </a:cxnLst>
                  <a:rect l="0" t="0" r="r" b="b"/>
                  <a:pathLst>
                    <a:path w="2420" h="511">
                      <a:moveTo>
                        <a:pt x="1208" y="506"/>
                      </a:moveTo>
                      <a:cubicBezTo>
                        <a:pt x="1875" y="511"/>
                        <a:pt x="2417" y="460"/>
                        <a:pt x="2417" y="391"/>
                      </a:cubicBezTo>
                      <a:lnTo>
                        <a:pt x="2419" y="141"/>
                      </a:lnTo>
                      <a:cubicBezTo>
                        <a:pt x="2420" y="72"/>
                        <a:pt x="1880" y="11"/>
                        <a:pt x="1212" y="6"/>
                      </a:cubicBezTo>
                      <a:cubicBezTo>
                        <a:pt x="545" y="0"/>
                        <a:pt x="3" y="52"/>
                        <a:pt x="3" y="121"/>
                      </a:cubicBezTo>
                      <a:lnTo>
                        <a:pt x="1" y="371"/>
                      </a:lnTo>
                      <a:cubicBezTo>
                        <a:pt x="0" y="440"/>
                        <a:pt x="541" y="500"/>
                        <a:pt x="1208" y="506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2" name="Freeform 1405"/>
                <p:cNvSpPr>
                  <a:spLocks/>
                </p:cNvSpPr>
                <p:nvPr/>
              </p:nvSpPr>
              <p:spPr bwMode="auto">
                <a:xfrm>
                  <a:off x="2839" y="3391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1"/>
                    </a:cxn>
                    <a:cxn ang="0">
                      <a:pos x="1210" y="6"/>
                    </a:cxn>
                    <a:cxn ang="0">
                      <a:pos x="1" y="121"/>
                    </a:cxn>
                    <a:cxn ang="0">
                      <a:pos x="1208" y="256"/>
                    </a:cxn>
                    <a:cxn ang="0">
                      <a:pos x="2417" y="141"/>
                    </a:cxn>
                  </a:cxnLst>
                  <a:rect l="0" t="0" r="r" b="b"/>
                  <a:pathLst>
                    <a:path w="2418" h="261">
                      <a:moveTo>
                        <a:pt x="2417" y="141"/>
                      </a:moveTo>
                      <a:cubicBezTo>
                        <a:pt x="2418" y="72"/>
                        <a:pt x="1877" y="11"/>
                        <a:pt x="1210" y="6"/>
                      </a:cubicBezTo>
                      <a:cubicBezTo>
                        <a:pt x="543" y="0"/>
                        <a:pt x="1" y="52"/>
                        <a:pt x="1" y="121"/>
                      </a:cubicBezTo>
                      <a:cubicBezTo>
                        <a:pt x="0" y="190"/>
                        <a:pt x="541" y="250"/>
                        <a:pt x="1208" y="256"/>
                      </a:cubicBezTo>
                      <a:cubicBezTo>
                        <a:pt x="1875" y="261"/>
                        <a:pt x="2417" y="210"/>
                        <a:pt x="2417" y="141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3" name="Freeform 1406"/>
                <p:cNvSpPr>
                  <a:spLocks/>
                </p:cNvSpPr>
                <p:nvPr/>
              </p:nvSpPr>
              <p:spPr bwMode="auto">
                <a:xfrm>
                  <a:off x="2839" y="3360"/>
                  <a:ext cx="291" cy="62"/>
                </a:xfrm>
                <a:custGeom>
                  <a:avLst/>
                  <a:gdLst/>
                  <a:ahLst/>
                  <a:cxnLst>
                    <a:cxn ang="0">
                      <a:pos x="1208" y="506"/>
                    </a:cxn>
                    <a:cxn ang="0">
                      <a:pos x="2417" y="391"/>
                    </a:cxn>
                    <a:cxn ang="0">
                      <a:pos x="2419" y="141"/>
                    </a:cxn>
                    <a:cxn ang="0">
                      <a:pos x="1212" y="6"/>
                    </a:cxn>
                    <a:cxn ang="0">
                      <a:pos x="3" y="121"/>
                    </a:cxn>
                    <a:cxn ang="0">
                      <a:pos x="1" y="371"/>
                    </a:cxn>
                    <a:cxn ang="0">
                      <a:pos x="1208" y="506"/>
                    </a:cxn>
                  </a:cxnLst>
                  <a:rect l="0" t="0" r="r" b="b"/>
                  <a:pathLst>
                    <a:path w="2420" h="511">
                      <a:moveTo>
                        <a:pt x="1208" y="506"/>
                      </a:moveTo>
                      <a:cubicBezTo>
                        <a:pt x="1875" y="511"/>
                        <a:pt x="2417" y="460"/>
                        <a:pt x="2417" y="391"/>
                      </a:cubicBezTo>
                      <a:lnTo>
                        <a:pt x="2419" y="141"/>
                      </a:lnTo>
                      <a:cubicBezTo>
                        <a:pt x="2420" y="72"/>
                        <a:pt x="1880" y="11"/>
                        <a:pt x="1212" y="6"/>
                      </a:cubicBezTo>
                      <a:cubicBezTo>
                        <a:pt x="545" y="0"/>
                        <a:pt x="3" y="52"/>
                        <a:pt x="3" y="121"/>
                      </a:cubicBezTo>
                      <a:lnTo>
                        <a:pt x="1" y="371"/>
                      </a:lnTo>
                      <a:cubicBezTo>
                        <a:pt x="0" y="440"/>
                        <a:pt x="541" y="500"/>
                        <a:pt x="1208" y="50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4" name="Freeform 1407"/>
                <p:cNvSpPr>
                  <a:spLocks/>
                </p:cNvSpPr>
                <p:nvPr/>
              </p:nvSpPr>
              <p:spPr bwMode="auto">
                <a:xfrm>
                  <a:off x="2839" y="3390"/>
                  <a:ext cx="290" cy="17"/>
                </a:xfrm>
                <a:custGeom>
                  <a:avLst/>
                  <a:gdLst/>
                  <a:ahLst/>
                  <a:cxnLst>
                    <a:cxn ang="0">
                      <a:pos x="290" y="17"/>
                    </a:cxn>
                    <a:cxn ang="0">
                      <a:pos x="145" y="1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290" h="17">
                      <a:moveTo>
                        <a:pt x="290" y="17"/>
                      </a:moveTo>
                      <a:cubicBezTo>
                        <a:pt x="290" y="9"/>
                        <a:pt x="225" y="2"/>
                        <a:pt x="145" y="1"/>
                      </a:cubicBezTo>
                      <a:cubicBezTo>
                        <a:pt x="65" y="0"/>
                        <a:pt x="0" y="7"/>
                        <a:pt x="0" y="15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05" name="Freeform 1409"/>
              <p:cNvSpPr>
                <a:spLocks/>
              </p:cNvSpPr>
              <p:nvPr/>
            </p:nvSpPr>
            <p:spPr bwMode="auto">
              <a:xfrm>
                <a:off x="2984" y="3393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5" y="0"/>
                  </a:cxn>
                  <a:cxn ang="0">
                    <a:pos x="0" y="13"/>
                  </a:cxn>
                  <a:cxn ang="0">
                    <a:pos x="25" y="25"/>
                  </a:cxn>
                </a:cxnLst>
                <a:rect l="0" t="0" r="r" b="b"/>
                <a:pathLst>
                  <a:path w="50" h="26">
                    <a:moveTo>
                      <a:pt x="25" y="25"/>
                    </a:moveTo>
                    <a:cubicBezTo>
                      <a:pt x="39" y="26"/>
                      <a:pt x="50" y="20"/>
                      <a:pt x="50" y="13"/>
                    </a:cubicBezTo>
                    <a:cubicBezTo>
                      <a:pt x="50" y="6"/>
                      <a:pt x="39" y="1"/>
                      <a:pt x="25" y="0"/>
                    </a:cubicBezTo>
                    <a:cubicBezTo>
                      <a:pt x="11" y="0"/>
                      <a:pt x="0" y="6"/>
                      <a:pt x="0" y="13"/>
                    </a:cubicBezTo>
                    <a:cubicBezTo>
                      <a:pt x="0" y="20"/>
                      <a:pt x="11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6" name="Freeform 1410"/>
              <p:cNvSpPr>
                <a:spLocks/>
              </p:cNvSpPr>
              <p:nvPr/>
            </p:nvSpPr>
            <p:spPr bwMode="auto">
              <a:xfrm>
                <a:off x="3093" y="3405"/>
                <a:ext cx="9" cy="5"/>
              </a:xfrm>
              <a:custGeom>
                <a:avLst/>
                <a:gdLst/>
                <a:ahLst/>
                <a:cxnLst>
                  <a:cxn ang="0">
                    <a:pos x="38" y="42"/>
                  </a:cxn>
                  <a:cxn ang="0">
                    <a:pos x="75" y="22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8" y="42"/>
                  </a:cxn>
                </a:cxnLst>
                <a:rect l="0" t="0" r="r" b="b"/>
                <a:pathLst>
                  <a:path w="76" h="42">
                    <a:moveTo>
                      <a:pt x="38" y="42"/>
                    </a:moveTo>
                    <a:cubicBezTo>
                      <a:pt x="59" y="42"/>
                      <a:pt x="75" y="33"/>
                      <a:pt x="75" y="22"/>
                    </a:cubicBezTo>
                    <a:cubicBezTo>
                      <a:pt x="76" y="10"/>
                      <a:pt x="59" y="1"/>
                      <a:pt x="38" y="0"/>
                    </a:cubicBezTo>
                    <a:cubicBezTo>
                      <a:pt x="17" y="0"/>
                      <a:pt x="1" y="9"/>
                      <a:pt x="0" y="21"/>
                    </a:cubicBezTo>
                    <a:cubicBezTo>
                      <a:pt x="0" y="33"/>
                      <a:pt x="17" y="42"/>
                      <a:pt x="38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7" name="Freeform 1411"/>
              <p:cNvSpPr>
                <a:spLocks/>
              </p:cNvSpPr>
              <p:nvPr/>
            </p:nvSpPr>
            <p:spPr bwMode="auto">
              <a:xfrm>
                <a:off x="2864" y="3401"/>
                <a:ext cx="9" cy="5"/>
              </a:xfrm>
              <a:custGeom>
                <a:avLst/>
                <a:gdLst/>
                <a:ahLst/>
                <a:cxnLst>
                  <a:cxn ang="0">
                    <a:pos x="37" y="42"/>
                  </a:cxn>
                  <a:cxn ang="0">
                    <a:pos x="75" y="21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7" y="42"/>
                  </a:cxn>
                </a:cxnLst>
                <a:rect l="0" t="0" r="r" b="b"/>
                <a:pathLst>
                  <a:path w="75" h="42">
                    <a:moveTo>
                      <a:pt x="37" y="42"/>
                    </a:moveTo>
                    <a:cubicBezTo>
                      <a:pt x="58" y="42"/>
                      <a:pt x="75" y="33"/>
                      <a:pt x="75" y="21"/>
                    </a:cubicBezTo>
                    <a:cubicBezTo>
                      <a:pt x="75" y="10"/>
                      <a:pt x="59" y="0"/>
                      <a:pt x="38" y="0"/>
                    </a:cubicBezTo>
                    <a:cubicBezTo>
                      <a:pt x="17" y="0"/>
                      <a:pt x="0" y="9"/>
                      <a:pt x="0" y="21"/>
                    </a:cubicBezTo>
                    <a:cubicBezTo>
                      <a:pt x="0" y="32"/>
                      <a:pt x="17" y="42"/>
                      <a:pt x="37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8" name="Freeform 1412"/>
              <p:cNvSpPr>
                <a:spLocks/>
              </p:cNvSpPr>
              <p:nvPr/>
            </p:nvSpPr>
            <p:spPr bwMode="auto">
              <a:xfrm>
                <a:off x="2922" y="3393"/>
                <a:ext cx="8" cy="5"/>
              </a:xfrm>
              <a:custGeom>
                <a:avLst/>
                <a:gdLst/>
                <a:ahLst/>
                <a:cxnLst>
                  <a:cxn ang="0">
                    <a:pos x="34" y="42"/>
                  </a:cxn>
                  <a:cxn ang="0">
                    <a:pos x="67" y="22"/>
                  </a:cxn>
                  <a:cxn ang="0">
                    <a:pos x="34" y="0"/>
                  </a:cxn>
                  <a:cxn ang="0">
                    <a:pos x="0" y="21"/>
                  </a:cxn>
                  <a:cxn ang="0">
                    <a:pos x="34" y="42"/>
                  </a:cxn>
                </a:cxnLst>
                <a:rect l="0" t="0" r="r" b="b"/>
                <a:pathLst>
                  <a:path w="67" h="42">
                    <a:moveTo>
                      <a:pt x="34" y="42"/>
                    </a:moveTo>
                    <a:cubicBezTo>
                      <a:pt x="52" y="42"/>
                      <a:pt x="67" y="33"/>
                      <a:pt x="67" y="22"/>
                    </a:cubicBezTo>
                    <a:cubicBezTo>
                      <a:pt x="67" y="10"/>
                      <a:pt x="52" y="1"/>
                      <a:pt x="34" y="0"/>
                    </a:cubicBezTo>
                    <a:cubicBezTo>
                      <a:pt x="16" y="0"/>
                      <a:pt x="1" y="10"/>
                      <a:pt x="0" y="21"/>
                    </a:cubicBezTo>
                    <a:cubicBezTo>
                      <a:pt x="0" y="33"/>
                      <a:pt x="15" y="42"/>
                      <a:pt x="34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9" name="Freeform 1413"/>
              <p:cNvSpPr>
                <a:spLocks/>
              </p:cNvSpPr>
              <p:nvPr/>
            </p:nvSpPr>
            <p:spPr bwMode="auto">
              <a:xfrm>
                <a:off x="3041" y="3396"/>
                <a:ext cx="7" cy="4"/>
              </a:xfrm>
              <a:custGeom>
                <a:avLst/>
                <a:gdLst/>
                <a:ahLst/>
                <a:cxnLst>
                  <a:cxn ang="0">
                    <a:pos x="29" y="34"/>
                  </a:cxn>
                  <a:cxn ang="0">
                    <a:pos x="58" y="17"/>
                  </a:cxn>
                  <a:cxn ang="0">
                    <a:pos x="29" y="0"/>
                  </a:cxn>
                  <a:cxn ang="0">
                    <a:pos x="0" y="17"/>
                  </a:cxn>
                  <a:cxn ang="0">
                    <a:pos x="29" y="34"/>
                  </a:cxn>
                </a:cxnLst>
                <a:rect l="0" t="0" r="r" b="b"/>
                <a:pathLst>
                  <a:path w="59" h="34">
                    <a:moveTo>
                      <a:pt x="29" y="34"/>
                    </a:moveTo>
                    <a:cubicBezTo>
                      <a:pt x="45" y="34"/>
                      <a:pt x="58" y="27"/>
                      <a:pt x="58" y="17"/>
                    </a:cubicBezTo>
                    <a:cubicBezTo>
                      <a:pt x="59" y="8"/>
                      <a:pt x="46" y="1"/>
                      <a:pt x="29" y="0"/>
                    </a:cubicBezTo>
                    <a:cubicBezTo>
                      <a:pt x="13" y="0"/>
                      <a:pt x="0" y="8"/>
                      <a:pt x="0" y="17"/>
                    </a:cubicBezTo>
                    <a:cubicBezTo>
                      <a:pt x="0" y="26"/>
                      <a:pt x="13" y="34"/>
                      <a:pt x="29" y="34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3" name="Group 1419"/>
            <p:cNvGrpSpPr>
              <a:grpSpLocks/>
            </p:cNvGrpSpPr>
            <p:nvPr/>
          </p:nvGrpSpPr>
          <p:grpSpPr bwMode="auto">
            <a:xfrm>
              <a:off x="6349903" y="3991433"/>
              <a:ext cx="92436" cy="37942"/>
              <a:chOff x="2645" y="3078"/>
              <a:chExt cx="105" cy="51"/>
            </a:xfrm>
          </p:grpSpPr>
          <p:sp>
            <p:nvSpPr>
              <p:cNvPr id="2098" name="Freeform 1415"/>
              <p:cNvSpPr>
                <a:spLocks/>
              </p:cNvSpPr>
              <p:nvPr/>
            </p:nvSpPr>
            <p:spPr bwMode="auto">
              <a:xfrm>
                <a:off x="2645" y="3078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9" name="Freeform 1416"/>
              <p:cNvSpPr>
                <a:spLocks/>
              </p:cNvSpPr>
              <p:nvPr/>
            </p:nvSpPr>
            <p:spPr bwMode="auto">
              <a:xfrm>
                <a:off x="2645" y="3114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4" y="0"/>
                      <a:pt x="0" y="26"/>
                      <a:pt x="0" y="61"/>
                    </a:cubicBezTo>
                    <a:cubicBezTo>
                      <a:pt x="0" y="95"/>
                      <a:pt x="193" y="125"/>
                      <a:pt x="433" y="126"/>
                    </a:cubicBezTo>
                    <a:cubicBezTo>
                      <a:pt x="672" y="128"/>
                      <a:pt x="866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0" name="Freeform 1417"/>
              <p:cNvSpPr>
                <a:spLocks/>
              </p:cNvSpPr>
              <p:nvPr/>
            </p:nvSpPr>
            <p:spPr bwMode="auto">
              <a:xfrm>
                <a:off x="2645" y="3078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1" name="Freeform 1418"/>
              <p:cNvSpPr>
                <a:spLocks/>
              </p:cNvSpPr>
              <p:nvPr/>
            </p:nvSpPr>
            <p:spPr bwMode="auto">
              <a:xfrm>
                <a:off x="2645" y="3114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4" name="Group 1424"/>
            <p:cNvGrpSpPr>
              <a:grpSpLocks/>
            </p:cNvGrpSpPr>
            <p:nvPr/>
          </p:nvGrpSpPr>
          <p:grpSpPr bwMode="auto">
            <a:xfrm>
              <a:off x="6316450" y="4010032"/>
              <a:ext cx="158462" cy="55053"/>
              <a:chOff x="2607" y="3103"/>
              <a:chExt cx="180" cy="74"/>
            </a:xfrm>
          </p:grpSpPr>
          <p:sp>
            <p:nvSpPr>
              <p:cNvPr id="2094" name="Freeform 1420"/>
              <p:cNvSpPr>
                <a:spLocks/>
              </p:cNvSpPr>
              <p:nvPr/>
            </p:nvSpPr>
            <p:spPr bwMode="auto">
              <a:xfrm>
                <a:off x="2607" y="3103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5" name="Freeform 1421"/>
              <p:cNvSpPr>
                <a:spLocks/>
              </p:cNvSpPr>
              <p:nvPr/>
            </p:nvSpPr>
            <p:spPr bwMode="auto">
              <a:xfrm>
                <a:off x="2607" y="3143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6" name="Freeform 1422"/>
              <p:cNvSpPr>
                <a:spLocks/>
              </p:cNvSpPr>
              <p:nvPr/>
            </p:nvSpPr>
            <p:spPr bwMode="auto">
              <a:xfrm>
                <a:off x="2607" y="3103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7" name="Freeform 1423"/>
              <p:cNvSpPr>
                <a:spLocks/>
              </p:cNvSpPr>
              <p:nvPr/>
            </p:nvSpPr>
            <p:spPr bwMode="auto">
              <a:xfrm>
                <a:off x="2607" y="3143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5" name="Group 1430"/>
            <p:cNvGrpSpPr>
              <a:grpSpLocks/>
            </p:cNvGrpSpPr>
            <p:nvPr/>
          </p:nvGrpSpPr>
          <p:grpSpPr bwMode="auto">
            <a:xfrm>
              <a:off x="6267151" y="4028632"/>
              <a:ext cx="270265" cy="57286"/>
              <a:chOff x="2551" y="3128"/>
              <a:chExt cx="307" cy="77"/>
            </a:xfrm>
          </p:grpSpPr>
          <p:sp>
            <p:nvSpPr>
              <p:cNvPr id="2089" name="Freeform 1425"/>
              <p:cNvSpPr>
                <a:spLocks/>
              </p:cNvSpPr>
              <p:nvPr/>
            </p:nvSpPr>
            <p:spPr bwMode="auto">
              <a:xfrm>
                <a:off x="2567" y="3144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0" name="Freeform 1426"/>
              <p:cNvSpPr>
                <a:spLocks/>
              </p:cNvSpPr>
              <p:nvPr/>
            </p:nvSpPr>
            <p:spPr bwMode="auto">
              <a:xfrm>
                <a:off x="2551" y="3128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1" name="Freeform 1427"/>
              <p:cNvSpPr>
                <a:spLocks/>
              </p:cNvSpPr>
              <p:nvPr/>
            </p:nvSpPr>
            <p:spPr bwMode="auto">
              <a:xfrm>
                <a:off x="2551" y="3158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10" y="5"/>
                  </a:cxn>
                  <a:cxn ang="0">
                    <a:pos x="1" y="120"/>
                  </a:cxn>
                  <a:cxn ang="0">
                    <a:pos x="1208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8" h="261">
                    <a:moveTo>
                      <a:pt x="2417" y="140"/>
                    </a:moveTo>
                    <a:cubicBezTo>
                      <a:pt x="2418" y="71"/>
                      <a:pt x="1877" y="11"/>
                      <a:pt x="1210" y="5"/>
                    </a:cubicBezTo>
                    <a:cubicBezTo>
                      <a:pt x="543" y="0"/>
                      <a:pt x="1" y="51"/>
                      <a:pt x="1" y="120"/>
                    </a:cubicBezTo>
                    <a:cubicBezTo>
                      <a:pt x="0" y="189"/>
                      <a:pt x="541" y="250"/>
                      <a:pt x="1208" y="255"/>
                    </a:cubicBezTo>
                    <a:cubicBezTo>
                      <a:pt x="1875" y="261"/>
                      <a:pt x="2417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2" name="Freeform 1428"/>
              <p:cNvSpPr>
                <a:spLocks/>
              </p:cNvSpPr>
              <p:nvPr/>
            </p:nvSpPr>
            <p:spPr bwMode="auto">
              <a:xfrm>
                <a:off x="2551" y="3128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3" name="Freeform 1429"/>
              <p:cNvSpPr>
                <a:spLocks/>
              </p:cNvSpPr>
              <p:nvPr/>
            </p:nvSpPr>
            <p:spPr bwMode="auto">
              <a:xfrm>
                <a:off x="2551" y="3158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86" name="Freeform 1431"/>
            <p:cNvSpPr>
              <a:spLocks/>
            </p:cNvSpPr>
            <p:nvPr/>
          </p:nvSpPr>
          <p:spPr bwMode="auto">
            <a:xfrm>
              <a:off x="6394800" y="4052439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0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0" y="6"/>
                    <a:pt x="39" y="0"/>
                    <a:pt x="25" y="0"/>
                  </a:cubicBezTo>
                  <a:cubicBezTo>
                    <a:pt x="11" y="0"/>
                    <a:pt x="0" y="5"/>
                    <a:pt x="0" y="12"/>
                  </a:cubicBezTo>
                  <a:cubicBezTo>
                    <a:pt x="0" y="19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7" name="Freeform 1432"/>
            <p:cNvSpPr>
              <a:spLocks/>
            </p:cNvSpPr>
            <p:nvPr/>
          </p:nvSpPr>
          <p:spPr bwMode="auto">
            <a:xfrm>
              <a:off x="6490758" y="4061366"/>
              <a:ext cx="7923" cy="3720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8" name="Freeform 1433"/>
            <p:cNvSpPr>
              <a:spLocks/>
            </p:cNvSpPr>
            <p:nvPr/>
          </p:nvSpPr>
          <p:spPr bwMode="auto">
            <a:xfrm>
              <a:off x="6289159" y="4058390"/>
              <a:ext cx="7923" cy="3720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9" y="1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9" name="Freeform 1434"/>
            <p:cNvSpPr>
              <a:spLocks/>
            </p:cNvSpPr>
            <p:nvPr/>
          </p:nvSpPr>
          <p:spPr bwMode="auto">
            <a:xfrm>
              <a:off x="6340219" y="4052439"/>
              <a:ext cx="7043" cy="3720"/>
            </a:xfrm>
            <a:custGeom>
              <a:avLst/>
              <a:gdLst/>
              <a:ahLst/>
              <a:cxnLst>
                <a:cxn ang="0">
                  <a:pos x="34" y="41"/>
                </a:cxn>
                <a:cxn ang="0">
                  <a:pos x="67" y="21"/>
                </a:cxn>
                <a:cxn ang="0">
                  <a:pos x="34" y="0"/>
                </a:cxn>
                <a:cxn ang="0">
                  <a:pos x="0" y="20"/>
                </a:cxn>
                <a:cxn ang="0">
                  <a:pos x="34" y="41"/>
                </a:cxn>
              </a:cxnLst>
              <a:rect l="0" t="0" r="r" b="b"/>
              <a:pathLst>
                <a:path w="67" h="42">
                  <a:moveTo>
                    <a:pt x="34" y="41"/>
                  </a:moveTo>
                  <a:cubicBezTo>
                    <a:pt x="52" y="42"/>
                    <a:pt x="67" y="32"/>
                    <a:pt x="67" y="21"/>
                  </a:cubicBezTo>
                  <a:cubicBezTo>
                    <a:pt x="67" y="9"/>
                    <a:pt x="52" y="0"/>
                    <a:pt x="34" y="0"/>
                  </a:cubicBezTo>
                  <a:cubicBezTo>
                    <a:pt x="16" y="0"/>
                    <a:pt x="1" y="9"/>
                    <a:pt x="0" y="20"/>
                  </a:cubicBezTo>
                  <a:cubicBezTo>
                    <a:pt x="0" y="32"/>
                    <a:pt x="15" y="41"/>
                    <a:pt x="34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0" name="Freeform 1435"/>
            <p:cNvSpPr>
              <a:spLocks/>
            </p:cNvSpPr>
            <p:nvPr/>
          </p:nvSpPr>
          <p:spPr bwMode="auto">
            <a:xfrm>
              <a:off x="6444980" y="4054670"/>
              <a:ext cx="6162" cy="2976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6"/>
                </a:cxn>
                <a:cxn ang="0">
                  <a:pos x="29" y="33"/>
                </a:cxn>
              </a:cxnLst>
              <a:rect l="0" t="0" r="r" b="b"/>
              <a:pathLst>
                <a:path w="59" h="33">
                  <a:moveTo>
                    <a:pt x="29" y="33"/>
                  </a:moveTo>
                  <a:cubicBezTo>
                    <a:pt x="45" y="33"/>
                    <a:pt x="58" y="26"/>
                    <a:pt x="58" y="17"/>
                  </a:cubicBezTo>
                  <a:cubicBezTo>
                    <a:pt x="59" y="7"/>
                    <a:pt x="46" y="0"/>
                    <a:pt x="29" y="0"/>
                  </a:cubicBezTo>
                  <a:cubicBezTo>
                    <a:pt x="13" y="0"/>
                    <a:pt x="0" y="7"/>
                    <a:pt x="0" y="16"/>
                  </a:cubicBezTo>
                  <a:cubicBezTo>
                    <a:pt x="0" y="25"/>
                    <a:pt x="13" y="33"/>
                    <a:pt x="29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91" name="Group 1440"/>
            <p:cNvGrpSpPr>
              <a:grpSpLocks/>
            </p:cNvGrpSpPr>
            <p:nvPr/>
          </p:nvGrpSpPr>
          <p:grpSpPr bwMode="auto">
            <a:xfrm>
              <a:off x="6349903" y="3991433"/>
              <a:ext cx="92436" cy="37942"/>
              <a:chOff x="2645" y="3078"/>
              <a:chExt cx="105" cy="51"/>
            </a:xfrm>
          </p:grpSpPr>
          <p:sp>
            <p:nvSpPr>
              <p:cNvPr id="2085" name="Freeform 1436"/>
              <p:cNvSpPr>
                <a:spLocks/>
              </p:cNvSpPr>
              <p:nvPr/>
            </p:nvSpPr>
            <p:spPr bwMode="auto">
              <a:xfrm>
                <a:off x="2645" y="3078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6" name="Freeform 1437"/>
              <p:cNvSpPr>
                <a:spLocks/>
              </p:cNvSpPr>
              <p:nvPr/>
            </p:nvSpPr>
            <p:spPr bwMode="auto">
              <a:xfrm>
                <a:off x="2645" y="3114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4" y="0"/>
                      <a:pt x="0" y="26"/>
                      <a:pt x="0" y="61"/>
                    </a:cubicBezTo>
                    <a:cubicBezTo>
                      <a:pt x="0" y="95"/>
                      <a:pt x="193" y="125"/>
                      <a:pt x="433" y="126"/>
                    </a:cubicBezTo>
                    <a:cubicBezTo>
                      <a:pt x="672" y="128"/>
                      <a:pt x="866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7" name="Freeform 1438"/>
              <p:cNvSpPr>
                <a:spLocks/>
              </p:cNvSpPr>
              <p:nvPr/>
            </p:nvSpPr>
            <p:spPr bwMode="auto">
              <a:xfrm>
                <a:off x="2645" y="3078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8" name="Freeform 1439"/>
              <p:cNvSpPr>
                <a:spLocks/>
              </p:cNvSpPr>
              <p:nvPr/>
            </p:nvSpPr>
            <p:spPr bwMode="auto">
              <a:xfrm>
                <a:off x="2645" y="3114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2" name="Group 1445"/>
            <p:cNvGrpSpPr>
              <a:grpSpLocks/>
            </p:cNvGrpSpPr>
            <p:nvPr/>
          </p:nvGrpSpPr>
          <p:grpSpPr bwMode="auto">
            <a:xfrm>
              <a:off x="6316450" y="4010032"/>
              <a:ext cx="158462" cy="55053"/>
              <a:chOff x="2607" y="3103"/>
              <a:chExt cx="180" cy="74"/>
            </a:xfrm>
          </p:grpSpPr>
          <p:sp>
            <p:nvSpPr>
              <p:cNvPr id="2081" name="Freeform 1441"/>
              <p:cNvSpPr>
                <a:spLocks/>
              </p:cNvSpPr>
              <p:nvPr/>
            </p:nvSpPr>
            <p:spPr bwMode="auto">
              <a:xfrm>
                <a:off x="2607" y="3103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2" name="Freeform 1442"/>
              <p:cNvSpPr>
                <a:spLocks/>
              </p:cNvSpPr>
              <p:nvPr/>
            </p:nvSpPr>
            <p:spPr bwMode="auto">
              <a:xfrm>
                <a:off x="2607" y="3143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3" name="Freeform 1443"/>
              <p:cNvSpPr>
                <a:spLocks/>
              </p:cNvSpPr>
              <p:nvPr/>
            </p:nvSpPr>
            <p:spPr bwMode="auto">
              <a:xfrm>
                <a:off x="2607" y="3103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4" name="Freeform 1444"/>
              <p:cNvSpPr>
                <a:spLocks/>
              </p:cNvSpPr>
              <p:nvPr/>
            </p:nvSpPr>
            <p:spPr bwMode="auto">
              <a:xfrm>
                <a:off x="2607" y="3143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3" name="Group 1451"/>
            <p:cNvGrpSpPr>
              <a:grpSpLocks/>
            </p:cNvGrpSpPr>
            <p:nvPr/>
          </p:nvGrpSpPr>
          <p:grpSpPr bwMode="auto">
            <a:xfrm>
              <a:off x="6267151" y="4028632"/>
              <a:ext cx="270265" cy="57286"/>
              <a:chOff x="2551" y="3128"/>
              <a:chExt cx="307" cy="77"/>
            </a:xfrm>
          </p:grpSpPr>
          <p:sp>
            <p:nvSpPr>
              <p:cNvPr id="2076" name="Freeform 1446"/>
              <p:cNvSpPr>
                <a:spLocks/>
              </p:cNvSpPr>
              <p:nvPr/>
            </p:nvSpPr>
            <p:spPr bwMode="auto">
              <a:xfrm>
                <a:off x="2567" y="3144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7" name="Freeform 1447"/>
              <p:cNvSpPr>
                <a:spLocks/>
              </p:cNvSpPr>
              <p:nvPr/>
            </p:nvSpPr>
            <p:spPr bwMode="auto">
              <a:xfrm>
                <a:off x="2551" y="3128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8" name="Freeform 1448"/>
              <p:cNvSpPr>
                <a:spLocks/>
              </p:cNvSpPr>
              <p:nvPr/>
            </p:nvSpPr>
            <p:spPr bwMode="auto">
              <a:xfrm>
                <a:off x="2551" y="3158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10" y="5"/>
                  </a:cxn>
                  <a:cxn ang="0">
                    <a:pos x="1" y="120"/>
                  </a:cxn>
                  <a:cxn ang="0">
                    <a:pos x="1208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8" h="261">
                    <a:moveTo>
                      <a:pt x="2417" y="140"/>
                    </a:moveTo>
                    <a:cubicBezTo>
                      <a:pt x="2418" y="71"/>
                      <a:pt x="1877" y="11"/>
                      <a:pt x="1210" y="5"/>
                    </a:cubicBezTo>
                    <a:cubicBezTo>
                      <a:pt x="543" y="0"/>
                      <a:pt x="1" y="51"/>
                      <a:pt x="1" y="120"/>
                    </a:cubicBezTo>
                    <a:cubicBezTo>
                      <a:pt x="0" y="189"/>
                      <a:pt x="541" y="250"/>
                      <a:pt x="1208" y="255"/>
                    </a:cubicBezTo>
                    <a:cubicBezTo>
                      <a:pt x="1875" y="261"/>
                      <a:pt x="2417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9" name="Freeform 1449"/>
              <p:cNvSpPr>
                <a:spLocks/>
              </p:cNvSpPr>
              <p:nvPr/>
            </p:nvSpPr>
            <p:spPr bwMode="auto">
              <a:xfrm>
                <a:off x="2551" y="3128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0" name="Freeform 1450"/>
              <p:cNvSpPr>
                <a:spLocks/>
              </p:cNvSpPr>
              <p:nvPr/>
            </p:nvSpPr>
            <p:spPr bwMode="auto">
              <a:xfrm>
                <a:off x="2551" y="3158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94" name="Freeform 1452"/>
            <p:cNvSpPr>
              <a:spLocks/>
            </p:cNvSpPr>
            <p:nvPr/>
          </p:nvSpPr>
          <p:spPr bwMode="auto">
            <a:xfrm>
              <a:off x="6394800" y="4052439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0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0" y="6"/>
                    <a:pt x="39" y="0"/>
                    <a:pt x="25" y="0"/>
                  </a:cubicBezTo>
                  <a:cubicBezTo>
                    <a:pt x="11" y="0"/>
                    <a:pt x="0" y="5"/>
                    <a:pt x="0" y="12"/>
                  </a:cubicBezTo>
                  <a:cubicBezTo>
                    <a:pt x="0" y="19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5" name="Freeform 1453"/>
            <p:cNvSpPr>
              <a:spLocks/>
            </p:cNvSpPr>
            <p:nvPr/>
          </p:nvSpPr>
          <p:spPr bwMode="auto">
            <a:xfrm>
              <a:off x="6490758" y="4061366"/>
              <a:ext cx="7923" cy="3720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6" name="Freeform 1454"/>
            <p:cNvSpPr>
              <a:spLocks/>
            </p:cNvSpPr>
            <p:nvPr/>
          </p:nvSpPr>
          <p:spPr bwMode="auto">
            <a:xfrm>
              <a:off x="6289159" y="4058390"/>
              <a:ext cx="7923" cy="3720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9" y="1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7" name="Freeform 1455"/>
            <p:cNvSpPr>
              <a:spLocks/>
            </p:cNvSpPr>
            <p:nvPr/>
          </p:nvSpPr>
          <p:spPr bwMode="auto">
            <a:xfrm>
              <a:off x="6340219" y="4052439"/>
              <a:ext cx="7043" cy="3720"/>
            </a:xfrm>
            <a:custGeom>
              <a:avLst/>
              <a:gdLst/>
              <a:ahLst/>
              <a:cxnLst>
                <a:cxn ang="0">
                  <a:pos x="34" y="41"/>
                </a:cxn>
                <a:cxn ang="0">
                  <a:pos x="67" y="21"/>
                </a:cxn>
                <a:cxn ang="0">
                  <a:pos x="34" y="0"/>
                </a:cxn>
                <a:cxn ang="0">
                  <a:pos x="0" y="20"/>
                </a:cxn>
                <a:cxn ang="0">
                  <a:pos x="34" y="41"/>
                </a:cxn>
              </a:cxnLst>
              <a:rect l="0" t="0" r="r" b="b"/>
              <a:pathLst>
                <a:path w="67" h="42">
                  <a:moveTo>
                    <a:pt x="34" y="41"/>
                  </a:moveTo>
                  <a:cubicBezTo>
                    <a:pt x="52" y="42"/>
                    <a:pt x="67" y="32"/>
                    <a:pt x="67" y="21"/>
                  </a:cubicBezTo>
                  <a:cubicBezTo>
                    <a:pt x="67" y="9"/>
                    <a:pt x="52" y="0"/>
                    <a:pt x="34" y="0"/>
                  </a:cubicBezTo>
                  <a:cubicBezTo>
                    <a:pt x="16" y="0"/>
                    <a:pt x="1" y="9"/>
                    <a:pt x="0" y="20"/>
                  </a:cubicBezTo>
                  <a:cubicBezTo>
                    <a:pt x="0" y="32"/>
                    <a:pt x="15" y="41"/>
                    <a:pt x="34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8" name="Freeform 1456"/>
            <p:cNvSpPr>
              <a:spLocks/>
            </p:cNvSpPr>
            <p:nvPr/>
          </p:nvSpPr>
          <p:spPr bwMode="auto">
            <a:xfrm>
              <a:off x="6444980" y="4054670"/>
              <a:ext cx="6162" cy="2976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6"/>
                </a:cxn>
                <a:cxn ang="0">
                  <a:pos x="29" y="33"/>
                </a:cxn>
              </a:cxnLst>
              <a:rect l="0" t="0" r="r" b="b"/>
              <a:pathLst>
                <a:path w="59" h="33">
                  <a:moveTo>
                    <a:pt x="29" y="33"/>
                  </a:moveTo>
                  <a:cubicBezTo>
                    <a:pt x="45" y="33"/>
                    <a:pt x="58" y="26"/>
                    <a:pt x="58" y="17"/>
                  </a:cubicBezTo>
                  <a:cubicBezTo>
                    <a:pt x="59" y="7"/>
                    <a:pt x="46" y="0"/>
                    <a:pt x="29" y="0"/>
                  </a:cubicBezTo>
                  <a:cubicBezTo>
                    <a:pt x="13" y="0"/>
                    <a:pt x="0" y="7"/>
                    <a:pt x="0" y="16"/>
                  </a:cubicBezTo>
                  <a:cubicBezTo>
                    <a:pt x="0" y="25"/>
                    <a:pt x="13" y="33"/>
                    <a:pt x="29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99" name="Group 1461"/>
            <p:cNvGrpSpPr>
              <a:grpSpLocks/>
            </p:cNvGrpSpPr>
            <p:nvPr/>
          </p:nvGrpSpPr>
          <p:grpSpPr bwMode="auto">
            <a:xfrm>
              <a:off x="6434416" y="4040535"/>
              <a:ext cx="92436" cy="37942"/>
              <a:chOff x="2741" y="3144"/>
              <a:chExt cx="105" cy="51"/>
            </a:xfrm>
          </p:grpSpPr>
          <p:sp>
            <p:nvSpPr>
              <p:cNvPr id="2072" name="Freeform 1457"/>
              <p:cNvSpPr>
                <a:spLocks/>
              </p:cNvSpPr>
              <p:nvPr/>
            </p:nvSpPr>
            <p:spPr bwMode="auto">
              <a:xfrm>
                <a:off x="2741" y="3144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3" name="Freeform 1458"/>
              <p:cNvSpPr>
                <a:spLocks/>
              </p:cNvSpPr>
              <p:nvPr/>
            </p:nvSpPr>
            <p:spPr bwMode="auto">
              <a:xfrm>
                <a:off x="2741" y="3180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4" y="0"/>
                      <a:pt x="0" y="26"/>
                      <a:pt x="0" y="61"/>
                    </a:cubicBezTo>
                    <a:cubicBezTo>
                      <a:pt x="0" y="95"/>
                      <a:pt x="193" y="125"/>
                      <a:pt x="433" y="126"/>
                    </a:cubicBezTo>
                    <a:cubicBezTo>
                      <a:pt x="672" y="128"/>
                      <a:pt x="866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4" name="Freeform 1459"/>
              <p:cNvSpPr>
                <a:spLocks/>
              </p:cNvSpPr>
              <p:nvPr/>
            </p:nvSpPr>
            <p:spPr bwMode="auto">
              <a:xfrm>
                <a:off x="2741" y="3144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5" name="Freeform 1460"/>
              <p:cNvSpPr>
                <a:spLocks/>
              </p:cNvSpPr>
              <p:nvPr/>
            </p:nvSpPr>
            <p:spPr bwMode="auto">
              <a:xfrm>
                <a:off x="2741" y="3180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00" name="Group 1466"/>
            <p:cNvGrpSpPr>
              <a:grpSpLocks/>
            </p:cNvGrpSpPr>
            <p:nvPr/>
          </p:nvGrpSpPr>
          <p:grpSpPr bwMode="auto">
            <a:xfrm>
              <a:off x="6400963" y="4059134"/>
              <a:ext cx="158462" cy="55053"/>
              <a:chOff x="2703" y="3169"/>
              <a:chExt cx="180" cy="74"/>
            </a:xfrm>
          </p:grpSpPr>
          <p:sp>
            <p:nvSpPr>
              <p:cNvPr id="2068" name="Freeform 1462"/>
              <p:cNvSpPr>
                <a:spLocks/>
              </p:cNvSpPr>
              <p:nvPr/>
            </p:nvSpPr>
            <p:spPr bwMode="auto">
              <a:xfrm>
                <a:off x="2703" y="3169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9" name="Freeform 1463"/>
              <p:cNvSpPr>
                <a:spLocks/>
              </p:cNvSpPr>
              <p:nvPr/>
            </p:nvSpPr>
            <p:spPr bwMode="auto">
              <a:xfrm>
                <a:off x="2703" y="3209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0" name="Freeform 1464"/>
              <p:cNvSpPr>
                <a:spLocks/>
              </p:cNvSpPr>
              <p:nvPr/>
            </p:nvSpPr>
            <p:spPr bwMode="auto">
              <a:xfrm>
                <a:off x="2703" y="3169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1" name="Freeform 1465"/>
              <p:cNvSpPr>
                <a:spLocks/>
              </p:cNvSpPr>
              <p:nvPr/>
            </p:nvSpPr>
            <p:spPr bwMode="auto">
              <a:xfrm>
                <a:off x="2703" y="3209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01" name="Group 1472"/>
            <p:cNvGrpSpPr>
              <a:grpSpLocks/>
            </p:cNvGrpSpPr>
            <p:nvPr/>
          </p:nvGrpSpPr>
          <p:grpSpPr bwMode="auto">
            <a:xfrm>
              <a:off x="6351664" y="4077733"/>
              <a:ext cx="270265" cy="57286"/>
              <a:chOff x="2647" y="3194"/>
              <a:chExt cx="307" cy="77"/>
            </a:xfrm>
          </p:grpSpPr>
          <p:sp>
            <p:nvSpPr>
              <p:cNvPr id="2063" name="Freeform 1467"/>
              <p:cNvSpPr>
                <a:spLocks/>
              </p:cNvSpPr>
              <p:nvPr/>
            </p:nvSpPr>
            <p:spPr bwMode="auto">
              <a:xfrm>
                <a:off x="2663" y="3210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4" name="Freeform 1468"/>
              <p:cNvSpPr>
                <a:spLocks/>
              </p:cNvSpPr>
              <p:nvPr/>
            </p:nvSpPr>
            <p:spPr bwMode="auto">
              <a:xfrm>
                <a:off x="2647" y="3194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5" name="Freeform 1469"/>
              <p:cNvSpPr>
                <a:spLocks/>
              </p:cNvSpPr>
              <p:nvPr/>
            </p:nvSpPr>
            <p:spPr bwMode="auto">
              <a:xfrm>
                <a:off x="2647" y="3224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10" y="5"/>
                  </a:cxn>
                  <a:cxn ang="0">
                    <a:pos x="1" y="120"/>
                  </a:cxn>
                  <a:cxn ang="0">
                    <a:pos x="1208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8" h="261">
                    <a:moveTo>
                      <a:pt x="2417" y="140"/>
                    </a:moveTo>
                    <a:cubicBezTo>
                      <a:pt x="2418" y="71"/>
                      <a:pt x="1877" y="11"/>
                      <a:pt x="1210" y="5"/>
                    </a:cubicBezTo>
                    <a:cubicBezTo>
                      <a:pt x="543" y="0"/>
                      <a:pt x="1" y="51"/>
                      <a:pt x="1" y="120"/>
                    </a:cubicBezTo>
                    <a:cubicBezTo>
                      <a:pt x="0" y="189"/>
                      <a:pt x="541" y="250"/>
                      <a:pt x="1208" y="255"/>
                    </a:cubicBezTo>
                    <a:cubicBezTo>
                      <a:pt x="1875" y="261"/>
                      <a:pt x="2417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6" name="Freeform 1470"/>
              <p:cNvSpPr>
                <a:spLocks/>
              </p:cNvSpPr>
              <p:nvPr/>
            </p:nvSpPr>
            <p:spPr bwMode="auto">
              <a:xfrm>
                <a:off x="2647" y="3194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7" name="Freeform 1471"/>
              <p:cNvSpPr>
                <a:spLocks/>
              </p:cNvSpPr>
              <p:nvPr/>
            </p:nvSpPr>
            <p:spPr bwMode="auto">
              <a:xfrm>
                <a:off x="2647" y="3224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02" name="Freeform 1473"/>
            <p:cNvSpPr>
              <a:spLocks/>
            </p:cNvSpPr>
            <p:nvPr/>
          </p:nvSpPr>
          <p:spPr bwMode="auto">
            <a:xfrm>
              <a:off x="6479313" y="4101540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0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0" y="6"/>
                    <a:pt x="39" y="0"/>
                    <a:pt x="25" y="0"/>
                  </a:cubicBezTo>
                  <a:cubicBezTo>
                    <a:pt x="11" y="0"/>
                    <a:pt x="0" y="5"/>
                    <a:pt x="0" y="12"/>
                  </a:cubicBezTo>
                  <a:cubicBezTo>
                    <a:pt x="0" y="19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3" name="Freeform 1474"/>
            <p:cNvSpPr>
              <a:spLocks/>
            </p:cNvSpPr>
            <p:nvPr/>
          </p:nvSpPr>
          <p:spPr bwMode="auto">
            <a:xfrm>
              <a:off x="6575271" y="4110468"/>
              <a:ext cx="7923" cy="3720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4" name="Freeform 1475"/>
            <p:cNvSpPr>
              <a:spLocks/>
            </p:cNvSpPr>
            <p:nvPr/>
          </p:nvSpPr>
          <p:spPr bwMode="auto">
            <a:xfrm>
              <a:off x="6373672" y="4107492"/>
              <a:ext cx="7923" cy="3720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9" y="1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5" name="Freeform 1476"/>
            <p:cNvSpPr>
              <a:spLocks/>
            </p:cNvSpPr>
            <p:nvPr/>
          </p:nvSpPr>
          <p:spPr bwMode="auto">
            <a:xfrm>
              <a:off x="6424732" y="4101540"/>
              <a:ext cx="7043" cy="3720"/>
            </a:xfrm>
            <a:custGeom>
              <a:avLst/>
              <a:gdLst/>
              <a:ahLst/>
              <a:cxnLst>
                <a:cxn ang="0">
                  <a:pos x="34" y="41"/>
                </a:cxn>
                <a:cxn ang="0">
                  <a:pos x="67" y="21"/>
                </a:cxn>
                <a:cxn ang="0">
                  <a:pos x="34" y="0"/>
                </a:cxn>
                <a:cxn ang="0">
                  <a:pos x="0" y="20"/>
                </a:cxn>
                <a:cxn ang="0">
                  <a:pos x="34" y="41"/>
                </a:cxn>
              </a:cxnLst>
              <a:rect l="0" t="0" r="r" b="b"/>
              <a:pathLst>
                <a:path w="67" h="42">
                  <a:moveTo>
                    <a:pt x="34" y="41"/>
                  </a:moveTo>
                  <a:cubicBezTo>
                    <a:pt x="52" y="42"/>
                    <a:pt x="67" y="32"/>
                    <a:pt x="67" y="21"/>
                  </a:cubicBezTo>
                  <a:cubicBezTo>
                    <a:pt x="67" y="9"/>
                    <a:pt x="52" y="0"/>
                    <a:pt x="34" y="0"/>
                  </a:cubicBezTo>
                  <a:cubicBezTo>
                    <a:pt x="16" y="0"/>
                    <a:pt x="1" y="9"/>
                    <a:pt x="0" y="20"/>
                  </a:cubicBezTo>
                  <a:cubicBezTo>
                    <a:pt x="0" y="32"/>
                    <a:pt x="15" y="41"/>
                    <a:pt x="34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6" name="Freeform 1477"/>
            <p:cNvSpPr>
              <a:spLocks/>
            </p:cNvSpPr>
            <p:nvPr/>
          </p:nvSpPr>
          <p:spPr bwMode="auto">
            <a:xfrm>
              <a:off x="6529493" y="4103772"/>
              <a:ext cx="6162" cy="2976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6"/>
                </a:cxn>
                <a:cxn ang="0">
                  <a:pos x="29" y="33"/>
                </a:cxn>
              </a:cxnLst>
              <a:rect l="0" t="0" r="r" b="b"/>
              <a:pathLst>
                <a:path w="59" h="33">
                  <a:moveTo>
                    <a:pt x="29" y="33"/>
                  </a:moveTo>
                  <a:cubicBezTo>
                    <a:pt x="45" y="33"/>
                    <a:pt x="58" y="26"/>
                    <a:pt x="58" y="17"/>
                  </a:cubicBezTo>
                  <a:cubicBezTo>
                    <a:pt x="59" y="7"/>
                    <a:pt x="46" y="0"/>
                    <a:pt x="29" y="0"/>
                  </a:cubicBezTo>
                  <a:cubicBezTo>
                    <a:pt x="13" y="0"/>
                    <a:pt x="0" y="7"/>
                    <a:pt x="0" y="16"/>
                  </a:cubicBezTo>
                  <a:cubicBezTo>
                    <a:pt x="0" y="25"/>
                    <a:pt x="13" y="33"/>
                    <a:pt x="29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07" name="Group 1482"/>
            <p:cNvGrpSpPr>
              <a:grpSpLocks/>
            </p:cNvGrpSpPr>
            <p:nvPr/>
          </p:nvGrpSpPr>
          <p:grpSpPr bwMode="auto">
            <a:xfrm>
              <a:off x="6434416" y="4040535"/>
              <a:ext cx="92436" cy="37942"/>
              <a:chOff x="2741" y="3144"/>
              <a:chExt cx="105" cy="51"/>
            </a:xfrm>
          </p:grpSpPr>
          <p:sp>
            <p:nvSpPr>
              <p:cNvPr id="2059" name="Freeform 1478"/>
              <p:cNvSpPr>
                <a:spLocks/>
              </p:cNvSpPr>
              <p:nvPr/>
            </p:nvSpPr>
            <p:spPr bwMode="auto">
              <a:xfrm>
                <a:off x="2741" y="3144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0" name="Freeform 1479"/>
              <p:cNvSpPr>
                <a:spLocks/>
              </p:cNvSpPr>
              <p:nvPr/>
            </p:nvSpPr>
            <p:spPr bwMode="auto">
              <a:xfrm>
                <a:off x="2741" y="3180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4" y="0"/>
                      <a:pt x="0" y="26"/>
                      <a:pt x="0" y="61"/>
                    </a:cubicBezTo>
                    <a:cubicBezTo>
                      <a:pt x="0" y="95"/>
                      <a:pt x="193" y="125"/>
                      <a:pt x="433" y="126"/>
                    </a:cubicBezTo>
                    <a:cubicBezTo>
                      <a:pt x="672" y="128"/>
                      <a:pt x="866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1" name="Freeform 1480"/>
              <p:cNvSpPr>
                <a:spLocks/>
              </p:cNvSpPr>
              <p:nvPr/>
            </p:nvSpPr>
            <p:spPr bwMode="auto">
              <a:xfrm>
                <a:off x="2741" y="3144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2" name="Freeform 1481"/>
              <p:cNvSpPr>
                <a:spLocks/>
              </p:cNvSpPr>
              <p:nvPr/>
            </p:nvSpPr>
            <p:spPr bwMode="auto">
              <a:xfrm>
                <a:off x="2741" y="3180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08" name="Group 1487"/>
            <p:cNvGrpSpPr>
              <a:grpSpLocks/>
            </p:cNvGrpSpPr>
            <p:nvPr/>
          </p:nvGrpSpPr>
          <p:grpSpPr bwMode="auto">
            <a:xfrm>
              <a:off x="6400963" y="4059134"/>
              <a:ext cx="158462" cy="55053"/>
              <a:chOff x="2703" y="3169"/>
              <a:chExt cx="180" cy="74"/>
            </a:xfrm>
          </p:grpSpPr>
          <p:sp>
            <p:nvSpPr>
              <p:cNvPr id="2055" name="Freeform 1483"/>
              <p:cNvSpPr>
                <a:spLocks/>
              </p:cNvSpPr>
              <p:nvPr/>
            </p:nvSpPr>
            <p:spPr bwMode="auto">
              <a:xfrm>
                <a:off x="2703" y="3169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6" name="Freeform 1484"/>
              <p:cNvSpPr>
                <a:spLocks/>
              </p:cNvSpPr>
              <p:nvPr/>
            </p:nvSpPr>
            <p:spPr bwMode="auto">
              <a:xfrm>
                <a:off x="2703" y="3209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7" name="Freeform 1485"/>
              <p:cNvSpPr>
                <a:spLocks/>
              </p:cNvSpPr>
              <p:nvPr/>
            </p:nvSpPr>
            <p:spPr bwMode="auto">
              <a:xfrm>
                <a:off x="2703" y="3169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8" name="Freeform 1486"/>
              <p:cNvSpPr>
                <a:spLocks/>
              </p:cNvSpPr>
              <p:nvPr/>
            </p:nvSpPr>
            <p:spPr bwMode="auto">
              <a:xfrm>
                <a:off x="2703" y="3209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09" name="Group 1493"/>
            <p:cNvGrpSpPr>
              <a:grpSpLocks/>
            </p:cNvGrpSpPr>
            <p:nvPr/>
          </p:nvGrpSpPr>
          <p:grpSpPr bwMode="auto">
            <a:xfrm>
              <a:off x="6351664" y="4077733"/>
              <a:ext cx="270265" cy="57286"/>
              <a:chOff x="2647" y="3194"/>
              <a:chExt cx="307" cy="77"/>
            </a:xfrm>
          </p:grpSpPr>
          <p:sp>
            <p:nvSpPr>
              <p:cNvPr id="2050" name="Freeform 1488"/>
              <p:cNvSpPr>
                <a:spLocks/>
              </p:cNvSpPr>
              <p:nvPr/>
            </p:nvSpPr>
            <p:spPr bwMode="auto">
              <a:xfrm>
                <a:off x="2663" y="3210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1" name="Freeform 1489"/>
              <p:cNvSpPr>
                <a:spLocks/>
              </p:cNvSpPr>
              <p:nvPr/>
            </p:nvSpPr>
            <p:spPr bwMode="auto">
              <a:xfrm>
                <a:off x="2647" y="3194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2" name="Freeform 1490"/>
              <p:cNvSpPr>
                <a:spLocks/>
              </p:cNvSpPr>
              <p:nvPr/>
            </p:nvSpPr>
            <p:spPr bwMode="auto">
              <a:xfrm>
                <a:off x="2647" y="3224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10" y="5"/>
                  </a:cxn>
                  <a:cxn ang="0">
                    <a:pos x="1" y="120"/>
                  </a:cxn>
                  <a:cxn ang="0">
                    <a:pos x="1208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8" h="261">
                    <a:moveTo>
                      <a:pt x="2417" y="140"/>
                    </a:moveTo>
                    <a:cubicBezTo>
                      <a:pt x="2418" y="71"/>
                      <a:pt x="1877" y="11"/>
                      <a:pt x="1210" y="5"/>
                    </a:cubicBezTo>
                    <a:cubicBezTo>
                      <a:pt x="543" y="0"/>
                      <a:pt x="1" y="51"/>
                      <a:pt x="1" y="120"/>
                    </a:cubicBezTo>
                    <a:cubicBezTo>
                      <a:pt x="0" y="189"/>
                      <a:pt x="541" y="250"/>
                      <a:pt x="1208" y="255"/>
                    </a:cubicBezTo>
                    <a:cubicBezTo>
                      <a:pt x="1875" y="261"/>
                      <a:pt x="2417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3" name="Freeform 1491"/>
              <p:cNvSpPr>
                <a:spLocks/>
              </p:cNvSpPr>
              <p:nvPr/>
            </p:nvSpPr>
            <p:spPr bwMode="auto">
              <a:xfrm>
                <a:off x="2647" y="3194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4" name="Freeform 1492"/>
              <p:cNvSpPr>
                <a:spLocks/>
              </p:cNvSpPr>
              <p:nvPr/>
            </p:nvSpPr>
            <p:spPr bwMode="auto">
              <a:xfrm>
                <a:off x="2647" y="3224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10" name="Freeform 1494"/>
            <p:cNvSpPr>
              <a:spLocks/>
            </p:cNvSpPr>
            <p:nvPr/>
          </p:nvSpPr>
          <p:spPr bwMode="auto">
            <a:xfrm>
              <a:off x="6479313" y="4101540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0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0" y="6"/>
                    <a:pt x="39" y="0"/>
                    <a:pt x="25" y="0"/>
                  </a:cubicBezTo>
                  <a:cubicBezTo>
                    <a:pt x="11" y="0"/>
                    <a:pt x="0" y="5"/>
                    <a:pt x="0" y="12"/>
                  </a:cubicBezTo>
                  <a:cubicBezTo>
                    <a:pt x="0" y="19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1" name="Freeform 1495"/>
            <p:cNvSpPr>
              <a:spLocks/>
            </p:cNvSpPr>
            <p:nvPr/>
          </p:nvSpPr>
          <p:spPr bwMode="auto">
            <a:xfrm>
              <a:off x="6575271" y="4110468"/>
              <a:ext cx="7923" cy="3720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2" name="Freeform 1496"/>
            <p:cNvSpPr>
              <a:spLocks/>
            </p:cNvSpPr>
            <p:nvPr/>
          </p:nvSpPr>
          <p:spPr bwMode="auto">
            <a:xfrm>
              <a:off x="6373672" y="4107492"/>
              <a:ext cx="7923" cy="3720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9" y="1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3" name="Freeform 1497"/>
            <p:cNvSpPr>
              <a:spLocks/>
            </p:cNvSpPr>
            <p:nvPr/>
          </p:nvSpPr>
          <p:spPr bwMode="auto">
            <a:xfrm>
              <a:off x="6424732" y="4101540"/>
              <a:ext cx="7043" cy="3720"/>
            </a:xfrm>
            <a:custGeom>
              <a:avLst/>
              <a:gdLst/>
              <a:ahLst/>
              <a:cxnLst>
                <a:cxn ang="0">
                  <a:pos x="34" y="41"/>
                </a:cxn>
                <a:cxn ang="0">
                  <a:pos x="67" y="21"/>
                </a:cxn>
                <a:cxn ang="0">
                  <a:pos x="34" y="0"/>
                </a:cxn>
                <a:cxn ang="0">
                  <a:pos x="0" y="20"/>
                </a:cxn>
                <a:cxn ang="0">
                  <a:pos x="34" y="41"/>
                </a:cxn>
              </a:cxnLst>
              <a:rect l="0" t="0" r="r" b="b"/>
              <a:pathLst>
                <a:path w="67" h="42">
                  <a:moveTo>
                    <a:pt x="34" y="41"/>
                  </a:moveTo>
                  <a:cubicBezTo>
                    <a:pt x="52" y="42"/>
                    <a:pt x="67" y="32"/>
                    <a:pt x="67" y="21"/>
                  </a:cubicBezTo>
                  <a:cubicBezTo>
                    <a:pt x="67" y="9"/>
                    <a:pt x="52" y="0"/>
                    <a:pt x="34" y="0"/>
                  </a:cubicBezTo>
                  <a:cubicBezTo>
                    <a:pt x="16" y="0"/>
                    <a:pt x="1" y="9"/>
                    <a:pt x="0" y="20"/>
                  </a:cubicBezTo>
                  <a:cubicBezTo>
                    <a:pt x="0" y="32"/>
                    <a:pt x="15" y="41"/>
                    <a:pt x="34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4" name="Freeform 1498"/>
            <p:cNvSpPr>
              <a:spLocks/>
            </p:cNvSpPr>
            <p:nvPr/>
          </p:nvSpPr>
          <p:spPr bwMode="auto">
            <a:xfrm>
              <a:off x="6529493" y="4103772"/>
              <a:ext cx="6162" cy="2976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6"/>
                </a:cxn>
                <a:cxn ang="0">
                  <a:pos x="29" y="33"/>
                </a:cxn>
              </a:cxnLst>
              <a:rect l="0" t="0" r="r" b="b"/>
              <a:pathLst>
                <a:path w="59" h="33">
                  <a:moveTo>
                    <a:pt x="29" y="33"/>
                  </a:moveTo>
                  <a:cubicBezTo>
                    <a:pt x="45" y="33"/>
                    <a:pt x="58" y="26"/>
                    <a:pt x="58" y="17"/>
                  </a:cubicBezTo>
                  <a:cubicBezTo>
                    <a:pt x="59" y="7"/>
                    <a:pt x="46" y="0"/>
                    <a:pt x="29" y="0"/>
                  </a:cubicBezTo>
                  <a:cubicBezTo>
                    <a:pt x="13" y="0"/>
                    <a:pt x="0" y="7"/>
                    <a:pt x="0" y="16"/>
                  </a:cubicBezTo>
                  <a:cubicBezTo>
                    <a:pt x="0" y="25"/>
                    <a:pt x="13" y="33"/>
                    <a:pt x="29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15" name="Group 1503"/>
            <p:cNvGrpSpPr>
              <a:grpSpLocks/>
            </p:cNvGrpSpPr>
            <p:nvPr/>
          </p:nvGrpSpPr>
          <p:grpSpPr bwMode="auto">
            <a:xfrm>
              <a:off x="6518929" y="4100796"/>
              <a:ext cx="92436" cy="37942"/>
              <a:chOff x="2837" y="3225"/>
              <a:chExt cx="105" cy="51"/>
            </a:xfrm>
          </p:grpSpPr>
          <p:sp>
            <p:nvSpPr>
              <p:cNvPr id="2046" name="Freeform 1499"/>
              <p:cNvSpPr>
                <a:spLocks/>
              </p:cNvSpPr>
              <p:nvPr/>
            </p:nvSpPr>
            <p:spPr bwMode="auto">
              <a:xfrm>
                <a:off x="2837" y="3225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7" name="Freeform 1500"/>
              <p:cNvSpPr>
                <a:spLocks/>
              </p:cNvSpPr>
              <p:nvPr/>
            </p:nvSpPr>
            <p:spPr bwMode="auto">
              <a:xfrm>
                <a:off x="2837" y="3261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4" y="0"/>
                      <a:pt x="0" y="26"/>
                      <a:pt x="0" y="61"/>
                    </a:cubicBezTo>
                    <a:cubicBezTo>
                      <a:pt x="0" y="95"/>
                      <a:pt x="193" y="125"/>
                      <a:pt x="433" y="126"/>
                    </a:cubicBezTo>
                    <a:cubicBezTo>
                      <a:pt x="672" y="128"/>
                      <a:pt x="866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8" name="Freeform 1501"/>
              <p:cNvSpPr>
                <a:spLocks/>
              </p:cNvSpPr>
              <p:nvPr/>
            </p:nvSpPr>
            <p:spPr bwMode="auto">
              <a:xfrm>
                <a:off x="2837" y="3225"/>
                <a:ext cx="104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9" name="Freeform 1502"/>
              <p:cNvSpPr>
                <a:spLocks/>
              </p:cNvSpPr>
              <p:nvPr/>
            </p:nvSpPr>
            <p:spPr bwMode="auto">
              <a:xfrm>
                <a:off x="2837" y="3261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16" name="Group 1508"/>
            <p:cNvGrpSpPr>
              <a:grpSpLocks/>
            </p:cNvGrpSpPr>
            <p:nvPr/>
          </p:nvGrpSpPr>
          <p:grpSpPr bwMode="auto">
            <a:xfrm>
              <a:off x="6485476" y="4119396"/>
              <a:ext cx="158462" cy="55053"/>
              <a:chOff x="2799" y="3250"/>
              <a:chExt cx="180" cy="74"/>
            </a:xfrm>
          </p:grpSpPr>
          <p:sp>
            <p:nvSpPr>
              <p:cNvPr id="2042" name="Freeform 1504"/>
              <p:cNvSpPr>
                <a:spLocks/>
              </p:cNvSpPr>
              <p:nvPr/>
            </p:nvSpPr>
            <p:spPr bwMode="auto">
              <a:xfrm>
                <a:off x="2799" y="325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3" name="Freeform 1505"/>
              <p:cNvSpPr>
                <a:spLocks/>
              </p:cNvSpPr>
              <p:nvPr/>
            </p:nvSpPr>
            <p:spPr bwMode="auto">
              <a:xfrm>
                <a:off x="2799" y="3290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4" name="Freeform 1506"/>
              <p:cNvSpPr>
                <a:spLocks/>
              </p:cNvSpPr>
              <p:nvPr/>
            </p:nvSpPr>
            <p:spPr bwMode="auto">
              <a:xfrm>
                <a:off x="2799" y="325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5" name="Freeform 1507"/>
              <p:cNvSpPr>
                <a:spLocks/>
              </p:cNvSpPr>
              <p:nvPr/>
            </p:nvSpPr>
            <p:spPr bwMode="auto">
              <a:xfrm>
                <a:off x="2799" y="3290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17" name="Group 1514"/>
            <p:cNvGrpSpPr>
              <a:grpSpLocks/>
            </p:cNvGrpSpPr>
            <p:nvPr/>
          </p:nvGrpSpPr>
          <p:grpSpPr bwMode="auto">
            <a:xfrm>
              <a:off x="6436177" y="4137994"/>
              <a:ext cx="270265" cy="57286"/>
              <a:chOff x="2743" y="3275"/>
              <a:chExt cx="307" cy="77"/>
            </a:xfrm>
          </p:grpSpPr>
          <p:sp>
            <p:nvSpPr>
              <p:cNvPr id="2037" name="Freeform 1509"/>
              <p:cNvSpPr>
                <a:spLocks/>
              </p:cNvSpPr>
              <p:nvPr/>
            </p:nvSpPr>
            <p:spPr bwMode="auto">
              <a:xfrm>
                <a:off x="2759" y="3291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8" name="Freeform 1510"/>
              <p:cNvSpPr>
                <a:spLocks/>
              </p:cNvSpPr>
              <p:nvPr/>
            </p:nvSpPr>
            <p:spPr bwMode="auto">
              <a:xfrm>
                <a:off x="2743" y="3275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9" name="Freeform 1511"/>
              <p:cNvSpPr>
                <a:spLocks/>
              </p:cNvSpPr>
              <p:nvPr/>
            </p:nvSpPr>
            <p:spPr bwMode="auto">
              <a:xfrm>
                <a:off x="2743" y="3305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10" y="5"/>
                  </a:cxn>
                  <a:cxn ang="0">
                    <a:pos x="1" y="120"/>
                  </a:cxn>
                  <a:cxn ang="0">
                    <a:pos x="1208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8" h="261">
                    <a:moveTo>
                      <a:pt x="2417" y="140"/>
                    </a:moveTo>
                    <a:cubicBezTo>
                      <a:pt x="2418" y="71"/>
                      <a:pt x="1877" y="11"/>
                      <a:pt x="1210" y="5"/>
                    </a:cubicBezTo>
                    <a:cubicBezTo>
                      <a:pt x="543" y="0"/>
                      <a:pt x="1" y="51"/>
                      <a:pt x="1" y="120"/>
                    </a:cubicBezTo>
                    <a:cubicBezTo>
                      <a:pt x="0" y="189"/>
                      <a:pt x="541" y="250"/>
                      <a:pt x="1208" y="255"/>
                    </a:cubicBezTo>
                    <a:cubicBezTo>
                      <a:pt x="1875" y="261"/>
                      <a:pt x="2417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0" name="Freeform 1512"/>
              <p:cNvSpPr>
                <a:spLocks/>
              </p:cNvSpPr>
              <p:nvPr/>
            </p:nvSpPr>
            <p:spPr bwMode="auto">
              <a:xfrm>
                <a:off x="2743" y="3275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1" name="Freeform 1513"/>
              <p:cNvSpPr>
                <a:spLocks/>
              </p:cNvSpPr>
              <p:nvPr/>
            </p:nvSpPr>
            <p:spPr bwMode="auto">
              <a:xfrm>
                <a:off x="2743" y="3305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18" name="Freeform 1515"/>
            <p:cNvSpPr>
              <a:spLocks/>
            </p:cNvSpPr>
            <p:nvPr/>
          </p:nvSpPr>
          <p:spPr bwMode="auto">
            <a:xfrm>
              <a:off x="6563826" y="4161801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0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0" y="6"/>
                    <a:pt x="39" y="0"/>
                    <a:pt x="25" y="0"/>
                  </a:cubicBezTo>
                  <a:cubicBezTo>
                    <a:pt x="11" y="0"/>
                    <a:pt x="0" y="5"/>
                    <a:pt x="0" y="12"/>
                  </a:cubicBezTo>
                  <a:cubicBezTo>
                    <a:pt x="0" y="19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9" name="Freeform 1516"/>
            <p:cNvSpPr>
              <a:spLocks/>
            </p:cNvSpPr>
            <p:nvPr/>
          </p:nvSpPr>
          <p:spPr bwMode="auto">
            <a:xfrm>
              <a:off x="6659784" y="4170729"/>
              <a:ext cx="7923" cy="3720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0" name="Freeform 1517"/>
            <p:cNvSpPr>
              <a:spLocks/>
            </p:cNvSpPr>
            <p:nvPr/>
          </p:nvSpPr>
          <p:spPr bwMode="auto">
            <a:xfrm>
              <a:off x="6458185" y="4167753"/>
              <a:ext cx="7923" cy="3720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9" y="1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1" name="Freeform 1518"/>
            <p:cNvSpPr>
              <a:spLocks/>
            </p:cNvSpPr>
            <p:nvPr/>
          </p:nvSpPr>
          <p:spPr bwMode="auto">
            <a:xfrm>
              <a:off x="6509245" y="4161801"/>
              <a:ext cx="7043" cy="3720"/>
            </a:xfrm>
            <a:custGeom>
              <a:avLst/>
              <a:gdLst/>
              <a:ahLst/>
              <a:cxnLst>
                <a:cxn ang="0">
                  <a:pos x="34" y="41"/>
                </a:cxn>
                <a:cxn ang="0">
                  <a:pos x="67" y="21"/>
                </a:cxn>
                <a:cxn ang="0">
                  <a:pos x="34" y="0"/>
                </a:cxn>
                <a:cxn ang="0">
                  <a:pos x="0" y="20"/>
                </a:cxn>
                <a:cxn ang="0">
                  <a:pos x="34" y="41"/>
                </a:cxn>
              </a:cxnLst>
              <a:rect l="0" t="0" r="r" b="b"/>
              <a:pathLst>
                <a:path w="67" h="42">
                  <a:moveTo>
                    <a:pt x="34" y="41"/>
                  </a:moveTo>
                  <a:cubicBezTo>
                    <a:pt x="52" y="42"/>
                    <a:pt x="67" y="32"/>
                    <a:pt x="67" y="21"/>
                  </a:cubicBezTo>
                  <a:cubicBezTo>
                    <a:pt x="67" y="9"/>
                    <a:pt x="52" y="0"/>
                    <a:pt x="34" y="0"/>
                  </a:cubicBezTo>
                  <a:cubicBezTo>
                    <a:pt x="16" y="0"/>
                    <a:pt x="1" y="9"/>
                    <a:pt x="0" y="20"/>
                  </a:cubicBezTo>
                  <a:cubicBezTo>
                    <a:pt x="0" y="32"/>
                    <a:pt x="15" y="41"/>
                    <a:pt x="34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2" name="Freeform 1519"/>
            <p:cNvSpPr>
              <a:spLocks/>
            </p:cNvSpPr>
            <p:nvPr/>
          </p:nvSpPr>
          <p:spPr bwMode="auto">
            <a:xfrm>
              <a:off x="6614006" y="4164033"/>
              <a:ext cx="6162" cy="2976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6"/>
                </a:cxn>
                <a:cxn ang="0">
                  <a:pos x="29" y="33"/>
                </a:cxn>
              </a:cxnLst>
              <a:rect l="0" t="0" r="r" b="b"/>
              <a:pathLst>
                <a:path w="59" h="33">
                  <a:moveTo>
                    <a:pt x="29" y="33"/>
                  </a:moveTo>
                  <a:cubicBezTo>
                    <a:pt x="45" y="33"/>
                    <a:pt x="58" y="26"/>
                    <a:pt x="58" y="17"/>
                  </a:cubicBezTo>
                  <a:cubicBezTo>
                    <a:pt x="59" y="7"/>
                    <a:pt x="46" y="0"/>
                    <a:pt x="29" y="0"/>
                  </a:cubicBezTo>
                  <a:cubicBezTo>
                    <a:pt x="13" y="0"/>
                    <a:pt x="0" y="7"/>
                    <a:pt x="0" y="16"/>
                  </a:cubicBezTo>
                  <a:cubicBezTo>
                    <a:pt x="0" y="25"/>
                    <a:pt x="13" y="33"/>
                    <a:pt x="29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23" name="Group 1524"/>
            <p:cNvGrpSpPr>
              <a:grpSpLocks/>
            </p:cNvGrpSpPr>
            <p:nvPr/>
          </p:nvGrpSpPr>
          <p:grpSpPr bwMode="auto">
            <a:xfrm>
              <a:off x="6518929" y="4100796"/>
              <a:ext cx="92436" cy="37942"/>
              <a:chOff x="2837" y="3225"/>
              <a:chExt cx="105" cy="51"/>
            </a:xfrm>
          </p:grpSpPr>
          <p:sp>
            <p:nvSpPr>
              <p:cNvPr id="2033" name="Freeform 1520"/>
              <p:cNvSpPr>
                <a:spLocks/>
              </p:cNvSpPr>
              <p:nvPr/>
            </p:nvSpPr>
            <p:spPr bwMode="auto">
              <a:xfrm>
                <a:off x="2837" y="3225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4" name="Freeform 1521"/>
              <p:cNvSpPr>
                <a:spLocks/>
              </p:cNvSpPr>
              <p:nvPr/>
            </p:nvSpPr>
            <p:spPr bwMode="auto">
              <a:xfrm>
                <a:off x="2837" y="3261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4" y="0"/>
                      <a:pt x="0" y="26"/>
                      <a:pt x="0" y="61"/>
                    </a:cubicBezTo>
                    <a:cubicBezTo>
                      <a:pt x="0" y="95"/>
                      <a:pt x="193" y="125"/>
                      <a:pt x="433" y="126"/>
                    </a:cubicBezTo>
                    <a:cubicBezTo>
                      <a:pt x="672" y="128"/>
                      <a:pt x="866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5" name="Freeform 1522"/>
              <p:cNvSpPr>
                <a:spLocks/>
              </p:cNvSpPr>
              <p:nvPr/>
            </p:nvSpPr>
            <p:spPr bwMode="auto">
              <a:xfrm>
                <a:off x="2837" y="3225"/>
                <a:ext cx="104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6" name="Freeform 1523"/>
              <p:cNvSpPr>
                <a:spLocks/>
              </p:cNvSpPr>
              <p:nvPr/>
            </p:nvSpPr>
            <p:spPr bwMode="auto">
              <a:xfrm>
                <a:off x="2837" y="3261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24" name="Group 1529"/>
            <p:cNvGrpSpPr>
              <a:grpSpLocks/>
            </p:cNvGrpSpPr>
            <p:nvPr/>
          </p:nvGrpSpPr>
          <p:grpSpPr bwMode="auto">
            <a:xfrm>
              <a:off x="6485476" y="4119396"/>
              <a:ext cx="158462" cy="55053"/>
              <a:chOff x="2799" y="3250"/>
              <a:chExt cx="180" cy="74"/>
            </a:xfrm>
          </p:grpSpPr>
          <p:sp>
            <p:nvSpPr>
              <p:cNvPr id="2029" name="Freeform 1525"/>
              <p:cNvSpPr>
                <a:spLocks/>
              </p:cNvSpPr>
              <p:nvPr/>
            </p:nvSpPr>
            <p:spPr bwMode="auto">
              <a:xfrm>
                <a:off x="2799" y="325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0" name="Freeform 1526"/>
              <p:cNvSpPr>
                <a:spLocks/>
              </p:cNvSpPr>
              <p:nvPr/>
            </p:nvSpPr>
            <p:spPr bwMode="auto">
              <a:xfrm>
                <a:off x="2799" y="3290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1" name="Freeform 1527"/>
              <p:cNvSpPr>
                <a:spLocks/>
              </p:cNvSpPr>
              <p:nvPr/>
            </p:nvSpPr>
            <p:spPr bwMode="auto">
              <a:xfrm>
                <a:off x="2799" y="325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2" name="Freeform 1528"/>
              <p:cNvSpPr>
                <a:spLocks/>
              </p:cNvSpPr>
              <p:nvPr/>
            </p:nvSpPr>
            <p:spPr bwMode="auto">
              <a:xfrm>
                <a:off x="2799" y="3290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25" name="Group 1535"/>
            <p:cNvGrpSpPr>
              <a:grpSpLocks/>
            </p:cNvGrpSpPr>
            <p:nvPr/>
          </p:nvGrpSpPr>
          <p:grpSpPr bwMode="auto">
            <a:xfrm>
              <a:off x="6436177" y="4137994"/>
              <a:ext cx="270265" cy="57286"/>
              <a:chOff x="2743" y="3275"/>
              <a:chExt cx="307" cy="77"/>
            </a:xfrm>
          </p:grpSpPr>
          <p:sp>
            <p:nvSpPr>
              <p:cNvPr id="2024" name="Freeform 1530"/>
              <p:cNvSpPr>
                <a:spLocks/>
              </p:cNvSpPr>
              <p:nvPr/>
            </p:nvSpPr>
            <p:spPr bwMode="auto">
              <a:xfrm>
                <a:off x="2759" y="3291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5" name="Freeform 1531"/>
              <p:cNvSpPr>
                <a:spLocks/>
              </p:cNvSpPr>
              <p:nvPr/>
            </p:nvSpPr>
            <p:spPr bwMode="auto">
              <a:xfrm>
                <a:off x="2743" y="3275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6" name="Freeform 1532"/>
              <p:cNvSpPr>
                <a:spLocks/>
              </p:cNvSpPr>
              <p:nvPr/>
            </p:nvSpPr>
            <p:spPr bwMode="auto">
              <a:xfrm>
                <a:off x="2743" y="3305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10" y="5"/>
                  </a:cxn>
                  <a:cxn ang="0">
                    <a:pos x="1" y="120"/>
                  </a:cxn>
                  <a:cxn ang="0">
                    <a:pos x="1208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8" h="261">
                    <a:moveTo>
                      <a:pt x="2417" y="140"/>
                    </a:moveTo>
                    <a:cubicBezTo>
                      <a:pt x="2418" y="71"/>
                      <a:pt x="1877" y="11"/>
                      <a:pt x="1210" y="5"/>
                    </a:cubicBezTo>
                    <a:cubicBezTo>
                      <a:pt x="543" y="0"/>
                      <a:pt x="1" y="51"/>
                      <a:pt x="1" y="120"/>
                    </a:cubicBezTo>
                    <a:cubicBezTo>
                      <a:pt x="0" y="189"/>
                      <a:pt x="541" y="250"/>
                      <a:pt x="1208" y="255"/>
                    </a:cubicBezTo>
                    <a:cubicBezTo>
                      <a:pt x="1875" y="261"/>
                      <a:pt x="2417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7" name="Freeform 1533"/>
              <p:cNvSpPr>
                <a:spLocks/>
              </p:cNvSpPr>
              <p:nvPr/>
            </p:nvSpPr>
            <p:spPr bwMode="auto">
              <a:xfrm>
                <a:off x="2743" y="3275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8" name="Freeform 1534"/>
              <p:cNvSpPr>
                <a:spLocks/>
              </p:cNvSpPr>
              <p:nvPr/>
            </p:nvSpPr>
            <p:spPr bwMode="auto">
              <a:xfrm>
                <a:off x="2743" y="3305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26" name="Freeform 1536"/>
            <p:cNvSpPr>
              <a:spLocks/>
            </p:cNvSpPr>
            <p:nvPr/>
          </p:nvSpPr>
          <p:spPr bwMode="auto">
            <a:xfrm>
              <a:off x="6563826" y="4161801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0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0" y="6"/>
                    <a:pt x="39" y="0"/>
                    <a:pt x="25" y="0"/>
                  </a:cubicBezTo>
                  <a:cubicBezTo>
                    <a:pt x="11" y="0"/>
                    <a:pt x="0" y="5"/>
                    <a:pt x="0" y="12"/>
                  </a:cubicBezTo>
                  <a:cubicBezTo>
                    <a:pt x="0" y="19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7" name="Freeform 1537"/>
            <p:cNvSpPr>
              <a:spLocks/>
            </p:cNvSpPr>
            <p:nvPr/>
          </p:nvSpPr>
          <p:spPr bwMode="auto">
            <a:xfrm>
              <a:off x="6659784" y="4170729"/>
              <a:ext cx="7923" cy="3720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8" name="Freeform 1538"/>
            <p:cNvSpPr>
              <a:spLocks/>
            </p:cNvSpPr>
            <p:nvPr/>
          </p:nvSpPr>
          <p:spPr bwMode="auto">
            <a:xfrm>
              <a:off x="6458185" y="4167753"/>
              <a:ext cx="7923" cy="3720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9" y="1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9" name="Freeform 1539"/>
            <p:cNvSpPr>
              <a:spLocks/>
            </p:cNvSpPr>
            <p:nvPr/>
          </p:nvSpPr>
          <p:spPr bwMode="auto">
            <a:xfrm>
              <a:off x="6509245" y="4161801"/>
              <a:ext cx="7043" cy="3720"/>
            </a:xfrm>
            <a:custGeom>
              <a:avLst/>
              <a:gdLst/>
              <a:ahLst/>
              <a:cxnLst>
                <a:cxn ang="0">
                  <a:pos x="34" y="41"/>
                </a:cxn>
                <a:cxn ang="0">
                  <a:pos x="67" y="21"/>
                </a:cxn>
                <a:cxn ang="0">
                  <a:pos x="34" y="0"/>
                </a:cxn>
                <a:cxn ang="0">
                  <a:pos x="0" y="20"/>
                </a:cxn>
                <a:cxn ang="0">
                  <a:pos x="34" y="41"/>
                </a:cxn>
              </a:cxnLst>
              <a:rect l="0" t="0" r="r" b="b"/>
              <a:pathLst>
                <a:path w="67" h="42">
                  <a:moveTo>
                    <a:pt x="34" y="41"/>
                  </a:moveTo>
                  <a:cubicBezTo>
                    <a:pt x="52" y="42"/>
                    <a:pt x="67" y="32"/>
                    <a:pt x="67" y="21"/>
                  </a:cubicBezTo>
                  <a:cubicBezTo>
                    <a:pt x="67" y="9"/>
                    <a:pt x="52" y="0"/>
                    <a:pt x="34" y="0"/>
                  </a:cubicBezTo>
                  <a:cubicBezTo>
                    <a:pt x="16" y="0"/>
                    <a:pt x="1" y="9"/>
                    <a:pt x="0" y="20"/>
                  </a:cubicBezTo>
                  <a:cubicBezTo>
                    <a:pt x="0" y="32"/>
                    <a:pt x="15" y="41"/>
                    <a:pt x="34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" name="Freeform 1540"/>
            <p:cNvSpPr>
              <a:spLocks/>
            </p:cNvSpPr>
            <p:nvPr/>
          </p:nvSpPr>
          <p:spPr bwMode="auto">
            <a:xfrm>
              <a:off x="6614006" y="4164033"/>
              <a:ext cx="6162" cy="2976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6"/>
                </a:cxn>
                <a:cxn ang="0">
                  <a:pos x="29" y="33"/>
                </a:cxn>
              </a:cxnLst>
              <a:rect l="0" t="0" r="r" b="b"/>
              <a:pathLst>
                <a:path w="59" h="33">
                  <a:moveTo>
                    <a:pt x="29" y="33"/>
                  </a:moveTo>
                  <a:cubicBezTo>
                    <a:pt x="45" y="33"/>
                    <a:pt x="58" y="26"/>
                    <a:pt x="58" y="17"/>
                  </a:cubicBezTo>
                  <a:cubicBezTo>
                    <a:pt x="59" y="7"/>
                    <a:pt x="46" y="0"/>
                    <a:pt x="29" y="0"/>
                  </a:cubicBezTo>
                  <a:cubicBezTo>
                    <a:pt x="13" y="0"/>
                    <a:pt x="0" y="7"/>
                    <a:pt x="0" y="16"/>
                  </a:cubicBezTo>
                  <a:cubicBezTo>
                    <a:pt x="0" y="25"/>
                    <a:pt x="13" y="33"/>
                    <a:pt x="29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31" name="Group 1545"/>
            <p:cNvGrpSpPr>
              <a:grpSpLocks/>
            </p:cNvGrpSpPr>
            <p:nvPr/>
          </p:nvGrpSpPr>
          <p:grpSpPr bwMode="auto">
            <a:xfrm>
              <a:off x="6603442" y="4164777"/>
              <a:ext cx="92436" cy="37942"/>
              <a:chOff x="2933" y="3311"/>
              <a:chExt cx="105" cy="51"/>
            </a:xfrm>
          </p:grpSpPr>
          <p:sp>
            <p:nvSpPr>
              <p:cNvPr id="2020" name="Freeform 1541"/>
              <p:cNvSpPr>
                <a:spLocks/>
              </p:cNvSpPr>
              <p:nvPr/>
            </p:nvSpPr>
            <p:spPr bwMode="auto">
              <a:xfrm>
                <a:off x="2933" y="3311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6" y="2"/>
                  </a:cxn>
                  <a:cxn ang="0">
                    <a:pos x="2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69" h="429">
                    <a:moveTo>
                      <a:pt x="433" y="427"/>
                    </a:moveTo>
                    <a:cubicBezTo>
                      <a:pt x="672" y="429"/>
                      <a:pt x="866" y="403"/>
                      <a:pt x="867" y="368"/>
                    </a:cubicBezTo>
                    <a:lnTo>
                      <a:pt x="869" y="68"/>
                    </a:lnTo>
                    <a:cubicBezTo>
                      <a:pt x="869" y="34"/>
                      <a:pt x="676" y="4"/>
                      <a:pt x="436" y="2"/>
                    </a:cubicBezTo>
                    <a:cubicBezTo>
                      <a:pt x="197" y="0"/>
                      <a:pt x="3" y="27"/>
                      <a:pt x="2" y="61"/>
                    </a:cubicBezTo>
                    <a:lnTo>
                      <a:pt x="0" y="361"/>
                    </a:lnTo>
                    <a:cubicBezTo>
                      <a:pt x="0" y="396"/>
                      <a:pt x="193" y="425"/>
                      <a:pt x="433" y="4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1" name="Freeform 1542"/>
              <p:cNvSpPr>
                <a:spLocks/>
              </p:cNvSpPr>
              <p:nvPr/>
            </p:nvSpPr>
            <p:spPr bwMode="auto">
              <a:xfrm>
                <a:off x="2933" y="3347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7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9">
                    <a:moveTo>
                      <a:pt x="867" y="68"/>
                    </a:moveTo>
                    <a:cubicBezTo>
                      <a:pt x="867" y="34"/>
                      <a:pt x="673" y="4"/>
                      <a:pt x="434" y="2"/>
                    </a:cubicBezTo>
                    <a:cubicBezTo>
                      <a:pt x="194" y="0"/>
                      <a:pt x="0" y="27"/>
                      <a:pt x="0" y="61"/>
                    </a:cubicBezTo>
                    <a:cubicBezTo>
                      <a:pt x="0" y="96"/>
                      <a:pt x="193" y="125"/>
                      <a:pt x="433" y="127"/>
                    </a:cubicBezTo>
                    <a:cubicBezTo>
                      <a:pt x="672" y="129"/>
                      <a:pt x="866" y="103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2" name="Freeform 1543"/>
              <p:cNvSpPr>
                <a:spLocks/>
              </p:cNvSpPr>
              <p:nvPr/>
            </p:nvSpPr>
            <p:spPr bwMode="auto">
              <a:xfrm>
                <a:off x="2933" y="3311"/>
                <a:ext cx="104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6" y="2"/>
                  </a:cxn>
                  <a:cxn ang="0">
                    <a:pos x="2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69" h="429">
                    <a:moveTo>
                      <a:pt x="433" y="427"/>
                    </a:moveTo>
                    <a:cubicBezTo>
                      <a:pt x="672" y="429"/>
                      <a:pt x="866" y="403"/>
                      <a:pt x="867" y="368"/>
                    </a:cubicBezTo>
                    <a:lnTo>
                      <a:pt x="869" y="68"/>
                    </a:lnTo>
                    <a:cubicBezTo>
                      <a:pt x="869" y="34"/>
                      <a:pt x="676" y="4"/>
                      <a:pt x="436" y="2"/>
                    </a:cubicBezTo>
                    <a:cubicBezTo>
                      <a:pt x="197" y="0"/>
                      <a:pt x="3" y="27"/>
                      <a:pt x="2" y="61"/>
                    </a:cubicBezTo>
                    <a:lnTo>
                      <a:pt x="0" y="361"/>
                    </a:lnTo>
                    <a:cubicBezTo>
                      <a:pt x="0" y="396"/>
                      <a:pt x="193" y="425"/>
                      <a:pt x="433" y="42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3" name="Freeform 1544"/>
              <p:cNvSpPr>
                <a:spLocks/>
              </p:cNvSpPr>
              <p:nvPr/>
            </p:nvSpPr>
            <p:spPr bwMode="auto">
              <a:xfrm>
                <a:off x="2933" y="3347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3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32" name="Group 1550"/>
            <p:cNvGrpSpPr>
              <a:grpSpLocks/>
            </p:cNvGrpSpPr>
            <p:nvPr/>
          </p:nvGrpSpPr>
          <p:grpSpPr bwMode="auto">
            <a:xfrm>
              <a:off x="6569989" y="4183377"/>
              <a:ext cx="158462" cy="55053"/>
              <a:chOff x="2895" y="3336"/>
              <a:chExt cx="180" cy="74"/>
            </a:xfrm>
          </p:grpSpPr>
          <p:sp>
            <p:nvSpPr>
              <p:cNvPr id="2016" name="Freeform 1546"/>
              <p:cNvSpPr>
                <a:spLocks/>
              </p:cNvSpPr>
              <p:nvPr/>
            </p:nvSpPr>
            <p:spPr bwMode="auto">
              <a:xfrm>
                <a:off x="2895" y="333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3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7" name="Freeform 1547"/>
              <p:cNvSpPr>
                <a:spLocks/>
              </p:cNvSpPr>
              <p:nvPr/>
            </p:nvSpPr>
            <p:spPr bwMode="auto">
              <a:xfrm>
                <a:off x="2895" y="3376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0"/>
                      <a:pt x="1159" y="6"/>
                      <a:pt x="747" y="3"/>
                    </a:cubicBezTo>
                    <a:cubicBezTo>
                      <a:pt x="335" y="0"/>
                      <a:pt x="1" y="58"/>
                      <a:pt x="0" y="134"/>
                    </a:cubicBezTo>
                    <a:cubicBezTo>
                      <a:pt x="0" y="209"/>
                      <a:pt x="333" y="273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8" name="Freeform 1548"/>
              <p:cNvSpPr>
                <a:spLocks/>
              </p:cNvSpPr>
              <p:nvPr/>
            </p:nvSpPr>
            <p:spPr bwMode="auto">
              <a:xfrm>
                <a:off x="2895" y="333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3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9" name="Freeform 1549"/>
              <p:cNvSpPr>
                <a:spLocks/>
              </p:cNvSpPr>
              <p:nvPr/>
            </p:nvSpPr>
            <p:spPr bwMode="auto">
              <a:xfrm>
                <a:off x="2895" y="3376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33" name="Group 1556"/>
            <p:cNvGrpSpPr>
              <a:grpSpLocks/>
            </p:cNvGrpSpPr>
            <p:nvPr/>
          </p:nvGrpSpPr>
          <p:grpSpPr bwMode="auto">
            <a:xfrm>
              <a:off x="6520690" y="4201232"/>
              <a:ext cx="270265" cy="58029"/>
              <a:chOff x="2839" y="3360"/>
              <a:chExt cx="307" cy="78"/>
            </a:xfrm>
          </p:grpSpPr>
          <p:sp>
            <p:nvSpPr>
              <p:cNvPr id="2011" name="Freeform 1551"/>
              <p:cNvSpPr>
                <a:spLocks/>
              </p:cNvSpPr>
              <p:nvPr/>
            </p:nvSpPr>
            <p:spPr bwMode="auto">
              <a:xfrm>
                <a:off x="2855" y="3377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2" name="Freeform 1552"/>
              <p:cNvSpPr>
                <a:spLocks/>
              </p:cNvSpPr>
              <p:nvPr/>
            </p:nvSpPr>
            <p:spPr bwMode="auto">
              <a:xfrm>
                <a:off x="2839" y="3361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2" y="6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6"/>
                  </a:cxn>
                </a:cxnLst>
                <a:rect l="0" t="0" r="r" b="b"/>
                <a:pathLst>
                  <a:path w="2420" h="511">
                    <a:moveTo>
                      <a:pt x="1208" y="506"/>
                    </a:moveTo>
                    <a:cubicBezTo>
                      <a:pt x="1875" y="511"/>
                      <a:pt x="2417" y="460"/>
                      <a:pt x="2417" y="391"/>
                    </a:cubicBezTo>
                    <a:lnTo>
                      <a:pt x="2419" y="141"/>
                    </a:lnTo>
                    <a:cubicBezTo>
                      <a:pt x="2420" y="72"/>
                      <a:pt x="1880" y="11"/>
                      <a:pt x="1212" y="6"/>
                    </a:cubicBezTo>
                    <a:cubicBezTo>
                      <a:pt x="545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1" y="500"/>
                      <a:pt x="1208" y="50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3" name="Freeform 1553"/>
              <p:cNvSpPr>
                <a:spLocks/>
              </p:cNvSpPr>
              <p:nvPr/>
            </p:nvSpPr>
            <p:spPr bwMode="auto">
              <a:xfrm>
                <a:off x="2839" y="3391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1"/>
                  </a:cxn>
                  <a:cxn ang="0">
                    <a:pos x="1210" y="6"/>
                  </a:cxn>
                  <a:cxn ang="0">
                    <a:pos x="1" y="121"/>
                  </a:cxn>
                  <a:cxn ang="0">
                    <a:pos x="1208" y="256"/>
                  </a:cxn>
                  <a:cxn ang="0">
                    <a:pos x="2417" y="141"/>
                  </a:cxn>
                </a:cxnLst>
                <a:rect l="0" t="0" r="r" b="b"/>
                <a:pathLst>
                  <a:path w="2418" h="261">
                    <a:moveTo>
                      <a:pt x="2417" y="141"/>
                    </a:moveTo>
                    <a:cubicBezTo>
                      <a:pt x="2418" y="72"/>
                      <a:pt x="1877" y="11"/>
                      <a:pt x="1210" y="6"/>
                    </a:cubicBezTo>
                    <a:cubicBezTo>
                      <a:pt x="543" y="0"/>
                      <a:pt x="1" y="52"/>
                      <a:pt x="1" y="121"/>
                    </a:cubicBezTo>
                    <a:cubicBezTo>
                      <a:pt x="0" y="190"/>
                      <a:pt x="541" y="250"/>
                      <a:pt x="1208" y="256"/>
                    </a:cubicBezTo>
                    <a:cubicBezTo>
                      <a:pt x="1875" y="261"/>
                      <a:pt x="2417" y="210"/>
                      <a:pt x="2417" y="141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4" name="Freeform 1554"/>
              <p:cNvSpPr>
                <a:spLocks/>
              </p:cNvSpPr>
              <p:nvPr/>
            </p:nvSpPr>
            <p:spPr bwMode="auto">
              <a:xfrm>
                <a:off x="2839" y="3360"/>
                <a:ext cx="291" cy="62"/>
              </a:xfrm>
              <a:custGeom>
                <a:avLst/>
                <a:gdLst/>
                <a:ahLst/>
                <a:cxnLst>
                  <a:cxn ang="0">
                    <a:pos x="1208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2" y="6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6"/>
                  </a:cxn>
                </a:cxnLst>
                <a:rect l="0" t="0" r="r" b="b"/>
                <a:pathLst>
                  <a:path w="2420" h="511">
                    <a:moveTo>
                      <a:pt x="1208" y="506"/>
                    </a:moveTo>
                    <a:cubicBezTo>
                      <a:pt x="1875" y="511"/>
                      <a:pt x="2417" y="460"/>
                      <a:pt x="2417" y="391"/>
                    </a:cubicBezTo>
                    <a:lnTo>
                      <a:pt x="2419" y="141"/>
                    </a:lnTo>
                    <a:cubicBezTo>
                      <a:pt x="2420" y="72"/>
                      <a:pt x="1880" y="11"/>
                      <a:pt x="1212" y="6"/>
                    </a:cubicBezTo>
                    <a:cubicBezTo>
                      <a:pt x="545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1" y="500"/>
                      <a:pt x="1208" y="50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5" name="Freeform 1555"/>
              <p:cNvSpPr>
                <a:spLocks/>
              </p:cNvSpPr>
              <p:nvPr/>
            </p:nvSpPr>
            <p:spPr bwMode="auto">
              <a:xfrm>
                <a:off x="2839" y="3390"/>
                <a:ext cx="290" cy="17"/>
              </a:xfrm>
              <a:custGeom>
                <a:avLst/>
                <a:gdLst/>
                <a:ahLst/>
                <a:cxnLst>
                  <a:cxn ang="0">
                    <a:pos x="290" y="17"/>
                  </a:cxn>
                  <a:cxn ang="0">
                    <a:pos x="145" y="1"/>
                  </a:cxn>
                  <a:cxn ang="0">
                    <a:pos x="0" y="15"/>
                  </a:cxn>
                </a:cxnLst>
                <a:rect l="0" t="0" r="r" b="b"/>
                <a:pathLst>
                  <a:path w="290" h="17">
                    <a:moveTo>
                      <a:pt x="290" y="17"/>
                    </a:moveTo>
                    <a:cubicBezTo>
                      <a:pt x="290" y="9"/>
                      <a:pt x="225" y="2"/>
                      <a:pt x="145" y="1"/>
                    </a:cubicBezTo>
                    <a:cubicBezTo>
                      <a:pt x="65" y="0"/>
                      <a:pt x="0" y="7"/>
                      <a:pt x="0" y="15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34" name="Freeform 1557"/>
            <p:cNvSpPr>
              <a:spLocks/>
            </p:cNvSpPr>
            <p:nvPr/>
          </p:nvSpPr>
          <p:spPr bwMode="auto">
            <a:xfrm>
              <a:off x="6648339" y="4225782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3"/>
                </a:cxn>
                <a:cxn ang="0">
                  <a:pos x="25" y="25"/>
                </a:cxn>
              </a:cxnLst>
              <a:rect l="0" t="0" r="r" b="b"/>
              <a:pathLst>
                <a:path w="50" h="26">
                  <a:moveTo>
                    <a:pt x="25" y="25"/>
                  </a:moveTo>
                  <a:cubicBezTo>
                    <a:pt x="39" y="26"/>
                    <a:pt x="50" y="20"/>
                    <a:pt x="50" y="13"/>
                  </a:cubicBezTo>
                  <a:cubicBezTo>
                    <a:pt x="50" y="6"/>
                    <a:pt x="39" y="1"/>
                    <a:pt x="25" y="0"/>
                  </a:cubicBezTo>
                  <a:cubicBezTo>
                    <a:pt x="11" y="0"/>
                    <a:pt x="0" y="6"/>
                    <a:pt x="0" y="13"/>
                  </a:cubicBezTo>
                  <a:cubicBezTo>
                    <a:pt x="0" y="20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5" name="Freeform 1558"/>
            <p:cNvSpPr>
              <a:spLocks/>
            </p:cNvSpPr>
            <p:nvPr/>
          </p:nvSpPr>
          <p:spPr bwMode="auto">
            <a:xfrm>
              <a:off x="6744297" y="4234710"/>
              <a:ext cx="7923" cy="3720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2"/>
                  </a:cubicBezTo>
                  <a:cubicBezTo>
                    <a:pt x="76" y="10"/>
                    <a:pt x="59" y="1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3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6" name="Freeform 1559"/>
            <p:cNvSpPr>
              <a:spLocks/>
            </p:cNvSpPr>
            <p:nvPr/>
          </p:nvSpPr>
          <p:spPr bwMode="auto">
            <a:xfrm>
              <a:off x="6542698" y="4231734"/>
              <a:ext cx="7923" cy="3720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1"/>
                  </a:cubicBezTo>
                  <a:cubicBezTo>
                    <a:pt x="75" y="10"/>
                    <a:pt x="59" y="0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2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7" name="Freeform 1560"/>
            <p:cNvSpPr>
              <a:spLocks/>
            </p:cNvSpPr>
            <p:nvPr/>
          </p:nvSpPr>
          <p:spPr bwMode="auto">
            <a:xfrm>
              <a:off x="6593758" y="4225782"/>
              <a:ext cx="7043" cy="3720"/>
            </a:xfrm>
            <a:custGeom>
              <a:avLst/>
              <a:gdLst/>
              <a:ahLst/>
              <a:cxnLst>
                <a:cxn ang="0">
                  <a:pos x="34" y="42"/>
                </a:cxn>
                <a:cxn ang="0">
                  <a:pos x="67" y="22"/>
                </a:cxn>
                <a:cxn ang="0">
                  <a:pos x="34" y="0"/>
                </a:cxn>
                <a:cxn ang="0">
                  <a:pos x="0" y="21"/>
                </a:cxn>
                <a:cxn ang="0">
                  <a:pos x="34" y="42"/>
                </a:cxn>
              </a:cxnLst>
              <a:rect l="0" t="0" r="r" b="b"/>
              <a:pathLst>
                <a:path w="67" h="42">
                  <a:moveTo>
                    <a:pt x="34" y="42"/>
                  </a:moveTo>
                  <a:cubicBezTo>
                    <a:pt x="52" y="42"/>
                    <a:pt x="67" y="33"/>
                    <a:pt x="67" y="22"/>
                  </a:cubicBezTo>
                  <a:cubicBezTo>
                    <a:pt x="67" y="10"/>
                    <a:pt x="52" y="1"/>
                    <a:pt x="34" y="0"/>
                  </a:cubicBezTo>
                  <a:cubicBezTo>
                    <a:pt x="16" y="0"/>
                    <a:pt x="1" y="10"/>
                    <a:pt x="0" y="21"/>
                  </a:cubicBezTo>
                  <a:cubicBezTo>
                    <a:pt x="0" y="33"/>
                    <a:pt x="15" y="42"/>
                    <a:pt x="34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8" name="Freeform 1561"/>
            <p:cNvSpPr>
              <a:spLocks/>
            </p:cNvSpPr>
            <p:nvPr/>
          </p:nvSpPr>
          <p:spPr bwMode="auto">
            <a:xfrm>
              <a:off x="6698519" y="4228014"/>
              <a:ext cx="6162" cy="2976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7"/>
                </a:cxn>
                <a:cxn ang="0">
                  <a:pos x="29" y="34"/>
                </a:cxn>
              </a:cxnLst>
              <a:rect l="0" t="0" r="r" b="b"/>
              <a:pathLst>
                <a:path w="59" h="34">
                  <a:moveTo>
                    <a:pt x="29" y="34"/>
                  </a:moveTo>
                  <a:cubicBezTo>
                    <a:pt x="45" y="34"/>
                    <a:pt x="58" y="27"/>
                    <a:pt x="58" y="17"/>
                  </a:cubicBezTo>
                  <a:cubicBezTo>
                    <a:pt x="59" y="8"/>
                    <a:pt x="46" y="1"/>
                    <a:pt x="29" y="0"/>
                  </a:cubicBezTo>
                  <a:cubicBezTo>
                    <a:pt x="13" y="0"/>
                    <a:pt x="0" y="8"/>
                    <a:pt x="0" y="17"/>
                  </a:cubicBezTo>
                  <a:cubicBezTo>
                    <a:pt x="0" y="26"/>
                    <a:pt x="13" y="34"/>
                    <a:pt x="29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39" name="Group 1566"/>
            <p:cNvGrpSpPr>
              <a:grpSpLocks/>
            </p:cNvGrpSpPr>
            <p:nvPr/>
          </p:nvGrpSpPr>
          <p:grpSpPr bwMode="auto">
            <a:xfrm>
              <a:off x="6603442" y="4164777"/>
              <a:ext cx="92436" cy="37942"/>
              <a:chOff x="2933" y="3311"/>
              <a:chExt cx="105" cy="51"/>
            </a:xfrm>
          </p:grpSpPr>
          <p:sp>
            <p:nvSpPr>
              <p:cNvPr id="2007" name="Freeform 1562"/>
              <p:cNvSpPr>
                <a:spLocks/>
              </p:cNvSpPr>
              <p:nvPr/>
            </p:nvSpPr>
            <p:spPr bwMode="auto">
              <a:xfrm>
                <a:off x="2933" y="3311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6" y="2"/>
                  </a:cxn>
                  <a:cxn ang="0">
                    <a:pos x="2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69" h="429">
                    <a:moveTo>
                      <a:pt x="433" y="427"/>
                    </a:moveTo>
                    <a:cubicBezTo>
                      <a:pt x="672" y="429"/>
                      <a:pt x="866" y="403"/>
                      <a:pt x="867" y="368"/>
                    </a:cubicBezTo>
                    <a:lnTo>
                      <a:pt x="869" y="68"/>
                    </a:lnTo>
                    <a:cubicBezTo>
                      <a:pt x="869" y="34"/>
                      <a:pt x="676" y="4"/>
                      <a:pt x="436" y="2"/>
                    </a:cubicBezTo>
                    <a:cubicBezTo>
                      <a:pt x="197" y="0"/>
                      <a:pt x="3" y="27"/>
                      <a:pt x="2" y="61"/>
                    </a:cubicBezTo>
                    <a:lnTo>
                      <a:pt x="0" y="361"/>
                    </a:lnTo>
                    <a:cubicBezTo>
                      <a:pt x="0" y="396"/>
                      <a:pt x="193" y="425"/>
                      <a:pt x="433" y="4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8" name="Freeform 1563"/>
              <p:cNvSpPr>
                <a:spLocks/>
              </p:cNvSpPr>
              <p:nvPr/>
            </p:nvSpPr>
            <p:spPr bwMode="auto">
              <a:xfrm>
                <a:off x="2933" y="3347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7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9">
                    <a:moveTo>
                      <a:pt x="867" y="68"/>
                    </a:moveTo>
                    <a:cubicBezTo>
                      <a:pt x="867" y="34"/>
                      <a:pt x="673" y="4"/>
                      <a:pt x="434" y="2"/>
                    </a:cubicBezTo>
                    <a:cubicBezTo>
                      <a:pt x="194" y="0"/>
                      <a:pt x="0" y="27"/>
                      <a:pt x="0" y="61"/>
                    </a:cubicBezTo>
                    <a:cubicBezTo>
                      <a:pt x="0" y="96"/>
                      <a:pt x="193" y="125"/>
                      <a:pt x="433" y="127"/>
                    </a:cubicBezTo>
                    <a:cubicBezTo>
                      <a:pt x="672" y="129"/>
                      <a:pt x="866" y="103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9" name="Freeform 1564"/>
              <p:cNvSpPr>
                <a:spLocks/>
              </p:cNvSpPr>
              <p:nvPr/>
            </p:nvSpPr>
            <p:spPr bwMode="auto">
              <a:xfrm>
                <a:off x="2933" y="3311"/>
                <a:ext cx="104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6" y="2"/>
                  </a:cxn>
                  <a:cxn ang="0">
                    <a:pos x="2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69" h="429">
                    <a:moveTo>
                      <a:pt x="433" y="427"/>
                    </a:moveTo>
                    <a:cubicBezTo>
                      <a:pt x="672" y="429"/>
                      <a:pt x="866" y="403"/>
                      <a:pt x="867" y="368"/>
                    </a:cubicBezTo>
                    <a:lnTo>
                      <a:pt x="869" y="68"/>
                    </a:lnTo>
                    <a:cubicBezTo>
                      <a:pt x="869" y="34"/>
                      <a:pt x="676" y="4"/>
                      <a:pt x="436" y="2"/>
                    </a:cubicBezTo>
                    <a:cubicBezTo>
                      <a:pt x="197" y="0"/>
                      <a:pt x="3" y="27"/>
                      <a:pt x="2" y="61"/>
                    </a:cubicBezTo>
                    <a:lnTo>
                      <a:pt x="0" y="361"/>
                    </a:lnTo>
                    <a:cubicBezTo>
                      <a:pt x="0" y="396"/>
                      <a:pt x="193" y="425"/>
                      <a:pt x="433" y="42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0" name="Freeform 1565"/>
              <p:cNvSpPr>
                <a:spLocks/>
              </p:cNvSpPr>
              <p:nvPr/>
            </p:nvSpPr>
            <p:spPr bwMode="auto">
              <a:xfrm>
                <a:off x="2933" y="3347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3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40" name="Group 1571"/>
            <p:cNvGrpSpPr>
              <a:grpSpLocks/>
            </p:cNvGrpSpPr>
            <p:nvPr/>
          </p:nvGrpSpPr>
          <p:grpSpPr bwMode="auto">
            <a:xfrm>
              <a:off x="6569989" y="4183377"/>
              <a:ext cx="158462" cy="55053"/>
              <a:chOff x="2895" y="3336"/>
              <a:chExt cx="180" cy="74"/>
            </a:xfrm>
          </p:grpSpPr>
          <p:sp>
            <p:nvSpPr>
              <p:cNvPr id="2003" name="Freeform 1567"/>
              <p:cNvSpPr>
                <a:spLocks/>
              </p:cNvSpPr>
              <p:nvPr/>
            </p:nvSpPr>
            <p:spPr bwMode="auto">
              <a:xfrm>
                <a:off x="2895" y="333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3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4" name="Freeform 1568"/>
              <p:cNvSpPr>
                <a:spLocks/>
              </p:cNvSpPr>
              <p:nvPr/>
            </p:nvSpPr>
            <p:spPr bwMode="auto">
              <a:xfrm>
                <a:off x="2895" y="3376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0"/>
                      <a:pt x="1159" y="6"/>
                      <a:pt x="747" y="3"/>
                    </a:cubicBezTo>
                    <a:cubicBezTo>
                      <a:pt x="335" y="0"/>
                      <a:pt x="1" y="58"/>
                      <a:pt x="0" y="134"/>
                    </a:cubicBezTo>
                    <a:cubicBezTo>
                      <a:pt x="0" y="209"/>
                      <a:pt x="333" y="273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5" name="Freeform 1569"/>
              <p:cNvSpPr>
                <a:spLocks/>
              </p:cNvSpPr>
              <p:nvPr/>
            </p:nvSpPr>
            <p:spPr bwMode="auto">
              <a:xfrm>
                <a:off x="2895" y="333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3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6" name="Freeform 1570"/>
              <p:cNvSpPr>
                <a:spLocks/>
              </p:cNvSpPr>
              <p:nvPr/>
            </p:nvSpPr>
            <p:spPr bwMode="auto">
              <a:xfrm>
                <a:off x="2895" y="3376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41" name="Group 1577"/>
            <p:cNvGrpSpPr>
              <a:grpSpLocks/>
            </p:cNvGrpSpPr>
            <p:nvPr/>
          </p:nvGrpSpPr>
          <p:grpSpPr bwMode="auto">
            <a:xfrm>
              <a:off x="6520690" y="4201232"/>
              <a:ext cx="270265" cy="58029"/>
              <a:chOff x="2839" y="3360"/>
              <a:chExt cx="307" cy="78"/>
            </a:xfrm>
          </p:grpSpPr>
          <p:sp>
            <p:nvSpPr>
              <p:cNvPr id="1998" name="Freeform 1572"/>
              <p:cNvSpPr>
                <a:spLocks/>
              </p:cNvSpPr>
              <p:nvPr/>
            </p:nvSpPr>
            <p:spPr bwMode="auto">
              <a:xfrm>
                <a:off x="2855" y="3377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99" name="Freeform 1573"/>
              <p:cNvSpPr>
                <a:spLocks/>
              </p:cNvSpPr>
              <p:nvPr/>
            </p:nvSpPr>
            <p:spPr bwMode="auto">
              <a:xfrm>
                <a:off x="2839" y="3361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2" y="6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6"/>
                  </a:cxn>
                </a:cxnLst>
                <a:rect l="0" t="0" r="r" b="b"/>
                <a:pathLst>
                  <a:path w="2420" h="511">
                    <a:moveTo>
                      <a:pt x="1208" y="506"/>
                    </a:moveTo>
                    <a:cubicBezTo>
                      <a:pt x="1875" y="511"/>
                      <a:pt x="2417" y="460"/>
                      <a:pt x="2417" y="391"/>
                    </a:cubicBezTo>
                    <a:lnTo>
                      <a:pt x="2419" y="141"/>
                    </a:lnTo>
                    <a:cubicBezTo>
                      <a:pt x="2420" y="72"/>
                      <a:pt x="1880" y="11"/>
                      <a:pt x="1212" y="6"/>
                    </a:cubicBezTo>
                    <a:cubicBezTo>
                      <a:pt x="545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1" y="500"/>
                      <a:pt x="1208" y="50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0" name="Freeform 1574"/>
              <p:cNvSpPr>
                <a:spLocks/>
              </p:cNvSpPr>
              <p:nvPr/>
            </p:nvSpPr>
            <p:spPr bwMode="auto">
              <a:xfrm>
                <a:off x="2839" y="3391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1"/>
                  </a:cxn>
                  <a:cxn ang="0">
                    <a:pos x="1210" y="6"/>
                  </a:cxn>
                  <a:cxn ang="0">
                    <a:pos x="1" y="121"/>
                  </a:cxn>
                  <a:cxn ang="0">
                    <a:pos x="1208" y="256"/>
                  </a:cxn>
                  <a:cxn ang="0">
                    <a:pos x="2417" y="141"/>
                  </a:cxn>
                </a:cxnLst>
                <a:rect l="0" t="0" r="r" b="b"/>
                <a:pathLst>
                  <a:path w="2418" h="261">
                    <a:moveTo>
                      <a:pt x="2417" y="141"/>
                    </a:moveTo>
                    <a:cubicBezTo>
                      <a:pt x="2418" y="72"/>
                      <a:pt x="1877" y="11"/>
                      <a:pt x="1210" y="6"/>
                    </a:cubicBezTo>
                    <a:cubicBezTo>
                      <a:pt x="543" y="0"/>
                      <a:pt x="1" y="52"/>
                      <a:pt x="1" y="121"/>
                    </a:cubicBezTo>
                    <a:cubicBezTo>
                      <a:pt x="0" y="190"/>
                      <a:pt x="541" y="250"/>
                      <a:pt x="1208" y="256"/>
                    </a:cubicBezTo>
                    <a:cubicBezTo>
                      <a:pt x="1875" y="261"/>
                      <a:pt x="2417" y="210"/>
                      <a:pt x="2417" y="141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1" name="Freeform 1575"/>
              <p:cNvSpPr>
                <a:spLocks/>
              </p:cNvSpPr>
              <p:nvPr/>
            </p:nvSpPr>
            <p:spPr bwMode="auto">
              <a:xfrm>
                <a:off x="2839" y="3360"/>
                <a:ext cx="291" cy="62"/>
              </a:xfrm>
              <a:custGeom>
                <a:avLst/>
                <a:gdLst/>
                <a:ahLst/>
                <a:cxnLst>
                  <a:cxn ang="0">
                    <a:pos x="1208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2" y="6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6"/>
                  </a:cxn>
                </a:cxnLst>
                <a:rect l="0" t="0" r="r" b="b"/>
                <a:pathLst>
                  <a:path w="2420" h="511">
                    <a:moveTo>
                      <a:pt x="1208" y="506"/>
                    </a:moveTo>
                    <a:cubicBezTo>
                      <a:pt x="1875" y="511"/>
                      <a:pt x="2417" y="460"/>
                      <a:pt x="2417" y="391"/>
                    </a:cubicBezTo>
                    <a:lnTo>
                      <a:pt x="2419" y="141"/>
                    </a:lnTo>
                    <a:cubicBezTo>
                      <a:pt x="2420" y="72"/>
                      <a:pt x="1880" y="11"/>
                      <a:pt x="1212" y="6"/>
                    </a:cubicBezTo>
                    <a:cubicBezTo>
                      <a:pt x="545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1" y="500"/>
                      <a:pt x="1208" y="50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2" name="Freeform 1576"/>
              <p:cNvSpPr>
                <a:spLocks/>
              </p:cNvSpPr>
              <p:nvPr/>
            </p:nvSpPr>
            <p:spPr bwMode="auto">
              <a:xfrm>
                <a:off x="2839" y="3390"/>
                <a:ext cx="290" cy="17"/>
              </a:xfrm>
              <a:custGeom>
                <a:avLst/>
                <a:gdLst/>
                <a:ahLst/>
                <a:cxnLst>
                  <a:cxn ang="0">
                    <a:pos x="290" y="17"/>
                  </a:cxn>
                  <a:cxn ang="0">
                    <a:pos x="145" y="1"/>
                  </a:cxn>
                  <a:cxn ang="0">
                    <a:pos x="0" y="15"/>
                  </a:cxn>
                </a:cxnLst>
                <a:rect l="0" t="0" r="r" b="b"/>
                <a:pathLst>
                  <a:path w="290" h="17">
                    <a:moveTo>
                      <a:pt x="290" y="17"/>
                    </a:moveTo>
                    <a:cubicBezTo>
                      <a:pt x="290" y="9"/>
                      <a:pt x="225" y="2"/>
                      <a:pt x="145" y="1"/>
                    </a:cubicBezTo>
                    <a:cubicBezTo>
                      <a:pt x="65" y="0"/>
                      <a:pt x="0" y="7"/>
                      <a:pt x="0" y="15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42" name="Freeform 1578"/>
            <p:cNvSpPr>
              <a:spLocks/>
            </p:cNvSpPr>
            <p:nvPr/>
          </p:nvSpPr>
          <p:spPr bwMode="auto">
            <a:xfrm>
              <a:off x="6648339" y="4225782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3"/>
                </a:cxn>
                <a:cxn ang="0">
                  <a:pos x="25" y="25"/>
                </a:cxn>
              </a:cxnLst>
              <a:rect l="0" t="0" r="r" b="b"/>
              <a:pathLst>
                <a:path w="50" h="26">
                  <a:moveTo>
                    <a:pt x="25" y="25"/>
                  </a:moveTo>
                  <a:cubicBezTo>
                    <a:pt x="39" y="26"/>
                    <a:pt x="50" y="20"/>
                    <a:pt x="50" y="13"/>
                  </a:cubicBezTo>
                  <a:cubicBezTo>
                    <a:pt x="50" y="6"/>
                    <a:pt x="39" y="1"/>
                    <a:pt x="25" y="0"/>
                  </a:cubicBezTo>
                  <a:cubicBezTo>
                    <a:pt x="11" y="0"/>
                    <a:pt x="0" y="6"/>
                    <a:pt x="0" y="13"/>
                  </a:cubicBezTo>
                  <a:cubicBezTo>
                    <a:pt x="0" y="20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3" name="Freeform 1579"/>
            <p:cNvSpPr>
              <a:spLocks/>
            </p:cNvSpPr>
            <p:nvPr/>
          </p:nvSpPr>
          <p:spPr bwMode="auto">
            <a:xfrm>
              <a:off x="6744297" y="4234710"/>
              <a:ext cx="7923" cy="3720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2"/>
                  </a:cubicBezTo>
                  <a:cubicBezTo>
                    <a:pt x="76" y="10"/>
                    <a:pt x="59" y="1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3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4" name="Freeform 1580"/>
            <p:cNvSpPr>
              <a:spLocks/>
            </p:cNvSpPr>
            <p:nvPr/>
          </p:nvSpPr>
          <p:spPr bwMode="auto">
            <a:xfrm>
              <a:off x="6542698" y="4231734"/>
              <a:ext cx="7923" cy="3720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1"/>
                  </a:cubicBezTo>
                  <a:cubicBezTo>
                    <a:pt x="75" y="10"/>
                    <a:pt x="59" y="0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2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5" name="Freeform 1581"/>
            <p:cNvSpPr>
              <a:spLocks/>
            </p:cNvSpPr>
            <p:nvPr/>
          </p:nvSpPr>
          <p:spPr bwMode="auto">
            <a:xfrm>
              <a:off x="6593758" y="4225782"/>
              <a:ext cx="7043" cy="3720"/>
            </a:xfrm>
            <a:custGeom>
              <a:avLst/>
              <a:gdLst/>
              <a:ahLst/>
              <a:cxnLst>
                <a:cxn ang="0">
                  <a:pos x="34" y="42"/>
                </a:cxn>
                <a:cxn ang="0">
                  <a:pos x="67" y="22"/>
                </a:cxn>
                <a:cxn ang="0">
                  <a:pos x="34" y="0"/>
                </a:cxn>
                <a:cxn ang="0">
                  <a:pos x="0" y="21"/>
                </a:cxn>
                <a:cxn ang="0">
                  <a:pos x="34" y="42"/>
                </a:cxn>
              </a:cxnLst>
              <a:rect l="0" t="0" r="r" b="b"/>
              <a:pathLst>
                <a:path w="67" h="42">
                  <a:moveTo>
                    <a:pt x="34" y="42"/>
                  </a:moveTo>
                  <a:cubicBezTo>
                    <a:pt x="52" y="42"/>
                    <a:pt x="67" y="33"/>
                    <a:pt x="67" y="22"/>
                  </a:cubicBezTo>
                  <a:cubicBezTo>
                    <a:pt x="67" y="10"/>
                    <a:pt x="52" y="1"/>
                    <a:pt x="34" y="0"/>
                  </a:cubicBezTo>
                  <a:cubicBezTo>
                    <a:pt x="16" y="0"/>
                    <a:pt x="1" y="10"/>
                    <a:pt x="0" y="21"/>
                  </a:cubicBezTo>
                  <a:cubicBezTo>
                    <a:pt x="0" y="33"/>
                    <a:pt x="15" y="42"/>
                    <a:pt x="34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6" name="Freeform 1582"/>
            <p:cNvSpPr>
              <a:spLocks/>
            </p:cNvSpPr>
            <p:nvPr/>
          </p:nvSpPr>
          <p:spPr bwMode="auto">
            <a:xfrm>
              <a:off x="6698519" y="4228014"/>
              <a:ext cx="6162" cy="2976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7"/>
                </a:cxn>
                <a:cxn ang="0">
                  <a:pos x="29" y="34"/>
                </a:cxn>
              </a:cxnLst>
              <a:rect l="0" t="0" r="r" b="b"/>
              <a:pathLst>
                <a:path w="59" h="34">
                  <a:moveTo>
                    <a:pt x="29" y="34"/>
                  </a:moveTo>
                  <a:cubicBezTo>
                    <a:pt x="45" y="34"/>
                    <a:pt x="58" y="27"/>
                    <a:pt x="58" y="17"/>
                  </a:cubicBezTo>
                  <a:cubicBezTo>
                    <a:pt x="59" y="8"/>
                    <a:pt x="46" y="1"/>
                    <a:pt x="29" y="0"/>
                  </a:cubicBezTo>
                  <a:cubicBezTo>
                    <a:pt x="13" y="0"/>
                    <a:pt x="0" y="8"/>
                    <a:pt x="0" y="17"/>
                  </a:cubicBezTo>
                  <a:cubicBezTo>
                    <a:pt x="0" y="26"/>
                    <a:pt x="13" y="34"/>
                    <a:pt x="29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47" name="Group 1604"/>
            <p:cNvGrpSpPr>
              <a:grpSpLocks/>
            </p:cNvGrpSpPr>
            <p:nvPr/>
          </p:nvGrpSpPr>
          <p:grpSpPr bwMode="auto">
            <a:xfrm>
              <a:off x="6547980" y="3984738"/>
              <a:ext cx="270265" cy="94484"/>
              <a:chOff x="2870" y="3069"/>
              <a:chExt cx="307" cy="127"/>
            </a:xfrm>
          </p:grpSpPr>
          <p:grpSp>
            <p:nvGrpSpPr>
              <p:cNvPr id="1977" name="Group 1587"/>
              <p:cNvGrpSpPr>
                <a:grpSpLocks/>
              </p:cNvGrpSpPr>
              <p:nvPr/>
            </p:nvGrpSpPr>
            <p:grpSpPr bwMode="auto">
              <a:xfrm>
                <a:off x="2964" y="3069"/>
                <a:ext cx="105" cy="51"/>
                <a:chOff x="2964" y="3069"/>
                <a:chExt cx="105" cy="51"/>
              </a:xfrm>
            </p:grpSpPr>
            <p:sp>
              <p:nvSpPr>
                <p:cNvPr id="1994" name="Freeform 1583"/>
                <p:cNvSpPr>
                  <a:spLocks/>
                </p:cNvSpPr>
                <p:nvPr/>
              </p:nvSpPr>
              <p:spPr bwMode="auto">
                <a:xfrm>
                  <a:off x="2964" y="3069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7" y="1"/>
                    </a:cxn>
                    <a:cxn ang="0">
                      <a:pos x="3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70" h="428">
                      <a:moveTo>
                        <a:pt x="433" y="426"/>
                      </a:moveTo>
                      <a:cubicBezTo>
                        <a:pt x="672" y="428"/>
                        <a:pt x="867" y="402"/>
                        <a:pt x="867" y="368"/>
                      </a:cubicBezTo>
                      <a:lnTo>
                        <a:pt x="869" y="67"/>
                      </a:lnTo>
                      <a:cubicBezTo>
                        <a:pt x="870" y="33"/>
                        <a:pt x="676" y="3"/>
                        <a:pt x="437" y="1"/>
                      </a:cubicBezTo>
                      <a:cubicBezTo>
                        <a:pt x="197" y="0"/>
                        <a:pt x="3" y="26"/>
                        <a:pt x="3" y="60"/>
                      </a:cubicBezTo>
                      <a:lnTo>
                        <a:pt x="0" y="361"/>
                      </a:lnTo>
                      <a:cubicBezTo>
                        <a:pt x="0" y="395"/>
                        <a:pt x="194" y="425"/>
                        <a:pt x="433" y="4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5" name="Freeform 1584"/>
                <p:cNvSpPr>
                  <a:spLocks/>
                </p:cNvSpPr>
                <p:nvPr/>
              </p:nvSpPr>
              <p:spPr bwMode="auto">
                <a:xfrm>
                  <a:off x="2964" y="3105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6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8">
                      <a:moveTo>
                        <a:pt x="867" y="68"/>
                      </a:moveTo>
                      <a:cubicBezTo>
                        <a:pt x="867" y="33"/>
                        <a:pt x="673" y="4"/>
                        <a:pt x="434" y="2"/>
                      </a:cubicBezTo>
                      <a:cubicBezTo>
                        <a:pt x="195" y="0"/>
                        <a:pt x="1" y="26"/>
                        <a:pt x="0" y="61"/>
                      </a:cubicBezTo>
                      <a:cubicBezTo>
                        <a:pt x="0" y="95"/>
                        <a:pt x="194" y="125"/>
                        <a:pt x="433" y="126"/>
                      </a:cubicBezTo>
                      <a:cubicBezTo>
                        <a:pt x="672" y="128"/>
                        <a:pt x="867" y="102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6" name="Freeform 1585"/>
                <p:cNvSpPr>
                  <a:spLocks/>
                </p:cNvSpPr>
                <p:nvPr/>
              </p:nvSpPr>
              <p:spPr bwMode="auto">
                <a:xfrm>
                  <a:off x="2964" y="3069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7" y="1"/>
                    </a:cxn>
                    <a:cxn ang="0">
                      <a:pos x="3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70" h="428">
                      <a:moveTo>
                        <a:pt x="433" y="426"/>
                      </a:moveTo>
                      <a:cubicBezTo>
                        <a:pt x="672" y="428"/>
                        <a:pt x="867" y="402"/>
                        <a:pt x="867" y="368"/>
                      </a:cubicBezTo>
                      <a:lnTo>
                        <a:pt x="869" y="67"/>
                      </a:lnTo>
                      <a:cubicBezTo>
                        <a:pt x="870" y="33"/>
                        <a:pt x="676" y="3"/>
                        <a:pt x="437" y="1"/>
                      </a:cubicBezTo>
                      <a:cubicBezTo>
                        <a:pt x="197" y="0"/>
                        <a:pt x="3" y="26"/>
                        <a:pt x="3" y="60"/>
                      </a:cubicBezTo>
                      <a:lnTo>
                        <a:pt x="0" y="361"/>
                      </a:lnTo>
                      <a:cubicBezTo>
                        <a:pt x="0" y="395"/>
                        <a:pt x="194" y="425"/>
                        <a:pt x="433" y="42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7" name="Freeform 1586"/>
                <p:cNvSpPr>
                  <a:spLocks/>
                </p:cNvSpPr>
                <p:nvPr/>
              </p:nvSpPr>
              <p:spPr bwMode="auto">
                <a:xfrm>
                  <a:off x="2964" y="3105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78" name="Group 1592"/>
              <p:cNvGrpSpPr>
                <a:grpSpLocks/>
              </p:cNvGrpSpPr>
              <p:nvPr/>
            </p:nvGrpSpPr>
            <p:grpSpPr bwMode="auto">
              <a:xfrm>
                <a:off x="2926" y="3094"/>
                <a:ext cx="180" cy="74"/>
                <a:chOff x="2926" y="3094"/>
                <a:chExt cx="180" cy="74"/>
              </a:xfrm>
            </p:grpSpPr>
            <p:sp>
              <p:nvSpPr>
                <p:cNvPr id="1990" name="Freeform 1588"/>
                <p:cNvSpPr>
                  <a:spLocks/>
                </p:cNvSpPr>
                <p:nvPr/>
              </p:nvSpPr>
              <p:spPr bwMode="auto">
                <a:xfrm>
                  <a:off x="2926" y="3094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5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5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4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1" name="Freeform 1589"/>
                <p:cNvSpPr>
                  <a:spLocks/>
                </p:cNvSpPr>
                <p:nvPr/>
              </p:nvSpPr>
              <p:spPr bwMode="auto">
                <a:xfrm>
                  <a:off x="2926" y="3134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3" h="280">
                      <a:moveTo>
                        <a:pt x="1492" y="146"/>
                      </a:moveTo>
                      <a:cubicBezTo>
                        <a:pt x="1493" y="71"/>
                        <a:pt x="1159" y="7"/>
                        <a:pt x="747" y="3"/>
                      </a:cubicBezTo>
                      <a:cubicBezTo>
                        <a:pt x="335" y="0"/>
                        <a:pt x="1" y="59"/>
                        <a:pt x="0" y="134"/>
                      </a:cubicBezTo>
                      <a:cubicBezTo>
                        <a:pt x="0" y="210"/>
                        <a:pt x="333" y="274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2" name="Freeform 1590"/>
                <p:cNvSpPr>
                  <a:spLocks/>
                </p:cNvSpPr>
                <p:nvPr/>
              </p:nvSpPr>
              <p:spPr bwMode="auto">
                <a:xfrm>
                  <a:off x="2926" y="3094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5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5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4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3" name="Freeform 1591"/>
                <p:cNvSpPr>
                  <a:spLocks/>
                </p:cNvSpPr>
                <p:nvPr/>
              </p:nvSpPr>
              <p:spPr bwMode="auto">
                <a:xfrm>
                  <a:off x="2926" y="3134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79" name="Group 1598"/>
              <p:cNvGrpSpPr>
                <a:grpSpLocks/>
              </p:cNvGrpSpPr>
              <p:nvPr/>
            </p:nvGrpSpPr>
            <p:grpSpPr bwMode="auto">
              <a:xfrm>
                <a:off x="2870" y="3119"/>
                <a:ext cx="307" cy="77"/>
                <a:chOff x="2870" y="3119"/>
                <a:chExt cx="307" cy="77"/>
              </a:xfrm>
            </p:grpSpPr>
            <p:sp>
              <p:nvSpPr>
                <p:cNvPr id="1985" name="Freeform 1593"/>
                <p:cNvSpPr>
                  <a:spLocks/>
                </p:cNvSpPr>
                <p:nvPr/>
              </p:nvSpPr>
              <p:spPr bwMode="auto">
                <a:xfrm>
                  <a:off x="2886" y="3135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1"/>
                    </a:cxn>
                    <a:cxn ang="0">
                      <a:pos x="1" y="371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79" y="11"/>
                        <a:pt x="1212" y="5"/>
                      </a:cubicBezTo>
                      <a:cubicBezTo>
                        <a:pt x="544" y="0"/>
                        <a:pt x="3" y="52"/>
                        <a:pt x="3" y="121"/>
                      </a:cubicBezTo>
                      <a:lnTo>
                        <a:pt x="1" y="371"/>
                      </a:lnTo>
                      <a:cubicBezTo>
                        <a:pt x="0" y="440"/>
                        <a:pt x="540" y="500"/>
                        <a:pt x="1208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6" name="Freeform 1594"/>
                <p:cNvSpPr>
                  <a:spLocks/>
                </p:cNvSpPr>
                <p:nvPr/>
              </p:nvSpPr>
              <p:spPr bwMode="auto">
                <a:xfrm>
                  <a:off x="2870" y="3119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0"/>
                    </a:cxn>
                    <a:cxn ang="0">
                      <a:pos x="0" y="370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1"/>
                        <a:pt x="2" y="120"/>
                      </a:cubicBezTo>
                      <a:lnTo>
                        <a:pt x="0" y="370"/>
                      </a:lnTo>
                      <a:cubicBezTo>
                        <a:pt x="0" y="439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7" name="Freeform 1595"/>
                <p:cNvSpPr>
                  <a:spLocks/>
                </p:cNvSpPr>
                <p:nvPr/>
              </p:nvSpPr>
              <p:spPr bwMode="auto">
                <a:xfrm>
                  <a:off x="2870" y="3149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0"/>
                    </a:cxn>
                    <a:cxn ang="0">
                      <a:pos x="1209" y="5"/>
                    </a:cxn>
                    <a:cxn ang="0">
                      <a:pos x="0" y="120"/>
                    </a:cxn>
                    <a:cxn ang="0">
                      <a:pos x="1207" y="255"/>
                    </a:cxn>
                    <a:cxn ang="0">
                      <a:pos x="2417" y="140"/>
                    </a:cxn>
                  </a:cxnLst>
                  <a:rect l="0" t="0" r="r" b="b"/>
                  <a:pathLst>
                    <a:path w="2417" h="261">
                      <a:moveTo>
                        <a:pt x="2417" y="140"/>
                      </a:moveTo>
                      <a:cubicBezTo>
                        <a:pt x="2417" y="71"/>
                        <a:pt x="1877" y="11"/>
                        <a:pt x="1209" y="5"/>
                      </a:cubicBezTo>
                      <a:cubicBezTo>
                        <a:pt x="542" y="0"/>
                        <a:pt x="1" y="51"/>
                        <a:pt x="0" y="120"/>
                      </a:cubicBezTo>
                      <a:cubicBezTo>
                        <a:pt x="0" y="189"/>
                        <a:pt x="540" y="250"/>
                        <a:pt x="1207" y="255"/>
                      </a:cubicBezTo>
                      <a:cubicBezTo>
                        <a:pt x="1875" y="261"/>
                        <a:pt x="2416" y="209"/>
                        <a:pt x="2417" y="14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8" name="Freeform 1596"/>
                <p:cNvSpPr>
                  <a:spLocks/>
                </p:cNvSpPr>
                <p:nvPr/>
              </p:nvSpPr>
              <p:spPr bwMode="auto">
                <a:xfrm>
                  <a:off x="2870" y="3119"/>
                  <a:ext cx="290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0"/>
                    </a:cxn>
                    <a:cxn ang="0">
                      <a:pos x="0" y="370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1"/>
                        <a:pt x="2" y="120"/>
                      </a:cubicBezTo>
                      <a:lnTo>
                        <a:pt x="0" y="370"/>
                      </a:lnTo>
                      <a:cubicBezTo>
                        <a:pt x="0" y="439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9" name="Freeform 1597"/>
                <p:cNvSpPr>
                  <a:spLocks/>
                </p:cNvSpPr>
                <p:nvPr/>
              </p:nvSpPr>
              <p:spPr bwMode="auto">
                <a:xfrm>
                  <a:off x="2870" y="3149"/>
                  <a:ext cx="290" cy="16"/>
                </a:xfrm>
                <a:custGeom>
                  <a:avLst/>
                  <a:gdLst/>
                  <a:ahLst/>
                  <a:cxnLst>
                    <a:cxn ang="0">
                      <a:pos x="290" y="16"/>
                    </a:cxn>
                    <a:cxn ang="0">
                      <a:pos x="145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90" h="16">
                      <a:moveTo>
                        <a:pt x="290" y="16"/>
                      </a:moveTo>
                      <a:cubicBezTo>
                        <a:pt x="290" y="8"/>
                        <a:pt x="225" y="1"/>
                        <a:pt x="145" y="0"/>
                      </a:cubicBezTo>
                      <a:cubicBezTo>
                        <a:pt x="65" y="0"/>
                        <a:pt x="0" y="6"/>
                        <a:pt x="0" y="14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980" name="Freeform 1599"/>
              <p:cNvSpPr>
                <a:spLocks/>
              </p:cNvSpPr>
              <p:nvPr/>
            </p:nvSpPr>
            <p:spPr bwMode="auto">
              <a:xfrm>
                <a:off x="3015" y="3151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6" y="0"/>
                  </a:cxn>
                  <a:cxn ang="0">
                    <a:pos x="0" y="12"/>
                  </a:cxn>
                  <a:cxn ang="0">
                    <a:pos x="25" y="25"/>
                  </a:cxn>
                </a:cxnLst>
                <a:rect l="0" t="0" r="r" b="b"/>
                <a:pathLst>
                  <a:path w="51" h="25">
                    <a:moveTo>
                      <a:pt x="25" y="25"/>
                    </a:moveTo>
                    <a:cubicBezTo>
                      <a:pt x="39" y="25"/>
                      <a:pt x="50" y="19"/>
                      <a:pt x="50" y="13"/>
                    </a:cubicBezTo>
                    <a:cubicBezTo>
                      <a:pt x="51" y="6"/>
                      <a:pt x="39" y="0"/>
                      <a:pt x="26" y="0"/>
                    </a:cubicBezTo>
                    <a:cubicBezTo>
                      <a:pt x="12" y="0"/>
                      <a:pt x="1" y="5"/>
                      <a:pt x="0" y="12"/>
                    </a:cubicBezTo>
                    <a:cubicBezTo>
                      <a:pt x="0" y="19"/>
                      <a:pt x="12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1" name="Freeform 1600"/>
              <p:cNvSpPr>
                <a:spLocks/>
              </p:cNvSpPr>
              <p:nvPr/>
            </p:nvSpPr>
            <p:spPr bwMode="auto">
              <a:xfrm>
                <a:off x="3124" y="3163"/>
                <a:ext cx="9" cy="5"/>
              </a:xfrm>
              <a:custGeom>
                <a:avLst/>
                <a:gdLst/>
                <a:ahLst/>
                <a:cxnLst>
                  <a:cxn ang="0">
                    <a:pos x="37" y="41"/>
                  </a:cxn>
                  <a:cxn ang="0">
                    <a:pos x="75" y="21"/>
                  </a:cxn>
                  <a:cxn ang="0">
                    <a:pos x="37" y="0"/>
                  </a:cxn>
                  <a:cxn ang="0">
                    <a:pos x="0" y="20"/>
                  </a:cxn>
                  <a:cxn ang="0">
                    <a:pos x="37" y="41"/>
                  </a:cxn>
                </a:cxnLst>
                <a:rect l="0" t="0" r="r" b="b"/>
                <a:pathLst>
                  <a:path w="75" h="42">
                    <a:moveTo>
                      <a:pt x="37" y="41"/>
                    </a:moveTo>
                    <a:cubicBezTo>
                      <a:pt x="58" y="42"/>
                      <a:pt x="75" y="32"/>
                      <a:pt x="75" y="21"/>
                    </a:cubicBezTo>
                    <a:cubicBezTo>
                      <a:pt x="75" y="9"/>
                      <a:pt x="58" y="0"/>
                      <a:pt x="37" y="0"/>
                    </a:cubicBezTo>
                    <a:cubicBezTo>
                      <a:pt x="17" y="0"/>
                      <a:pt x="0" y="9"/>
                      <a:pt x="0" y="20"/>
                    </a:cubicBezTo>
                    <a:cubicBezTo>
                      <a:pt x="0" y="32"/>
                      <a:pt x="16" y="41"/>
                      <a:pt x="37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2" name="Freeform 1601"/>
              <p:cNvSpPr>
                <a:spLocks/>
              </p:cNvSpPr>
              <p:nvPr/>
            </p:nvSpPr>
            <p:spPr bwMode="auto">
              <a:xfrm>
                <a:off x="2895" y="3159"/>
                <a:ext cx="9" cy="5"/>
              </a:xfrm>
              <a:custGeom>
                <a:avLst/>
                <a:gdLst/>
                <a:ahLst/>
                <a:cxnLst>
                  <a:cxn ang="0">
                    <a:pos x="38" y="42"/>
                  </a:cxn>
                  <a:cxn ang="0">
                    <a:pos x="75" y="22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8" y="42"/>
                  </a:cxn>
                </a:cxnLst>
                <a:rect l="0" t="0" r="r" b="b"/>
                <a:pathLst>
                  <a:path w="76" h="42">
                    <a:moveTo>
                      <a:pt x="38" y="42"/>
                    </a:moveTo>
                    <a:cubicBezTo>
                      <a:pt x="59" y="42"/>
                      <a:pt x="75" y="33"/>
                      <a:pt x="75" y="22"/>
                    </a:cubicBezTo>
                    <a:cubicBezTo>
                      <a:pt x="76" y="10"/>
                      <a:pt x="59" y="1"/>
                      <a:pt x="38" y="0"/>
                    </a:cubicBezTo>
                    <a:cubicBezTo>
                      <a:pt x="17" y="0"/>
                      <a:pt x="1" y="9"/>
                      <a:pt x="0" y="21"/>
                    </a:cubicBezTo>
                    <a:cubicBezTo>
                      <a:pt x="0" y="33"/>
                      <a:pt x="17" y="42"/>
                      <a:pt x="38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3" name="Freeform 1602"/>
              <p:cNvSpPr>
                <a:spLocks/>
              </p:cNvSpPr>
              <p:nvPr/>
            </p:nvSpPr>
            <p:spPr bwMode="auto">
              <a:xfrm>
                <a:off x="2953" y="3151"/>
                <a:ext cx="8" cy="5"/>
              </a:xfrm>
              <a:custGeom>
                <a:avLst/>
                <a:gdLst/>
                <a:ahLst/>
                <a:cxnLst>
                  <a:cxn ang="0">
                    <a:pos x="33" y="41"/>
                  </a:cxn>
                  <a:cxn ang="0">
                    <a:pos x="66" y="21"/>
                  </a:cxn>
                  <a:cxn ang="0">
                    <a:pos x="33" y="0"/>
                  </a:cxn>
                  <a:cxn ang="0">
                    <a:pos x="0" y="20"/>
                  </a:cxn>
                  <a:cxn ang="0">
                    <a:pos x="33" y="41"/>
                  </a:cxn>
                </a:cxnLst>
                <a:rect l="0" t="0" r="r" b="b"/>
                <a:pathLst>
                  <a:path w="67" h="42">
                    <a:moveTo>
                      <a:pt x="33" y="41"/>
                    </a:moveTo>
                    <a:cubicBezTo>
                      <a:pt x="51" y="42"/>
                      <a:pt x="66" y="32"/>
                      <a:pt x="66" y="21"/>
                    </a:cubicBezTo>
                    <a:cubicBezTo>
                      <a:pt x="67" y="9"/>
                      <a:pt x="52" y="0"/>
                      <a:pt x="33" y="0"/>
                    </a:cubicBezTo>
                    <a:cubicBezTo>
                      <a:pt x="15" y="0"/>
                      <a:pt x="0" y="9"/>
                      <a:pt x="0" y="20"/>
                    </a:cubicBezTo>
                    <a:cubicBezTo>
                      <a:pt x="0" y="32"/>
                      <a:pt x="15" y="41"/>
                      <a:pt x="33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4" name="Freeform 1603"/>
              <p:cNvSpPr>
                <a:spLocks/>
              </p:cNvSpPr>
              <p:nvPr/>
            </p:nvSpPr>
            <p:spPr bwMode="auto">
              <a:xfrm>
                <a:off x="3072" y="3154"/>
                <a:ext cx="7" cy="4"/>
              </a:xfrm>
              <a:custGeom>
                <a:avLst/>
                <a:gdLst/>
                <a:ahLst/>
                <a:cxnLst>
                  <a:cxn ang="0">
                    <a:pos x="30" y="33"/>
                  </a:cxn>
                  <a:cxn ang="0">
                    <a:pos x="59" y="17"/>
                  </a:cxn>
                  <a:cxn ang="0">
                    <a:pos x="30" y="0"/>
                  </a:cxn>
                  <a:cxn ang="0">
                    <a:pos x="0" y="16"/>
                  </a:cxn>
                  <a:cxn ang="0">
                    <a:pos x="30" y="33"/>
                  </a:cxn>
                </a:cxnLst>
                <a:rect l="0" t="0" r="r" b="b"/>
                <a:pathLst>
                  <a:path w="59" h="33">
                    <a:moveTo>
                      <a:pt x="30" y="33"/>
                    </a:moveTo>
                    <a:cubicBezTo>
                      <a:pt x="46" y="33"/>
                      <a:pt x="59" y="26"/>
                      <a:pt x="59" y="17"/>
                    </a:cubicBezTo>
                    <a:cubicBezTo>
                      <a:pt x="59" y="7"/>
                      <a:pt x="46" y="0"/>
                      <a:pt x="30" y="0"/>
                    </a:cubicBezTo>
                    <a:cubicBezTo>
                      <a:pt x="14" y="0"/>
                      <a:pt x="1" y="7"/>
                      <a:pt x="0" y="16"/>
                    </a:cubicBezTo>
                    <a:cubicBezTo>
                      <a:pt x="0" y="25"/>
                      <a:pt x="13" y="33"/>
                      <a:pt x="30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48" name="Group 1626"/>
            <p:cNvGrpSpPr>
              <a:grpSpLocks/>
            </p:cNvGrpSpPr>
            <p:nvPr/>
          </p:nvGrpSpPr>
          <p:grpSpPr bwMode="auto">
            <a:xfrm>
              <a:off x="6632493" y="4048719"/>
              <a:ext cx="270265" cy="94484"/>
              <a:chOff x="2966" y="3155"/>
              <a:chExt cx="307" cy="127"/>
            </a:xfrm>
          </p:grpSpPr>
          <p:grpSp>
            <p:nvGrpSpPr>
              <p:cNvPr id="1956" name="Group 1609"/>
              <p:cNvGrpSpPr>
                <a:grpSpLocks/>
              </p:cNvGrpSpPr>
              <p:nvPr/>
            </p:nvGrpSpPr>
            <p:grpSpPr bwMode="auto">
              <a:xfrm>
                <a:off x="3060" y="3155"/>
                <a:ext cx="105" cy="51"/>
                <a:chOff x="3060" y="3155"/>
                <a:chExt cx="105" cy="51"/>
              </a:xfrm>
            </p:grpSpPr>
            <p:sp>
              <p:nvSpPr>
                <p:cNvPr id="1973" name="Freeform 1605"/>
                <p:cNvSpPr>
                  <a:spLocks/>
                </p:cNvSpPr>
                <p:nvPr/>
              </p:nvSpPr>
              <p:spPr bwMode="auto">
                <a:xfrm>
                  <a:off x="3060" y="3155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7"/>
                    </a:cxn>
                    <a:cxn ang="0">
                      <a:pos x="867" y="368"/>
                    </a:cxn>
                    <a:cxn ang="0">
                      <a:pos x="869" y="68"/>
                    </a:cxn>
                    <a:cxn ang="0">
                      <a:pos x="437" y="2"/>
                    </a:cxn>
                    <a:cxn ang="0">
                      <a:pos x="3" y="61"/>
                    </a:cxn>
                    <a:cxn ang="0">
                      <a:pos x="0" y="361"/>
                    </a:cxn>
                    <a:cxn ang="0">
                      <a:pos x="433" y="427"/>
                    </a:cxn>
                  </a:cxnLst>
                  <a:rect l="0" t="0" r="r" b="b"/>
                  <a:pathLst>
                    <a:path w="870" h="429">
                      <a:moveTo>
                        <a:pt x="433" y="427"/>
                      </a:moveTo>
                      <a:cubicBezTo>
                        <a:pt x="672" y="429"/>
                        <a:pt x="867" y="403"/>
                        <a:pt x="867" y="368"/>
                      </a:cubicBezTo>
                      <a:lnTo>
                        <a:pt x="869" y="68"/>
                      </a:lnTo>
                      <a:cubicBezTo>
                        <a:pt x="870" y="34"/>
                        <a:pt x="676" y="4"/>
                        <a:pt x="437" y="2"/>
                      </a:cubicBezTo>
                      <a:cubicBezTo>
                        <a:pt x="197" y="0"/>
                        <a:pt x="3" y="27"/>
                        <a:pt x="3" y="61"/>
                      </a:cubicBezTo>
                      <a:lnTo>
                        <a:pt x="0" y="361"/>
                      </a:lnTo>
                      <a:cubicBezTo>
                        <a:pt x="0" y="396"/>
                        <a:pt x="194" y="425"/>
                        <a:pt x="433" y="4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4" name="Freeform 1606"/>
                <p:cNvSpPr>
                  <a:spLocks/>
                </p:cNvSpPr>
                <p:nvPr/>
              </p:nvSpPr>
              <p:spPr bwMode="auto">
                <a:xfrm>
                  <a:off x="3060" y="3191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7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9">
                      <a:moveTo>
                        <a:pt x="867" y="68"/>
                      </a:moveTo>
                      <a:cubicBezTo>
                        <a:pt x="867" y="34"/>
                        <a:pt x="673" y="4"/>
                        <a:pt x="434" y="2"/>
                      </a:cubicBezTo>
                      <a:cubicBezTo>
                        <a:pt x="195" y="0"/>
                        <a:pt x="1" y="27"/>
                        <a:pt x="0" y="61"/>
                      </a:cubicBezTo>
                      <a:cubicBezTo>
                        <a:pt x="0" y="96"/>
                        <a:pt x="194" y="125"/>
                        <a:pt x="433" y="127"/>
                      </a:cubicBezTo>
                      <a:cubicBezTo>
                        <a:pt x="672" y="129"/>
                        <a:pt x="867" y="103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5" name="Freeform 1607"/>
                <p:cNvSpPr>
                  <a:spLocks/>
                </p:cNvSpPr>
                <p:nvPr/>
              </p:nvSpPr>
              <p:spPr bwMode="auto">
                <a:xfrm>
                  <a:off x="3060" y="3155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7"/>
                    </a:cxn>
                    <a:cxn ang="0">
                      <a:pos x="867" y="368"/>
                    </a:cxn>
                    <a:cxn ang="0">
                      <a:pos x="869" y="68"/>
                    </a:cxn>
                    <a:cxn ang="0">
                      <a:pos x="437" y="2"/>
                    </a:cxn>
                    <a:cxn ang="0">
                      <a:pos x="3" y="61"/>
                    </a:cxn>
                    <a:cxn ang="0">
                      <a:pos x="0" y="361"/>
                    </a:cxn>
                    <a:cxn ang="0">
                      <a:pos x="433" y="427"/>
                    </a:cxn>
                  </a:cxnLst>
                  <a:rect l="0" t="0" r="r" b="b"/>
                  <a:pathLst>
                    <a:path w="870" h="429">
                      <a:moveTo>
                        <a:pt x="433" y="427"/>
                      </a:moveTo>
                      <a:cubicBezTo>
                        <a:pt x="672" y="429"/>
                        <a:pt x="867" y="403"/>
                        <a:pt x="867" y="368"/>
                      </a:cubicBezTo>
                      <a:lnTo>
                        <a:pt x="869" y="68"/>
                      </a:lnTo>
                      <a:cubicBezTo>
                        <a:pt x="870" y="34"/>
                        <a:pt x="676" y="4"/>
                        <a:pt x="437" y="2"/>
                      </a:cubicBezTo>
                      <a:cubicBezTo>
                        <a:pt x="197" y="0"/>
                        <a:pt x="3" y="27"/>
                        <a:pt x="3" y="61"/>
                      </a:cubicBezTo>
                      <a:lnTo>
                        <a:pt x="0" y="361"/>
                      </a:lnTo>
                      <a:cubicBezTo>
                        <a:pt x="0" y="396"/>
                        <a:pt x="194" y="425"/>
                        <a:pt x="433" y="427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6" name="Freeform 1608"/>
                <p:cNvSpPr>
                  <a:spLocks/>
                </p:cNvSpPr>
                <p:nvPr/>
              </p:nvSpPr>
              <p:spPr bwMode="auto">
                <a:xfrm>
                  <a:off x="3060" y="3191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57" name="Group 1614"/>
              <p:cNvGrpSpPr>
                <a:grpSpLocks/>
              </p:cNvGrpSpPr>
              <p:nvPr/>
            </p:nvGrpSpPr>
            <p:grpSpPr bwMode="auto">
              <a:xfrm>
                <a:off x="3022" y="3180"/>
                <a:ext cx="180" cy="74"/>
                <a:chOff x="3022" y="3180"/>
                <a:chExt cx="180" cy="74"/>
              </a:xfrm>
            </p:grpSpPr>
            <p:sp>
              <p:nvSpPr>
                <p:cNvPr id="1969" name="Freeform 1610"/>
                <p:cNvSpPr>
                  <a:spLocks/>
                </p:cNvSpPr>
                <p:nvPr/>
              </p:nvSpPr>
              <p:spPr bwMode="auto">
                <a:xfrm>
                  <a:off x="3022" y="3180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5" y="146"/>
                    </a:cxn>
                    <a:cxn ang="0">
                      <a:pos x="750" y="3"/>
                    </a:cxn>
                    <a:cxn ang="0">
                      <a:pos x="3" y="134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5" y="146"/>
                      </a:lnTo>
                      <a:cubicBezTo>
                        <a:pt x="1495" y="71"/>
                        <a:pt x="1162" y="7"/>
                        <a:pt x="750" y="3"/>
                      </a:cubicBezTo>
                      <a:cubicBezTo>
                        <a:pt x="338" y="0"/>
                        <a:pt x="4" y="59"/>
                        <a:pt x="3" y="134"/>
                      </a:cubicBezTo>
                      <a:lnTo>
                        <a:pt x="0" y="469"/>
                      </a:lnTo>
                      <a:cubicBezTo>
                        <a:pt x="0" y="544"/>
                        <a:pt x="333" y="608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0" name="Freeform 1611"/>
                <p:cNvSpPr>
                  <a:spLocks/>
                </p:cNvSpPr>
                <p:nvPr/>
              </p:nvSpPr>
              <p:spPr bwMode="auto">
                <a:xfrm>
                  <a:off x="3022" y="3220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3" h="280">
                      <a:moveTo>
                        <a:pt x="1492" y="146"/>
                      </a:moveTo>
                      <a:cubicBezTo>
                        <a:pt x="1493" y="70"/>
                        <a:pt x="1159" y="6"/>
                        <a:pt x="747" y="3"/>
                      </a:cubicBezTo>
                      <a:cubicBezTo>
                        <a:pt x="335" y="0"/>
                        <a:pt x="1" y="58"/>
                        <a:pt x="0" y="134"/>
                      </a:cubicBezTo>
                      <a:cubicBezTo>
                        <a:pt x="0" y="209"/>
                        <a:pt x="333" y="273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1" name="Freeform 1612"/>
                <p:cNvSpPr>
                  <a:spLocks/>
                </p:cNvSpPr>
                <p:nvPr/>
              </p:nvSpPr>
              <p:spPr bwMode="auto">
                <a:xfrm>
                  <a:off x="3022" y="3180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5" y="146"/>
                    </a:cxn>
                    <a:cxn ang="0">
                      <a:pos x="750" y="3"/>
                    </a:cxn>
                    <a:cxn ang="0">
                      <a:pos x="3" y="134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5" y="146"/>
                      </a:lnTo>
                      <a:cubicBezTo>
                        <a:pt x="1495" y="71"/>
                        <a:pt x="1162" y="7"/>
                        <a:pt x="750" y="3"/>
                      </a:cubicBezTo>
                      <a:cubicBezTo>
                        <a:pt x="338" y="0"/>
                        <a:pt x="4" y="59"/>
                        <a:pt x="3" y="134"/>
                      </a:cubicBezTo>
                      <a:lnTo>
                        <a:pt x="0" y="469"/>
                      </a:lnTo>
                      <a:cubicBezTo>
                        <a:pt x="0" y="544"/>
                        <a:pt x="333" y="608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2" name="Freeform 1613"/>
                <p:cNvSpPr>
                  <a:spLocks/>
                </p:cNvSpPr>
                <p:nvPr/>
              </p:nvSpPr>
              <p:spPr bwMode="auto">
                <a:xfrm>
                  <a:off x="3022" y="3220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58" name="Group 1620"/>
              <p:cNvGrpSpPr>
                <a:grpSpLocks/>
              </p:cNvGrpSpPr>
              <p:nvPr/>
            </p:nvGrpSpPr>
            <p:grpSpPr bwMode="auto">
              <a:xfrm>
                <a:off x="2966" y="3204"/>
                <a:ext cx="307" cy="78"/>
                <a:chOff x="2966" y="3204"/>
                <a:chExt cx="307" cy="78"/>
              </a:xfrm>
            </p:grpSpPr>
            <p:sp>
              <p:nvSpPr>
                <p:cNvPr id="1964" name="Freeform 1615"/>
                <p:cNvSpPr>
                  <a:spLocks/>
                </p:cNvSpPr>
                <p:nvPr/>
              </p:nvSpPr>
              <p:spPr bwMode="auto">
                <a:xfrm>
                  <a:off x="2982" y="3221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79" y="11"/>
                        <a:pt x="1212" y="5"/>
                      </a:cubicBezTo>
                      <a:cubicBezTo>
                        <a:pt x="544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0" y="500"/>
                        <a:pt x="1208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5" name="Freeform 1616"/>
                <p:cNvSpPr>
                  <a:spLocks/>
                </p:cNvSpPr>
                <p:nvPr/>
              </p:nvSpPr>
              <p:spPr bwMode="auto">
                <a:xfrm>
                  <a:off x="2966" y="3204"/>
                  <a:ext cx="291" cy="62"/>
                </a:xfrm>
                <a:custGeom>
                  <a:avLst/>
                  <a:gdLst/>
                  <a:ahLst/>
                  <a:cxnLst>
                    <a:cxn ang="0">
                      <a:pos x="1207" y="506"/>
                    </a:cxn>
                    <a:cxn ang="0">
                      <a:pos x="2417" y="391"/>
                    </a:cxn>
                    <a:cxn ang="0">
                      <a:pos x="2419" y="141"/>
                    </a:cxn>
                    <a:cxn ang="0">
                      <a:pos x="1211" y="6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6"/>
                    </a:cxn>
                  </a:cxnLst>
                  <a:rect l="0" t="0" r="r" b="b"/>
                  <a:pathLst>
                    <a:path w="2419" h="511">
                      <a:moveTo>
                        <a:pt x="1207" y="506"/>
                      </a:moveTo>
                      <a:cubicBezTo>
                        <a:pt x="1875" y="511"/>
                        <a:pt x="2416" y="460"/>
                        <a:pt x="2417" y="391"/>
                      </a:cubicBezTo>
                      <a:lnTo>
                        <a:pt x="2419" y="141"/>
                      </a:lnTo>
                      <a:cubicBezTo>
                        <a:pt x="2419" y="72"/>
                        <a:pt x="1879" y="11"/>
                        <a:pt x="1211" y="6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6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6" name="Freeform 1617"/>
                <p:cNvSpPr>
                  <a:spLocks/>
                </p:cNvSpPr>
                <p:nvPr/>
              </p:nvSpPr>
              <p:spPr bwMode="auto">
                <a:xfrm>
                  <a:off x="2966" y="3234"/>
                  <a:ext cx="290" cy="32"/>
                </a:xfrm>
                <a:custGeom>
                  <a:avLst/>
                  <a:gdLst/>
                  <a:ahLst/>
                  <a:cxnLst>
                    <a:cxn ang="0">
                      <a:pos x="2417" y="141"/>
                    </a:cxn>
                    <a:cxn ang="0">
                      <a:pos x="1209" y="6"/>
                    </a:cxn>
                    <a:cxn ang="0">
                      <a:pos x="0" y="121"/>
                    </a:cxn>
                    <a:cxn ang="0">
                      <a:pos x="1207" y="256"/>
                    </a:cxn>
                    <a:cxn ang="0">
                      <a:pos x="2417" y="141"/>
                    </a:cxn>
                  </a:cxnLst>
                  <a:rect l="0" t="0" r="r" b="b"/>
                  <a:pathLst>
                    <a:path w="2417" h="261">
                      <a:moveTo>
                        <a:pt x="2417" y="141"/>
                      </a:moveTo>
                      <a:cubicBezTo>
                        <a:pt x="2417" y="72"/>
                        <a:pt x="1877" y="11"/>
                        <a:pt x="1209" y="6"/>
                      </a:cubicBezTo>
                      <a:cubicBezTo>
                        <a:pt x="542" y="0"/>
                        <a:pt x="1" y="52"/>
                        <a:pt x="0" y="121"/>
                      </a:cubicBezTo>
                      <a:cubicBezTo>
                        <a:pt x="0" y="190"/>
                        <a:pt x="540" y="250"/>
                        <a:pt x="1207" y="256"/>
                      </a:cubicBezTo>
                      <a:cubicBezTo>
                        <a:pt x="1875" y="261"/>
                        <a:pt x="2416" y="210"/>
                        <a:pt x="2417" y="141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7" name="Freeform 1618"/>
                <p:cNvSpPr>
                  <a:spLocks/>
                </p:cNvSpPr>
                <p:nvPr/>
              </p:nvSpPr>
              <p:spPr bwMode="auto">
                <a:xfrm>
                  <a:off x="2966" y="3204"/>
                  <a:ext cx="290" cy="62"/>
                </a:xfrm>
                <a:custGeom>
                  <a:avLst/>
                  <a:gdLst/>
                  <a:ahLst/>
                  <a:cxnLst>
                    <a:cxn ang="0">
                      <a:pos x="1207" y="506"/>
                    </a:cxn>
                    <a:cxn ang="0">
                      <a:pos x="2417" y="391"/>
                    </a:cxn>
                    <a:cxn ang="0">
                      <a:pos x="2419" y="141"/>
                    </a:cxn>
                    <a:cxn ang="0">
                      <a:pos x="1211" y="6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6"/>
                    </a:cxn>
                  </a:cxnLst>
                  <a:rect l="0" t="0" r="r" b="b"/>
                  <a:pathLst>
                    <a:path w="2419" h="511">
                      <a:moveTo>
                        <a:pt x="1207" y="506"/>
                      </a:moveTo>
                      <a:cubicBezTo>
                        <a:pt x="1875" y="511"/>
                        <a:pt x="2416" y="460"/>
                        <a:pt x="2417" y="391"/>
                      </a:cubicBezTo>
                      <a:lnTo>
                        <a:pt x="2419" y="141"/>
                      </a:lnTo>
                      <a:cubicBezTo>
                        <a:pt x="2419" y="72"/>
                        <a:pt x="1879" y="11"/>
                        <a:pt x="1211" y="6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8" name="Freeform 1619"/>
                <p:cNvSpPr>
                  <a:spLocks/>
                </p:cNvSpPr>
                <p:nvPr/>
              </p:nvSpPr>
              <p:spPr bwMode="auto">
                <a:xfrm>
                  <a:off x="2966" y="3234"/>
                  <a:ext cx="290" cy="17"/>
                </a:xfrm>
                <a:custGeom>
                  <a:avLst/>
                  <a:gdLst/>
                  <a:ahLst/>
                  <a:cxnLst>
                    <a:cxn ang="0">
                      <a:pos x="290" y="17"/>
                    </a:cxn>
                    <a:cxn ang="0">
                      <a:pos x="145" y="1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290" h="17">
                      <a:moveTo>
                        <a:pt x="290" y="17"/>
                      </a:moveTo>
                      <a:cubicBezTo>
                        <a:pt x="290" y="9"/>
                        <a:pt x="225" y="2"/>
                        <a:pt x="145" y="1"/>
                      </a:cubicBezTo>
                      <a:cubicBezTo>
                        <a:pt x="65" y="0"/>
                        <a:pt x="0" y="7"/>
                        <a:pt x="0" y="15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959" name="Freeform 1621"/>
              <p:cNvSpPr>
                <a:spLocks/>
              </p:cNvSpPr>
              <p:nvPr/>
            </p:nvSpPr>
            <p:spPr bwMode="auto">
              <a:xfrm>
                <a:off x="3111" y="3237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6" y="0"/>
                  </a:cxn>
                  <a:cxn ang="0">
                    <a:pos x="0" y="13"/>
                  </a:cxn>
                  <a:cxn ang="0">
                    <a:pos x="25" y="25"/>
                  </a:cxn>
                </a:cxnLst>
                <a:rect l="0" t="0" r="r" b="b"/>
                <a:pathLst>
                  <a:path w="51" h="26">
                    <a:moveTo>
                      <a:pt x="25" y="25"/>
                    </a:moveTo>
                    <a:cubicBezTo>
                      <a:pt x="39" y="26"/>
                      <a:pt x="50" y="20"/>
                      <a:pt x="50" y="13"/>
                    </a:cubicBezTo>
                    <a:cubicBezTo>
                      <a:pt x="51" y="6"/>
                      <a:pt x="39" y="1"/>
                      <a:pt x="26" y="0"/>
                    </a:cubicBezTo>
                    <a:cubicBezTo>
                      <a:pt x="12" y="0"/>
                      <a:pt x="1" y="6"/>
                      <a:pt x="0" y="13"/>
                    </a:cubicBezTo>
                    <a:cubicBezTo>
                      <a:pt x="0" y="20"/>
                      <a:pt x="12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60" name="Freeform 1622"/>
              <p:cNvSpPr>
                <a:spLocks/>
              </p:cNvSpPr>
              <p:nvPr/>
            </p:nvSpPr>
            <p:spPr bwMode="auto">
              <a:xfrm>
                <a:off x="3220" y="3249"/>
                <a:ext cx="9" cy="5"/>
              </a:xfrm>
              <a:custGeom>
                <a:avLst/>
                <a:gdLst/>
                <a:ahLst/>
                <a:cxnLst>
                  <a:cxn ang="0">
                    <a:pos x="37" y="42"/>
                  </a:cxn>
                  <a:cxn ang="0">
                    <a:pos x="75" y="22"/>
                  </a:cxn>
                  <a:cxn ang="0">
                    <a:pos x="37" y="0"/>
                  </a:cxn>
                  <a:cxn ang="0">
                    <a:pos x="0" y="21"/>
                  </a:cxn>
                  <a:cxn ang="0">
                    <a:pos x="37" y="42"/>
                  </a:cxn>
                </a:cxnLst>
                <a:rect l="0" t="0" r="r" b="b"/>
                <a:pathLst>
                  <a:path w="75" h="42">
                    <a:moveTo>
                      <a:pt x="37" y="42"/>
                    </a:moveTo>
                    <a:cubicBezTo>
                      <a:pt x="58" y="42"/>
                      <a:pt x="75" y="33"/>
                      <a:pt x="75" y="22"/>
                    </a:cubicBezTo>
                    <a:cubicBezTo>
                      <a:pt x="75" y="10"/>
                      <a:pt x="58" y="1"/>
                      <a:pt x="37" y="0"/>
                    </a:cubicBezTo>
                    <a:cubicBezTo>
                      <a:pt x="17" y="0"/>
                      <a:pt x="0" y="9"/>
                      <a:pt x="0" y="21"/>
                    </a:cubicBezTo>
                    <a:cubicBezTo>
                      <a:pt x="0" y="33"/>
                      <a:pt x="16" y="42"/>
                      <a:pt x="37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61" name="Freeform 1623"/>
              <p:cNvSpPr>
                <a:spLocks/>
              </p:cNvSpPr>
              <p:nvPr/>
            </p:nvSpPr>
            <p:spPr bwMode="auto">
              <a:xfrm>
                <a:off x="2991" y="3245"/>
                <a:ext cx="9" cy="5"/>
              </a:xfrm>
              <a:custGeom>
                <a:avLst/>
                <a:gdLst/>
                <a:ahLst/>
                <a:cxnLst>
                  <a:cxn ang="0">
                    <a:pos x="38" y="42"/>
                  </a:cxn>
                  <a:cxn ang="0">
                    <a:pos x="75" y="21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8" y="42"/>
                  </a:cxn>
                </a:cxnLst>
                <a:rect l="0" t="0" r="r" b="b"/>
                <a:pathLst>
                  <a:path w="76" h="42">
                    <a:moveTo>
                      <a:pt x="38" y="42"/>
                    </a:moveTo>
                    <a:cubicBezTo>
                      <a:pt x="59" y="42"/>
                      <a:pt x="75" y="33"/>
                      <a:pt x="75" y="21"/>
                    </a:cubicBezTo>
                    <a:cubicBezTo>
                      <a:pt x="76" y="10"/>
                      <a:pt x="59" y="0"/>
                      <a:pt x="38" y="0"/>
                    </a:cubicBezTo>
                    <a:cubicBezTo>
                      <a:pt x="17" y="0"/>
                      <a:pt x="1" y="9"/>
                      <a:pt x="0" y="21"/>
                    </a:cubicBezTo>
                    <a:cubicBezTo>
                      <a:pt x="0" y="32"/>
                      <a:pt x="17" y="42"/>
                      <a:pt x="38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62" name="Freeform 1624"/>
              <p:cNvSpPr>
                <a:spLocks/>
              </p:cNvSpPr>
              <p:nvPr/>
            </p:nvSpPr>
            <p:spPr bwMode="auto">
              <a:xfrm>
                <a:off x="3049" y="3237"/>
                <a:ext cx="8" cy="5"/>
              </a:xfrm>
              <a:custGeom>
                <a:avLst/>
                <a:gdLst/>
                <a:ahLst/>
                <a:cxnLst>
                  <a:cxn ang="0">
                    <a:pos x="33" y="42"/>
                  </a:cxn>
                  <a:cxn ang="0">
                    <a:pos x="66" y="22"/>
                  </a:cxn>
                  <a:cxn ang="0">
                    <a:pos x="33" y="0"/>
                  </a:cxn>
                  <a:cxn ang="0">
                    <a:pos x="0" y="21"/>
                  </a:cxn>
                  <a:cxn ang="0">
                    <a:pos x="33" y="42"/>
                  </a:cxn>
                </a:cxnLst>
                <a:rect l="0" t="0" r="r" b="b"/>
                <a:pathLst>
                  <a:path w="67" h="42">
                    <a:moveTo>
                      <a:pt x="33" y="42"/>
                    </a:moveTo>
                    <a:cubicBezTo>
                      <a:pt x="51" y="42"/>
                      <a:pt x="66" y="33"/>
                      <a:pt x="66" y="22"/>
                    </a:cubicBezTo>
                    <a:cubicBezTo>
                      <a:pt x="67" y="10"/>
                      <a:pt x="52" y="1"/>
                      <a:pt x="33" y="0"/>
                    </a:cubicBezTo>
                    <a:cubicBezTo>
                      <a:pt x="15" y="0"/>
                      <a:pt x="0" y="10"/>
                      <a:pt x="0" y="21"/>
                    </a:cubicBezTo>
                    <a:cubicBezTo>
                      <a:pt x="0" y="33"/>
                      <a:pt x="15" y="42"/>
                      <a:pt x="33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63" name="Freeform 1625"/>
              <p:cNvSpPr>
                <a:spLocks/>
              </p:cNvSpPr>
              <p:nvPr/>
            </p:nvSpPr>
            <p:spPr bwMode="auto">
              <a:xfrm>
                <a:off x="3168" y="3240"/>
                <a:ext cx="7" cy="4"/>
              </a:xfrm>
              <a:custGeom>
                <a:avLst/>
                <a:gdLst/>
                <a:ahLst/>
                <a:cxnLst>
                  <a:cxn ang="0">
                    <a:pos x="30" y="34"/>
                  </a:cxn>
                  <a:cxn ang="0">
                    <a:pos x="59" y="17"/>
                  </a:cxn>
                  <a:cxn ang="0">
                    <a:pos x="30" y="0"/>
                  </a:cxn>
                  <a:cxn ang="0">
                    <a:pos x="0" y="17"/>
                  </a:cxn>
                  <a:cxn ang="0">
                    <a:pos x="30" y="34"/>
                  </a:cxn>
                </a:cxnLst>
                <a:rect l="0" t="0" r="r" b="b"/>
                <a:pathLst>
                  <a:path w="59" h="34">
                    <a:moveTo>
                      <a:pt x="30" y="34"/>
                    </a:moveTo>
                    <a:cubicBezTo>
                      <a:pt x="46" y="34"/>
                      <a:pt x="59" y="27"/>
                      <a:pt x="59" y="17"/>
                    </a:cubicBezTo>
                    <a:cubicBezTo>
                      <a:pt x="59" y="8"/>
                      <a:pt x="46" y="1"/>
                      <a:pt x="30" y="0"/>
                    </a:cubicBezTo>
                    <a:cubicBezTo>
                      <a:pt x="14" y="0"/>
                      <a:pt x="1" y="8"/>
                      <a:pt x="0" y="17"/>
                    </a:cubicBezTo>
                    <a:cubicBezTo>
                      <a:pt x="0" y="26"/>
                      <a:pt x="13" y="34"/>
                      <a:pt x="30" y="34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49" name="Group 1648"/>
            <p:cNvGrpSpPr>
              <a:grpSpLocks/>
            </p:cNvGrpSpPr>
            <p:nvPr/>
          </p:nvGrpSpPr>
          <p:grpSpPr bwMode="auto">
            <a:xfrm>
              <a:off x="6717006" y="4112700"/>
              <a:ext cx="270265" cy="94484"/>
              <a:chOff x="3062" y="3241"/>
              <a:chExt cx="307" cy="127"/>
            </a:xfrm>
          </p:grpSpPr>
          <p:grpSp>
            <p:nvGrpSpPr>
              <p:cNvPr id="1935" name="Group 1631"/>
              <p:cNvGrpSpPr>
                <a:grpSpLocks/>
              </p:cNvGrpSpPr>
              <p:nvPr/>
            </p:nvGrpSpPr>
            <p:grpSpPr bwMode="auto">
              <a:xfrm>
                <a:off x="3156" y="3241"/>
                <a:ext cx="105" cy="51"/>
                <a:chOff x="3156" y="3241"/>
                <a:chExt cx="105" cy="51"/>
              </a:xfrm>
            </p:grpSpPr>
            <p:sp>
              <p:nvSpPr>
                <p:cNvPr id="1952" name="Freeform 1627"/>
                <p:cNvSpPr>
                  <a:spLocks/>
                </p:cNvSpPr>
                <p:nvPr/>
              </p:nvSpPr>
              <p:spPr bwMode="auto">
                <a:xfrm>
                  <a:off x="3156" y="3241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7"/>
                    </a:cxn>
                    <a:cxn ang="0">
                      <a:pos x="867" y="368"/>
                    </a:cxn>
                    <a:cxn ang="0">
                      <a:pos x="869" y="68"/>
                    </a:cxn>
                    <a:cxn ang="0">
                      <a:pos x="437" y="2"/>
                    </a:cxn>
                    <a:cxn ang="0">
                      <a:pos x="3" y="61"/>
                    </a:cxn>
                    <a:cxn ang="0">
                      <a:pos x="0" y="361"/>
                    </a:cxn>
                    <a:cxn ang="0">
                      <a:pos x="433" y="427"/>
                    </a:cxn>
                  </a:cxnLst>
                  <a:rect l="0" t="0" r="r" b="b"/>
                  <a:pathLst>
                    <a:path w="870" h="429">
                      <a:moveTo>
                        <a:pt x="433" y="427"/>
                      </a:moveTo>
                      <a:cubicBezTo>
                        <a:pt x="672" y="429"/>
                        <a:pt x="867" y="402"/>
                        <a:pt x="867" y="368"/>
                      </a:cubicBezTo>
                      <a:lnTo>
                        <a:pt x="869" y="68"/>
                      </a:lnTo>
                      <a:cubicBezTo>
                        <a:pt x="870" y="33"/>
                        <a:pt x="676" y="4"/>
                        <a:pt x="437" y="2"/>
                      </a:cubicBezTo>
                      <a:cubicBezTo>
                        <a:pt x="197" y="0"/>
                        <a:pt x="3" y="26"/>
                        <a:pt x="3" y="61"/>
                      </a:cubicBezTo>
                      <a:lnTo>
                        <a:pt x="0" y="361"/>
                      </a:lnTo>
                      <a:cubicBezTo>
                        <a:pt x="0" y="395"/>
                        <a:pt x="194" y="425"/>
                        <a:pt x="433" y="4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3" name="Freeform 1628"/>
                <p:cNvSpPr>
                  <a:spLocks/>
                </p:cNvSpPr>
                <p:nvPr/>
              </p:nvSpPr>
              <p:spPr bwMode="auto">
                <a:xfrm>
                  <a:off x="3156" y="3277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7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9">
                      <a:moveTo>
                        <a:pt x="867" y="68"/>
                      </a:moveTo>
                      <a:cubicBezTo>
                        <a:pt x="867" y="33"/>
                        <a:pt x="673" y="4"/>
                        <a:pt x="434" y="2"/>
                      </a:cubicBezTo>
                      <a:cubicBezTo>
                        <a:pt x="195" y="0"/>
                        <a:pt x="1" y="26"/>
                        <a:pt x="0" y="61"/>
                      </a:cubicBezTo>
                      <a:cubicBezTo>
                        <a:pt x="0" y="95"/>
                        <a:pt x="194" y="125"/>
                        <a:pt x="433" y="127"/>
                      </a:cubicBezTo>
                      <a:cubicBezTo>
                        <a:pt x="672" y="129"/>
                        <a:pt x="867" y="102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4" name="Freeform 1629"/>
                <p:cNvSpPr>
                  <a:spLocks/>
                </p:cNvSpPr>
                <p:nvPr/>
              </p:nvSpPr>
              <p:spPr bwMode="auto">
                <a:xfrm>
                  <a:off x="3156" y="3241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7"/>
                    </a:cxn>
                    <a:cxn ang="0">
                      <a:pos x="867" y="368"/>
                    </a:cxn>
                    <a:cxn ang="0">
                      <a:pos x="869" y="68"/>
                    </a:cxn>
                    <a:cxn ang="0">
                      <a:pos x="437" y="2"/>
                    </a:cxn>
                    <a:cxn ang="0">
                      <a:pos x="3" y="61"/>
                    </a:cxn>
                    <a:cxn ang="0">
                      <a:pos x="0" y="361"/>
                    </a:cxn>
                    <a:cxn ang="0">
                      <a:pos x="433" y="427"/>
                    </a:cxn>
                  </a:cxnLst>
                  <a:rect l="0" t="0" r="r" b="b"/>
                  <a:pathLst>
                    <a:path w="870" h="429">
                      <a:moveTo>
                        <a:pt x="433" y="427"/>
                      </a:moveTo>
                      <a:cubicBezTo>
                        <a:pt x="672" y="429"/>
                        <a:pt x="867" y="402"/>
                        <a:pt x="867" y="368"/>
                      </a:cubicBezTo>
                      <a:lnTo>
                        <a:pt x="869" y="68"/>
                      </a:lnTo>
                      <a:cubicBezTo>
                        <a:pt x="870" y="33"/>
                        <a:pt x="676" y="4"/>
                        <a:pt x="437" y="2"/>
                      </a:cubicBezTo>
                      <a:cubicBezTo>
                        <a:pt x="197" y="0"/>
                        <a:pt x="3" y="26"/>
                        <a:pt x="3" y="61"/>
                      </a:cubicBezTo>
                      <a:lnTo>
                        <a:pt x="0" y="361"/>
                      </a:lnTo>
                      <a:cubicBezTo>
                        <a:pt x="0" y="395"/>
                        <a:pt x="194" y="425"/>
                        <a:pt x="433" y="427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5" name="Freeform 1630"/>
                <p:cNvSpPr>
                  <a:spLocks/>
                </p:cNvSpPr>
                <p:nvPr/>
              </p:nvSpPr>
              <p:spPr bwMode="auto">
                <a:xfrm>
                  <a:off x="3156" y="3277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36" name="Group 1636"/>
              <p:cNvGrpSpPr>
                <a:grpSpLocks/>
              </p:cNvGrpSpPr>
              <p:nvPr/>
            </p:nvGrpSpPr>
            <p:grpSpPr bwMode="auto">
              <a:xfrm>
                <a:off x="3118" y="3266"/>
                <a:ext cx="180" cy="74"/>
                <a:chOff x="3118" y="3266"/>
                <a:chExt cx="180" cy="74"/>
              </a:xfrm>
            </p:grpSpPr>
            <p:sp>
              <p:nvSpPr>
                <p:cNvPr id="1948" name="Freeform 1632"/>
                <p:cNvSpPr>
                  <a:spLocks/>
                </p:cNvSpPr>
                <p:nvPr/>
              </p:nvSpPr>
              <p:spPr bwMode="auto">
                <a:xfrm>
                  <a:off x="3118" y="3266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1"/>
                    </a:cxn>
                    <a:cxn ang="0">
                      <a:pos x="1492" y="481"/>
                    </a:cxn>
                    <a:cxn ang="0">
                      <a:pos x="1495" y="146"/>
                    </a:cxn>
                    <a:cxn ang="0">
                      <a:pos x="750" y="3"/>
                    </a:cxn>
                    <a:cxn ang="0">
                      <a:pos x="3" y="134"/>
                    </a:cxn>
                    <a:cxn ang="0">
                      <a:pos x="0" y="469"/>
                    </a:cxn>
                    <a:cxn ang="0">
                      <a:pos x="745" y="611"/>
                    </a:cxn>
                  </a:cxnLst>
                  <a:rect l="0" t="0" r="r" b="b"/>
                  <a:pathLst>
                    <a:path w="1495" h="615">
                      <a:moveTo>
                        <a:pt x="745" y="611"/>
                      </a:moveTo>
                      <a:cubicBezTo>
                        <a:pt x="1157" y="615"/>
                        <a:pt x="1491" y="556"/>
                        <a:pt x="1492" y="481"/>
                      </a:cubicBezTo>
                      <a:lnTo>
                        <a:pt x="1495" y="146"/>
                      </a:lnTo>
                      <a:cubicBezTo>
                        <a:pt x="1495" y="70"/>
                        <a:pt x="1162" y="6"/>
                        <a:pt x="750" y="3"/>
                      </a:cubicBezTo>
                      <a:cubicBezTo>
                        <a:pt x="338" y="0"/>
                        <a:pt x="4" y="58"/>
                        <a:pt x="3" y="134"/>
                      </a:cubicBezTo>
                      <a:lnTo>
                        <a:pt x="0" y="469"/>
                      </a:lnTo>
                      <a:cubicBezTo>
                        <a:pt x="0" y="544"/>
                        <a:pt x="333" y="608"/>
                        <a:pt x="745" y="611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9" name="Freeform 1633"/>
                <p:cNvSpPr>
                  <a:spLocks/>
                </p:cNvSpPr>
                <p:nvPr/>
              </p:nvSpPr>
              <p:spPr bwMode="auto">
                <a:xfrm>
                  <a:off x="3118" y="3306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7"/>
                    </a:cxn>
                    <a:cxn ang="0">
                      <a:pos x="747" y="4"/>
                    </a:cxn>
                    <a:cxn ang="0">
                      <a:pos x="0" y="135"/>
                    </a:cxn>
                    <a:cxn ang="0">
                      <a:pos x="745" y="277"/>
                    </a:cxn>
                    <a:cxn ang="0">
                      <a:pos x="1492" y="147"/>
                    </a:cxn>
                  </a:cxnLst>
                  <a:rect l="0" t="0" r="r" b="b"/>
                  <a:pathLst>
                    <a:path w="1493" h="281">
                      <a:moveTo>
                        <a:pt x="1492" y="147"/>
                      </a:moveTo>
                      <a:cubicBezTo>
                        <a:pt x="1493" y="71"/>
                        <a:pt x="1159" y="7"/>
                        <a:pt x="747" y="4"/>
                      </a:cubicBezTo>
                      <a:cubicBezTo>
                        <a:pt x="335" y="0"/>
                        <a:pt x="1" y="59"/>
                        <a:pt x="0" y="135"/>
                      </a:cubicBezTo>
                      <a:cubicBezTo>
                        <a:pt x="0" y="210"/>
                        <a:pt x="333" y="274"/>
                        <a:pt x="745" y="277"/>
                      </a:cubicBezTo>
                      <a:cubicBezTo>
                        <a:pt x="1157" y="281"/>
                        <a:pt x="1491" y="222"/>
                        <a:pt x="1492" y="147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0" name="Freeform 1634"/>
                <p:cNvSpPr>
                  <a:spLocks/>
                </p:cNvSpPr>
                <p:nvPr/>
              </p:nvSpPr>
              <p:spPr bwMode="auto">
                <a:xfrm>
                  <a:off x="3118" y="3266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1"/>
                    </a:cxn>
                    <a:cxn ang="0">
                      <a:pos x="1492" y="481"/>
                    </a:cxn>
                    <a:cxn ang="0">
                      <a:pos x="1495" y="146"/>
                    </a:cxn>
                    <a:cxn ang="0">
                      <a:pos x="750" y="3"/>
                    </a:cxn>
                    <a:cxn ang="0">
                      <a:pos x="3" y="134"/>
                    </a:cxn>
                    <a:cxn ang="0">
                      <a:pos x="0" y="469"/>
                    </a:cxn>
                    <a:cxn ang="0">
                      <a:pos x="745" y="611"/>
                    </a:cxn>
                  </a:cxnLst>
                  <a:rect l="0" t="0" r="r" b="b"/>
                  <a:pathLst>
                    <a:path w="1495" h="615">
                      <a:moveTo>
                        <a:pt x="745" y="611"/>
                      </a:moveTo>
                      <a:cubicBezTo>
                        <a:pt x="1157" y="615"/>
                        <a:pt x="1491" y="556"/>
                        <a:pt x="1492" y="481"/>
                      </a:cubicBezTo>
                      <a:lnTo>
                        <a:pt x="1495" y="146"/>
                      </a:lnTo>
                      <a:cubicBezTo>
                        <a:pt x="1495" y="70"/>
                        <a:pt x="1162" y="6"/>
                        <a:pt x="750" y="3"/>
                      </a:cubicBezTo>
                      <a:cubicBezTo>
                        <a:pt x="338" y="0"/>
                        <a:pt x="4" y="58"/>
                        <a:pt x="3" y="134"/>
                      </a:cubicBezTo>
                      <a:lnTo>
                        <a:pt x="0" y="469"/>
                      </a:lnTo>
                      <a:cubicBezTo>
                        <a:pt x="0" y="544"/>
                        <a:pt x="333" y="608"/>
                        <a:pt x="745" y="61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1" name="Freeform 1635"/>
                <p:cNvSpPr>
                  <a:spLocks/>
                </p:cNvSpPr>
                <p:nvPr/>
              </p:nvSpPr>
              <p:spPr bwMode="auto">
                <a:xfrm>
                  <a:off x="3118" y="3306"/>
                  <a:ext cx="179" cy="18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8">
                      <a:moveTo>
                        <a:pt x="179" y="18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37" name="Group 1642"/>
              <p:cNvGrpSpPr>
                <a:grpSpLocks/>
              </p:cNvGrpSpPr>
              <p:nvPr/>
            </p:nvGrpSpPr>
            <p:grpSpPr bwMode="auto">
              <a:xfrm>
                <a:off x="3062" y="3291"/>
                <a:ext cx="307" cy="77"/>
                <a:chOff x="3062" y="3291"/>
                <a:chExt cx="307" cy="77"/>
              </a:xfrm>
            </p:grpSpPr>
            <p:sp>
              <p:nvSpPr>
                <p:cNvPr id="1943" name="Freeform 1637"/>
                <p:cNvSpPr>
                  <a:spLocks/>
                </p:cNvSpPr>
                <p:nvPr/>
              </p:nvSpPr>
              <p:spPr bwMode="auto">
                <a:xfrm>
                  <a:off x="3078" y="3307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6"/>
                    </a:cxn>
                    <a:cxn ang="0">
                      <a:pos x="2417" y="391"/>
                    </a:cxn>
                    <a:cxn ang="0">
                      <a:pos x="2419" y="141"/>
                    </a:cxn>
                    <a:cxn ang="0">
                      <a:pos x="1212" y="6"/>
                    </a:cxn>
                    <a:cxn ang="0">
                      <a:pos x="3" y="121"/>
                    </a:cxn>
                    <a:cxn ang="0">
                      <a:pos x="1" y="371"/>
                    </a:cxn>
                    <a:cxn ang="0">
                      <a:pos x="1208" y="506"/>
                    </a:cxn>
                  </a:cxnLst>
                  <a:rect l="0" t="0" r="r" b="b"/>
                  <a:pathLst>
                    <a:path w="2420" h="511">
                      <a:moveTo>
                        <a:pt x="1208" y="506"/>
                      </a:moveTo>
                      <a:cubicBezTo>
                        <a:pt x="1875" y="511"/>
                        <a:pt x="2417" y="460"/>
                        <a:pt x="2417" y="391"/>
                      </a:cubicBezTo>
                      <a:lnTo>
                        <a:pt x="2419" y="141"/>
                      </a:lnTo>
                      <a:cubicBezTo>
                        <a:pt x="2420" y="72"/>
                        <a:pt x="1879" y="11"/>
                        <a:pt x="1212" y="6"/>
                      </a:cubicBezTo>
                      <a:cubicBezTo>
                        <a:pt x="544" y="0"/>
                        <a:pt x="3" y="52"/>
                        <a:pt x="3" y="121"/>
                      </a:cubicBezTo>
                      <a:lnTo>
                        <a:pt x="1" y="371"/>
                      </a:lnTo>
                      <a:cubicBezTo>
                        <a:pt x="0" y="440"/>
                        <a:pt x="540" y="500"/>
                        <a:pt x="1208" y="506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4" name="Freeform 1638"/>
                <p:cNvSpPr>
                  <a:spLocks/>
                </p:cNvSpPr>
                <p:nvPr/>
              </p:nvSpPr>
              <p:spPr bwMode="auto">
                <a:xfrm>
                  <a:off x="3062" y="3291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5" name="Freeform 1639"/>
                <p:cNvSpPr>
                  <a:spLocks/>
                </p:cNvSpPr>
                <p:nvPr/>
              </p:nvSpPr>
              <p:spPr bwMode="auto">
                <a:xfrm>
                  <a:off x="3062" y="3321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0"/>
                    </a:cxn>
                    <a:cxn ang="0">
                      <a:pos x="1209" y="5"/>
                    </a:cxn>
                    <a:cxn ang="0">
                      <a:pos x="0" y="121"/>
                    </a:cxn>
                    <a:cxn ang="0">
                      <a:pos x="1207" y="255"/>
                    </a:cxn>
                    <a:cxn ang="0">
                      <a:pos x="2417" y="140"/>
                    </a:cxn>
                  </a:cxnLst>
                  <a:rect l="0" t="0" r="r" b="b"/>
                  <a:pathLst>
                    <a:path w="2417" h="261">
                      <a:moveTo>
                        <a:pt x="2417" y="140"/>
                      </a:moveTo>
                      <a:cubicBezTo>
                        <a:pt x="2417" y="71"/>
                        <a:pt x="1877" y="11"/>
                        <a:pt x="1209" y="5"/>
                      </a:cubicBezTo>
                      <a:cubicBezTo>
                        <a:pt x="542" y="0"/>
                        <a:pt x="1" y="52"/>
                        <a:pt x="0" y="121"/>
                      </a:cubicBezTo>
                      <a:cubicBezTo>
                        <a:pt x="0" y="190"/>
                        <a:pt x="540" y="250"/>
                        <a:pt x="1207" y="255"/>
                      </a:cubicBezTo>
                      <a:cubicBezTo>
                        <a:pt x="1875" y="261"/>
                        <a:pt x="2416" y="209"/>
                        <a:pt x="2417" y="14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6" name="Freeform 1640"/>
                <p:cNvSpPr>
                  <a:spLocks/>
                </p:cNvSpPr>
                <p:nvPr/>
              </p:nvSpPr>
              <p:spPr bwMode="auto">
                <a:xfrm>
                  <a:off x="3062" y="3291"/>
                  <a:ext cx="290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7" name="Freeform 1641"/>
                <p:cNvSpPr>
                  <a:spLocks/>
                </p:cNvSpPr>
                <p:nvPr/>
              </p:nvSpPr>
              <p:spPr bwMode="auto">
                <a:xfrm>
                  <a:off x="3062" y="3321"/>
                  <a:ext cx="290" cy="16"/>
                </a:xfrm>
                <a:custGeom>
                  <a:avLst/>
                  <a:gdLst/>
                  <a:ahLst/>
                  <a:cxnLst>
                    <a:cxn ang="0">
                      <a:pos x="290" y="16"/>
                    </a:cxn>
                    <a:cxn ang="0">
                      <a:pos x="145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90" h="16">
                      <a:moveTo>
                        <a:pt x="290" y="16"/>
                      </a:moveTo>
                      <a:cubicBezTo>
                        <a:pt x="290" y="8"/>
                        <a:pt x="225" y="1"/>
                        <a:pt x="145" y="0"/>
                      </a:cubicBezTo>
                      <a:cubicBezTo>
                        <a:pt x="65" y="0"/>
                        <a:pt x="0" y="6"/>
                        <a:pt x="0" y="14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938" name="Freeform 1643"/>
              <p:cNvSpPr>
                <a:spLocks/>
              </p:cNvSpPr>
              <p:nvPr/>
            </p:nvSpPr>
            <p:spPr bwMode="auto">
              <a:xfrm>
                <a:off x="3207" y="3323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6" y="0"/>
                  </a:cxn>
                  <a:cxn ang="0">
                    <a:pos x="0" y="12"/>
                  </a:cxn>
                  <a:cxn ang="0">
                    <a:pos x="25" y="25"/>
                  </a:cxn>
                </a:cxnLst>
                <a:rect l="0" t="0" r="r" b="b"/>
                <a:pathLst>
                  <a:path w="51" h="25">
                    <a:moveTo>
                      <a:pt x="25" y="25"/>
                    </a:moveTo>
                    <a:cubicBezTo>
                      <a:pt x="39" y="25"/>
                      <a:pt x="50" y="20"/>
                      <a:pt x="50" y="13"/>
                    </a:cubicBezTo>
                    <a:cubicBezTo>
                      <a:pt x="51" y="6"/>
                      <a:pt x="39" y="0"/>
                      <a:pt x="26" y="0"/>
                    </a:cubicBezTo>
                    <a:cubicBezTo>
                      <a:pt x="12" y="0"/>
                      <a:pt x="1" y="6"/>
                      <a:pt x="0" y="12"/>
                    </a:cubicBezTo>
                    <a:cubicBezTo>
                      <a:pt x="0" y="19"/>
                      <a:pt x="12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39" name="Freeform 1644"/>
              <p:cNvSpPr>
                <a:spLocks/>
              </p:cNvSpPr>
              <p:nvPr/>
            </p:nvSpPr>
            <p:spPr bwMode="auto">
              <a:xfrm>
                <a:off x="3316" y="3335"/>
                <a:ext cx="9" cy="5"/>
              </a:xfrm>
              <a:custGeom>
                <a:avLst/>
                <a:gdLst/>
                <a:ahLst/>
                <a:cxnLst>
                  <a:cxn ang="0">
                    <a:pos x="37" y="42"/>
                  </a:cxn>
                  <a:cxn ang="0">
                    <a:pos x="75" y="21"/>
                  </a:cxn>
                  <a:cxn ang="0">
                    <a:pos x="37" y="0"/>
                  </a:cxn>
                  <a:cxn ang="0">
                    <a:pos x="0" y="21"/>
                  </a:cxn>
                  <a:cxn ang="0">
                    <a:pos x="37" y="42"/>
                  </a:cxn>
                </a:cxnLst>
                <a:rect l="0" t="0" r="r" b="b"/>
                <a:pathLst>
                  <a:path w="75" h="42">
                    <a:moveTo>
                      <a:pt x="37" y="42"/>
                    </a:moveTo>
                    <a:cubicBezTo>
                      <a:pt x="58" y="42"/>
                      <a:pt x="75" y="33"/>
                      <a:pt x="75" y="21"/>
                    </a:cubicBezTo>
                    <a:cubicBezTo>
                      <a:pt x="75" y="10"/>
                      <a:pt x="58" y="0"/>
                      <a:pt x="37" y="0"/>
                    </a:cubicBezTo>
                    <a:cubicBezTo>
                      <a:pt x="17" y="0"/>
                      <a:pt x="0" y="9"/>
                      <a:pt x="0" y="21"/>
                    </a:cubicBezTo>
                    <a:cubicBezTo>
                      <a:pt x="0" y="32"/>
                      <a:pt x="16" y="42"/>
                      <a:pt x="37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40" name="Freeform 1645"/>
              <p:cNvSpPr>
                <a:spLocks/>
              </p:cNvSpPr>
              <p:nvPr/>
            </p:nvSpPr>
            <p:spPr bwMode="auto">
              <a:xfrm>
                <a:off x="3087" y="3331"/>
                <a:ext cx="9" cy="5"/>
              </a:xfrm>
              <a:custGeom>
                <a:avLst/>
                <a:gdLst/>
                <a:ahLst/>
                <a:cxnLst>
                  <a:cxn ang="0">
                    <a:pos x="38" y="41"/>
                  </a:cxn>
                  <a:cxn ang="0">
                    <a:pos x="75" y="21"/>
                  </a:cxn>
                  <a:cxn ang="0">
                    <a:pos x="38" y="0"/>
                  </a:cxn>
                  <a:cxn ang="0">
                    <a:pos x="0" y="20"/>
                  </a:cxn>
                  <a:cxn ang="0">
                    <a:pos x="38" y="41"/>
                  </a:cxn>
                </a:cxnLst>
                <a:rect l="0" t="0" r="r" b="b"/>
                <a:pathLst>
                  <a:path w="76" h="42">
                    <a:moveTo>
                      <a:pt x="38" y="41"/>
                    </a:moveTo>
                    <a:cubicBezTo>
                      <a:pt x="59" y="42"/>
                      <a:pt x="75" y="32"/>
                      <a:pt x="75" y="21"/>
                    </a:cubicBezTo>
                    <a:cubicBezTo>
                      <a:pt x="76" y="9"/>
                      <a:pt x="59" y="0"/>
                      <a:pt x="38" y="0"/>
                    </a:cubicBezTo>
                    <a:cubicBezTo>
                      <a:pt x="17" y="0"/>
                      <a:pt x="1" y="9"/>
                      <a:pt x="0" y="20"/>
                    </a:cubicBezTo>
                    <a:cubicBezTo>
                      <a:pt x="0" y="32"/>
                      <a:pt x="17" y="41"/>
                      <a:pt x="38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41" name="Freeform 1646"/>
              <p:cNvSpPr>
                <a:spLocks/>
              </p:cNvSpPr>
              <p:nvPr/>
            </p:nvSpPr>
            <p:spPr bwMode="auto">
              <a:xfrm>
                <a:off x="3145" y="3323"/>
                <a:ext cx="8" cy="5"/>
              </a:xfrm>
              <a:custGeom>
                <a:avLst/>
                <a:gdLst/>
                <a:ahLst/>
                <a:cxnLst>
                  <a:cxn ang="0">
                    <a:pos x="33" y="42"/>
                  </a:cxn>
                  <a:cxn ang="0">
                    <a:pos x="66" y="21"/>
                  </a:cxn>
                  <a:cxn ang="0">
                    <a:pos x="33" y="0"/>
                  </a:cxn>
                  <a:cxn ang="0">
                    <a:pos x="0" y="21"/>
                  </a:cxn>
                  <a:cxn ang="0">
                    <a:pos x="33" y="42"/>
                  </a:cxn>
                </a:cxnLst>
                <a:rect l="0" t="0" r="r" b="b"/>
                <a:pathLst>
                  <a:path w="67" h="42">
                    <a:moveTo>
                      <a:pt x="33" y="42"/>
                    </a:moveTo>
                    <a:cubicBezTo>
                      <a:pt x="51" y="42"/>
                      <a:pt x="66" y="33"/>
                      <a:pt x="66" y="21"/>
                    </a:cubicBezTo>
                    <a:cubicBezTo>
                      <a:pt x="67" y="10"/>
                      <a:pt x="52" y="0"/>
                      <a:pt x="33" y="0"/>
                    </a:cubicBezTo>
                    <a:cubicBezTo>
                      <a:pt x="15" y="0"/>
                      <a:pt x="0" y="9"/>
                      <a:pt x="0" y="21"/>
                    </a:cubicBezTo>
                    <a:cubicBezTo>
                      <a:pt x="0" y="32"/>
                      <a:pt x="15" y="42"/>
                      <a:pt x="33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42" name="Freeform 1647"/>
              <p:cNvSpPr>
                <a:spLocks/>
              </p:cNvSpPr>
              <p:nvPr/>
            </p:nvSpPr>
            <p:spPr bwMode="auto">
              <a:xfrm>
                <a:off x="3264" y="3326"/>
                <a:ext cx="7" cy="4"/>
              </a:xfrm>
              <a:custGeom>
                <a:avLst/>
                <a:gdLst/>
                <a:ahLst/>
                <a:cxnLst>
                  <a:cxn ang="0">
                    <a:pos x="30" y="33"/>
                  </a:cxn>
                  <a:cxn ang="0">
                    <a:pos x="59" y="17"/>
                  </a:cxn>
                  <a:cxn ang="0">
                    <a:pos x="30" y="0"/>
                  </a:cxn>
                  <a:cxn ang="0">
                    <a:pos x="0" y="17"/>
                  </a:cxn>
                  <a:cxn ang="0">
                    <a:pos x="30" y="33"/>
                  </a:cxn>
                </a:cxnLst>
                <a:rect l="0" t="0" r="r" b="b"/>
                <a:pathLst>
                  <a:path w="59" h="34">
                    <a:moveTo>
                      <a:pt x="30" y="33"/>
                    </a:moveTo>
                    <a:cubicBezTo>
                      <a:pt x="46" y="34"/>
                      <a:pt x="59" y="26"/>
                      <a:pt x="59" y="17"/>
                    </a:cubicBezTo>
                    <a:cubicBezTo>
                      <a:pt x="59" y="8"/>
                      <a:pt x="46" y="0"/>
                      <a:pt x="30" y="0"/>
                    </a:cubicBezTo>
                    <a:cubicBezTo>
                      <a:pt x="14" y="0"/>
                      <a:pt x="1" y="7"/>
                      <a:pt x="0" y="17"/>
                    </a:cubicBezTo>
                    <a:cubicBezTo>
                      <a:pt x="0" y="26"/>
                      <a:pt x="13" y="33"/>
                      <a:pt x="30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50" name="Group 1670"/>
            <p:cNvGrpSpPr>
              <a:grpSpLocks/>
            </p:cNvGrpSpPr>
            <p:nvPr/>
          </p:nvGrpSpPr>
          <p:grpSpPr bwMode="auto">
            <a:xfrm>
              <a:off x="6801519" y="4176681"/>
              <a:ext cx="270265" cy="94484"/>
              <a:chOff x="3158" y="3327"/>
              <a:chExt cx="307" cy="127"/>
            </a:xfrm>
          </p:grpSpPr>
          <p:grpSp>
            <p:nvGrpSpPr>
              <p:cNvPr id="1914" name="Group 1653"/>
              <p:cNvGrpSpPr>
                <a:grpSpLocks/>
              </p:cNvGrpSpPr>
              <p:nvPr/>
            </p:nvGrpSpPr>
            <p:grpSpPr bwMode="auto">
              <a:xfrm>
                <a:off x="3252" y="3327"/>
                <a:ext cx="105" cy="51"/>
                <a:chOff x="3252" y="3327"/>
                <a:chExt cx="105" cy="51"/>
              </a:xfrm>
            </p:grpSpPr>
            <p:sp>
              <p:nvSpPr>
                <p:cNvPr id="1931" name="Freeform 1649"/>
                <p:cNvSpPr>
                  <a:spLocks/>
                </p:cNvSpPr>
                <p:nvPr/>
              </p:nvSpPr>
              <p:spPr bwMode="auto">
                <a:xfrm>
                  <a:off x="3252" y="3327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7" y="1"/>
                    </a:cxn>
                    <a:cxn ang="0">
                      <a:pos x="3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70" h="428">
                      <a:moveTo>
                        <a:pt x="433" y="426"/>
                      </a:moveTo>
                      <a:cubicBezTo>
                        <a:pt x="672" y="428"/>
                        <a:pt x="867" y="402"/>
                        <a:pt x="867" y="368"/>
                      </a:cubicBezTo>
                      <a:lnTo>
                        <a:pt x="869" y="67"/>
                      </a:lnTo>
                      <a:cubicBezTo>
                        <a:pt x="870" y="33"/>
                        <a:pt x="676" y="3"/>
                        <a:pt x="437" y="1"/>
                      </a:cubicBezTo>
                      <a:cubicBezTo>
                        <a:pt x="197" y="0"/>
                        <a:pt x="3" y="26"/>
                        <a:pt x="3" y="60"/>
                      </a:cubicBezTo>
                      <a:lnTo>
                        <a:pt x="0" y="361"/>
                      </a:lnTo>
                      <a:cubicBezTo>
                        <a:pt x="0" y="395"/>
                        <a:pt x="194" y="425"/>
                        <a:pt x="433" y="4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32" name="Freeform 1650"/>
                <p:cNvSpPr>
                  <a:spLocks/>
                </p:cNvSpPr>
                <p:nvPr/>
              </p:nvSpPr>
              <p:spPr bwMode="auto">
                <a:xfrm>
                  <a:off x="3252" y="3363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6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8">
                      <a:moveTo>
                        <a:pt x="867" y="68"/>
                      </a:moveTo>
                      <a:cubicBezTo>
                        <a:pt x="867" y="33"/>
                        <a:pt x="673" y="4"/>
                        <a:pt x="434" y="2"/>
                      </a:cubicBezTo>
                      <a:cubicBezTo>
                        <a:pt x="195" y="0"/>
                        <a:pt x="1" y="26"/>
                        <a:pt x="0" y="61"/>
                      </a:cubicBezTo>
                      <a:cubicBezTo>
                        <a:pt x="0" y="95"/>
                        <a:pt x="194" y="125"/>
                        <a:pt x="433" y="126"/>
                      </a:cubicBezTo>
                      <a:cubicBezTo>
                        <a:pt x="672" y="128"/>
                        <a:pt x="867" y="102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33" name="Freeform 1651"/>
                <p:cNvSpPr>
                  <a:spLocks/>
                </p:cNvSpPr>
                <p:nvPr/>
              </p:nvSpPr>
              <p:spPr bwMode="auto">
                <a:xfrm>
                  <a:off x="3252" y="3327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7" y="1"/>
                    </a:cxn>
                    <a:cxn ang="0">
                      <a:pos x="3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70" h="428">
                      <a:moveTo>
                        <a:pt x="433" y="426"/>
                      </a:moveTo>
                      <a:cubicBezTo>
                        <a:pt x="672" y="428"/>
                        <a:pt x="867" y="402"/>
                        <a:pt x="867" y="368"/>
                      </a:cubicBezTo>
                      <a:lnTo>
                        <a:pt x="869" y="67"/>
                      </a:lnTo>
                      <a:cubicBezTo>
                        <a:pt x="870" y="33"/>
                        <a:pt x="676" y="3"/>
                        <a:pt x="437" y="1"/>
                      </a:cubicBezTo>
                      <a:cubicBezTo>
                        <a:pt x="197" y="0"/>
                        <a:pt x="3" y="26"/>
                        <a:pt x="3" y="60"/>
                      </a:cubicBezTo>
                      <a:lnTo>
                        <a:pt x="0" y="361"/>
                      </a:lnTo>
                      <a:cubicBezTo>
                        <a:pt x="0" y="395"/>
                        <a:pt x="194" y="425"/>
                        <a:pt x="433" y="42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34" name="Freeform 1652"/>
                <p:cNvSpPr>
                  <a:spLocks/>
                </p:cNvSpPr>
                <p:nvPr/>
              </p:nvSpPr>
              <p:spPr bwMode="auto">
                <a:xfrm>
                  <a:off x="3252" y="3363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15" name="Group 1658"/>
              <p:cNvGrpSpPr>
                <a:grpSpLocks/>
              </p:cNvGrpSpPr>
              <p:nvPr/>
            </p:nvGrpSpPr>
            <p:grpSpPr bwMode="auto">
              <a:xfrm>
                <a:off x="3214" y="3352"/>
                <a:ext cx="180" cy="74"/>
                <a:chOff x="3214" y="3352"/>
                <a:chExt cx="180" cy="74"/>
              </a:xfrm>
            </p:grpSpPr>
            <p:sp>
              <p:nvSpPr>
                <p:cNvPr id="1927" name="Freeform 1654"/>
                <p:cNvSpPr>
                  <a:spLocks/>
                </p:cNvSpPr>
                <p:nvPr/>
              </p:nvSpPr>
              <p:spPr bwMode="auto">
                <a:xfrm>
                  <a:off x="3214" y="3352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5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5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4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28" name="Freeform 1655"/>
                <p:cNvSpPr>
                  <a:spLocks/>
                </p:cNvSpPr>
                <p:nvPr/>
              </p:nvSpPr>
              <p:spPr bwMode="auto">
                <a:xfrm>
                  <a:off x="3214" y="3392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3" h="280">
                      <a:moveTo>
                        <a:pt x="1492" y="146"/>
                      </a:moveTo>
                      <a:cubicBezTo>
                        <a:pt x="1493" y="71"/>
                        <a:pt x="1159" y="7"/>
                        <a:pt x="747" y="3"/>
                      </a:cubicBezTo>
                      <a:cubicBezTo>
                        <a:pt x="335" y="0"/>
                        <a:pt x="1" y="59"/>
                        <a:pt x="0" y="134"/>
                      </a:cubicBezTo>
                      <a:cubicBezTo>
                        <a:pt x="0" y="210"/>
                        <a:pt x="333" y="274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29" name="Freeform 1656"/>
                <p:cNvSpPr>
                  <a:spLocks/>
                </p:cNvSpPr>
                <p:nvPr/>
              </p:nvSpPr>
              <p:spPr bwMode="auto">
                <a:xfrm>
                  <a:off x="3214" y="3352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5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5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4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30" name="Freeform 1657"/>
                <p:cNvSpPr>
                  <a:spLocks/>
                </p:cNvSpPr>
                <p:nvPr/>
              </p:nvSpPr>
              <p:spPr bwMode="auto">
                <a:xfrm>
                  <a:off x="3214" y="3392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16" name="Group 1664"/>
              <p:cNvGrpSpPr>
                <a:grpSpLocks/>
              </p:cNvGrpSpPr>
              <p:nvPr/>
            </p:nvGrpSpPr>
            <p:grpSpPr bwMode="auto">
              <a:xfrm>
                <a:off x="3158" y="3377"/>
                <a:ext cx="307" cy="77"/>
                <a:chOff x="3158" y="3377"/>
                <a:chExt cx="307" cy="77"/>
              </a:xfrm>
            </p:grpSpPr>
            <p:sp>
              <p:nvSpPr>
                <p:cNvPr id="1922" name="Freeform 1659"/>
                <p:cNvSpPr>
                  <a:spLocks/>
                </p:cNvSpPr>
                <p:nvPr/>
              </p:nvSpPr>
              <p:spPr bwMode="auto">
                <a:xfrm>
                  <a:off x="3174" y="3393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1"/>
                    </a:cxn>
                    <a:cxn ang="0">
                      <a:pos x="1" y="371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79" y="11"/>
                        <a:pt x="1212" y="5"/>
                      </a:cubicBezTo>
                      <a:cubicBezTo>
                        <a:pt x="544" y="0"/>
                        <a:pt x="3" y="52"/>
                        <a:pt x="3" y="121"/>
                      </a:cubicBezTo>
                      <a:lnTo>
                        <a:pt x="1" y="371"/>
                      </a:lnTo>
                      <a:cubicBezTo>
                        <a:pt x="0" y="440"/>
                        <a:pt x="540" y="500"/>
                        <a:pt x="1208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23" name="Freeform 1660"/>
                <p:cNvSpPr>
                  <a:spLocks/>
                </p:cNvSpPr>
                <p:nvPr/>
              </p:nvSpPr>
              <p:spPr bwMode="auto">
                <a:xfrm>
                  <a:off x="3158" y="3377"/>
                  <a:ext cx="290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0"/>
                    </a:cxn>
                    <a:cxn ang="0">
                      <a:pos x="0" y="370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1"/>
                        <a:pt x="2" y="120"/>
                      </a:cubicBezTo>
                      <a:lnTo>
                        <a:pt x="0" y="370"/>
                      </a:lnTo>
                      <a:cubicBezTo>
                        <a:pt x="0" y="439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24" name="Freeform 1661"/>
                <p:cNvSpPr>
                  <a:spLocks/>
                </p:cNvSpPr>
                <p:nvPr/>
              </p:nvSpPr>
              <p:spPr bwMode="auto">
                <a:xfrm>
                  <a:off x="3158" y="3407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0"/>
                    </a:cxn>
                    <a:cxn ang="0">
                      <a:pos x="1209" y="5"/>
                    </a:cxn>
                    <a:cxn ang="0">
                      <a:pos x="0" y="120"/>
                    </a:cxn>
                    <a:cxn ang="0">
                      <a:pos x="1207" y="255"/>
                    </a:cxn>
                    <a:cxn ang="0">
                      <a:pos x="2417" y="140"/>
                    </a:cxn>
                  </a:cxnLst>
                  <a:rect l="0" t="0" r="r" b="b"/>
                  <a:pathLst>
                    <a:path w="2417" h="261">
                      <a:moveTo>
                        <a:pt x="2417" y="140"/>
                      </a:moveTo>
                      <a:cubicBezTo>
                        <a:pt x="2417" y="71"/>
                        <a:pt x="1877" y="11"/>
                        <a:pt x="1209" y="5"/>
                      </a:cubicBezTo>
                      <a:cubicBezTo>
                        <a:pt x="542" y="0"/>
                        <a:pt x="1" y="51"/>
                        <a:pt x="0" y="120"/>
                      </a:cubicBezTo>
                      <a:cubicBezTo>
                        <a:pt x="0" y="189"/>
                        <a:pt x="540" y="250"/>
                        <a:pt x="1207" y="255"/>
                      </a:cubicBezTo>
                      <a:cubicBezTo>
                        <a:pt x="1875" y="261"/>
                        <a:pt x="2416" y="209"/>
                        <a:pt x="2417" y="14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25" name="Freeform 1662"/>
                <p:cNvSpPr>
                  <a:spLocks/>
                </p:cNvSpPr>
                <p:nvPr/>
              </p:nvSpPr>
              <p:spPr bwMode="auto">
                <a:xfrm>
                  <a:off x="3158" y="3377"/>
                  <a:ext cx="290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0"/>
                    </a:cxn>
                    <a:cxn ang="0">
                      <a:pos x="0" y="370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1"/>
                        <a:pt x="2" y="120"/>
                      </a:cubicBezTo>
                      <a:lnTo>
                        <a:pt x="0" y="370"/>
                      </a:lnTo>
                      <a:cubicBezTo>
                        <a:pt x="0" y="439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26" name="Freeform 1663"/>
                <p:cNvSpPr>
                  <a:spLocks/>
                </p:cNvSpPr>
                <p:nvPr/>
              </p:nvSpPr>
              <p:spPr bwMode="auto">
                <a:xfrm>
                  <a:off x="3158" y="3407"/>
                  <a:ext cx="290" cy="16"/>
                </a:xfrm>
                <a:custGeom>
                  <a:avLst/>
                  <a:gdLst/>
                  <a:ahLst/>
                  <a:cxnLst>
                    <a:cxn ang="0">
                      <a:pos x="290" y="16"/>
                    </a:cxn>
                    <a:cxn ang="0">
                      <a:pos x="145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90" h="16">
                      <a:moveTo>
                        <a:pt x="290" y="16"/>
                      </a:moveTo>
                      <a:cubicBezTo>
                        <a:pt x="290" y="8"/>
                        <a:pt x="225" y="1"/>
                        <a:pt x="145" y="0"/>
                      </a:cubicBezTo>
                      <a:cubicBezTo>
                        <a:pt x="65" y="0"/>
                        <a:pt x="0" y="6"/>
                        <a:pt x="0" y="14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917" name="Freeform 1665"/>
              <p:cNvSpPr>
                <a:spLocks/>
              </p:cNvSpPr>
              <p:nvPr/>
            </p:nvSpPr>
            <p:spPr bwMode="auto">
              <a:xfrm>
                <a:off x="3303" y="3409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6" y="0"/>
                  </a:cxn>
                  <a:cxn ang="0">
                    <a:pos x="0" y="12"/>
                  </a:cxn>
                  <a:cxn ang="0">
                    <a:pos x="25" y="25"/>
                  </a:cxn>
                </a:cxnLst>
                <a:rect l="0" t="0" r="r" b="b"/>
                <a:pathLst>
                  <a:path w="51" h="25">
                    <a:moveTo>
                      <a:pt x="25" y="25"/>
                    </a:moveTo>
                    <a:cubicBezTo>
                      <a:pt x="39" y="25"/>
                      <a:pt x="50" y="19"/>
                      <a:pt x="50" y="13"/>
                    </a:cubicBezTo>
                    <a:cubicBezTo>
                      <a:pt x="51" y="6"/>
                      <a:pt x="39" y="0"/>
                      <a:pt x="26" y="0"/>
                    </a:cubicBezTo>
                    <a:cubicBezTo>
                      <a:pt x="12" y="0"/>
                      <a:pt x="1" y="5"/>
                      <a:pt x="0" y="12"/>
                    </a:cubicBezTo>
                    <a:cubicBezTo>
                      <a:pt x="0" y="19"/>
                      <a:pt x="12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8" name="Freeform 1666"/>
              <p:cNvSpPr>
                <a:spLocks/>
              </p:cNvSpPr>
              <p:nvPr/>
            </p:nvSpPr>
            <p:spPr bwMode="auto">
              <a:xfrm>
                <a:off x="3412" y="3421"/>
                <a:ext cx="9" cy="5"/>
              </a:xfrm>
              <a:custGeom>
                <a:avLst/>
                <a:gdLst/>
                <a:ahLst/>
                <a:cxnLst>
                  <a:cxn ang="0">
                    <a:pos x="37" y="41"/>
                  </a:cxn>
                  <a:cxn ang="0">
                    <a:pos x="75" y="21"/>
                  </a:cxn>
                  <a:cxn ang="0">
                    <a:pos x="37" y="0"/>
                  </a:cxn>
                  <a:cxn ang="0">
                    <a:pos x="0" y="20"/>
                  </a:cxn>
                  <a:cxn ang="0">
                    <a:pos x="37" y="41"/>
                  </a:cxn>
                </a:cxnLst>
                <a:rect l="0" t="0" r="r" b="b"/>
                <a:pathLst>
                  <a:path w="75" h="42">
                    <a:moveTo>
                      <a:pt x="37" y="41"/>
                    </a:moveTo>
                    <a:cubicBezTo>
                      <a:pt x="58" y="42"/>
                      <a:pt x="75" y="32"/>
                      <a:pt x="75" y="21"/>
                    </a:cubicBezTo>
                    <a:cubicBezTo>
                      <a:pt x="75" y="9"/>
                      <a:pt x="58" y="0"/>
                      <a:pt x="37" y="0"/>
                    </a:cubicBezTo>
                    <a:cubicBezTo>
                      <a:pt x="17" y="0"/>
                      <a:pt x="0" y="9"/>
                      <a:pt x="0" y="20"/>
                    </a:cubicBezTo>
                    <a:cubicBezTo>
                      <a:pt x="0" y="32"/>
                      <a:pt x="16" y="41"/>
                      <a:pt x="37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9" name="Freeform 1667"/>
              <p:cNvSpPr>
                <a:spLocks/>
              </p:cNvSpPr>
              <p:nvPr/>
            </p:nvSpPr>
            <p:spPr bwMode="auto">
              <a:xfrm>
                <a:off x="3183" y="3417"/>
                <a:ext cx="9" cy="5"/>
              </a:xfrm>
              <a:custGeom>
                <a:avLst/>
                <a:gdLst/>
                <a:ahLst/>
                <a:cxnLst>
                  <a:cxn ang="0">
                    <a:pos x="38" y="42"/>
                  </a:cxn>
                  <a:cxn ang="0">
                    <a:pos x="75" y="22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8" y="42"/>
                  </a:cxn>
                </a:cxnLst>
                <a:rect l="0" t="0" r="r" b="b"/>
                <a:pathLst>
                  <a:path w="76" h="42">
                    <a:moveTo>
                      <a:pt x="38" y="42"/>
                    </a:moveTo>
                    <a:cubicBezTo>
                      <a:pt x="59" y="42"/>
                      <a:pt x="75" y="33"/>
                      <a:pt x="75" y="22"/>
                    </a:cubicBezTo>
                    <a:cubicBezTo>
                      <a:pt x="76" y="10"/>
                      <a:pt x="59" y="1"/>
                      <a:pt x="38" y="0"/>
                    </a:cubicBezTo>
                    <a:cubicBezTo>
                      <a:pt x="17" y="0"/>
                      <a:pt x="1" y="9"/>
                      <a:pt x="0" y="21"/>
                    </a:cubicBezTo>
                    <a:cubicBezTo>
                      <a:pt x="0" y="33"/>
                      <a:pt x="17" y="42"/>
                      <a:pt x="38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0" name="Freeform 1668"/>
              <p:cNvSpPr>
                <a:spLocks/>
              </p:cNvSpPr>
              <p:nvPr/>
            </p:nvSpPr>
            <p:spPr bwMode="auto">
              <a:xfrm>
                <a:off x="3241" y="3409"/>
                <a:ext cx="8" cy="5"/>
              </a:xfrm>
              <a:custGeom>
                <a:avLst/>
                <a:gdLst/>
                <a:ahLst/>
                <a:cxnLst>
                  <a:cxn ang="0">
                    <a:pos x="33" y="41"/>
                  </a:cxn>
                  <a:cxn ang="0">
                    <a:pos x="66" y="21"/>
                  </a:cxn>
                  <a:cxn ang="0">
                    <a:pos x="33" y="0"/>
                  </a:cxn>
                  <a:cxn ang="0">
                    <a:pos x="0" y="20"/>
                  </a:cxn>
                  <a:cxn ang="0">
                    <a:pos x="33" y="41"/>
                  </a:cxn>
                </a:cxnLst>
                <a:rect l="0" t="0" r="r" b="b"/>
                <a:pathLst>
                  <a:path w="67" h="42">
                    <a:moveTo>
                      <a:pt x="33" y="41"/>
                    </a:moveTo>
                    <a:cubicBezTo>
                      <a:pt x="51" y="42"/>
                      <a:pt x="66" y="32"/>
                      <a:pt x="66" y="21"/>
                    </a:cubicBezTo>
                    <a:cubicBezTo>
                      <a:pt x="67" y="9"/>
                      <a:pt x="52" y="0"/>
                      <a:pt x="33" y="0"/>
                    </a:cubicBezTo>
                    <a:cubicBezTo>
                      <a:pt x="15" y="0"/>
                      <a:pt x="0" y="9"/>
                      <a:pt x="0" y="20"/>
                    </a:cubicBezTo>
                    <a:cubicBezTo>
                      <a:pt x="0" y="32"/>
                      <a:pt x="15" y="41"/>
                      <a:pt x="33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1" name="Freeform 1669"/>
              <p:cNvSpPr>
                <a:spLocks/>
              </p:cNvSpPr>
              <p:nvPr/>
            </p:nvSpPr>
            <p:spPr bwMode="auto">
              <a:xfrm>
                <a:off x="3360" y="3412"/>
                <a:ext cx="7" cy="4"/>
              </a:xfrm>
              <a:custGeom>
                <a:avLst/>
                <a:gdLst/>
                <a:ahLst/>
                <a:cxnLst>
                  <a:cxn ang="0">
                    <a:pos x="30" y="33"/>
                  </a:cxn>
                  <a:cxn ang="0">
                    <a:pos x="59" y="17"/>
                  </a:cxn>
                  <a:cxn ang="0">
                    <a:pos x="30" y="0"/>
                  </a:cxn>
                  <a:cxn ang="0">
                    <a:pos x="0" y="16"/>
                  </a:cxn>
                  <a:cxn ang="0">
                    <a:pos x="30" y="33"/>
                  </a:cxn>
                </a:cxnLst>
                <a:rect l="0" t="0" r="r" b="b"/>
                <a:pathLst>
                  <a:path w="59" h="33">
                    <a:moveTo>
                      <a:pt x="30" y="33"/>
                    </a:moveTo>
                    <a:cubicBezTo>
                      <a:pt x="46" y="33"/>
                      <a:pt x="59" y="26"/>
                      <a:pt x="59" y="17"/>
                    </a:cubicBezTo>
                    <a:cubicBezTo>
                      <a:pt x="59" y="7"/>
                      <a:pt x="46" y="0"/>
                      <a:pt x="30" y="0"/>
                    </a:cubicBezTo>
                    <a:cubicBezTo>
                      <a:pt x="14" y="0"/>
                      <a:pt x="1" y="7"/>
                      <a:pt x="0" y="16"/>
                    </a:cubicBezTo>
                    <a:cubicBezTo>
                      <a:pt x="0" y="25"/>
                      <a:pt x="13" y="33"/>
                      <a:pt x="30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51" name="Group 1675"/>
            <p:cNvGrpSpPr>
              <a:grpSpLocks/>
            </p:cNvGrpSpPr>
            <p:nvPr/>
          </p:nvGrpSpPr>
          <p:grpSpPr bwMode="auto">
            <a:xfrm>
              <a:off x="6630732" y="3984738"/>
              <a:ext cx="92436" cy="37942"/>
              <a:chOff x="2964" y="3069"/>
              <a:chExt cx="105" cy="51"/>
            </a:xfrm>
          </p:grpSpPr>
          <p:sp>
            <p:nvSpPr>
              <p:cNvPr id="1910" name="Freeform 1671"/>
              <p:cNvSpPr>
                <a:spLocks/>
              </p:cNvSpPr>
              <p:nvPr/>
            </p:nvSpPr>
            <p:spPr bwMode="auto">
              <a:xfrm>
                <a:off x="2964" y="3069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1" name="Freeform 1672"/>
              <p:cNvSpPr>
                <a:spLocks/>
              </p:cNvSpPr>
              <p:nvPr/>
            </p:nvSpPr>
            <p:spPr bwMode="auto">
              <a:xfrm>
                <a:off x="2964" y="3105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5" y="0"/>
                      <a:pt x="1" y="26"/>
                      <a:pt x="0" y="61"/>
                    </a:cubicBezTo>
                    <a:cubicBezTo>
                      <a:pt x="0" y="95"/>
                      <a:pt x="194" y="125"/>
                      <a:pt x="433" y="126"/>
                    </a:cubicBezTo>
                    <a:cubicBezTo>
                      <a:pt x="672" y="128"/>
                      <a:pt x="867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2" name="Freeform 1673"/>
              <p:cNvSpPr>
                <a:spLocks/>
              </p:cNvSpPr>
              <p:nvPr/>
            </p:nvSpPr>
            <p:spPr bwMode="auto">
              <a:xfrm>
                <a:off x="2964" y="3069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3" name="Freeform 1674"/>
              <p:cNvSpPr>
                <a:spLocks/>
              </p:cNvSpPr>
              <p:nvPr/>
            </p:nvSpPr>
            <p:spPr bwMode="auto">
              <a:xfrm>
                <a:off x="2964" y="3105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52" name="Group 1680"/>
            <p:cNvGrpSpPr>
              <a:grpSpLocks/>
            </p:cNvGrpSpPr>
            <p:nvPr/>
          </p:nvGrpSpPr>
          <p:grpSpPr bwMode="auto">
            <a:xfrm>
              <a:off x="6597279" y="4003337"/>
              <a:ext cx="158462" cy="55053"/>
              <a:chOff x="2926" y="3094"/>
              <a:chExt cx="180" cy="74"/>
            </a:xfrm>
          </p:grpSpPr>
          <p:sp>
            <p:nvSpPr>
              <p:cNvPr id="1906" name="Freeform 1676"/>
              <p:cNvSpPr>
                <a:spLocks/>
              </p:cNvSpPr>
              <p:nvPr/>
            </p:nvSpPr>
            <p:spPr bwMode="auto">
              <a:xfrm>
                <a:off x="2926" y="3094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7" name="Freeform 1677"/>
              <p:cNvSpPr>
                <a:spLocks/>
              </p:cNvSpPr>
              <p:nvPr/>
            </p:nvSpPr>
            <p:spPr bwMode="auto">
              <a:xfrm>
                <a:off x="2926" y="3134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3" h="280">
                    <a:moveTo>
                      <a:pt x="1492" y="146"/>
                    </a:moveTo>
                    <a:cubicBezTo>
                      <a:pt x="1493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8" name="Freeform 1678"/>
              <p:cNvSpPr>
                <a:spLocks/>
              </p:cNvSpPr>
              <p:nvPr/>
            </p:nvSpPr>
            <p:spPr bwMode="auto">
              <a:xfrm>
                <a:off x="2926" y="3094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9" name="Freeform 1679"/>
              <p:cNvSpPr>
                <a:spLocks/>
              </p:cNvSpPr>
              <p:nvPr/>
            </p:nvSpPr>
            <p:spPr bwMode="auto">
              <a:xfrm>
                <a:off x="2926" y="3134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53" name="Group 1686"/>
            <p:cNvGrpSpPr>
              <a:grpSpLocks/>
            </p:cNvGrpSpPr>
            <p:nvPr/>
          </p:nvGrpSpPr>
          <p:grpSpPr bwMode="auto">
            <a:xfrm>
              <a:off x="6547980" y="4021936"/>
              <a:ext cx="270265" cy="57286"/>
              <a:chOff x="2870" y="3119"/>
              <a:chExt cx="307" cy="77"/>
            </a:xfrm>
          </p:grpSpPr>
          <p:sp>
            <p:nvSpPr>
              <p:cNvPr id="1901" name="Freeform 1681"/>
              <p:cNvSpPr>
                <a:spLocks/>
              </p:cNvSpPr>
              <p:nvPr/>
            </p:nvSpPr>
            <p:spPr bwMode="auto">
              <a:xfrm>
                <a:off x="2886" y="3135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79" y="11"/>
                      <a:pt x="1212" y="5"/>
                    </a:cubicBezTo>
                    <a:cubicBezTo>
                      <a:pt x="544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0" y="500"/>
                      <a:pt x="1208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2" name="Freeform 1682"/>
              <p:cNvSpPr>
                <a:spLocks/>
              </p:cNvSpPr>
              <p:nvPr/>
            </p:nvSpPr>
            <p:spPr bwMode="auto">
              <a:xfrm>
                <a:off x="2870" y="3119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3" name="Freeform 1683"/>
              <p:cNvSpPr>
                <a:spLocks/>
              </p:cNvSpPr>
              <p:nvPr/>
            </p:nvSpPr>
            <p:spPr bwMode="auto">
              <a:xfrm>
                <a:off x="2870" y="3149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09" y="5"/>
                  </a:cxn>
                  <a:cxn ang="0">
                    <a:pos x="0" y="120"/>
                  </a:cxn>
                  <a:cxn ang="0">
                    <a:pos x="1207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7" h="261">
                    <a:moveTo>
                      <a:pt x="2417" y="140"/>
                    </a:moveTo>
                    <a:cubicBezTo>
                      <a:pt x="2417" y="71"/>
                      <a:pt x="1877" y="11"/>
                      <a:pt x="1209" y="5"/>
                    </a:cubicBezTo>
                    <a:cubicBezTo>
                      <a:pt x="542" y="0"/>
                      <a:pt x="1" y="51"/>
                      <a:pt x="0" y="120"/>
                    </a:cubicBezTo>
                    <a:cubicBezTo>
                      <a:pt x="0" y="189"/>
                      <a:pt x="540" y="250"/>
                      <a:pt x="1207" y="255"/>
                    </a:cubicBezTo>
                    <a:cubicBezTo>
                      <a:pt x="1875" y="261"/>
                      <a:pt x="2416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4" name="Freeform 1684"/>
              <p:cNvSpPr>
                <a:spLocks/>
              </p:cNvSpPr>
              <p:nvPr/>
            </p:nvSpPr>
            <p:spPr bwMode="auto">
              <a:xfrm>
                <a:off x="2870" y="3119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5" name="Freeform 1685"/>
              <p:cNvSpPr>
                <a:spLocks/>
              </p:cNvSpPr>
              <p:nvPr/>
            </p:nvSpPr>
            <p:spPr bwMode="auto">
              <a:xfrm>
                <a:off x="2870" y="3149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54" name="Freeform 1687"/>
            <p:cNvSpPr>
              <a:spLocks/>
            </p:cNvSpPr>
            <p:nvPr/>
          </p:nvSpPr>
          <p:spPr bwMode="auto">
            <a:xfrm>
              <a:off x="6675630" y="4045743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1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1" y="6"/>
                    <a:pt x="39" y="0"/>
                    <a:pt x="26" y="0"/>
                  </a:cubicBezTo>
                  <a:cubicBezTo>
                    <a:pt x="12" y="0"/>
                    <a:pt x="1" y="5"/>
                    <a:pt x="0" y="12"/>
                  </a:cubicBezTo>
                  <a:cubicBezTo>
                    <a:pt x="0" y="19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5" name="Freeform 1688"/>
            <p:cNvSpPr>
              <a:spLocks/>
            </p:cNvSpPr>
            <p:nvPr/>
          </p:nvSpPr>
          <p:spPr bwMode="auto">
            <a:xfrm>
              <a:off x="6771587" y="4054670"/>
              <a:ext cx="7923" cy="3720"/>
            </a:xfrm>
            <a:custGeom>
              <a:avLst/>
              <a:gdLst/>
              <a:ahLst/>
              <a:cxnLst>
                <a:cxn ang="0">
                  <a:pos x="37" y="41"/>
                </a:cxn>
                <a:cxn ang="0">
                  <a:pos x="75" y="21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37" y="41"/>
                </a:cxn>
              </a:cxnLst>
              <a:rect l="0" t="0" r="r" b="b"/>
              <a:pathLst>
                <a:path w="75" h="42">
                  <a:moveTo>
                    <a:pt x="37" y="41"/>
                  </a:moveTo>
                  <a:cubicBezTo>
                    <a:pt x="58" y="42"/>
                    <a:pt x="75" y="32"/>
                    <a:pt x="75" y="21"/>
                  </a:cubicBezTo>
                  <a:cubicBezTo>
                    <a:pt x="75" y="9"/>
                    <a:pt x="58" y="0"/>
                    <a:pt x="37" y="0"/>
                  </a:cubicBezTo>
                  <a:cubicBezTo>
                    <a:pt x="17" y="0"/>
                    <a:pt x="0" y="9"/>
                    <a:pt x="0" y="20"/>
                  </a:cubicBezTo>
                  <a:cubicBezTo>
                    <a:pt x="0" y="32"/>
                    <a:pt x="16" y="41"/>
                    <a:pt x="37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6" name="Freeform 1689"/>
            <p:cNvSpPr>
              <a:spLocks/>
            </p:cNvSpPr>
            <p:nvPr/>
          </p:nvSpPr>
          <p:spPr bwMode="auto">
            <a:xfrm>
              <a:off x="6569989" y="4051694"/>
              <a:ext cx="7923" cy="3720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2"/>
                  </a:cubicBezTo>
                  <a:cubicBezTo>
                    <a:pt x="76" y="10"/>
                    <a:pt x="59" y="1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3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7" name="Freeform 1690"/>
            <p:cNvSpPr>
              <a:spLocks/>
            </p:cNvSpPr>
            <p:nvPr/>
          </p:nvSpPr>
          <p:spPr bwMode="auto">
            <a:xfrm>
              <a:off x="6621049" y="4045743"/>
              <a:ext cx="7043" cy="3720"/>
            </a:xfrm>
            <a:custGeom>
              <a:avLst/>
              <a:gdLst/>
              <a:ahLst/>
              <a:cxnLst>
                <a:cxn ang="0">
                  <a:pos x="33" y="41"/>
                </a:cxn>
                <a:cxn ang="0">
                  <a:pos x="66" y="21"/>
                </a:cxn>
                <a:cxn ang="0">
                  <a:pos x="33" y="0"/>
                </a:cxn>
                <a:cxn ang="0">
                  <a:pos x="0" y="20"/>
                </a:cxn>
                <a:cxn ang="0">
                  <a:pos x="33" y="41"/>
                </a:cxn>
              </a:cxnLst>
              <a:rect l="0" t="0" r="r" b="b"/>
              <a:pathLst>
                <a:path w="67" h="42">
                  <a:moveTo>
                    <a:pt x="33" y="41"/>
                  </a:moveTo>
                  <a:cubicBezTo>
                    <a:pt x="51" y="42"/>
                    <a:pt x="66" y="32"/>
                    <a:pt x="66" y="21"/>
                  </a:cubicBezTo>
                  <a:cubicBezTo>
                    <a:pt x="67" y="9"/>
                    <a:pt x="52" y="0"/>
                    <a:pt x="33" y="0"/>
                  </a:cubicBezTo>
                  <a:cubicBezTo>
                    <a:pt x="15" y="0"/>
                    <a:pt x="0" y="9"/>
                    <a:pt x="0" y="20"/>
                  </a:cubicBezTo>
                  <a:cubicBezTo>
                    <a:pt x="0" y="32"/>
                    <a:pt x="15" y="41"/>
                    <a:pt x="33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8" name="Freeform 1691"/>
            <p:cNvSpPr>
              <a:spLocks/>
            </p:cNvSpPr>
            <p:nvPr/>
          </p:nvSpPr>
          <p:spPr bwMode="auto">
            <a:xfrm>
              <a:off x="6725809" y="4047975"/>
              <a:ext cx="6162" cy="2976"/>
            </a:xfrm>
            <a:custGeom>
              <a:avLst/>
              <a:gdLst/>
              <a:ahLst/>
              <a:cxnLst>
                <a:cxn ang="0">
                  <a:pos x="30" y="33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6"/>
                </a:cxn>
                <a:cxn ang="0">
                  <a:pos x="30" y="33"/>
                </a:cxn>
              </a:cxnLst>
              <a:rect l="0" t="0" r="r" b="b"/>
              <a:pathLst>
                <a:path w="59" h="33">
                  <a:moveTo>
                    <a:pt x="30" y="33"/>
                  </a:moveTo>
                  <a:cubicBezTo>
                    <a:pt x="46" y="33"/>
                    <a:pt x="59" y="26"/>
                    <a:pt x="59" y="17"/>
                  </a:cubicBezTo>
                  <a:cubicBezTo>
                    <a:pt x="59" y="7"/>
                    <a:pt x="46" y="0"/>
                    <a:pt x="30" y="0"/>
                  </a:cubicBezTo>
                  <a:cubicBezTo>
                    <a:pt x="14" y="0"/>
                    <a:pt x="1" y="7"/>
                    <a:pt x="0" y="16"/>
                  </a:cubicBezTo>
                  <a:cubicBezTo>
                    <a:pt x="0" y="25"/>
                    <a:pt x="13" y="33"/>
                    <a:pt x="3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59" name="Group 1696"/>
            <p:cNvGrpSpPr>
              <a:grpSpLocks/>
            </p:cNvGrpSpPr>
            <p:nvPr/>
          </p:nvGrpSpPr>
          <p:grpSpPr bwMode="auto">
            <a:xfrm>
              <a:off x="6630732" y="3984738"/>
              <a:ext cx="92436" cy="37942"/>
              <a:chOff x="2964" y="3069"/>
              <a:chExt cx="105" cy="51"/>
            </a:xfrm>
          </p:grpSpPr>
          <p:sp>
            <p:nvSpPr>
              <p:cNvPr id="1897" name="Freeform 1692"/>
              <p:cNvSpPr>
                <a:spLocks/>
              </p:cNvSpPr>
              <p:nvPr/>
            </p:nvSpPr>
            <p:spPr bwMode="auto">
              <a:xfrm>
                <a:off x="2964" y="3069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8" name="Freeform 1693"/>
              <p:cNvSpPr>
                <a:spLocks/>
              </p:cNvSpPr>
              <p:nvPr/>
            </p:nvSpPr>
            <p:spPr bwMode="auto">
              <a:xfrm>
                <a:off x="2964" y="3105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5" y="0"/>
                      <a:pt x="1" y="26"/>
                      <a:pt x="0" y="61"/>
                    </a:cubicBezTo>
                    <a:cubicBezTo>
                      <a:pt x="0" y="95"/>
                      <a:pt x="194" y="125"/>
                      <a:pt x="433" y="126"/>
                    </a:cubicBezTo>
                    <a:cubicBezTo>
                      <a:pt x="672" y="128"/>
                      <a:pt x="867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9" name="Freeform 1694"/>
              <p:cNvSpPr>
                <a:spLocks/>
              </p:cNvSpPr>
              <p:nvPr/>
            </p:nvSpPr>
            <p:spPr bwMode="auto">
              <a:xfrm>
                <a:off x="2964" y="3069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0" name="Freeform 1695"/>
              <p:cNvSpPr>
                <a:spLocks/>
              </p:cNvSpPr>
              <p:nvPr/>
            </p:nvSpPr>
            <p:spPr bwMode="auto">
              <a:xfrm>
                <a:off x="2964" y="3105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60" name="Group 1701"/>
            <p:cNvGrpSpPr>
              <a:grpSpLocks/>
            </p:cNvGrpSpPr>
            <p:nvPr/>
          </p:nvGrpSpPr>
          <p:grpSpPr bwMode="auto">
            <a:xfrm>
              <a:off x="6597279" y="4003337"/>
              <a:ext cx="158462" cy="55053"/>
              <a:chOff x="2926" y="3094"/>
              <a:chExt cx="180" cy="74"/>
            </a:xfrm>
          </p:grpSpPr>
          <p:sp>
            <p:nvSpPr>
              <p:cNvPr id="1893" name="Freeform 1697"/>
              <p:cNvSpPr>
                <a:spLocks/>
              </p:cNvSpPr>
              <p:nvPr/>
            </p:nvSpPr>
            <p:spPr bwMode="auto">
              <a:xfrm>
                <a:off x="2926" y="3094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4" name="Freeform 1698"/>
              <p:cNvSpPr>
                <a:spLocks/>
              </p:cNvSpPr>
              <p:nvPr/>
            </p:nvSpPr>
            <p:spPr bwMode="auto">
              <a:xfrm>
                <a:off x="2926" y="3134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3" h="280">
                    <a:moveTo>
                      <a:pt x="1492" y="146"/>
                    </a:moveTo>
                    <a:cubicBezTo>
                      <a:pt x="1493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5" name="Freeform 1699"/>
              <p:cNvSpPr>
                <a:spLocks/>
              </p:cNvSpPr>
              <p:nvPr/>
            </p:nvSpPr>
            <p:spPr bwMode="auto">
              <a:xfrm>
                <a:off x="2926" y="3094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6" name="Freeform 1700"/>
              <p:cNvSpPr>
                <a:spLocks/>
              </p:cNvSpPr>
              <p:nvPr/>
            </p:nvSpPr>
            <p:spPr bwMode="auto">
              <a:xfrm>
                <a:off x="2926" y="3134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61" name="Group 1707"/>
            <p:cNvGrpSpPr>
              <a:grpSpLocks/>
            </p:cNvGrpSpPr>
            <p:nvPr/>
          </p:nvGrpSpPr>
          <p:grpSpPr bwMode="auto">
            <a:xfrm>
              <a:off x="6547980" y="4021936"/>
              <a:ext cx="270265" cy="57286"/>
              <a:chOff x="2870" y="3119"/>
              <a:chExt cx="307" cy="77"/>
            </a:xfrm>
          </p:grpSpPr>
          <p:sp>
            <p:nvSpPr>
              <p:cNvPr id="1888" name="Freeform 1702"/>
              <p:cNvSpPr>
                <a:spLocks/>
              </p:cNvSpPr>
              <p:nvPr/>
            </p:nvSpPr>
            <p:spPr bwMode="auto">
              <a:xfrm>
                <a:off x="2886" y="3135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79" y="11"/>
                      <a:pt x="1212" y="5"/>
                    </a:cubicBezTo>
                    <a:cubicBezTo>
                      <a:pt x="544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0" y="500"/>
                      <a:pt x="1208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9" name="Freeform 1703"/>
              <p:cNvSpPr>
                <a:spLocks/>
              </p:cNvSpPr>
              <p:nvPr/>
            </p:nvSpPr>
            <p:spPr bwMode="auto">
              <a:xfrm>
                <a:off x="2870" y="3119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0" name="Freeform 1704"/>
              <p:cNvSpPr>
                <a:spLocks/>
              </p:cNvSpPr>
              <p:nvPr/>
            </p:nvSpPr>
            <p:spPr bwMode="auto">
              <a:xfrm>
                <a:off x="2870" y="3149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09" y="5"/>
                  </a:cxn>
                  <a:cxn ang="0">
                    <a:pos x="0" y="120"/>
                  </a:cxn>
                  <a:cxn ang="0">
                    <a:pos x="1207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7" h="261">
                    <a:moveTo>
                      <a:pt x="2417" y="140"/>
                    </a:moveTo>
                    <a:cubicBezTo>
                      <a:pt x="2417" y="71"/>
                      <a:pt x="1877" y="11"/>
                      <a:pt x="1209" y="5"/>
                    </a:cubicBezTo>
                    <a:cubicBezTo>
                      <a:pt x="542" y="0"/>
                      <a:pt x="1" y="51"/>
                      <a:pt x="0" y="120"/>
                    </a:cubicBezTo>
                    <a:cubicBezTo>
                      <a:pt x="0" y="189"/>
                      <a:pt x="540" y="250"/>
                      <a:pt x="1207" y="255"/>
                    </a:cubicBezTo>
                    <a:cubicBezTo>
                      <a:pt x="1875" y="261"/>
                      <a:pt x="2416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1" name="Freeform 1705"/>
              <p:cNvSpPr>
                <a:spLocks/>
              </p:cNvSpPr>
              <p:nvPr/>
            </p:nvSpPr>
            <p:spPr bwMode="auto">
              <a:xfrm>
                <a:off x="2870" y="3119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2" name="Freeform 1706"/>
              <p:cNvSpPr>
                <a:spLocks/>
              </p:cNvSpPr>
              <p:nvPr/>
            </p:nvSpPr>
            <p:spPr bwMode="auto">
              <a:xfrm>
                <a:off x="2870" y="3149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62" name="Freeform 1708"/>
            <p:cNvSpPr>
              <a:spLocks/>
            </p:cNvSpPr>
            <p:nvPr/>
          </p:nvSpPr>
          <p:spPr bwMode="auto">
            <a:xfrm>
              <a:off x="6675630" y="4045743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1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1" y="6"/>
                    <a:pt x="39" y="0"/>
                    <a:pt x="26" y="0"/>
                  </a:cubicBezTo>
                  <a:cubicBezTo>
                    <a:pt x="12" y="0"/>
                    <a:pt x="1" y="5"/>
                    <a:pt x="0" y="12"/>
                  </a:cubicBezTo>
                  <a:cubicBezTo>
                    <a:pt x="0" y="19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3" name="Freeform 1709"/>
            <p:cNvSpPr>
              <a:spLocks/>
            </p:cNvSpPr>
            <p:nvPr/>
          </p:nvSpPr>
          <p:spPr bwMode="auto">
            <a:xfrm>
              <a:off x="6771587" y="4054670"/>
              <a:ext cx="7923" cy="3720"/>
            </a:xfrm>
            <a:custGeom>
              <a:avLst/>
              <a:gdLst/>
              <a:ahLst/>
              <a:cxnLst>
                <a:cxn ang="0">
                  <a:pos x="37" y="41"/>
                </a:cxn>
                <a:cxn ang="0">
                  <a:pos x="75" y="21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37" y="41"/>
                </a:cxn>
              </a:cxnLst>
              <a:rect l="0" t="0" r="r" b="b"/>
              <a:pathLst>
                <a:path w="75" h="42">
                  <a:moveTo>
                    <a:pt x="37" y="41"/>
                  </a:moveTo>
                  <a:cubicBezTo>
                    <a:pt x="58" y="42"/>
                    <a:pt x="75" y="32"/>
                    <a:pt x="75" y="21"/>
                  </a:cubicBezTo>
                  <a:cubicBezTo>
                    <a:pt x="75" y="9"/>
                    <a:pt x="58" y="0"/>
                    <a:pt x="37" y="0"/>
                  </a:cubicBezTo>
                  <a:cubicBezTo>
                    <a:pt x="17" y="0"/>
                    <a:pt x="0" y="9"/>
                    <a:pt x="0" y="20"/>
                  </a:cubicBezTo>
                  <a:cubicBezTo>
                    <a:pt x="0" y="32"/>
                    <a:pt x="16" y="41"/>
                    <a:pt x="37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4" name="Freeform 1710"/>
            <p:cNvSpPr>
              <a:spLocks/>
            </p:cNvSpPr>
            <p:nvPr/>
          </p:nvSpPr>
          <p:spPr bwMode="auto">
            <a:xfrm>
              <a:off x="6569989" y="4051694"/>
              <a:ext cx="7923" cy="3720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2"/>
                  </a:cubicBezTo>
                  <a:cubicBezTo>
                    <a:pt x="76" y="10"/>
                    <a:pt x="59" y="1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3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5" name="Freeform 1711"/>
            <p:cNvSpPr>
              <a:spLocks/>
            </p:cNvSpPr>
            <p:nvPr/>
          </p:nvSpPr>
          <p:spPr bwMode="auto">
            <a:xfrm>
              <a:off x="6621049" y="4045743"/>
              <a:ext cx="7043" cy="3720"/>
            </a:xfrm>
            <a:custGeom>
              <a:avLst/>
              <a:gdLst/>
              <a:ahLst/>
              <a:cxnLst>
                <a:cxn ang="0">
                  <a:pos x="33" y="41"/>
                </a:cxn>
                <a:cxn ang="0">
                  <a:pos x="66" y="21"/>
                </a:cxn>
                <a:cxn ang="0">
                  <a:pos x="33" y="0"/>
                </a:cxn>
                <a:cxn ang="0">
                  <a:pos x="0" y="20"/>
                </a:cxn>
                <a:cxn ang="0">
                  <a:pos x="33" y="41"/>
                </a:cxn>
              </a:cxnLst>
              <a:rect l="0" t="0" r="r" b="b"/>
              <a:pathLst>
                <a:path w="67" h="42">
                  <a:moveTo>
                    <a:pt x="33" y="41"/>
                  </a:moveTo>
                  <a:cubicBezTo>
                    <a:pt x="51" y="42"/>
                    <a:pt x="66" y="32"/>
                    <a:pt x="66" y="21"/>
                  </a:cubicBezTo>
                  <a:cubicBezTo>
                    <a:pt x="67" y="9"/>
                    <a:pt x="52" y="0"/>
                    <a:pt x="33" y="0"/>
                  </a:cubicBezTo>
                  <a:cubicBezTo>
                    <a:pt x="15" y="0"/>
                    <a:pt x="0" y="9"/>
                    <a:pt x="0" y="20"/>
                  </a:cubicBezTo>
                  <a:cubicBezTo>
                    <a:pt x="0" y="32"/>
                    <a:pt x="15" y="41"/>
                    <a:pt x="33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6" name="Freeform 1712"/>
            <p:cNvSpPr>
              <a:spLocks/>
            </p:cNvSpPr>
            <p:nvPr/>
          </p:nvSpPr>
          <p:spPr bwMode="auto">
            <a:xfrm>
              <a:off x="6725809" y="4047975"/>
              <a:ext cx="6162" cy="2976"/>
            </a:xfrm>
            <a:custGeom>
              <a:avLst/>
              <a:gdLst/>
              <a:ahLst/>
              <a:cxnLst>
                <a:cxn ang="0">
                  <a:pos x="30" y="33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6"/>
                </a:cxn>
                <a:cxn ang="0">
                  <a:pos x="30" y="33"/>
                </a:cxn>
              </a:cxnLst>
              <a:rect l="0" t="0" r="r" b="b"/>
              <a:pathLst>
                <a:path w="59" h="33">
                  <a:moveTo>
                    <a:pt x="30" y="33"/>
                  </a:moveTo>
                  <a:cubicBezTo>
                    <a:pt x="46" y="33"/>
                    <a:pt x="59" y="26"/>
                    <a:pt x="59" y="17"/>
                  </a:cubicBezTo>
                  <a:cubicBezTo>
                    <a:pt x="59" y="7"/>
                    <a:pt x="46" y="0"/>
                    <a:pt x="30" y="0"/>
                  </a:cubicBezTo>
                  <a:cubicBezTo>
                    <a:pt x="14" y="0"/>
                    <a:pt x="1" y="7"/>
                    <a:pt x="0" y="16"/>
                  </a:cubicBezTo>
                  <a:cubicBezTo>
                    <a:pt x="0" y="25"/>
                    <a:pt x="13" y="33"/>
                    <a:pt x="3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67" name="Group 1717"/>
            <p:cNvGrpSpPr>
              <a:grpSpLocks/>
            </p:cNvGrpSpPr>
            <p:nvPr/>
          </p:nvGrpSpPr>
          <p:grpSpPr bwMode="auto">
            <a:xfrm>
              <a:off x="6715245" y="4048719"/>
              <a:ext cx="92436" cy="37942"/>
              <a:chOff x="3060" y="3155"/>
              <a:chExt cx="105" cy="51"/>
            </a:xfrm>
          </p:grpSpPr>
          <p:sp>
            <p:nvSpPr>
              <p:cNvPr id="1884" name="Freeform 1713"/>
              <p:cNvSpPr>
                <a:spLocks/>
              </p:cNvSpPr>
              <p:nvPr/>
            </p:nvSpPr>
            <p:spPr bwMode="auto">
              <a:xfrm>
                <a:off x="3060" y="3155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3"/>
                      <a:pt x="867" y="368"/>
                    </a:cubicBezTo>
                    <a:lnTo>
                      <a:pt x="869" y="68"/>
                    </a:lnTo>
                    <a:cubicBezTo>
                      <a:pt x="870" y="34"/>
                      <a:pt x="676" y="4"/>
                      <a:pt x="437" y="2"/>
                    </a:cubicBezTo>
                    <a:cubicBezTo>
                      <a:pt x="197" y="0"/>
                      <a:pt x="3" y="27"/>
                      <a:pt x="3" y="61"/>
                    </a:cubicBezTo>
                    <a:lnTo>
                      <a:pt x="0" y="361"/>
                    </a:lnTo>
                    <a:cubicBezTo>
                      <a:pt x="0" y="396"/>
                      <a:pt x="194" y="425"/>
                      <a:pt x="433" y="4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5" name="Freeform 1714"/>
              <p:cNvSpPr>
                <a:spLocks/>
              </p:cNvSpPr>
              <p:nvPr/>
            </p:nvSpPr>
            <p:spPr bwMode="auto">
              <a:xfrm>
                <a:off x="3060" y="3191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7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9">
                    <a:moveTo>
                      <a:pt x="867" y="68"/>
                    </a:moveTo>
                    <a:cubicBezTo>
                      <a:pt x="867" y="34"/>
                      <a:pt x="673" y="4"/>
                      <a:pt x="434" y="2"/>
                    </a:cubicBezTo>
                    <a:cubicBezTo>
                      <a:pt x="195" y="0"/>
                      <a:pt x="1" y="27"/>
                      <a:pt x="0" y="61"/>
                    </a:cubicBezTo>
                    <a:cubicBezTo>
                      <a:pt x="0" y="96"/>
                      <a:pt x="194" y="125"/>
                      <a:pt x="433" y="127"/>
                    </a:cubicBezTo>
                    <a:cubicBezTo>
                      <a:pt x="672" y="129"/>
                      <a:pt x="867" y="103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6" name="Freeform 1715"/>
              <p:cNvSpPr>
                <a:spLocks/>
              </p:cNvSpPr>
              <p:nvPr/>
            </p:nvSpPr>
            <p:spPr bwMode="auto">
              <a:xfrm>
                <a:off x="3060" y="3155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3"/>
                      <a:pt x="867" y="368"/>
                    </a:cubicBezTo>
                    <a:lnTo>
                      <a:pt x="869" y="68"/>
                    </a:lnTo>
                    <a:cubicBezTo>
                      <a:pt x="870" y="34"/>
                      <a:pt x="676" y="4"/>
                      <a:pt x="437" y="2"/>
                    </a:cubicBezTo>
                    <a:cubicBezTo>
                      <a:pt x="197" y="0"/>
                      <a:pt x="3" y="27"/>
                      <a:pt x="3" y="61"/>
                    </a:cubicBezTo>
                    <a:lnTo>
                      <a:pt x="0" y="361"/>
                    </a:lnTo>
                    <a:cubicBezTo>
                      <a:pt x="0" y="396"/>
                      <a:pt x="194" y="425"/>
                      <a:pt x="433" y="42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7" name="Freeform 1716"/>
              <p:cNvSpPr>
                <a:spLocks/>
              </p:cNvSpPr>
              <p:nvPr/>
            </p:nvSpPr>
            <p:spPr bwMode="auto">
              <a:xfrm>
                <a:off x="3060" y="3191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68" name="Group 1722"/>
            <p:cNvGrpSpPr>
              <a:grpSpLocks/>
            </p:cNvGrpSpPr>
            <p:nvPr/>
          </p:nvGrpSpPr>
          <p:grpSpPr bwMode="auto">
            <a:xfrm>
              <a:off x="6681792" y="4067318"/>
              <a:ext cx="158462" cy="55053"/>
              <a:chOff x="3022" y="3180"/>
              <a:chExt cx="180" cy="74"/>
            </a:xfrm>
          </p:grpSpPr>
          <p:sp>
            <p:nvSpPr>
              <p:cNvPr id="1880" name="Freeform 1718"/>
              <p:cNvSpPr>
                <a:spLocks/>
              </p:cNvSpPr>
              <p:nvPr/>
            </p:nvSpPr>
            <p:spPr bwMode="auto">
              <a:xfrm>
                <a:off x="3022" y="318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4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1" name="Freeform 1719"/>
              <p:cNvSpPr>
                <a:spLocks/>
              </p:cNvSpPr>
              <p:nvPr/>
            </p:nvSpPr>
            <p:spPr bwMode="auto">
              <a:xfrm>
                <a:off x="3022" y="3220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3" h="280">
                    <a:moveTo>
                      <a:pt x="1492" y="146"/>
                    </a:moveTo>
                    <a:cubicBezTo>
                      <a:pt x="1493" y="70"/>
                      <a:pt x="1159" y="6"/>
                      <a:pt x="747" y="3"/>
                    </a:cubicBezTo>
                    <a:cubicBezTo>
                      <a:pt x="335" y="0"/>
                      <a:pt x="1" y="58"/>
                      <a:pt x="0" y="134"/>
                    </a:cubicBezTo>
                    <a:cubicBezTo>
                      <a:pt x="0" y="209"/>
                      <a:pt x="333" y="273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2" name="Freeform 1720"/>
              <p:cNvSpPr>
                <a:spLocks/>
              </p:cNvSpPr>
              <p:nvPr/>
            </p:nvSpPr>
            <p:spPr bwMode="auto">
              <a:xfrm>
                <a:off x="3022" y="318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4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3" name="Freeform 1721"/>
              <p:cNvSpPr>
                <a:spLocks/>
              </p:cNvSpPr>
              <p:nvPr/>
            </p:nvSpPr>
            <p:spPr bwMode="auto">
              <a:xfrm>
                <a:off x="3022" y="3220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69" name="Group 1728"/>
            <p:cNvGrpSpPr>
              <a:grpSpLocks/>
            </p:cNvGrpSpPr>
            <p:nvPr/>
          </p:nvGrpSpPr>
          <p:grpSpPr bwMode="auto">
            <a:xfrm>
              <a:off x="6632493" y="4085173"/>
              <a:ext cx="270265" cy="58029"/>
              <a:chOff x="2966" y="3204"/>
              <a:chExt cx="307" cy="78"/>
            </a:xfrm>
          </p:grpSpPr>
          <p:sp>
            <p:nvSpPr>
              <p:cNvPr id="1875" name="Freeform 1723"/>
              <p:cNvSpPr>
                <a:spLocks/>
              </p:cNvSpPr>
              <p:nvPr/>
            </p:nvSpPr>
            <p:spPr bwMode="auto">
              <a:xfrm>
                <a:off x="2982" y="3221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79" y="11"/>
                      <a:pt x="1212" y="5"/>
                    </a:cubicBezTo>
                    <a:cubicBezTo>
                      <a:pt x="544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0" y="500"/>
                      <a:pt x="1208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6" name="Freeform 1724"/>
              <p:cNvSpPr>
                <a:spLocks/>
              </p:cNvSpPr>
              <p:nvPr/>
            </p:nvSpPr>
            <p:spPr bwMode="auto">
              <a:xfrm>
                <a:off x="2966" y="3204"/>
                <a:ext cx="291" cy="62"/>
              </a:xfrm>
              <a:custGeom>
                <a:avLst/>
                <a:gdLst/>
                <a:ahLst/>
                <a:cxnLst>
                  <a:cxn ang="0">
                    <a:pos x="1207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1" y="6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6"/>
                  </a:cxn>
                </a:cxnLst>
                <a:rect l="0" t="0" r="r" b="b"/>
                <a:pathLst>
                  <a:path w="2419" h="511">
                    <a:moveTo>
                      <a:pt x="1207" y="506"/>
                    </a:moveTo>
                    <a:cubicBezTo>
                      <a:pt x="1875" y="511"/>
                      <a:pt x="2416" y="460"/>
                      <a:pt x="2417" y="391"/>
                    </a:cubicBezTo>
                    <a:lnTo>
                      <a:pt x="2419" y="141"/>
                    </a:lnTo>
                    <a:cubicBezTo>
                      <a:pt x="2419" y="72"/>
                      <a:pt x="1879" y="11"/>
                      <a:pt x="1211" y="6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7" name="Freeform 1725"/>
              <p:cNvSpPr>
                <a:spLocks/>
              </p:cNvSpPr>
              <p:nvPr/>
            </p:nvSpPr>
            <p:spPr bwMode="auto">
              <a:xfrm>
                <a:off x="2966" y="3234"/>
                <a:ext cx="290" cy="32"/>
              </a:xfrm>
              <a:custGeom>
                <a:avLst/>
                <a:gdLst/>
                <a:ahLst/>
                <a:cxnLst>
                  <a:cxn ang="0">
                    <a:pos x="2417" y="141"/>
                  </a:cxn>
                  <a:cxn ang="0">
                    <a:pos x="1209" y="6"/>
                  </a:cxn>
                  <a:cxn ang="0">
                    <a:pos x="0" y="121"/>
                  </a:cxn>
                  <a:cxn ang="0">
                    <a:pos x="1207" y="256"/>
                  </a:cxn>
                  <a:cxn ang="0">
                    <a:pos x="2417" y="141"/>
                  </a:cxn>
                </a:cxnLst>
                <a:rect l="0" t="0" r="r" b="b"/>
                <a:pathLst>
                  <a:path w="2417" h="261">
                    <a:moveTo>
                      <a:pt x="2417" y="141"/>
                    </a:moveTo>
                    <a:cubicBezTo>
                      <a:pt x="2417" y="72"/>
                      <a:pt x="1877" y="11"/>
                      <a:pt x="1209" y="6"/>
                    </a:cubicBezTo>
                    <a:cubicBezTo>
                      <a:pt x="542" y="0"/>
                      <a:pt x="1" y="52"/>
                      <a:pt x="0" y="121"/>
                    </a:cubicBezTo>
                    <a:cubicBezTo>
                      <a:pt x="0" y="190"/>
                      <a:pt x="540" y="250"/>
                      <a:pt x="1207" y="256"/>
                    </a:cubicBezTo>
                    <a:cubicBezTo>
                      <a:pt x="1875" y="261"/>
                      <a:pt x="2416" y="210"/>
                      <a:pt x="2417" y="141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8" name="Freeform 1726"/>
              <p:cNvSpPr>
                <a:spLocks/>
              </p:cNvSpPr>
              <p:nvPr/>
            </p:nvSpPr>
            <p:spPr bwMode="auto">
              <a:xfrm>
                <a:off x="2966" y="3204"/>
                <a:ext cx="290" cy="62"/>
              </a:xfrm>
              <a:custGeom>
                <a:avLst/>
                <a:gdLst/>
                <a:ahLst/>
                <a:cxnLst>
                  <a:cxn ang="0">
                    <a:pos x="1207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1" y="6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6"/>
                  </a:cxn>
                </a:cxnLst>
                <a:rect l="0" t="0" r="r" b="b"/>
                <a:pathLst>
                  <a:path w="2419" h="511">
                    <a:moveTo>
                      <a:pt x="1207" y="506"/>
                    </a:moveTo>
                    <a:cubicBezTo>
                      <a:pt x="1875" y="511"/>
                      <a:pt x="2416" y="460"/>
                      <a:pt x="2417" y="391"/>
                    </a:cubicBezTo>
                    <a:lnTo>
                      <a:pt x="2419" y="141"/>
                    </a:lnTo>
                    <a:cubicBezTo>
                      <a:pt x="2419" y="72"/>
                      <a:pt x="1879" y="11"/>
                      <a:pt x="1211" y="6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9" name="Freeform 1727"/>
              <p:cNvSpPr>
                <a:spLocks/>
              </p:cNvSpPr>
              <p:nvPr/>
            </p:nvSpPr>
            <p:spPr bwMode="auto">
              <a:xfrm>
                <a:off x="2966" y="3234"/>
                <a:ext cx="290" cy="17"/>
              </a:xfrm>
              <a:custGeom>
                <a:avLst/>
                <a:gdLst/>
                <a:ahLst/>
                <a:cxnLst>
                  <a:cxn ang="0">
                    <a:pos x="290" y="17"/>
                  </a:cxn>
                  <a:cxn ang="0">
                    <a:pos x="145" y="1"/>
                  </a:cxn>
                  <a:cxn ang="0">
                    <a:pos x="0" y="15"/>
                  </a:cxn>
                </a:cxnLst>
                <a:rect l="0" t="0" r="r" b="b"/>
                <a:pathLst>
                  <a:path w="290" h="17">
                    <a:moveTo>
                      <a:pt x="290" y="17"/>
                    </a:moveTo>
                    <a:cubicBezTo>
                      <a:pt x="290" y="9"/>
                      <a:pt x="225" y="2"/>
                      <a:pt x="145" y="1"/>
                    </a:cubicBezTo>
                    <a:cubicBezTo>
                      <a:pt x="65" y="0"/>
                      <a:pt x="0" y="7"/>
                      <a:pt x="0" y="15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70" name="Freeform 1729"/>
            <p:cNvSpPr>
              <a:spLocks/>
            </p:cNvSpPr>
            <p:nvPr/>
          </p:nvSpPr>
          <p:spPr bwMode="auto">
            <a:xfrm>
              <a:off x="6760143" y="4109724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3"/>
                </a:cxn>
                <a:cxn ang="0">
                  <a:pos x="25" y="25"/>
                </a:cxn>
              </a:cxnLst>
              <a:rect l="0" t="0" r="r" b="b"/>
              <a:pathLst>
                <a:path w="51" h="26">
                  <a:moveTo>
                    <a:pt x="25" y="25"/>
                  </a:moveTo>
                  <a:cubicBezTo>
                    <a:pt x="39" y="26"/>
                    <a:pt x="50" y="20"/>
                    <a:pt x="50" y="13"/>
                  </a:cubicBezTo>
                  <a:cubicBezTo>
                    <a:pt x="51" y="6"/>
                    <a:pt x="39" y="1"/>
                    <a:pt x="26" y="0"/>
                  </a:cubicBezTo>
                  <a:cubicBezTo>
                    <a:pt x="12" y="0"/>
                    <a:pt x="1" y="6"/>
                    <a:pt x="0" y="13"/>
                  </a:cubicBezTo>
                  <a:cubicBezTo>
                    <a:pt x="0" y="20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1" name="Freeform 1730"/>
            <p:cNvSpPr>
              <a:spLocks/>
            </p:cNvSpPr>
            <p:nvPr/>
          </p:nvSpPr>
          <p:spPr bwMode="auto">
            <a:xfrm>
              <a:off x="6856100" y="4118651"/>
              <a:ext cx="7923" cy="3720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7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8" y="1"/>
                    <a:pt x="37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6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2" name="Freeform 1731"/>
            <p:cNvSpPr>
              <a:spLocks/>
            </p:cNvSpPr>
            <p:nvPr/>
          </p:nvSpPr>
          <p:spPr bwMode="auto">
            <a:xfrm>
              <a:off x="6654502" y="4115675"/>
              <a:ext cx="7923" cy="3720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1"/>
                  </a:cubicBezTo>
                  <a:cubicBezTo>
                    <a:pt x="76" y="10"/>
                    <a:pt x="59" y="0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2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3" name="Freeform 1732"/>
            <p:cNvSpPr>
              <a:spLocks/>
            </p:cNvSpPr>
            <p:nvPr/>
          </p:nvSpPr>
          <p:spPr bwMode="auto">
            <a:xfrm>
              <a:off x="6705562" y="4109724"/>
              <a:ext cx="7043" cy="3720"/>
            </a:xfrm>
            <a:custGeom>
              <a:avLst/>
              <a:gdLst/>
              <a:ahLst/>
              <a:cxnLst>
                <a:cxn ang="0">
                  <a:pos x="33" y="42"/>
                </a:cxn>
                <a:cxn ang="0">
                  <a:pos x="66" y="22"/>
                </a:cxn>
                <a:cxn ang="0">
                  <a:pos x="33" y="0"/>
                </a:cxn>
                <a:cxn ang="0">
                  <a:pos x="0" y="21"/>
                </a:cxn>
                <a:cxn ang="0">
                  <a:pos x="33" y="42"/>
                </a:cxn>
              </a:cxnLst>
              <a:rect l="0" t="0" r="r" b="b"/>
              <a:pathLst>
                <a:path w="67" h="42">
                  <a:moveTo>
                    <a:pt x="33" y="42"/>
                  </a:moveTo>
                  <a:cubicBezTo>
                    <a:pt x="51" y="42"/>
                    <a:pt x="66" y="33"/>
                    <a:pt x="66" y="22"/>
                  </a:cubicBezTo>
                  <a:cubicBezTo>
                    <a:pt x="67" y="10"/>
                    <a:pt x="52" y="1"/>
                    <a:pt x="33" y="0"/>
                  </a:cubicBezTo>
                  <a:cubicBezTo>
                    <a:pt x="15" y="0"/>
                    <a:pt x="0" y="10"/>
                    <a:pt x="0" y="21"/>
                  </a:cubicBezTo>
                  <a:cubicBezTo>
                    <a:pt x="0" y="33"/>
                    <a:pt x="15" y="42"/>
                    <a:pt x="33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4" name="Freeform 1733"/>
            <p:cNvSpPr>
              <a:spLocks/>
            </p:cNvSpPr>
            <p:nvPr/>
          </p:nvSpPr>
          <p:spPr bwMode="auto">
            <a:xfrm>
              <a:off x="6810322" y="4111956"/>
              <a:ext cx="6162" cy="2976"/>
            </a:xfrm>
            <a:custGeom>
              <a:avLst/>
              <a:gdLst/>
              <a:ahLst/>
              <a:cxnLst>
                <a:cxn ang="0">
                  <a:pos x="30" y="34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7"/>
                </a:cxn>
                <a:cxn ang="0">
                  <a:pos x="30" y="34"/>
                </a:cxn>
              </a:cxnLst>
              <a:rect l="0" t="0" r="r" b="b"/>
              <a:pathLst>
                <a:path w="59" h="34">
                  <a:moveTo>
                    <a:pt x="30" y="34"/>
                  </a:moveTo>
                  <a:cubicBezTo>
                    <a:pt x="46" y="34"/>
                    <a:pt x="59" y="27"/>
                    <a:pt x="59" y="17"/>
                  </a:cubicBezTo>
                  <a:cubicBezTo>
                    <a:pt x="59" y="8"/>
                    <a:pt x="46" y="1"/>
                    <a:pt x="30" y="0"/>
                  </a:cubicBezTo>
                  <a:cubicBezTo>
                    <a:pt x="14" y="0"/>
                    <a:pt x="1" y="8"/>
                    <a:pt x="0" y="17"/>
                  </a:cubicBezTo>
                  <a:cubicBezTo>
                    <a:pt x="0" y="26"/>
                    <a:pt x="13" y="34"/>
                    <a:pt x="30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75" name="Group 1738"/>
            <p:cNvGrpSpPr>
              <a:grpSpLocks/>
            </p:cNvGrpSpPr>
            <p:nvPr/>
          </p:nvGrpSpPr>
          <p:grpSpPr bwMode="auto">
            <a:xfrm>
              <a:off x="6715245" y="4048719"/>
              <a:ext cx="92436" cy="37942"/>
              <a:chOff x="3060" y="3155"/>
              <a:chExt cx="105" cy="51"/>
            </a:xfrm>
          </p:grpSpPr>
          <p:sp>
            <p:nvSpPr>
              <p:cNvPr id="1871" name="Freeform 1734"/>
              <p:cNvSpPr>
                <a:spLocks/>
              </p:cNvSpPr>
              <p:nvPr/>
            </p:nvSpPr>
            <p:spPr bwMode="auto">
              <a:xfrm>
                <a:off x="3060" y="3155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3"/>
                      <a:pt x="867" y="368"/>
                    </a:cubicBezTo>
                    <a:lnTo>
                      <a:pt x="869" y="68"/>
                    </a:lnTo>
                    <a:cubicBezTo>
                      <a:pt x="870" y="34"/>
                      <a:pt x="676" y="4"/>
                      <a:pt x="437" y="2"/>
                    </a:cubicBezTo>
                    <a:cubicBezTo>
                      <a:pt x="197" y="0"/>
                      <a:pt x="3" y="27"/>
                      <a:pt x="3" y="61"/>
                    </a:cubicBezTo>
                    <a:lnTo>
                      <a:pt x="0" y="361"/>
                    </a:lnTo>
                    <a:cubicBezTo>
                      <a:pt x="0" y="396"/>
                      <a:pt x="194" y="425"/>
                      <a:pt x="433" y="4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2" name="Freeform 1735"/>
              <p:cNvSpPr>
                <a:spLocks/>
              </p:cNvSpPr>
              <p:nvPr/>
            </p:nvSpPr>
            <p:spPr bwMode="auto">
              <a:xfrm>
                <a:off x="3060" y="3191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7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9">
                    <a:moveTo>
                      <a:pt x="867" y="68"/>
                    </a:moveTo>
                    <a:cubicBezTo>
                      <a:pt x="867" y="34"/>
                      <a:pt x="673" y="4"/>
                      <a:pt x="434" y="2"/>
                    </a:cubicBezTo>
                    <a:cubicBezTo>
                      <a:pt x="195" y="0"/>
                      <a:pt x="1" y="27"/>
                      <a:pt x="0" y="61"/>
                    </a:cubicBezTo>
                    <a:cubicBezTo>
                      <a:pt x="0" y="96"/>
                      <a:pt x="194" y="125"/>
                      <a:pt x="433" y="127"/>
                    </a:cubicBezTo>
                    <a:cubicBezTo>
                      <a:pt x="672" y="129"/>
                      <a:pt x="867" y="103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3" name="Freeform 1736"/>
              <p:cNvSpPr>
                <a:spLocks/>
              </p:cNvSpPr>
              <p:nvPr/>
            </p:nvSpPr>
            <p:spPr bwMode="auto">
              <a:xfrm>
                <a:off x="3060" y="3155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3"/>
                      <a:pt x="867" y="368"/>
                    </a:cubicBezTo>
                    <a:lnTo>
                      <a:pt x="869" y="68"/>
                    </a:lnTo>
                    <a:cubicBezTo>
                      <a:pt x="870" y="34"/>
                      <a:pt x="676" y="4"/>
                      <a:pt x="437" y="2"/>
                    </a:cubicBezTo>
                    <a:cubicBezTo>
                      <a:pt x="197" y="0"/>
                      <a:pt x="3" y="27"/>
                      <a:pt x="3" y="61"/>
                    </a:cubicBezTo>
                    <a:lnTo>
                      <a:pt x="0" y="361"/>
                    </a:lnTo>
                    <a:cubicBezTo>
                      <a:pt x="0" y="396"/>
                      <a:pt x="194" y="425"/>
                      <a:pt x="433" y="42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4" name="Freeform 1737"/>
              <p:cNvSpPr>
                <a:spLocks/>
              </p:cNvSpPr>
              <p:nvPr/>
            </p:nvSpPr>
            <p:spPr bwMode="auto">
              <a:xfrm>
                <a:off x="3060" y="3191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76" name="Group 1743"/>
            <p:cNvGrpSpPr>
              <a:grpSpLocks/>
            </p:cNvGrpSpPr>
            <p:nvPr/>
          </p:nvGrpSpPr>
          <p:grpSpPr bwMode="auto">
            <a:xfrm>
              <a:off x="6681792" y="4067318"/>
              <a:ext cx="158462" cy="55053"/>
              <a:chOff x="3022" y="3180"/>
              <a:chExt cx="180" cy="74"/>
            </a:xfrm>
          </p:grpSpPr>
          <p:sp>
            <p:nvSpPr>
              <p:cNvPr id="1867" name="Freeform 1739"/>
              <p:cNvSpPr>
                <a:spLocks/>
              </p:cNvSpPr>
              <p:nvPr/>
            </p:nvSpPr>
            <p:spPr bwMode="auto">
              <a:xfrm>
                <a:off x="3022" y="318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4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8" name="Freeform 1740"/>
              <p:cNvSpPr>
                <a:spLocks/>
              </p:cNvSpPr>
              <p:nvPr/>
            </p:nvSpPr>
            <p:spPr bwMode="auto">
              <a:xfrm>
                <a:off x="3022" y="3220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3" h="280">
                    <a:moveTo>
                      <a:pt x="1492" y="146"/>
                    </a:moveTo>
                    <a:cubicBezTo>
                      <a:pt x="1493" y="70"/>
                      <a:pt x="1159" y="6"/>
                      <a:pt x="747" y="3"/>
                    </a:cubicBezTo>
                    <a:cubicBezTo>
                      <a:pt x="335" y="0"/>
                      <a:pt x="1" y="58"/>
                      <a:pt x="0" y="134"/>
                    </a:cubicBezTo>
                    <a:cubicBezTo>
                      <a:pt x="0" y="209"/>
                      <a:pt x="333" y="273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9" name="Freeform 1741"/>
              <p:cNvSpPr>
                <a:spLocks/>
              </p:cNvSpPr>
              <p:nvPr/>
            </p:nvSpPr>
            <p:spPr bwMode="auto">
              <a:xfrm>
                <a:off x="3022" y="318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4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0" name="Freeform 1742"/>
              <p:cNvSpPr>
                <a:spLocks/>
              </p:cNvSpPr>
              <p:nvPr/>
            </p:nvSpPr>
            <p:spPr bwMode="auto">
              <a:xfrm>
                <a:off x="3022" y="3220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77" name="Group 1749"/>
            <p:cNvGrpSpPr>
              <a:grpSpLocks/>
            </p:cNvGrpSpPr>
            <p:nvPr/>
          </p:nvGrpSpPr>
          <p:grpSpPr bwMode="auto">
            <a:xfrm>
              <a:off x="6632493" y="4085173"/>
              <a:ext cx="270265" cy="58029"/>
              <a:chOff x="2966" y="3204"/>
              <a:chExt cx="307" cy="78"/>
            </a:xfrm>
          </p:grpSpPr>
          <p:sp>
            <p:nvSpPr>
              <p:cNvPr id="1862" name="Freeform 1744"/>
              <p:cNvSpPr>
                <a:spLocks/>
              </p:cNvSpPr>
              <p:nvPr/>
            </p:nvSpPr>
            <p:spPr bwMode="auto">
              <a:xfrm>
                <a:off x="2982" y="3221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79" y="11"/>
                      <a:pt x="1212" y="5"/>
                    </a:cubicBezTo>
                    <a:cubicBezTo>
                      <a:pt x="544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0" y="500"/>
                      <a:pt x="1208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3" name="Freeform 1745"/>
              <p:cNvSpPr>
                <a:spLocks/>
              </p:cNvSpPr>
              <p:nvPr/>
            </p:nvSpPr>
            <p:spPr bwMode="auto">
              <a:xfrm>
                <a:off x="2966" y="3204"/>
                <a:ext cx="291" cy="62"/>
              </a:xfrm>
              <a:custGeom>
                <a:avLst/>
                <a:gdLst/>
                <a:ahLst/>
                <a:cxnLst>
                  <a:cxn ang="0">
                    <a:pos x="1207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1" y="6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6"/>
                  </a:cxn>
                </a:cxnLst>
                <a:rect l="0" t="0" r="r" b="b"/>
                <a:pathLst>
                  <a:path w="2419" h="511">
                    <a:moveTo>
                      <a:pt x="1207" y="506"/>
                    </a:moveTo>
                    <a:cubicBezTo>
                      <a:pt x="1875" y="511"/>
                      <a:pt x="2416" y="460"/>
                      <a:pt x="2417" y="391"/>
                    </a:cubicBezTo>
                    <a:lnTo>
                      <a:pt x="2419" y="141"/>
                    </a:lnTo>
                    <a:cubicBezTo>
                      <a:pt x="2419" y="72"/>
                      <a:pt x="1879" y="11"/>
                      <a:pt x="1211" y="6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4" name="Freeform 1746"/>
              <p:cNvSpPr>
                <a:spLocks/>
              </p:cNvSpPr>
              <p:nvPr/>
            </p:nvSpPr>
            <p:spPr bwMode="auto">
              <a:xfrm>
                <a:off x="2966" y="3234"/>
                <a:ext cx="290" cy="32"/>
              </a:xfrm>
              <a:custGeom>
                <a:avLst/>
                <a:gdLst/>
                <a:ahLst/>
                <a:cxnLst>
                  <a:cxn ang="0">
                    <a:pos x="2417" y="141"/>
                  </a:cxn>
                  <a:cxn ang="0">
                    <a:pos x="1209" y="6"/>
                  </a:cxn>
                  <a:cxn ang="0">
                    <a:pos x="0" y="121"/>
                  </a:cxn>
                  <a:cxn ang="0">
                    <a:pos x="1207" y="256"/>
                  </a:cxn>
                  <a:cxn ang="0">
                    <a:pos x="2417" y="141"/>
                  </a:cxn>
                </a:cxnLst>
                <a:rect l="0" t="0" r="r" b="b"/>
                <a:pathLst>
                  <a:path w="2417" h="261">
                    <a:moveTo>
                      <a:pt x="2417" y="141"/>
                    </a:moveTo>
                    <a:cubicBezTo>
                      <a:pt x="2417" y="72"/>
                      <a:pt x="1877" y="11"/>
                      <a:pt x="1209" y="6"/>
                    </a:cubicBezTo>
                    <a:cubicBezTo>
                      <a:pt x="542" y="0"/>
                      <a:pt x="1" y="52"/>
                      <a:pt x="0" y="121"/>
                    </a:cubicBezTo>
                    <a:cubicBezTo>
                      <a:pt x="0" y="190"/>
                      <a:pt x="540" y="250"/>
                      <a:pt x="1207" y="256"/>
                    </a:cubicBezTo>
                    <a:cubicBezTo>
                      <a:pt x="1875" y="261"/>
                      <a:pt x="2416" y="210"/>
                      <a:pt x="2417" y="141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5" name="Freeform 1747"/>
              <p:cNvSpPr>
                <a:spLocks/>
              </p:cNvSpPr>
              <p:nvPr/>
            </p:nvSpPr>
            <p:spPr bwMode="auto">
              <a:xfrm>
                <a:off x="2966" y="3204"/>
                <a:ext cx="290" cy="62"/>
              </a:xfrm>
              <a:custGeom>
                <a:avLst/>
                <a:gdLst/>
                <a:ahLst/>
                <a:cxnLst>
                  <a:cxn ang="0">
                    <a:pos x="1207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1" y="6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6"/>
                  </a:cxn>
                </a:cxnLst>
                <a:rect l="0" t="0" r="r" b="b"/>
                <a:pathLst>
                  <a:path w="2419" h="511">
                    <a:moveTo>
                      <a:pt x="1207" y="506"/>
                    </a:moveTo>
                    <a:cubicBezTo>
                      <a:pt x="1875" y="511"/>
                      <a:pt x="2416" y="460"/>
                      <a:pt x="2417" y="391"/>
                    </a:cubicBezTo>
                    <a:lnTo>
                      <a:pt x="2419" y="141"/>
                    </a:lnTo>
                    <a:cubicBezTo>
                      <a:pt x="2419" y="72"/>
                      <a:pt x="1879" y="11"/>
                      <a:pt x="1211" y="6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6" name="Freeform 1748"/>
              <p:cNvSpPr>
                <a:spLocks/>
              </p:cNvSpPr>
              <p:nvPr/>
            </p:nvSpPr>
            <p:spPr bwMode="auto">
              <a:xfrm>
                <a:off x="2966" y="3234"/>
                <a:ext cx="290" cy="17"/>
              </a:xfrm>
              <a:custGeom>
                <a:avLst/>
                <a:gdLst/>
                <a:ahLst/>
                <a:cxnLst>
                  <a:cxn ang="0">
                    <a:pos x="290" y="17"/>
                  </a:cxn>
                  <a:cxn ang="0">
                    <a:pos x="145" y="1"/>
                  </a:cxn>
                  <a:cxn ang="0">
                    <a:pos x="0" y="15"/>
                  </a:cxn>
                </a:cxnLst>
                <a:rect l="0" t="0" r="r" b="b"/>
                <a:pathLst>
                  <a:path w="290" h="17">
                    <a:moveTo>
                      <a:pt x="290" y="17"/>
                    </a:moveTo>
                    <a:cubicBezTo>
                      <a:pt x="290" y="9"/>
                      <a:pt x="225" y="2"/>
                      <a:pt x="145" y="1"/>
                    </a:cubicBezTo>
                    <a:cubicBezTo>
                      <a:pt x="65" y="0"/>
                      <a:pt x="0" y="7"/>
                      <a:pt x="0" y="15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78" name="Freeform 1750"/>
            <p:cNvSpPr>
              <a:spLocks/>
            </p:cNvSpPr>
            <p:nvPr/>
          </p:nvSpPr>
          <p:spPr bwMode="auto">
            <a:xfrm>
              <a:off x="6760143" y="4109724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3"/>
                </a:cxn>
                <a:cxn ang="0">
                  <a:pos x="25" y="25"/>
                </a:cxn>
              </a:cxnLst>
              <a:rect l="0" t="0" r="r" b="b"/>
              <a:pathLst>
                <a:path w="51" h="26">
                  <a:moveTo>
                    <a:pt x="25" y="25"/>
                  </a:moveTo>
                  <a:cubicBezTo>
                    <a:pt x="39" y="26"/>
                    <a:pt x="50" y="20"/>
                    <a:pt x="50" y="13"/>
                  </a:cubicBezTo>
                  <a:cubicBezTo>
                    <a:pt x="51" y="6"/>
                    <a:pt x="39" y="1"/>
                    <a:pt x="26" y="0"/>
                  </a:cubicBezTo>
                  <a:cubicBezTo>
                    <a:pt x="12" y="0"/>
                    <a:pt x="1" y="6"/>
                    <a:pt x="0" y="13"/>
                  </a:cubicBezTo>
                  <a:cubicBezTo>
                    <a:pt x="0" y="20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9" name="Freeform 1751"/>
            <p:cNvSpPr>
              <a:spLocks/>
            </p:cNvSpPr>
            <p:nvPr/>
          </p:nvSpPr>
          <p:spPr bwMode="auto">
            <a:xfrm>
              <a:off x="6856100" y="4118651"/>
              <a:ext cx="7923" cy="3720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7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8" y="1"/>
                    <a:pt x="37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6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0" name="Freeform 1752"/>
            <p:cNvSpPr>
              <a:spLocks/>
            </p:cNvSpPr>
            <p:nvPr/>
          </p:nvSpPr>
          <p:spPr bwMode="auto">
            <a:xfrm>
              <a:off x="6654502" y="4115675"/>
              <a:ext cx="7923" cy="3720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1"/>
                  </a:cubicBezTo>
                  <a:cubicBezTo>
                    <a:pt x="76" y="10"/>
                    <a:pt x="59" y="0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2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1" name="Freeform 1753"/>
            <p:cNvSpPr>
              <a:spLocks/>
            </p:cNvSpPr>
            <p:nvPr/>
          </p:nvSpPr>
          <p:spPr bwMode="auto">
            <a:xfrm>
              <a:off x="6705562" y="4109724"/>
              <a:ext cx="7043" cy="3720"/>
            </a:xfrm>
            <a:custGeom>
              <a:avLst/>
              <a:gdLst/>
              <a:ahLst/>
              <a:cxnLst>
                <a:cxn ang="0">
                  <a:pos x="33" y="42"/>
                </a:cxn>
                <a:cxn ang="0">
                  <a:pos x="66" y="22"/>
                </a:cxn>
                <a:cxn ang="0">
                  <a:pos x="33" y="0"/>
                </a:cxn>
                <a:cxn ang="0">
                  <a:pos x="0" y="21"/>
                </a:cxn>
                <a:cxn ang="0">
                  <a:pos x="33" y="42"/>
                </a:cxn>
              </a:cxnLst>
              <a:rect l="0" t="0" r="r" b="b"/>
              <a:pathLst>
                <a:path w="67" h="42">
                  <a:moveTo>
                    <a:pt x="33" y="42"/>
                  </a:moveTo>
                  <a:cubicBezTo>
                    <a:pt x="51" y="42"/>
                    <a:pt x="66" y="33"/>
                    <a:pt x="66" y="22"/>
                  </a:cubicBezTo>
                  <a:cubicBezTo>
                    <a:pt x="67" y="10"/>
                    <a:pt x="52" y="1"/>
                    <a:pt x="33" y="0"/>
                  </a:cubicBezTo>
                  <a:cubicBezTo>
                    <a:pt x="15" y="0"/>
                    <a:pt x="0" y="10"/>
                    <a:pt x="0" y="21"/>
                  </a:cubicBezTo>
                  <a:cubicBezTo>
                    <a:pt x="0" y="33"/>
                    <a:pt x="15" y="42"/>
                    <a:pt x="33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2" name="Freeform 1754"/>
            <p:cNvSpPr>
              <a:spLocks/>
            </p:cNvSpPr>
            <p:nvPr/>
          </p:nvSpPr>
          <p:spPr bwMode="auto">
            <a:xfrm>
              <a:off x="6810322" y="4111956"/>
              <a:ext cx="6162" cy="2976"/>
            </a:xfrm>
            <a:custGeom>
              <a:avLst/>
              <a:gdLst/>
              <a:ahLst/>
              <a:cxnLst>
                <a:cxn ang="0">
                  <a:pos x="30" y="34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7"/>
                </a:cxn>
                <a:cxn ang="0">
                  <a:pos x="30" y="34"/>
                </a:cxn>
              </a:cxnLst>
              <a:rect l="0" t="0" r="r" b="b"/>
              <a:pathLst>
                <a:path w="59" h="34">
                  <a:moveTo>
                    <a:pt x="30" y="34"/>
                  </a:moveTo>
                  <a:cubicBezTo>
                    <a:pt x="46" y="34"/>
                    <a:pt x="59" y="27"/>
                    <a:pt x="59" y="17"/>
                  </a:cubicBezTo>
                  <a:cubicBezTo>
                    <a:pt x="59" y="8"/>
                    <a:pt x="46" y="1"/>
                    <a:pt x="30" y="0"/>
                  </a:cubicBezTo>
                  <a:cubicBezTo>
                    <a:pt x="14" y="0"/>
                    <a:pt x="1" y="8"/>
                    <a:pt x="0" y="17"/>
                  </a:cubicBezTo>
                  <a:cubicBezTo>
                    <a:pt x="0" y="26"/>
                    <a:pt x="13" y="34"/>
                    <a:pt x="30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83" name="Group 1759"/>
            <p:cNvGrpSpPr>
              <a:grpSpLocks/>
            </p:cNvGrpSpPr>
            <p:nvPr/>
          </p:nvGrpSpPr>
          <p:grpSpPr bwMode="auto">
            <a:xfrm>
              <a:off x="6799758" y="4112700"/>
              <a:ext cx="92436" cy="37942"/>
              <a:chOff x="3156" y="3241"/>
              <a:chExt cx="105" cy="51"/>
            </a:xfrm>
          </p:grpSpPr>
          <p:sp>
            <p:nvSpPr>
              <p:cNvPr id="1858" name="Freeform 1755"/>
              <p:cNvSpPr>
                <a:spLocks/>
              </p:cNvSpPr>
              <p:nvPr/>
            </p:nvSpPr>
            <p:spPr bwMode="auto">
              <a:xfrm>
                <a:off x="3156" y="3241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2"/>
                      <a:pt x="867" y="368"/>
                    </a:cubicBezTo>
                    <a:lnTo>
                      <a:pt x="869" y="68"/>
                    </a:lnTo>
                    <a:cubicBezTo>
                      <a:pt x="870" y="33"/>
                      <a:pt x="676" y="4"/>
                      <a:pt x="437" y="2"/>
                    </a:cubicBezTo>
                    <a:cubicBezTo>
                      <a:pt x="197" y="0"/>
                      <a:pt x="3" y="26"/>
                      <a:pt x="3" y="61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9" name="Freeform 1756"/>
              <p:cNvSpPr>
                <a:spLocks/>
              </p:cNvSpPr>
              <p:nvPr/>
            </p:nvSpPr>
            <p:spPr bwMode="auto">
              <a:xfrm>
                <a:off x="3156" y="3277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7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9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5" y="0"/>
                      <a:pt x="1" y="26"/>
                      <a:pt x="0" y="61"/>
                    </a:cubicBezTo>
                    <a:cubicBezTo>
                      <a:pt x="0" y="95"/>
                      <a:pt x="194" y="125"/>
                      <a:pt x="433" y="127"/>
                    </a:cubicBezTo>
                    <a:cubicBezTo>
                      <a:pt x="672" y="129"/>
                      <a:pt x="867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0" name="Freeform 1757"/>
              <p:cNvSpPr>
                <a:spLocks/>
              </p:cNvSpPr>
              <p:nvPr/>
            </p:nvSpPr>
            <p:spPr bwMode="auto">
              <a:xfrm>
                <a:off x="3156" y="3241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2"/>
                      <a:pt x="867" y="368"/>
                    </a:cubicBezTo>
                    <a:lnTo>
                      <a:pt x="869" y="68"/>
                    </a:lnTo>
                    <a:cubicBezTo>
                      <a:pt x="870" y="33"/>
                      <a:pt x="676" y="4"/>
                      <a:pt x="437" y="2"/>
                    </a:cubicBezTo>
                    <a:cubicBezTo>
                      <a:pt x="197" y="0"/>
                      <a:pt x="3" y="26"/>
                      <a:pt x="3" y="61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1" name="Freeform 1758"/>
              <p:cNvSpPr>
                <a:spLocks/>
              </p:cNvSpPr>
              <p:nvPr/>
            </p:nvSpPr>
            <p:spPr bwMode="auto">
              <a:xfrm>
                <a:off x="3156" y="3277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84" name="Group 1764"/>
            <p:cNvGrpSpPr>
              <a:grpSpLocks/>
            </p:cNvGrpSpPr>
            <p:nvPr/>
          </p:nvGrpSpPr>
          <p:grpSpPr bwMode="auto">
            <a:xfrm>
              <a:off x="6766305" y="4131299"/>
              <a:ext cx="158462" cy="55053"/>
              <a:chOff x="3118" y="3266"/>
              <a:chExt cx="180" cy="74"/>
            </a:xfrm>
          </p:grpSpPr>
          <p:sp>
            <p:nvSpPr>
              <p:cNvPr id="1854" name="Freeform 1760"/>
              <p:cNvSpPr>
                <a:spLocks/>
              </p:cNvSpPr>
              <p:nvPr/>
            </p:nvSpPr>
            <p:spPr bwMode="auto">
              <a:xfrm>
                <a:off x="3118" y="326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1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1"/>
                  </a:cxn>
                </a:cxnLst>
                <a:rect l="0" t="0" r="r" b="b"/>
                <a:pathLst>
                  <a:path w="1495" h="615">
                    <a:moveTo>
                      <a:pt x="745" y="611"/>
                    </a:moveTo>
                    <a:cubicBezTo>
                      <a:pt x="1157" y="615"/>
                      <a:pt x="1491" y="556"/>
                      <a:pt x="1492" y="481"/>
                    </a:cubicBezTo>
                    <a:lnTo>
                      <a:pt x="1495" y="146"/>
                    </a:lnTo>
                    <a:cubicBezTo>
                      <a:pt x="1495" y="70"/>
                      <a:pt x="1162" y="6"/>
                      <a:pt x="750" y="3"/>
                    </a:cubicBezTo>
                    <a:cubicBezTo>
                      <a:pt x="338" y="0"/>
                      <a:pt x="4" y="58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5" name="Freeform 1761"/>
              <p:cNvSpPr>
                <a:spLocks/>
              </p:cNvSpPr>
              <p:nvPr/>
            </p:nvSpPr>
            <p:spPr bwMode="auto">
              <a:xfrm>
                <a:off x="3118" y="3306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7"/>
                  </a:cxn>
                  <a:cxn ang="0">
                    <a:pos x="747" y="4"/>
                  </a:cxn>
                  <a:cxn ang="0">
                    <a:pos x="0" y="135"/>
                  </a:cxn>
                  <a:cxn ang="0">
                    <a:pos x="745" y="277"/>
                  </a:cxn>
                  <a:cxn ang="0">
                    <a:pos x="1492" y="147"/>
                  </a:cxn>
                </a:cxnLst>
                <a:rect l="0" t="0" r="r" b="b"/>
                <a:pathLst>
                  <a:path w="1493" h="281">
                    <a:moveTo>
                      <a:pt x="1492" y="147"/>
                    </a:moveTo>
                    <a:cubicBezTo>
                      <a:pt x="1493" y="71"/>
                      <a:pt x="1159" y="7"/>
                      <a:pt x="747" y="4"/>
                    </a:cubicBezTo>
                    <a:cubicBezTo>
                      <a:pt x="335" y="0"/>
                      <a:pt x="1" y="59"/>
                      <a:pt x="0" y="135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1"/>
                      <a:pt x="1491" y="222"/>
                      <a:pt x="1492" y="14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6" name="Freeform 1762"/>
              <p:cNvSpPr>
                <a:spLocks/>
              </p:cNvSpPr>
              <p:nvPr/>
            </p:nvSpPr>
            <p:spPr bwMode="auto">
              <a:xfrm>
                <a:off x="3118" y="326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1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1"/>
                  </a:cxn>
                </a:cxnLst>
                <a:rect l="0" t="0" r="r" b="b"/>
                <a:pathLst>
                  <a:path w="1495" h="615">
                    <a:moveTo>
                      <a:pt x="745" y="611"/>
                    </a:moveTo>
                    <a:cubicBezTo>
                      <a:pt x="1157" y="615"/>
                      <a:pt x="1491" y="556"/>
                      <a:pt x="1492" y="481"/>
                    </a:cubicBezTo>
                    <a:lnTo>
                      <a:pt x="1495" y="146"/>
                    </a:lnTo>
                    <a:cubicBezTo>
                      <a:pt x="1495" y="70"/>
                      <a:pt x="1162" y="6"/>
                      <a:pt x="750" y="3"/>
                    </a:cubicBezTo>
                    <a:cubicBezTo>
                      <a:pt x="338" y="0"/>
                      <a:pt x="4" y="58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7" name="Freeform 1763"/>
              <p:cNvSpPr>
                <a:spLocks/>
              </p:cNvSpPr>
              <p:nvPr/>
            </p:nvSpPr>
            <p:spPr bwMode="auto">
              <a:xfrm>
                <a:off x="3118" y="3306"/>
                <a:ext cx="179" cy="18"/>
              </a:xfrm>
              <a:custGeom>
                <a:avLst/>
                <a:gdLst/>
                <a:ahLst/>
                <a:cxnLst>
                  <a:cxn ang="0">
                    <a:pos x="179" y="18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8">
                    <a:moveTo>
                      <a:pt x="179" y="18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85" name="Group 1770"/>
            <p:cNvGrpSpPr>
              <a:grpSpLocks/>
            </p:cNvGrpSpPr>
            <p:nvPr/>
          </p:nvGrpSpPr>
          <p:grpSpPr bwMode="auto">
            <a:xfrm>
              <a:off x="6717006" y="4149898"/>
              <a:ext cx="270265" cy="57286"/>
              <a:chOff x="3062" y="3291"/>
              <a:chExt cx="307" cy="77"/>
            </a:xfrm>
          </p:grpSpPr>
          <p:sp>
            <p:nvSpPr>
              <p:cNvPr id="1849" name="Freeform 1765"/>
              <p:cNvSpPr>
                <a:spLocks/>
              </p:cNvSpPr>
              <p:nvPr/>
            </p:nvSpPr>
            <p:spPr bwMode="auto">
              <a:xfrm>
                <a:off x="3078" y="3307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2" y="6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6"/>
                  </a:cxn>
                </a:cxnLst>
                <a:rect l="0" t="0" r="r" b="b"/>
                <a:pathLst>
                  <a:path w="2420" h="511">
                    <a:moveTo>
                      <a:pt x="1208" y="506"/>
                    </a:moveTo>
                    <a:cubicBezTo>
                      <a:pt x="1875" y="511"/>
                      <a:pt x="2417" y="460"/>
                      <a:pt x="2417" y="391"/>
                    </a:cubicBezTo>
                    <a:lnTo>
                      <a:pt x="2419" y="141"/>
                    </a:lnTo>
                    <a:cubicBezTo>
                      <a:pt x="2420" y="72"/>
                      <a:pt x="1879" y="11"/>
                      <a:pt x="1212" y="6"/>
                    </a:cubicBezTo>
                    <a:cubicBezTo>
                      <a:pt x="544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0" y="500"/>
                      <a:pt x="1208" y="506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0" name="Freeform 1766"/>
              <p:cNvSpPr>
                <a:spLocks/>
              </p:cNvSpPr>
              <p:nvPr/>
            </p:nvSpPr>
            <p:spPr bwMode="auto">
              <a:xfrm>
                <a:off x="3062" y="3291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1" name="Freeform 1767"/>
              <p:cNvSpPr>
                <a:spLocks/>
              </p:cNvSpPr>
              <p:nvPr/>
            </p:nvSpPr>
            <p:spPr bwMode="auto">
              <a:xfrm>
                <a:off x="3062" y="3321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09" y="5"/>
                  </a:cxn>
                  <a:cxn ang="0">
                    <a:pos x="0" y="121"/>
                  </a:cxn>
                  <a:cxn ang="0">
                    <a:pos x="1207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7" h="261">
                    <a:moveTo>
                      <a:pt x="2417" y="140"/>
                    </a:moveTo>
                    <a:cubicBezTo>
                      <a:pt x="2417" y="71"/>
                      <a:pt x="1877" y="11"/>
                      <a:pt x="1209" y="5"/>
                    </a:cubicBezTo>
                    <a:cubicBezTo>
                      <a:pt x="542" y="0"/>
                      <a:pt x="1" y="52"/>
                      <a:pt x="0" y="121"/>
                    </a:cubicBezTo>
                    <a:cubicBezTo>
                      <a:pt x="0" y="190"/>
                      <a:pt x="540" y="250"/>
                      <a:pt x="1207" y="255"/>
                    </a:cubicBezTo>
                    <a:cubicBezTo>
                      <a:pt x="1875" y="261"/>
                      <a:pt x="2416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2" name="Freeform 1768"/>
              <p:cNvSpPr>
                <a:spLocks/>
              </p:cNvSpPr>
              <p:nvPr/>
            </p:nvSpPr>
            <p:spPr bwMode="auto">
              <a:xfrm>
                <a:off x="3062" y="3291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3" name="Freeform 1769"/>
              <p:cNvSpPr>
                <a:spLocks/>
              </p:cNvSpPr>
              <p:nvPr/>
            </p:nvSpPr>
            <p:spPr bwMode="auto">
              <a:xfrm>
                <a:off x="3062" y="3321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86" name="Freeform 1771"/>
            <p:cNvSpPr>
              <a:spLocks/>
            </p:cNvSpPr>
            <p:nvPr/>
          </p:nvSpPr>
          <p:spPr bwMode="auto">
            <a:xfrm>
              <a:off x="6844656" y="4173705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1" h="25">
                  <a:moveTo>
                    <a:pt x="25" y="25"/>
                  </a:moveTo>
                  <a:cubicBezTo>
                    <a:pt x="39" y="25"/>
                    <a:pt x="50" y="20"/>
                    <a:pt x="50" y="13"/>
                  </a:cubicBezTo>
                  <a:cubicBezTo>
                    <a:pt x="51" y="6"/>
                    <a:pt x="39" y="0"/>
                    <a:pt x="26" y="0"/>
                  </a:cubicBezTo>
                  <a:cubicBezTo>
                    <a:pt x="12" y="0"/>
                    <a:pt x="1" y="6"/>
                    <a:pt x="0" y="12"/>
                  </a:cubicBezTo>
                  <a:cubicBezTo>
                    <a:pt x="0" y="19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7" name="Freeform 1772"/>
            <p:cNvSpPr>
              <a:spLocks/>
            </p:cNvSpPr>
            <p:nvPr/>
          </p:nvSpPr>
          <p:spPr bwMode="auto">
            <a:xfrm>
              <a:off x="6940613" y="4182632"/>
              <a:ext cx="7923" cy="3720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1"/>
                </a:cxn>
                <a:cxn ang="0">
                  <a:pos x="37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1"/>
                  </a:cubicBezTo>
                  <a:cubicBezTo>
                    <a:pt x="75" y="10"/>
                    <a:pt x="58" y="0"/>
                    <a:pt x="37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2"/>
                    <a:pt x="16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8" name="Freeform 1773"/>
            <p:cNvSpPr>
              <a:spLocks/>
            </p:cNvSpPr>
            <p:nvPr/>
          </p:nvSpPr>
          <p:spPr bwMode="auto">
            <a:xfrm>
              <a:off x="6739015" y="4179656"/>
              <a:ext cx="7923" cy="3720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9" name="Freeform 1774"/>
            <p:cNvSpPr>
              <a:spLocks/>
            </p:cNvSpPr>
            <p:nvPr/>
          </p:nvSpPr>
          <p:spPr bwMode="auto">
            <a:xfrm>
              <a:off x="6790075" y="4173705"/>
              <a:ext cx="7043" cy="3720"/>
            </a:xfrm>
            <a:custGeom>
              <a:avLst/>
              <a:gdLst/>
              <a:ahLst/>
              <a:cxnLst>
                <a:cxn ang="0">
                  <a:pos x="33" y="42"/>
                </a:cxn>
                <a:cxn ang="0">
                  <a:pos x="66" y="21"/>
                </a:cxn>
                <a:cxn ang="0">
                  <a:pos x="33" y="0"/>
                </a:cxn>
                <a:cxn ang="0">
                  <a:pos x="0" y="21"/>
                </a:cxn>
                <a:cxn ang="0">
                  <a:pos x="33" y="42"/>
                </a:cxn>
              </a:cxnLst>
              <a:rect l="0" t="0" r="r" b="b"/>
              <a:pathLst>
                <a:path w="67" h="42">
                  <a:moveTo>
                    <a:pt x="33" y="42"/>
                  </a:moveTo>
                  <a:cubicBezTo>
                    <a:pt x="51" y="42"/>
                    <a:pt x="66" y="33"/>
                    <a:pt x="66" y="21"/>
                  </a:cubicBezTo>
                  <a:cubicBezTo>
                    <a:pt x="67" y="10"/>
                    <a:pt x="52" y="0"/>
                    <a:pt x="33" y="0"/>
                  </a:cubicBezTo>
                  <a:cubicBezTo>
                    <a:pt x="15" y="0"/>
                    <a:pt x="0" y="9"/>
                    <a:pt x="0" y="21"/>
                  </a:cubicBezTo>
                  <a:cubicBezTo>
                    <a:pt x="0" y="32"/>
                    <a:pt x="15" y="42"/>
                    <a:pt x="33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0" name="Freeform 1775"/>
            <p:cNvSpPr>
              <a:spLocks/>
            </p:cNvSpPr>
            <p:nvPr/>
          </p:nvSpPr>
          <p:spPr bwMode="auto">
            <a:xfrm>
              <a:off x="6894835" y="4175937"/>
              <a:ext cx="6162" cy="2976"/>
            </a:xfrm>
            <a:custGeom>
              <a:avLst/>
              <a:gdLst/>
              <a:ahLst/>
              <a:cxnLst>
                <a:cxn ang="0">
                  <a:pos x="30" y="33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7"/>
                </a:cxn>
                <a:cxn ang="0">
                  <a:pos x="30" y="33"/>
                </a:cxn>
              </a:cxnLst>
              <a:rect l="0" t="0" r="r" b="b"/>
              <a:pathLst>
                <a:path w="59" h="34">
                  <a:moveTo>
                    <a:pt x="30" y="33"/>
                  </a:moveTo>
                  <a:cubicBezTo>
                    <a:pt x="46" y="34"/>
                    <a:pt x="59" y="26"/>
                    <a:pt x="59" y="17"/>
                  </a:cubicBezTo>
                  <a:cubicBezTo>
                    <a:pt x="59" y="8"/>
                    <a:pt x="46" y="0"/>
                    <a:pt x="30" y="0"/>
                  </a:cubicBezTo>
                  <a:cubicBezTo>
                    <a:pt x="14" y="0"/>
                    <a:pt x="1" y="7"/>
                    <a:pt x="0" y="17"/>
                  </a:cubicBezTo>
                  <a:cubicBezTo>
                    <a:pt x="0" y="26"/>
                    <a:pt x="13" y="33"/>
                    <a:pt x="3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91" name="Group 1780"/>
            <p:cNvGrpSpPr>
              <a:grpSpLocks/>
            </p:cNvGrpSpPr>
            <p:nvPr/>
          </p:nvGrpSpPr>
          <p:grpSpPr bwMode="auto">
            <a:xfrm>
              <a:off x="6799758" y="4112700"/>
              <a:ext cx="92436" cy="37942"/>
              <a:chOff x="3156" y="3241"/>
              <a:chExt cx="105" cy="51"/>
            </a:xfrm>
          </p:grpSpPr>
          <p:sp>
            <p:nvSpPr>
              <p:cNvPr id="1845" name="Freeform 1776"/>
              <p:cNvSpPr>
                <a:spLocks/>
              </p:cNvSpPr>
              <p:nvPr/>
            </p:nvSpPr>
            <p:spPr bwMode="auto">
              <a:xfrm>
                <a:off x="3156" y="3241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2"/>
                      <a:pt x="867" y="368"/>
                    </a:cubicBezTo>
                    <a:lnTo>
                      <a:pt x="869" y="68"/>
                    </a:lnTo>
                    <a:cubicBezTo>
                      <a:pt x="870" y="33"/>
                      <a:pt x="676" y="4"/>
                      <a:pt x="437" y="2"/>
                    </a:cubicBezTo>
                    <a:cubicBezTo>
                      <a:pt x="197" y="0"/>
                      <a:pt x="3" y="26"/>
                      <a:pt x="3" y="61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6" name="Freeform 1777"/>
              <p:cNvSpPr>
                <a:spLocks/>
              </p:cNvSpPr>
              <p:nvPr/>
            </p:nvSpPr>
            <p:spPr bwMode="auto">
              <a:xfrm>
                <a:off x="3156" y="3277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7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9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5" y="0"/>
                      <a:pt x="1" y="26"/>
                      <a:pt x="0" y="61"/>
                    </a:cubicBezTo>
                    <a:cubicBezTo>
                      <a:pt x="0" y="95"/>
                      <a:pt x="194" y="125"/>
                      <a:pt x="433" y="127"/>
                    </a:cubicBezTo>
                    <a:cubicBezTo>
                      <a:pt x="672" y="129"/>
                      <a:pt x="867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7" name="Freeform 1778"/>
              <p:cNvSpPr>
                <a:spLocks/>
              </p:cNvSpPr>
              <p:nvPr/>
            </p:nvSpPr>
            <p:spPr bwMode="auto">
              <a:xfrm>
                <a:off x="3156" y="3241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2"/>
                      <a:pt x="867" y="368"/>
                    </a:cubicBezTo>
                    <a:lnTo>
                      <a:pt x="869" y="68"/>
                    </a:lnTo>
                    <a:cubicBezTo>
                      <a:pt x="870" y="33"/>
                      <a:pt x="676" y="4"/>
                      <a:pt x="437" y="2"/>
                    </a:cubicBezTo>
                    <a:cubicBezTo>
                      <a:pt x="197" y="0"/>
                      <a:pt x="3" y="26"/>
                      <a:pt x="3" y="61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8" name="Freeform 1779"/>
              <p:cNvSpPr>
                <a:spLocks/>
              </p:cNvSpPr>
              <p:nvPr/>
            </p:nvSpPr>
            <p:spPr bwMode="auto">
              <a:xfrm>
                <a:off x="3156" y="3277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92" name="Group 1785"/>
            <p:cNvGrpSpPr>
              <a:grpSpLocks/>
            </p:cNvGrpSpPr>
            <p:nvPr/>
          </p:nvGrpSpPr>
          <p:grpSpPr bwMode="auto">
            <a:xfrm>
              <a:off x="6766305" y="4131299"/>
              <a:ext cx="158462" cy="55053"/>
              <a:chOff x="3118" y="3266"/>
              <a:chExt cx="180" cy="74"/>
            </a:xfrm>
          </p:grpSpPr>
          <p:sp>
            <p:nvSpPr>
              <p:cNvPr id="1841" name="Freeform 1781"/>
              <p:cNvSpPr>
                <a:spLocks/>
              </p:cNvSpPr>
              <p:nvPr/>
            </p:nvSpPr>
            <p:spPr bwMode="auto">
              <a:xfrm>
                <a:off x="3118" y="326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1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1"/>
                  </a:cxn>
                </a:cxnLst>
                <a:rect l="0" t="0" r="r" b="b"/>
                <a:pathLst>
                  <a:path w="1495" h="615">
                    <a:moveTo>
                      <a:pt x="745" y="611"/>
                    </a:moveTo>
                    <a:cubicBezTo>
                      <a:pt x="1157" y="615"/>
                      <a:pt x="1491" y="556"/>
                      <a:pt x="1492" y="481"/>
                    </a:cubicBezTo>
                    <a:lnTo>
                      <a:pt x="1495" y="146"/>
                    </a:lnTo>
                    <a:cubicBezTo>
                      <a:pt x="1495" y="70"/>
                      <a:pt x="1162" y="6"/>
                      <a:pt x="750" y="3"/>
                    </a:cubicBezTo>
                    <a:cubicBezTo>
                      <a:pt x="338" y="0"/>
                      <a:pt x="4" y="58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2" name="Freeform 1782"/>
              <p:cNvSpPr>
                <a:spLocks/>
              </p:cNvSpPr>
              <p:nvPr/>
            </p:nvSpPr>
            <p:spPr bwMode="auto">
              <a:xfrm>
                <a:off x="3118" y="3306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7"/>
                  </a:cxn>
                  <a:cxn ang="0">
                    <a:pos x="747" y="4"/>
                  </a:cxn>
                  <a:cxn ang="0">
                    <a:pos x="0" y="135"/>
                  </a:cxn>
                  <a:cxn ang="0">
                    <a:pos x="745" y="277"/>
                  </a:cxn>
                  <a:cxn ang="0">
                    <a:pos x="1492" y="147"/>
                  </a:cxn>
                </a:cxnLst>
                <a:rect l="0" t="0" r="r" b="b"/>
                <a:pathLst>
                  <a:path w="1493" h="281">
                    <a:moveTo>
                      <a:pt x="1492" y="147"/>
                    </a:moveTo>
                    <a:cubicBezTo>
                      <a:pt x="1493" y="71"/>
                      <a:pt x="1159" y="7"/>
                      <a:pt x="747" y="4"/>
                    </a:cubicBezTo>
                    <a:cubicBezTo>
                      <a:pt x="335" y="0"/>
                      <a:pt x="1" y="59"/>
                      <a:pt x="0" y="135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1"/>
                      <a:pt x="1491" y="222"/>
                      <a:pt x="1492" y="14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3" name="Freeform 1783"/>
              <p:cNvSpPr>
                <a:spLocks/>
              </p:cNvSpPr>
              <p:nvPr/>
            </p:nvSpPr>
            <p:spPr bwMode="auto">
              <a:xfrm>
                <a:off x="3118" y="326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1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1"/>
                  </a:cxn>
                </a:cxnLst>
                <a:rect l="0" t="0" r="r" b="b"/>
                <a:pathLst>
                  <a:path w="1495" h="615">
                    <a:moveTo>
                      <a:pt x="745" y="611"/>
                    </a:moveTo>
                    <a:cubicBezTo>
                      <a:pt x="1157" y="615"/>
                      <a:pt x="1491" y="556"/>
                      <a:pt x="1492" y="481"/>
                    </a:cubicBezTo>
                    <a:lnTo>
                      <a:pt x="1495" y="146"/>
                    </a:lnTo>
                    <a:cubicBezTo>
                      <a:pt x="1495" y="70"/>
                      <a:pt x="1162" y="6"/>
                      <a:pt x="750" y="3"/>
                    </a:cubicBezTo>
                    <a:cubicBezTo>
                      <a:pt x="338" y="0"/>
                      <a:pt x="4" y="58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4" name="Freeform 1784"/>
              <p:cNvSpPr>
                <a:spLocks/>
              </p:cNvSpPr>
              <p:nvPr/>
            </p:nvSpPr>
            <p:spPr bwMode="auto">
              <a:xfrm>
                <a:off x="3118" y="3306"/>
                <a:ext cx="179" cy="18"/>
              </a:xfrm>
              <a:custGeom>
                <a:avLst/>
                <a:gdLst/>
                <a:ahLst/>
                <a:cxnLst>
                  <a:cxn ang="0">
                    <a:pos x="179" y="18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8">
                    <a:moveTo>
                      <a:pt x="179" y="18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93" name="Group 1791"/>
            <p:cNvGrpSpPr>
              <a:grpSpLocks/>
            </p:cNvGrpSpPr>
            <p:nvPr/>
          </p:nvGrpSpPr>
          <p:grpSpPr bwMode="auto">
            <a:xfrm>
              <a:off x="6717006" y="4149898"/>
              <a:ext cx="270265" cy="57286"/>
              <a:chOff x="3062" y="3291"/>
              <a:chExt cx="307" cy="77"/>
            </a:xfrm>
          </p:grpSpPr>
          <p:sp>
            <p:nvSpPr>
              <p:cNvPr id="1836" name="Freeform 1786"/>
              <p:cNvSpPr>
                <a:spLocks/>
              </p:cNvSpPr>
              <p:nvPr/>
            </p:nvSpPr>
            <p:spPr bwMode="auto">
              <a:xfrm>
                <a:off x="3078" y="3307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2" y="6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6"/>
                  </a:cxn>
                </a:cxnLst>
                <a:rect l="0" t="0" r="r" b="b"/>
                <a:pathLst>
                  <a:path w="2420" h="511">
                    <a:moveTo>
                      <a:pt x="1208" y="506"/>
                    </a:moveTo>
                    <a:cubicBezTo>
                      <a:pt x="1875" y="511"/>
                      <a:pt x="2417" y="460"/>
                      <a:pt x="2417" y="391"/>
                    </a:cubicBezTo>
                    <a:lnTo>
                      <a:pt x="2419" y="141"/>
                    </a:lnTo>
                    <a:cubicBezTo>
                      <a:pt x="2420" y="72"/>
                      <a:pt x="1879" y="11"/>
                      <a:pt x="1212" y="6"/>
                    </a:cubicBezTo>
                    <a:cubicBezTo>
                      <a:pt x="544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0" y="500"/>
                      <a:pt x="1208" y="506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7" name="Freeform 1787"/>
              <p:cNvSpPr>
                <a:spLocks/>
              </p:cNvSpPr>
              <p:nvPr/>
            </p:nvSpPr>
            <p:spPr bwMode="auto">
              <a:xfrm>
                <a:off x="3062" y="3291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8" name="Freeform 1788"/>
              <p:cNvSpPr>
                <a:spLocks/>
              </p:cNvSpPr>
              <p:nvPr/>
            </p:nvSpPr>
            <p:spPr bwMode="auto">
              <a:xfrm>
                <a:off x="3062" y="3321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09" y="5"/>
                  </a:cxn>
                  <a:cxn ang="0">
                    <a:pos x="0" y="121"/>
                  </a:cxn>
                  <a:cxn ang="0">
                    <a:pos x="1207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7" h="261">
                    <a:moveTo>
                      <a:pt x="2417" y="140"/>
                    </a:moveTo>
                    <a:cubicBezTo>
                      <a:pt x="2417" y="71"/>
                      <a:pt x="1877" y="11"/>
                      <a:pt x="1209" y="5"/>
                    </a:cubicBezTo>
                    <a:cubicBezTo>
                      <a:pt x="542" y="0"/>
                      <a:pt x="1" y="52"/>
                      <a:pt x="0" y="121"/>
                    </a:cubicBezTo>
                    <a:cubicBezTo>
                      <a:pt x="0" y="190"/>
                      <a:pt x="540" y="250"/>
                      <a:pt x="1207" y="255"/>
                    </a:cubicBezTo>
                    <a:cubicBezTo>
                      <a:pt x="1875" y="261"/>
                      <a:pt x="2416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9" name="Freeform 1789"/>
              <p:cNvSpPr>
                <a:spLocks/>
              </p:cNvSpPr>
              <p:nvPr/>
            </p:nvSpPr>
            <p:spPr bwMode="auto">
              <a:xfrm>
                <a:off x="3062" y="3291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0" name="Freeform 1790"/>
              <p:cNvSpPr>
                <a:spLocks/>
              </p:cNvSpPr>
              <p:nvPr/>
            </p:nvSpPr>
            <p:spPr bwMode="auto">
              <a:xfrm>
                <a:off x="3062" y="3321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94" name="Freeform 1792"/>
            <p:cNvSpPr>
              <a:spLocks/>
            </p:cNvSpPr>
            <p:nvPr/>
          </p:nvSpPr>
          <p:spPr bwMode="auto">
            <a:xfrm>
              <a:off x="6844656" y="4173705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1" h="25">
                  <a:moveTo>
                    <a:pt x="25" y="25"/>
                  </a:moveTo>
                  <a:cubicBezTo>
                    <a:pt x="39" y="25"/>
                    <a:pt x="50" y="20"/>
                    <a:pt x="50" y="13"/>
                  </a:cubicBezTo>
                  <a:cubicBezTo>
                    <a:pt x="51" y="6"/>
                    <a:pt x="39" y="0"/>
                    <a:pt x="26" y="0"/>
                  </a:cubicBezTo>
                  <a:cubicBezTo>
                    <a:pt x="12" y="0"/>
                    <a:pt x="1" y="6"/>
                    <a:pt x="0" y="12"/>
                  </a:cubicBezTo>
                  <a:cubicBezTo>
                    <a:pt x="0" y="19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5" name="Freeform 1793"/>
            <p:cNvSpPr>
              <a:spLocks/>
            </p:cNvSpPr>
            <p:nvPr/>
          </p:nvSpPr>
          <p:spPr bwMode="auto">
            <a:xfrm>
              <a:off x="6940613" y="4182632"/>
              <a:ext cx="7923" cy="3720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1"/>
                </a:cxn>
                <a:cxn ang="0">
                  <a:pos x="37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1"/>
                  </a:cubicBezTo>
                  <a:cubicBezTo>
                    <a:pt x="75" y="10"/>
                    <a:pt x="58" y="0"/>
                    <a:pt x="37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2"/>
                    <a:pt x="16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6" name="Freeform 1794"/>
            <p:cNvSpPr>
              <a:spLocks/>
            </p:cNvSpPr>
            <p:nvPr/>
          </p:nvSpPr>
          <p:spPr bwMode="auto">
            <a:xfrm>
              <a:off x="6739015" y="4179656"/>
              <a:ext cx="7923" cy="3720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7" name="Freeform 1795"/>
            <p:cNvSpPr>
              <a:spLocks/>
            </p:cNvSpPr>
            <p:nvPr/>
          </p:nvSpPr>
          <p:spPr bwMode="auto">
            <a:xfrm>
              <a:off x="6790075" y="4173705"/>
              <a:ext cx="7043" cy="3720"/>
            </a:xfrm>
            <a:custGeom>
              <a:avLst/>
              <a:gdLst/>
              <a:ahLst/>
              <a:cxnLst>
                <a:cxn ang="0">
                  <a:pos x="33" y="42"/>
                </a:cxn>
                <a:cxn ang="0">
                  <a:pos x="66" y="21"/>
                </a:cxn>
                <a:cxn ang="0">
                  <a:pos x="33" y="0"/>
                </a:cxn>
                <a:cxn ang="0">
                  <a:pos x="0" y="21"/>
                </a:cxn>
                <a:cxn ang="0">
                  <a:pos x="33" y="42"/>
                </a:cxn>
              </a:cxnLst>
              <a:rect l="0" t="0" r="r" b="b"/>
              <a:pathLst>
                <a:path w="67" h="42">
                  <a:moveTo>
                    <a:pt x="33" y="42"/>
                  </a:moveTo>
                  <a:cubicBezTo>
                    <a:pt x="51" y="42"/>
                    <a:pt x="66" y="33"/>
                    <a:pt x="66" y="21"/>
                  </a:cubicBezTo>
                  <a:cubicBezTo>
                    <a:pt x="67" y="10"/>
                    <a:pt x="52" y="0"/>
                    <a:pt x="33" y="0"/>
                  </a:cubicBezTo>
                  <a:cubicBezTo>
                    <a:pt x="15" y="0"/>
                    <a:pt x="0" y="9"/>
                    <a:pt x="0" y="21"/>
                  </a:cubicBezTo>
                  <a:cubicBezTo>
                    <a:pt x="0" y="32"/>
                    <a:pt x="15" y="42"/>
                    <a:pt x="33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8" name="Freeform 1796"/>
            <p:cNvSpPr>
              <a:spLocks/>
            </p:cNvSpPr>
            <p:nvPr/>
          </p:nvSpPr>
          <p:spPr bwMode="auto">
            <a:xfrm>
              <a:off x="6894835" y="4175937"/>
              <a:ext cx="6162" cy="2976"/>
            </a:xfrm>
            <a:custGeom>
              <a:avLst/>
              <a:gdLst/>
              <a:ahLst/>
              <a:cxnLst>
                <a:cxn ang="0">
                  <a:pos x="30" y="33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7"/>
                </a:cxn>
                <a:cxn ang="0">
                  <a:pos x="30" y="33"/>
                </a:cxn>
              </a:cxnLst>
              <a:rect l="0" t="0" r="r" b="b"/>
              <a:pathLst>
                <a:path w="59" h="34">
                  <a:moveTo>
                    <a:pt x="30" y="33"/>
                  </a:moveTo>
                  <a:cubicBezTo>
                    <a:pt x="46" y="34"/>
                    <a:pt x="59" y="26"/>
                    <a:pt x="59" y="17"/>
                  </a:cubicBezTo>
                  <a:cubicBezTo>
                    <a:pt x="59" y="8"/>
                    <a:pt x="46" y="0"/>
                    <a:pt x="30" y="0"/>
                  </a:cubicBezTo>
                  <a:cubicBezTo>
                    <a:pt x="14" y="0"/>
                    <a:pt x="1" y="7"/>
                    <a:pt x="0" y="17"/>
                  </a:cubicBezTo>
                  <a:cubicBezTo>
                    <a:pt x="0" y="26"/>
                    <a:pt x="13" y="33"/>
                    <a:pt x="3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99" name="Group 1801"/>
            <p:cNvGrpSpPr>
              <a:grpSpLocks/>
            </p:cNvGrpSpPr>
            <p:nvPr/>
          </p:nvGrpSpPr>
          <p:grpSpPr bwMode="auto">
            <a:xfrm>
              <a:off x="6884271" y="4176681"/>
              <a:ext cx="92436" cy="37942"/>
              <a:chOff x="3252" y="3327"/>
              <a:chExt cx="105" cy="51"/>
            </a:xfrm>
          </p:grpSpPr>
          <p:sp>
            <p:nvSpPr>
              <p:cNvPr id="1832" name="Freeform 1797"/>
              <p:cNvSpPr>
                <a:spLocks/>
              </p:cNvSpPr>
              <p:nvPr/>
            </p:nvSpPr>
            <p:spPr bwMode="auto">
              <a:xfrm>
                <a:off x="3252" y="3327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3" name="Freeform 1798"/>
              <p:cNvSpPr>
                <a:spLocks/>
              </p:cNvSpPr>
              <p:nvPr/>
            </p:nvSpPr>
            <p:spPr bwMode="auto">
              <a:xfrm>
                <a:off x="3252" y="3363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5" y="0"/>
                      <a:pt x="1" y="26"/>
                      <a:pt x="0" y="61"/>
                    </a:cubicBezTo>
                    <a:cubicBezTo>
                      <a:pt x="0" y="95"/>
                      <a:pt x="194" y="125"/>
                      <a:pt x="433" y="126"/>
                    </a:cubicBezTo>
                    <a:cubicBezTo>
                      <a:pt x="672" y="128"/>
                      <a:pt x="867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4" name="Freeform 1799"/>
              <p:cNvSpPr>
                <a:spLocks/>
              </p:cNvSpPr>
              <p:nvPr/>
            </p:nvSpPr>
            <p:spPr bwMode="auto">
              <a:xfrm>
                <a:off x="3252" y="3327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5" name="Freeform 1800"/>
              <p:cNvSpPr>
                <a:spLocks/>
              </p:cNvSpPr>
              <p:nvPr/>
            </p:nvSpPr>
            <p:spPr bwMode="auto">
              <a:xfrm>
                <a:off x="3252" y="3363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00" name="Group 1806"/>
            <p:cNvGrpSpPr>
              <a:grpSpLocks/>
            </p:cNvGrpSpPr>
            <p:nvPr/>
          </p:nvGrpSpPr>
          <p:grpSpPr bwMode="auto">
            <a:xfrm>
              <a:off x="6850818" y="4195280"/>
              <a:ext cx="158462" cy="55053"/>
              <a:chOff x="3214" y="3352"/>
              <a:chExt cx="180" cy="74"/>
            </a:xfrm>
          </p:grpSpPr>
          <p:sp>
            <p:nvSpPr>
              <p:cNvPr id="1828" name="Freeform 1802"/>
              <p:cNvSpPr>
                <a:spLocks/>
              </p:cNvSpPr>
              <p:nvPr/>
            </p:nvSpPr>
            <p:spPr bwMode="auto">
              <a:xfrm>
                <a:off x="3214" y="3352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9" name="Freeform 1803"/>
              <p:cNvSpPr>
                <a:spLocks/>
              </p:cNvSpPr>
              <p:nvPr/>
            </p:nvSpPr>
            <p:spPr bwMode="auto">
              <a:xfrm>
                <a:off x="3214" y="3392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3" h="280">
                    <a:moveTo>
                      <a:pt x="1492" y="146"/>
                    </a:moveTo>
                    <a:cubicBezTo>
                      <a:pt x="1493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0" name="Freeform 1804"/>
              <p:cNvSpPr>
                <a:spLocks/>
              </p:cNvSpPr>
              <p:nvPr/>
            </p:nvSpPr>
            <p:spPr bwMode="auto">
              <a:xfrm>
                <a:off x="3214" y="3352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1" name="Freeform 1805"/>
              <p:cNvSpPr>
                <a:spLocks/>
              </p:cNvSpPr>
              <p:nvPr/>
            </p:nvSpPr>
            <p:spPr bwMode="auto">
              <a:xfrm>
                <a:off x="3214" y="3392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01" name="Group 1812"/>
            <p:cNvGrpSpPr>
              <a:grpSpLocks/>
            </p:cNvGrpSpPr>
            <p:nvPr/>
          </p:nvGrpSpPr>
          <p:grpSpPr bwMode="auto">
            <a:xfrm>
              <a:off x="6801519" y="4213879"/>
              <a:ext cx="270265" cy="57286"/>
              <a:chOff x="3158" y="3377"/>
              <a:chExt cx="307" cy="77"/>
            </a:xfrm>
          </p:grpSpPr>
          <p:sp>
            <p:nvSpPr>
              <p:cNvPr id="1823" name="Freeform 1807"/>
              <p:cNvSpPr>
                <a:spLocks/>
              </p:cNvSpPr>
              <p:nvPr/>
            </p:nvSpPr>
            <p:spPr bwMode="auto">
              <a:xfrm>
                <a:off x="3174" y="3393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79" y="11"/>
                      <a:pt x="1212" y="5"/>
                    </a:cubicBezTo>
                    <a:cubicBezTo>
                      <a:pt x="544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0" y="500"/>
                      <a:pt x="1208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4" name="Freeform 1808"/>
              <p:cNvSpPr>
                <a:spLocks/>
              </p:cNvSpPr>
              <p:nvPr/>
            </p:nvSpPr>
            <p:spPr bwMode="auto">
              <a:xfrm>
                <a:off x="3158" y="3377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5" name="Freeform 1809"/>
              <p:cNvSpPr>
                <a:spLocks/>
              </p:cNvSpPr>
              <p:nvPr/>
            </p:nvSpPr>
            <p:spPr bwMode="auto">
              <a:xfrm>
                <a:off x="3158" y="3407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09" y="5"/>
                  </a:cxn>
                  <a:cxn ang="0">
                    <a:pos x="0" y="120"/>
                  </a:cxn>
                  <a:cxn ang="0">
                    <a:pos x="1207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7" h="261">
                    <a:moveTo>
                      <a:pt x="2417" y="140"/>
                    </a:moveTo>
                    <a:cubicBezTo>
                      <a:pt x="2417" y="71"/>
                      <a:pt x="1877" y="11"/>
                      <a:pt x="1209" y="5"/>
                    </a:cubicBezTo>
                    <a:cubicBezTo>
                      <a:pt x="542" y="0"/>
                      <a:pt x="1" y="51"/>
                      <a:pt x="0" y="120"/>
                    </a:cubicBezTo>
                    <a:cubicBezTo>
                      <a:pt x="0" y="189"/>
                      <a:pt x="540" y="250"/>
                      <a:pt x="1207" y="255"/>
                    </a:cubicBezTo>
                    <a:cubicBezTo>
                      <a:pt x="1875" y="261"/>
                      <a:pt x="2416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6" name="Freeform 1810"/>
              <p:cNvSpPr>
                <a:spLocks/>
              </p:cNvSpPr>
              <p:nvPr/>
            </p:nvSpPr>
            <p:spPr bwMode="auto">
              <a:xfrm>
                <a:off x="3158" y="3377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7" name="Freeform 1811"/>
              <p:cNvSpPr>
                <a:spLocks/>
              </p:cNvSpPr>
              <p:nvPr/>
            </p:nvSpPr>
            <p:spPr bwMode="auto">
              <a:xfrm>
                <a:off x="3158" y="3407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02" name="Freeform 1813"/>
            <p:cNvSpPr>
              <a:spLocks/>
            </p:cNvSpPr>
            <p:nvPr/>
          </p:nvSpPr>
          <p:spPr bwMode="auto">
            <a:xfrm>
              <a:off x="6929169" y="4237686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1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1" y="6"/>
                    <a:pt x="39" y="0"/>
                    <a:pt x="26" y="0"/>
                  </a:cubicBezTo>
                  <a:cubicBezTo>
                    <a:pt x="12" y="0"/>
                    <a:pt x="1" y="5"/>
                    <a:pt x="0" y="12"/>
                  </a:cubicBezTo>
                  <a:cubicBezTo>
                    <a:pt x="0" y="19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3" name="Freeform 1814"/>
            <p:cNvSpPr>
              <a:spLocks/>
            </p:cNvSpPr>
            <p:nvPr/>
          </p:nvSpPr>
          <p:spPr bwMode="auto">
            <a:xfrm>
              <a:off x="7025126" y="4246613"/>
              <a:ext cx="7923" cy="3720"/>
            </a:xfrm>
            <a:custGeom>
              <a:avLst/>
              <a:gdLst/>
              <a:ahLst/>
              <a:cxnLst>
                <a:cxn ang="0">
                  <a:pos x="37" y="41"/>
                </a:cxn>
                <a:cxn ang="0">
                  <a:pos x="75" y="21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37" y="41"/>
                </a:cxn>
              </a:cxnLst>
              <a:rect l="0" t="0" r="r" b="b"/>
              <a:pathLst>
                <a:path w="75" h="42">
                  <a:moveTo>
                    <a:pt x="37" y="41"/>
                  </a:moveTo>
                  <a:cubicBezTo>
                    <a:pt x="58" y="42"/>
                    <a:pt x="75" y="32"/>
                    <a:pt x="75" y="21"/>
                  </a:cubicBezTo>
                  <a:cubicBezTo>
                    <a:pt x="75" y="9"/>
                    <a:pt x="58" y="0"/>
                    <a:pt x="37" y="0"/>
                  </a:cubicBezTo>
                  <a:cubicBezTo>
                    <a:pt x="17" y="0"/>
                    <a:pt x="0" y="9"/>
                    <a:pt x="0" y="20"/>
                  </a:cubicBezTo>
                  <a:cubicBezTo>
                    <a:pt x="0" y="32"/>
                    <a:pt x="16" y="41"/>
                    <a:pt x="37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4" name="Freeform 1815"/>
            <p:cNvSpPr>
              <a:spLocks/>
            </p:cNvSpPr>
            <p:nvPr/>
          </p:nvSpPr>
          <p:spPr bwMode="auto">
            <a:xfrm>
              <a:off x="6823528" y="4243638"/>
              <a:ext cx="7923" cy="3720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2"/>
                  </a:cubicBezTo>
                  <a:cubicBezTo>
                    <a:pt x="76" y="10"/>
                    <a:pt x="59" y="1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3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5" name="Freeform 1816"/>
            <p:cNvSpPr>
              <a:spLocks/>
            </p:cNvSpPr>
            <p:nvPr/>
          </p:nvSpPr>
          <p:spPr bwMode="auto">
            <a:xfrm>
              <a:off x="6874588" y="4237686"/>
              <a:ext cx="7043" cy="3720"/>
            </a:xfrm>
            <a:custGeom>
              <a:avLst/>
              <a:gdLst/>
              <a:ahLst/>
              <a:cxnLst>
                <a:cxn ang="0">
                  <a:pos x="33" y="41"/>
                </a:cxn>
                <a:cxn ang="0">
                  <a:pos x="66" y="21"/>
                </a:cxn>
                <a:cxn ang="0">
                  <a:pos x="33" y="0"/>
                </a:cxn>
                <a:cxn ang="0">
                  <a:pos x="0" y="20"/>
                </a:cxn>
                <a:cxn ang="0">
                  <a:pos x="33" y="41"/>
                </a:cxn>
              </a:cxnLst>
              <a:rect l="0" t="0" r="r" b="b"/>
              <a:pathLst>
                <a:path w="67" h="42">
                  <a:moveTo>
                    <a:pt x="33" y="41"/>
                  </a:moveTo>
                  <a:cubicBezTo>
                    <a:pt x="51" y="42"/>
                    <a:pt x="66" y="32"/>
                    <a:pt x="66" y="21"/>
                  </a:cubicBezTo>
                  <a:cubicBezTo>
                    <a:pt x="67" y="9"/>
                    <a:pt x="52" y="0"/>
                    <a:pt x="33" y="0"/>
                  </a:cubicBezTo>
                  <a:cubicBezTo>
                    <a:pt x="15" y="0"/>
                    <a:pt x="0" y="9"/>
                    <a:pt x="0" y="20"/>
                  </a:cubicBezTo>
                  <a:cubicBezTo>
                    <a:pt x="0" y="32"/>
                    <a:pt x="15" y="41"/>
                    <a:pt x="33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6" name="Freeform 1817"/>
            <p:cNvSpPr>
              <a:spLocks/>
            </p:cNvSpPr>
            <p:nvPr/>
          </p:nvSpPr>
          <p:spPr bwMode="auto">
            <a:xfrm>
              <a:off x="6979348" y="4239918"/>
              <a:ext cx="6162" cy="2976"/>
            </a:xfrm>
            <a:custGeom>
              <a:avLst/>
              <a:gdLst/>
              <a:ahLst/>
              <a:cxnLst>
                <a:cxn ang="0">
                  <a:pos x="30" y="33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6"/>
                </a:cxn>
                <a:cxn ang="0">
                  <a:pos x="30" y="33"/>
                </a:cxn>
              </a:cxnLst>
              <a:rect l="0" t="0" r="r" b="b"/>
              <a:pathLst>
                <a:path w="59" h="33">
                  <a:moveTo>
                    <a:pt x="30" y="33"/>
                  </a:moveTo>
                  <a:cubicBezTo>
                    <a:pt x="46" y="33"/>
                    <a:pt x="59" y="26"/>
                    <a:pt x="59" y="17"/>
                  </a:cubicBezTo>
                  <a:cubicBezTo>
                    <a:pt x="59" y="7"/>
                    <a:pt x="46" y="0"/>
                    <a:pt x="30" y="0"/>
                  </a:cubicBezTo>
                  <a:cubicBezTo>
                    <a:pt x="14" y="0"/>
                    <a:pt x="1" y="7"/>
                    <a:pt x="0" y="16"/>
                  </a:cubicBezTo>
                  <a:cubicBezTo>
                    <a:pt x="0" y="25"/>
                    <a:pt x="13" y="33"/>
                    <a:pt x="3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07" name="Group 1822"/>
            <p:cNvGrpSpPr>
              <a:grpSpLocks/>
            </p:cNvGrpSpPr>
            <p:nvPr/>
          </p:nvGrpSpPr>
          <p:grpSpPr bwMode="auto">
            <a:xfrm>
              <a:off x="6884271" y="4176681"/>
              <a:ext cx="92436" cy="37942"/>
              <a:chOff x="3252" y="3327"/>
              <a:chExt cx="105" cy="51"/>
            </a:xfrm>
          </p:grpSpPr>
          <p:sp>
            <p:nvSpPr>
              <p:cNvPr id="1819" name="Freeform 1818"/>
              <p:cNvSpPr>
                <a:spLocks/>
              </p:cNvSpPr>
              <p:nvPr/>
            </p:nvSpPr>
            <p:spPr bwMode="auto">
              <a:xfrm>
                <a:off x="3252" y="3327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0" name="Freeform 1819"/>
              <p:cNvSpPr>
                <a:spLocks/>
              </p:cNvSpPr>
              <p:nvPr/>
            </p:nvSpPr>
            <p:spPr bwMode="auto">
              <a:xfrm>
                <a:off x="3252" y="3363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5" y="0"/>
                      <a:pt x="1" y="26"/>
                      <a:pt x="0" y="61"/>
                    </a:cubicBezTo>
                    <a:cubicBezTo>
                      <a:pt x="0" y="95"/>
                      <a:pt x="194" y="125"/>
                      <a:pt x="433" y="126"/>
                    </a:cubicBezTo>
                    <a:cubicBezTo>
                      <a:pt x="672" y="128"/>
                      <a:pt x="867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1" name="Freeform 1820"/>
              <p:cNvSpPr>
                <a:spLocks/>
              </p:cNvSpPr>
              <p:nvPr/>
            </p:nvSpPr>
            <p:spPr bwMode="auto">
              <a:xfrm>
                <a:off x="3252" y="3327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2" name="Freeform 1821"/>
              <p:cNvSpPr>
                <a:spLocks/>
              </p:cNvSpPr>
              <p:nvPr/>
            </p:nvSpPr>
            <p:spPr bwMode="auto">
              <a:xfrm>
                <a:off x="3252" y="3363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08" name="Group 1827"/>
            <p:cNvGrpSpPr>
              <a:grpSpLocks/>
            </p:cNvGrpSpPr>
            <p:nvPr/>
          </p:nvGrpSpPr>
          <p:grpSpPr bwMode="auto">
            <a:xfrm>
              <a:off x="6850818" y="4195280"/>
              <a:ext cx="158462" cy="55053"/>
              <a:chOff x="3214" y="3352"/>
              <a:chExt cx="180" cy="74"/>
            </a:xfrm>
          </p:grpSpPr>
          <p:sp>
            <p:nvSpPr>
              <p:cNvPr id="1815" name="Freeform 1823"/>
              <p:cNvSpPr>
                <a:spLocks/>
              </p:cNvSpPr>
              <p:nvPr/>
            </p:nvSpPr>
            <p:spPr bwMode="auto">
              <a:xfrm>
                <a:off x="3214" y="3352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6" name="Freeform 1824"/>
              <p:cNvSpPr>
                <a:spLocks/>
              </p:cNvSpPr>
              <p:nvPr/>
            </p:nvSpPr>
            <p:spPr bwMode="auto">
              <a:xfrm>
                <a:off x="3214" y="3392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3" h="280">
                    <a:moveTo>
                      <a:pt x="1492" y="146"/>
                    </a:moveTo>
                    <a:cubicBezTo>
                      <a:pt x="1493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7" name="Freeform 1825"/>
              <p:cNvSpPr>
                <a:spLocks/>
              </p:cNvSpPr>
              <p:nvPr/>
            </p:nvSpPr>
            <p:spPr bwMode="auto">
              <a:xfrm>
                <a:off x="3214" y="3352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8" name="Freeform 1826"/>
              <p:cNvSpPr>
                <a:spLocks/>
              </p:cNvSpPr>
              <p:nvPr/>
            </p:nvSpPr>
            <p:spPr bwMode="auto">
              <a:xfrm>
                <a:off x="3214" y="3392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09" name="Group 1833"/>
            <p:cNvGrpSpPr>
              <a:grpSpLocks/>
            </p:cNvGrpSpPr>
            <p:nvPr/>
          </p:nvGrpSpPr>
          <p:grpSpPr bwMode="auto">
            <a:xfrm>
              <a:off x="6801519" y="4213879"/>
              <a:ext cx="270265" cy="57286"/>
              <a:chOff x="3158" y="3377"/>
              <a:chExt cx="307" cy="77"/>
            </a:xfrm>
          </p:grpSpPr>
          <p:sp>
            <p:nvSpPr>
              <p:cNvPr id="1810" name="Freeform 1828"/>
              <p:cNvSpPr>
                <a:spLocks/>
              </p:cNvSpPr>
              <p:nvPr/>
            </p:nvSpPr>
            <p:spPr bwMode="auto">
              <a:xfrm>
                <a:off x="3174" y="3393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79" y="11"/>
                      <a:pt x="1212" y="5"/>
                    </a:cubicBezTo>
                    <a:cubicBezTo>
                      <a:pt x="544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0" y="500"/>
                      <a:pt x="1208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1" name="Freeform 1829"/>
              <p:cNvSpPr>
                <a:spLocks/>
              </p:cNvSpPr>
              <p:nvPr/>
            </p:nvSpPr>
            <p:spPr bwMode="auto">
              <a:xfrm>
                <a:off x="3158" y="3377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2" name="Freeform 1830"/>
              <p:cNvSpPr>
                <a:spLocks/>
              </p:cNvSpPr>
              <p:nvPr/>
            </p:nvSpPr>
            <p:spPr bwMode="auto">
              <a:xfrm>
                <a:off x="3158" y="3407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09" y="5"/>
                  </a:cxn>
                  <a:cxn ang="0">
                    <a:pos x="0" y="120"/>
                  </a:cxn>
                  <a:cxn ang="0">
                    <a:pos x="1207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7" h="261">
                    <a:moveTo>
                      <a:pt x="2417" y="140"/>
                    </a:moveTo>
                    <a:cubicBezTo>
                      <a:pt x="2417" y="71"/>
                      <a:pt x="1877" y="11"/>
                      <a:pt x="1209" y="5"/>
                    </a:cubicBezTo>
                    <a:cubicBezTo>
                      <a:pt x="542" y="0"/>
                      <a:pt x="1" y="51"/>
                      <a:pt x="0" y="120"/>
                    </a:cubicBezTo>
                    <a:cubicBezTo>
                      <a:pt x="0" y="189"/>
                      <a:pt x="540" y="250"/>
                      <a:pt x="1207" y="255"/>
                    </a:cubicBezTo>
                    <a:cubicBezTo>
                      <a:pt x="1875" y="261"/>
                      <a:pt x="2416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3" name="Freeform 1831"/>
              <p:cNvSpPr>
                <a:spLocks/>
              </p:cNvSpPr>
              <p:nvPr/>
            </p:nvSpPr>
            <p:spPr bwMode="auto">
              <a:xfrm>
                <a:off x="3158" y="3377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4" name="Freeform 1832"/>
              <p:cNvSpPr>
                <a:spLocks/>
              </p:cNvSpPr>
              <p:nvPr/>
            </p:nvSpPr>
            <p:spPr bwMode="auto">
              <a:xfrm>
                <a:off x="3158" y="3407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10" name="Freeform 1834"/>
            <p:cNvSpPr>
              <a:spLocks/>
            </p:cNvSpPr>
            <p:nvPr/>
          </p:nvSpPr>
          <p:spPr bwMode="auto">
            <a:xfrm>
              <a:off x="6929169" y="4237686"/>
              <a:ext cx="5282" cy="2232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1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1" y="6"/>
                    <a:pt x="39" y="0"/>
                    <a:pt x="26" y="0"/>
                  </a:cubicBezTo>
                  <a:cubicBezTo>
                    <a:pt x="12" y="0"/>
                    <a:pt x="1" y="5"/>
                    <a:pt x="0" y="12"/>
                  </a:cubicBezTo>
                  <a:cubicBezTo>
                    <a:pt x="0" y="19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1" name="Freeform 1835"/>
            <p:cNvSpPr>
              <a:spLocks/>
            </p:cNvSpPr>
            <p:nvPr/>
          </p:nvSpPr>
          <p:spPr bwMode="auto">
            <a:xfrm>
              <a:off x="7025126" y="4246613"/>
              <a:ext cx="7923" cy="3720"/>
            </a:xfrm>
            <a:custGeom>
              <a:avLst/>
              <a:gdLst/>
              <a:ahLst/>
              <a:cxnLst>
                <a:cxn ang="0">
                  <a:pos x="37" y="41"/>
                </a:cxn>
                <a:cxn ang="0">
                  <a:pos x="75" y="21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37" y="41"/>
                </a:cxn>
              </a:cxnLst>
              <a:rect l="0" t="0" r="r" b="b"/>
              <a:pathLst>
                <a:path w="75" h="42">
                  <a:moveTo>
                    <a:pt x="37" y="41"/>
                  </a:moveTo>
                  <a:cubicBezTo>
                    <a:pt x="58" y="42"/>
                    <a:pt x="75" y="32"/>
                    <a:pt x="75" y="21"/>
                  </a:cubicBezTo>
                  <a:cubicBezTo>
                    <a:pt x="75" y="9"/>
                    <a:pt x="58" y="0"/>
                    <a:pt x="37" y="0"/>
                  </a:cubicBezTo>
                  <a:cubicBezTo>
                    <a:pt x="17" y="0"/>
                    <a:pt x="0" y="9"/>
                    <a:pt x="0" y="20"/>
                  </a:cubicBezTo>
                  <a:cubicBezTo>
                    <a:pt x="0" y="32"/>
                    <a:pt x="16" y="41"/>
                    <a:pt x="37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2" name="Freeform 1836"/>
            <p:cNvSpPr>
              <a:spLocks/>
            </p:cNvSpPr>
            <p:nvPr/>
          </p:nvSpPr>
          <p:spPr bwMode="auto">
            <a:xfrm>
              <a:off x="6823528" y="4243638"/>
              <a:ext cx="7923" cy="3720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2"/>
                  </a:cubicBezTo>
                  <a:cubicBezTo>
                    <a:pt x="76" y="10"/>
                    <a:pt x="59" y="1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3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3" name="Freeform 1837"/>
            <p:cNvSpPr>
              <a:spLocks/>
            </p:cNvSpPr>
            <p:nvPr/>
          </p:nvSpPr>
          <p:spPr bwMode="auto">
            <a:xfrm>
              <a:off x="6874588" y="4237686"/>
              <a:ext cx="7043" cy="3720"/>
            </a:xfrm>
            <a:custGeom>
              <a:avLst/>
              <a:gdLst/>
              <a:ahLst/>
              <a:cxnLst>
                <a:cxn ang="0">
                  <a:pos x="33" y="41"/>
                </a:cxn>
                <a:cxn ang="0">
                  <a:pos x="66" y="21"/>
                </a:cxn>
                <a:cxn ang="0">
                  <a:pos x="33" y="0"/>
                </a:cxn>
                <a:cxn ang="0">
                  <a:pos x="0" y="20"/>
                </a:cxn>
                <a:cxn ang="0">
                  <a:pos x="33" y="41"/>
                </a:cxn>
              </a:cxnLst>
              <a:rect l="0" t="0" r="r" b="b"/>
              <a:pathLst>
                <a:path w="67" h="42">
                  <a:moveTo>
                    <a:pt x="33" y="41"/>
                  </a:moveTo>
                  <a:cubicBezTo>
                    <a:pt x="51" y="42"/>
                    <a:pt x="66" y="32"/>
                    <a:pt x="66" y="21"/>
                  </a:cubicBezTo>
                  <a:cubicBezTo>
                    <a:pt x="67" y="9"/>
                    <a:pt x="52" y="0"/>
                    <a:pt x="33" y="0"/>
                  </a:cubicBezTo>
                  <a:cubicBezTo>
                    <a:pt x="15" y="0"/>
                    <a:pt x="0" y="9"/>
                    <a:pt x="0" y="20"/>
                  </a:cubicBezTo>
                  <a:cubicBezTo>
                    <a:pt x="0" y="32"/>
                    <a:pt x="15" y="41"/>
                    <a:pt x="33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4" name="Freeform 1838"/>
            <p:cNvSpPr>
              <a:spLocks/>
            </p:cNvSpPr>
            <p:nvPr/>
          </p:nvSpPr>
          <p:spPr bwMode="auto">
            <a:xfrm>
              <a:off x="6979348" y="4239918"/>
              <a:ext cx="6162" cy="2976"/>
            </a:xfrm>
            <a:custGeom>
              <a:avLst/>
              <a:gdLst/>
              <a:ahLst/>
              <a:cxnLst>
                <a:cxn ang="0">
                  <a:pos x="30" y="33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6"/>
                </a:cxn>
                <a:cxn ang="0">
                  <a:pos x="30" y="33"/>
                </a:cxn>
              </a:cxnLst>
              <a:rect l="0" t="0" r="r" b="b"/>
              <a:pathLst>
                <a:path w="59" h="33">
                  <a:moveTo>
                    <a:pt x="30" y="33"/>
                  </a:moveTo>
                  <a:cubicBezTo>
                    <a:pt x="46" y="33"/>
                    <a:pt x="59" y="26"/>
                    <a:pt x="59" y="17"/>
                  </a:cubicBezTo>
                  <a:cubicBezTo>
                    <a:pt x="59" y="7"/>
                    <a:pt x="46" y="0"/>
                    <a:pt x="30" y="0"/>
                  </a:cubicBezTo>
                  <a:cubicBezTo>
                    <a:pt x="14" y="0"/>
                    <a:pt x="1" y="7"/>
                    <a:pt x="0" y="16"/>
                  </a:cubicBezTo>
                  <a:cubicBezTo>
                    <a:pt x="0" y="25"/>
                    <a:pt x="13" y="33"/>
                    <a:pt x="3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15" name="Group 1843"/>
            <p:cNvGrpSpPr>
              <a:grpSpLocks/>
            </p:cNvGrpSpPr>
            <p:nvPr/>
          </p:nvGrpSpPr>
          <p:grpSpPr bwMode="auto">
            <a:xfrm>
              <a:off x="7225845" y="3969858"/>
              <a:ext cx="159342" cy="54310"/>
              <a:chOff x="3640" y="3049"/>
              <a:chExt cx="181" cy="73"/>
            </a:xfrm>
          </p:grpSpPr>
          <p:sp>
            <p:nvSpPr>
              <p:cNvPr id="1806" name="Freeform 1839"/>
              <p:cNvSpPr>
                <a:spLocks/>
              </p:cNvSpPr>
              <p:nvPr/>
            </p:nvSpPr>
            <p:spPr bwMode="auto">
              <a:xfrm>
                <a:off x="3640" y="30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7" name="Freeform 1840"/>
              <p:cNvSpPr>
                <a:spLocks/>
              </p:cNvSpPr>
              <p:nvPr/>
            </p:nvSpPr>
            <p:spPr bwMode="auto">
              <a:xfrm>
                <a:off x="3640" y="3088"/>
                <a:ext cx="180" cy="34"/>
              </a:xfrm>
              <a:custGeom>
                <a:avLst/>
                <a:gdLst/>
                <a:ahLst/>
                <a:cxnLst>
                  <a:cxn ang="0">
                    <a:pos x="1500" y="145"/>
                  </a:cxn>
                  <a:cxn ang="0">
                    <a:pos x="752" y="4"/>
                  </a:cxn>
                  <a:cxn ang="0">
                    <a:pos x="0" y="133"/>
                  </a:cxn>
                  <a:cxn ang="0">
                    <a:pos x="749" y="274"/>
                  </a:cxn>
                  <a:cxn ang="0">
                    <a:pos x="1500" y="145"/>
                  </a:cxn>
                </a:cxnLst>
                <a:rect l="0" t="0" r="r" b="b"/>
                <a:pathLst>
                  <a:path w="1501" h="277">
                    <a:moveTo>
                      <a:pt x="1500" y="145"/>
                    </a:moveTo>
                    <a:cubicBezTo>
                      <a:pt x="1501" y="70"/>
                      <a:pt x="1166" y="7"/>
                      <a:pt x="752" y="4"/>
                    </a:cubicBezTo>
                    <a:cubicBezTo>
                      <a:pt x="337" y="0"/>
                      <a:pt x="1" y="58"/>
                      <a:pt x="0" y="133"/>
                    </a:cubicBezTo>
                    <a:cubicBezTo>
                      <a:pt x="0" y="207"/>
                      <a:pt x="335" y="270"/>
                      <a:pt x="749" y="274"/>
                    </a:cubicBezTo>
                    <a:cubicBezTo>
                      <a:pt x="1164" y="277"/>
                      <a:pt x="1500" y="219"/>
                      <a:pt x="1500" y="145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8" name="Freeform 1841"/>
              <p:cNvSpPr>
                <a:spLocks/>
              </p:cNvSpPr>
              <p:nvPr/>
            </p:nvSpPr>
            <p:spPr bwMode="auto">
              <a:xfrm>
                <a:off x="3640" y="30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9" name="Freeform 1842"/>
              <p:cNvSpPr>
                <a:spLocks/>
              </p:cNvSpPr>
              <p:nvPr/>
            </p:nvSpPr>
            <p:spPr bwMode="auto">
              <a:xfrm>
                <a:off x="3640" y="30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16" name="Group 1849"/>
            <p:cNvGrpSpPr>
              <a:grpSpLocks/>
            </p:cNvGrpSpPr>
            <p:nvPr/>
          </p:nvGrpSpPr>
          <p:grpSpPr bwMode="auto">
            <a:xfrm>
              <a:off x="7212640" y="3999617"/>
              <a:ext cx="190154" cy="43894"/>
              <a:chOff x="3625" y="3089"/>
              <a:chExt cx="216" cy="59"/>
            </a:xfrm>
          </p:grpSpPr>
          <p:sp>
            <p:nvSpPr>
              <p:cNvPr id="1801" name="Freeform 1844"/>
              <p:cNvSpPr>
                <a:spLocks/>
              </p:cNvSpPr>
              <p:nvPr/>
            </p:nvSpPr>
            <p:spPr bwMode="auto">
              <a:xfrm>
                <a:off x="3633" y="3097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2" y="91"/>
                  </a:cxn>
                  <a:cxn ang="0">
                    <a:pos x="1" y="320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8" y="8"/>
                      <a:pt x="870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6" y="42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2" name="Freeform 1845"/>
              <p:cNvSpPr>
                <a:spLocks/>
              </p:cNvSpPr>
              <p:nvPr/>
            </p:nvSpPr>
            <p:spPr bwMode="auto">
              <a:xfrm>
                <a:off x="3625" y="30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1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1"/>
                  </a:cxn>
                </a:cxnLst>
                <a:rect l="0" t="0" r="r" b="b"/>
                <a:pathLst>
                  <a:path w="1736" h="425">
                    <a:moveTo>
                      <a:pt x="867" y="421"/>
                    </a:moveTo>
                    <a:cubicBezTo>
                      <a:pt x="1345" y="425"/>
                      <a:pt x="1734" y="386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3" name="Freeform 1846"/>
              <p:cNvSpPr>
                <a:spLocks/>
              </p:cNvSpPr>
              <p:nvPr/>
            </p:nvSpPr>
            <p:spPr bwMode="auto">
              <a:xfrm>
                <a:off x="3625" y="31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5"/>
                  </a:cxn>
                  <a:cxn ang="0">
                    <a:pos x="868" y="4"/>
                  </a:cxn>
                  <a:cxn ang="0">
                    <a:pos x="1" y="91"/>
                  </a:cxn>
                  <a:cxn ang="0">
                    <a:pos x="867" y="192"/>
                  </a:cxn>
                  <a:cxn ang="0">
                    <a:pos x="1734" y="105"/>
                  </a:cxn>
                </a:cxnLst>
                <a:rect l="0" t="0" r="r" b="b"/>
                <a:pathLst>
                  <a:path w="1735" h="196">
                    <a:moveTo>
                      <a:pt x="1734" y="105"/>
                    </a:moveTo>
                    <a:cubicBezTo>
                      <a:pt x="1735" y="53"/>
                      <a:pt x="1347" y="8"/>
                      <a:pt x="868" y="4"/>
                    </a:cubicBezTo>
                    <a:cubicBezTo>
                      <a:pt x="390" y="0"/>
                      <a:pt x="1" y="39"/>
                      <a:pt x="1" y="91"/>
                    </a:cubicBezTo>
                    <a:cubicBezTo>
                      <a:pt x="0" y="143"/>
                      <a:pt x="388" y="188"/>
                      <a:pt x="867" y="192"/>
                    </a:cubicBezTo>
                    <a:cubicBezTo>
                      <a:pt x="1345" y="196"/>
                      <a:pt x="1734" y="157"/>
                      <a:pt x="1734" y="10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4" name="Freeform 1847"/>
              <p:cNvSpPr>
                <a:spLocks/>
              </p:cNvSpPr>
              <p:nvPr/>
            </p:nvSpPr>
            <p:spPr bwMode="auto">
              <a:xfrm>
                <a:off x="3625" y="30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1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1"/>
                  </a:cxn>
                </a:cxnLst>
                <a:rect l="0" t="0" r="r" b="b"/>
                <a:pathLst>
                  <a:path w="1736" h="425">
                    <a:moveTo>
                      <a:pt x="867" y="421"/>
                    </a:moveTo>
                    <a:cubicBezTo>
                      <a:pt x="1345" y="425"/>
                      <a:pt x="1734" y="386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5" name="Freeform 1848"/>
              <p:cNvSpPr>
                <a:spLocks/>
              </p:cNvSpPr>
              <p:nvPr/>
            </p:nvSpPr>
            <p:spPr bwMode="auto">
              <a:xfrm>
                <a:off x="3625" y="31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6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17" name="Group 1852"/>
            <p:cNvGrpSpPr>
              <a:grpSpLocks/>
            </p:cNvGrpSpPr>
            <p:nvPr/>
          </p:nvGrpSpPr>
          <p:grpSpPr bwMode="auto">
            <a:xfrm>
              <a:off x="7224084" y="4021936"/>
              <a:ext cx="160223" cy="13391"/>
              <a:chOff x="3638" y="3119"/>
              <a:chExt cx="182" cy="18"/>
            </a:xfrm>
          </p:grpSpPr>
          <p:sp>
            <p:nvSpPr>
              <p:cNvPr id="1799" name="Freeform 1850"/>
              <p:cNvSpPr>
                <a:spLocks/>
              </p:cNvSpPr>
              <p:nvPr/>
            </p:nvSpPr>
            <p:spPr bwMode="auto">
              <a:xfrm>
                <a:off x="3638" y="31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7" y="80"/>
                  </a:cxn>
                  <a:cxn ang="0">
                    <a:pos x="759" y="3"/>
                  </a:cxn>
                  <a:cxn ang="0">
                    <a:pos x="0" y="68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8">
                    <a:moveTo>
                      <a:pt x="758" y="145"/>
                    </a:moveTo>
                    <a:cubicBezTo>
                      <a:pt x="1177" y="148"/>
                      <a:pt x="1516" y="119"/>
                      <a:pt x="1517" y="80"/>
                    </a:cubicBezTo>
                    <a:cubicBezTo>
                      <a:pt x="1517" y="41"/>
                      <a:pt x="1178" y="7"/>
                      <a:pt x="759" y="3"/>
                    </a:cubicBezTo>
                    <a:cubicBezTo>
                      <a:pt x="340" y="0"/>
                      <a:pt x="0" y="29"/>
                      <a:pt x="0" y="68"/>
                    </a:cubicBezTo>
                    <a:cubicBezTo>
                      <a:pt x="0" y="107"/>
                      <a:pt x="339" y="141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0" name="Freeform 1851"/>
              <p:cNvSpPr>
                <a:spLocks/>
              </p:cNvSpPr>
              <p:nvPr/>
            </p:nvSpPr>
            <p:spPr bwMode="auto">
              <a:xfrm>
                <a:off x="3638" y="31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18" name="Group 1855"/>
            <p:cNvGrpSpPr>
              <a:grpSpLocks/>
            </p:cNvGrpSpPr>
            <p:nvPr/>
          </p:nvGrpSpPr>
          <p:grpSpPr bwMode="auto">
            <a:xfrm>
              <a:off x="7228486" y="4022680"/>
              <a:ext cx="150539" cy="12648"/>
              <a:chOff x="3643" y="3120"/>
              <a:chExt cx="171" cy="17"/>
            </a:xfrm>
          </p:grpSpPr>
          <p:sp>
            <p:nvSpPr>
              <p:cNvPr id="1797" name="Freeform 1853"/>
              <p:cNvSpPr>
                <a:spLocks/>
              </p:cNvSpPr>
              <p:nvPr/>
            </p:nvSpPr>
            <p:spPr bwMode="auto">
              <a:xfrm>
                <a:off x="3643" y="31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7"/>
                  </a:cxn>
                  <a:cxn ang="0">
                    <a:pos x="1425" y="76"/>
                  </a:cxn>
                  <a:cxn ang="0">
                    <a:pos x="713" y="3"/>
                  </a:cxn>
                  <a:cxn ang="0">
                    <a:pos x="0" y="64"/>
                  </a:cxn>
                  <a:cxn ang="0">
                    <a:pos x="712" y="137"/>
                  </a:cxn>
                </a:cxnLst>
                <a:rect l="0" t="0" r="r" b="b"/>
                <a:pathLst>
                  <a:path w="1425" h="140">
                    <a:moveTo>
                      <a:pt x="712" y="137"/>
                    </a:moveTo>
                    <a:cubicBezTo>
                      <a:pt x="1105" y="140"/>
                      <a:pt x="1424" y="113"/>
                      <a:pt x="1425" y="76"/>
                    </a:cubicBezTo>
                    <a:cubicBezTo>
                      <a:pt x="1425" y="39"/>
                      <a:pt x="1106" y="7"/>
                      <a:pt x="713" y="3"/>
                    </a:cubicBezTo>
                    <a:cubicBezTo>
                      <a:pt x="319" y="0"/>
                      <a:pt x="0" y="28"/>
                      <a:pt x="0" y="64"/>
                    </a:cubicBezTo>
                    <a:cubicBezTo>
                      <a:pt x="0" y="101"/>
                      <a:pt x="318" y="134"/>
                      <a:pt x="712" y="137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8" name="Freeform 1854"/>
              <p:cNvSpPr>
                <a:spLocks/>
              </p:cNvSpPr>
              <p:nvPr/>
            </p:nvSpPr>
            <p:spPr bwMode="auto">
              <a:xfrm>
                <a:off x="3643" y="31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19" name="Group 1860"/>
            <p:cNvGrpSpPr>
              <a:grpSpLocks/>
            </p:cNvGrpSpPr>
            <p:nvPr/>
          </p:nvGrpSpPr>
          <p:grpSpPr bwMode="auto">
            <a:xfrm>
              <a:off x="7282187" y="4044255"/>
              <a:ext cx="159342" cy="54310"/>
              <a:chOff x="3704" y="3149"/>
              <a:chExt cx="181" cy="73"/>
            </a:xfrm>
          </p:grpSpPr>
          <p:sp>
            <p:nvSpPr>
              <p:cNvPr id="1793" name="Freeform 1856"/>
              <p:cNvSpPr>
                <a:spLocks/>
              </p:cNvSpPr>
              <p:nvPr/>
            </p:nvSpPr>
            <p:spPr bwMode="auto">
              <a:xfrm>
                <a:off x="3704" y="3149"/>
                <a:ext cx="181" cy="73"/>
              </a:xfrm>
              <a:custGeom>
                <a:avLst/>
                <a:gdLst/>
                <a:ahLst/>
                <a:cxnLst>
                  <a:cxn ang="0">
                    <a:pos x="750" y="603"/>
                  </a:cxn>
                  <a:cxn ang="0">
                    <a:pos x="1501" y="474"/>
                  </a:cxn>
                  <a:cxn ang="0">
                    <a:pos x="1503" y="144"/>
                  </a:cxn>
                  <a:cxn ang="0">
                    <a:pos x="755" y="3"/>
                  </a:cxn>
                  <a:cxn ang="0">
                    <a:pos x="3" y="132"/>
                  </a:cxn>
                  <a:cxn ang="0">
                    <a:pos x="1" y="462"/>
                  </a:cxn>
                  <a:cxn ang="0">
                    <a:pos x="750" y="603"/>
                  </a:cxn>
                </a:cxnLst>
                <a:rect l="0" t="0" r="r" b="b"/>
                <a:pathLst>
                  <a:path w="1504" h="606">
                    <a:moveTo>
                      <a:pt x="750" y="603"/>
                    </a:moveTo>
                    <a:cubicBezTo>
                      <a:pt x="1164" y="606"/>
                      <a:pt x="1500" y="549"/>
                      <a:pt x="1501" y="474"/>
                    </a:cubicBezTo>
                    <a:lnTo>
                      <a:pt x="1503" y="144"/>
                    </a:lnTo>
                    <a:cubicBezTo>
                      <a:pt x="1504" y="70"/>
                      <a:pt x="1169" y="6"/>
                      <a:pt x="755" y="3"/>
                    </a:cubicBezTo>
                    <a:cubicBezTo>
                      <a:pt x="340" y="0"/>
                      <a:pt x="4" y="58"/>
                      <a:pt x="3" y="132"/>
                    </a:cubicBezTo>
                    <a:lnTo>
                      <a:pt x="1" y="462"/>
                    </a:lnTo>
                    <a:cubicBezTo>
                      <a:pt x="0" y="537"/>
                      <a:pt x="335" y="600"/>
                      <a:pt x="750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4" name="Freeform 1857"/>
              <p:cNvSpPr>
                <a:spLocks/>
              </p:cNvSpPr>
              <p:nvPr/>
            </p:nvSpPr>
            <p:spPr bwMode="auto">
              <a:xfrm>
                <a:off x="3704" y="3188"/>
                <a:ext cx="180" cy="34"/>
              </a:xfrm>
              <a:custGeom>
                <a:avLst/>
                <a:gdLst/>
                <a:ahLst/>
                <a:cxnLst>
                  <a:cxn ang="0">
                    <a:pos x="1501" y="144"/>
                  </a:cxn>
                  <a:cxn ang="0">
                    <a:pos x="752" y="3"/>
                  </a:cxn>
                  <a:cxn ang="0">
                    <a:pos x="1" y="132"/>
                  </a:cxn>
                  <a:cxn ang="0">
                    <a:pos x="750" y="273"/>
                  </a:cxn>
                  <a:cxn ang="0">
                    <a:pos x="1501" y="144"/>
                  </a:cxn>
                </a:cxnLst>
                <a:rect l="0" t="0" r="r" b="b"/>
                <a:pathLst>
                  <a:path w="1501" h="276">
                    <a:moveTo>
                      <a:pt x="1501" y="144"/>
                    </a:moveTo>
                    <a:cubicBezTo>
                      <a:pt x="1501" y="70"/>
                      <a:pt x="1166" y="7"/>
                      <a:pt x="752" y="3"/>
                    </a:cubicBezTo>
                    <a:cubicBezTo>
                      <a:pt x="338" y="0"/>
                      <a:pt x="1" y="58"/>
                      <a:pt x="1" y="132"/>
                    </a:cubicBezTo>
                    <a:cubicBezTo>
                      <a:pt x="0" y="207"/>
                      <a:pt x="335" y="270"/>
                      <a:pt x="750" y="273"/>
                    </a:cubicBezTo>
                    <a:cubicBezTo>
                      <a:pt x="1164" y="276"/>
                      <a:pt x="1500" y="219"/>
                      <a:pt x="1501" y="144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5" name="Freeform 1858"/>
              <p:cNvSpPr>
                <a:spLocks/>
              </p:cNvSpPr>
              <p:nvPr/>
            </p:nvSpPr>
            <p:spPr bwMode="auto">
              <a:xfrm>
                <a:off x="3704" y="3149"/>
                <a:ext cx="181" cy="73"/>
              </a:xfrm>
              <a:custGeom>
                <a:avLst/>
                <a:gdLst/>
                <a:ahLst/>
                <a:cxnLst>
                  <a:cxn ang="0">
                    <a:pos x="750" y="603"/>
                  </a:cxn>
                  <a:cxn ang="0">
                    <a:pos x="1501" y="474"/>
                  </a:cxn>
                  <a:cxn ang="0">
                    <a:pos x="1503" y="144"/>
                  </a:cxn>
                  <a:cxn ang="0">
                    <a:pos x="755" y="3"/>
                  </a:cxn>
                  <a:cxn ang="0">
                    <a:pos x="3" y="132"/>
                  </a:cxn>
                  <a:cxn ang="0">
                    <a:pos x="1" y="462"/>
                  </a:cxn>
                  <a:cxn ang="0">
                    <a:pos x="750" y="603"/>
                  </a:cxn>
                </a:cxnLst>
                <a:rect l="0" t="0" r="r" b="b"/>
                <a:pathLst>
                  <a:path w="1504" h="606">
                    <a:moveTo>
                      <a:pt x="750" y="603"/>
                    </a:moveTo>
                    <a:cubicBezTo>
                      <a:pt x="1164" y="606"/>
                      <a:pt x="1500" y="549"/>
                      <a:pt x="1501" y="474"/>
                    </a:cubicBezTo>
                    <a:lnTo>
                      <a:pt x="1503" y="144"/>
                    </a:lnTo>
                    <a:cubicBezTo>
                      <a:pt x="1504" y="70"/>
                      <a:pt x="1169" y="6"/>
                      <a:pt x="755" y="3"/>
                    </a:cubicBezTo>
                    <a:cubicBezTo>
                      <a:pt x="340" y="0"/>
                      <a:pt x="4" y="58"/>
                      <a:pt x="3" y="132"/>
                    </a:cubicBezTo>
                    <a:lnTo>
                      <a:pt x="1" y="462"/>
                    </a:lnTo>
                    <a:cubicBezTo>
                      <a:pt x="0" y="537"/>
                      <a:pt x="335" y="600"/>
                      <a:pt x="750" y="60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6" name="Freeform 1859"/>
              <p:cNvSpPr>
                <a:spLocks/>
              </p:cNvSpPr>
              <p:nvPr/>
            </p:nvSpPr>
            <p:spPr bwMode="auto">
              <a:xfrm>
                <a:off x="3704" y="31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20" name="Group 1866"/>
            <p:cNvGrpSpPr>
              <a:grpSpLocks/>
            </p:cNvGrpSpPr>
            <p:nvPr/>
          </p:nvGrpSpPr>
          <p:grpSpPr bwMode="auto">
            <a:xfrm>
              <a:off x="7269862" y="4074013"/>
              <a:ext cx="190154" cy="43894"/>
              <a:chOff x="3690" y="3189"/>
              <a:chExt cx="216" cy="59"/>
            </a:xfrm>
          </p:grpSpPr>
          <p:sp>
            <p:nvSpPr>
              <p:cNvPr id="1788" name="Freeform 1861"/>
              <p:cNvSpPr>
                <a:spLocks/>
              </p:cNvSpPr>
              <p:nvPr/>
            </p:nvSpPr>
            <p:spPr bwMode="auto">
              <a:xfrm>
                <a:off x="3698" y="3197"/>
                <a:ext cx="208" cy="51"/>
              </a:xfrm>
              <a:custGeom>
                <a:avLst/>
                <a:gdLst/>
                <a:ahLst/>
                <a:cxnLst>
                  <a:cxn ang="0">
                    <a:pos x="866" y="421"/>
                  </a:cxn>
                  <a:cxn ang="0">
                    <a:pos x="1734" y="334"/>
                  </a:cxn>
                  <a:cxn ang="0">
                    <a:pos x="1735" y="105"/>
                  </a:cxn>
                  <a:cxn ang="0">
                    <a:pos x="869" y="4"/>
                  </a:cxn>
                  <a:cxn ang="0">
                    <a:pos x="2" y="91"/>
                  </a:cxn>
                  <a:cxn ang="0">
                    <a:pos x="0" y="320"/>
                  </a:cxn>
                  <a:cxn ang="0">
                    <a:pos x="866" y="421"/>
                  </a:cxn>
                </a:cxnLst>
                <a:rect l="0" t="0" r="r" b="b"/>
                <a:pathLst>
                  <a:path w="1736" h="425">
                    <a:moveTo>
                      <a:pt x="866" y="421"/>
                    </a:moveTo>
                    <a:cubicBezTo>
                      <a:pt x="1345" y="425"/>
                      <a:pt x="1733" y="386"/>
                      <a:pt x="1734" y="334"/>
                    </a:cubicBezTo>
                    <a:lnTo>
                      <a:pt x="1735" y="105"/>
                    </a:lnTo>
                    <a:cubicBezTo>
                      <a:pt x="1736" y="53"/>
                      <a:pt x="1348" y="8"/>
                      <a:pt x="869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0" y="320"/>
                    </a:lnTo>
                    <a:cubicBezTo>
                      <a:pt x="0" y="372"/>
                      <a:pt x="387" y="417"/>
                      <a:pt x="866" y="421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9" name="Freeform 1862"/>
              <p:cNvSpPr>
                <a:spLocks/>
              </p:cNvSpPr>
              <p:nvPr/>
            </p:nvSpPr>
            <p:spPr bwMode="auto">
              <a:xfrm>
                <a:off x="3690" y="3189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3"/>
                  </a:cxn>
                  <a:cxn ang="0">
                    <a:pos x="1736" y="104"/>
                  </a:cxn>
                  <a:cxn ang="0">
                    <a:pos x="870" y="3"/>
                  </a:cxn>
                  <a:cxn ang="0">
                    <a:pos x="2" y="90"/>
                  </a:cxn>
                  <a:cxn ang="0">
                    <a:pos x="1" y="319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3"/>
                    </a:cubicBezTo>
                    <a:lnTo>
                      <a:pt x="1736" y="104"/>
                    </a:lnTo>
                    <a:cubicBezTo>
                      <a:pt x="1736" y="52"/>
                      <a:pt x="1348" y="7"/>
                      <a:pt x="870" y="3"/>
                    </a:cubicBezTo>
                    <a:cubicBezTo>
                      <a:pt x="391" y="0"/>
                      <a:pt x="3" y="38"/>
                      <a:pt x="2" y="90"/>
                    </a:cubicBezTo>
                    <a:lnTo>
                      <a:pt x="1" y="319"/>
                    </a:lnTo>
                    <a:cubicBezTo>
                      <a:pt x="0" y="371"/>
                      <a:pt x="388" y="416"/>
                      <a:pt x="866" y="42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0" name="Freeform 1863"/>
              <p:cNvSpPr>
                <a:spLocks/>
              </p:cNvSpPr>
              <p:nvPr/>
            </p:nvSpPr>
            <p:spPr bwMode="auto">
              <a:xfrm>
                <a:off x="3690" y="32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4"/>
                  </a:cxn>
                  <a:cxn ang="0">
                    <a:pos x="868" y="4"/>
                  </a:cxn>
                  <a:cxn ang="0">
                    <a:pos x="1" y="90"/>
                  </a:cxn>
                  <a:cxn ang="0">
                    <a:pos x="866" y="191"/>
                  </a:cxn>
                  <a:cxn ang="0">
                    <a:pos x="1734" y="104"/>
                  </a:cxn>
                </a:cxnLst>
                <a:rect l="0" t="0" r="r" b="b"/>
                <a:pathLst>
                  <a:path w="1734" h="195">
                    <a:moveTo>
                      <a:pt x="1734" y="104"/>
                    </a:moveTo>
                    <a:cubicBezTo>
                      <a:pt x="1734" y="53"/>
                      <a:pt x="1347" y="8"/>
                      <a:pt x="868" y="4"/>
                    </a:cubicBezTo>
                    <a:cubicBezTo>
                      <a:pt x="389" y="0"/>
                      <a:pt x="1" y="39"/>
                      <a:pt x="1" y="90"/>
                    </a:cubicBezTo>
                    <a:cubicBezTo>
                      <a:pt x="0" y="142"/>
                      <a:pt x="388" y="187"/>
                      <a:pt x="866" y="191"/>
                    </a:cubicBezTo>
                    <a:cubicBezTo>
                      <a:pt x="1345" y="195"/>
                      <a:pt x="1733" y="156"/>
                      <a:pt x="1734" y="104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1" name="Freeform 1864"/>
              <p:cNvSpPr>
                <a:spLocks/>
              </p:cNvSpPr>
              <p:nvPr/>
            </p:nvSpPr>
            <p:spPr bwMode="auto">
              <a:xfrm>
                <a:off x="3690" y="3189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3"/>
                  </a:cxn>
                  <a:cxn ang="0">
                    <a:pos x="1736" y="104"/>
                  </a:cxn>
                  <a:cxn ang="0">
                    <a:pos x="870" y="3"/>
                  </a:cxn>
                  <a:cxn ang="0">
                    <a:pos x="2" y="90"/>
                  </a:cxn>
                  <a:cxn ang="0">
                    <a:pos x="1" y="319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3"/>
                    </a:cubicBezTo>
                    <a:lnTo>
                      <a:pt x="1736" y="104"/>
                    </a:lnTo>
                    <a:cubicBezTo>
                      <a:pt x="1736" y="52"/>
                      <a:pt x="1348" y="7"/>
                      <a:pt x="870" y="3"/>
                    </a:cubicBezTo>
                    <a:cubicBezTo>
                      <a:pt x="391" y="0"/>
                      <a:pt x="3" y="38"/>
                      <a:pt x="2" y="90"/>
                    </a:cubicBezTo>
                    <a:lnTo>
                      <a:pt x="1" y="319"/>
                    </a:lnTo>
                    <a:cubicBezTo>
                      <a:pt x="0" y="371"/>
                      <a:pt x="388" y="416"/>
                      <a:pt x="866" y="42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2" name="Freeform 1865"/>
              <p:cNvSpPr>
                <a:spLocks/>
              </p:cNvSpPr>
              <p:nvPr/>
            </p:nvSpPr>
            <p:spPr bwMode="auto">
              <a:xfrm>
                <a:off x="3690" y="32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21" name="Group 1869"/>
            <p:cNvGrpSpPr>
              <a:grpSpLocks/>
            </p:cNvGrpSpPr>
            <p:nvPr/>
          </p:nvGrpSpPr>
          <p:grpSpPr bwMode="auto">
            <a:xfrm>
              <a:off x="7281307" y="4096332"/>
              <a:ext cx="160223" cy="13391"/>
              <a:chOff x="3703" y="3219"/>
              <a:chExt cx="182" cy="18"/>
            </a:xfrm>
          </p:grpSpPr>
          <p:sp>
            <p:nvSpPr>
              <p:cNvPr id="1786" name="Freeform 1867"/>
              <p:cNvSpPr>
                <a:spLocks/>
              </p:cNvSpPr>
              <p:nvPr/>
            </p:nvSpPr>
            <p:spPr bwMode="auto">
              <a:xfrm>
                <a:off x="3703" y="32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6" y="80"/>
                  </a:cxn>
                  <a:cxn ang="0">
                    <a:pos x="759" y="3"/>
                  </a:cxn>
                  <a:cxn ang="0">
                    <a:pos x="0" y="68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9">
                    <a:moveTo>
                      <a:pt x="758" y="145"/>
                    </a:moveTo>
                    <a:cubicBezTo>
                      <a:pt x="1176" y="149"/>
                      <a:pt x="1516" y="120"/>
                      <a:pt x="1516" y="80"/>
                    </a:cubicBezTo>
                    <a:cubicBezTo>
                      <a:pt x="1517" y="41"/>
                      <a:pt x="1178" y="7"/>
                      <a:pt x="759" y="3"/>
                    </a:cubicBezTo>
                    <a:cubicBezTo>
                      <a:pt x="340" y="0"/>
                      <a:pt x="0" y="29"/>
                      <a:pt x="0" y="68"/>
                    </a:cubicBezTo>
                    <a:cubicBezTo>
                      <a:pt x="0" y="107"/>
                      <a:pt x="339" y="142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7" name="Freeform 1868"/>
              <p:cNvSpPr>
                <a:spLocks/>
              </p:cNvSpPr>
              <p:nvPr/>
            </p:nvSpPr>
            <p:spPr bwMode="auto">
              <a:xfrm>
                <a:off x="3703" y="32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22" name="Group 1872"/>
            <p:cNvGrpSpPr>
              <a:grpSpLocks/>
            </p:cNvGrpSpPr>
            <p:nvPr/>
          </p:nvGrpSpPr>
          <p:grpSpPr bwMode="auto">
            <a:xfrm>
              <a:off x="7285708" y="4097077"/>
              <a:ext cx="150539" cy="12648"/>
              <a:chOff x="3708" y="3220"/>
              <a:chExt cx="171" cy="17"/>
            </a:xfrm>
          </p:grpSpPr>
          <p:sp>
            <p:nvSpPr>
              <p:cNvPr id="1784" name="Freeform 1870"/>
              <p:cNvSpPr>
                <a:spLocks/>
              </p:cNvSpPr>
              <p:nvPr/>
            </p:nvSpPr>
            <p:spPr bwMode="auto">
              <a:xfrm>
                <a:off x="3708" y="32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6"/>
                  </a:cxn>
                  <a:cxn ang="0">
                    <a:pos x="1425" y="75"/>
                  </a:cxn>
                  <a:cxn ang="0">
                    <a:pos x="714" y="3"/>
                  </a:cxn>
                  <a:cxn ang="0">
                    <a:pos x="0" y="64"/>
                  </a:cxn>
                  <a:cxn ang="0">
                    <a:pos x="712" y="136"/>
                  </a:cxn>
                </a:cxnLst>
                <a:rect l="0" t="0" r="r" b="b"/>
                <a:pathLst>
                  <a:path w="1426" h="139">
                    <a:moveTo>
                      <a:pt x="712" y="136"/>
                    </a:moveTo>
                    <a:cubicBezTo>
                      <a:pt x="1106" y="139"/>
                      <a:pt x="1425" y="112"/>
                      <a:pt x="1425" y="75"/>
                    </a:cubicBezTo>
                    <a:cubicBezTo>
                      <a:pt x="1426" y="38"/>
                      <a:pt x="1107" y="6"/>
                      <a:pt x="714" y="3"/>
                    </a:cubicBezTo>
                    <a:cubicBezTo>
                      <a:pt x="320" y="0"/>
                      <a:pt x="1" y="27"/>
                      <a:pt x="0" y="64"/>
                    </a:cubicBezTo>
                    <a:cubicBezTo>
                      <a:pt x="0" y="101"/>
                      <a:pt x="319" y="133"/>
                      <a:pt x="712" y="136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5" name="Freeform 1871"/>
              <p:cNvSpPr>
                <a:spLocks/>
              </p:cNvSpPr>
              <p:nvPr/>
            </p:nvSpPr>
            <p:spPr bwMode="auto">
              <a:xfrm>
                <a:off x="3708" y="32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23" name="Group 1877"/>
            <p:cNvGrpSpPr>
              <a:grpSpLocks/>
            </p:cNvGrpSpPr>
            <p:nvPr/>
          </p:nvGrpSpPr>
          <p:grpSpPr bwMode="auto">
            <a:xfrm>
              <a:off x="7211759" y="4118651"/>
              <a:ext cx="159342" cy="54310"/>
              <a:chOff x="3624" y="3249"/>
              <a:chExt cx="181" cy="73"/>
            </a:xfrm>
          </p:grpSpPr>
          <p:sp>
            <p:nvSpPr>
              <p:cNvPr id="1780" name="Freeform 1873"/>
              <p:cNvSpPr>
                <a:spLocks/>
              </p:cNvSpPr>
              <p:nvPr/>
            </p:nvSpPr>
            <p:spPr bwMode="auto">
              <a:xfrm>
                <a:off x="3624" y="32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3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3"/>
                  </a:cxn>
                  <a:cxn ang="0">
                    <a:pos x="3" y="132"/>
                  </a:cxn>
                  <a:cxn ang="0">
                    <a:pos x="0" y="462"/>
                  </a:cxn>
                  <a:cxn ang="0">
                    <a:pos x="749" y="603"/>
                  </a:cxn>
                </a:cxnLst>
                <a:rect l="0" t="0" r="r" b="b"/>
                <a:pathLst>
                  <a:path w="1503" h="607">
                    <a:moveTo>
                      <a:pt x="749" y="603"/>
                    </a:moveTo>
                    <a:cubicBezTo>
                      <a:pt x="1163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3" y="70"/>
                      <a:pt x="1168" y="7"/>
                      <a:pt x="754" y="3"/>
                    </a:cubicBezTo>
                    <a:cubicBezTo>
                      <a:pt x="340" y="0"/>
                      <a:pt x="3" y="58"/>
                      <a:pt x="3" y="132"/>
                    </a:cubicBezTo>
                    <a:lnTo>
                      <a:pt x="0" y="462"/>
                    </a:lnTo>
                    <a:cubicBezTo>
                      <a:pt x="0" y="537"/>
                      <a:pt x="335" y="600"/>
                      <a:pt x="749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1" name="Freeform 1874"/>
              <p:cNvSpPr>
                <a:spLocks/>
              </p:cNvSpPr>
              <p:nvPr/>
            </p:nvSpPr>
            <p:spPr bwMode="auto">
              <a:xfrm>
                <a:off x="3624" y="3288"/>
                <a:ext cx="180" cy="34"/>
              </a:xfrm>
              <a:custGeom>
                <a:avLst/>
                <a:gdLst/>
                <a:ahLst/>
                <a:cxnLst>
                  <a:cxn ang="0">
                    <a:pos x="1500" y="145"/>
                  </a:cxn>
                  <a:cxn ang="0">
                    <a:pos x="751" y="3"/>
                  </a:cxn>
                  <a:cxn ang="0">
                    <a:pos x="0" y="132"/>
                  </a:cxn>
                  <a:cxn ang="0">
                    <a:pos x="749" y="273"/>
                  </a:cxn>
                  <a:cxn ang="0">
                    <a:pos x="1500" y="145"/>
                  </a:cxn>
                </a:cxnLst>
                <a:rect l="0" t="0" r="r" b="b"/>
                <a:pathLst>
                  <a:path w="1501" h="277">
                    <a:moveTo>
                      <a:pt x="1500" y="145"/>
                    </a:moveTo>
                    <a:cubicBezTo>
                      <a:pt x="1501" y="70"/>
                      <a:pt x="1165" y="7"/>
                      <a:pt x="751" y="3"/>
                    </a:cubicBezTo>
                    <a:cubicBezTo>
                      <a:pt x="337" y="0"/>
                      <a:pt x="1" y="58"/>
                      <a:pt x="0" y="132"/>
                    </a:cubicBezTo>
                    <a:cubicBezTo>
                      <a:pt x="0" y="207"/>
                      <a:pt x="335" y="270"/>
                      <a:pt x="749" y="273"/>
                    </a:cubicBezTo>
                    <a:cubicBezTo>
                      <a:pt x="1163" y="277"/>
                      <a:pt x="1500" y="219"/>
                      <a:pt x="1500" y="145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2" name="Freeform 1875"/>
              <p:cNvSpPr>
                <a:spLocks/>
              </p:cNvSpPr>
              <p:nvPr/>
            </p:nvSpPr>
            <p:spPr bwMode="auto">
              <a:xfrm>
                <a:off x="3624" y="3249"/>
                <a:ext cx="180" cy="73"/>
              </a:xfrm>
              <a:custGeom>
                <a:avLst/>
                <a:gdLst/>
                <a:ahLst/>
                <a:cxnLst>
                  <a:cxn ang="0">
                    <a:pos x="749" y="603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3"/>
                  </a:cxn>
                  <a:cxn ang="0">
                    <a:pos x="3" y="132"/>
                  </a:cxn>
                  <a:cxn ang="0">
                    <a:pos x="0" y="462"/>
                  </a:cxn>
                  <a:cxn ang="0">
                    <a:pos x="749" y="603"/>
                  </a:cxn>
                </a:cxnLst>
                <a:rect l="0" t="0" r="r" b="b"/>
                <a:pathLst>
                  <a:path w="1503" h="607">
                    <a:moveTo>
                      <a:pt x="749" y="603"/>
                    </a:moveTo>
                    <a:cubicBezTo>
                      <a:pt x="1163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3" y="70"/>
                      <a:pt x="1168" y="7"/>
                      <a:pt x="754" y="3"/>
                    </a:cubicBezTo>
                    <a:cubicBezTo>
                      <a:pt x="340" y="0"/>
                      <a:pt x="3" y="58"/>
                      <a:pt x="3" y="132"/>
                    </a:cubicBezTo>
                    <a:lnTo>
                      <a:pt x="0" y="462"/>
                    </a:lnTo>
                    <a:cubicBezTo>
                      <a:pt x="0" y="537"/>
                      <a:pt x="335" y="600"/>
                      <a:pt x="749" y="60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3" name="Freeform 1876"/>
              <p:cNvSpPr>
                <a:spLocks/>
              </p:cNvSpPr>
              <p:nvPr/>
            </p:nvSpPr>
            <p:spPr bwMode="auto">
              <a:xfrm>
                <a:off x="3624" y="32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24" name="Group 1883"/>
            <p:cNvGrpSpPr>
              <a:grpSpLocks/>
            </p:cNvGrpSpPr>
            <p:nvPr/>
          </p:nvGrpSpPr>
          <p:grpSpPr bwMode="auto">
            <a:xfrm>
              <a:off x="7199434" y="4148410"/>
              <a:ext cx="190154" cy="43894"/>
              <a:chOff x="3610" y="3289"/>
              <a:chExt cx="216" cy="59"/>
            </a:xfrm>
          </p:grpSpPr>
          <p:sp>
            <p:nvSpPr>
              <p:cNvPr id="1775" name="Freeform 1878"/>
              <p:cNvSpPr>
                <a:spLocks/>
              </p:cNvSpPr>
              <p:nvPr/>
            </p:nvSpPr>
            <p:spPr bwMode="auto">
              <a:xfrm>
                <a:off x="3618" y="3297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3"/>
                  </a:cxn>
                  <a:cxn ang="0">
                    <a:pos x="1736" y="104"/>
                  </a:cxn>
                  <a:cxn ang="0">
                    <a:pos x="870" y="3"/>
                  </a:cxn>
                  <a:cxn ang="0">
                    <a:pos x="2" y="90"/>
                  </a:cxn>
                  <a:cxn ang="0">
                    <a:pos x="1" y="319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3"/>
                    </a:cubicBezTo>
                    <a:lnTo>
                      <a:pt x="1736" y="104"/>
                    </a:lnTo>
                    <a:cubicBezTo>
                      <a:pt x="1736" y="52"/>
                      <a:pt x="1348" y="7"/>
                      <a:pt x="870" y="3"/>
                    </a:cubicBezTo>
                    <a:cubicBezTo>
                      <a:pt x="391" y="0"/>
                      <a:pt x="3" y="38"/>
                      <a:pt x="2" y="90"/>
                    </a:cubicBezTo>
                    <a:lnTo>
                      <a:pt x="1" y="319"/>
                    </a:lnTo>
                    <a:cubicBezTo>
                      <a:pt x="0" y="371"/>
                      <a:pt x="388" y="416"/>
                      <a:pt x="866" y="42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6" name="Freeform 1879"/>
              <p:cNvSpPr>
                <a:spLocks/>
              </p:cNvSpPr>
              <p:nvPr/>
            </p:nvSpPr>
            <p:spPr bwMode="auto">
              <a:xfrm>
                <a:off x="3610" y="32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0"/>
                  </a:cxn>
                </a:cxnLst>
                <a:rect l="0" t="0" r="r" b="b"/>
                <a:pathLst>
                  <a:path w="1736" h="424">
                    <a:moveTo>
                      <a:pt x="867" y="420"/>
                    </a:moveTo>
                    <a:cubicBezTo>
                      <a:pt x="1345" y="424"/>
                      <a:pt x="1734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7" name="Freeform 1880"/>
              <p:cNvSpPr>
                <a:spLocks/>
              </p:cNvSpPr>
              <p:nvPr/>
            </p:nvSpPr>
            <p:spPr bwMode="auto">
              <a:xfrm>
                <a:off x="3610" y="33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5"/>
                  </a:cxn>
                  <a:cxn ang="0">
                    <a:pos x="868" y="4"/>
                  </a:cxn>
                  <a:cxn ang="0">
                    <a:pos x="1" y="91"/>
                  </a:cxn>
                  <a:cxn ang="0">
                    <a:pos x="867" y="191"/>
                  </a:cxn>
                  <a:cxn ang="0">
                    <a:pos x="1734" y="105"/>
                  </a:cxn>
                </a:cxnLst>
                <a:rect l="0" t="0" r="r" b="b"/>
                <a:pathLst>
                  <a:path w="1735" h="195">
                    <a:moveTo>
                      <a:pt x="1734" y="105"/>
                    </a:moveTo>
                    <a:cubicBezTo>
                      <a:pt x="1735" y="53"/>
                      <a:pt x="1347" y="8"/>
                      <a:pt x="868" y="4"/>
                    </a:cubicBezTo>
                    <a:cubicBezTo>
                      <a:pt x="390" y="0"/>
                      <a:pt x="1" y="39"/>
                      <a:pt x="1" y="91"/>
                    </a:cubicBezTo>
                    <a:cubicBezTo>
                      <a:pt x="0" y="143"/>
                      <a:pt x="388" y="188"/>
                      <a:pt x="867" y="191"/>
                    </a:cubicBezTo>
                    <a:cubicBezTo>
                      <a:pt x="1345" y="195"/>
                      <a:pt x="1734" y="156"/>
                      <a:pt x="1734" y="10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8" name="Freeform 1881"/>
              <p:cNvSpPr>
                <a:spLocks/>
              </p:cNvSpPr>
              <p:nvPr/>
            </p:nvSpPr>
            <p:spPr bwMode="auto">
              <a:xfrm>
                <a:off x="3610" y="32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0"/>
                  </a:cxn>
                </a:cxnLst>
                <a:rect l="0" t="0" r="r" b="b"/>
                <a:pathLst>
                  <a:path w="1736" h="424">
                    <a:moveTo>
                      <a:pt x="867" y="420"/>
                    </a:moveTo>
                    <a:cubicBezTo>
                      <a:pt x="1345" y="424"/>
                      <a:pt x="1734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9" name="Freeform 1882"/>
              <p:cNvSpPr>
                <a:spLocks/>
              </p:cNvSpPr>
              <p:nvPr/>
            </p:nvSpPr>
            <p:spPr bwMode="auto">
              <a:xfrm>
                <a:off x="3610" y="33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25" name="Group 1886"/>
            <p:cNvGrpSpPr>
              <a:grpSpLocks/>
            </p:cNvGrpSpPr>
            <p:nvPr/>
          </p:nvGrpSpPr>
          <p:grpSpPr bwMode="auto">
            <a:xfrm>
              <a:off x="7210879" y="4170729"/>
              <a:ext cx="160223" cy="13391"/>
              <a:chOff x="3623" y="3319"/>
              <a:chExt cx="182" cy="18"/>
            </a:xfrm>
          </p:grpSpPr>
          <p:sp>
            <p:nvSpPr>
              <p:cNvPr id="1773" name="Freeform 1884"/>
              <p:cNvSpPr>
                <a:spLocks/>
              </p:cNvSpPr>
              <p:nvPr/>
            </p:nvSpPr>
            <p:spPr bwMode="auto">
              <a:xfrm>
                <a:off x="3623" y="33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7" y="81"/>
                  </a:cxn>
                  <a:cxn ang="0">
                    <a:pos x="759" y="4"/>
                  </a:cxn>
                  <a:cxn ang="0">
                    <a:pos x="0" y="69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9">
                    <a:moveTo>
                      <a:pt x="758" y="145"/>
                    </a:moveTo>
                    <a:cubicBezTo>
                      <a:pt x="1177" y="149"/>
                      <a:pt x="1516" y="120"/>
                      <a:pt x="1517" y="81"/>
                    </a:cubicBezTo>
                    <a:cubicBezTo>
                      <a:pt x="1517" y="42"/>
                      <a:pt x="1178" y="7"/>
                      <a:pt x="759" y="4"/>
                    </a:cubicBezTo>
                    <a:cubicBezTo>
                      <a:pt x="340" y="0"/>
                      <a:pt x="0" y="29"/>
                      <a:pt x="0" y="69"/>
                    </a:cubicBezTo>
                    <a:cubicBezTo>
                      <a:pt x="0" y="108"/>
                      <a:pt x="339" y="142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4" name="Freeform 1885"/>
              <p:cNvSpPr>
                <a:spLocks/>
              </p:cNvSpPr>
              <p:nvPr/>
            </p:nvSpPr>
            <p:spPr bwMode="auto">
              <a:xfrm>
                <a:off x="3623" y="33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26" name="Group 1889"/>
            <p:cNvGrpSpPr>
              <a:grpSpLocks/>
            </p:cNvGrpSpPr>
            <p:nvPr/>
          </p:nvGrpSpPr>
          <p:grpSpPr bwMode="auto">
            <a:xfrm>
              <a:off x="7215281" y="4171473"/>
              <a:ext cx="150539" cy="12648"/>
              <a:chOff x="3628" y="3320"/>
              <a:chExt cx="171" cy="17"/>
            </a:xfrm>
          </p:grpSpPr>
          <p:sp>
            <p:nvSpPr>
              <p:cNvPr id="1771" name="Freeform 1887"/>
              <p:cNvSpPr>
                <a:spLocks/>
              </p:cNvSpPr>
              <p:nvPr/>
            </p:nvSpPr>
            <p:spPr bwMode="auto">
              <a:xfrm>
                <a:off x="3628" y="33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6"/>
                  </a:cxn>
                  <a:cxn ang="0">
                    <a:pos x="1425" y="76"/>
                  </a:cxn>
                  <a:cxn ang="0">
                    <a:pos x="713" y="3"/>
                  </a:cxn>
                  <a:cxn ang="0">
                    <a:pos x="0" y="64"/>
                  </a:cxn>
                  <a:cxn ang="0">
                    <a:pos x="712" y="136"/>
                  </a:cxn>
                </a:cxnLst>
                <a:rect l="0" t="0" r="r" b="b"/>
                <a:pathLst>
                  <a:path w="1425" h="140">
                    <a:moveTo>
                      <a:pt x="712" y="136"/>
                    </a:moveTo>
                    <a:cubicBezTo>
                      <a:pt x="1105" y="140"/>
                      <a:pt x="1424" y="112"/>
                      <a:pt x="1425" y="76"/>
                    </a:cubicBezTo>
                    <a:cubicBezTo>
                      <a:pt x="1425" y="39"/>
                      <a:pt x="1106" y="6"/>
                      <a:pt x="713" y="3"/>
                    </a:cubicBezTo>
                    <a:cubicBezTo>
                      <a:pt x="319" y="0"/>
                      <a:pt x="0" y="27"/>
                      <a:pt x="0" y="64"/>
                    </a:cubicBezTo>
                    <a:cubicBezTo>
                      <a:pt x="0" y="101"/>
                      <a:pt x="318" y="133"/>
                      <a:pt x="712" y="136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2" name="Freeform 1888"/>
              <p:cNvSpPr>
                <a:spLocks/>
              </p:cNvSpPr>
              <p:nvPr/>
            </p:nvSpPr>
            <p:spPr bwMode="auto">
              <a:xfrm>
                <a:off x="3628" y="33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27" name="Group 1894"/>
            <p:cNvGrpSpPr>
              <a:grpSpLocks/>
            </p:cNvGrpSpPr>
            <p:nvPr/>
          </p:nvGrpSpPr>
          <p:grpSpPr bwMode="auto">
            <a:xfrm>
              <a:off x="7268101" y="4193048"/>
              <a:ext cx="159342" cy="54310"/>
              <a:chOff x="3688" y="3349"/>
              <a:chExt cx="181" cy="73"/>
            </a:xfrm>
          </p:grpSpPr>
          <p:sp>
            <p:nvSpPr>
              <p:cNvPr id="1767" name="Freeform 1890"/>
              <p:cNvSpPr>
                <a:spLocks/>
              </p:cNvSpPr>
              <p:nvPr/>
            </p:nvSpPr>
            <p:spPr bwMode="auto">
              <a:xfrm>
                <a:off x="3688" y="33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8" name="Freeform 1891"/>
              <p:cNvSpPr>
                <a:spLocks/>
              </p:cNvSpPr>
              <p:nvPr/>
            </p:nvSpPr>
            <p:spPr bwMode="auto">
              <a:xfrm>
                <a:off x="3688" y="3388"/>
                <a:ext cx="180" cy="34"/>
              </a:xfrm>
              <a:custGeom>
                <a:avLst/>
                <a:gdLst/>
                <a:ahLst/>
                <a:cxnLst>
                  <a:cxn ang="0">
                    <a:pos x="1500" y="145"/>
                  </a:cxn>
                  <a:cxn ang="0">
                    <a:pos x="752" y="4"/>
                  </a:cxn>
                  <a:cxn ang="0">
                    <a:pos x="0" y="133"/>
                  </a:cxn>
                  <a:cxn ang="0">
                    <a:pos x="749" y="274"/>
                  </a:cxn>
                  <a:cxn ang="0">
                    <a:pos x="1500" y="145"/>
                  </a:cxn>
                </a:cxnLst>
                <a:rect l="0" t="0" r="r" b="b"/>
                <a:pathLst>
                  <a:path w="1501" h="277">
                    <a:moveTo>
                      <a:pt x="1500" y="145"/>
                    </a:moveTo>
                    <a:cubicBezTo>
                      <a:pt x="1501" y="70"/>
                      <a:pt x="1166" y="7"/>
                      <a:pt x="752" y="4"/>
                    </a:cubicBezTo>
                    <a:cubicBezTo>
                      <a:pt x="337" y="0"/>
                      <a:pt x="1" y="58"/>
                      <a:pt x="0" y="133"/>
                    </a:cubicBezTo>
                    <a:cubicBezTo>
                      <a:pt x="0" y="207"/>
                      <a:pt x="335" y="270"/>
                      <a:pt x="749" y="274"/>
                    </a:cubicBezTo>
                    <a:cubicBezTo>
                      <a:pt x="1164" y="277"/>
                      <a:pt x="1500" y="219"/>
                      <a:pt x="1500" y="145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9" name="Freeform 1892"/>
              <p:cNvSpPr>
                <a:spLocks/>
              </p:cNvSpPr>
              <p:nvPr/>
            </p:nvSpPr>
            <p:spPr bwMode="auto">
              <a:xfrm>
                <a:off x="3688" y="33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0" name="Freeform 1893"/>
              <p:cNvSpPr>
                <a:spLocks/>
              </p:cNvSpPr>
              <p:nvPr/>
            </p:nvSpPr>
            <p:spPr bwMode="auto">
              <a:xfrm>
                <a:off x="3688" y="33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28" name="Group 1900"/>
            <p:cNvGrpSpPr>
              <a:grpSpLocks/>
            </p:cNvGrpSpPr>
            <p:nvPr/>
          </p:nvGrpSpPr>
          <p:grpSpPr bwMode="auto">
            <a:xfrm>
              <a:off x="7255776" y="4222806"/>
              <a:ext cx="190154" cy="43894"/>
              <a:chOff x="3674" y="3389"/>
              <a:chExt cx="216" cy="59"/>
            </a:xfrm>
          </p:grpSpPr>
          <p:sp>
            <p:nvSpPr>
              <p:cNvPr id="1762" name="Freeform 1895"/>
              <p:cNvSpPr>
                <a:spLocks/>
              </p:cNvSpPr>
              <p:nvPr/>
            </p:nvSpPr>
            <p:spPr bwMode="auto">
              <a:xfrm>
                <a:off x="3682" y="3397"/>
                <a:ext cx="208" cy="51"/>
              </a:xfrm>
              <a:custGeom>
                <a:avLst/>
                <a:gdLst/>
                <a:ahLst/>
                <a:cxnLst>
                  <a:cxn ang="0">
                    <a:pos x="867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0"/>
                  </a:cxn>
                </a:cxnLst>
                <a:rect l="0" t="0" r="r" b="b"/>
                <a:pathLst>
                  <a:path w="1736" h="424">
                    <a:moveTo>
                      <a:pt x="867" y="420"/>
                    </a:moveTo>
                    <a:cubicBezTo>
                      <a:pt x="1345" y="424"/>
                      <a:pt x="1734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3" name="Freeform 1896"/>
              <p:cNvSpPr>
                <a:spLocks/>
              </p:cNvSpPr>
              <p:nvPr/>
            </p:nvSpPr>
            <p:spPr bwMode="auto">
              <a:xfrm>
                <a:off x="3674" y="3389"/>
                <a:ext cx="209" cy="51"/>
              </a:xfrm>
              <a:custGeom>
                <a:avLst/>
                <a:gdLst/>
                <a:ahLst/>
                <a:cxnLst>
                  <a:cxn ang="0">
                    <a:pos x="866" y="421"/>
                  </a:cxn>
                  <a:cxn ang="0">
                    <a:pos x="1734" y="334"/>
                  </a:cxn>
                  <a:cxn ang="0">
                    <a:pos x="1735" y="105"/>
                  </a:cxn>
                  <a:cxn ang="0">
                    <a:pos x="869" y="4"/>
                  </a:cxn>
                  <a:cxn ang="0">
                    <a:pos x="2" y="91"/>
                  </a:cxn>
                  <a:cxn ang="0">
                    <a:pos x="0" y="320"/>
                  </a:cxn>
                  <a:cxn ang="0">
                    <a:pos x="866" y="421"/>
                  </a:cxn>
                </a:cxnLst>
                <a:rect l="0" t="0" r="r" b="b"/>
                <a:pathLst>
                  <a:path w="1736" h="425">
                    <a:moveTo>
                      <a:pt x="866" y="421"/>
                    </a:moveTo>
                    <a:cubicBezTo>
                      <a:pt x="1345" y="425"/>
                      <a:pt x="1733" y="386"/>
                      <a:pt x="1734" y="334"/>
                    </a:cubicBezTo>
                    <a:lnTo>
                      <a:pt x="1735" y="105"/>
                    </a:lnTo>
                    <a:cubicBezTo>
                      <a:pt x="1736" y="53"/>
                      <a:pt x="1348" y="8"/>
                      <a:pt x="869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0" y="320"/>
                    </a:lnTo>
                    <a:cubicBezTo>
                      <a:pt x="0" y="372"/>
                      <a:pt x="387" y="417"/>
                      <a:pt x="866" y="42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4" name="Freeform 1897"/>
              <p:cNvSpPr>
                <a:spLocks/>
              </p:cNvSpPr>
              <p:nvPr/>
            </p:nvSpPr>
            <p:spPr bwMode="auto">
              <a:xfrm>
                <a:off x="3674" y="34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5"/>
                  </a:cxn>
                  <a:cxn ang="0">
                    <a:pos x="868" y="4"/>
                  </a:cxn>
                  <a:cxn ang="0">
                    <a:pos x="0" y="91"/>
                  </a:cxn>
                  <a:cxn ang="0">
                    <a:pos x="866" y="192"/>
                  </a:cxn>
                  <a:cxn ang="0">
                    <a:pos x="1734" y="105"/>
                  </a:cxn>
                </a:cxnLst>
                <a:rect l="0" t="0" r="r" b="b"/>
                <a:pathLst>
                  <a:path w="1734" h="196">
                    <a:moveTo>
                      <a:pt x="1734" y="105"/>
                    </a:moveTo>
                    <a:cubicBezTo>
                      <a:pt x="1734" y="53"/>
                      <a:pt x="1346" y="8"/>
                      <a:pt x="868" y="4"/>
                    </a:cubicBezTo>
                    <a:cubicBezTo>
                      <a:pt x="389" y="0"/>
                      <a:pt x="1" y="39"/>
                      <a:pt x="0" y="91"/>
                    </a:cubicBezTo>
                    <a:cubicBezTo>
                      <a:pt x="0" y="143"/>
                      <a:pt x="387" y="188"/>
                      <a:pt x="866" y="192"/>
                    </a:cubicBezTo>
                    <a:cubicBezTo>
                      <a:pt x="1345" y="196"/>
                      <a:pt x="1733" y="157"/>
                      <a:pt x="1734" y="10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5" name="Freeform 1898"/>
              <p:cNvSpPr>
                <a:spLocks/>
              </p:cNvSpPr>
              <p:nvPr/>
            </p:nvSpPr>
            <p:spPr bwMode="auto">
              <a:xfrm>
                <a:off x="3674" y="3389"/>
                <a:ext cx="208" cy="51"/>
              </a:xfrm>
              <a:custGeom>
                <a:avLst/>
                <a:gdLst/>
                <a:ahLst/>
                <a:cxnLst>
                  <a:cxn ang="0">
                    <a:pos x="866" y="421"/>
                  </a:cxn>
                  <a:cxn ang="0">
                    <a:pos x="1734" y="334"/>
                  </a:cxn>
                  <a:cxn ang="0">
                    <a:pos x="1735" y="105"/>
                  </a:cxn>
                  <a:cxn ang="0">
                    <a:pos x="869" y="4"/>
                  </a:cxn>
                  <a:cxn ang="0">
                    <a:pos x="2" y="91"/>
                  </a:cxn>
                  <a:cxn ang="0">
                    <a:pos x="0" y="320"/>
                  </a:cxn>
                  <a:cxn ang="0">
                    <a:pos x="866" y="421"/>
                  </a:cxn>
                </a:cxnLst>
                <a:rect l="0" t="0" r="r" b="b"/>
                <a:pathLst>
                  <a:path w="1736" h="425">
                    <a:moveTo>
                      <a:pt x="866" y="421"/>
                    </a:moveTo>
                    <a:cubicBezTo>
                      <a:pt x="1345" y="425"/>
                      <a:pt x="1733" y="386"/>
                      <a:pt x="1734" y="334"/>
                    </a:cubicBezTo>
                    <a:lnTo>
                      <a:pt x="1735" y="105"/>
                    </a:lnTo>
                    <a:cubicBezTo>
                      <a:pt x="1736" y="53"/>
                      <a:pt x="1348" y="8"/>
                      <a:pt x="869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0" y="320"/>
                    </a:lnTo>
                    <a:cubicBezTo>
                      <a:pt x="0" y="372"/>
                      <a:pt x="387" y="417"/>
                      <a:pt x="866" y="42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6" name="Freeform 1899"/>
              <p:cNvSpPr>
                <a:spLocks/>
              </p:cNvSpPr>
              <p:nvPr/>
            </p:nvSpPr>
            <p:spPr bwMode="auto">
              <a:xfrm>
                <a:off x="3674" y="34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29" name="Group 1903"/>
            <p:cNvGrpSpPr>
              <a:grpSpLocks/>
            </p:cNvGrpSpPr>
            <p:nvPr/>
          </p:nvGrpSpPr>
          <p:grpSpPr bwMode="auto">
            <a:xfrm>
              <a:off x="7267221" y="4245125"/>
              <a:ext cx="160223" cy="13391"/>
              <a:chOff x="3687" y="3419"/>
              <a:chExt cx="182" cy="18"/>
            </a:xfrm>
          </p:grpSpPr>
          <p:sp>
            <p:nvSpPr>
              <p:cNvPr id="1760" name="Freeform 1901"/>
              <p:cNvSpPr>
                <a:spLocks/>
              </p:cNvSpPr>
              <p:nvPr/>
            </p:nvSpPr>
            <p:spPr bwMode="auto">
              <a:xfrm>
                <a:off x="3687" y="34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7" y="80"/>
                  </a:cxn>
                  <a:cxn ang="0">
                    <a:pos x="759" y="3"/>
                  </a:cxn>
                  <a:cxn ang="0">
                    <a:pos x="0" y="68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8">
                    <a:moveTo>
                      <a:pt x="758" y="145"/>
                    </a:moveTo>
                    <a:cubicBezTo>
                      <a:pt x="1177" y="148"/>
                      <a:pt x="1517" y="119"/>
                      <a:pt x="1517" y="80"/>
                    </a:cubicBezTo>
                    <a:cubicBezTo>
                      <a:pt x="1517" y="41"/>
                      <a:pt x="1178" y="7"/>
                      <a:pt x="759" y="3"/>
                    </a:cubicBezTo>
                    <a:cubicBezTo>
                      <a:pt x="341" y="0"/>
                      <a:pt x="1" y="29"/>
                      <a:pt x="0" y="68"/>
                    </a:cubicBezTo>
                    <a:cubicBezTo>
                      <a:pt x="0" y="107"/>
                      <a:pt x="339" y="141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1" name="Freeform 1902"/>
              <p:cNvSpPr>
                <a:spLocks/>
              </p:cNvSpPr>
              <p:nvPr/>
            </p:nvSpPr>
            <p:spPr bwMode="auto">
              <a:xfrm>
                <a:off x="3687" y="34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0" name="Group 1906"/>
            <p:cNvGrpSpPr>
              <a:grpSpLocks/>
            </p:cNvGrpSpPr>
            <p:nvPr/>
          </p:nvGrpSpPr>
          <p:grpSpPr bwMode="auto">
            <a:xfrm>
              <a:off x="7271623" y="4245870"/>
              <a:ext cx="150539" cy="12648"/>
              <a:chOff x="3692" y="3420"/>
              <a:chExt cx="171" cy="17"/>
            </a:xfrm>
          </p:grpSpPr>
          <p:sp>
            <p:nvSpPr>
              <p:cNvPr id="1758" name="Freeform 1904"/>
              <p:cNvSpPr>
                <a:spLocks/>
              </p:cNvSpPr>
              <p:nvPr/>
            </p:nvSpPr>
            <p:spPr bwMode="auto">
              <a:xfrm>
                <a:off x="3692" y="34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7"/>
                  </a:cxn>
                  <a:cxn ang="0">
                    <a:pos x="1425" y="76"/>
                  </a:cxn>
                  <a:cxn ang="0">
                    <a:pos x="713" y="3"/>
                  </a:cxn>
                  <a:cxn ang="0">
                    <a:pos x="0" y="64"/>
                  </a:cxn>
                  <a:cxn ang="0">
                    <a:pos x="712" y="137"/>
                  </a:cxn>
                </a:cxnLst>
                <a:rect l="0" t="0" r="r" b="b"/>
                <a:pathLst>
                  <a:path w="1425" h="140">
                    <a:moveTo>
                      <a:pt x="712" y="137"/>
                    </a:moveTo>
                    <a:cubicBezTo>
                      <a:pt x="1106" y="140"/>
                      <a:pt x="1425" y="113"/>
                      <a:pt x="1425" y="76"/>
                    </a:cubicBezTo>
                    <a:cubicBezTo>
                      <a:pt x="1425" y="39"/>
                      <a:pt x="1107" y="7"/>
                      <a:pt x="713" y="3"/>
                    </a:cubicBezTo>
                    <a:cubicBezTo>
                      <a:pt x="320" y="0"/>
                      <a:pt x="0" y="28"/>
                      <a:pt x="0" y="64"/>
                    </a:cubicBezTo>
                    <a:cubicBezTo>
                      <a:pt x="0" y="101"/>
                      <a:pt x="319" y="134"/>
                      <a:pt x="712" y="137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9" name="Freeform 1905"/>
              <p:cNvSpPr>
                <a:spLocks/>
              </p:cNvSpPr>
              <p:nvPr/>
            </p:nvSpPr>
            <p:spPr bwMode="auto">
              <a:xfrm>
                <a:off x="3692" y="34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1" name="Group 1911"/>
            <p:cNvGrpSpPr>
              <a:grpSpLocks/>
            </p:cNvGrpSpPr>
            <p:nvPr/>
          </p:nvGrpSpPr>
          <p:grpSpPr bwMode="auto">
            <a:xfrm>
              <a:off x="7440649" y="3972834"/>
              <a:ext cx="159342" cy="54310"/>
              <a:chOff x="3884" y="3053"/>
              <a:chExt cx="181" cy="73"/>
            </a:xfrm>
          </p:grpSpPr>
          <p:sp>
            <p:nvSpPr>
              <p:cNvPr id="1754" name="Freeform 1907"/>
              <p:cNvSpPr>
                <a:spLocks/>
              </p:cNvSpPr>
              <p:nvPr/>
            </p:nvSpPr>
            <p:spPr bwMode="auto">
              <a:xfrm>
                <a:off x="3884" y="3053"/>
                <a:ext cx="181" cy="73"/>
              </a:xfrm>
              <a:custGeom>
                <a:avLst/>
                <a:gdLst/>
                <a:ahLst/>
                <a:cxnLst>
                  <a:cxn ang="0">
                    <a:pos x="375" y="301"/>
                  </a:cxn>
                  <a:cxn ang="0">
                    <a:pos x="751" y="237"/>
                  </a:cxn>
                  <a:cxn ang="0">
                    <a:pos x="752" y="72"/>
                  </a:cxn>
                  <a:cxn ang="0">
                    <a:pos x="378" y="1"/>
                  </a:cxn>
                  <a:cxn ang="0">
                    <a:pos x="2" y="66"/>
                  </a:cxn>
                  <a:cxn ang="0">
                    <a:pos x="1" y="231"/>
                  </a:cxn>
                  <a:cxn ang="0">
                    <a:pos x="375" y="301"/>
                  </a:cxn>
                </a:cxnLst>
                <a:rect l="0" t="0" r="r" b="b"/>
                <a:pathLst>
                  <a:path w="752" h="303">
                    <a:moveTo>
                      <a:pt x="375" y="301"/>
                    </a:moveTo>
                    <a:cubicBezTo>
                      <a:pt x="582" y="303"/>
                      <a:pt x="750" y="274"/>
                      <a:pt x="751" y="237"/>
                    </a:cubicBezTo>
                    <a:lnTo>
                      <a:pt x="752" y="72"/>
                    </a:lnTo>
                    <a:cubicBezTo>
                      <a:pt x="752" y="35"/>
                      <a:pt x="585" y="3"/>
                      <a:pt x="378" y="1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1" y="231"/>
                    </a:lnTo>
                    <a:cubicBezTo>
                      <a:pt x="0" y="268"/>
                      <a:pt x="168" y="300"/>
                      <a:pt x="375" y="3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5" name="Freeform 1908"/>
              <p:cNvSpPr>
                <a:spLocks/>
              </p:cNvSpPr>
              <p:nvPr/>
            </p:nvSpPr>
            <p:spPr bwMode="auto">
              <a:xfrm>
                <a:off x="3884" y="3093"/>
                <a:ext cx="180" cy="33"/>
              </a:xfrm>
              <a:custGeom>
                <a:avLst/>
                <a:gdLst/>
                <a:ahLst/>
                <a:cxnLst>
                  <a:cxn ang="0">
                    <a:pos x="751" y="72"/>
                  </a:cxn>
                  <a:cxn ang="0">
                    <a:pos x="376" y="1"/>
                  </a:cxn>
                  <a:cxn ang="0">
                    <a:pos x="1" y="66"/>
                  </a:cxn>
                  <a:cxn ang="0">
                    <a:pos x="375" y="136"/>
                  </a:cxn>
                  <a:cxn ang="0">
                    <a:pos x="751" y="72"/>
                  </a:cxn>
                </a:cxnLst>
                <a:rect l="0" t="0" r="r" b="b"/>
                <a:pathLst>
                  <a:path w="751" h="138">
                    <a:moveTo>
                      <a:pt x="751" y="72"/>
                    </a:moveTo>
                    <a:cubicBezTo>
                      <a:pt x="751" y="35"/>
                      <a:pt x="583" y="3"/>
                      <a:pt x="376" y="1"/>
                    </a:cubicBezTo>
                    <a:cubicBezTo>
                      <a:pt x="169" y="0"/>
                      <a:pt x="1" y="29"/>
                      <a:pt x="1" y="66"/>
                    </a:cubicBezTo>
                    <a:cubicBezTo>
                      <a:pt x="0" y="103"/>
                      <a:pt x="168" y="135"/>
                      <a:pt x="375" y="136"/>
                    </a:cubicBezTo>
                    <a:cubicBezTo>
                      <a:pt x="582" y="138"/>
                      <a:pt x="750" y="109"/>
                      <a:pt x="751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6" name="Freeform 1909"/>
              <p:cNvSpPr>
                <a:spLocks/>
              </p:cNvSpPr>
              <p:nvPr/>
            </p:nvSpPr>
            <p:spPr bwMode="auto">
              <a:xfrm>
                <a:off x="3884" y="3053"/>
                <a:ext cx="180" cy="73"/>
              </a:xfrm>
              <a:custGeom>
                <a:avLst/>
                <a:gdLst/>
                <a:ahLst/>
                <a:cxnLst>
                  <a:cxn ang="0">
                    <a:pos x="375" y="301"/>
                  </a:cxn>
                  <a:cxn ang="0">
                    <a:pos x="751" y="237"/>
                  </a:cxn>
                  <a:cxn ang="0">
                    <a:pos x="752" y="72"/>
                  </a:cxn>
                  <a:cxn ang="0">
                    <a:pos x="378" y="1"/>
                  </a:cxn>
                  <a:cxn ang="0">
                    <a:pos x="2" y="66"/>
                  </a:cxn>
                  <a:cxn ang="0">
                    <a:pos x="1" y="231"/>
                  </a:cxn>
                  <a:cxn ang="0">
                    <a:pos x="375" y="301"/>
                  </a:cxn>
                </a:cxnLst>
                <a:rect l="0" t="0" r="r" b="b"/>
                <a:pathLst>
                  <a:path w="752" h="303">
                    <a:moveTo>
                      <a:pt x="375" y="301"/>
                    </a:moveTo>
                    <a:cubicBezTo>
                      <a:pt x="582" y="303"/>
                      <a:pt x="750" y="274"/>
                      <a:pt x="751" y="237"/>
                    </a:cubicBezTo>
                    <a:lnTo>
                      <a:pt x="752" y="72"/>
                    </a:lnTo>
                    <a:cubicBezTo>
                      <a:pt x="752" y="35"/>
                      <a:pt x="585" y="3"/>
                      <a:pt x="378" y="1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1" y="231"/>
                    </a:lnTo>
                    <a:cubicBezTo>
                      <a:pt x="0" y="268"/>
                      <a:pt x="168" y="300"/>
                      <a:pt x="375" y="30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7" name="Freeform 1910"/>
              <p:cNvSpPr>
                <a:spLocks/>
              </p:cNvSpPr>
              <p:nvPr/>
            </p:nvSpPr>
            <p:spPr bwMode="auto">
              <a:xfrm>
                <a:off x="3884" y="3092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2" name="Group 1917"/>
            <p:cNvGrpSpPr>
              <a:grpSpLocks/>
            </p:cNvGrpSpPr>
            <p:nvPr/>
          </p:nvGrpSpPr>
          <p:grpSpPr bwMode="auto">
            <a:xfrm>
              <a:off x="7428324" y="4002593"/>
              <a:ext cx="191034" cy="43894"/>
              <a:chOff x="3870" y="3093"/>
              <a:chExt cx="217" cy="59"/>
            </a:xfrm>
          </p:grpSpPr>
          <p:sp>
            <p:nvSpPr>
              <p:cNvPr id="1749" name="Freeform 1912"/>
              <p:cNvSpPr>
                <a:spLocks/>
              </p:cNvSpPr>
              <p:nvPr/>
            </p:nvSpPr>
            <p:spPr bwMode="auto">
              <a:xfrm>
                <a:off x="3878" y="3101"/>
                <a:ext cx="209" cy="51"/>
              </a:xfrm>
              <a:custGeom>
                <a:avLst/>
                <a:gdLst/>
                <a:ahLst/>
                <a:cxnLst>
                  <a:cxn ang="0">
                    <a:pos x="433" y="211"/>
                  </a:cxn>
                  <a:cxn ang="0">
                    <a:pos x="866" y="167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</a:cxnLst>
                <a:rect l="0" t="0" r="r" b="b"/>
                <a:pathLst>
                  <a:path w="868" h="213">
                    <a:moveTo>
                      <a:pt x="433" y="211"/>
                    </a:moveTo>
                    <a:cubicBezTo>
                      <a:pt x="672" y="213"/>
                      <a:pt x="866" y="193"/>
                      <a:pt x="866" y="167"/>
                    </a:cubicBezTo>
                    <a:lnTo>
                      <a:pt x="867" y="53"/>
                    </a:lnTo>
                    <a:cubicBezTo>
                      <a:pt x="868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3" y="209"/>
                      <a:pt x="433" y="211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0" name="Freeform 1913"/>
              <p:cNvSpPr>
                <a:spLocks/>
              </p:cNvSpPr>
              <p:nvPr/>
            </p:nvSpPr>
            <p:spPr bwMode="auto">
              <a:xfrm>
                <a:off x="3870" y="3093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1" name="Freeform 1914"/>
              <p:cNvSpPr>
                <a:spLocks/>
              </p:cNvSpPr>
              <p:nvPr/>
            </p:nvSpPr>
            <p:spPr bwMode="auto">
              <a:xfrm>
                <a:off x="3870" y="3120"/>
                <a:ext cx="208" cy="24"/>
              </a:xfrm>
              <a:custGeom>
                <a:avLst/>
                <a:gdLst/>
                <a:ahLst/>
                <a:cxnLst>
                  <a:cxn ang="0">
                    <a:pos x="867" y="52"/>
                  </a:cxn>
                  <a:cxn ang="0">
                    <a:pos x="434" y="2"/>
                  </a:cxn>
                  <a:cxn ang="0">
                    <a:pos x="1" y="45"/>
                  </a:cxn>
                  <a:cxn ang="0">
                    <a:pos x="433" y="95"/>
                  </a:cxn>
                  <a:cxn ang="0">
                    <a:pos x="867" y="52"/>
                  </a:cxn>
                </a:cxnLst>
                <a:rect l="0" t="0" r="r" b="b"/>
                <a:pathLst>
                  <a:path w="867" h="97">
                    <a:moveTo>
                      <a:pt x="867" y="52"/>
                    </a:moveTo>
                    <a:cubicBezTo>
                      <a:pt x="867" y="26"/>
                      <a:pt x="674" y="3"/>
                      <a:pt x="434" y="2"/>
                    </a:cubicBezTo>
                    <a:cubicBezTo>
                      <a:pt x="195" y="0"/>
                      <a:pt x="1" y="19"/>
                      <a:pt x="1" y="45"/>
                    </a:cubicBezTo>
                    <a:cubicBezTo>
                      <a:pt x="0" y="71"/>
                      <a:pt x="194" y="93"/>
                      <a:pt x="433" y="95"/>
                    </a:cubicBezTo>
                    <a:cubicBezTo>
                      <a:pt x="673" y="97"/>
                      <a:pt x="867" y="78"/>
                      <a:pt x="867" y="5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2" name="Freeform 1915"/>
              <p:cNvSpPr>
                <a:spLocks/>
              </p:cNvSpPr>
              <p:nvPr/>
            </p:nvSpPr>
            <p:spPr bwMode="auto">
              <a:xfrm>
                <a:off x="3870" y="3093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3" name="Freeform 1916"/>
              <p:cNvSpPr>
                <a:spLocks/>
              </p:cNvSpPr>
              <p:nvPr/>
            </p:nvSpPr>
            <p:spPr bwMode="auto">
              <a:xfrm>
                <a:off x="3870" y="3120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3" name="Group 1920"/>
            <p:cNvGrpSpPr>
              <a:grpSpLocks/>
            </p:cNvGrpSpPr>
            <p:nvPr/>
          </p:nvGrpSpPr>
          <p:grpSpPr bwMode="auto">
            <a:xfrm>
              <a:off x="7439769" y="4024912"/>
              <a:ext cx="160223" cy="13391"/>
              <a:chOff x="3883" y="3123"/>
              <a:chExt cx="182" cy="18"/>
            </a:xfrm>
          </p:grpSpPr>
          <p:sp>
            <p:nvSpPr>
              <p:cNvPr id="1747" name="Freeform 1918"/>
              <p:cNvSpPr>
                <a:spLocks/>
              </p:cNvSpPr>
              <p:nvPr/>
            </p:nvSpPr>
            <p:spPr bwMode="auto">
              <a:xfrm>
                <a:off x="3883" y="3123"/>
                <a:ext cx="182" cy="18"/>
              </a:xfrm>
              <a:custGeom>
                <a:avLst/>
                <a:gdLst/>
                <a:ahLst/>
                <a:cxnLst>
                  <a:cxn ang="0">
                    <a:pos x="379" y="73"/>
                  </a:cxn>
                  <a:cxn ang="0">
                    <a:pos x="758" y="40"/>
                  </a:cxn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3"/>
                  </a:cxn>
                </a:cxnLst>
                <a:rect l="0" t="0" r="r" b="b"/>
                <a:pathLst>
                  <a:path w="759" h="74">
                    <a:moveTo>
                      <a:pt x="379" y="73"/>
                    </a:moveTo>
                    <a:cubicBezTo>
                      <a:pt x="588" y="74"/>
                      <a:pt x="758" y="60"/>
                      <a:pt x="758" y="40"/>
                    </a:cubicBezTo>
                    <a:cubicBezTo>
                      <a:pt x="759" y="21"/>
                      <a:pt x="589" y="4"/>
                      <a:pt x="380" y="2"/>
                    </a:cubicBezTo>
                    <a:cubicBezTo>
                      <a:pt x="170" y="0"/>
                      <a:pt x="0" y="15"/>
                      <a:pt x="0" y="34"/>
                    </a:cubicBezTo>
                    <a:cubicBezTo>
                      <a:pt x="0" y="54"/>
                      <a:pt x="170" y="71"/>
                      <a:pt x="379" y="73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8" name="Freeform 1919"/>
              <p:cNvSpPr>
                <a:spLocks/>
              </p:cNvSpPr>
              <p:nvPr/>
            </p:nvSpPr>
            <p:spPr bwMode="auto">
              <a:xfrm>
                <a:off x="3883" y="3123"/>
                <a:ext cx="182" cy="17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2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7">
                    <a:moveTo>
                      <a:pt x="91" y="17"/>
                    </a:moveTo>
                    <a:cubicBezTo>
                      <a:pt x="141" y="17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2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4" name="Group 1923"/>
            <p:cNvGrpSpPr>
              <a:grpSpLocks/>
            </p:cNvGrpSpPr>
            <p:nvPr/>
          </p:nvGrpSpPr>
          <p:grpSpPr bwMode="auto">
            <a:xfrm>
              <a:off x="7444170" y="4025656"/>
              <a:ext cx="150539" cy="12648"/>
              <a:chOff x="3888" y="3124"/>
              <a:chExt cx="171" cy="17"/>
            </a:xfrm>
          </p:grpSpPr>
          <p:sp>
            <p:nvSpPr>
              <p:cNvPr id="1745" name="Freeform 1921"/>
              <p:cNvSpPr>
                <a:spLocks/>
              </p:cNvSpPr>
              <p:nvPr/>
            </p:nvSpPr>
            <p:spPr bwMode="auto">
              <a:xfrm>
                <a:off x="3888" y="3124"/>
                <a:ext cx="171" cy="17"/>
              </a:xfrm>
              <a:custGeom>
                <a:avLst/>
                <a:gdLst/>
                <a:ahLst/>
                <a:cxnLst>
                  <a:cxn ang="0">
                    <a:pos x="356" y="68"/>
                  </a:cxn>
                  <a:cxn ang="0">
                    <a:pos x="712" y="37"/>
                  </a:cxn>
                  <a:cxn ang="0">
                    <a:pos x="356" y="1"/>
                  </a:cxn>
                  <a:cxn ang="0">
                    <a:pos x="0" y="32"/>
                  </a:cxn>
                  <a:cxn ang="0">
                    <a:pos x="356" y="68"/>
                  </a:cxn>
                </a:cxnLst>
                <a:rect l="0" t="0" r="r" b="b"/>
                <a:pathLst>
                  <a:path w="713" h="69">
                    <a:moveTo>
                      <a:pt x="356" y="68"/>
                    </a:moveTo>
                    <a:cubicBezTo>
                      <a:pt x="553" y="69"/>
                      <a:pt x="712" y="56"/>
                      <a:pt x="712" y="37"/>
                    </a:cubicBezTo>
                    <a:cubicBezTo>
                      <a:pt x="713" y="19"/>
                      <a:pt x="553" y="3"/>
                      <a:pt x="356" y="1"/>
                    </a:cubicBezTo>
                    <a:cubicBezTo>
                      <a:pt x="160" y="0"/>
                      <a:pt x="0" y="13"/>
                      <a:pt x="0" y="32"/>
                    </a:cubicBezTo>
                    <a:cubicBezTo>
                      <a:pt x="0" y="50"/>
                      <a:pt x="159" y="66"/>
                      <a:pt x="356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6" name="Freeform 1922"/>
              <p:cNvSpPr>
                <a:spLocks/>
              </p:cNvSpPr>
              <p:nvPr/>
            </p:nvSpPr>
            <p:spPr bwMode="auto">
              <a:xfrm>
                <a:off x="3888" y="3124"/>
                <a:ext cx="171" cy="16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</a:cxnLst>
                <a:rect l="0" t="0" r="r" b="b"/>
                <a:pathLst>
                  <a:path w="171" h="16">
                    <a:moveTo>
                      <a:pt x="86" y="16"/>
                    </a:moveTo>
                    <a:cubicBezTo>
                      <a:pt x="133" y="16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5" name="Group 1928"/>
            <p:cNvGrpSpPr>
              <a:grpSpLocks/>
            </p:cNvGrpSpPr>
            <p:nvPr/>
          </p:nvGrpSpPr>
          <p:grpSpPr bwMode="auto">
            <a:xfrm>
              <a:off x="7496991" y="4047231"/>
              <a:ext cx="159342" cy="54310"/>
              <a:chOff x="3948" y="3153"/>
              <a:chExt cx="181" cy="73"/>
            </a:xfrm>
          </p:grpSpPr>
          <p:sp>
            <p:nvSpPr>
              <p:cNvPr id="1741" name="Freeform 1924"/>
              <p:cNvSpPr>
                <a:spLocks/>
              </p:cNvSpPr>
              <p:nvPr/>
            </p:nvSpPr>
            <p:spPr bwMode="auto">
              <a:xfrm>
                <a:off x="3948" y="3153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2" name="Freeform 1925"/>
              <p:cNvSpPr>
                <a:spLocks/>
              </p:cNvSpPr>
              <p:nvPr/>
            </p:nvSpPr>
            <p:spPr bwMode="auto">
              <a:xfrm>
                <a:off x="3948" y="3192"/>
                <a:ext cx="180" cy="34"/>
              </a:xfrm>
              <a:custGeom>
                <a:avLst/>
                <a:gdLst/>
                <a:ahLst/>
                <a:cxnLst>
                  <a:cxn ang="0">
                    <a:pos x="750" y="72"/>
                  </a:cxn>
                  <a:cxn ang="0">
                    <a:pos x="376" y="2"/>
                  </a:cxn>
                  <a:cxn ang="0">
                    <a:pos x="0" y="66"/>
                  </a:cxn>
                  <a:cxn ang="0">
                    <a:pos x="375" y="137"/>
                  </a:cxn>
                  <a:cxn ang="0">
                    <a:pos x="750" y="72"/>
                  </a:cxn>
                </a:cxnLst>
                <a:rect l="0" t="0" r="r" b="b"/>
                <a:pathLst>
                  <a:path w="751" h="139">
                    <a:moveTo>
                      <a:pt x="750" y="72"/>
                    </a:moveTo>
                    <a:cubicBezTo>
                      <a:pt x="751" y="35"/>
                      <a:pt x="583" y="4"/>
                      <a:pt x="376" y="2"/>
                    </a:cubicBezTo>
                    <a:cubicBezTo>
                      <a:pt x="169" y="0"/>
                      <a:pt x="1" y="29"/>
                      <a:pt x="0" y="66"/>
                    </a:cubicBezTo>
                    <a:cubicBezTo>
                      <a:pt x="0" y="104"/>
                      <a:pt x="168" y="135"/>
                      <a:pt x="375" y="137"/>
                    </a:cubicBezTo>
                    <a:cubicBezTo>
                      <a:pt x="582" y="139"/>
                      <a:pt x="750" y="110"/>
                      <a:pt x="750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3" name="Freeform 1926"/>
              <p:cNvSpPr>
                <a:spLocks/>
              </p:cNvSpPr>
              <p:nvPr/>
            </p:nvSpPr>
            <p:spPr bwMode="auto">
              <a:xfrm>
                <a:off x="3948" y="3153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4" name="Freeform 1927"/>
              <p:cNvSpPr>
                <a:spLocks/>
              </p:cNvSpPr>
              <p:nvPr/>
            </p:nvSpPr>
            <p:spPr bwMode="auto">
              <a:xfrm>
                <a:off x="3948" y="3192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6" name="Group 1934"/>
            <p:cNvGrpSpPr>
              <a:grpSpLocks/>
            </p:cNvGrpSpPr>
            <p:nvPr/>
          </p:nvGrpSpPr>
          <p:grpSpPr bwMode="auto">
            <a:xfrm>
              <a:off x="7484666" y="4076989"/>
              <a:ext cx="190154" cy="43894"/>
              <a:chOff x="3934" y="3193"/>
              <a:chExt cx="216" cy="59"/>
            </a:xfrm>
          </p:grpSpPr>
          <p:sp>
            <p:nvSpPr>
              <p:cNvPr id="1736" name="Freeform 1929"/>
              <p:cNvSpPr>
                <a:spLocks/>
              </p:cNvSpPr>
              <p:nvPr/>
            </p:nvSpPr>
            <p:spPr bwMode="auto">
              <a:xfrm>
                <a:off x="3942" y="3201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7" name="Freeform 1930"/>
              <p:cNvSpPr>
                <a:spLocks/>
              </p:cNvSpPr>
              <p:nvPr/>
            </p:nvSpPr>
            <p:spPr bwMode="auto">
              <a:xfrm>
                <a:off x="3934" y="3193"/>
                <a:ext cx="209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8" name="Freeform 1931"/>
              <p:cNvSpPr>
                <a:spLocks/>
              </p:cNvSpPr>
              <p:nvPr/>
            </p:nvSpPr>
            <p:spPr bwMode="auto">
              <a:xfrm>
                <a:off x="3934" y="3220"/>
                <a:ext cx="208" cy="24"/>
              </a:xfrm>
              <a:custGeom>
                <a:avLst/>
                <a:gdLst/>
                <a:ahLst/>
                <a:cxnLst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</a:cxnLst>
                <a:rect l="0" t="0" r="r" b="b"/>
                <a:pathLst>
                  <a:path w="867" h="98">
                    <a:moveTo>
                      <a:pt x="867" y="53"/>
                    </a:moveTo>
                    <a:cubicBezTo>
                      <a:pt x="867" y="27"/>
                      <a:pt x="673" y="4"/>
                      <a:pt x="434" y="2"/>
                    </a:cubicBezTo>
                    <a:cubicBezTo>
                      <a:pt x="195" y="0"/>
                      <a:pt x="0" y="20"/>
                      <a:pt x="0" y="46"/>
                    </a:cubicBezTo>
                    <a:cubicBezTo>
                      <a:pt x="0" y="71"/>
                      <a:pt x="194" y="94"/>
                      <a:pt x="433" y="96"/>
                    </a:cubicBezTo>
                    <a:cubicBezTo>
                      <a:pt x="672" y="98"/>
                      <a:pt x="867" y="78"/>
                      <a:pt x="867" y="53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9" name="Freeform 1932"/>
              <p:cNvSpPr>
                <a:spLocks/>
              </p:cNvSpPr>
              <p:nvPr/>
            </p:nvSpPr>
            <p:spPr bwMode="auto">
              <a:xfrm>
                <a:off x="3934" y="3193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0" name="Freeform 1933"/>
              <p:cNvSpPr>
                <a:spLocks/>
              </p:cNvSpPr>
              <p:nvPr/>
            </p:nvSpPr>
            <p:spPr bwMode="auto">
              <a:xfrm>
                <a:off x="3934" y="3220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7" name="Group 1937"/>
            <p:cNvGrpSpPr>
              <a:grpSpLocks/>
            </p:cNvGrpSpPr>
            <p:nvPr/>
          </p:nvGrpSpPr>
          <p:grpSpPr bwMode="auto">
            <a:xfrm>
              <a:off x="7496111" y="4099308"/>
              <a:ext cx="160223" cy="13391"/>
              <a:chOff x="3947" y="3223"/>
              <a:chExt cx="182" cy="18"/>
            </a:xfrm>
          </p:grpSpPr>
          <p:sp>
            <p:nvSpPr>
              <p:cNvPr id="1734" name="Freeform 1935"/>
              <p:cNvSpPr>
                <a:spLocks/>
              </p:cNvSpPr>
              <p:nvPr/>
            </p:nvSpPr>
            <p:spPr bwMode="auto">
              <a:xfrm>
                <a:off x="3947" y="3223"/>
                <a:ext cx="182" cy="18"/>
              </a:xfrm>
              <a:custGeom>
                <a:avLst/>
                <a:gdLst/>
                <a:ahLst/>
                <a:cxnLst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</a:cxnLst>
                <a:rect l="0" t="0" r="r" b="b"/>
                <a:pathLst>
                  <a:path w="758" h="74">
                    <a:moveTo>
                      <a:pt x="379" y="72"/>
                    </a:move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5" name="Freeform 1936"/>
              <p:cNvSpPr>
                <a:spLocks/>
              </p:cNvSpPr>
              <p:nvPr/>
            </p:nvSpPr>
            <p:spPr bwMode="auto">
              <a:xfrm>
                <a:off x="3947" y="3223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8" name="Group 1940"/>
            <p:cNvGrpSpPr>
              <a:grpSpLocks/>
            </p:cNvGrpSpPr>
            <p:nvPr/>
          </p:nvGrpSpPr>
          <p:grpSpPr bwMode="auto">
            <a:xfrm>
              <a:off x="7500512" y="4100052"/>
              <a:ext cx="150539" cy="12648"/>
              <a:chOff x="3952" y="3224"/>
              <a:chExt cx="171" cy="17"/>
            </a:xfrm>
          </p:grpSpPr>
          <p:sp>
            <p:nvSpPr>
              <p:cNvPr id="1732" name="Freeform 1938"/>
              <p:cNvSpPr>
                <a:spLocks/>
              </p:cNvSpPr>
              <p:nvPr/>
            </p:nvSpPr>
            <p:spPr bwMode="auto">
              <a:xfrm>
                <a:off x="3952" y="3224"/>
                <a:ext cx="171" cy="17"/>
              </a:xfrm>
              <a:custGeom>
                <a:avLst/>
                <a:gdLst/>
                <a:ahLst/>
                <a:cxnLst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</a:cxnLst>
                <a:rect l="0" t="0" r="r" b="b"/>
                <a:pathLst>
                  <a:path w="713" h="70">
                    <a:moveTo>
                      <a:pt x="357" y="68"/>
                    </a:move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3" name="Freeform 1939"/>
              <p:cNvSpPr>
                <a:spLocks/>
              </p:cNvSpPr>
              <p:nvPr/>
            </p:nvSpPr>
            <p:spPr bwMode="auto">
              <a:xfrm>
                <a:off x="3952" y="3224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9" name="Group 1945"/>
            <p:cNvGrpSpPr>
              <a:grpSpLocks/>
            </p:cNvGrpSpPr>
            <p:nvPr/>
          </p:nvGrpSpPr>
          <p:grpSpPr bwMode="auto">
            <a:xfrm>
              <a:off x="7454734" y="4118651"/>
              <a:ext cx="159342" cy="54310"/>
              <a:chOff x="3900" y="3249"/>
              <a:chExt cx="181" cy="73"/>
            </a:xfrm>
          </p:grpSpPr>
          <p:sp>
            <p:nvSpPr>
              <p:cNvPr id="1728" name="Freeform 1941"/>
              <p:cNvSpPr>
                <a:spLocks/>
              </p:cNvSpPr>
              <p:nvPr/>
            </p:nvSpPr>
            <p:spPr bwMode="auto">
              <a:xfrm>
                <a:off x="3900" y="3249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9" name="Freeform 1942"/>
              <p:cNvSpPr>
                <a:spLocks/>
              </p:cNvSpPr>
              <p:nvPr/>
            </p:nvSpPr>
            <p:spPr bwMode="auto">
              <a:xfrm>
                <a:off x="3900" y="3288"/>
                <a:ext cx="180" cy="34"/>
              </a:xfrm>
              <a:custGeom>
                <a:avLst/>
                <a:gdLst/>
                <a:ahLst/>
                <a:cxnLst>
                  <a:cxn ang="0">
                    <a:pos x="750" y="72"/>
                  </a:cxn>
                  <a:cxn ang="0">
                    <a:pos x="376" y="2"/>
                  </a:cxn>
                  <a:cxn ang="0">
                    <a:pos x="0" y="66"/>
                  </a:cxn>
                  <a:cxn ang="0">
                    <a:pos x="375" y="137"/>
                  </a:cxn>
                  <a:cxn ang="0">
                    <a:pos x="750" y="72"/>
                  </a:cxn>
                </a:cxnLst>
                <a:rect l="0" t="0" r="r" b="b"/>
                <a:pathLst>
                  <a:path w="751" h="139">
                    <a:moveTo>
                      <a:pt x="750" y="72"/>
                    </a:moveTo>
                    <a:cubicBezTo>
                      <a:pt x="751" y="35"/>
                      <a:pt x="583" y="4"/>
                      <a:pt x="376" y="2"/>
                    </a:cubicBezTo>
                    <a:cubicBezTo>
                      <a:pt x="169" y="0"/>
                      <a:pt x="1" y="29"/>
                      <a:pt x="0" y="66"/>
                    </a:cubicBezTo>
                    <a:cubicBezTo>
                      <a:pt x="0" y="104"/>
                      <a:pt x="168" y="135"/>
                      <a:pt x="375" y="137"/>
                    </a:cubicBezTo>
                    <a:cubicBezTo>
                      <a:pt x="582" y="139"/>
                      <a:pt x="750" y="110"/>
                      <a:pt x="750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0" name="Freeform 1943"/>
              <p:cNvSpPr>
                <a:spLocks/>
              </p:cNvSpPr>
              <p:nvPr/>
            </p:nvSpPr>
            <p:spPr bwMode="auto">
              <a:xfrm>
                <a:off x="3900" y="3249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1" name="Freeform 1944"/>
              <p:cNvSpPr>
                <a:spLocks/>
              </p:cNvSpPr>
              <p:nvPr/>
            </p:nvSpPr>
            <p:spPr bwMode="auto">
              <a:xfrm>
                <a:off x="3900" y="32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0" name="Group 1951"/>
            <p:cNvGrpSpPr>
              <a:grpSpLocks/>
            </p:cNvGrpSpPr>
            <p:nvPr/>
          </p:nvGrpSpPr>
          <p:grpSpPr bwMode="auto">
            <a:xfrm>
              <a:off x="7442409" y="4148410"/>
              <a:ext cx="190154" cy="43894"/>
              <a:chOff x="3886" y="3289"/>
              <a:chExt cx="216" cy="59"/>
            </a:xfrm>
          </p:grpSpPr>
          <p:sp>
            <p:nvSpPr>
              <p:cNvPr id="1723" name="Freeform 1946"/>
              <p:cNvSpPr>
                <a:spLocks/>
              </p:cNvSpPr>
              <p:nvPr/>
            </p:nvSpPr>
            <p:spPr bwMode="auto">
              <a:xfrm>
                <a:off x="3894" y="3297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4" name="Freeform 1947"/>
              <p:cNvSpPr>
                <a:spLocks/>
              </p:cNvSpPr>
              <p:nvPr/>
            </p:nvSpPr>
            <p:spPr bwMode="auto">
              <a:xfrm>
                <a:off x="3886" y="3289"/>
                <a:ext cx="209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5" name="Freeform 1948"/>
              <p:cNvSpPr>
                <a:spLocks/>
              </p:cNvSpPr>
              <p:nvPr/>
            </p:nvSpPr>
            <p:spPr bwMode="auto">
              <a:xfrm>
                <a:off x="3886" y="3316"/>
                <a:ext cx="208" cy="24"/>
              </a:xfrm>
              <a:custGeom>
                <a:avLst/>
                <a:gdLst/>
                <a:ahLst/>
                <a:cxnLst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</a:cxnLst>
                <a:rect l="0" t="0" r="r" b="b"/>
                <a:pathLst>
                  <a:path w="867" h="98">
                    <a:moveTo>
                      <a:pt x="867" y="53"/>
                    </a:moveTo>
                    <a:cubicBezTo>
                      <a:pt x="867" y="27"/>
                      <a:pt x="673" y="4"/>
                      <a:pt x="434" y="2"/>
                    </a:cubicBezTo>
                    <a:cubicBezTo>
                      <a:pt x="195" y="0"/>
                      <a:pt x="0" y="20"/>
                      <a:pt x="0" y="46"/>
                    </a:cubicBezTo>
                    <a:cubicBezTo>
                      <a:pt x="0" y="71"/>
                      <a:pt x="194" y="94"/>
                      <a:pt x="433" y="96"/>
                    </a:cubicBezTo>
                    <a:cubicBezTo>
                      <a:pt x="672" y="98"/>
                      <a:pt x="867" y="78"/>
                      <a:pt x="867" y="53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6" name="Freeform 1949"/>
              <p:cNvSpPr>
                <a:spLocks/>
              </p:cNvSpPr>
              <p:nvPr/>
            </p:nvSpPr>
            <p:spPr bwMode="auto">
              <a:xfrm>
                <a:off x="3886" y="3289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7" name="Freeform 1950"/>
              <p:cNvSpPr>
                <a:spLocks/>
              </p:cNvSpPr>
              <p:nvPr/>
            </p:nvSpPr>
            <p:spPr bwMode="auto">
              <a:xfrm>
                <a:off x="3886" y="33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1" name="Group 1954"/>
            <p:cNvGrpSpPr>
              <a:grpSpLocks/>
            </p:cNvGrpSpPr>
            <p:nvPr/>
          </p:nvGrpSpPr>
          <p:grpSpPr bwMode="auto">
            <a:xfrm>
              <a:off x="7453854" y="4170729"/>
              <a:ext cx="160223" cy="13391"/>
              <a:chOff x="3899" y="3319"/>
              <a:chExt cx="182" cy="18"/>
            </a:xfrm>
          </p:grpSpPr>
          <p:sp>
            <p:nvSpPr>
              <p:cNvPr id="1721" name="Freeform 1952"/>
              <p:cNvSpPr>
                <a:spLocks/>
              </p:cNvSpPr>
              <p:nvPr/>
            </p:nvSpPr>
            <p:spPr bwMode="auto">
              <a:xfrm>
                <a:off x="3899" y="3319"/>
                <a:ext cx="182" cy="18"/>
              </a:xfrm>
              <a:custGeom>
                <a:avLst/>
                <a:gdLst/>
                <a:ahLst/>
                <a:cxnLst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</a:cxnLst>
                <a:rect l="0" t="0" r="r" b="b"/>
                <a:pathLst>
                  <a:path w="758" h="74">
                    <a:moveTo>
                      <a:pt x="379" y="72"/>
                    </a:move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2" name="Freeform 1953"/>
              <p:cNvSpPr>
                <a:spLocks/>
              </p:cNvSpPr>
              <p:nvPr/>
            </p:nvSpPr>
            <p:spPr bwMode="auto">
              <a:xfrm>
                <a:off x="3899" y="33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2" name="Group 1957"/>
            <p:cNvGrpSpPr>
              <a:grpSpLocks/>
            </p:cNvGrpSpPr>
            <p:nvPr/>
          </p:nvGrpSpPr>
          <p:grpSpPr bwMode="auto">
            <a:xfrm>
              <a:off x="7458255" y="4171473"/>
              <a:ext cx="150539" cy="12648"/>
              <a:chOff x="3904" y="3320"/>
              <a:chExt cx="171" cy="17"/>
            </a:xfrm>
          </p:grpSpPr>
          <p:sp>
            <p:nvSpPr>
              <p:cNvPr id="1719" name="Freeform 1955"/>
              <p:cNvSpPr>
                <a:spLocks/>
              </p:cNvSpPr>
              <p:nvPr/>
            </p:nvSpPr>
            <p:spPr bwMode="auto">
              <a:xfrm>
                <a:off x="3904" y="3320"/>
                <a:ext cx="171" cy="17"/>
              </a:xfrm>
              <a:custGeom>
                <a:avLst/>
                <a:gdLst/>
                <a:ahLst/>
                <a:cxnLst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</a:cxnLst>
                <a:rect l="0" t="0" r="r" b="b"/>
                <a:pathLst>
                  <a:path w="713" h="70">
                    <a:moveTo>
                      <a:pt x="357" y="68"/>
                    </a:move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0" name="Freeform 1956"/>
              <p:cNvSpPr>
                <a:spLocks/>
              </p:cNvSpPr>
              <p:nvPr/>
            </p:nvSpPr>
            <p:spPr bwMode="auto">
              <a:xfrm>
                <a:off x="3904" y="33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3" name="Group 1962"/>
            <p:cNvGrpSpPr>
              <a:grpSpLocks/>
            </p:cNvGrpSpPr>
            <p:nvPr/>
          </p:nvGrpSpPr>
          <p:grpSpPr bwMode="auto">
            <a:xfrm>
              <a:off x="7511076" y="4193048"/>
              <a:ext cx="159342" cy="54310"/>
              <a:chOff x="3964" y="3349"/>
              <a:chExt cx="181" cy="73"/>
            </a:xfrm>
          </p:grpSpPr>
          <p:sp>
            <p:nvSpPr>
              <p:cNvPr id="1715" name="Freeform 1958"/>
              <p:cNvSpPr>
                <a:spLocks/>
              </p:cNvSpPr>
              <p:nvPr/>
            </p:nvSpPr>
            <p:spPr bwMode="auto">
              <a:xfrm>
                <a:off x="3964" y="3349"/>
                <a:ext cx="181" cy="73"/>
              </a:xfrm>
              <a:custGeom>
                <a:avLst/>
                <a:gdLst/>
                <a:ahLst/>
                <a:cxnLst>
                  <a:cxn ang="0">
                    <a:pos x="374" y="302"/>
                  </a:cxn>
                  <a:cxn ang="0">
                    <a:pos x="750" y="237"/>
                  </a:cxn>
                  <a:cxn ang="0">
                    <a:pos x="751" y="72"/>
                  </a:cxn>
                  <a:cxn ang="0">
                    <a:pos x="377" y="2"/>
                  </a:cxn>
                  <a:cxn ang="0">
                    <a:pos x="1" y="66"/>
                  </a:cxn>
                  <a:cxn ang="0">
                    <a:pos x="0" y="231"/>
                  </a:cxn>
                  <a:cxn ang="0">
                    <a:pos x="374" y="302"/>
                  </a:cxn>
                </a:cxnLst>
                <a:rect l="0" t="0" r="r" b="b"/>
                <a:pathLst>
                  <a:path w="752" h="303">
                    <a:moveTo>
                      <a:pt x="374" y="302"/>
                    </a:moveTo>
                    <a:cubicBezTo>
                      <a:pt x="582" y="303"/>
                      <a:pt x="750" y="274"/>
                      <a:pt x="750" y="237"/>
                    </a:cubicBezTo>
                    <a:lnTo>
                      <a:pt x="751" y="72"/>
                    </a:lnTo>
                    <a:cubicBezTo>
                      <a:pt x="752" y="35"/>
                      <a:pt x="584" y="3"/>
                      <a:pt x="377" y="2"/>
                    </a:cubicBezTo>
                    <a:cubicBezTo>
                      <a:pt x="170" y="0"/>
                      <a:pt x="2" y="29"/>
                      <a:pt x="1" y="66"/>
                    </a:cubicBezTo>
                    <a:lnTo>
                      <a:pt x="0" y="231"/>
                    </a:lnTo>
                    <a:cubicBezTo>
                      <a:pt x="0" y="268"/>
                      <a:pt x="167" y="300"/>
                      <a:pt x="374" y="3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6" name="Freeform 1959"/>
              <p:cNvSpPr>
                <a:spLocks/>
              </p:cNvSpPr>
              <p:nvPr/>
            </p:nvSpPr>
            <p:spPr bwMode="auto">
              <a:xfrm>
                <a:off x="3964" y="3388"/>
                <a:ext cx="180" cy="34"/>
              </a:xfrm>
              <a:custGeom>
                <a:avLst/>
                <a:gdLst/>
                <a:ahLst/>
                <a:cxnLst>
                  <a:cxn ang="0">
                    <a:pos x="750" y="72"/>
                  </a:cxn>
                  <a:cxn ang="0">
                    <a:pos x="376" y="2"/>
                  </a:cxn>
                  <a:cxn ang="0">
                    <a:pos x="0" y="66"/>
                  </a:cxn>
                  <a:cxn ang="0">
                    <a:pos x="374" y="137"/>
                  </a:cxn>
                  <a:cxn ang="0">
                    <a:pos x="750" y="72"/>
                  </a:cxn>
                </a:cxnLst>
                <a:rect l="0" t="0" r="r" b="b"/>
                <a:pathLst>
                  <a:path w="750" h="138">
                    <a:moveTo>
                      <a:pt x="750" y="72"/>
                    </a:moveTo>
                    <a:cubicBezTo>
                      <a:pt x="750" y="35"/>
                      <a:pt x="583" y="3"/>
                      <a:pt x="376" y="2"/>
                    </a:cubicBezTo>
                    <a:cubicBezTo>
                      <a:pt x="168" y="0"/>
                      <a:pt x="0" y="29"/>
                      <a:pt x="0" y="66"/>
                    </a:cubicBezTo>
                    <a:cubicBezTo>
                      <a:pt x="0" y="103"/>
                      <a:pt x="167" y="135"/>
                      <a:pt x="374" y="137"/>
                    </a:cubicBezTo>
                    <a:cubicBezTo>
                      <a:pt x="582" y="138"/>
                      <a:pt x="750" y="109"/>
                      <a:pt x="750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7" name="Freeform 1960"/>
              <p:cNvSpPr>
                <a:spLocks/>
              </p:cNvSpPr>
              <p:nvPr/>
            </p:nvSpPr>
            <p:spPr bwMode="auto">
              <a:xfrm>
                <a:off x="3964" y="3349"/>
                <a:ext cx="181" cy="73"/>
              </a:xfrm>
              <a:custGeom>
                <a:avLst/>
                <a:gdLst/>
                <a:ahLst/>
                <a:cxnLst>
                  <a:cxn ang="0">
                    <a:pos x="374" y="302"/>
                  </a:cxn>
                  <a:cxn ang="0">
                    <a:pos x="750" y="237"/>
                  </a:cxn>
                  <a:cxn ang="0">
                    <a:pos x="751" y="72"/>
                  </a:cxn>
                  <a:cxn ang="0">
                    <a:pos x="377" y="2"/>
                  </a:cxn>
                  <a:cxn ang="0">
                    <a:pos x="1" y="66"/>
                  </a:cxn>
                  <a:cxn ang="0">
                    <a:pos x="0" y="231"/>
                  </a:cxn>
                  <a:cxn ang="0">
                    <a:pos x="374" y="302"/>
                  </a:cxn>
                </a:cxnLst>
                <a:rect l="0" t="0" r="r" b="b"/>
                <a:pathLst>
                  <a:path w="752" h="303">
                    <a:moveTo>
                      <a:pt x="374" y="302"/>
                    </a:moveTo>
                    <a:cubicBezTo>
                      <a:pt x="582" y="303"/>
                      <a:pt x="750" y="274"/>
                      <a:pt x="750" y="237"/>
                    </a:cubicBezTo>
                    <a:lnTo>
                      <a:pt x="751" y="72"/>
                    </a:lnTo>
                    <a:cubicBezTo>
                      <a:pt x="752" y="35"/>
                      <a:pt x="584" y="3"/>
                      <a:pt x="377" y="2"/>
                    </a:cubicBezTo>
                    <a:cubicBezTo>
                      <a:pt x="170" y="0"/>
                      <a:pt x="2" y="29"/>
                      <a:pt x="1" y="66"/>
                    </a:cubicBezTo>
                    <a:lnTo>
                      <a:pt x="0" y="231"/>
                    </a:lnTo>
                    <a:cubicBezTo>
                      <a:pt x="0" y="268"/>
                      <a:pt x="167" y="300"/>
                      <a:pt x="374" y="30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8" name="Freeform 1961"/>
              <p:cNvSpPr>
                <a:spLocks/>
              </p:cNvSpPr>
              <p:nvPr/>
            </p:nvSpPr>
            <p:spPr bwMode="auto">
              <a:xfrm>
                <a:off x="3964" y="33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4" name="Group 1968"/>
            <p:cNvGrpSpPr>
              <a:grpSpLocks/>
            </p:cNvGrpSpPr>
            <p:nvPr/>
          </p:nvGrpSpPr>
          <p:grpSpPr bwMode="auto">
            <a:xfrm>
              <a:off x="7498751" y="4222806"/>
              <a:ext cx="191034" cy="43894"/>
              <a:chOff x="3950" y="3389"/>
              <a:chExt cx="217" cy="59"/>
            </a:xfrm>
          </p:grpSpPr>
          <p:sp>
            <p:nvSpPr>
              <p:cNvPr id="1710" name="Freeform 1963"/>
              <p:cNvSpPr>
                <a:spLocks/>
              </p:cNvSpPr>
              <p:nvPr/>
            </p:nvSpPr>
            <p:spPr bwMode="auto">
              <a:xfrm>
                <a:off x="3958" y="3397"/>
                <a:ext cx="209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1" name="Freeform 1964"/>
              <p:cNvSpPr>
                <a:spLocks/>
              </p:cNvSpPr>
              <p:nvPr/>
            </p:nvSpPr>
            <p:spPr bwMode="auto">
              <a:xfrm>
                <a:off x="3950" y="3389"/>
                <a:ext cx="209" cy="51"/>
              </a:xfrm>
              <a:custGeom>
                <a:avLst/>
                <a:gdLst/>
                <a:ahLst/>
                <a:cxnLst>
                  <a:cxn ang="0">
                    <a:pos x="433" y="211"/>
                  </a:cxn>
                  <a:cxn ang="0">
                    <a:pos x="866" y="167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</a:cxnLst>
                <a:rect l="0" t="0" r="r" b="b"/>
                <a:pathLst>
                  <a:path w="868" h="213">
                    <a:moveTo>
                      <a:pt x="433" y="211"/>
                    </a:moveTo>
                    <a:cubicBezTo>
                      <a:pt x="672" y="213"/>
                      <a:pt x="866" y="193"/>
                      <a:pt x="866" y="167"/>
                    </a:cubicBezTo>
                    <a:lnTo>
                      <a:pt x="867" y="53"/>
                    </a:lnTo>
                    <a:cubicBezTo>
                      <a:pt x="868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3" y="209"/>
                      <a:pt x="433" y="21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2" name="Freeform 1965"/>
              <p:cNvSpPr>
                <a:spLocks/>
              </p:cNvSpPr>
              <p:nvPr/>
            </p:nvSpPr>
            <p:spPr bwMode="auto">
              <a:xfrm>
                <a:off x="3950" y="3416"/>
                <a:ext cx="208" cy="24"/>
              </a:xfrm>
              <a:custGeom>
                <a:avLst/>
                <a:gdLst/>
                <a:ahLst/>
                <a:cxnLst>
                  <a:cxn ang="0">
                    <a:pos x="866" y="52"/>
                  </a:cxn>
                  <a:cxn ang="0">
                    <a:pos x="434" y="2"/>
                  </a:cxn>
                  <a:cxn ang="0">
                    <a:pos x="0" y="45"/>
                  </a:cxn>
                  <a:cxn ang="0">
                    <a:pos x="433" y="96"/>
                  </a:cxn>
                  <a:cxn ang="0">
                    <a:pos x="866" y="52"/>
                  </a:cxn>
                </a:cxnLst>
                <a:rect l="0" t="0" r="r" b="b"/>
                <a:pathLst>
                  <a:path w="867" h="98">
                    <a:moveTo>
                      <a:pt x="866" y="52"/>
                    </a:moveTo>
                    <a:cubicBezTo>
                      <a:pt x="867" y="26"/>
                      <a:pt x="673" y="4"/>
                      <a:pt x="434" y="2"/>
                    </a:cubicBezTo>
                    <a:cubicBezTo>
                      <a:pt x="194" y="0"/>
                      <a:pt x="0" y="19"/>
                      <a:pt x="0" y="45"/>
                    </a:cubicBezTo>
                    <a:cubicBezTo>
                      <a:pt x="0" y="71"/>
                      <a:pt x="193" y="94"/>
                      <a:pt x="433" y="96"/>
                    </a:cubicBezTo>
                    <a:cubicBezTo>
                      <a:pt x="672" y="98"/>
                      <a:pt x="866" y="78"/>
                      <a:pt x="866" y="5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3" name="Freeform 1966"/>
              <p:cNvSpPr>
                <a:spLocks/>
              </p:cNvSpPr>
              <p:nvPr/>
            </p:nvSpPr>
            <p:spPr bwMode="auto">
              <a:xfrm>
                <a:off x="3950" y="3389"/>
                <a:ext cx="209" cy="51"/>
              </a:xfrm>
              <a:custGeom>
                <a:avLst/>
                <a:gdLst/>
                <a:ahLst/>
                <a:cxnLst>
                  <a:cxn ang="0">
                    <a:pos x="433" y="211"/>
                  </a:cxn>
                  <a:cxn ang="0">
                    <a:pos x="866" y="167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</a:cxnLst>
                <a:rect l="0" t="0" r="r" b="b"/>
                <a:pathLst>
                  <a:path w="868" h="213">
                    <a:moveTo>
                      <a:pt x="433" y="211"/>
                    </a:moveTo>
                    <a:cubicBezTo>
                      <a:pt x="672" y="213"/>
                      <a:pt x="866" y="193"/>
                      <a:pt x="866" y="167"/>
                    </a:cubicBezTo>
                    <a:lnTo>
                      <a:pt x="867" y="53"/>
                    </a:lnTo>
                    <a:cubicBezTo>
                      <a:pt x="868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3" y="209"/>
                      <a:pt x="433" y="21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4" name="Freeform 1967"/>
              <p:cNvSpPr>
                <a:spLocks/>
              </p:cNvSpPr>
              <p:nvPr/>
            </p:nvSpPr>
            <p:spPr bwMode="auto">
              <a:xfrm>
                <a:off x="3950" y="34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5" name="Group 1971"/>
            <p:cNvGrpSpPr>
              <a:grpSpLocks/>
            </p:cNvGrpSpPr>
            <p:nvPr/>
          </p:nvGrpSpPr>
          <p:grpSpPr bwMode="auto">
            <a:xfrm>
              <a:off x="7510196" y="4245125"/>
              <a:ext cx="160223" cy="13391"/>
              <a:chOff x="3963" y="3419"/>
              <a:chExt cx="182" cy="18"/>
            </a:xfrm>
          </p:grpSpPr>
          <p:sp>
            <p:nvSpPr>
              <p:cNvPr id="1708" name="Freeform 1969"/>
              <p:cNvSpPr>
                <a:spLocks/>
              </p:cNvSpPr>
              <p:nvPr/>
            </p:nvSpPr>
            <p:spPr bwMode="auto">
              <a:xfrm>
                <a:off x="3963" y="3419"/>
                <a:ext cx="182" cy="18"/>
              </a:xfrm>
              <a:custGeom>
                <a:avLst/>
                <a:gdLst/>
                <a:ahLst/>
                <a:cxnLst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1"/>
                  </a:cxn>
                  <a:cxn ang="0">
                    <a:pos x="0" y="34"/>
                  </a:cxn>
                  <a:cxn ang="0">
                    <a:pos x="379" y="72"/>
                  </a:cxn>
                </a:cxnLst>
                <a:rect l="0" t="0" r="r" b="b"/>
                <a:pathLst>
                  <a:path w="759" h="74">
                    <a:moveTo>
                      <a:pt x="379" y="72"/>
                    </a:moveTo>
                    <a:cubicBezTo>
                      <a:pt x="589" y="74"/>
                      <a:pt x="759" y="59"/>
                      <a:pt x="759" y="40"/>
                    </a:cubicBezTo>
                    <a:cubicBezTo>
                      <a:pt x="759" y="20"/>
                      <a:pt x="589" y="3"/>
                      <a:pt x="380" y="1"/>
                    </a:cubicBezTo>
                    <a:cubicBezTo>
                      <a:pt x="171" y="0"/>
                      <a:pt x="1" y="14"/>
                      <a:pt x="0" y="34"/>
                    </a:cubicBezTo>
                    <a:cubicBezTo>
                      <a:pt x="0" y="53"/>
                      <a:pt x="170" y="70"/>
                      <a:pt x="379" y="7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9" name="Freeform 1970"/>
              <p:cNvSpPr>
                <a:spLocks/>
              </p:cNvSpPr>
              <p:nvPr/>
            </p:nvSpPr>
            <p:spPr bwMode="auto">
              <a:xfrm>
                <a:off x="3963" y="34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10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2" y="18"/>
                      <a:pt x="182" y="14"/>
                      <a:pt x="182" y="10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6" name="Group 1974"/>
            <p:cNvGrpSpPr>
              <a:grpSpLocks/>
            </p:cNvGrpSpPr>
            <p:nvPr/>
          </p:nvGrpSpPr>
          <p:grpSpPr bwMode="auto">
            <a:xfrm>
              <a:off x="7514597" y="4245870"/>
              <a:ext cx="150539" cy="12648"/>
              <a:chOff x="3968" y="3420"/>
              <a:chExt cx="171" cy="17"/>
            </a:xfrm>
          </p:grpSpPr>
          <p:sp>
            <p:nvSpPr>
              <p:cNvPr id="1706" name="Freeform 1972"/>
              <p:cNvSpPr>
                <a:spLocks/>
              </p:cNvSpPr>
              <p:nvPr/>
            </p:nvSpPr>
            <p:spPr bwMode="auto">
              <a:xfrm>
                <a:off x="3968" y="3420"/>
                <a:ext cx="171" cy="17"/>
              </a:xfrm>
              <a:custGeom>
                <a:avLst/>
                <a:gdLst/>
                <a:ahLst/>
                <a:cxnLst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1"/>
                  </a:cxn>
                  <a:cxn ang="0">
                    <a:pos x="0" y="32"/>
                  </a:cxn>
                  <a:cxn ang="0">
                    <a:pos x="356" y="68"/>
                  </a:cxn>
                </a:cxnLst>
                <a:rect l="0" t="0" r="r" b="b"/>
                <a:pathLst>
                  <a:path w="713" h="70">
                    <a:moveTo>
                      <a:pt x="356" y="68"/>
                    </a:move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19"/>
                      <a:pt x="554" y="3"/>
                      <a:pt x="357" y="1"/>
                    </a:cubicBezTo>
                    <a:cubicBezTo>
                      <a:pt x="160" y="0"/>
                      <a:pt x="0" y="14"/>
                      <a:pt x="0" y="32"/>
                    </a:cubicBezTo>
                    <a:cubicBezTo>
                      <a:pt x="0" y="50"/>
                      <a:pt x="160" y="67"/>
                      <a:pt x="356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7" name="Freeform 1973"/>
              <p:cNvSpPr>
                <a:spLocks/>
              </p:cNvSpPr>
              <p:nvPr/>
            </p:nvSpPr>
            <p:spPr bwMode="auto">
              <a:xfrm>
                <a:off x="3968" y="34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7" name="Group 1979"/>
            <p:cNvGrpSpPr>
              <a:grpSpLocks/>
            </p:cNvGrpSpPr>
            <p:nvPr/>
          </p:nvGrpSpPr>
          <p:grpSpPr bwMode="auto">
            <a:xfrm>
              <a:off x="7225845" y="3969858"/>
              <a:ext cx="159342" cy="54310"/>
              <a:chOff x="3640" y="3049"/>
              <a:chExt cx="181" cy="73"/>
            </a:xfrm>
          </p:grpSpPr>
          <p:sp>
            <p:nvSpPr>
              <p:cNvPr id="1702" name="Freeform 1975"/>
              <p:cNvSpPr>
                <a:spLocks/>
              </p:cNvSpPr>
              <p:nvPr/>
            </p:nvSpPr>
            <p:spPr bwMode="auto">
              <a:xfrm>
                <a:off x="3640" y="30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3" name="Freeform 1976"/>
              <p:cNvSpPr>
                <a:spLocks/>
              </p:cNvSpPr>
              <p:nvPr/>
            </p:nvSpPr>
            <p:spPr bwMode="auto">
              <a:xfrm>
                <a:off x="3640" y="3088"/>
                <a:ext cx="180" cy="34"/>
              </a:xfrm>
              <a:custGeom>
                <a:avLst/>
                <a:gdLst/>
                <a:ahLst/>
                <a:cxnLst>
                  <a:cxn ang="0">
                    <a:pos x="1500" y="145"/>
                  </a:cxn>
                  <a:cxn ang="0">
                    <a:pos x="752" y="4"/>
                  </a:cxn>
                  <a:cxn ang="0">
                    <a:pos x="0" y="133"/>
                  </a:cxn>
                  <a:cxn ang="0">
                    <a:pos x="749" y="274"/>
                  </a:cxn>
                  <a:cxn ang="0">
                    <a:pos x="1500" y="145"/>
                  </a:cxn>
                </a:cxnLst>
                <a:rect l="0" t="0" r="r" b="b"/>
                <a:pathLst>
                  <a:path w="1501" h="277">
                    <a:moveTo>
                      <a:pt x="1500" y="145"/>
                    </a:moveTo>
                    <a:cubicBezTo>
                      <a:pt x="1501" y="70"/>
                      <a:pt x="1166" y="7"/>
                      <a:pt x="752" y="4"/>
                    </a:cubicBezTo>
                    <a:cubicBezTo>
                      <a:pt x="337" y="0"/>
                      <a:pt x="1" y="58"/>
                      <a:pt x="0" y="133"/>
                    </a:cubicBezTo>
                    <a:cubicBezTo>
                      <a:pt x="0" y="207"/>
                      <a:pt x="335" y="270"/>
                      <a:pt x="749" y="274"/>
                    </a:cubicBezTo>
                    <a:cubicBezTo>
                      <a:pt x="1164" y="277"/>
                      <a:pt x="1500" y="219"/>
                      <a:pt x="1500" y="145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4" name="Freeform 1977"/>
              <p:cNvSpPr>
                <a:spLocks/>
              </p:cNvSpPr>
              <p:nvPr/>
            </p:nvSpPr>
            <p:spPr bwMode="auto">
              <a:xfrm>
                <a:off x="3640" y="30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5" name="Freeform 1978"/>
              <p:cNvSpPr>
                <a:spLocks/>
              </p:cNvSpPr>
              <p:nvPr/>
            </p:nvSpPr>
            <p:spPr bwMode="auto">
              <a:xfrm>
                <a:off x="3640" y="30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8" name="Group 1985"/>
            <p:cNvGrpSpPr>
              <a:grpSpLocks/>
            </p:cNvGrpSpPr>
            <p:nvPr/>
          </p:nvGrpSpPr>
          <p:grpSpPr bwMode="auto">
            <a:xfrm>
              <a:off x="7212640" y="3999617"/>
              <a:ext cx="190154" cy="43894"/>
              <a:chOff x="3625" y="3089"/>
              <a:chExt cx="216" cy="59"/>
            </a:xfrm>
          </p:grpSpPr>
          <p:sp>
            <p:nvSpPr>
              <p:cNvPr id="1697" name="Freeform 1980"/>
              <p:cNvSpPr>
                <a:spLocks/>
              </p:cNvSpPr>
              <p:nvPr/>
            </p:nvSpPr>
            <p:spPr bwMode="auto">
              <a:xfrm>
                <a:off x="3633" y="3097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2" y="91"/>
                  </a:cxn>
                  <a:cxn ang="0">
                    <a:pos x="1" y="320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8" y="8"/>
                      <a:pt x="870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6" y="42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8" name="Freeform 1981"/>
              <p:cNvSpPr>
                <a:spLocks/>
              </p:cNvSpPr>
              <p:nvPr/>
            </p:nvSpPr>
            <p:spPr bwMode="auto">
              <a:xfrm>
                <a:off x="3625" y="30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1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1"/>
                  </a:cxn>
                </a:cxnLst>
                <a:rect l="0" t="0" r="r" b="b"/>
                <a:pathLst>
                  <a:path w="1736" h="425">
                    <a:moveTo>
                      <a:pt x="867" y="421"/>
                    </a:moveTo>
                    <a:cubicBezTo>
                      <a:pt x="1345" y="425"/>
                      <a:pt x="1734" y="386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9" name="Freeform 1982"/>
              <p:cNvSpPr>
                <a:spLocks/>
              </p:cNvSpPr>
              <p:nvPr/>
            </p:nvSpPr>
            <p:spPr bwMode="auto">
              <a:xfrm>
                <a:off x="3625" y="31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5"/>
                  </a:cxn>
                  <a:cxn ang="0">
                    <a:pos x="868" y="4"/>
                  </a:cxn>
                  <a:cxn ang="0">
                    <a:pos x="1" y="91"/>
                  </a:cxn>
                  <a:cxn ang="0">
                    <a:pos x="867" y="192"/>
                  </a:cxn>
                  <a:cxn ang="0">
                    <a:pos x="1734" y="105"/>
                  </a:cxn>
                </a:cxnLst>
                <a:rect l="0" t="0" r="r" b="b"/>
                <a:pathLst>
                  <a:path w="1735" h="196">
                    <a:moveTo>
                      <a:pt x="1734" y="105"/>
                    </a:moveTo>
                    <a:cubicBezTo>
                      <a:pt x="1735" y="53"/>
                      <a:pt x="1347" y="8"/>
                      <a:pt x="868" y="4"/>
                    </a:cubicBezTo>
                    <a:cubicBezTo>
                      <a:pt x="390" y="0"/>
                      <a:pt x="1" y="39"/>
                      <a:pt x="1" y="91"/>
                    </a:cubicBezTo>
                    <a:cubicBezTo>
                      <a:pt x="0" y="143"/>
                      <a:pt x="388" y="188"/>
                      <a:pt x="867" y="192"/>
                    </a:cubicBezTo>
                    <a:cubicBezTo>
                      <a:pt x="1345" y="196"/>
                      <a:pt x="1734" y="157"/>
                      <a:pt x="1734" y="10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0" name="Freeform 1983"/>
              <p:cNvSpPr>
                <a:spLocks/>
              </p:cNvSpPr>
              <p:nvPr/>
            </p:nvSpPr>
            <p:spPr bwMode="auto">
              <a:xfrm>
                <a:off x="3625" y="30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1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1"/>
                  </a:cxn>
                </a:cxnLst>
                <a:rect l="0" t="0" r="r" b="b"/>
                <a:pathLst>
                  <a:path w="1736" h="425">
                    <a:moveTo>
                      <a:pt x="867" y="421"/>
                    </a:moveTo>
                    <a:cubicBezTo>
                      <a:pt x="1345" y="425"/>
                      <a:pt x="1734" y="386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1" name="Freeform 1984"/>
              <p:cNvSpPr>
                <a:spLocks/>
              </p:cNvSpPr>
              <p:nvPr/>
            </p:nvSpPr>
            <p:spPr bwMode="auto">
              <a:xfrm>
                <a:off x="3625" y="31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6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9" name="Group 1988"/>
            <p:cNvGrpSpPr>
              <a:grpSpLocks/>
            </p:cNvGrpSpPr>
            <p:nvPr/>
          </p:nvGrpSpPr>
          <p:grpSpPr bwMode="auto">
            <a:xfrm>
              <a:off x="7224084" y="4021936"/>
              <a:ext cx="160223" cy="13391"/>
              <a:chOff x="3638" y="3119"/>
              <a:chExt cx="182" cy="18"/>
            </a:xfrm>
          </p:grpSpPr>
          <p:sp>
            <p:nvSpPr>
              <p:cNvPr id="1695" name="Freeform 1986"/>
              <p:cNvSpPr>
                <a:spLocks/>
              </p:cNvSpPr>
              <p:nvPr/>
            </p:nvSpPr>
            <p:spPr bwMode="auto">
              <a:xfrm>
                <a:off x="3638" y="31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7" y="80"/>
                  </a:cxn>
                  <a:cxn ang="0">
                    <a:pos x="759" y="3"/>
                  </a:cxn>
                  <a:cxn ang="0">
                    <a:pos x="0" y="68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8">
                    <a:moveTo>
                      <a:pt x="758" y="145"/>
                    </a:moveTo>
                    <a:cubicBezTo>
                      <a:pt x="1177" y="148"/>
                      <a:pt x="1516" y="119"/>
                      <a:pt x="1517" y="80"/>
                    </a:cubicBezTo>
                    <a:cubicBezTo>
                      <a:pt x="1517" y="41"/>
                      <a:pt x="1178" y="7"/>
                      <a:pt x="759" y="3"/>
                    </a:cubicBezTo>
                    <a:cubicBezTo>
                      <a:pt x="340" y="0"/>
                      <a:pt x="0" y="29"/>
                      <a:pt x="0" y="68"/>
                    </a:cubicBezTo>
                    <a:cubicBezTo>
                      <a:pt x="0" y="107"/>
                      <a:pt x="339" y="141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6" name="Freeform 1987"/>
              <p:cNvSpPr>
                <a:spLocks/>
              </p:cNvSpPr>
              <p:nvPr/>
            </p:nvSpPr>
            <p:spPr bwMode="auto">
              <a:xfrm>
                <a:off x="3638" y="31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0" name="Group 1991"/>
            <p:cNvGrpSpPr>
              <a:grpSpLocks/>
            </p:cNvGrpSpPr>
            <p:nvPr/>
          </p:nvGrpSpPr>
          <p:grpSpPr bwMode="auto">
            <a:xfrm>
              <a:off x="7228486" y="4022680"/>
              <a:ext cx="150539" cy="12648"/>
              <a:chOff x="3643" y="3120"/>
              <a:chExt cx="171" cy="17"/>
            </a:xfrm>
          </p:grpSpPr>
          <p:sp>
            <p:nvSpPr>
              <p:cNvPr id="1693" name="Freeform 1989"/>
              <p:cNvSpPr>
                <a:spLocks/>
              </p:cNvSpPr>
              <p:nvPr/>
            </p:nvSpPr>
            <p:spPr bwMode="auto">
              <a:xfrm>
                <a:off x="3643" y="31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7"/>
                  </a:cxn>
                  <a:cxn ang="0">
                    <a:pos x="1425" y="76"/>
                  </a:cxn>
                  <a:cxn ang="0">
                    <a:pos x="713" y="3"/>
                  </a:cxn>
                  <a:cxn ang="0">
                    <a:pos x="0" y="64"/>
                  </a:cxn>
                  <a:cxn ang="0">
                    <a:pos x="712" y="137"/>
                  </a:cxn>
                </a:cxnLst>
                <a:rect l="0" t="0" r="r" b="b"/>
                <a:pathLst>
                  <a:path w="1425" h="140">
                    <a:moveTo>
                      <a:pt x="712" y="137"/>
                    </a:moveTo>
                    <a:cubicBezTo>
                      <a:pt x="1105" y="140"/>
                      <a:pt x="1424" y="113"/>
                      <a:pt x="1425" y="76"/>
                    </a:cubicBezTo>
                    <a:cubicBezTo>
                      <a:pt x="1425" y="39"/>
                      <a:pt x="1106" y="7"/>
                      <a:pt x="713" y="3"/>
                    </a:cubicBezTo>
                    <a:cubicBezTo>
                      <a:pt x="319" y="0"/>
                      <a:pt x="0" y="28"/>
                      <a:pt x="0" y="64"/>
                    </a:cubicBezTo>
                    <a:cubicBezTo>
                      <a:pt x="0" y="101"/>
                      <a:pt x="318" y="134"/>
                      <a:pt x="712" y="137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4" name="Freeform 1990"/>
              <p:cNvSpPr>
                <a:spLocks/>
              </p:cNvSpPr>
              <p:nvPr/>
            </p:nvSpPr>
            <p:spPr bwMode="auto">
              <a:xfrm>
                <a:off x="3643" y="31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1" name="Group 1996"/>
            <p:cNvGrpSpPr>
              <a:grpSpLocks/>
            </p:cNvGrpSpPr>
            <p:nvPr/>
          </p:nvGrpSpPr>
          <p:grpSpPr bwMode="auto">
            <a:xfrm>
              <a:off x="7282187" y="4044255"/>
              <a:ext cx="159342" cy="54310"/>
              <a:chOff x="3704" y="3149"/>
              <a:chExt cx="181" cy="73"/>
            </a:xfrm>
          </p:grpSpPr>
          <p:sp>
            <p:nvSpPr>
              <p:cNvPr id="1689" name="Freeform 1992"/>
              <p:cNvSpPr>
                <a:spLocks/>
              </p:cNvSpPr>
              <p:nvPr/>
            </p:nvSpPr>
            <p:spPr bwMode="auto">
              <a:xfrm>
                <a:off x="3704" y="3149"/>
                <a:ext cx="181" cy="73"/>
              </a:xfrm>
              <a:custGeom>
                <a:avLst/>
                <a:gdLst/>
                <a:ahLst/>
                <a:cxnLst>
                  <a:cxn ang="0">
                    <a:pos x="750" y="603"/>
                  </a:cxn>
                  <a:cxn ang="0">
                    <a:pos x="1501" y="474"/>
                  </a:cxn>
                  <a:cxn ang="0">
                    <a:pos x="1503" y="144"/>
                  </a:cxn>
                  <a:cxn ang="0">
                    <a:pos x="755" y="3"/>
                  </a:cxn>
                  <a:cxn ang="0">
                    <a:pos x="3" y="132"/>
                  </a:cxn>
                  <a:cxn ang="0">
                    <a:pos x="1" y="462"/>
                  </a:cxn>
                  <a:cxn ang="0">
                    <a:pos x="750" y="603"/>
                  </a:cxn>
                </a:cxnLst>
                <a:rect l="0" t="0" r="r" b="b"/>
                <a:pathLst>
                  <a:path w="1504" h="606">
                    <a:moveTo>
                      <a:pt x="750" y="603"/>
                    </a:moveTo>
                    <a:cubicBezTo>
                      <a:pt x="1164" y="606"/>
                      <a:pt x="1500" y="549"/>
                      <a:pt x="1501" y="474"/>
                    </a:cubicBezTo>
                    <a:lnTo>
                      <a:pt x="1503" y="144"/>
                    </a:lnTo>
                    <a:cubicBezTo>
                      <a:pt x="1504" y="70"/>
                      <a:pt x="1169" y="6"/>
                      <a:pt x="755" y="3"/>
                    </a:cubicBezTo>
                    <a:cubicBezTo>
                      <a:pt x="340" y="0"/>
                      <a:pt x="4" y="58"/>
                      <a:pt x="3" y="132"/>
                    </a:cubicBezTo>
                    <a:lnTo>
                      <a:pt x="1" y="462"/>
                    </a:lnTo>
                    <a:cubicBezTo>
                      <a:pt x="0" y="537"/>
                      <a:pt x="335" y="600"/>
                      <a:pt x="750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0" name="Freeform 1993"/>
              <p:cNvSpPr>
                <a:spLocks/>
              </p:cNvSpPr>
              <p:nvPr/>
            </p:nvSpPr>
            <p:spPr bwMode="auto">
              <a:xfrm>
                <a:off x="3704" y="3188"/>
                <a:ext cx="180" cy="34"/>
              </a:xfrm>
              <a:custGeom>
                <a:avLst/>
                <a:gdLst/>
                <a:ahLst/>
                <a:cxnLst>
                  <a:cxn ang="0">
                    <a:pos x="1501" y="144"/>
                  </a:cxn>
                  <a:cxn ang="0">
                    <a:pos x="752" y="3"/>
                  </a:cxn>
                  <a:cxn ang="0">
                    <a:pos x="1" y="132"/>
                  </a:cxn>
                  <a:cxn ang="0">
                    <a:pos x="750" y="273"/>
                  </a:cxn>
                  <a:cxn ang="0">
                    <a:pos x="1501" y="144"/>
                  </a:cxn>
                </a:cxnLst>
                <a:rect l="0" t="0" r="r" b="b"/>
                <a:pathLst>
                  <a:path w="1501" h="276">
                    <a:moveTo>
                      <a:pt x="1501" y="144"/>
                    </a:moveTo>
                    <a:cubicBezTo>
                      <a:pt x="1501" y="70"/>
                      <a:pt x="1166" y="7"/>
                      <a:pt x="752" y="3"/>
                    </a:cubicBezTo>
                    <a:cubicBezTo>
                      <a:pt x="338" y="0"/>
                      <a:pt x="1" y="58"/>
                      <a:pt x="1" y="132"/>
                    </a:cubicBezTo>
                    <a:cubicBezTo>
                      <a:pt x="0" y="207"/>
                      <a:pt x="335" y="270"/>
                      <a:pt x="750" y="273"/>
                    </a:cubicBezTo>
                    <a:cubicBezTo>
                      <a:pt x="1164" y="276"/>
                      <a:pt x="1500" y="219"/>
                      <a:pt x="1501" y="144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1" name="Freeform 1994"/>
              <p:cNvSpPr>
                <a:spLocks/>
              </p:cNvSpPr>
              <p:nvPr/>
            </p:nvSpPr>
            <p:spPr bwMode="auto">
              <a:xfrm>
                <a:off x="3704" y="3149"/>
                <a:ext cx="181" cy="73"/>
              </a:xfrm>
              <a:custGeom>
                <a:avLst/>
                <a:gdLst/>
                <a:ahLst/>
                <a:cxnLst>
                  <a:cxn ang="0">
                    <a:pos x="750" y="603"/>
                  </a:cxn>
                  <a:cxn ang="0">
                    <a:pos x="1501" y="474"/>
                  </a:cxn>
                  <a:cxn ang="0">
                    <a:pos x="1503" y="144"/>
                  </a:cxn>
                  <a:cxn ang="0">
                    <a:pos x="755" y="3"/>
                  </a:cxn>
                  <a:cxn ang="0">
                    <a:pos x="3" y="132"/>
                  </a:cxn>
                  <a:cxn ang="0">
                    <a:pos x="1" y="462"/>
                  </a:cxn>
                  <a:cxn ang="0">
                    <a:pos x="750" y="603"/>
                  </a:cxn>
                </a:cxnLst>
                <a:rect l="0" t="0" r="r" b="b"/>
                <a:pathLst>
                  <a:path w="1504" h="606">
                    <a:moveTo>
                      <a:pt x="750" y="603"/>
                    </a:moveTo>
                    <a:cubicBezTo>
                      <a:pt x="1164" y="606"/>
                      <a:pt x="1500" y="549"/>
                      <a:pt x="1501" y="474"/>
                    </a:cubicBezTo>
                    <a:lnTo>
                      <a:pt x="1503" y="144"/>
                    </a:lnTo>
                    <a:cubicBezTo>
                      <a:pt x="1504" y="70"/>
                      <a:pt x="1169" y="6"/>
                      <a:pt x="755" y="3"/>
                    </a:cubicBezTo>
                    <a:cubicBezTo>
                      <a:pt x="340" y="0"/>
                      <a:pt x="4" y="58"/>
                      <a:pt x="3" y="132"/>
                    </a:cubicBezTo>
                    <a:lnTo>
                      <a:pt x="1" y="462"/>
                    </a:lnTo>
                    <a:cubicBezTo>
                      <a:pt x="0" y="537"/>
                      <a:pt x="335" y="600"/>
                      <a:pt x="750" y="60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2" name="Freeform 1995"/>
              <p:cNvSpPr>
                <a:spLocks/>
              </p:cNvSpPr>
              <p:nvPr/>
            </p:nvSpPr>
            <p:spPr bwMode="auto">
              <a:xfrm>
                <a:off x="3704" y="31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2" name="Group 2002"/>
            <p:cNvGrpSpPr>
              <a:grpSpLocks/>
            </p:cNvGrpSpPr>
            <p:nvPr/>
          </p:nvGrpSpPr>
          <p:grpSpPr bwMode="auto">
            <a:xfrm>
              <a:off x="7269862" y="4074013"/>
              <a:ext cx="190154" cy="43894"/>
              <a:chOff x="3690" y="3189"/>
              <a:chExt cx="216" cy="59"/>
            </a:xfrm>
          </p:grpSpPr>
          <p:sp>
            <p:nvSpPr>
              <p:cNvPr id="1684" name="Freeform 1997"/>
              <p:cNvSpPr>
                <a:spLocks/>
              </p:cNvSpPr>
              <p:nvPr/>
            </p:nvSpPr>
            <p:spPr bwMode="auto">
              <a:xfrm>
                <a:off x="3698" y="3197"/>
                <a:ext cx="208" cy="51"/>
              </a:xfrm>
              <a:custGeom>
                <a:avLst/>
                <a:gdLst/>
                <a:ahLst/>
                <a:cxnLst>
                  <a:cxn ang="0">
                    <a:pos x="866" y="421"/>
                  </a:cxn>
                  <a:cxn ang="0">
                    <a:pos x="1734" y="334"/>
                  </a:cxn>
                  <a:cxn ang="0">
                    <a:pos x="1735" y="105"/>
                  </a:cxn>
                  <a:cxn ang="0">
                    <a:pos x="869" y="4"/>
                  </a:cxn>
                  <a:cxn ang="0">
                    <a:pos x="2" y="91"/>
                  </a:cxn>
                  <a:cxn ang="0">
                    <a:pos x="0" y="320"/>
                  </a:cxn>
                  <a:cxn ang="0">
                    <a:pos x="866" y="421"/>
                  </a:cxn>
                </a:cxnLst>
                <a:rect l="0" t="0" r="r" b="b"/>
                <a:pathLst>
                  <a:path w="1736" h="425">
                    <a:moveTo>
                      <a:pt x="866" y="421"/>
                    </a:moveTo>
                    <a:cubicBezTo>
                      <a:pt x="1345" y="425"/>
                      <a:pt x="1733" y="386"/>
                      <a:pt x="1734" y="334"/>
                    </a:cubicBezTo>
                    <a:lnTo>
                      <a:pt x="1735" y="105"/>
                    </a:lnTo>
                    <a:cubicBezTo>
                      <a:pt x="1736" y="53"/>
                      <a:pt x="1348" y="8"/>
                      <a:pt x="869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0" y="320"/>
                    </a:lnTo>
                    <a:cubicBezTo>
                      <a:pt x="0" y="372"/>
                      <a:pt x="387" y="417"/>
                      <a:pt x="866" y="421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5" name="Freeform 1998"/>
              <p:cNvSpPr>
                <a:spLocks/>
              </p:cNvSpPr>
              <p:nvPr/>
            </p:nvSpPr>
            <p:spPr bwMode="auto">
              <a:xfrm>
                <a:off x="3690" y="3189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3"/>
                  </a:cxn>
                  <a:cxn ang="0">
                    <a:pos x="1736" y="104"/>
                  </a:cxn>
                  <a:cxn ang="0">
                    <a:pos x="870" y="3"/>
                  </a:cxn>
                  <a:cxn ang="0">
                    <a:pos x="2" y="90"/>
                  </a:cxn>
                  <a:cxn ang="0">
                    <a:pos x="1" y="319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3"/>
                    </a:cubicBezTo>
                    <a:lnTo>
                      <a:pt x="1736" y="104"/>
                    </a:lnTo>
                    <a:cubicBezTo>
                      <a:pt x="1736" y="52"/>
                      <a:pt x="1348" y="7"/>
                      <a:pt x="870" y="3"/>
                    </a:cubicBezTo>
                    <a:cubicBezTo>
                      <a:pt x="391" y="0"/>
                      <a:pt x="3" y="38"/>
                      <a:pt x="2" y="90"/>
                    </a:cubicBezTo>
                    <a:lnTo>
                      <a:pt x="1" y="319"/>
                    </a:lnTo>
                    <a:cubicBezTo>
                      <a:pt x="0" y="371"/>
                      <a:pt x="388" y="416"/>
                      <a:pt x="866" y="42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6" name="Freeform 1999"/>
              <p:cNvSpPr>
                <a:spLocks/>
              </p:cNvSpPr>
              <p:nvPr/>
            </p:nvSpPr>
            <p:spPr bwMode="auto">
              <a:xfrm>
                <a:off x="3690" y="32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4"/>
                  </a:cxn>
                  <a:cxn ang="0">
                    <a:pos x="868" y="4"/>
                  </a:cxn>
                  <a:cxn ang="0">
                    <a:pos x="1" y="90"/>
                  </a:cxn>
                  <a:cxn ang="0">
                    <a:pos x="866" y="191"/>
                  </a:cxn>
                  <a:cxn ang="0">
                    <a:pos x="1734" y="104"/>
                  </a:cxn>
                </a:cxnLst>
                <a:rect l="0" t="0" r="r" b="b"/>
                <a:pathLst>
                  <a:path w="1734" h="195">
                    <a:moveTo>
                      <a:pt x="1734" y="104"/>
                    </a:moveTo>
                    <a:cubicBezTo>
                      <a:pt x="1734" y="53"/>
                      <a:pt x="1347" y="8"/>
                      <a:pt x="868" y="4"/>
                    </a:cubicBezTo>
                    <a:cubicBezTo>
                      <a:pt x="389" y="0"/>
                      <a:pt x="1" y="39"/>
                      <a:pt x="1" y="90"/>
                    </a:cubicBezTo>
                    <a:cubicBezTo>
                      <a:pt x="0" y="142"/>
                      <a:pt x="388" y="187"/>
                      <a:pt x="866" y="191"/>
                    </a:cubicBezTo>
                    <a:cubicBezTo>
                      <a:pt x="1345" y="195"/>
                      <a:pt x="1733" y="156"/>
                      <a:pt x="1734" y="104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7" name="Freeform 2000"/>
              <p:cNvSpPr>
                <a:spLocks/>
              </p:cNvSpPr>
              <p:nvPr/>
            </p:nvSpPr>
            <p:spPr bwMode="auto">
              <a:xfrm>
                <a:off x="3690" y="3189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3"/>
                  </a:cxn>
                  <a:cxn ang="0">
                    <a:pos x="1736" y="104"/>
                  </a:cxn>
                  <a:cxn ang="0">
                    <a:pos x="870" y="3"/>
                  </a:cxn>
                  <a:cxn ang="0">
                    <a:pos x="2" y="90"/>
                  </a:cxn>
                  <a:cxn ang="0">
                    <a:pos x="1" y="319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3"/>
                    </a:cubicBezTo>
                    <a:lnTo>
                      <a:pt x="1736" y="104"/>
                    </a:lnTo>
                    <a:cubicBezTo>
                      <a:pt x="1736" y="52"/>
                      <a:pt x="1348" y="7"/>
                      <a:pt x="870" y="3"/>
                    </a:cubicBezTo>
                    <a:cubicBezTo>
                      <a:pt x="391" y="0"/>
                      <a:pt x="3" y="38"/>
                      <a:pt x="2" y="90"/>
                    </a:cubicBezTo>
                    <a:lnTo>
                      <a:pt x="1" y="319"/>
                    </a:lnTo>
                    <a:cubicBezTo>
                      <a:pt x="0" y="371"/>
                      <a:pt x="388" y="416"/>
                      <a:pt x="866" y="42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8" name="Freeform 2001"/>
              <p:cNvSpPr>
                <a:spLocks/>
              </p:cNvSpPr>
              <p:nvPr/>
            </p:nvSpPr>
            <p:spPr bwMode="auto">
              <a:xfrm>
                <a:off x="3690" y="32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3" name="Group 2005"/>
            <p:cNvGrpSpPr>
              <a:grpSpLocks/>
            </p:cNvGrpSpPr>
            <p:nvPr/>
          </p:nvGrpSpPr>
          <p:grpSpPr bwMode="auto">
            <a:xfrm>
              <a:off x="7281307" y="4096332"/>
              <a:ext cx="160223" cy="13391"/>
              <a:chOff x="3703" y="3219"/>
              <a:chExt cx="182" cy="18"/>
            </a:xfrm>
          </p:grpSpPr>
          <p:sp>
            <p:nvSpPr>
              <p:cNvPr id="1682" name="Freeform 2003"/>
              <p:cNvSpPr>
                <a:spLocks/>
              </p:cNvSpPr>
              <p:nvPr/>
            </p:nvSpPr>
            <p:spPr bwMode="auto">
              <a:xfrm>
                <a:off x="3703" y="32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6" y="80"/>
                  </a:cxn>
                  <a:cxn ang="0">
                    <a:pos x="759" y="3"/>
                  </a:cxn>
                  <a:cxn ang="0">
                    <a:pos x="0" y="68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9">
                    <a:moveTo>
                      <a:pt x="758" y="145"/>
                    </a:moveTo>
                    <a:cubicBezTo>
                      <a:pt x="1176" y="149"/>
                      <a:pt x="1516" y="120"/>
                      <a:pt x="1516" y="80"/>
                    </a:cubicBezTo>
                    <a:cubicBezTo>
                      <a:pt x="1517" y="41"/>
                      <a:pt x="1178" y="7"/>
                      <a:pt x="759" y="3"/>
                    </a:cubicBezTo>
                    <a:cubicBezTo>
                      <a:pt x="340" y="0"/>
                      <a:pt x="0" y="29"/>
                      <a:pt x="0" y="68"/>
                    </a:cubicBezTo>
                    <a:cubicBezTo>
                      <a:pt x="0" y="107"/>
                      <a:pt x="339" y="142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3" name="Freeform 2004"/>
              <p:cNvSpPr>
                <a:spLocks/>
              </p:cNvSpPr>
              <p:nvPr/>
            </p:nvSpPr>
            <p:spPr bwMode="auto">
              <a:xfrm>
                <a:off x="3703" y="32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4" name="Group 2008"/>
            <p:cNvGrpSpPr>
              <a:grpSpLocks/>
            </p:cNvGrpSpPr>
            <p:nvPr/>
          </p:nvGrpSpPr>
          <p:grpSpPr bwMode="auto">
            <a:xfrm>
              <a:off x="7285708" y="4097077"/>
              <a:ext cx="150539" cy="12648"/>
              <a:chOff x="3708" y="3220"/>
              <a:chExt cx="171" cy="17"/>
            </a:xfrm>
          </p:grpSpPr>
          <p:sp>
            <p:nvSpPr>
              <p:cNvPr id="1680" name="Freeform 2006"/>
              <p:cNvSpPr>
                <a:spLocks/>
              </p:cNvSpPr>
              <p:nvPr/>
            </p:nvSpPr>
            <p:spPr bwMode="auto">
              <a:xfrm>
                <a:off x="3708" y="32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6"/>
                  </a:cxn>
                  <a:cxn ang="0">
                    <a:pos x="1425" y="75"/>
                  </a:cxn>
                  <a:cxn ang="0">
                    <a:pos x="714" y="3"/>
                  </a:cxn>
                  <a:cxn ang="0">
                    <a:pos x="0" y="64"/>
                  </a:cxn>
                  <a:cxn ang="0">
                    <a:pos x="712" y="136"/>
                  </a:cxn>
                </a:cxnLst>
                <a:rect l="0" t="0" r="r" b="b"/>
                <a:pathLst>
                  <a:path w="1426" h="139">
                    <a:moveTo>
                      <a:pt x="712" y="136"/>
                    </a:moveTo>
                    <a:cubicBezTo>
                      <a:pt x="1106" y="139"/>
                      <a:pt x="1425" y="112"/>
                      <a:pt x="1425" y="75"/>
                    </a:cubicBezTo>
                    <a:cubicBezTo>
                      <a:pt x="1426" y="38"/>
                      <a:pt x="1107" y="6"/>
                      <a:pt x="714" y="3"/>
                    </a:cubicBezTo>
                    <a:cubicBezTo>
                      <a:pt x="320" y="0"/>
                      <a:pt x="1" y="27"/>
                      <a:pt x="0" y="64"/>
                    </a:cubicBezTo>
                    <a:cubicBezTo>
                      <a:pt x="0" y="101"/>
                      <a:pt x="319" y="133"/>
                      <a:pt x="712" y="136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1" name="Freeform 2007"/>
              <p:cNvSpPr>
                <a:spLocks/>
              </p:cNvSpPr>
              <p:nvPr/>
            </p:nvSpPr>
            <p:spPr bwMode="auto">
              <a:xfrm>
                <a:off x="3708" y="32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5" name="Group 2013"/>
            <p:cNvGrpSpPr>
              <a:grpSpLocks/>
            </p:cNvGrpSpPr>
            <p:nvPr/>
          </p:nvGrpSpPr>
          <p:grpSpPr bwMode="auto">
            <a:xfrm>
              <a:off x="7211759" y="4118651"/>
              <a:ext cx="159342" cy="54310"/>
              <a:chOff x="3624" y="3249"/>
              <a:chExt cx="181" cy="73"/>
            </a:xfrm>
          </p:grpSpPr>
          <p:sp>
            <p:nvSpPr>
              <p:cNvPr id="1676" name="Freeform 2009"/>
              <p:cNvSpPr>
                <a:spLocks/>
              </p:cNvSpPr>
              <p:nvPr/>
            </p:nvSpPr>
            <p:spPr bwMode="auto">
              <a:xfrm>
                <a:off x="3624" y="32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3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3"/>
                  </a:cxn>
                  <a:cxn ang="0">
                    <a:pos x="3" y="132"/>
                  </a:cxn>
                  <a:cxn ang="0">
                    <a:pos x="0" y="462"/>
                  </a:cxn>
                  <a:cxn ang="0">
                    <a:pos x="749" y="603"/>
                  </a:cxn>
                </a:cxnLst>
                <a:rect l="0" t="0" r="r" b="b"/>
                <a:pathLst>
                  <a:path w="1503" h="607">
                    <a:moveTo>
                      <a:pt x="749" y="603"/>
                    </a:moveTo>
                    <a:cubicBezTo>
                      <a:pt x="1163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3" y="70"/>
                      <a:pt x="1168" y="7"/>
                      <a:pt x="754" y="3"/>
                    </a:cubicBezTo>
                    <a:cubicBezTo>
                      <a:pt x="340" y="0"/>
                      <a:pt x="3" y="58"/>
                      <a:pt x="3" y="132"/>
                    </a:cubicBezTo>
                    <a:lnTo>
                      <a:pt x="0" y="462"/>
                    </a:lnTo>
                    <a:cubicBezTo>
                      <a:pt x="0" y="537"/>
                      <a:pt x="335" y="600"/>
                      <a:pt x="749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7" name="Freeform 2010"/>
              <p:cNvSpPr>
                <a:spLocks/>
              </p:cNvSpPr>
              <p:nvPr/>
            </p:nvSpPr>
            <p:spPr bwMode="auto">
              <a:xfrm>
                <a:off x="3624" y="3288"/>
                <a:ext cx="180" cy="34"/>
              </a:xfrm>
              <a:custGeom>
                <a:avLst/>
                <a:gdLst/>
                <a:ahLst/>
                <a:cxnLst>
                  <a:cxn ang="0">
                    <a:pos x="1500" y="145"/>
                  </a:cxn>
                  <a:cxn ang="0">
                    <a:pos x="751" y="3"/>
                  </a:cxn>
                  <a:cxn ang="0">
                    <a:pos x="0" y="132"/>
                  </a:cxn>
                  <a:cxn ang="0">
                    <a:pos x="749" y="273"/>
                  </a:cxn>
                  <a:cxn ang="0">
                    <a:pos x="1500" y="145"/>
                  </a:cxn>
                </a:cxnLst>
                <a:rect l="0" t="0" r="r" b="b"/>
                <a:pathLst>
                  <a:path w="1501" h="277">
                    <a:moveTo>
                      <a:pt x="1500" y="145"/>
                    </a:moveTo>
                    <a:cubicBezTo>
                      <a:pt x="1501" y="70"/>
                      <a:pt x="1165" y="7"/>
                      <a:pt x="751" y="3"/>
                    </a:cubicBezTo>
                    <a:cubicBezTo>
                      <a:pt x="337" y="0"/>
                      <a:pt x="1" y="58"/>
                      <a:pt x="0" y="132"/>
                    </a:cubicBezTo>
                    <a:cubicBezTo>
                      <a:pt x="0" y="207"/>
                      <a:pt x="335" y="270"/>
                      <a:pt x="749" y="273"/>
                    </a:cubicBezTo>
                    <a:cubicBezTo>
                      <a:pt x="1163" y="277"/>
                      <a:pt x="1500" y="219"/>
                      <a:pt x="1500" y="145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8" name="Freeform 2011"/>
              <p:cNvSpPr>
                <a:spLocks/>
              </p:cNvSpPr>
              <p:nvPr/>
            </p:nvSpPr>
            <p:spPr bwMode="auto">
              <a:xfrm>
                <a:off x="3624" y="3249"/>
                <a:ext cx="180" cy="73"/>
              </a:xfrm>
              <a:custGeom>
                <a:avLst/>
                <a:gdLst/>
                <a:ahLst/>
                <a:cxnLst>
                  <a:cxn ang="0">
                    <a:pos x="749" y="603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3"/>
                  </a:cxn>
                  <a:cxn ang="0">
                    <a:pos x="3" y="132"/>
                  </a:cxn>
                  <a:cxn ang="0">
                    <a:pos x="0" y="462"/>
                  </a:cxn>
                  <a:cxn ang="0">
                    <a:pos x="749" y="603"/>
                  </a:cxn>
                </a:cxnLst>
                <a:rect l="0" t="0" r="r" b="b"/>
                <a:pathLst>
                  <a:path w="1503" h="607">
                    <a:moveTo>
                      <a:pt x="749" y="603"/>
                    </a:moveTo>
                    <a:cubicBezTo>
                      <a:pt x="1163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3" y="70"/>
                      <a:pt x="1168" y="7"/>
                      <a:pt x="754" y="3"/>
                    </a:cubicBezTo>
                    <a:cubicBezTo>
                      <a:pt x="340" y="0"/>
                      <a:pt x="3" y="58"/>
                      <a:pt x="3" y="132"/>
                    </a:cubicBezTo>
                    <a:lnTo>
                      <a:pt x="0" y="462"/>
                    </a:lnTo>
                    <a:cubicBezTo>
                      <a:pt x="0" y="537"/>
                      <a:pt x="335" y="600"/>
                      <a:pt x="749" y="60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9" name="Freeform 2012"/>
              <p:cNvSpPr>
                <a:spLocks/>
              </p:cNvSpPr>
              <p:nvPr/>
            </p:nvSpPr>
            <p:spPr bwMode="auto">
              <a:xfrm>
                <a:off x="3624" y="32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6" name="Group 2019"/>
            <p:cNvGrpSpPr>
              <a:grpSpLocks/>
            </p:cNvGrpSpPr>
            <p:nvPr/>
          </p:nvGrpSpPr>
          <p:grpSpPr bwMode="auto">
            <a:xfrm>
              <a:off x="7199434" y="4148410"/>
              <a:ext cx="190154" cy="43894"/>
              <a:chOff x="3610" y="3289"/>
              <a:chExt cx="216" cy="59"/>
            </a:xfrm>
          </p:grpSpPr>
          <p:sp>
            <p:nvSpPr>
              <p:cNvPr id="1671" name="Freeform 2014"/>
              <p:cNvSpPr>
                <a:spLocks/>
              </p:cNvSpPr>
              <p:nvPr/>
            </p:nvSpPr>
            <p:spPr bwMode="auto">
              <a:xfrm>
                <a:off x="3618" y="3297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3"/>
                  </a:cxn>
                  <a:cxn ang="0">
                    <a:pos x="1736" y="104"/>
                  </a:cxn>
                  <a:cxn ang="0">
                    <a:pos x="870" y="3"/>
                  </a:cxn>
                  <a:cxn ang="0">
                    <a:pos x="2" y="90"/>
                  </a:cxn>
                  <a:cxn ang="0">
                    <a:pos x="1" y="319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3"/>
                    </a:cubicBezTo>
                    <a:lnTo>
                      <a:pt x="1736" y="104"/>
                    </a:lnTo>
                    <a:cubicBezTo>
                      <a:pt x="1736" y="52"/>
                      <a:pt x="1348" y="7"/>
                      <a:pt x="870" y="3"/>
                    </a:cubicBezTo>
                    <a:cubicBezTo>
                      <a:pt x="391" y="0"/>
                      <a:pt x="3" y="38"/>
                      <a:pt x="2" y="90"/>
                    </a:cubicBezTo>
                    <a:lnTo>
                      <a:pt x="1" y="319"/>
                    </a:lnTo>
                    <a:cubicBezTo>
                      <a:pt x="0" y="371"/>
                      <a:pt x="388" y="416"/>
                      <a:pt x="866" y="42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2" name="Freeform 2015"/>
              <p:cNvSpPr>
                <a:spLocks/>
              </p:cNvSpPr>
              <p:nvPr/>
            </p:nvSpPr>
            <p:spPr bwMode="auto">
              <a:xfrm>
                <a:off x="3610" y="32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0"/>
                  </a:cxn>
                </a:cxnLst>
                <a:rect l="0" t="0" r="r" b="b"/>
                <a:pathLst>
                  <a:path w="1736" h="424">
                    <a:moveTo>
                      <a:pt x="867" y="420"/>
                    </a:moveTo>
                    <a:cubicBezTo>
                      <a:pt x="1345" y="424"/>
                      <a:pt x="1734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3" name="Freeform 2016"/>
              <p:cNvSpPr>
                <a:spLocks/>
              </p:cNvSpPr>
              <p:nvPr/>
            </p:nvSpPr>
            <p:spPr bwMode="auto">
              <a:xfrm>
                <a:off x="3610" y="33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5"/>
                  </a:cxn>
                  <a:cxn ang="0">
                    <a:pos x="868" y="4"/>
                  </a:cxn>
                  <a:cxn ang="0">
                    <a:pos x="1" y="91"/>
                  </a:cxn>
                  <a:cxn ang="0">
                    <a:pos x="867" y="191"/>
                  </a:cxn>
                  <a:cxn ang="0">
                    <a:pos x="1734" y="105"/>
                  </a:cxn>
                </a:cxnLst>
                <a:rect l="0" t="0" r="r" b="b"/>
                <a:pathLst>
                  <a:path w="1735" h="195">
                    <a:moveTo>
                      <a:pt x="1734" y="105"/>
                    </a:moveTo>
                    <a:cubicBezTo>
                      <a:pt x="1735" y="53"/>
                      <a:pt x="1347" y="8"/>
                      <a:pt x="868" y="4"/>
                    </a:cubicBezTo>
                    <a:cubicBezTo>
                      <a:pt x="390" y="0"/>
                      <a:pt x="1" y="39"/>
                      <a:pt x="1" y="91"/>
                    </a:cubicBezTo>
                    <a:cubicBezTo>
                      <a:pt x="0" y="143"/>
                      <a:pt x="388" y="188"/>
                      <a:pt x="867" y="191"/>
                    </a:cubicBezTo>
                    <a:cubicBezTo>
                      <a:pt x="1345" y="195"/>
                      <a:pt x="1734" y="156"/>
                      <a:pt x="1734" y="10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4" name="Freeform 2017"/>
              <p:cNvSpPr>
                <a:spLocks/>
              </p:cNvSpPr>
              <p:nvPr/>
            </p:nvSpPr>
            <p:spPr bwMode="auto">
              <a:xfrm>
                <a:off x="3610" y="32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0"/>
                  </a:cxn>
                </a:cxnLst>
                <a:rect l="0" t="0" r="r" b="b"/>
                <a:pathLst>
                  <a:path w="1736" h="424">
                    <a:moveTo>
                      <a:pt x="867" y="420"/>
                    </a:moveTo>
                    <a:cubicBezTo>
                      <a:pt x="1345" y="424"/>
                      <a:pt x="1734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5" name="Freeform 2018"/>
              <p:cNvSpPr>
                <a:spLocks/>
              </p:cNvSpPr>
              <p:nvPr/>
            </p:nvSpPr>
            <p:spPr bwMode="auto">
              <a:xfrm>
                <a:off x="3610" y="33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7" name="Group 2022"/>
            <p:cNvGrpSpPr>
              <a:grpSpLocks/>
            </p:cNvGrpSpPr>
            <p:nvPr/>
          </p:nvGrpSpPr>
          <p:grpSpPr bwMode="auto">
            <a:xfrm>
              <a:off x="7210879" y="4170729"/>
              <a:ext cx="160223" cy="13391"/>
              <a:chOff x="3623" y="3319"/>
              <a:chExt cx="182" cy="18"/>
            </a:xfrm>
          </p:grpSpPr>
          <p:sp>
            <p:nvSpPr>
              <p:cNvPr id="1669" name="Freeform 2020"/>
              <p:cNvSpPr>
                <a:spLocks/>
              </p:cNvSpPr>
              <p:nvPr/>
            </p:nvSpPr>
            <p:spPr bwMode="auto">
              <a:xfrm>
                <a:off x="3623" y="33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7" y="81"/>
                  </a:cxn>
                  <a:cxn ang="0">
                    <a:pos x="759" y="4"/>
                  </a:cxn>
                  <a:cxn ang="0">
                    <a:pos x="0" y="69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9">
                    <a:moveTo>
                      <a:pt x="758" y="145"/>
                    </a:moveTo>
                    <a:cubicBezTo>
                      <a:pt x="1177" y="149"/>
                      <a:pt x="1516" y="120"/>
                      <a:pt x="1517" y="81"/>
                    </a:cubicBezTo>
                    <a:cubicBezTo>
                      <a:pt x="1517" y="42"/>
                      <a:pt x="1178" y="7"/>
                      <a:pt x="759" y="4"/>
                    </a:cubicBezTo>
                    <a:cubicBezTo>
                      <a:pt x="340" y="0"/>
                      <a:pt x="0" y="29"/>
                      <a:pt x="0" y="69"/>
                    </a:cubicBezTo>
                    <a:cubicBezTo>
                      <a:pt x="0" y="108"/>
                      <a:pt x="339" y="142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0" name="Freeform 2021"/>
              <p:cNvSpPr>
                <a:spLocks/>
              </p:cNvSpPr>
              <p:nvPr/>
            </p:nvSpPr>
            <p:spPr bwMode="auto">
              <a:xfrm>
                <a:off x="3623" y="33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8" name="Group 2025"/>
            <p:cNvGrpSpPr>
              <a:grpSpLocks/>
            </p:cNvGrpSpPr>
            <p:nvPr/>
          </p:nvGrpSpPr>
          <p:grpSpPr bwMode="auto">
            <a:xfrm>
              <a:off x="7215281" y="4171473"/>
              <a:ext cx="150539" cy="12648"/>
              <a:chOff x="3628" y="3320"/>
              <a:chExt cx="171" cy="17"/>
            </a:xfrm>
          </p:grpSpPr>
          <p:sp>
            <p:nvSpPr>
              <p:cNvPr id="1667" name="Freeform 2023"/>
              <p:cNvSpPr>
                <a:spLocks/>
              </p:cNvSpPr>
              <p:nvPr/>
            </p:nvSpPr>
            <p:spPr bwMode="auto">
              <a:xfrm>
                <a:off x="3628" y="33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6"/>
                  </a:cxn>
                  <a:cxn ang="0">
                    <a:pos x="1425" y="76"/>
                  </a:cxn>
                  <a:cxn ang="0">
                    <a:pos x="713" y="3"/>
                  </a:cxn>
                  <a:cxn ang="0">
                    <a:pos x="0" y="64"/>
                  </a:cxn>
                  <a:cxn ang="0">
                    <a:pos x="712" y="136"/>
                  </a:cxn>
                </a:cxnLst>
                <a:rect l="0" t="0" r="r" b="b"/>
                <a:pathLst>
                  <a:path w="1425" h="140">
                    <a:moveTo>
                      <a:pt x="712" y="136"/>
                    </a:moveTo>
                    <a:cubicBezTo>
                      <a:pt x="1105" y="140"/>
                      <a:pt x="1424" y="112"/>
                      <a:pt x="1425" y="76"/>
                    </a:cubicBezTo>
                    <a:cubicBezTo>
                      <a:pt x="1425" y="39"/>
                      <a:pt x="1106" y="6"/>
                      <a:pt x="713" y="3"/>
                    </a:cubicBezTo>
                    <a:cubicBezTo>
                      <a:pt x="319" y="0"/>
                      <a:pt x="0" y="27"/>
                      <a:pt x="0" y="64"/>
                    </a:cubicBezTo>
                    <a:cubicBezTo>
                      <a:pt x="0" y="101"/>
                      <a:pt x="318" y="133"/>
                      <a:pt x="712" y="136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8" name="Freeform 2024"/>
              <p:cNvSpPr>
                <a:spLocks/>
              </p:cNvSpPr>
              <p:nvPr/>
            </p:nvSpPr>
            <p:spPr bwMode="auto">
              <a:xfrm>
                <a:off x="3628" y="33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9" name="Group 2030"/>
            <p:cNvGrpSpPr>
              <a:grpSpLocks/>
            </p:cNvGrpSpPr>
            <p:nvPr/>
          </p:nvGrpSpPr>
          <p:grpSpPr bwMode="auto">
            <a:xfrm>
              <a:off x="7268101" y="4193048"/>
              <a:ext cx="159342" cy="54310"/>
              <a:chOff x="3688" y="3349"/>
              <a:chExt cx="181" cy="73"/>
            </a:xfrm>
          </p:grpSpPr>
          <p:sp>
            <p:nvSpPr>
              <p:cNvPr id="1663" name="Freeform 2026"/>
              <p:cNvSpPr>
                <a:spLocks/>
              </p:cNvSpPr>
              <p:nvPr/>
            </p:nvSpPr>
            <p:spPr bwMode="auto">
              <a:xfrm>
                <a:off x="3688" y="33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4" name="Freeform 2027"/>
              <p:cNvSpPr>
                <a:spLocks/>
              </p:cNvSpPr>
              <p:nvPr/>
            </p:nvSpPr>
            <p:spPr bwMode="auto">
              <a:xfrm>
                <a:off x="3688" y="3388"/>
                <a:ext cx="180" cy="34"/>
              </a:xfrm>
              <a:custGeom>
                <a:avLst/>
                <a:gdLst/>
                <a:ahLst/>
                <a:cxnLst>
                  <a:cxn ang="0">
                    <a:pos x="1500" y="145"/>
                  </a:cxn>
                  <a:cxn ang="0">
                    <a:pos x="752" y="4"/>
                  </a:cxn>
                  <a:cxn ang="0">
                    <a:pos x="0" y="133"/>
                  </a:cxn>
                  <a:cxn ang="0">
                    <a:pos x="749" y="274"/>
                  </a:cxn>
                  <a:cxn ang="0">
                    <a:pos x="1500" y="145"/>
                  </a:cxn>
                </a:cxnLst>
                <a:rect l="0" t="0" r="r" b="b"/>
                <a:pathLst>
                  <a:path w="1501" h="277">
                    <a:moveTo>
                      <a:pt x="1500" y="145"/>
                    </a:moveTo>
                    <a:cubicBezTo>
                      <a:pt x="1501" y="70"/>
                      <a:pt x="1166" y="7"/>
                      <a:pt x="752" y="4"/>
                    </a:cubicBezTo>
                    <a:cubicBezTo>
                      <a:pt x="337" y="0"/>
                      <a:pt x="1" y="58"/>
                      <a:pt x="0" y="133"/>
                    </a:cubicBezTo>
                    <a:cubicBezTo>
                      <a:pt x="0" y="207"/>
                      <a:pt x="335" y="270"/>
                      <a:pt x="749" y="274"/>
                    </a:cubicBezTo>
                    <a:cubicBezTo>
                      <a:pt x="1164" y="277"/>
                      <a:pt x="1500" y="219"/>
                      <a:pt x="1500" y="145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5" name="Freeform 2028"/>
              <p:cNvSpPr>
                <a:spLocks/>
              </p:cNvSpPr>
              <p:nvPr/>
            </p:nvSpPr>
            <p:spPr bwMode="auto">
              <a:xfrm>
                <a:off x="3688" y="33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6" name="Freeform 2029"/>
              <p:cNvSpPr>
                <a:spLocks/>
              </p:cNvSpPr>
              <p:nvPr/>
            </p:nvSpPr>
            <p:spPr bwMode="auto">
              <a:xfrm>
                <a:off x="3688" y="33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0" name="Group 2036"/>
            <p:cNvGrpSpPr>
              <a:grpSpLocks/>
            </p:cNvGrpSpPr>
            <p:nvPr/>
          </p:nvGrpSpPr>
          <p:grpSpPr bwMode="auto">
            <a:xfrm>
              <a:off x="7255776" y="4222806"/>
              <a:ext cx="190154" cy="43894"/>
              <a:chOff x="3674" y="3389"/>
              <a:chExt cx="216" cy="59"/>
            </a:xfrm>
          </p:grpSpPr>
          <p:sp>
            <p:nvSpPr>
              <p:cNvPr id="1658" name="Freeform 2031"/>
              <p:cNvSpPr>
                <a:spLocks/>
              </p:cNvSpPr>
              <p:nvPr/>
            </p:nvSpPr>
            <p:spPr bwMode="auto">
              <a:xfrm>
                <a:off x="3682" y="3397"/>
                <a:ext cx="208" cy="51"/>
              </a:xfrm>
              <a:custGeom>
                <a:avLst/>
                <a:gdLst/>
                <a:ahLst/>
                <a:cxnLst>
                  <a:cxn ang="0">
                    <a:pos x="867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0"/>
                  </a:cxn>
                </a:cxnLst>
                <a:rect l="0" t="0" r="r" b="b"/>
                <a:pathLst>
                  <a:path w="1736" h="424">
                    <a:moveTo>
                      <a:pt x="867" y="420"/>
                    </a:moveTo>
                    <a:cubicBezTo>
                      <a:pt x="1345" y="424"/>
                      <a:pt x="1734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9" name="Freeform 2032"/>
              <p:cNvSpPr>
                <a:spLocks/>
              </p:cNvSpPr>
              <p:nvPr/>
            </p:nvSpPr>
            <p:spPr bwMode="auto">
              <a:xfrm>
                <a:off x="3674" y="3389"/>
                <a:ext cx="209" cy="51"/>
              </a:xfrm>
              <a:custGeom>
                <a:avLst/>
                <a:gdLst/>
                <a:ahLst/>
                <a:cxnLst>
                  <a:cxn ang="0">
                    <a:pos x="866" y="421"/>
                  </a:cxn>
                  <a:cxn ang="0">
                    <a:pos x="1734" y="334"/>
                  </a:cxn>
                  <a:cxn ang="0">
                    <a:pos x="1735" y="105"/>
                  </a:cxn>
                  <a:cxn ang="0">
                    <a:pos x="869" y="4"/>
                  </a:cxn>
                  <a:cxn ang="0">
                    <a:pos x="2" y="91"/>
                  </a:cxn>
                  <a:cxn ang="0">
                    <a:pos x="0" y="320"/>
                  </a:cxn>
                  <a:cxn ang="0">
                    <a:pos x="866" y="421"/>
                  </a:cxn>
                </a:cxnLst>
                <a:rect l="0" t="0" r="r" b="b"/>
                <a:pathLst>
                  <a:path w="1736" h="425">
                    <a:moveTo>
                      <a:pt x="866" y="421"/>
                    </a:moveTo>
                    <a:cubicBezTo>
                      <a:pt x="1345" y="425"/>
                      <a:pt x="1733" y="386"/>
                      <a:pt x="1734" y="334"/>
                    </a:cubicBezTo>
                    <a:lnTo>
                      <a:pt x="1735" y="105"/>
                    </a:lnTo>
                    <a:cubicBezTo>
                      <a:pt x="1736" y="53"/>
                      <a:pt x="1348" y="8"/>
                      <a:pt x="869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0" y="320"/>
                    </a:lnTo>
                    <a:cubicBezTo>
                      <a:pt x="0" y="372"/>
                      <a:pt x="387" y="417"/>
                      <a:pt x="866" y="42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0" name="Freeform 2033"/>
              <p:cNvSpPr>
                <a:spLocks/>
              </p:cNvSpPr>
              <p:nvPr/>
            </p:nvSpPr>
            <p:spPr bwMode="auto">
              <a:xfrm>
                <a:off x="3674" y="34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5"/>
                  </a:cxn>
                  <a:cxn ang="0">
                    <a:pos x="868" y="4"/>
                  </a:cxn>
                  <a:cxn ang="0">
                    <a:pos x="0" y="91"/>
                  </a:cxn>
                  <a:cxn ang="0">
                    <a:pos x="866" y="192"/>
                  </a:cxn>
                  <a:cxn ang="0">
                    <a:pos x="1734" y="105"/>
                  </a:cxn>
                </a:cxnLst>
                <a:rect l="0" t="0" r="r" b="b"/>
                <a:pathLst>
                  <a:path w="1734" h="196">
                    <a:moveTo>
                      <a:pt x="1734" y="105"/>
                    </a:moveTo>
                    <a:cubicBezTo>
                      <a:pt x="1734" y="53"/>
                      <a:pt x="1346" y="8"/>
                      <a:pt x="868" y="4"/>
                    </a:cubicBezTo>
                    <a:cubicBezTo>
                      <a:pt x="389" y="0"/>
                      <a:pt x="1" y="39"/>
                      <a:pt x="0" y="91"/>
                    </a:cubicBezTo>
                    <a:cubicBezTo>
                      <a:pt x="0" y="143"/>
                      <a:pt x="387" y="188"/>
                      <a:pt x="866" y="192"/>
                    </a:cubicBezTo>
                    <a:cubicBezTo>
                      <a:pt x="1345" y="196"/>
                      <a:pt x="1733" y="157"/>
                      <a:pt x="1734" y="10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1" name="Freeform 2034"/>
              <p:cNvSpPr>
                <a:spLocks/>
              </p:cNvSpPr>
              <p:nvPr/>
            </p:nvSpPr>
            <p:spPr bwMode="auto">
              <a:xfrm>
                <a:off x="3674" y="3389"/>
                <a:ext cx="208" cy="51"/>
              </a:xfrm>
              <a:custGeom>
                <a:avLst/>
                <a:gdLst/>
                <a:ahLst/>
                <a:cxnLst>
                  <a:cxn ang="0">
                    <a:pos x="866" y="421"/>
                  </a:cxn>
                  <a:cxn ang="0">
                    <a:pos x="1734" y="334"/>
                  </a:cxn>
                  <a:cxn ang="0">
                    <a:pos x="1735" y="105"/>
                  </a:cxn>
                  <a:cxn ang="0">
                    <a:pos x="869" y="4"/>
                  </a:cxn>
                  <a:cxn ang="0">
                    <a:pos x="2" y="91"/>
                  </a:cxn>
                  <a:cxn ang="0">
                    <a:pos x="0" y="320"/>
                  </a:cxn>
                  <a:cxn ang="0">
                    <a:pos x="866" y="421"/>
                  </a:cxn>
                </a:cxnLst>
                <a:rect l="0" t="0" r="r" b="b"/>
                <a:pathLst>
                  <a:path w="1736" h="425">
                    <a:moveTo>
                      <a:pt x="866" y="421"/>
                    </a:moveTo>
                    <a:cubicBezTo>
                      <a:pt x="1345" y="425"/>
                      <a:pt x="1733" y="386"/>
                      <a:pt x="1734" y="334"/>
                    </a:cubicBezTo>
                    <a:lnTo>
                      <a:pt x="1735" y="105"/>
                    </a:lnTo>
                    <a:cubicBezTo>
                      <a:pt x="1736" y="53"/>
                      <a:pt x="1348" y="8"/>
                      <a:pt x="869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0" y="320"/>
                    </a:lnTo>
                    <a:cubicBezTo>
                      <a:pt x="0" y="372"/>
                      <a:pt x="387" y="417"/>
                      <a:pt x="866" y="42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2" name="Freeform 2035"/>
              <p:cNvSpPr>
                <a:spLocks/>
              </p:cNvSpPr>
              <p:nvPr/>
            </p:nvSpPr>
            <p:spPr bwMode="auto">
              <a:xfrm>
                <a:off x="3674" y="34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1" name="Group 2039"/>
            <p:cNvGrpSpPr>
              <a:grpSpLocks/>
            </p:cNvGrpSpPr>
            <p:nvPr/>
          </p:nvGrpSpPr>
          <p:grpSpPr bwMode="auto">
            <a:xfrm>
              <a:off x="7267221" y="4245125"/>
              <a:ext cx="160223" cy="13391"/>
              <a:chOff x="3687" y="3419"/>
              <a:chExt cx="182" cy="18"/>
            </a:xfrm>
          </p:grpSpPr>
          <p:sp>
            <p:nvSpPr>
              <p:cNvPr id="1656" name="Freeform 2037"/>
              <p:cNvSpPr>
                <a:spLocks/>
              </p:cNvSpPr>
              <p:nvPr/>
            </p:nvSpPr>
            <p:spPr bwMode="auto">
              <a:xfrm>
                <a:off x="3687" y="34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7" y="80"/>
                  </a:cxn>
                  <a:cxn ang="0">
                    <a:pos x="759" y="3"/>
                  </a:cxn>
                  <a:cxn ang="0">
                    <a:pos x="0" y="68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8">
                    <a:moveTo>
                      <a:pt x="758" y="145"/>
                    </a:moveTo>
                    <a:cubicBezTo>
                      <a:pt x="1177" y="148"/>
                      <a:pt x="1517" y="119"/>
                      <a:pt x="1517" y="80"/>
                    </a:cubicBezTo>
                    <a:cubicBezTo>
                      <a:pt x="1517" y="41"/>
                      <a:pt x="1178" y="7"/>
                      <a:pt x="759" y="3"/>
                    </a:cubicBezTo>
                    <a:cubicBezTo>
                      <a:pt x="341" y="0"/>
                      <a:pt x="1" y="29"/>
                      <a:pt x="0" y="68"/>
                    </a:cubicBezTo>
                    <a:cubicBezTo>
                      <a:pt x="0" y="107"/>
                      <a:pt x="339" y="141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7" name="Freeform 2038"/>
              <p:cNvSpPr>
                <a:spLocks/>
              </p:cNvSpPr>
              <p:nvPr/>
            </p:nvSpPr>
            <p:spPr bwMode="auto">
              <a:xfrm>
                <a:off x="3687" y="34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2" name="Group 2042"/>
            <p:cNvGrpSpPr>
              <a:grpSpLocks/>
            </p:cNvGrpSpPr>
            <p:nvPr/>
          </p:nvGrpSpPr>
          <p:grpSpPr bwMode="auto">
            <a:xfrm>
              <a:off x="7271623" y="4245870"/>
              <a:ext cx="150539" cy="12648"/>
              <a:chOff x="3692" y="3420"/>
              <a:chExt cx="171" cy="17"/>
            </a:xfrm>
          </p:grpSpPr>
          <p:sp>
            <p:nvSpPr>
              <p:cNvPr id="1654" name="Freeform 2040"/>
              <p:cNvSpPr>
                <a:spLocks/>
              </p:cNvSpPr>
              <p:nvPr/>
            </p:nvSpPr>
            <p:spPr bwMode="auto">
              <a:xfrm>
                <a:off x="3692" y="34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7"/>
                  </a:cxn>
                  <a:cxn ang="0">
                    <a:pos x="1425" y="76"/>
                  </a:cxn>
                  <a:cxn ang="0">
                    <a:pos x="713" y="3"/>
                  </a:cxn>
                  <a:cxn ang="0">
                    <a:pos x="0" y="64"/>
                  </a:cxn>
                  <a:cxn ang="0">
                    <a:pos x="712" y="137"/>
                  </a:cxn>
                </a:cxnLst>
                <a:rect l="0" t="0" r="r" b="b"/>
                <a:pathLst>
                  <a:path w="1425" h="140">
                    <a:moveTo>
                      <a:pt x="712" y="137"/>
                    </a:moveTo>
                    <a:cubicBezTo>
                      <a:pt x="1106" y="140"/>
                      <a:pt x="1425" y="113"/>
                      <a:pt x="1425" y="76"/>
                    </a:cubicBezTo>
                    <a:cubicBezTo>
                      <a:pt x="1425" y="39"/>
                      <a:pt x="1107" y="7"/>
                      <a:pt x="713" y="3"/>
                    </a:cubicBezTo>
                    <a:cubicBezTo>
                      <a:pt x="320" y="0"/>
                      <a:pt x="0" y="28"/>
                      <a:pt x="0" y="64"/>
                    </a:cubicBezTo>
                    <a:cubicBezTo>
                      <a:pt x="0" y="101"/>
                      <a:pt x="319" y="134"/>
                      <a:pt x="712" y="137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5" name="Freeform 2041"/>
              <p:cNvSpPr>
                <a:spLocks/>
              </p:cNvSpPr>
              <p:nvPr/>
            </p:nvSpPr>
            <p:spPr bwMode="auto">
              <a:xfrm>
                <a:off x="3692" y="34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3" name="Group 2047"/>
            <p:cNvGrpSpPr>
              <a:grpSpLocks/>
            </p:cNvGrpSpPr>
            <p:nvPr/>
          </p:nvGrpSpPr>
          <p:grpSpPr bwMode="auto">
            <a:xfrm>
              <a:off x="7440649" y="3972834"/>
              <a:ext cx="159342" cy="54310"/>
              <a:chOff x="3884" y="3053"/>
              <a:chExt cx="181" cy="73"/>
            </a:xfrm>
          </p:grpSpPr>
          <p:sp>
            <p:nvSpPr>
              <p:cNvPr id="1650" name="Freeform 2043"/>
              <p:cNvSpPr>
                <a:spLocks/>
              </p:cNvSpPr>
              <p:nvPr/>
            </p:nvSpPr>
            <p:spPr bwMode="auto">
              <a:xfrm>
                <a:off x="3884" y="3053"/>
                <a:ext cx="181" cy="73"/>
              </a:xfrm>
              <a:custGeom>
                <a:avLst/>
                <a:gdLst/>
                <a:ahLst/>
                <a:cxnLst>
                  <a:cxn ang="0">
                    <a:pos x="375" y="301"/>
                  </a:cxn>
                  <a:cxn ang="0">
                    <a:pos x="751" y="237"/>
                  </a:cxn>
                  <a:cxn ang="0">
                    <a:pos x="752" y="72"/>
                  </a:cxn>
                  <a:cxn ang="0">
                    <a:pos x="378" y="1"/>
                  </a:cxn>
                  <a:cxn ang="0">
                    <a:pos x="2" y="66"/>
                  </a:cxn>
                  <a:cxn ang="0">
                    <a:pos x="1" y="231"/>
                  </a:cxn>
                  <a:cxn ang="0">
                    <a:pos x="375" y="301"/>
                  </a:cxn>
                </a:cxnLst>
                <a:rect l="0" t="0" r="r" b="b"/>
                <a:pathLst>
                  <a:path w="752" h="303">
                    <a:moveTo>
                      <a:pt x="375" y="301"/>
                    </a:moveTo>
                    <a:cubicBezTo>
                      <a:pt x="582" y="303"/>
                      <a:pt x="750" y="274"/>
                      <a:pt x="751" y="237"/>
                    </a:cubicBezTo>
                    <a:lnTo>
                      <a:pt x="752" y="72"/>
                    </a:lnTo>
                    <a:cubicBezTo>
                      <a:pt x="752" y="35"/>
                      <a:pt x="585" y="3"/>
                      <a:pt x="378" y="1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1" y="231"/>
                    </a:lnTo>
                    <a:cubicBezTo>
                      <a:pt x="0" y="268"/>
                      <a:pt x="168" y="300"/>
                      <a:pt x="375" y="3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1" name="Freeform 2044"/>
              <p:cNvSpPr>
                <a:spLocks/>
              </p:cNvSpPr>
              <p:nvPr/>
            </p:nvSpPr>
            <p:spPr bwMode="auto">
              <a:xfrm>
                <a:off x="3884" y="3093"/>
                <a:ext cx="180" cy="33"/>
              </a:xfrm>
              <a:custGeom>
                <a:avLst/>
                <a:gdLst/>
                <a:ahLst/>
                <a:cxnLst>
                  <a:cxn ang="0">
                    <a:pos x="751" y="72"/>
                  </a:cxn>
                  <a:cxn ang="0">
                    <a:pos x="376" y="1"/>
                  </a:cxn>
                  <a:cxn ang="0">
                    <a:pos x="1" y="66"/>
                  </a:cxn>
                  <a:cxn ang="0">
                    <a:pos x="375" y="136"/>
                  </a:cxn>
                  <a:cxn ang="0">
                    <a:pos x="751" y="72"/>
                  </a:cxn>
                </a:cxnLst>
                <a:rect l="0" t="0" r="r" b="b"/>
                <a:pathLst>
                  <a:path w="751" h="138">
                    <a:moveTo>
                      <a:pt x="751" y="72"/>
                    </a:moveTo>
                    <a:cubicBezTo>
                      <a:pt x="751" y="35"/>
                      <a:pt x="583" y="3"/>
                      <a:pt x="376" y="1"/>
                    </a:cubicBezTo>
                    <a:cubicBezTo>
                      <a:pt x="169" y="0"/>
                      <a:pt x="1" y="29"/>
                      <a:pt x="1" y="66"/>
                    </a:cubicBezTo>
                    <a:cubicBezTo>
                      <a:pt x="0" y="103"/>
                      <a:pt x="168" y="135"/>
                      <a:pt x="375" y="136"/>
                    </a:cubicBezTo>
                    <a:cubicBezTo>
                      <a:pt x="582" y="138"/>
                      <a:pt x="750" y="109"/>
                      <a:pt x="751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2" name="Freeform 2045"/>
              <p:cNvSpPr>
                <a:spLocks/>
              </p:cNvSpPr>
              <p:nvPr/>
            </p:nvSpPr>
            <p:spPr bwMode="auto">
              <a:xfrm>
                <a:off x="3884" y="3053"/>
                <a:ext cx="180" cy="73"/>
              </a:xfrm>
              <a:custGeom>
                <a:avLst/>
                <a:gdLst/>
                <a:ahLst/>
                <a:cxnLst>
                  <a:cxn ang="0">
                    <a:pos x="375" y="301"/>
                  </a:cxn>
                  <a:cxn ang="0">
                    <a:pos x="751" y="237"/>
                  </a:cxn>
                  <a:cxn ang="0">
                    <a:pos x="752" y="72"/>
                  </a:cxn>
                  <a:cxn ang="0">
                    <a:pos x="378" y="1"/>
                  </a:cxn>
                  <a:cxn ang="0">
                    <a:pos x="2" y="66"/>
                  </a:cxn>
                  <a:cxn ang="0">
                    <a:pos x="1" y="231"/>
                  </a:cxn>
                  <a:cxn ang="0">
                    <a:pos x="375" y="301"/>
                  </a:cxn>
                </a:cxnLst>
                <a:rect l="0" t="0" r="r" b="b"/>
                <a:pathLst>
                  <a:path w="752" h="303">
                    <a:moveTo>
                      <a:pt x="375" y="301"/>
                    </a:moveTo>
                    <a:cubicBezTo>
                      <a:pt x="582" y="303"/>
                      <a:pt x="750" y="274"/>
                      <a:pt x="751" y="237"/>
                    </a:cubicBezTo>
                    <a:lnTo>
                      <a:pt x="752" y="72"/>
                    </a:lnTo>
                    <a:cubicBezTo>
                      <a:pt x="752" y="35"/>
                      <a:pt x="585" y="3"/>
                      <a:pt x="378" y="1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1" y="231"/>
                    </a:lnTo>
                    <a:cubicBezTo>
                      <a:pt x="0" y="268"/>
                      <a:pt x="168" y="300"/>
                      <a:pt x="375" y="30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3" name="Freeform 2046"/>
              <p:cNvSpPr>
                <a:spLocks/>
              </p:cNvSpPr>
              <p:nvPr/>
            </p:nvSpPr>
            <p:spPr bwMode="auto">
              <a:xfrm>
                <a:off x="3884" y="3092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4" name="Group 2053"/>
            <p:cNvGrpSpPr>
              <a:grpSpLocks/>
            </p:cNvGrpSpPr>
            <p:nvPr/>
          </p:nvGrpSpPr>
          <p:grpSpPr bwMode="auto">
            <a:xfrm>
              <a:off x="7428324" y="4002593"/>
              <a:ext cx="191034" cy="43894"/>
              <a:chOff x="3870" y="3093"/>
              <a:chExt cx="217" cy="59"/>
            </a:xfrm>
          </p:grpSpPr>
          <p:sp>
            <p:nvSpPr>
              <p:cNvPr id="1645" name="Freeform 2048"/>
              <p:cNvSpPr>
                <a:spLocks/>
              </p:cNvSpPr>
              <p:nvPr/>
            </p:nvSpPr>
            <p:spPr bwMode="auto">
              <a:xfrm>
                <a:off x="3878" y="3101"/>
                <a:ext cx="209" cy="51"/>
              </a:xfrm>
              <a:custGeom>
                <a:avLst/>
                <a:gdLst/>
                <a:ahLst/>
                <a:cxnLst>
                  <a:cxn ang="0">
                    <a:pos x="433" y="211"/>
                  </a:cxn>
                  <a:cxn ang="0">
                    <a:pos x="866" y="167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</a:cxnLst>
                <a:rect l="0" t="0" r="r" b="b"/>
                <a:pathLst>
                  <a:path w="868" h="213">
                    <a:moveTo>
                      <a:pt x="433" y="211"/>
                    </a:moveTo>
                    <a:cubicBezTo>
                      <a:pt x="672" y="213"/>
                      <a:pt x="866" y="193"/>
                      <a:pt x="866" y="167"/>
                    </a:cubicBezTo>
                    <a:lnTo>
                      <a:pt x="867" y="53"/>
                    </a:lnTo>
                    <a:cubicBezTo>
                      <a:pt x="868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3" y="209"/>
                      <a:pt x="433" y="211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6" name="Freeform 2049"/>
              <p:cNvSpPr>
                <a:spLocks/>
              </p:cNvSpPr>
              <p:nvPr/>
            </p:nvSpPr>
            <p:spPr bwMode="auto">
              <a:xfrm>
                <a:off x="3870" y="3093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7" name="Freeform 2050"/>
              <p:cNvSpPr>
                <a:spLocks/>
              </p:cNvSpPr>
              <p:nvPr/>
            </p:nvSpPr>
            <p:spPr bwMode="auto">
              <a:xfrm>
                <a:off x="3870" y="3120"/>
                <a:ext cx="208" cy="24"/>
              </a:xfrm>
              <a:custGeom>
                <a:avLst/>
                <a:gdLst/>
                <a:ahLst/>
                <a:cxnLst>
                  <a:cxn ang="0">
                    <a:pos x="867" y="52"/>
                  </a:cxn>
                  <a:cxn ang="0">
                    <a:pos x="434" y="2"/>
                  </a:cxn>
                  <a:cxn ang="0">
                    <a:pos x="1" y="45"/>
                  </a:cxn>
                  <a:cxn ang="0">
                    <a:pos x="433" y="95"/>
                  </a:cxn>
                  <a:cxn ang="0">
                    <a:pos x="867" y="52"/>
                  </a:cxn>
                </a:cxnLst>
                <a:rect l="0" t="0" r="r" b="b"/>
                <a:pathLst>
                  <a:path w="867" h="97">
                    <a:moveTo>
                      <a:pt x="867" y="52"/>
                    </a:moveTo>
                    <a:cubicBezTo>
                      <a:pt x="867" y="26"/>
                      <a:pt x="674" y="3"/>
                      <a:pt x="434" y="2"/>
                    </a:cubicBezTo>
                    <a:cubicBezTo>
                      <a:pt x="195" y="0"/>
                      <a:pt x="1" y="19"/>
                      <a:pt x="1" y="45"/>
                    </a:cubicBezTo>
                    <a:cubicBezTo>
                      <a:pt x="0" y="71"/>
                      <a:pt x="194" y="93"/>
                      <a:pt x="433" y="95"/>
                    </a:cubicBezTo>
                    <a:cubicBezTo>
                      <a:pt x="673" y="97"/>
                      <a:pt x="867" y="78"/>
                      <a:pt x="867" y="5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8" name="Freeform 2051"/>
              <p:cNvSpPr>
                <a:spLocks/>
              </p:cNvSpPr>
              <p:nvPr/>
            </p:nvSpPr>
            <p:spPr bwMode="auto">
              <a:xfrm>
                <a:off x="3870" y="3093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9" name="Freeform 2052"/>
              <p:cNvSpPr>
                <a:spLocks/>
              </p:cNvSpPr>
              <p:nvPr/>
            </p:nvSpPr>
            <p:spPr bwMode="auto">
              <a:xfrm>
                <a:off x="3870" y="3120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5" name="Group 2056"/>
            <p:cNvGrpSpPr>
              <a:grpSpLocks/>
            </p:cNvGrpSpPr>
            <p:nvPr/>
          </p:nvGrpSpPr>
          <p:grpSpPr bwMode="auto">
            <a:xfrm>
              <a:off x="7439769" y="4024912"/>
              <a:ext cx="160223" cy="13391"/>
              <a:chOff x="3883" y="3123"/>
              <a:chExt cx="182" cy="18"/>
            </a:xfrm>
          </p:grpSpPr>
          <p:sp>
            <p:nvSpPr>
              <p:cNvPr id="1643" name="Freeform 2054"/>
              <p:cNvSpPr>
                <a:spLocks/>
              </p:cNvSpPr>
              <p:nvPr/>
            </p:nvSpPr>
            <p:spPr bwMode="auto">
              <a:xfrm>
                <a:off x="3883" y="3123"/>
                <a:ext cx="182" cy="18"/>
              </a:xfrm>
              <a:custGeom>
                <a:avLst/>
                <a:gdLst/>
                <a:ahLst/>
                <a:cxnLst>
                  <a:cxn ang="0">
                    <a:pos x="379" y="73"/>
                  </a:cxn>
                  <a:cxn ang="0">
                    <a:pos x="758" y="40"/>
                  </a:cxn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3"/>
                  </a:cxn>
                </a:cxnLst>
                <a:rect l="0" t="0" r="r" b="b"/>
                <a:pathLst>
                  <a:path w="759" h="74">
                    <a:moveTo>
                      <a:pt x="379" y="73"/>
                    </a:moveTo>
                    <a:cubicBezTo>
                      <a:pt x="588" y="74"/>
                      <a:pt x="758" y="60"/>
                      <a:pt x="758" y="40"/>
                    </a:cubicBezTo>
                    <a:cubicBezTo>
                      <a:pt x="759" y="21"/>
                      <a:pt x="589" y="4"/>
                      <a:pt x="380" y="2"/>
                    </a:cubicBezTo>
                    <a:cubicBezTo>
                      <a:pt x="170" y="0"/>
                      <a:pt x="0" y="15"/>
                      <a:pt x="0" y="34"/>
                    </a:cubicBezTo>
                    <a:cubicBezTo>
                      <a:pt x="0" y="54"/>
                      <a:pt x="170" y="71"/>
                      <a:pt x="379" y="73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4" name="Freeform 2055"/>
              <p:cNvSpPr>
                <a:spLocks/>
              </p:cNvSpPr>
              <p:nvPr/>
            </p:nvSpPr>
            <p:spPr bwMode="auto">
              <a:xfrm>
                <a:off x="3883" y="3123"/>
                <a:ext cx="182" cy="17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2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7">
                    <a:moveTo>
                      <a:pt x="91" y="17"/>
                    </a:moveTo>
                    <a:cubicBezTo>
                      <a:pt x="141" y="17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2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6" name="Group 2059"/>
            <p:cNvGrpSpPr>
              <a:grpSpLocks/>
            </p:cNvGrpSpPr>
            <p:nvPr/>
          </p:nvGrpSpPr>
          <p:grpSpPr bwMode="auto">
            <a:xfrm>
              <a:off x="7444170" y="4025656"/>
              <a:ext cx="150539" cy="12648"/>
              <a:chOff x="3888" y="3124"/>
              <a:chExt cx="171" cy="17"/>
            </a:xfrm>
          </p:grpSpPr>
          <p:sp>
            <p:nvSpPr>
              <p:cNvPr id="1641" name="Freeform 2057"/>
              <p:cNvSpPr>
                <a:spLocks/>
              </p:cNvSpPr>
              <p:nvPr/>
            </p:nvSpPr>
            <p:spPr bwMode="auto">
              <a:xfrm>
                <a:off x="3888" y="3124"/>
                <a:ext cx="171" cy="17"/>
              </a:xfrm>
              <a:custGeom>
                <a:avLst/>
                <a:gdLst/>
                <a:ahLst/>
                <a:cxnLst>
                  <a:cxn ang="0">
                    <a:pos x="356" y="68"/>
                  </a:cxn>
                  <a:cxn ang="0">
                    <a:pos x="712" y="37"/>
                  </a:cxn>
                  <a:cxn ang="0">
                    <a:pos x="356" y="1"/>
                  </a:cxn>
                  <a:cxn ang="0">
                    <a:pos x="0" y="32"/>
                  </a:cxn>
                  <a:cxn ang="0">
                    <a:pos x="356" y="68"/>
                  </a:cxn>
                </a:cxnLst>
                <a:rect l="0" t="0" r="r" b="b"/>
                <a:pathLst>
                  <a:path w="713" h="69">
                    <a:moveTo>
                      <a:pt x="356" y="68"/>
                    </a:moveTo>
                    <a:cubicBezTo>
                      <a:pt x="553" y="69"/>
                      <a:pt x="712" y="56"/>
                      <a:pt x="712" y="37"/>
                    </a:cubicBezTo>
                    <a:cubicBezTo>
                      <a:pt x="713" y="19"/>
                      <a:pt x="553" y="3"/>
                      <a:pt x="356" y="1"/>
                    </a:cubicBezTo>
                    <a:cubicBezTo>
                      <a:pt x="160" y="0"/>
                      <a:pt x="0" y="13"/>
                      <a:pt x="0" y="32"/>
                    </a:cubicBezTo>
                    <a:cubicBezTo>
                      <a:pt x="0" y="50"/>
                      <a:pt x="159" y="66"/>
                      <a:pt x="356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2" name="Freeform 2058"/>
              <p:cNvSpPr>
                <a:spLocks/>
              </p:cNvSpPr>
              <p:nvPr/>
            </p:nvSpPr>
            <p:spPr bwMode="auto">
              <a:xfrm>
                <a:off x="3888" y="3124"/>
                <a:ext cx="171" cy="16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</a:cxnLst>
                <a:rect l="0" t="0" r="r" b="b"/>
                <a:pathLst>
                  <a:path w="171" h="16">
                    <a:moveTo>
                      <a:pt x="86" y="16"/>
                    </a:moveTo>
                    <a:cubicBezTo>
                      <a:pt x="133" y="16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7" name="Group 2064"/>
            <p:cNvGrpSpPr>
              <a:grpSpLocks/>
            </p:cNvGrpSpPr>
            <p:nvPr/>
          </p:nvGrpSpPr>
          <p:grpSpPr bwMode="auto">
            <a:xfrm>
              <a:off x="7496991" y="4047231"/>
              <a:ext cx="159342" cy="54310"/>
              <a:chOff x="3948" y="3153"/>
              <a:chExt cx="181" cy="73"/>
            </a:xfrm>
          </p:grpSpPr>
          <p:sp>
            <p:nvSpPr>
              <p:cNvPr id="1637" name="Freeform 2060"/>
              <p:cNvSpPr>
                <a:spLocks/>
              </p:cNvSpPr>
              <p:nvPr/>
            </p:nvSpPr>
            <p:spPr bwMode="auto">
              <a:xfrm>
                <a:off x="3948" y="3153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8" name="Freeform 2061"/>
              <p:cNvSpPr>
                <a:spLocks/>
              </p:cNvSpPr>
              <p:nvPr/>
            </p:nvSpPr>
            <p:spPr bwMode="auto">
              <a:xfrm>
                <a:off x="3948" y="3192"/>
                <a:ext cx="180" cy="34"/>
              </a:xfrm>
              <a:custGeom>
                <a:avLst/>
                <a:gdLst/>
                <a:ahLst/>
                <a:cxnLst>
                  <a:cxn ang="0">
                    <a:pos x="750" y="72"/>
                  </a:cxn>
                  <a:cxn ang="0">
                    <a:pos x="376" y="2"/>
                  </a:cxn>
                  <a:cxn ang="0">
                    <a:pos x="0" y="66"/>
                  </a:cxn>
                  <a:cxn ang="0">
                    <a:pos x="375" y="137"/>
                  </a:cxn>
                  <a:cxn ang="0">
                    <a:pos x="750" y="72"/>
                  </a:cxn>
                </a:cxnLst>
                <a:rect l="0" t="0" r="r" b="b"/>
                <a:pathLst>
                  <a:path w="751" h="139">
                    <a:moveTo>
                      <a:pt x="750" y="72"/>
                    </a:moveTo>
                    <a:cubicBezTo>
                      <a:pt x="751" y="35"/>
                      <a:pt x="583" y="4"/>
                      <a:pt x="376" y="2"/>
                    </a:cubicBezTo>
                    <a:cubicBezTo>
                      <a:pt x="169" y="0"/>
                      <a:pt x="1" y="29"/>
                      <a:pt x="0" y="66"/>
                    </a:cubicBezTo>
                    <a:cubicBezTo>
                      <a:pt x="0" y="104"/>
                      <a:pt x="168" y="135"/>
                      <a:pt x="375" y="137"/>
                    </a:cubicBezTo>
                    <a:cubicBezTo>
                      <a:pt x="582" y="139"/>
                      <a:pt x="750" y="110"/>
                      <a:pt x="750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9" name="Freeform 2062"/>
              <p:cNvSpPr>
                <a:spLocks/>
              </p:cNvSpPr>
              <p:nvPr/>
            </p:nvSpPr>
            <p:spPr bwMode="auto">
              <a:xfrm>
                <a:off x="3948" y="3153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0" name="Freeform 2063"/>
              <p:cNvSpPr>
                <a:spLocks/>
              </p:cNvSpPr>
              <p:nvPr/>
            </p:nvSpPr>
            <p:spPr bwMode="auto">
              <a:xfrm>
                <a:off x="3948" y="3192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8" name="Group 2070"/>
            <p:cNvGrpSpPr>
              <a:grpSpLocks/>
            </p:cNvGrpSpPr>
            <p:nvPr/>
          </p:nvGrpSpPr>
          <p:grpSpPr bwMode="auto">
            <a:xfrm>
              <a:off x="7484666" y="4076989"/>
              <a:ext cx="190154" cy="43894"/>
              <a:chOff x="3934" y="3193"/>
              <a:chExt cx="216" cy="59"/>
            </a:xfrm>
          </p:grpSpPr>
          <p:sp>
            <p:nvSpPr>
              <p:cNvPr id="1632" name="Freeform 2065"/>
              <p:cNvSpPr>
                <a:spLocks/>
              </p:cNvSpPr>
              <p:nvPr/>
            </p:nvSpPr>
            <p:spPr bwMode="auto">
              <a:xfrm>
                <a:off x="3942" y="3201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3" name="Freeform 2066"/>
              <p:cNvSpPr>
                <a:spLocks/>
              </p:cNvSpPr>
              <p:nvPr/>
            </p:nvSpPr>
            <p:spPr bwMode="auto">
              <a:xfrm>
                <a:off x="3934" y="3193"/>
                <a:ext cx="209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4" name="Freeform 2067"/>
              <p:cNvSpPr>
                <a:spLocks/>
              </p:cNvSpPr>
              <p:nvPr/>
            </p:nvSpPr>
            <p:spPr bwMode="auto">
              <a:xfrm>
                <a:off x="3934" y="3220"/>
                <a:ext cx="208" cy="24"/>
              </a:xfrm>
              <a:custGeom>
                <a:avLst/>
                <a:gdLst/>
                <a:ahLst/>
                <a:cxnLst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</a:cxnLst>
                <a:rect l="0" t="0" r="r" b="b"/>
                <a:pathLst>
                  <a:path w="867" h="98">
                    <a:moveTo>
                      <a:pt x="867" y="53"/>
                    </a:moveTo>
                    <a:cubicBezTo>
                      <a:pt x="867" y="27"/>
                      <a:pt x="673" y="4"/>
                      <a:pt x="434" y="2"/>
                    </a:cubicBezTo>
                    <a:cubicBezTo>
                      <a:pt x="195" y="0"/>
                      <a:pt x="0" y="20"/>
                      <a:pt x="0" y="46"/>
                    </a:cubicBezTo>
                    <a:cubicBezTo>
                      <a:pt x="0" y="71"/>
                      <a:pt x="194" y="94"/>
                      <a:pt x="433" y="96"/>
                    </a:cubicBezTo>
                    <a:cubicBezTo>
                      <a:pt x="672" y="98"/>
                      <a:pt x="867" y="78"/>
                      <a:pt x="867" y="53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5" name="Freeform 2068"/>
              <p:cNvSpPr>
                <a:spLocks/>
              </p:cNvSpPr>
              <p:nvPr/>
            </p:nvSpPr>
            <p:spPr bwMode="auto">
              <a:xfrm>
                <a:off x="3934" y="3193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6" name="Freeform 2069"/>
              <p:cNvSpPr>
                <a:spLocks/>
              </p:cNvSpPr>
              <p:nvPr/>
            </p:nvSpPr>
            <p:spPr bwMode="auto">
              <a:xfrm>
                <a:off x="3934" y="3220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9" name="Group 2073"/>
            <p:cNvGrpSpPr>
              <a:grpSpLocks/>
            </p:cNvGrpSpPr>
            <p:nvPr/>
          </p:nvGrpSpPr>
          <p:grpSpPr bwMode="auto">
            <a:xfrm>
              <a:off x="7496111" y="4099308"/>
              <a:ext cx="160223" cy="13391"/>
              <a:chOff x="3947" y="3223"/>
              <a:chExt cx="182" cy="18"/>
            </a:xfrm>
          </p:grpSpPr>
          <p:sp>
            <p:nvSpPr>
              <p:cNvPr id="1630" name="Freeform 2071"/>
              <p:cNvSpPr>
                <a:spLocks/>
              </p:cNvSpPr>
              <p:nvPr/>
            </p:nvSpPr>
            <p:spPr bwMode="auto">
              <a:xfrm>
                <a:off x="3947" y="3223"/>
                <a:ext cx="182" cy="18"/>
              </a:xfrm>
              <a:custGeom>
                <a:avLst/>
                <a:gdLst/>
                <a:ahLst/>
                <a:cxnLst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</a:cxnLst>
                <a:rect l="0" t="0" r="r" b="b"/>
                <a:pathLst>
                  <a:path w="758" h="74">
                    <a:moveTo>
                      <a:pt x="379" y="72"/>
                    </a:move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1" name="Freeform 2072"/>
              <p:cNvSpPr>
                <a:spLocks/>
              </p:cNvSpPr>
              <p:nvPr/>
            </p:nvSpPr>
            <p:spPr bwMode="auto">
              <a:xfrm>
                <a:off x="3947" y="3223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0" name="Group 2076"/>
            <p:cNvGrpSpPr>
              <a:grpSpLocks/>
            </p:cNvGrpSpPr>
            <p:nvPr/>
          </p:nvGrpSpPr>
          <p:grpSpPr bwMode="auto">
            <a:xfrm>
              <a:off x="7500512" y="4100052"/>
              <a:ext cx="150539" cy="12648"/>
              <a:chOff x="3952" y="3224"/>
              <a:chExt cx="171" cy="17"/>
            </a:xfrm>
          </p:grpSpPr>
          <p:sp>
            <p:nvSpPr>
              <p:cNvPr id="1628" name="Freeform 2074"/>
              <p:cNvSpPr>
                <a:spLocks/>
              </p:cNvSpPr>
              <p:nvPr/>
            </p:nvSpPr>
            <p:spPr bwMode="auto">
              <a:xfrm>
                <a:off x="3952" y="3224"/>
                <a:ext cx="171" cy="17"/>
              </a:xfrm>
              <a:custGeom>
                <a:avLst/>
                <a:gdLst/>
                <a:ahLst/>
                <a:cxnLst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</a:cxnLst>
                <a:rect l="0" t="0" r="r" b="b"/>
                <a:pathLst>
                  <a:path w="713" h="70">
                    <a:moveTo>
                      <a:pt x="357" y="68"/>
                    </a:move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9" name="Freeform 2075"/>
              <p:cNvSpPr>
                <a:spLocks/>
              </p:cNvSpPr>
              <p:nvPr/>
            </p:nvSpPr>
            <p:spPr bwMode="auto">
              <a:xfrm>
                <a:off x="3952" y="3224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1" name="Group 2081"/>
            <p:cNvGrpSpPr>
              <a:grpSpLocks/>
            </p:cNvGrpSpPr>
            <p:nvPr/>
          </p:nvGrpSpPr>
          <p:grpSpPr bwMode="auto">
            <a:xfrm>
              <a:off x="7454734" y="4118651"/>
              <a:ext cx="159342" cy="54310"/>
              <a:chOff x="3900" y="3249"/>
              <a:chExt cx="181" cy="73"/>
            </a:xfrm>
          </p:grpSpPr>
          <p:sp>
            <p:nvSpPr>
              <p:cNvPr id="1624" name="Freeform 2077"/>
              <p:cNvSpPr>
                <a:spLocks/>
              </p:cNvSpPr>
              <p:nvPr/>
            </p:nvSpPr>
            <p:spPr bwMode="auto">
              <a:xfrm>
                <a:off x="3900" y="3249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5" name="Freeform 2078"/>
              <p:cNvSpPr>
                <a:spLocks/>
              </p:cNvSpPr>
              <p:nvPr/>
            </p:nvSpPr>
            <p:spPr bwMode="auto">
              <a:xfrm>
                <a:off x="3900" y="3288"/>
                <a:ext cx="180" cy="34"/>
              </a:xfrm>
              <a:custGeom>
                <a:avLst/>
                <a:gdLst/>
                <a:ahLst/>
                <a:cxnLst>
                  <a:cxn ang="0">
                    <a:pos x="750" y="72"/>
                  </a:cxn>
                  <a:cxn ang="0">
                    <a:pos x="376" y="2"/>
                  </a:cxn>
                  <a:cxn ang="0">
                    <a:pos x="0" y="66"/>
                  </a:cxn>
                  <a:cxn ang="0">
                    <a:pos x="375" y="137"/>
                  </a:cxn>
                  <a:cxn ang="0">
                    <a:pos x="750" y="72"/>
                  </a:cxn>
                </a:cxnLst>
                <a:rect l="0" t="0" r="r" b="b"/>
                <a:pathLst>
                  <a:path w="751" h="139">
                    <a:moveTo>
                      <a:pt x="750" y="72"/>
                    </a:moveTo>
                    <a:cubicBezTo>
                      <a:pt x="751" y="35"/>
                      <a:pt x="583" y="4"/>
                      <a:pt x="376" y="2"/>
                    </a:cubicBezTo>
                    <a:cubicBezTo>
                      <a:pt x="169" y="0"/>
                      <a:pt x="1" y="29"/>
                      <a:pt x="0" y="66"/>
                    </a:cubicBezTo>
                    <a:cubicBezTo>
                      <a:pt x="0" y="104"/>
                      <a:pt x="168" y="135"/>
                      <a:pt x="375" y="137"/>
                    </a:cubicBezTo>
                    <a:cubicBezTo>
                      <a:pt x="582" y="139"/>
                      <a:pt x="750" y="110"/>
                      <a:pt x="750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6" name="Freeform 2079"/>
              <p:cNvSpPr>
                <a:spLocks/>
              </p:cNvSpPr>
              <p:nvPr/>
            </p:nvSpPr>
            <p:spPr bwMode="auto">
              <a:xfrm>
                <a:off x="3900" y="3249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7" name="Freeform 2080"/>
              <p:cNvSpPr>
                <a:spLocks/>
              </p:cNvSpPr>
              <p:nvPr/>
            </p:nvSpPr>
            <p:spPr bwMode="auto">
              <a:xfrm>
                <a:off x="3900" y="32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2" name="Group 2087"/>
            <p:cNvGrpSpPr>
              <a:grpSpLocks/>
            </p:cNvGrpSpPr>
            <p:nvPr/>
          </p:nvGrpSpPr>
          <p:grpSpPr bwMode="auto">
            <a:xfrm>
              <a:off x="7442409" y="4148410"/>
              <a:ext cx="190154" cy="43894"/>
              <a:chOff x="3886" y="3289"/>
              <a:chExt cx="216" cy="59"/>
            </a:xfrm>
          </p:grpSpPr>
          <p:sp>
            <p:nvSpPr>
              <p:cNvPr id="1619" name="Freeform 2082"/>
              <p:cNvSpPr>
                <a:spLocks/>
              </p:cNvSpPr>
              <p:nvPr/>
            </p:nvSpPr>
            <p:spPr bwMode="auto">
              <a:xfrm>
                <a:off x="3894" y="3297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0" name="Freeform 2083"/>
              <p:cNvSpPr>
                <a:spLocks/>
              </p:cNvSpPr>
              <p:nvPr/>
            </p:nvSpPr>
            <p:spPr bwMode="auto">
              <a:xfrm>
                <a:off x="3886" y="3289"/>
                <a:ext cx="209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1" name="Freeform 2084"/>
              <p:cNvSpPr>
                <a:spLocks/>
              </p:cNvSpPr>
              <p:nvPr/>
            </p:nvSpPr>
            <p:spPr bwMode="auto">
              <a:xfrm>
                <a:off x="3886" y="3316"/>
                <a:ext cx="208" cy="24"/>
              </a:xfrm>
              <a:custGeom>
                <a:avLst/>
                <a:gdLst/>
                <a:ahLst/>
                <a:cxnLst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</a:cxnLst>
                <a:rect l="0" t="0" r="r" b="b"/>
                <a:pathLst>
                  <a:path w="867" h="98">
                    <a:moveTo>
                      <a:pt x="867" y="53"/>
                    </a:moveTo>
                    <a:cubicBezTo>
                      <a:pt x="867" y="27"/>
                      <a:pt x="673" y="4"/>
                      <a:pt x="434" y="2"/>
                    </a:cubicBezTo>
                    <a:cubicBezTo>
                      <a:pt x="195" y="0"/>
                      <a:pt x="0" y="20"/>
                      <a:pt x="0" y="46"/>
                    </a:cubicBezTo>
                    <a:cubicBezTo>
                      <a:pt x="0" y="71"/>
                      <a:pt x="194" y="94"/>
                      <a:pt x="433" y="96"/>
                    </a:cubicBezTo>
                    <a:cubicBezTo>
                      <a:pt x="672" y="98"/>
                      <a:pt x="867" y="78"/>
                      <a:pt x="867" y="53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2" name="Freeform 2085"/>
              <p:cNvSpPr>
                <a:spLocks/>
              </p:cNvSpPr>
              <p:nvPr/>
            </p:nvSpPr>
            <p:spPr bwMode="auto">
              <a:xfrm>
                <a:off x="3886" y="3289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3" name="Freeform 2086"/>
              <p:cNvSpPr>
                <a:spLocks/>
              </p:cNvSpPr>
              <p:nvPr/>
            </p:nvSpPr>
            <p:spPr bwMode="auto">
              <a:xfrm>
                <a:off x="3886" y="33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3" name="Group 2090"/>
            <p:cNvGrpSpPr>
              <a:grpSpLocks/>
            </p:cNvGrpSpPr>
            <p:nvPr/>
          </p:nvGrpSpPr>
          <p:grpSpPr bwMode="auto">
            <a:xfrm>
              <a:off x="7453854" y="4170729"/>
              <a:ext cx="160223" cy="13391"/>
              <a:chOff x="3899" y="3319"/>
              <a:chExt cx="182" cy="18"/>
            </a:xfrm>
          </p:grpSpPr>
          <p:sp>
            <p:nvSpPr>
              <p:cNvPr id="1617" name="Freeform 2088"/>
              <p:cNvSpPr>
                <a:spLocks/>
              </p:cNvSpPr>
              <p:nvPr/>
            </p:nvSpPr>
            <p:spPr bwMode="auto">
              <a:xfrm>
                <a:off x="3899" y="3319"/>
                <a:ext cx="182" cy="18"/>
              </a:xfrm>
              <a:custGeom>
                <a:avLst/>
                <a:gdLst/>
                <a:ahLst/>
                <a:cxnLst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</a:cxnLst>
                <a:rect l="0" t="0" r="r" b="b"/>
                <a:pathLst>
                  <a:path w="758" h="74">
                    <a:moveTo>
                      <a:pt x="379" y="72"/>
                    </a:move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8" name="Freeform 2089"/>
              <p:cNvSpPr>
                <a:spLocks/>
              </p:cNvSpPr>
              <p:nvPr/>
            </p:nvSpPr>
            <p:spPr bwMode="auto">
              <a:xfrm>
                <a:off x="3899" y="33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4" name="Group 2093"/>
            <p:cNvGrpSpPr>
              <a:grpSpLocks/>
            </p:cNvGrpSpPr>
            <p:nvPr/>
          </p:nvGrpSpPr>
          <p:grpSpPr bwMode="auto">
            <a:xfrm>
              <a:off x="7458255" y="4171473"/>
              <a:ext cx="150539" cy="12648"/>
              <a:chOff x="3904" y="3320"/>
              <a:chExt cx="171" cy="17"/>
            </a:xfrm>
          </p:grpSpPr>
          <p:sp>
            <p:nvSpPr>
              <p:cNvPr id="1615" name="Freeform 2091"/>
              <p:cNvSpPr>
                <a:spLocks/>
              </p:cNvSpPr>
              <p:nvPr/>
            </p:nvSpPr>
            <p:spPr bwMode="auto">
              <a:xfrm>
                <a:off x="3904" y="3320"/>
                <a:ext cx="171" cy="17"/>
              </a:xfrm>
              <a:custGeom>
                <a:avLst/>
                <a:gdLst/>
                <a:ahLst/>
                <a:cxnLst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</a:cxnLst>
                <a:rect l="0" t="0" r="r" b="b"/>
                <a:pathLst>
                  <a:path w="713" h="70">
                    <a:moveTo>
                      <a:pt x="357" y="68"/>
                    </a:move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6" name="Freeform 2092"/>
              <p:cNvSpPr>
                <a:spLocks/>
              </p:cNvSpPr>
              <p:nvPr/>
            </p:nvSpPr>
            <p:spPr bwMode="auto">
              <a:xfrm>
                <a:off x="3904" y="33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5" name="Group 2098"/>
            <p:cNvGrpSpPr>
              <a:grpSpLocks/>
            </p:cNvGrpSpPr>
            <p:nvPr/>
          </p:nvGrpSpPr>
          <p:grpSpPr bwMode="auto">
            <a:xfrm>
              <a:off x="7511076" y="4193048"/>
              <a:ext cx="159342" cy="54310"/>
              <a:chOff x="3964" y="3349"/>
              <a:chExt cx="181" cy="73"/>
            </a:xfrm>
          </p:grpSpPr>
          <p:sp>
            <p:nvSpPr>
              <p:cNvPr id="1611" name="Freeform 2094"/>
              <p:cNvSpPr>
                <a:spLocks/>
              </p:cNvSpPr>
              <p:nvPr/>
            </p:nvSpPr>
            <p:spPr bwMode="auto">
              <a:xfrm>
                <a:off x="3964" y="3349"/>
                <a:ext cx="181" cy="73"/>
              </a:xfrm>
              <a:custGeom>
                <a:avLst/>
                <a:gdLst/>
                <a:ahLst/>
                <a:cxnLst>
                  <a:cxn ang="0">
                    <a:pos x="374" y="302"/>
                  </a:cxn>
                  <a:cxn ang="0">
                    <a:pos x="750" y="237"/>
                  </a:cxn>
                  <a:cxn ang="0">
                    <a:pos x="751" y="72"/>
                  </a:cxn>
                  <a:cxn ang="0">
                    <a:pos x="377" y="2"/>
                  </a:cxn>
                  <a:cxn ang="0">
                    <a:pos x="1" y="66"/>
                  </a:cxn>
                  <a:cxn ang="0">
                    <a:pos x="0" y="231"/>
                  </a:cxn>
                  <a:cxn ang="0">
                    <a:pos x="374" y="302"/>
                  </a:cxn>
                </a:cxnLst>
                <a:rect l="0" t="0" r="r" b="b"/>
                <a:pathLst>
                  <a:path w="752" h="303">
                    <a:moveTo>
                      <a:pt x="374" y="302"/>
                    </a:moveTo>
                    <a:cubicBezTo>
                      <a:pt x="582" y="303"/>
                      <a:pt x="750" y="274"/>
                      <a:pt x="750" y="237"/>
                    </a:cubicBezTo>
                    <a:lnTo>
                      <a:pt x="751" y="72"/>
                    </a:lnTo>
                    <a:cubicBezTo>
                      <a:pt x="752" y="35"/>
                      <a:pt x="584" y="3"/>
                      <a:pt x="377" y="2"/>
                    </a:cubicBezTo>
                    <a:cubicBezTo>
                      <a:pt x="170" y="0"/>
                      <a:pt x="2" y="29"/>
                      <a:pt x="1" y="66"/>
                    </a:cubicBezTo>
                    <a:lnTo>
                      <a:pt x="0" y="231"/>
                    </a:lnTo>
                    <a:cubicBezTo>
                      <a:pt x="0" y="268"/>
                      <a:pt x="167" y="300"/>
                      <a:pt x="374" y="3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2" name="Freeform 2095"/>
              <p:cNvSpPr>
                <a:spLocks/>
              </p:cNvSpPr>
              <p:nvPr/>
            </p:nvSpPr>
            <p:spPr bwMode="auto">
              <a:xfrm>
                <a:off x="3964" y="3388"/>
                <a:ext cx="180" cy="34"/>
              </a:xfrm>
              <a:custGeom>
                <a:avLst/>
                <a:gdLst/>
                <a:ahLst/>
                <a:cxnLst>
                  <a:cxn ang="0">
                    <a:pos x="750" y="72"/>
                  </a:cxn>
                  <a:cxn ang="0">
                    <a:pos x="376" y="2"/>
                  </a:cxn>
                  <a:cxn ang="0">
                    <a:pos x="0" y="66"/>
                  </a:cxn>
                  <a:cxn ang="0">
                    <a:pos x="374" y="137"/>
                  </a:cxn>
                  <a:cxn ang="0">
                    <a:pos x="750" y="72"/>
                  </a:cxn>
                </a:cxnLst>
                <a:rect l="0" t="0" r="r" b="b"/>
                <a:pathLst>
                  <a:path w="750" h="138">
                    <a:moveTo>
                      <a:pt x="750" y="72"/>
                    </a:moveTo>
                    <a:cubicBezTo>
                      <a:pt x="750" y="35"/>
                      <a:pt x="583" y="3"/>
                      <a:pt x="376" y="2"/>
                    </a:cubicBezTo>
                    <a:cubicBezTo>
                      <a:pt x="168" y="0"/>
                      <a:pt x="0" y="29"/>
                      <a:pt x="0" y="66"/>
                    </a:cubicBezTo>
                    <a:cubicBezTo>
                      <a:pt x="0" y="103"/>
                      <a:pt x="167" y="135"/>
                      <a:pt x="374" y="137"/>
                    </a:cubicBezTo>
                    <a:cubicBezTo>
                      <a:pt x="582" y="138"/>
                      <a:pt x="750" y="109"/>
                      <a:pt x="750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3" name="Freeform 2096"/>
              <p:cNvSpPr>
                <a:spLocks/>
              </p:cNvSpPr>
              <p:nvPr/>
            </p:nvSpPr>
            <p:spPr bwMode="auto">
              <a:xfrm>
                <a:off x="3964" y="3349"/>
                <a:ext cx="181" cy="73"/>
              </a:xfrm>
              <a:custGeom>
                <a:avLst/>
                <a:gdLst/>
                <a:ahLst/>
                <a:cxnLst>
                  <a:cxn ang="0">
                    <a:pos x="374" y="302"/>
                  </a:cxn>
                  <a:cxn ang="0">
                    <a:pos x="750" y="237"/>
                  </a:cxn>
                  <a:cxn ang="0">
                    <a:pos x="751" y="72"/>
                  </a:cxn>
                  <a:cxn ang="0">
                    <a:pos x="377" y="2"/>
                  </a:cxn>
                  <a:cxn ang="0">
                    <a:pos x="1" y="66"/>
                  </a:cxn>
                  <a:cxn ang="0">
                    <a:pos x="0" y="231"/>
                  </a:cxn>
                  <a:cxn ang="0">
                    <a:pos x="374" y="302"/>
                  </a:cxn>
                </a:cxnLst>
                <a:rect l="0" t="0" r="r" b="b"/>
                <a:pathLst>
                  <a:path w="752" h="303">
                    <a:moveTo>
                      <a:pt x="374" y="302"/>
                    </a:moveTo>
                    <a:cubicBezTo>
                      <a:pt x="582" y="303"/>
                      <a:pt x="750" y="274"/>
                      <a:pt x="750" y="237"/>
                    </a:cubicBezTo>
                    <a:lnTo>
                      <a:pt x="751" y="72"/>
                    </a:lnTo>
                    <a:cubicBezTo>
                      <a:pt x="752" y="35"/>
                      <a:pt x="584" y="3"/>
                      <a:pt x="377" y="2"/>
                    </a:cubicBezTo>
                    <a:cubicBezTo>
                      <a:pt x="170" y="0"/>
                      <a:pt x="2" y="29"/>
                      <a:pt x="1" y="66"/>
                    </a:cubicBezTo>
                    <a:lnTo>
                      <a:pt x="0" y="231"/>
                    </a:lnTo>
                    <a:cubicBezTo>
                      <a:pt x="0" y="268"/>
                      <a:pt x="167" y="300"/>
                      <a:pt x="374" y="30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4" name="Freeform 2097"/>
              <p:cNvSpPr>
                <a:spLocks/>
              </p:cNvSpPr>
              <p:nvPr/>
            </p:nvSpPr>
            <p:spPr bwMode="auto">
              <a:xfrm>
                <a:off x="3964" y="33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6" name="Group 2104"/>
            <p:cNvGrpSpPr>
              <a:grpSpLocks/>
            </p:cNvGrpSpPr>
            <p:nvPr/>
          </p:nvGrpSpPr>
          <p:grpSpPr bwMode="auto">
            <a:xfrm>
              <a:off x="7498751" y="4222806"/>
              <a:ext cx="191034" cy="43894"/>
              <a:chOff x="3950" y="3389"/>
              <a:chExt cx="217" cy="59"/>
            </a:xfrm>
          </p:grpSpPr>
          <p:sp>
            <p:nvSpPr>
              <p:cNvPr id="1606" name="Freeform 2099"/>
              <p:cNvSpPr>
                <a:spLocks/>
              </p:cNvSpPr>
              <p:nvPr/>
            </p:nvSpPr>
            <p:spPr bwMode="auto">
              <a:xfrm>
                <a:off x="3958" y="3397"/>
                <a:ext cx="209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7" name="Freeform 2100"/>
              <p:cNvSpPr>
                <a:spLocks/>
              </p:cNvSpPr>
              <p:nvPr/>
            </p:nvSpPr>
            <p:spPr bwMode="auto">
              <a:xfrm>
                <a:off x="3950" y="3389"/>
                <a:ext cx="209" cy="51"/>
              </a:xfrm>
              <a:custGeom>
                <a:avLst/>
                <a:gdLst/>
                <a:ahLst/>
                <a:cxnLst>
                  <a:cxn ang="0">
                    <a:pos x="433" y="211"/>
                  </a:cxn>
                  <a:cxn ang="0">
                    <a:pos x="866" y="167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</a:cxnLst>
                <a:rect l="0" t="0" r="r" b="b"/>
                <a:pathLst>
                  <a:path w="868" h="213">
                    <a:moveTo>
                      <a:pt x="433" y="211"/>
                    </a:moveTo>
                    <a:cubicBezTo>
                      <a:pt x="672" y="213"/>
                      <a:pt x="866" y="193"/>
                      <a:pt x="866" y="167"/>
                    </a:cubicBezTo>
                    <a:lnTo>
                      <a:pt x="867" y="53"/>
                    </a:lnTo>
                    <a:cubicBezTo>
                      <a:pt x="868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3" y="209"/>
                      <a:pt x="433" y="21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8" name="Freeform 2101"/>
              <p:cNvSpPr>
                <a:spLocks/>
              </p:cNvSpPr>
              <p:nvPr/>
            </p:nvSpPr>
            <p:spPr bwMode="auto">
              <a:xfrm>
                <a:off x="3950" y="3416"/>
                <a:ext cx="208" cy="24"/>
              </a:xfrm>
              <a:custGeom>
                <a:avLst/>
                <a:gdLst/>
                <a:ahLst/>
                <a:cxnLst>
                  <a:cxn ang="0">
                    <a:pos x="866" y="52"/>
                  </a:cxn>
                  <a:cxn ang="0">
                    <a:pos x="434" y="2"/>
                  </a:cxn>
                  <a:cxn ang="0">
                    <a:pos x="0" y="45"/>
                  </a:cxn>
                  <a:cxn ang="0">
                    <a:pos x="433" y="96"/>
                  </a:cxn>
                  <a:cxn ang="0">
                    <a:pos x="866" y="52"/>
                  </a:cxn>
                </a:cxnLst>
                <a:rect l="0" t="0" r="r" b="b"/>
                <a:pathLst>
                  <a:path w="867" h="98">
                    <a:moveTo>
                      <a:pt x="866" y="52"/>
                    </a:moveTo>
                    <a:cubicBezTo>
                      <a:pt x="867" y="26"/>
                      <a:pt x="673" y="4"/>
                      <a:pt x="434" y="2"/>
                    </a:cubicBezTo>
                    <a:cubicBezTo>
                      <a:pt x="194" y="0"/>
                      <a:pt x="0" y="19"/>
                      <a:pt x="0" y="45"/>
                    </a:cubicBezTo>
                    <a:cubicBezTo>
                      <a:pt x="0" y="71"/>
                      <a:pt x="193" y="94"/>
                      <a:pt x="433" y="96"/>
                    </a:cubicBezTo>
                    <a:cubicBezTo>
                      <a:pt x="672" y="98"/>
                      <a:pt x="866" y="78"/>
                      <a:pt x="866" y="5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9" name="Freeform 2102"/>
              <p:cNvSpPr>
                <a:spLocks/>
              </p:cNvSpPr>
              <p:nvPr/>
            </p:nvSpPr>
            <p:spPr bwMode="auto">
              <a:xfrm>
                <a:off x="3950" y="3389"/>
                <a:ext cx="209" cy="51"/>
              </a:xfrm>
              <a:custGeom>
                <a:avLst/>
                <a:gdLst/>
                <a:ahLst/>
                <a:cxnLst>
                  <a:cxn ang="0">
                    <a:pos x="433" y="211"/>
                  </a:cxn>
                  <a:cxn ang="0">
                    <a:pos x="866" y="167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</a:cxnLst>
                <a:rect l="0" t="0" r="r" b="b"/>
                <a:pathLst>
                  <a:path w="868" h="213">
                    <a:moveTo>
                      <a:pt x="433" y="211"/>
                    </a:moveTo>
                    <a:cubicBezTo>
                      <a:pt x="672" y="213"/>
                      <a:pt x="866" y="193"/>
                      <a:pt x="866" y="167"/>
                    </a:cubicBezTo>
                    <a:lnTo>
                      <a:pt x="867" y="53"/>
                    </a:lnTo>
                    <a:cubicBezTo>
                      <a:pt x="868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3" y="209"/>
                      <a:pt x="433" y="21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0" name="Freeform 2103"/>
              <p:cNvSpPr>
                <a:spLocks/>
              </p:cNvSpPr>
              <p:nvPr/>
            </p:nvSpPr>
            <p:spPr bwMode="auto">
              <a:xfrm>
                <a:off x="3950" y="34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7" name="Group 2107"/>
            <p:cNvGrpSpPr>
              <a:grpSpLocks/>
            </p:cNvGrpSpPr>
            <p:nvPr/>
          </p:nvGrpSpPr>
          <p:grpSpPr bwMode="auto">
            <a:xfrm>
              <a:off x="7510196" y="4245125"/>
              <a:ext cx="160223" cy="13391"/>
              <a:chOff x="3963" y="3419"/>
              <a:chExt cx="182" cy="18"/>
            </a:xfrm>
          </p:grpSpPr>
          <p:sp>
            <p:nvSpPr>
              <p:cNvPr id="1604" name="Freeform 2105"/>
              <p:cNvSpPr>
                <a:spLocks/>
              </p:cNvSpPr>
              <p:nvPr/>
            </p:nvSpPr>
            <p:spPr bwMode="auto">
              <a:xfrm>
                <a:off x="3963" y="3419"/>
                <a:ext cx="182" cy="18"/>
              </a:xfrm>
              <a:custGeom>
                <a:avLst/>
                <a:gdLst/>
                <a:ahLst/>
                <a:cxnLst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1"/>
                  </a:cxn>
                  <a:cxn ang="0">
                    <a:pos x="0" y="34"/>
                  </a:cxn>
                  <a:cxn ang="0">
                    <a:pos x="379" y="72"/>
                  </a:cxn>
                </a:cxnLst>
                <a:rect l="0" t="0" r="r" b="b"/>
                <a:pathLst>
                  <a:path w="759" h="74">
                    <a:moveTo>
                      <a:pt x="379" y="72"/>
                    </a:moveTo>
                    <a:cubicBezTo>
                      <a:pt x="589" y="74"/>
                      <a:pt x="759" y="59"/>
                      <a:pt x="759" y="40"/>
                    </a:cubicBezTo>
                    <a:cubicBezTo>
                      <a:pt x="759" y="20"/>
                      <a:pt x="589" y="3"/>
                      <a:pt x="380" y="1"/>
                    </a:cubicBezTo>
                    <a:cubicBezTo>
                      <a:pt x="171" y="0"/>
                      <a:pt x="1" y="14"/>
                      <a:pt x="0" y="34"/>
                    </a:cubicBezTo>
                    <a:cubicBezTo>
                      <a:pt x="0" y="53"/>
                      <a:pt x="170" y="70"/>
                      <a:pt x="379" y="7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5" name="Freeform 2106"/>
              <p:cNvSpPr>
                <a:spLocks/>
              </p:cNvSpPr>
              <p:nvPr/>
            </p:nvSpPr>
            <p:spPr bwMode="auto">
              <a:xfrm>
                <a:off x="3963" y="34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10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2" y="18"/>
                      <a:pt x="182" y="14"/>
                      <a:pt x="182" y="10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8" name="Group 2110"/>
            <p:cNvGrpSpPr>
              <a:grpSpLocks/>
            </p:cNvGrpSpPr>
            <p:nvPr/>
          </p:nvGrpSpPr>
          <p:grpSpPr bwMode="auto">
            <a:xfrm>
              <a:off x="7514597" y="4245870"/>
              <a:ext cx="150539" cy="12648"/>
              <a:chOff x="3968" y="3420"/>
              <a:chExt cx="171" cy="17"/>
            </a:xfrm>
          </p:grpSpPr>
          <p:sp>
            <p:nvSpPr>
              <p:cNvPr id="1602" name="Freeform 2108"/>
              <p:cNvSpPr>
                <a:spLocks/>
              </p:cNvSpPr>
              <p:nvPr/>
            </p:nvSpPr>
            <p:spPr bwMode="auto">
              <a:xfrm>
                <a:off x="3968" y="3420"/>
                <a:ext cx="171" cy="17"/>
              </a:xfrm>
              <a:custGeom>
                <a:avLst/>
                <a:gdLst/>
                <a:ahLst/>
                <a:cxnLst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1"/>
                  </a:cxn>
                  <a:cxn ang="0">
                    <a:pos x="0" y="32"/>
                  </a:cxn>
                  <a:cxn ang="0">
                    <a:pos x="356" y="68"/>
                  </a:cxn>
                </a:cxnLst>
                <a:rect l="0" t="0" r="r" b="b"/>
                <a:pathLst>
                  <a:path w="713" h="70">
                    <a:moveTo>
                      <a:pt x="356" y="68"/>
                    </a:move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19"/>
                      <a:pt x="554" y="3"/>
                      <a:pt x="357" y="1"/>
                    </a:cubicBezTo>
                    <a:cubicBezTo>
                      <a:pt x="160" y="0"/>
                      <a:pt x="0" y="14"/>
                      <a:pt x="0" y="32"/>
                    </a:cubicBezTo>
                    <a:cubicBezTo>
                      <a:pt x="0" y="50"/>
                      <a:pt x="160" y="67"/>
                      <a:pt x="356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3" name="Freeform 2109"/>
              <p:cNvSpPr>
                <a:spLocks/>
              </p:cNvSpPr>
              <p:nvPr/>
            </p:nvSpPr>
            <p:spPr bwMode="auto">
              <a:xfrm>
                <a:off x="3968" y="34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9" name="Group 2149"/>
            <p:cNvGrpSpPr>
              <a:grpSpLocks/>
            </p:cNvGrpSpPr>
            <p:nvPr/>
          </p:nvGrpSpPr>
          <p:grpSpPr bwMode="auto">
            <a:xfrm>
              <a:off x="7825359" y="3989201"/>
              <a:ext cx="409360" cy="94484"/>
              <a:chOff x="4321" y="3075"/>
              <a:chExt cx="465" cy="127"/>
            </a:xfrm>
          </p:grpSpPr>
          <p:grpSp>
            <p:nvGrpSpPr>
              <p:cNvPr id="1564" name="Group 2129"/>
              <p:cNvGrpSpPr>
                <a:grpSpLocks/>
              </p:cNvGrpSpPr>
              <p:nvPr/>
            </p:nvGrpSpPr>
            <p:grpSpPr bwMode="auto">
              <a:xfrm>
                <a:off x="4321" y="3081"/>
                <a:ext cx="217" cy="121"/>
                <a:chOff x="4321" y="3081"/>
                <a:chExt cx="217" cy="121"/>
              </a:xfrm>
            </p:grpSpPr>
            <p:grpSp>
              <p:nvGrpSpPr>
                <p:cNvPr id="1584" name="Group 2116"/>
                <p:cNvGrpSpPr>
                  <a:grpSpLocks/>
                </p:cNvGrpSpPr>
                <p:nvPr/>
              </p:nvGrpSpPr>
              <p:grpSpPr bwMode="auto">
                <a:xfrm>
                  <a:off x="4321" y="3143"/>
                  <a:ext cx="217" cy="59"/>
                  <a:chOff x="4321" y="3143"/>
                  <a:chExt cx="217" cy="59"/>
                </a:xfrm>
              </p:grpSpPr>
              <p:sp>
                <p:nvSpPr>
                  <p:cNvPr id="1597" name="Freeform 2111"/>
                  <p:cNvSpPr>
                    <a:spLocks/>
                  </p:cNvSpPr>
                  <p:nvPr/>
                </p:nvSpPr>
                <p:spPr bwMode="auto">
                  <a:xfrm>
                    <a:off x="4329" y="3151"/>
                    <a:ext cx="209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2" y="212"/>
                          <a:pt x="866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8" name="Freeform 2112"/>
                  <p:cNvSpPr>
                    <a:spLocks/>
                  </p:cNvSpPr>
                  <p:nvPr/>
                </p:nvSpPr>
                <p:spPr bwMode="auto">
                  <a:xfrm>
                    <a:off x="4321" y="314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6"/>
                      </a:cxn>
                      <a:cxn ang="0">
                        <a:pos x="1" y="160"/>
                      </a:cxn>
                      <a:cxn ang="0">
                        <a:pos x="434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2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4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9" name="Freeform 2113"/>
                  <p:cNvSpPr>
                    <a:spLocks/>
                  </p:cNvSpPr>
                  <p:nvPr/>
                </p:nvSpPr>
                <p:spPr bwMode="auto">
                  <a:xfrm>
                    <a:off x="4321" y="3143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1" y="46"/>
                      </a:cxn>
                      <a:cxn ang="0">
                        <a:pos x="434" y="96"/>
                      </a:cxn>
                      <a:cxn ang="0">
                        <a:pos x="867" y="53"/>
                      </a:cxn>
                      <a:cxn ang="0">
                        <a:pos x="434" y="2"/>
                      </a:cxn>
                      <a:cxn ang="0">
                        <a:pos x="1" y="46"/>
                      </a:cxn>
                    </a:cxnLst>
                    <a:rect l="0" t="0" r="r" b="b"/>
                    <a:pathLst>
                      <a:path w="867" h="98">
                        <a:moveTo>
                          <a:pt x="1" y="46"/>
                        </a:moveTo>
                        <a:cubicBezTo>
                          <a:pt x="0" y="72"/>
                          <a:pt x="194" y="94"/>
                          <a:pt x="434" y="96"/>
                        </a:cubicBezTo>
                        <a:cubicBezTo>
                          <a:pt x="673" y="98"/>
                          <a:pt x="867" y="79"/>
                          <a:pt x="867" y="53"/>
                        </a:cubicBezTo>
                        <a:cubicBezTo>
                          <a:pt x="867" y="27"/>
                          <a:pt x="674" y="4"/>
                          <a:pt x="434" y="2"/>
                        </a:cubicBezTo>
                        <a:cubicBezTo>
                          <a:pt x="195" y="0"/>
                          <a:pt x="1" y="20"/>
                          <a:pt x="1" y="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600" name="Freeform 2114"/>
                  <p:cNvSpPr>
                    <a:spLocks/>
                  </p:cNvSpPr>
                  <p:nvPr/>
                </p:nvSpPr>
                <p:spPr bwMode="auto">
                  <a:xfrm>
                    <a:off x="4321" y="314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6"/>
                      </a:cxn>
                      <a:cxn ang="0">
                        <a:pos x="1" y="160"/>
                      </a:cxn>
                      <a:cxn ang="0">
                        <a:pos x="434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2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4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601" name="Freeform 2115"/>
                  <p:cNvSpPr>
                    <a:spLocks/>
                  </p:cNvSpPr>
                  <p:nvPr/>
                </p:nvSpPr>
                <p:spPr bwMode="auto">
                  <a:xfrm>
                    <a:off x="4321" y="3154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1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85" name="Group 2119"/>
                <p:cNvGrpSpPr>
                  <a:grpSpLocks/>
                </p:cNvGrpSpPr>
                <p:nvPr/>
              </p:nvGrpSpPr>
              <p:grpSpPr bwMode="auto">
                <a:xfrm>
                  <a:off x="4334" y="3145"/>
                  <a:ext cx="182" cy="18"/>
                  <a:chOff x="4334" y="3145"/>
                  <a:chExt cx="182" cy="18"/>
                </a:xfrm>
              </p:grpSpPr>
              <p:sp>
                <p:nvSpPr>
                  <p:cNvPr id="1595" name="Freeform 2117"/>
                  <p:cNvSpPr>
                    <a:spLocks/>
                  </p:cNvSpPr>
                  <p:nvPr/>
                </p:nvSpPr>
                <p:spPr bwMode="auto">
                  <a:xfrm>
                    <a:off x="4334" y="3145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80" y="2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9" y="40"/>
                      </a:cxn>
                      <a:cxn ang="0">
                        <a:pos x="380" y="2"/>
                      </a:cxn>
                    </a:cxnLst>
                    <a:rect l="0" t="0" r="r" b="b"/>
                    <a:pathLst>
                      <a:path w="759" h="74">
                        <a:moveTo>
                          <a:pt x="380" y="2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4"/>
                          <a:pt x="170" y="71"/>
                          <a:pt x="379" y="72"/>
                        </a:cubicBezTo>
                        <a:cubicBezTo>
                          <a:pt x="589" y="74"/>
                          <a:pt x="758" y="60"/>
                          <a:pt x="759" y="40"/>
                        </a:cubicBezTo>
                        <a:cubicBezTo>
                          <a:pt x="759" y="21"/>
                          <a:pt x="589" y="3"/>
                          <a:pt x="380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6" name="Freeform 2118"/>
                  <p:cNvSpPr>
                    <a:spLocks/>
                  </p:cNvSpPr>
                  <p:nvPr/>
                </p:nvSpPr>
                <p:spPr bwMode="auto">
                  <a:xfrm>
                    <a:off x="4334" y="3145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2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86" name="Group 2122"/>
                <p:cNvGrpSpPr>
                  <a:grpSpLocks/>
                </p:cNvGrpSpPr>
                <p:nvPr/>
              </p:nvGrpSpPr>
              <p:grpSpPr bwMode="auto">
                <a:xfrm>
                  <a:off x="4339" y="3146"/>
                  <a:ext cx="171" cy="17"/>
                  <a:chOff x="4339" y="3146"/>
                  <a:chExt cx="171" cy="17"/>
                </a:xfrm>
              </p:grpSpPr>
              <p:sp>
                <p:nvSpPr>
                  <p:cNvPr id="1593" name="Freeform 2120"/>
                  <p:cNvSpPr>
                    <a:spLocks/>
                  </p:cNvSpPr>
                  <p:nvPr/>
                </p:nvSpPr>
                <p:spPr bwMode="auto">
                  <a:xfrm>
                    <a:off x="4339" y="3146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2"/>
                      </a:cxn>
                      <a:cxn ang="0">
                        <a:pos x="0" y="32"/>
                      </a:cxn>
                      <a:cxn ang="0">
                        <a:pos x="356" y="68"/>
                      </a:cxn>
                      <a:cxn ang="0">
                        <a:pos x="713" y="38"/>
                      </a:cxn>
                      <a:cxn ang="0">
                        <a:pos x="357" y="2"/>
                      </a:cxn>
                    </a:cxnLst>
                    <a:rect l="0" t="0" r="r" b="b"/>
                    <a:pathLst>
                      <a:path w="713" h="70">
                        <a:moveTo>
                          <a:pt x="357" y="2"/>
                        </a:moveTo>
                        <a:cubicBezTo>
                          <a:pt x="160" y="0"/>
                          <a:pt x="0" y="14"/>
                          <a:pt x="0" y="32"/>
                        </a:cubicBezTo>
                        <a:cubicBezTo>
                          <a:pt x="0" y="51"/>
                          <a:pt x="159" y="67"/>
                          <a:pt x="356" y="68"/>
                        </a:cubicBezTo>
                        <a:cubicBezTo>
                          <a:pt x="553" y="70"/>
                          <a:pt x="712" y="56"/>
                          <a:pt x="713" y="38"/>
                        </a:cubicBezTo>
                        <a:cubicBezTo>
                          <a:pt x="713" y="20"/>
                          <a:pt x="553" y="3"/>
                          <a:pt x="357" y="2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4" name="Freeform 2121"/>
                  <p:cNvSpPr>
                    <a:spLocks/>
                  </p:cNvSpPr>
                  <p:nvPr/>
                </p:nvSpPr>
                <p:spPr bwMode="auto">
                  <a:xfrm>
                    <a:off x="4339" y="3146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7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7"/>
                        </a:cubicBezTo>
                        <a:cubicBezTo>
                          <a:pt x="0" y="12"/>
                          <a:pt x="38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0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87" name="Group 2127"/>
                <p:cNvGrpSpPr>
                  <a:grpSpLocks/>
                </p:cNvGrpSpPr>
                <p:nvPr/>
              </p:nvGrpSpPr>
              <p:grpSpPr bwMode="auto">
                <a:xfrm>
                  <a:off x="4373" y="3081"/>
                  <a:ext cx="105" cy="78"/>
                  <a:chOff x="4373" y="3081"/>
                  <a:chExt cx="105" cy="78"/>
                </a:xfrm>
              </p:grpSpPr>
              <p:sp>
                <p:nvSpPr>
                  <p:cNvPr id="1589" name="Freeform 2123"/>
                  <p:cNvSpPr>
                    <a:spLocks/>
                  </p:cNvSpPr>
                  <p:nvPr/>
                </p:nvSpPr>
                <p:spPr bwMode="auto">
                  <a:xfrm>
                    <a:off x="4373" y="3081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0" name="Freeform 2124"/>
                  <p:cNvSpPr>
                    <a:spLocks/>
                  </p:cNvSpPr>
                  <p:nvPr/>
                </p:nvSpPr>
                <p:spPr bwMode="auto">
                  <a:xfrm>
                    <a:off x="4374" y="3081"/>
                    <a:ext cx="104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6" y="71"/>
                      </a:cxn>
                      <a:cxn ang="0">
                        <a:pos x="433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3" h="72">
                        <a:moveTo>
                          <a:pt x="0" y="34"/>
                        </a:moveTo>
                        <a:cubicBezTo>
                          <a:pt x="0" y="53"/>
                          <a:pt x="97" y="70"/>
                          <a:pt x="216" y="71"/>
                        </a:cubicBezTo>
                        <a:cubicBezTo>
                          <a:pt x="336" y="72"/>
                          <a:pt x="433" y="57"/>
                          <a:pt x="433" y="38"/>
                        </a:cubicBezTo>
                        <a:cubicBezTo>
                          <a:pt x="433" y="18"/>
                          <a:pt x="336" y="2"/>
                          <a:pt x="217" y="1"/>
                        </a:cubicBezTo>
                        <a:cubicBezTo>
                          <a:pt x="97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1" name="Freeform 2125"/>
                  <p:cNvSpPr>
                    <a:spLocks/>
                  </p:cNvSpPr>
                  <p:nvPr/>
                </p:nvSpPr>
                <p:spPr bwMode="auto">
                  <a:xfrm>
                    <a:off x="4373" y="3081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2" name="Freeform 2126"/>
                  <p:cNvSpPr>
                    <a:spLocks/>
                  </p:cNvSpPr>
                  <p:nvPr/>
                </p:nvSpPr>
                <p:spPr bwMode="auto">
                  <a:xfrm>
                    <a:off x="4374" y="3089"/>
                    <a:ext cx="104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1" y="9"/>
                      </a:cxn>
                      <a:cxn ang="0">
                        <a:pos x="104" y="1"/>
                      </a:cxn>
                    </a:cxnLst>
                    <a:rect l="0" t="0" r="r" b="b"/>
                    <a:pathLst>
                      <a:path w="104" h="9">
                        <a:moveTo>
                          <a:pt x="0" y="0"/>
                        </a:moveTo>
                        <a:cubicBezTo>
                          <a:pt x="0" y="5"/>
                          <a:pt x="23" y="9"/>
                          <a:pt x="51" y="9"/>
                        </a:cubicBezTo>
                        <a:cubicBezTo>
                          <a:pt x="80" y="9"/>
                          <a:pt x="104" y="6"/>
                          <a:pt x="104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588" name="Freeform 2128"/>
                <p:cNvSpPr>
                  <a:spLocks/>
                </p:cNvSpPr>
                <p:nvPr/>
              </p:nvSpPr>
              <p:spPr bwMode="auto">
                <a:xfrm>
                  <a:off x="4382" y="3081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8" y="1"/>
                    </a:cxn>
                    <a:cxn ang="0">
                      <a:pos x="0" y="29"/>
                    </a:cxn>
                    <a:cxn ang="0">
                      <a:pos x="177" y="59"/>
                    </a:cxn>
                    <a:cxn ang="0">
                      <a:pos x="354" y="32"/>
                    </a:cxn>
                    <a:cxn ang="0">
                      <a:pos x="178" y="1"/>
                    </a:cxn>
                  </a:cxnLst>
                  <a:rect l="0" t="0" r="r" b="b"/>
                  <a:pathLst>
                    <a:path w="355" h="60">
                      <a:moveTo>
                        <a:pt x="178" y="1"/>
                      </a:moveTo>
                      <a:cubicBezTo>
                        <a:pt x="80" y="0"/>
                        <a:pt x="0" y="13"/>
                        <a:pt x="0" y="29"/>
                      </a:cubicBezTo>
                      <a:cubicBezTo>
                        <a:pt x="0" y="45"/>
                        <a:pt x="79" y="59"/>
                        <a:pt x="177" y="59"/>
                      </a:cubicBezTo>
                      <a:cubicBezTo>
                        <a:pt x="275" y="60"/>
                        <a:pt x="354" y="48"/>
                        <a:pt x="354" y="32"/>
                      </a:cubicBezTo>
                      <a:cubicBezTo>
                        <a:pt x="355" y="15"/>
                        <a:pt x="275" y="2"/>
                        <a:pt x="178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565" name="Group 2148"/>
              <p:cNvGrpSpPr>
                <a:grpSpLocks/>
              </p:cNvGrpSpPr>
              <p:nvPr/>
            </p:nvGrpSpPr>
            <p:grpSpPr bwMode="auto">
              <a:xfrm>
                <a:off x="4570" y="3075"/>
                <a:ext cx="216" cy="121"/>
                <a:chOff x="4570" y="3075"/>
                <a:chExt cx="216" cy="121"/>
              </a:xfrm>
            </p:grpSpPr>
            <p:grpSp>
              <p:nvGrpSpPr>
                <p:cNvPr id="1566" name="Group 2135"/>
                <p:cNvGrpSpPr>
                  <a:grpSpLocks/>
                </p:cNvGrpSpPr>
                <p:nvPr/>
              </p:nvGrpSpPr>
              <p:grpSpPr bwMode="auto">
                <a:xfrm>
                  <a:off x="4570" y="3137"/>
                  <a:ext cx="216" cy="59"/>
                  <a:chOff x="4570" y="3137"/>
                  <a:chExt cx="216" cy="59"/>
                </a:xfrm>
              </p:grpSpPr>
              <p:sp>
                <p:nvSpPr>
                  <p:cNvPr id="1579" name="Freeform 2130"/>
                  <p:cNvSpPr>
                    <a:spLocks/>
                  </p:cNvSpPr>
                  <p:nvPr/>
                </p:nvSpPr>
                <p:spPr bwMode="auto">
                  <a:xfrm>
                    <a:off x="4578" y="3145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1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1" y="45"/>
                        </a:cubicBezTo>
                        <a:lnTo>
                          <a:pt x="1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3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80" name="Freeform 2131"/>
                  <p:cNvSpPr>
                    <a:spLocks/>
                  </p:cNvSpPr>
                  <p:nvPr/>
                </p:nvSpPr>
                <p:spPr bwMode="auto">
                  <a:xfrm>
                    <a:off x="4570" y="3137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81" name="Freeform 2132"/>
                  <p:cNvSpPr>
                    <a:spLocks/>
                  </p:cNvSpPr>
                  <p:nvPr/>
                </p:nvSpPr>
                <p:spPr bwMode="auto">
                  <a:xfrm>
                    <a:off x="4570" y="3137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433" y="96"/>
                      </a:cxn>
                      <a:cxn ang="0">
                        <a:pos x="867" y="53"/>
                      </a:cxn>
                      <a:cxn ang="0">
                        <a:pos x="434" y="2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67" h="98">
                        <a:moveTo>
                          <a:pt x="0" y="46"/>
                        </a:moveTo>
                        <a:cubicBezTo>
                          <a:pt x="0" y="72"/>
                          <a:pt x="194" y="94"/>
                          <a:pt x="433" y="96"/>
                        </a:cubicBezTo>
                        <a:cubicBezTo>
                          <a:pt x="672" y="98"/>
                          <a:pt x="867" y="79"/>
                          <a:pt x="867" y="53"/>
                        </a:cubicBezTo>
                        <a:cubicBezTo>
                          <a:pt x="867" y="27"/>
                          <a:pt x="673" y="4"/>
                          <a:pt x="434" y="2"/>
                        </a:cubicBezTo>
                        <a:cubicBezTo>
                          <a:pt x="194" y="0"/>
                          <a:pt x="0" y="20"/>
                          <a:pt x="0" y="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82" name="Freeform 2133"/>
                  <p:cNvSpPr>
                    <a:spLocks/>
                  </p:cNvSpPr>
                  <p:nvPr/>
                </p:nvSpPr>
                <p:spPr bwMode="auto">
                  <a:xfrm>
                    <a:off x="4570" y="3137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83" name="Freeform 2134"/>
                  <p:cNvSpPr>
                    <a:spLocks/>
                  </p:cNvSpPr>
                  <p:nvPr/>
                </p:nvSpPr>
                <p:spPr bwMode="auto">
                  <a:xfrm>
                    <a:off x="4570" y="3148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0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67" name="Group 2138"/>
                <p:cNvGrpSpPr>
                  <a:grpSpLocks/>
                </p:cNvGrpSpPr>
                <p:nvPr/>
              </p:nvGrpSpPr>
              <p:grpSpPr bwMode="auto">
                <a:xfrm>
                  <a:off x="4583" y="3139"/>
                  <a:ext cx="182" cy="18"/>
                  <a:chOff x="4583" y="3139"/>
                  <a:chExt cx="182" cy="18"/>
                </a:xfrm>
              </p:grpSpPr>
              <p:sp>
                <p:nvSpPr>
                  <p:cNvPr id="1577" name="Freeform 2136"/>
                  <p:cNvSpPr>
                    <a:spLocks/>
                  </p:cNvSpPr>
                  <p:nvPr/>
                </p:nvSpPr>
                <p:spPr bwMode="auto">
                  <a:xfrm>
                    <a:off x="4583" y="3139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79" y="2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8" y="40"/>
                      </a:cxn>
                      <a:cxn ang="0">
                        <a:pos x="379" y="2"/>
                      </a:cxn>
                    </a:cxnLst>
                    <a:rect l="0" t="0" r="r" b="b"/>
                    <a:pathLst>
                      <a:path w="758" h="74">
                        <a:moveTo>
                          <a:pt x="379" y="2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4"/>
                          <a:pt x="169" y="71"/>
                          <a:pt x="379" y="72"/>
                        </a:cubicBezTo>
                        <a:cubicBezTo>
                          <a:pt x="588" y="74"/>
                          <a:pt x="758" y="60"/>
                          <a:pt x="758" y="40"/>
                        </a:cubicBezTo>
                        <a:cubicBezTo>
                          <a:pt x="758" y="21"/>
                          <a:pt x="589" y="3"/>
                          <a:pt x="379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78" name="Freeform 2137"/>
                  <p:cNvSpPr>
                    <a:spLocks/>
                  </p:cNvSpPr>
                  <p:nvPr/>
                </p:nvSpPr>
                <p:spPr bwMode="auto">
                  <a:xfrm>
                    <a:off x="4583" y="3139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1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68" name="Group 2141"/>
                <p:cNvGrpSpPr>
                  <a:grpSpLocks/>
                </p:cNvGrpSpPr>
                <p:nvPr/>
              </p:nvGrpSpPr>
              <p:grpSpPr bwMode="auto">
                <a:xfrm>
                  <a:off x="4588" y="3140"/>
                  <a:ext cx="171" cy="17"/>
                  <a:chOff x="4588" y="3140"/>
                  <a:chExt cx="171" cy="17"/>
                </a:xfrm>
              </p:grpSpPr>
              <p:sp>
                <p:nvSpPr>
                  <p:cNvPr id="1575" name="Freeform 2139"/>
                  <p:cNvSpPr>
                    <a:spLocks/>
                  </p:cNvSpPr>
                  <p:nvPr/>
                </p:nvSpPr>
                <p:spPr bwMode="auto">
                  <a:xfrm>
                    <a:off x="4588" y="3140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2"/>
                      </a:cxn>
                      <a:cxn ang="0">
                        <a:pos x="1" y="32"/>
                      </a:cxn>
                      <a:cxn ang="0">
                        <a:pos x="357" y="68"/>
                      </a:cxn>
                      <a:cxn ang="0">
                        <a:pos x="713" y="38"/>
                      </a:cxn>
                      <a:cxn ang="0">
                        <a:pos x="357" y="2"/>
                      </a:cxn>
                    </a:cxnLst>
                    <a:rect l="0" t="0" r="r" b="b"/>
                    <a:pathLst>
                      <a:path w="713" h="70">
                        <a:moveTo>
                          <a:pt x="357" y="2"/>
                        </a:moveTo>
                        <a:cubicBezTo>
                          <a:pt x="160" y="0"/>
                          <a:pt x="1" y="14"/>
                          <a:pt x="1" y="32"/>
                        </a:cubicBezTo>
                        <a:cubicBezTo>
                          <a:pt x="0" y="51"/>
                          <a:pt x="160" y="67"/>
                          <a:pt x="357" y="68"/>
                        </a:cubicBezTo>
                        <a:cubicBezTo>
                          <a:pt x="553" y="70"/>
                          <a:pt x="713" y="56"/>
                          <a:pt x="713" y="38"/>
                        </a:cubicBezTo>
                        <a:cubicBezTo>
                          <a:pt x="713" y="20"/>
                          <a:pt x="554" y="3"/>
                          <a:pt x="357" y="2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76" name="Freeform 2140"/>
                  <p:cNvSpPr>
                    <a:spLocks/>
                  </p:cNvSpPr>
                  <p:nvPr/>
                </p:nvSpPr>
                <p:spPr bwMode="auto">
                  <a:xfrm>
                    <a:off x="4588" y="3140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7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7"/>
                        </a:cubicBezTo>
                        <a:cubicBezTo>
                          <a:pt x="0" y="12"/>
                          <a:pt x="39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0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69" name="Group 2146"/>
                <p:cNvGrpSpPr>
                  <a:grpSpLocks/>
                </p:cNvGrpSpPr>
                <p:nvPr/>
              </p:nvGrpSpPr>
              <p:grpSpPr bwMode="auto">
                <a:xfrm>
                  <a:off x="4622" y="3075"/>
                  <a:ext cx="105" cy="78"/>
                  <a:chOff x="4622" y="3075"/>
                  <a:chExt cx="105" cy="78"/>
                </a:xfrm>
              </p:grpSpPr>
              <p:sp>
                <p:nvSpPr>
                  <p:cNvPr id="1571" name="Freeform 2142"/>
                  <p:cNvSpPr>
                    <a:spLocks/>
                  </p:cNvSpPr>
                  <p:nvPr/>
                </p:nvSpPr>
                <p:spPr bwMode="auto">
                  <a:xfrm>
                    <a:off x="4622" y="3075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72" name="Freeform 2143"/>
                  <p:cNvSpPr>
                    <a:spLocks/>
                  </p:cNvSpPr>
                  <p:nvPr/>
                </p:nvSpPr>
                <p:spPr bwMode="auto">
                  <a:xfrm>
                    <a:off x="4622" y="3075"/>
                    <a:ext cx="105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7" y="71"/>
                      </a:cxn>
                      <a:cxn ang="0">
                        <a:pos x="434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4" h="72">
                        <a:moveTo>
                          <a:pt x="0" y="34"/>
                        </a:moveTo>
                        <a:cubicBezTo>
                          <a:pt x="0" y="53"/>
                          <a:pt x="97" y="70"/>
                          <a:pt x="217" y="71"/>
                        </a:cubicBezTo>
                        <a:cubicBezTo>
                          <a:pt x="336" y="72"/>
                          <a:pt x="434" y="57"/>
                          <a:pt x="434" y="38"/>
                        </a:cubicBezTo>
                        <a:cubicBezTo>
                          <a:pt x="434" y="18"/>
                          <a:pt x="337" y="2"/>
                          <a:pt x="217" y="1"/>
                        </a:cubicBezTo>
                        <a:cubicBezTo>
                          <a:pt x="98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73" name="Freeform 2144"/>
                  <p:cNvSpPr>
                    <a:spLocks/>
                  </p:cNvSpPr>
                  <p:nvPr/>
                </p:nvSpPr>
                <p:spPr bwMode="auto">
                  <a:xfrm>
                    <a:off x="4622" y="3075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74" name="Freeform 2145"/>
                  <p:cNvSpPr>
                    <a:spLocks/>
                  </p:cNvSpPr>
                  <p:nvPr/>
                </p:nvSpPr>
                <p:spPr bwMode="auto">
                  <a:xfrm>
                    <a:off x="4622" y="3083"/>
                    <a:ext cx="105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3" y="9"/>
                      </a:cxn>
                      <a:cxn ang="0">
                        <a:pos x="105" y="1"/>
                      </a:cxn>
                    </a:cxnLst>
                    <a:rect l="0" t="0" r="r" b="b"/>
                    <a:pathLst>
                      <a:path w="105" h="9">
                        <a:moveTo>
                          <a:pt x="0" y="0"/>
                        </a:moveTo>
                        <a:cubicBezTo>
                          <a:pt x="0" y="5"/>
                          <a:pt x="24" y="9"/>
                          <a:pt x="53" y="9"/>
                        </a:cubicBezTo>
                        <a:cubicBezTo>
                          <a:pt x="81" y="9"/>
                          <a:pt x="105" y="6"/>
                          <a:pt x="105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570" name="Freeform 2147"/>
                <p:cNvSpPr>
                  <a:spLocks/>
                </p:cNvSpPr>
                <p:nvPr/>
              </p:nvSpPr>
              <p:spPr bwMode="auto">
                <a:xfrm>
                  <a:off x="4631" y="3075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7" y="1"/>
                    </a:cxn>
                    <a:cxn ang="0">
                      <a:pos x="0" y="29"/>
                    </a:cxn>
                    <a:cxn ang="0">
                      <a:pos x="177" y="59"/>
                    </a:cxn>
                    <a:cxn ang="0">
                      <a:pos x="354" y="32"/>
                    </a:cxn>
                    <a:cxn ang="0">
                      <a:pos x="177" y="1"/>
                    </a:cxn>
                  </a:cxnLst>
                  <a:rect l="0" t="0" r="r" b="b"/>
                  <a:pathLst>
                    <a:path w="354" h="60">
                      <a:moveTo>
                        <a:pt x="177" y="1"/>
                      </a:moveTo>
                      <a:cubicBezTo>
                        <a:pt x="79" y="0"/>
                        <a:pt x="0" y="13"/>
                        <a:pt x="0" y="29"/>
                      </a:cubicBezTo>
                      <a:cubicBezTo>
                        <a:pt x="0" y="45"/>
                        <a:pt x="79" y="59"/>
                        <a:pt x="177" y="59"/>
                      </a:cubicBezTo>
                      <a:cubicBezTo>
                        <a:pt x="274" y="60"/>
                        <a:pt x="354" y="48"/>
                        <a:pt x="354" y="32"/>
                      </a:cubicBezTo>
                      <a:cubicBezTo>
                        <a:pt x="354" y="15"/>
                        <a:pt x="275" y="2"/>
                        <a:pt x="177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80" name="Group 2188"/>
            <p:cNvGrpSpPr>
              <a:grpSpLocks/>
            </p:cNvGrpSpPr>
            <p:nvPr/>
          </p:nvGrpSpPr>
          <p:grpSpPr bwMode="auto">
            <a:xfrm>
              <a:off x="7825359" y="3989201"/>
              <a:ext cx="409360" cy="94484"/>
              <a:chOff x="4321" y="3075"/>
              <a:chExt cx="465" cy="127"/>
            </a:xfrm>
          </p:grpSpPr>
          <p:grpSp>
            <p:nvGrpSpPr>
              <p:cNvPr id="1526" name="Group 2168"/>
              <p:cNvGrpSpPr>
                <a:grpSpLocks/>
              </p:cNvGrpSpPr>
              <p:nvPr/>
            </p:nvGrpSpPr>
            <p:grpSpPr bwMode="auto">
              <a:xfrm>
                <a:off x="4321" y="3081"/>
                <a:ext cx="217" cy="121"/>
                <a:chOff x="4321" y="3081"/>
                <a:chExt cx="217" cy="121"/>
              </a:xfrm>
            </p:grpSpPr>
            <p:grpSp>
              <p:nvGrpSpPr>
                <p:cNvPr id="1546" name="Group 2155"/>
                <p:cNvGrpSpPr>
                  <a:grpSpLocks/>
                </p:cNvGrpSpPr>
                <p:nvPr/>
              </p:nvGrpSpPr>
              <p:grpSpPr bwMode="auto">
                <a:xfrm>
                  <a:off x="4321" y="3143"/>
                  <a:ext cx="217" cy="59"/>
                  <a:chOff x="4321" y="3143"/>
                  <a:chExt cx="217" cy="59"/>
                </a:xfrm>
              </p:grpSpPr>
              <p:sp>
                <p:nvSpPr>
                  <p:cNvPr id="1559" name="Freeform 2150"/>
                  <p:cNvSpPr>
                    <a:spLocks/>
                  </p:cNvSpPr>
                  <p:nvPr/>
                </p:nvSpPr>
                <p:spPr bwMode="auto">
                  <a:xfrm>
                    <a:off x="4329" y="3151"/>
                    <a:ext cx="209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2" y="212"/>
                          <a:pt x="866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60" name="Freeform 2151"/>
                  <p:cNvSpPr>
                    <a:spLocks/>
                  </p:cNvSpPr>
                  <p:nvPr/>
                </p:nvSpPr>
                <p:spPr bwMode="auto">
                  <a:xfrm>
                    <a:off x="4321" y="314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6"/>
                      </a:cxn>
                      <a:cxn ang="0">
                        <a:pos x="1" y="160"/>
                      </a:cxn>
                      <a:cxn ang="0">
                        <a:pos x="434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2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4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61" name="Freeform 2152"/>
                  <p:cNvSpPr>
                    <a:spLocks/>
                  </p:cNvSpPr>
                  <p:nvPr/>
                </p:nvSpPr>
                <p:spPr bwMode="auto">
                  <a:xfrm>
                    <a:off x="4321" y="3143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1" y="46"/>
                      </a:cxn>
                      <a:cxn ang="0">
                        <a:pos x="434" y="96"/>
                      </a:cxn>
                      <a:cxn ang="0">
                        <a:pos x="867" y="53"/>
                      </a:cxn>
                      <a:cxn ang="0">
                        <a:pos x="434" y="2"/>
                      </a:cxn>
                      <a:cxn ang="0">
                        <a:pos x="1" y="46"/>
                      </a:cxn>
                    </a:cxnLst>
                    <a:rect l="0" t="0" r="r" b="b"/>
                    <a:pathLst>
                      <a:path w="867" h="98">
                        <a:moveTo>
                          <a:pt x="1" y="46"/>
                        </a:moveTo>
                        <a:cubicBezTo>
                          <a:pt x="0" y="72"/>
                          <a:pt x="194" y="94"/>
                          <a:pt x="434" y="96"/>
                        </a:cubicBezTo>
                        <a:cubicBezTo>
                          <a:pt x="673" y="98"/>
                          <a:pt x="867" y="79"/>
                          <a:pt x="867" y="53"/>
                        </a:cubicBezTo>
                        <a:cubicBezTo>
                          <a:pt x="867" y="27"/>
                          <a:pt x="674" y="4"/>
                          <a:pt x="434" y="2"/>
                        </a:cubicBezTo>
                        <a:cubicBezTo>
                          <a:pt x="195" y="0"/>
                          <a:pt x="1" y="20"/>
                          <a:pt x="1" y="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62" name="Freeform 2153"/>
                  <p:cNvSpPr>
                    <a:spLocks/>
                  </p:cNvSpPr>
                  <p:nvPr/>
                </p:nvSpPr>
                <p:spPr bwMode="auto">
                  <a:xfrm>
                    <a:off x="4321" y="314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6"/>
                      </a:cxn>
                      <a:cxn ang="0">
                        <a:pos x="1" y="160"/>
                      </a:cxn>
                      <a:cxn ang="0">
                        <a:pos x="434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2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4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63" name="Freeform 2154"/>
                  <p:cNvSpPr>
                    <a:spLocks/>
                  </p:cNvSpPr>
                  <p:nvPr/>
                </p:nvSpPr>
                <p:spPr bwMode="auto">
                  <a:xfrm>
                    <a:off x="4321" y="3154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1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47" name="Group 2158"/>
                <p:cNvGrpSpPr>
                  <a:grpSpLocks/>
                </p:cNvGrpSpPr>
                <p:nvPr/>
              </p:nvGrpSpPr>
              <p:grpSpPr bwMode="auto">
                <a:xfrm>
                  <a:off x="4334" y="3145"/>
                  <a:ext cx="182" cy="18"/>
                  <a:chOff x="4334" y="3145"/>
                  <a:chExt cx="182" cy="18"/>
                </a:xfrm>
              </p:grpSpPr>
              <p:sp>
                <p:nvSpPr>
                  <p:cNvPr id="1557" name="Freeform 2156"/>
                  <p:cNvSpPr>
                    <a:spLocks/>
                  </p:cNvSpPr>
                  <p:nvPr/>
                </p:nvSpPr>
                <p:spPr bwMode="auto">
                  <a:xfrm>
                    <a:off x="4334" y="3145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80" y="2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9" y="40"/>
                      </a:cxn>
                      <a:cxn ang="0">
                        <a:pos x="380" y="2"/>
                      </a:cxn>
                    </a:cxnLst>
                    <a:rect l="0" t="0" r="r" b="b"/>
                    <a:pathLst>
                      <a:path w="759" h="74">
                        <a:moveTo>
                          <a:pt x="380" y="2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4"/>
                          <a:pt x="170" y="71"/>
                          <a:pt x="379" y="72"/>
                        </a:cubicBezTo>
                        <a:cubicBezTo>
                          <a:pt x="589" y="74"/>
                          <a:pt x="758" y="60"/>
                          <a:pt x="759" y="40"/>
                        </a:cubicBezTo>
                        <a:cubicBezTo>
                          <a:pt x="759" y="21"/>
                          <a:pt x="589" y="3"/>
                          <a:pt x="380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58" name="Freeform 2157"/>
                  <p:cNvSpPr>
                    <a:spLocks/>
                  </p:cNvSpPr>
                  <p:nvPr/>
                </p:nvSpPr>
                <p:spPr bwMode="auto">
                  <a:xfrm>
                    <a:off x="4334" y="3145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2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48" name="Group 2161"/>
                <p:cNvGrpSpPr>
                  <a:grpSpLocks/>
                </p:cNvGrpSpPr>
                <p:nvPr/>
              </p:nvGrpSpPr>
              <p:grpSpPr bwMode="auto">
                <a:xfrm>
                  <a:off x="4339" y="3146"/>
                  <a:ext cx="171" cy="17"/>
                  <a:chOff x="4339" y="3146"/>
                  <a:chExt cx="171" cy="17"/>
                </a:xfrm>
              </p:grpSpPr>
              <p:sp>
                <p:nvSpPr>
                  <p:cNvPr id="1555" name="Freeform 2159"/>
                  <p:cNvSpPr>
                    <a:spLocks/>
                  </p:cNvSpPr>
                  <p:nvPr/>
                </p:nvSpPr>
                <p:spPr bwMode="auto">
                  <a:xfrm>
                    <a:off x="4339" y="3146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2"/>
                      </a:cxn>
                      <a:cxn ang="0">
                        <a:pos x="0" y="32"/>
                      </a:cxn>
                      <a:cxn ang="0">
                        <a:pos x="356" y="68"/>
                      </a:cxn>
                      <a:cxn ang="0">
                        <a:pos x="713" y="38"/>
                      </a:cxn>
                      <a:cxn ang="0">
                        <a:pos x="357" y="2"/>
                      </a:cxn>
                    </a:cxnLst>
                    <a:rect l="0" t="0" r="r" b="b"/>
                    <a:pathLst>
                      <a:path w="713" h="70">
                        <a:moveTo>
                          <a:pt x="357" y="2"/>
                        </a:moveTo>
                        <a:cubicBezTo>
                          <a:pt x="160" y="0"/>
                          <a:pt x="0" y="14"/>
                          <a:pt x="0" y="32"/>
                        </a:cubicBezTo>
                        <a:cubicBezTo>
                          <a:pt x="0" y="51"/>
                          <a:pt x="159" y="67"/>
                          <a:pt x="356" y="68"/>
                        </a:cubicBezTo>
                        <a:cubicBezTo>
                          <a:pt x="553" y="70"/>
                          <a:pt x="712" y="56"/>
                          <a:pt x="713" y="38"/>
                        </a:cubicBezTo>
                        <a:cubicBezTo>
                          <a:pt x="713" y="20"/>
                          <a:pt x="553" y="3"/>
                          <a:pt x="357" y="2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56" name="Freeform 2160"/>
                  <p:cNvSpPr>
                    <a:spLocks/>
                  </p:cNvSpPr>
                  <p:nvPr/>
                </p:nvSpPr>
                <p:spPr bwMode="auto">
                  <a:xfrm>
                    <a:off x="4339" y="3146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7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7"/>
                        </a:cubicBezTo>
                        <a:cubicBezTo>
                          <a:pt x="0" y="12"/>
                          <a:pt x="38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0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49" name="Group 2166"/>
                <p:cNvGrpSpPr>
                  <a:grpSpLocks/>
                </p:cNvGrpSpPr>
                <p:nvPr/>
              </p:nvGrpSpPr>
              <p:grpSpPr bwMode="auto">
                <a:xfrm>
                  <a:off x="4373" y="3081"/>
                  <a:ext cx="105" cy="78"/>
                  <a:chOff x="4373" y="3081"/>
                  <a:chExt cx="105" cy="78"/>
                </a:xfrm>
              </p:grpSpPr>
              <p:sp>
                <p:nvSpPr>
                  <p:cNvPr id="1551" name="Freeform 2162"/>
                  <p:cNvSpPr>
                    <a:spLocks/>
                  </p:cNvSpPr>
                  <p:nvPr/>
                </p:nvSpPr>
                <p:spPr bwMode="auto">
                  <a:xfrm>
                    <a:off x="4373" y="3081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52" name="Freeform 2163"/>
                  <p:cNvSpPr>
                    <a:spLocks/>
                  </p:cNvSpPr>
                  <p:nvPr/>
                </p:nvSpPr>
                <p:spPr bwMode="auto">
                  <a:xfrm>
                    <a:off x="4374" y="3081"/>
                    <a:ext cx="104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6" y="71"/>
                      </a:cxn>
                      <a:cxn ang="0">
                        <a:pos x="433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3" h="72">
                        <a:moveTo>
                          <a:pt x="0" y="34"/>
                        </a:moveTo>
                        <a:cubicBezTo>
                          <a:pt x="0" y="53"/>
                          <a:pt x="97" y="70"/>
                          <a:pt x="216" y="71"/>
                        </a:cubicBezTo>
                        <a:cubicBezTo>
                          <a:pt x="336" y="72"/>
                          <a:pt x="433" y="57"/>
                          <a:pt x="433" y="38"/>
                        </a:cubicBezTo>
                        <a:cubicBezTo>
                          <a:pt x="433" y="18"/>
                          <a:pt x="336" y="2"/>
                          <a:pt x="217" y="1"/>
                        </a:cubicBezTo>
                        <a:cubicBezTo>
                          <a:pt x="97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53" name="Freeform 2164"/>
                  <p:cNvSpPr>
                    <a:spLocks/>
                  </p:cNvSpPr>
                  <p:nvPr/>
                </p:nvSpPr>
                <p:spPr bwMode="auto">
                  <a:xfrm>
                    <a:off x="4373" y="3081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54" name="Freeform 2165"/>
                  <p:cNvSpPr>
                    <a:spLocks/>
                  </p:cNvSpPr>
                  <p:nvPr/>
                </p:nvSpPr>
                <p:spPr bwMode="auto">
                  <a:xfrm>
                    <a:off x="4374" y="3089"/>
                    <a:ext cx="104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1" y="9"/>
                      </a:cxn>
                      <a:cxn ang="0">
                        <a:pos x="104" y="1"/>
                      </a:cxn>
                    </a:cxnLst>
                    <a:rect l="0" t="0" r="r" b="b"/>
                    <a:pathLst>
                      <a:path w="104" h="9">
                        <a:moveTo>
                          <a:pt x="0" y="0"/>
                        </a:moveTo>
                        <a:cubicBezTo>
                          <a:pt x="0" y="5"/>
                          <a:pt x="23" y="9"/>
                          <a:pt x="51" y="9"/>
                        </a:cubicBezTo>
                        <a:cubicBezTo>
                          <a:pt x="80" y="9"/>
                          <a:pt x="104" y="6"/>
                          <a:pt x="104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550" name="Freeform 2167"/>
                <p:cNvSpPr>
                  <a:spLocks/>
                </p:cNvSpPr>
                <p:nvPr/>
              </p:nvSpPr>
              <p:spPr bwMode="auto">
                <a:xfrm>
                  <a:off x="4382" y="3081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8" y="1"/>
                    </a:cxn>
                    <a:cxn ang="0">
                      <a:pos x="0" y="29"/>
                    </a:cxn>
                    <a:cxn ang="0">
                      <a:pos x="177" y="59"/>
                    </a:cxn>
                    <a:cxn ang="0">
                      <a:pos x="354" y="32"/>
                    </a:cxn>
                    <a:cxn ang="0">
                      <a:pos x="178" y="1"/>
                    </a:cxn>
                  </a:cxnLst>
                  <a:rect l="0" t="0" r="r" b="b"/>
                  <a:pathLst>
                    <a:path w="355" h="60">
                      <a:moveTo>
                        <a:pt x="178" y="1"/>
                      </a:moveTo>
                      <a:cubicBezTo>
                        <a:pt x="80" y="0"/>
                        <a:pt x="0" y="13"/>
                        <a:pt x="0" y="29"/>
                      </a:cubicBezTo>
                      <a:cubicBezTo>
                        <a:pt x="0" y="45"/>
                        <a:pt x="79" y="59"/>
                        <a:pt x="177" y="59"/>
                      </a:cubicBezTo>
                      <a:cubicBezTo>
                        <a:pt x="275" y="60"/>
                        <a:pt x="354" y="48"/>
                        <a:pt x="354" y="32"/>
                      </a:cubicBezTo>
                      <a:cubicBezTo>
                        <a:pt x="355" y="15"/>
                        <a:pt x="275" y="2"/>
                        <a:pt x="178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527" name="Group 2187"/>
              <p:cNvGrpSpPr>
                <a:grpSpLocks/>
              </p:cNvGrpSpPr>
              <p:nvPr/>
            </p:nvGrpSpPr>
            <p:grpSpPr bwMode="auto">
              <a:xfrm>
                <a:off x="4570" y="3075"/>
                <a:ext cx="216" cy="121"/>
                <a:chOff x="4570" y="3075"/>
                <a:chExt cx="216" cy="121"/>
              </a:xfrm>
            </p:grpSpPr>
            <p:grpSp>
              <p:nvGrpSpPr>
                <p:cNvPr id="1528" name="Group 2174"/>
                <p:cNvGrpSpPr>
                  <a:grpSpLocks/>
                </p:cNvGrpSpPr>
                <p:nvPr/>
              </p:nvGrpSpPr>
              <p:grpSpPr bwMode="auto">
                <a:xfrm>
                  <a:off x="4570" y="3137"/>
                  <a:ext cx="216" cy="59"/>
                  <a:chOff x="4570" y="3137"/>
                  <a:chExt cx="216" cy="59"/>
                </a:xfrm>
              </p:grpSpPr>
              <p:sp>
                <p:nvSpPr>
                  <p:cNvPr id="1541" name="Freeform 2169"/>
                  <p:cNvSpPr>
                    <a:spLocks/>
                  </p:cNvSpPr>
                  <p:nvPr/>
                </p:nvSpPr>
                <p:spPr bwMode="auto">
                  <a:xfrm>
                    <a:off x="4578" y="3145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1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1" y="45"/>
                        </a:cubicBezTo>
                        <a:lnTo>
                          <a:pt x="1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3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42" name="Freeform 2170"/>
                  <p:cNvSpPr>
                    <a:spLocks/>
                  </p:cNvSpPr>
                  <p:nvPr/>
                </p:nvSpPr>
                <p:spPr bwMode="auto">
                  <a:xfrm>
                    <a:off x="4570" y="3137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43" name="Freeform 2171"/>
                  <p:cNvSpPr>
                    <a:spLocks/>
                  </p:cNvSpPr>
                  <p:nvPr/>
                </p:nvSpPr>
                <p:spPr bwMode="auto">
                  <a:xfrm>
                    <a:off x="4570" y="3137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433" y="96"/>
                      </a:cxn>
                      <a:cxn ang="0">
                        <a:pos x="867" y="53"/>
                      </a:cxn>
                      <a:cxn ang="0">
                        <a:pos x="434" y="2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67" h="98">
                        <a:moveTo>
                          <a:pt x="0" y="46"/>
                        </a:moveTo>
                        <a:cubicBezTo>
                          <a:pt x="0" y="72"/>
                          <a:pt x="194" y="94"/>
                          <a:pt x="433" y="96"/>
                        </a:cubicBezTo>
                        <a:cubicBezTo>
                          <a:pt x="672" y="98"/>
                          <a:pt x="867" y="79"/>
                          <a:pt x="867" y="53"/>
                        </a:cubicBezTo>
                        <a:cubicBezTo>
                          <a:pt x="867" y="27"/>
                          <a:pt x="673" y="4"/>
                          <a:pt x="434" y="2"/>
                        </a:cubicBezTo>
                        <a:cubicBezTo>
                          <a:pt x="194" y="0"/>
                          <a:pt x="0" y="20"/>
                          <a:pt x="0" y="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44" name="Freeform 2172"/>
                  <p:cNvSpPr>
                    <a:spLocks/>
                  </p:cNvSpPr>
                  <p:nvPr/>
                </p:nvSpPr>
                <p:spPr bwMode="auto">
                  <a:xfrm>
                    <a:off x="4570" y="3137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45" name="Freeform 2173"/>
                  <p:cNvSpPr>
                    <a:spLocks/>
                  </p:cNvSpPr>
                  <p:nvPr/>
                </p:nvSpPr>
                <p:spPr bwMode="auto">
                  <a:xfrm>
                    <a:off x="4570" y="3148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0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29" name="Group 2177"/>
                <p:cNvGrpSpPr>
                  <a:grpSpLocks/>
                </p:cNvGrpSpPr>
                <p:nvPr/>
              </p:nvGrpSpPr>
              <p:grpSpPr bwMode="auto">
                <a:xfrm>
                  <a:off x="4583" y="3139"/>
                  <a:ext cx="182" cy="18"/>
                  <a:chOff x="4583" y="3139"/>
                  <a:chExt cx="182" cy="18"/>
                </a:xfrm>
              </p:grpSpPr>
              <p:sp>
                <p:nvSpPr>
                  <p:cNvPr id="1539" name="Freeform 2175"/>
                  <p:cNvSpPr>
                    <a:spLocks/>
                  </p:cNvSpPr>
                  <p:nvPr/>
                </p:nvSpPr>
                <p:spPr bwMode="auto">
                  <a:xfrm>
                    <a:off x="4583" y="3139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79" y="2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8" y="40"/>
                      </a:cxn>
                      <a:cxn ang="0">
                        <a:pos x="379" y="2"/>
                      </a:cxn>
                    </a:cxnLst>
                    <a:rect l="0" t="0" r="r" b="b"/>
                    <a:pathLst>
                      <a:path w="758" h="74">
                        <a:moveTo>
                          <a:pt x="379" y="2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4"/>
                          <a:pt x="169" y="71"/>
                          <a:pt x="379" y="72"/>
                        </a:cubicBezTo>
                        <a:cubicBezTo>
                          <a:pt x="588" y="74"/>
                          <a:pt x="758" y="60"/>
                          <a:pt x="758" y="40"/>
                        </a:cubicBezTo>
                        <a:cubicBezTo>
                          <a:pt x="758" y="21"/>
                          <a:pt x="589" y="3"/>
                          <a:pt x="379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40" name="Freeform 2176"/>
                  <p:cNvSpPr>
                    <a:spLocks/>
                  </p:cNvSpPr>
                  <p:nvPr/>
                </p:nvSpPr>
                <p:spPr bwMode="auto">
                  <a:xfrm>
                    <a:off x="4583" y="3139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1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30" name="Group 2180"/>
                <p:cNvGrpSpPr>
                  <a:grpSpLocks/>
                </p:cNvGrpSpPr>
                <p:nvPr/>
              </p:nvGrpSpPr>
              <p:grpSpPr bwMode="auto">
                <a:xfrm>
                  <a:off x="4588" y="3140"/>
                  <a:ext cx="171" cy="17"/>
                  <a:chOff x="4588" y="3140"/>
                  <a:chExt cx="171" cy="17"/>
                </a:xfrm>
              </p:grpSpPr>
              <p:sp>
                <p:nvSpPr>
                  <p:cNvPr id="1537" name="Freeform 2178"/>
                  <p:cNvSpPr>
                    <a:spLocks/>
                  </p:cNvSpPr>
                  <p:nvPr/>
                </p:nvSpPr>
                <p:spPr bwMode="auto">
                  <a:xfrm>
                    <a:off x="4588" y="3140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2"/>
                      </a:cxn>
                      <a:cxn ang="0">
                        <a:pos x="1" y="32"/>
                      </a:cxn>
                      <a:cxn ang="0">
                        <a:pos x="357" y="68"/>
                      </a:cxn>
                      <a:cxn ang="0">
                        <a:pos x="713" y="38"/>
                      </a:cxn>
                      <a:cxn ang="0">
                        <a:pos x="357" y="2"/>
                      </a:cxn>
                    </a:cxnLst>
                    <a:rect l="0" t="0" r="r" b="b"/>
                    <a:pathLst>
                      <a:path w="713" h="70">
                        <a:moveTo>
                          <a:pt x="357" y="2"/>
                        </a:moveTo>
                        <a:cubicBezTo>
                          <a:pt x="160" y="0"/>
                          <a:pt x="1" y="14"/>
                          <a:pt x="1" y="32"/>
                        </a:cubicBezTo>
                        <a:cubicBezTo>
                          <a:pt x="0" y="51"/>
                          <a:pt x="160" y="67"/>
                          <a:pt x="357" y="68"/>
                        </a:cubicBezTo>
                        <a:cubicBezTo>
                          <a:pt x="553" y="70"/>
                          <a:pt x="713" y="56"/>
                          <a:pt x="713" y="38"/>
                        </a:cubicBezTo>
                        <a:cubicBezTo>
                          <a:pt x="713" y="20"/>
                          <a:pt x="554" y="3"/>
                          <a:pt x="357" y="2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38" name="Freeform 2179"/>
                  <p:cNvSpPr>
                    <a:spLocks/>
                  </p:cNvSpPr>
                  <p:nvPr/>
                </p:nvSpPr>
                <p:spPr bwMode="auto">
                  <a:xfrm>
                    <a:off x="4588" y="3140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7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7"/>
                        </a:cubicBezTo>
                        <a:cubicBezTo>
                          <a:pt x="0" y="12"/>
                          <a:pt x="39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0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31" name="Group 2185"/>
                <p:cNvGrpSpPr>
                  <a:grpSpLocks/>
                </p:cNvGrpSpPr>
                <p:nvPr/>
              </p:nvGrpSpPr>
              <p:grpSpPr bwMode="auto">
                <a:xfrm>
                  <a:off x="4622" y="3075"/>
                  <a:ext cx="105" cy="78"/>
                  <a:chOff x="4622" y="3075"/>
                  <a:chExt cx="105" cy="78"/>
                </a:xfrm>
              </p:grpSpPr>
              <p:sp>
                <p:nvSpPr>
                  <p:cNvPr id="1533" name="Freeform 2181"/>
                  <p:cNvSpPr>
                    <a:spLocks/>
                  </p:cNvSpPr>
                  <p:nvPr/>
                </p:nvSpPr>
                <p:spPr bwMode="auto">
                  <a:xfrm>
                    <a:off x="4622" y="3075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34" name="Freeform 2182"/>
                  <p:cNvSpPr>
                    <a:spLocks/>
                  </p:cNvSpPr>
                  <p:nvPr/>
                </p:nvSpPr>
                <p:spPr bwMode="auto">
                  <a:xfrm>
                    <a:off x="4622" y="3075"/>
                    <a:ext cx="105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7" y="71"/>
                      </a:cxn>
                      <a:cxn ang="0">
                        <a:pos x="434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4" h="72">
                        <a:moveTo>
                          <a:pt x="0" y="34"/>
                        </a:moveTo>
                        <a:cubicBezTo>
                          <a:pt x="0" y="53"/>
                          <a:pt x="97" y="70"/>
                          <a:pt x="217" y="71"/>
                        </a:cubicBezTo>
                        <a:cubicBezTo>
                          <a:pt x="336" y="72"/>
                          <a:pt x="434" y="57"/>
                          <a:pt x="434" y="38"/>
                        </a:cubicBezTo>
                        <a:cubicBezTo>
                          <a:pt x="434" y="18"/>
                          <a:pt x="337" y="2"/>
                          <a:pt x="217" y="1"/>
                        </a:cubicBezTo>
                        <a:cubicBezTo>
                          <a:pt x="98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35" name="Freeform 2183"/>
                  <p:cNvSpPr>
                    <a:spLocks/>
                  </p:cNvSpPr>
                  <p:nvPr/>
                </p:nvSpPr>
                <p:spPr bwMode="auto">
                  <a:xfrm>
                    <a:off x="4622" y="3075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36" name="Freeform 2184"/>
                  <p:cNvSpPr>
                    <a:spLocks/>
                  </p:cNvSpPr>
                  <p:nvPr/>
                </p:nvSpPr>
                <p:spPr bwMode="auto">
                  <a:xfrm>
                    <a:off x="4622" y="3083"/>
                    <a:ext cx="105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3" y="9"/>
                      </a:cxn>
                      <a:cxn ang="0">
                        <a:pos x="105" y="1"/>
                      </a:cxn>
                    </a:cxnLst>
                    <a:rect l="0" t="0" r="r" b="b"/>
                    <a:pathLst>
                      <a:path w="105" h="9">
                        <a:moveTo>
                          <a:pt x="0" y="0"/>
                        </a:moveTo>
                        <a:cubicBezTo>
                          <a:pt x="0" y="5"/>
                          <a:pt x="24" y="9"/>
                          <a:pt x="53" y="9"/>
                        </a:cubicBezTo>
                        <a:cubicBezTo>
                          <a:pt x="81" y="9"/>
                          <a:pt x="105" y="6"/>
                          <a:pt x="105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532" name="Freeform 2186"/>
                <p:cNvSpPr>
                  <a:spLocks/>
                </p:cNvSpPr>
                <p:nvPr/>
              </p:nvSpPr>
              <p:spPr bwMode="auto">
                <a:xfrm>
                  <a:off x="4631" y="3075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7" y="1"/>
                    </a:cxn>
                    <a:cxn ang="0">
                      <a:pos x="0" y="29"/>
                    </a:cxn>
                    <a:cxn ang="0">
                      <a:pos x="177" y="59"/>
                    </a:cxn>
                    <a:cxn ang="0">
                      <a:pos x="354" y="32"/>
                    </a:cxn>
                    <a:cxn ang="0">
                      <a:pos x="177" y="1"/>
                    </a:cxn>
                  </a:cxnLst>
                  <a:rect l="0" t="0" r="r" b="b"/>
                  <a:pathLst>
                    <a:path w="354" h="60">
                      <a:moveTo>
                        <a:pt x="177" y="1"/>
                      </a:moveTo>
                      <a:cubicBezTo>
                        <a:pt x="79" y="0"/>
                        <a:pt x="0" y="13"/>
                        <a:pt x="0" y="29"/>
                      </a:cubicBezTo>
                      <a:cubicBezTo>
                        <a:pt x="0" y="45"/>
                        <a:pt x="79" y="59"/>
                        <a:pt x="177" y="59"/>
                      </a:cubicBezTo>
                      <a:cubicBezTo>
                        <a:pt x="274" y="60"/>
                        <a:pt x="354" y="48"/>
                        <a:pt x="354" y="32"/>
                      </a:cubicBezTo>
                      <a:cubicBezTo>
                        <a:pt x="354" y="15"/>
                        <a:pt x="275" y="2"/>
                        <a:pt x="177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81" name="Group 2227"/>
            <p:cNvGrpSpPr>
              <a:grpSpLocks/>
            </p:cNvGrpSpPr>
            <p:nvPr/>
          </p:nvGrpSpPr>
          <p:grpSpPr bwMode="auto">
            <a:xfrm>
              <a:off x="7825359" y="4054670"/>
              <a:ext cx="409360" cy="94484"/>
              <a:chOff x="4321" y="3163"/>
              <a:chExt cx="465" cy="127"/>
            </a:xfrm>
          </p:grpSpPr>
          <p:grpSp>
            <p:nvGrpSpPr>
              <p:cNvPr id="1488" name="Group 2207"/>
              <p:cNvGrpSpPr>
                <a:grpSpLocks/>
              </p:cNvGrpSpPr>
              <p:nvPr/>
            </p:nvGrpSpPr>
            <p:grpSpPr bwMode="auto">
              <a:xfrm>
                <a:off x="4321" y="3169"/>
                <a:ext cx="217" cy="121"/>
                <a:chOff x="4321" y="3169"/>
                <a:chExt cx="217" cy="121"/>
              </a:xfrm>
            </p:grpSpPr>
            <p:grpSp>
              <p:nvGrpSpPr>
                <p:cNvPr id="1508" name="Group 2194"/>
                <p:cNvGrpSpPr>
                  <a:grpSpLocks/>
                </p:cNvGrpSpPr>
                <p:nvPr/>
              </p:nvGrpSpPr>
              <p:grpSpPr bwMode="auto">
                <a:xfrm>
                  <a:off x="4321" y="3231"/>
                  <a:ext cx="217" cy="59"/>
                  <a:chOff x="4321" y="3231"/>
                  <a:chExt cx="217" cy="59"/>
                </a:xfrm>
              </p:grpSpPr>
              <p:sp>
                <p:nvSpPr>
                  <p:cNvPr id="1521" name="Freeform 2189"/>
                  <p:cNvSpPr>
                    <a:spLocks/>
                  </p:cNvSpPr>
                  <p:nvPr/>
                </p:nvSpPr>
                <p:spPr bwMode="auto">
                  <a:xfrm>
                    <a:off x="4329" y="3239"/>
                    <a:ext cx="209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6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22" name="Freeform 2190"/>
                  <p:cNvSpPr>
                    <a:spLocks/>
                  </p:cNvSpPr>
                  <p:nvPr/>
                </p:nvSpPr>
                <p:spPr bwMode="auto">
                  <a:xfrm>
                    <a:off x="4321" y="3231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5"/>
                      </a:cxn>
                      <a:cxn ang="0">
                        <a:pos x="1" y="160"/>
                      </a:cxn>
                      <a:cxn ang="0">
                        <a:pos x="434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2" y="45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8"/>
                          <a:pt x="434" y="210"/>
                        </a:cubicBezTo>
                        <a:cubicBezTo>
                          <a:pt x="673" y="212"/>
                          <a:pt x="867" y="193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23" name="Freeform 2191"/>
                  <p:cNvSpPr>
                    <a:spLocks/>
                  </p:cNvSpPr>
                  <p:nvPr/>
                </p:nvSpPr>
                <p:spPr bwMode="auto">
                  <a:xfrm>
                    <a:off x="4321" y="3231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1" y="45"/>
                      </a:cxn>
                      <a:cxn ang="0">
                        <a:pos x="434" y="96"/>
                      </a:cxn>
                      <a:cxn ang="0">
                        <a:pos x="867" y="52"/>
                      </a:cxn>
                      <a:cxn ang="0">
                        <a:pos x="434" y="2"/>
                      </a:cxn>
                      <a:cxn ang="0">
                        <a:pos x="1" y="45"/>
                      </a:cxn>
                    </a:cxnLst>
                    <a:rect l="0" t="0" r="r" b="b"/>
                    <a:pathLst>
                      <a:path w="867" h="98">
                        <a:moveTo>
                          <a:pt x="1" y="45"/>
                        </a:moveTo>
                        <a:cubicBezTo>
                          <a:pt x="0" y="71"/>
                          <a:pt x="194" y="94"/>
                          <a:pt x="434" y="96"/>
                        </a:cubicBezTo>
                        <a:cubicBezTo>
                          <a:pt x="673" y="98"/>
                          <a:pt x="867" y="78"/>
                          <a:pt x="867" y="52"/>
                        </a:cubicBezTo>
                        <a:cubicBezTo>
                          <a:pt x="867" y="26"/>
                          <a:pt x="674" y="4"/>
                          <a:pt x="434" y="2"/>
                        </a:cubicBezTo>
                        <a:cubicBezTo>
                          <a:pt x="195" y="0"/>
                          <a:pt x="1" y="19"/>
                          <a:pt x="1" y="45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24" name="Freeform 2192"/>
                  <p:cNvSpPr>
                    <a:spLocks/>
                  </p:cNvSpPr>
                  <p:nvPr/>
                </p:nvSpPr>
                <p:spPr bwMode="auto">
                  <a:xfrm>
                    <a:off x="4321" y="3231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5"/>
                      </a:cxn>
                      <a:cxn ang="0">
                        <a:pos x="1" y="160"/>
                      </a:cxn>
                      <a:cxn ang="0">
                        <a:pos x="434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2" y="45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8"/>
                          <a:pt x="434" y="210"/>
                        </a:cubicBezTo>
                        <a:cubicBezTo>
                          <a:pt x="673" y="212"/>
                          <a:pt x="867" y="193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25" name="Freeform 2193"/>
                  <p:cNvSpPr>
                    <a:spLocks/>
                  </p:cNvSpPr>
                  <p:nvPr/>
                </p:nvSpPr>
                <p:spPr bwMode="auto">
                  <a:xfrm>
                    <a:off x="4321" y="3242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1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7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09" name="Group 2197"/>
                <p:cNvGrpSpPr>
                  <a:grpSpLocks/>
                </p:cNvGrpSpPr>
                <p:nvPr/>
              </p:nvGrpSpPr>
              <p:grpSpPr bwMode="auto">
                <a:xfrm>
                  <a:off x="4334" y="3233"/>
                  <a:ext cx="182" cy="18"/>
                  <a:chOff x="4334" y="3233"/>
                  <a:chExt cx="182" cy="18"/>
                </a:xfrm>
              </p:grpSpPr>
              <p:sp>
                <p:nvSpPr>
                  <p:cNvPr id="1519" name="Freeform 2195"/>
                  <p:cNvSpPr>
                    <a:spLocks/>
                  </p:cNvSpPr>
                  <p:nvPr/>
                </p:nvSpPr>
                <p:spPr bwMode="auto">
                  <a:xfrm>
                    <a:off x="4334" y="3233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80" y="1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9" y="40"/>
                      </a:cxn>
                      <a:cxn ang="0">
                        <a:pos x="380" y="1"/>
                      </a:cxn>
                    </a:cxnLst>
                    <a:rect l="0" t="0" r="r" b="b"/>
                    <a:pathLst>
                      <a:path w="759" h="74">
                        <a:moveTo>
                          <a:pt x="380" y="1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3"/>
                          <a:pt x="170" y="70"/>
                          <a:pt x="379" y="72"/>
                        </a:cubicBezTo>
                        <a:cubicBezTo>
                          <a:pt x="589" y="74"/>
                          <a:pt x="758" y="59"/>
                          <a:pt x="759" y="40"/>
                        </a:cubicBezTo>
                        <a:cubicBezTo>
                          <a:pt x="759" y="20"/>
                          <a:pt x="589" y="3"/>
                          <a:pt x="380" y="1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20" name="Freeform 2196"/>
                  <p:cNvSpPr>
                    <a:spLocks/>
                  </p:cNvSpPr>
                  <p:nvPr/>
                </p:nvSpPr>
                <p:spPr bwMode="auto">
                  <a:xfrm>
                    <a:off x="4334" y="3233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10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2" y="18"/>
                          <a:pt x="182" y="14"/>
                          <a:pt x="182" y="10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10" name="Group 2200"/>
                <p:cNvGrpSpPr>
                  <a:grpSpLocks/>
                </p:cNvGrpSpPr>
                <p:nvPr/>
              </p:nvGrpSpPr>
              <p:grpSpPr bwMode="auto">
                <a:xfrm>
                  <a:off x="4339" y="3234"/>
                  <a:ext cx="171" cy="17"/>
                  <a:chOff x="4339" y="3234"/>
                  <a:chExt cx="171" cy="17"/>
                </a:xfrm>
              </p:grpSpPr>
              <p:sp>
                <p:nvSpPr>
                  <p:cNvPr id="1517" name="Freeform 2198"/>
                  <p:cNvSpPr>
                    <a:spLocks/>
                  </p:cNvSpPr>
                  <p:nvPr/>
                </p:nvSpPr>
                <p:spPr bwMode="auto">
                  <a:xfrm>
                    <a:off x="4339" y="3234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1"/>
                      </a:cxn>
                      <a:cxn ang="0">
                        <a:pos x="0" y="32"/>
                      </a:cxn>
                      <a:cxn ang="0">
                        <a:pos x="356" y="68"/>
                      </a:cxn>
                      <a:cxn ang="0">
                        <a:pos x="713" y="38"/>
                      </a:cxn>
                      <a:cxn ang="0">
                        <a:pos x="357" y="1"/>
                      </a:cxn>
                    </a:cxnLst>
                    <a:rect l="0" t="0" r="r" b="b"/>
                    <a:pathLst>
                      <a:path w="713" h="70">
                        <a:moveTo>
                          <a:pt x="357" y="1"/>
                        </a:moveTo>
                        <a:cubicBezTo>
                          <a:pt x="160" y="0"/>
                          <a:pt x="0" y="14"/>
                          <a:pt x="0" y="32"/>
                        </a:cubicBezTo>
                        <a:cubicBezTo>
                          <a:pt x="0" y="50"/>
                          <a:pt x="159" y="67"/>
                          <a:pt x="356" y="68"/>
                        </a:cubicBezTo>
                        <a:cubicBezTo>
                          <a:pt x="553" y="70"/>
                          <a:pt x="712" y="56"/>
                          <a:pt x="713" y="38"/>
                        </a:cubicBezTo>
                        <a:cubicBezTo>
                          <a:pt x="713" y="19"/>
                          <a:pt x="553" y="3"/>
                          <a:pt x="357" y="1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18" name="Freeform 2199"/>
                  <p:cNvSpPr>
                    <a:spLocks/>
                  </p:cNvSpPr>
                  <p:nvPr/>
                </p:nvSpPr>
                <p:spPr bwMode="auto">
                  <a:xfrm>
                    <a:off x="4339" y="3234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8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8"/>
                        </a:cubicBezTo>
                        <a:cubicBezTo>
                          <a:pt x="0" y="12"/>
                          <a:pt x="38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4"/>
                          <a:pt x="133" y="1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11" name="Group 2205"/>
                <p:cNvGrpSpPr>
                  <a:grpSpLocks/>
                </p:cNvGrpSpPr>
                <p:nvPr/>
              </p:nvGrpSpPr>
              <p:grpSpPr bwMode="auto">
                <a:xfrm>
                  <a:off x="4373" y="3169"/>
                  <a:ext cx="105" cy="79"/>
                  <a:chOff x="4373" y="3169"/>
                  <a:chExt cx="105" cy="79"/>
                </a:xfrm>
              </p:grpSpPr>
              <p:sp>
                <p:nvSpPr>
                  <p:cNvPr id="1513" name="Freeform 2201"/>
                  <p:cNvSpPr>
                    <a:spLocks/>
                  </p:cNvSpPr>
                  <p:nvPr/>
                </p:nvSpPr>
                <p:spPr bwMode="auto">
                  <a:xfrm>
                    <a:off x="4373" y="3169"/>
                    <a:ext cx="105" cy="79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2"/>
                      </a:cxn>
                      <a:cxn ang="0">
                        <a:pos x="435" y="37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8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2"/>
                        </a:cubicBezTo>
                        <a:lnTo>
                          <a:pt x="435" y="37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14" name="Freeform 2202"/>
                  <p:cNvSpPr>
                    <a:spLocks/>
                  </p:cNvSpPr>
                  <p:nvPr/>
                </p:nvSpPr>
                <p:spPr bwMode="auto">
                  <a:xfrm>
                    <a:off x="4374" y="3169"/>
                    <a:ext cx="104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6" y="70"/>
                      </a:cxn>
                      <a:cxn ang="0">
                        <a:pos x="433" y="37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3" h="71">
                        <a:moveTo>
                          <a:pt x="0" y="34"/>
                        </a:moveTo>
                        <a:cubicBezTo>
                          <a:pt x="0" y="53"/>
                          <a:pt x="97" y="69"/>
                          <a:pt x="216" y="70"/>
                        </a:cubicBezTo>
                        <a:cubicBezTo>
                          <a:pt x="336" y="71"/>
                          <a:pt x="433" y="57"/>
                          <a:pt x="433" y="37"/>
                        </a:cubicBezTo>
                        <a:cubicBezTo>
                          <a:pt x="433" y="18"/>
                          <a:pt x="336" y="2"/>
                          <a:pt x="217" y="1"/>
                        </a:cubicBezTo>
                        <a:cubicBezTo>
                          <a:pt x="97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15" name="Freeform 2203"/>
                  <p:cNvSpPr>
                    <a:spLocks/>
                  </p:cNvSpPr>
                  <p:nvPr/>
                </p:nvSpPr>
                <p:spPr bwMode="auto">
                  <a:xfrm>
                    <a:off x="4373" y="3169"/>
                    <a:ext cx="105" cy="79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2"/>
                      </a:cxn>
                      <a:cxn ang="0">
                        <a:pos x="435" y="37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8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2"/>
                        </a:cubicBezTo>
                        <a:lnTo>
                          <a:pt x="435" y="37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16" name="Freeform 2204"/>
                  <p:cNvSpPr>
                    <a:spLocks/>
                  </p:cNvSpPr>
                  <p:nvPr/>
                </p:nvSpPr>
                <p:spPr bwMode="auto">
                  <a:xfrm>
                    <a:off x="4374" y="3177"/>
                    <a:ext cx="104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1" y="9"/>
                      </a:cxn>
                      <a:cxn ang="0">
                        <a:pos x="104" y="1"/>
                      </a:cxn>
                    </a:cxnLst>
                    <a:rect l="0" t="0" r="r" b="b"/>
                    <a:pathLst>
                      <a:path w="104" h="9">
                        <a:moveTo>
                          <a:pt x="0" y="0"/>
                        </a:moveTo>
                        <a:cubicBezTo>
                          <a:pt x="0" y="5"/>
                          <a:pt x="23" y="9"/>
                          <a:pt x="51" y="9"/>
                        </a:cubicBezTo>
                        <a:cubicBezTo>
                          <a:pt x="80" y="9"/>
                          <a:pt x="104" y="6"/>
                          <a:pt x="104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512" name="Freeform 2206"/>
                <p:cNvSpPr>
                  <a:spLocks/>
                </p:cNvSpPr>
                <p:nvPr/>
              </p:nvSpPr>
              <p:spPr bwMode="auto">
                <a:xfrm>
                  <a:off x="4382" y="3169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8" y="1"/>
                    </a:cxn>
                    <a:cxn ang="0">
                      <a:pos x="0" y="28"/>
                    </a:cxn>
                    <a:cxn ang="0">
                      <a:pos x="177" y="59"/>
                    </a:cxn>
                    <a:cxn ang="0">
                      <a:pos x="354" y="31"/>
                    </a:cxn>
                    <a:cxn ang="0">
                      <a:pos x="178" y="1"/>
                    </a:cxn>
                  </a:cxnLst>
                  <a:rect l="0" t="0" r="r" b="b"/>
                  <a:pathLst>
                    <a:path w="355" h="60">
                      <a:moveTo>
                        <a:pt x="178" y="1"/>
                      </a:moveTo>
                      <a:cubicBezTo>
                        <a:pt x="80" y="0"/>
                        <a:pt x="0" y="12"/>
                        <a:pt x="0" y="28"/>
                      </a:cubicBezTo>
                      <a:cubicBezTo>
                        <a:pt x="0" y="44"/>
                        <a:pt x="79" y="58"/>
                        <a:pt x="177" y="59"/>
                      </a:cubicBezTo>
                      <a:cubicBezTo>
                        <a:pt x="275" y="60"/>
                        <a:pt x="354" y="47"/>
                        <a:pt x="354" y="31"/>
                      </a:cubicBezTo>
                      <a:cubicBezTo>
                        <a:pt x="355" y="15"/>
                        <a:pt x="275" y="1"/>
                        <a:pt x="178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89" name="Group 2226"/>
              <p:cNvGrpSpPr>
                <a:grpSpLocks/>
              </p:cNvGrpSpPr>
              <p:nvPr/>
            </p:nvGrpSpPr>
            <p:grpSpPr bwMode="auto">
              <a:xfrm>
                <a:off x="4570" y="3163"/>
                <a:ext cx="216" cy="121"/>
                <a:chOff x="4570" y="3163"/>
                <a:chExt cx="216" cy="121"/>
              </a:xfrm>
            </p:grpSpPr>
            <p:grpSp>
              <p:nvGrpSpPr>
                <p:cNvPr id="1490" name="Group 2213"/>
                <p:cNvGrpSpPr>
                  <a:grpSpLocks/>
                </p:cNvGrpSpPr>
                <p:nvPr/>
              </p:nvGrpSpPr>
              <p:grpSpPr bwMode="auto">
                <a:xfrm>
                  <a:off x="4570" y="3225"/>
                  <a:ext cx="216" cy="59"/>
                  <a:chOff x="4570" y="3225"/>
                  <a:chExt cx="216" cy="59"/>
                </a:xfrm>
              </p:grpSpPr>
              <p:sp>
                <p:nvSpPr>
                  <p:cNvPr id="1503" name="Freeform 2208"/>
                  <p:cNvSpPr>
                    <a:spLocks/>
                  </p:cNvSpPr>
                  <p:nvPr/>
                </p:nvSpPr>
                <p:spPr bwMode="auto">
                  <a:xfrm>
                    <a:off x="4578" y="323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1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1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04" name="Freeform 2209"/>
                  <p:cNvSpPr>
                    <a:spLocks/>
                  </p:cNvSpPr>
                  <p:nvPr/>
                </p:nvSpPr>
                <p:spPr bwMode="auto">
                  <a:xfrm>
                    <a:off x="4570" y="3225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8"/>
                          <a:pt x="433" y="210"/>
                        </a:cubicBezTo>
                        <a:cubicBezTo>
                          <a:pt x="672" y="212"/>
                          <a:pt x="867" y="193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05" name="Freeform 2210"/>
                  <p:cNvSpPr>
                    <a:spLocks/>
                  </p:cNvSpPr>
                  <p:nvPr/>
                </p:nvSpPr>
                <p:spPr bwMode="auto">
                  <a:xfrm>
                    <a:off x="4570" y="3225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0" y="45"/>
                      </a:cxn>
                      <a:cxn ang="0">
                        <a:pos x="433" y="96"/>
                      </a:cxn>
                      <a:cxn ang="0">
                        <a:pos x="867" y="52"/>
                      </a:cxn>
                      <a:cxn ang="0">
                        <a:pos x="434" y="2"/>
                      </a:cxn>
                      <a:cxn ang="0">
                        <a:pos x="0" y="45"/>
                      </a:cxn>
                    </a:cxnLst>
                    <a:rect l="0" t="0" r="r" b="b"/>
                    <a:pathLst>
                      <a:path w="867" h="98">
                        <a:moveTo>
                          <a:pt x="0" y="45"/>
                        </a:moveTo>
                        <a:cubicBezTo>
                          <a:pt x="0" y="71"/>
                          <a:pt x="194" y="94"/>
                          <a:pt x="433" y="96"/>
                        </a:cubicBezTo>
                        <a:cubicBezTo>
                          <a:pt x="672" y="98"/>
                          <a:pt x="867" y="78"/>
                          <a:pt x="867" y="52"/>
                        </a:cubicBezTo>
                        <a:cubicBezTo>
                          <a:pt x="867" y="26"/>
                          <a:pt x="673" y="4"/>
                          <a:pt x="434" y="2"/>
                        </a:cubicBezTo>
                        <a:cubicBezTo>
                          <a:pt x="194" y="0"/>
                          <a:pt x="0" y="19"/>
                          <a:pt x="0" y="45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06" name="Freeform 2211"/>
                  <p:cNvSpPr>
                    <a:spLocks/>
                  </p:cNvSpPr>
                  <p:nvPr/>
                </p:nvSpPr>
                <p:spPr bwMode="auto">
                  <a:xfrm>
                    <a:off x="4570" y="3225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8"/>
                          <a:pt x="433" y="210"/>
                        </a:cubicBezTo>
                        <a:cubicBezTo>
                          <a:pt x="672" y="212"/>
                          <a:pt x="867" y="193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07" name="Freeform 2212"/>
                  <p:cNvSpPr>
                    <a:spLocks/>
                  </p:cNvSpPr>
                  <p:nvPr/>
                </p:nvSpPr>
                <p:spPr bwMode="auto">
                  <a:xfrm>
                    <a:off x="4570" y="3236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0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7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91" name="Group 2216"/>
                <p:cNvGrpSpPr>
                  <a:grpSpLocks/>
                </p:cNvGrpSpPr>
                <p:nvPr/>
              </p:nvGrpSpPr>
              <p:grpSpPr bwMode="auto">
                <a:xfrm>
                  <a:off x="4583" y="3227"/>
                  <a:ext cx="182" cy="18"/>
                  <a:chOff x="4583" y="3227"/>
                  <a:chExt cx="182" cy="18"/>
                </a:xfrm>
              </p:grpSpPr>
              <p:sp>
                <p:nvSpPr>
                  <p:cNvPr id="1501" name="Freeform 2214"/>
                  <p:cNvSpPr>
                    <a:spLocks/>
                  </p:cNvSpPr>
                  <p:nvPr/>
                </p:nvSpPr>
                <p:spPr bwMode="auto">
                  <a:xfrm>
                    <a:off x="4583" y="3227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79" y="1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8" y="40"/>
                      </a:cxn>
                      <a:cxn ang="0">
                        <a:pos x="379" y="1"/>
                      </a:cxn>
                    </a:cxnLst>
                    <a:rect l="0" t="0" r="r" b="b"/>
                    <a:pathLst>
                      <a:path w="758" h="74">
                        <a:moveTo>
                          <a:pt x="379" y="1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3"/>
                          <a:pt x="169" y="70"/>
                          <a:pt x="379" y="72"/>
                        </a:cubicBezTo>
                        <a:cubicBezTo>
                          <a:pt x="588" y="74"/>
                          <a:pt x="758" y="59"/>
                          <a:pt x="758" y="40"/>
                        </a:cubicBezTo>
                        <a:cubicBezTo>
                          <a:pt x="758" y="20"/>
                          <a:pt x="589" y="3"/>
                          <a:pt x="379" y="1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02" name="Freeform 2215"/>
                  <p:cNvSpPr>
                    <a:spLocks/>
                  </p:cNvSpPr>
                  <p:nvPr/>
                </p:nvSpPr>
                <p:spPr bwMode="auto">
                  <a:xfrm>
                    <a:off x="4583" y="3227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10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1" y="18"/>
                          <a:pt x="182" y="14"/>
                          <a:pt x="182" y="10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92" name="Group 2219"/>
                <p:cNvGrpSpPr>
                  <a:grpSpLocks/>
                </p:cNvGrpSpPr>
                <p:nvPr/>
              </p:nvGrpSpPr>
              <p:grpSpPr bwMode="auto">
                <a:xfrm>
                  <a:off x="4588" y="3228"/>
                  <a:ext cx="171" cy="17"/>
                  <a:chOff x="4588" y="3228"/>
                  <a:chExt cx="171" cy="17"/>
                </a:xfrm>
              </p:grpSpPr>
              <p:sp>
                <p:nvSpPr>
                  <p:cNvPr id="1499" name="Freeform 2217"/>
                  <p:cNvSpPr>
                    <a:spLocks/>
                  </p:cNvSpPr>
                  <p:nvPr/>
                </p:nvSpPr>
                <p:spPr bwMode="auto">
                  <a:xfrm>
                    <a:off x="4588" y="3228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1"/>
                      </a:cxn>
                      <a:cxn ang="0">
                        <a:pos x="1" y="32"/>
                      </a:cxn>
                      <a:cxn ang="0">
                        <a:pos x="357" y="68"/>
                      </a:cxn>
                      <a:cxn ang="0">
                        <a:pos x="713" y="38"/>
                      </a:cxn>
                      <a:cxn ang="0">
                        <a:pos x="357" y="1"/>
                      </a:cxn>
                    </a:cxnLst>
                    <a:rect l="0" t="0" r="r" b="b"/>
                    <a:pathLst>
                      <a:path w="713" h="70">
                        <a:moveTo>
                          <a:pt x="357" y="1"/>
                        </a:moveTo>
                        <a:cubicBezTo>
                          <a:pt x="160" y="0"/>
                          <a:pt x="1" y="14"/>
                          <a:pt x="1" y="32"/>
                        </a:cubicBezTo>
                        <a:cubicBezTo>
                          <a:pt x="0" y="50"/>
                          <a:pt x="160" y="67"/>
                          <a:pt x="357" y="68"/>
                        </a:cubicBezTo>
                        <a:cubicBezTo>
                          <a:pt x="553" y="70"/>
                          <a:pt x="713" y="56"/>
                          <a:pt x="713" y="38"/>
                        </a:cubicBezTo>
                        <a:cubicBezTo>
                          <a:pt x="713" y="19"/>
                          <a:pt x="554" y="3"/>
                          <a:pt x="357" y="1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00" name="Freeform 2218"/>
                  <p:cNvSpPr>
                    <a:spLocks/>
                  </p:cNvSpPr>
                  <p:nvPr/>
                </p:nvSpPr>
                <p:spPr bwMode="auto">
                  <a:xfrm>
                    <a:off x="4588" y="3228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8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8"/>
                        </a:cubicBezTo>
                        <a:cubicBezTo>
                          <a:pt x="0" y="12"/>
                          <a:pt x="39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4"/>
                          <a:pt x="133" y="1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93" name="Group 2224"/>
                <p:cNvGrpSpPr>
                  <a:grpSpLocks/>
                </p:cNvGrpSpPr>
                <p:nvPr/>
              </p:nvGrpSpPr>
              <p:grpSpPr bwMode="auto">
                <a:xfrm>
                  <a:off x="4622" y="3163"/>
                  <a:ext cx="105" cy="79"/>
                  <a:chOff x="4622" y="3163"/>
                  <a:chExt cx="105" cy="79"/>
                </a:xfrm>
              </p:grpSpPr>
              <p:sp>
                <p:nvSpPr>
                  <p:cNvPr id="1495" name="Freeform 2220"/>
                  <p:cNvSpPr>
                    <a:spLocks/>
                  </p:cNvSpPr>
                  <p:nvPr/>
                </p:nvSpPr>
                <p:spPr bwMode="auto">
                  <a:xfrm>
                    <a:off x="4622" y="3163"/>
                    <a:ext cx="105" cy="79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2"/>
                      </a:cxn>
                      <a:cxn ang="0">
                        <a:pos x="436" y="37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8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2"/>
                        </a:cubicBezTo>
                        <a:lnTo>
                          <a:pt x="436" y="37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96" name="Freeform 2221"/>
                  <p:cNvSpPr>
                    <a:spLocks/>
                  </p:cNvSpPr>
                  <p:nvPr/>
                </p:nvSpPr>
                <p:spPr bwMode="auto">
                  <a:xfrm>
                    <a:off x="4622" y="3163"/>
                    <a:ext cx="105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7" y="70"/>
                      </a:cxn>
                      <a:cxn ang="0">
                        <a:pos x="434" y="37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4" h="71">
                        <a:moveTo>
                          <a:pt x="0" y="34"/>
                        </a:moveTo>
                        <a:cubicBezTo>
                          <a:pt x="0" y="53"/>
                          <a:pt x="97" y="69"/>
                          <a:pt x="217" y="70"/>
                        </a:cubicBezTo>
                        <a:cubicBezTo>
                          <a:pt x="336" y="71"/>
                          <a:pt x="434" y="57"/>
                          <a:pt x="434" y="37"/>
                        </a:cubicBezTo>
                        <a:cubicBezTo>
                          <a:pt x="434" y="18"/>
                          <a:pt x="337" y="2"/>
                          <a:pt x="217" y="1"/>
                        </a:cubicBezTo>
                        <a:cubicBezTo>
                          <a:pt x="98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97" name="Freeform 2222"/>
                  <p:cNvSpPr>
                    <a:spLocks/>
                  </p:cNvSpPr>
                  <p:nvPr/>
                </p:nvSpPr>
                <p:spPr bwMode="auto">
                  <a:xfrm>
                    <a:off x="4622" y="3163"/>
                    <a:ext cx="105" cy="79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2"/>
                      </a:cxn>
                      <a:cxn ang="0">
                        <a:pos x="436" y="37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8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2"/>
                        </a:cubicBezTo>
                        <a:lnTo>
                          <a:pt x="436" y="37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98" name="Freeform 2223"/>
                  <p:cNvSpPr>
                    <a:spLocks/>
                  </p:cNvSpPr>
                  <p:nvPr/>
                </p:nvSpPr>
                <p:spPr bwMode="auto">
                  <a:xfrm>
                    <a:off x="4622" y="3171"/>
                    <a:ext cx="105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3" y="9"/>
                      </a:cxn>
                      <a:cxn ang="0">
                        <a:pos x="105" y="1"/>
                      </a:cxn>
                    </a:cxnLst>
                    <a:rect l="0" t="0" r="r" b="b"/>
                    <a:pathLst>
                      <a:path w="105" h="9">
                        <a:moveTo>
                          <a:pt x="0" y="0"/>
                        </a:moveTo>
                        <a:cubicBezTo>
                          <a:pt x="0" y="5"/>
                          <a:pt x="24" y="9"/>
                          <a:pt x="53" y="9"/>
                        </a:cubicBezTo>
                        <a:cubicBezTo>
                          <a:pt x="81" y="9"/>
                          <a:pt x="105" y="6"/>
                          <a:pt x="105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494" name="Freeform 2225"/>
                <p:cNvSpPr>
                  <a:spLocks/>
                </p:cNvSpPr>
                <p:nvPr/>
              </p:nvSpPr>
              <p:spPr bwMode="auto">
                <a:xfrm>
                  <a:off x="4631" y="3163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7" y="1"/>
                    </a:cxn>
                    <a:cxn ang="0">
                      <a:pos x="0" y="28"/>
                    </a:cxn>
                    <a:cxn ang="0">
                      <a:pos x="177" y="59"/>
                    </a:cxn>
                    <a:cxn ang="0">
                      <a:pos x="354" y="31"/>
                    </a:cxn>
                    <a:cxn ang="0">
                      <a:pos x="177" y="1"/>
                    </a:cxn>
                  </a:cxnLst>
                  <a:rect l="0" t="0" r="r" b="b"/>
                  <a:pathLst>
                    <a:path w="354" h="60">
                      <a:moveTo>
                        <a:pt x="177" y="1"/>
                      </a:moveTo>
                      <a:cubicBezTo>
                        <a:pt x="79" y="0"/>
                        <a:pt x="0" y="12"/>
                        <a:pt x="0" y="28"/>
                      </a:cubicBezTo>
                      <a:cubicBezTo>
                        <a:pt x="0" y="44"/>
                        <a:pt x="79" y="58"/>
                        <a:pt x="177" y="59"/>
                      </a:cubicBezTo>
                      <a:cubicBezTo>
                        <a:pt x="274" y="60"/>
                        <a:pt x="354" y="47"/>
                        <a:pt x="354" y="31"/>
                      </a:cubicBezTo>
                      <a:cubicBezTo>
                        <a:pt x="354" y="15"/>
                        <a:pt x="275" y="1"/>
                        <a:pt x="177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82" name="Group 2266"/>
            <p:cNvGrpSpPr>
              <a:grpSpLocks/>
            </p:cNvGrpSpPr>
            <p:nvPr/>
          </p:nvGrpSpPr>
          <p:grpSpPr bwMode="auto">
            <a:xfrm>
              <a:off x="7825359" y="4120139"/>
              <a:ext cx="409360" cy="94484"/>
              <a:chOff x="4321" y="3251"/>
              <a:chExt cx="465" cy="127"/>
            </a:xfrm>
          </p:grpSpPr>
          <p:grpSp>
            <p:nvGrpSpPr>
              <p:cNvPr id="1450" name="Group 2246"/>
              <p:cNvGrpSpPr>
                <a:grpSpLocks/>
              </p:cNvGrpSpPr>
              <p:nvPr/>
            </p:nvGrpSpPr>
            <p:grpSpPr bwMode="auto">
              <a:xfrm>
                <a:off x="4321" y="3257"/>
                <a:ext cx="217" cy="121"/>
                <a:chOff x="4321" y="3257"/>
                <a:chExt cx="217" cy="121"/>
              </a:xfrm>
            </p:grpSpPr>
            <p:grpSp>
              <p:nvGrpSpPr>
                <p:cNvPr id="1470" name="Group 2233"/>
                <p:cNvGrpSpPr>
                  <a:grpSpLocks/>
                </p:cNvGrpSpPr>
                <p:nvPr/>
              </p:nvGrpSpPr>
              <p:grpSpPr bwMode="auto">
                <a:xfrm>
                  <a:off x="4321" y="3319"/>
                  <a:ext cx="217" cy="59"/>
                  <a:chOff x="4321" y="3319"/>
                  <a:chExt cx="217" cy="59"/>
                </a:xfrm>
              </p:grpSpPr>
              <p:sp>
                <p:nvSpPr>
                  <p:cNvPr id="1483" name="Freeform 2228"/>
                  <p:cNvSpPr>
                    <a:spLocks/>
                  </p:cNvSpPr>
                  <p:nvPr/>
                </p:nvSpPr>
                <p:spPr bwMode="auto">
                  <a:xfrm>
                    <a:off x="4329" y="3327"/>
                    <a:ext cx="209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8"/>
                          <a:pt x="433" y="210"/>
                        </a:cubicBezTo>
                        <a:cubicBezTo>
                          <a:pt x="672" y="212"/>
                          <a:pt x="866" y="193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84" name="Freeform 2229"/>
                  <p:cNvSpPr>
                    <a:spLocks/>
                  </p:cNvSpPr>
                  <p:nvPr/>
                </p:nvSpPr>
                <p:spPr bwMode="auto">
                  <a:xfrm>
                    <a:off x="4321" y="3319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5"/>
                      </a:cxn>
                      <a:cxn ang="0">
                        <a:pos x="1" y="160"/>
                      </a:cxn>
                      <a:cxn ang="0">
                        <a:pos x="434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2" y="45"/>
                        </a:cubicBezTo>
                        <a:lnTo>
                          <a:pt x="1" y="160"/>
                        </a:lnTo>
                        <a:cubicBezTo>
                          <a:pt x="0" y="185"/>
                          <a:pt x="194" y="208"/>
                          <a:pt x="434" y="210"/>
                        </a:cubicBezTo>
                        <a:cubicBezTo>
                          <a:pt x="673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85" name="Freeform 2230"/>
                  <p:cNvSpPr>
                    <a:spLocks/>
                  </p:cNvSpPr>
                  <p:nvPr/>
                </p:nvSpPr>
                <p:spPr bwMode="auto">
                  <a:xfrm>
                    <a:off x="4321" y="3319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1" y="45"/>
                      </a:cxn>
                      <a:cxn ang="0">
                        <a:pos x="434" y="95"/>
                      </a:cxn>
                      <a:cxn ang="0">
                        <a:pos x="867" y="52"/>
                      </a:cxn>
                      <a:cxn ang="0">
                        <a:pos x="434" y="2"/>
                      </a:cxn>
                      <a:cxn ang="0">
                        <a:pos x="1" y="45"/>
                      </a:cxn>
                    </a:cxnLst>
                    <a:rect l="0" t="0" r="r" b="b"/>
                    <a:pathLst>
                      <a:path w="867" h="97">
                        <a:moveTo>
                          <a:pt x="1" y="45"/>
                        </a:moveTo>
                        <a:cubicBezTo>
                          <a:pt x="0" y="71"/>
                          <a:pt x="194" y="93"/>
                          <a:pt x="434" y="95"/>
                        </a:cubicBezTo>
                        <a:cubicBezTo>
                          <a:pt x="673" y="97"/>
                          <a:pt x="867" y="78"/>
                          <a:pt x="867" y="52"/>
                        </a:cubicBezTo>
                        <a:cubicBezTo>
                          <a:pt x="867" y="26"/>
                          <a:pt x="674" y="4"/>
                          <a:pt x="434" y="2"/>
                        </a:cubicBezTo>
                        <a:cubicBezTo>
                          <a:pt x="195" y="0"/>
                          <a:pt x="1" y="19"/>
                          <a:pt x="1" y="45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86" name="Freeform 2231"/>
                  <p:cNvSpPr>
                    <a:spLocks/>
                  </p:cNvSpPr>
                  <p:nvPr/>
                </p:nvSpPr>
                <p:spPr bwMode="auto">
                  <a:xfrm>
                    <a:off x="4321" y="3319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5"/>
                      </a:cxn>
                      <a:cxn ang="0">
                        <a:pos x="1" y="160"/>
                      </a:cxn>
                      <a:cxn ang="0">
                        <a:pos x="434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2" y="45"/>
                        </a:cubicBezTo>
                        <a:lnTo>
                          <a:pt x="1" y="160"/>
                        </a:lnTo>
                        <a:cubicBezTo>
                          <a:pt x="0" y="185"/>
                          <a:pt x="194" y="208"/>
                          <a:pt x="434" y="210"/>
                        </a:cubicBezTo>
                        <a:cubicBezTo>
                          <a:pt x="673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87" name="Freeform 2232"/>
                  <p:cNvSpPr>
                    <a:spLocks/>
                  </p:cNvSpPr>
                  <p:nvPr/>
                </p:nvSpPr>
                <p:spPr bwMode="auto">
                  <a:xfrm>
                    <a:off x="4321" y="3330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1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71" name="Group 2236"/>
                <p:cNvGrpSpPr>
                  <a:grpSpLocks/>
                </p:cNvGrpSpPr>
                <p:nvPr/>
              </p:nvGrpSpPr>
              <p:grpSpPr bwMode="auto">
                <a:xfrm>
                  <a:off x="4334" y="3321"/>
                  <a:ext cx="182" cy="18"/>
                  <a:chOff x="4334" y="3321"/>
                  <a:chExt cx="182" cy="18"/>
                </a:xfrm>
              </p:grpSpPr>
              <p:sp>
                <p:nvSpPr>
                  <p:cNvPr id="1481" name="Freeform 2234"/>
                  <p:cNvSpPr>
                    <a:spLocks/>
                  </p:cNvSpPr>
                  <p:nvPr/>
                </p:nvSpPr>
                <p:spPr bwMode="auto">
                  <a:xfrm>
                    <a:off x="4334" y="3321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80" y="2"/>
                      </a:cxn>
                      <a:cxn ang="0">
                        <a:pos x="0" y="34"/>
                      </a:cxn>
                      <a:cxn ang="0">
                        <a:pos x="379" y="73"/>
                      </a:cxn>
                      <a:cxn ang="0">
                        <a:pos x="759" y="40"/>
                      </a:cxn>
                      <a:cxn ang="0">
                        <a:pos x="380" y="2"/>
                      </a:cxn>
                    </a:cxnLst>
                    <a:rect l="0" t="0" r="r" b="b"/>
                    <a:pathLst>
                      <a:path w="759" h="74">
                        <a:moveTo>
                          <a:pt x="380" y="2"/>
                        </a:moveTo>
                        <a:cubicBezTo>
                          <a:pt x="170" y="0"/>
                          <a:pt x="0" y="15"/>
                          <a:pt x="0" y="34"/>
                        </a:cubicBezTo>
                        <a:cubicBezTo>
                          <a:pt x="0" y="54"/>
                          <a:pt x="170" y="71"/>
                          <a:pt x="379" y="73"/>
                        </a:cubicBezTo>
                        <a:cubicBezTo>
                          <a:pt x="589" y="74"/>
                          <a:pt x="758" y="60"/>
                          <a:pt x="759" y="40"/>
                        </a:cubicBezTo>
                        <a:cubicBezTo>
                          <a:pt x="759" y="21"/>
                          <a:pt x="589" y="4"/>
                          <a:pt x="380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82" name="Freeform 2235"/>
                  <p:cNvSpPr>
                    <a:spLocks/>
                  </p:cNvSpPr>
                  <p:nvPr/>
                </p:nvSpPr>
                <p:spPr bwMode="auto">
                  <a:xfrm>
                    <a:off x="4334" y="3321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2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72" name="Group 2239"/>
                <p:cNvGrpSpPr>
                  <a:grpSpLocks/>
                </p:cNvGrpSpPr>
                <p:nvPr/>
              </p:nvGrpSpPr>
              <p:grpSpPr bwMode="auto">
                <a:xfrm>
                  <a:off x="4339" y="3322"/>
                  <a:ext cx="171" cy="17"/>
                  <a:chOff x="4339" y="3322"/>
                  <a:chExt cx="171" cy="17"/>
                </a:xfrm>
              </p:grpSpPr>
              <p:sp>
                <p:nvSpPr>
                  <p:cNvPr id="1479" name="Freeform 2237"/>
                  <p:cNvSpPr>
                    <a:spLocks/>
                  </p:cNvSpPr>
                  <p:nvPr/>
                </p:nvSpPr>
                <p:spPr bwMode="auto">
                  <a:xfrm>
                    <a:off x="4339" y="3322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1"/>
                      </a:cxn>
                      <a:cxn ang="0">
                        <a:pos x="0" y="32"/>
                      </a:cxn>
                      <a:cxn ang="0">
                        <a:pos x="356" y="68"/>
                      </a:cxn>
                      <a:cxn ang="0">
                        <a:pos x="713" y="37"/>
                      </a:cxn>
                      <a:cxn ang="0">
                        <a:pos x="357" y="1"/>
                      </a:cxn>
                    </a:cxnLst>
                    <a:rect l="0" t="0" r="r" b="b"/>
                    <a:pathLst>
                      <a:path w="713" h="69">
                        <a:moveTo>
                          <a:pt x="357" y="1"/>
                        </a:moveTo>
                        <a:cubicBezTo>
                          <a:pt x="160" y="0"/>
                          <a:pt x="0" y="13"/>
                          <a:pt x="0" y="32"/>
                        </a:cubicBezTo>
                        <a:cubicBezTo>
                          <a:pt x="0" y="50"/>
                          <a:pt x="159" y="66"/>
                          <a:pt x="356" y="68"/>
                        </a:cubicBezTo>
                        <a:cubicBezTo>
                          <a:pt x="553" y="69"/>
                          <a:pt x="712" y="56"/>
                          <a:pt x="713" y="37"/>
                        </a:cubicBezTo>
                        <a:cubicBezTo>
                          <a:pt x="713" y="19"/>
                          <a:pt x="553" y="3"/>
                          <a:pt x="357" y="1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80" name="Freeform 2238"/>
                  <p:cNvSpPr>
                    <a:spLocks/>
                  </p:cNvSpPr>
                  <p:nvPr/>
                </p:nvSpPr>
                <p:spPr bwMode="auto">
                  <a:xfrm>
                    <a:off x="4339" y="3322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8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8"/>
                        </a:cubicBezTo>
                        <a:cubicBezTo>
                          <a:pt x="0" y="12"/>
                          <a:pt x="38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1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73" name="Group 2244"/>
                <p:cNvGrpSpPr>
                  <a:grpSpLocks/>
                </p:cNvGrpSpPr>
                <p:nvPr/>
              </p:nvGrpSpPr>
              <p:grpSpPr bwMode="auto">
                <a:xfrm>
                  <a:off x="4373" y="3257"/>
                  <a:ext cx="105" cy="78"/>
                  <a:chOff x="4373" y="3257"/>
                  <a:chExt cx="105" cy="78"/>
                </a:xfrm>
              </p:grpSpPr>
              <p:sp>
                <p:nvSpPr>
                  <p:cNvPr id="1475" name="Freeform 2240"/>
                  <p:cNvSpPr>
                    <a:spLocks/>
                  </p:cNvSpPr>
                  <p:nvPr/>
                </p:nvSpPr>
                <p:spPr bwMode="auto">
                  <a:xfrm>
                    <a:off x="4373" y="3257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90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90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9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76" name="Freeform 2241"/>
                  <p:cNvSpPr>
                    <a:spLocks/>
                  </p:cNvSpPr>
                  <p:nvPr/>
                </p:nvSpPr>
                <p:spPr bwMode="auto">
                  <a:xfrm>
                    <a:off x="4374" y="3257"/>
                    <a:ext cx="104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6" y="71"/>
                      </a:cxn>
                      <a:cxn ang="0">
                        <a:pos x="433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3" h="72">
                        <a:moveTo>
                          <a:pt x="0" y="34"/>
                        </a:moveTo>
                        <a:cubicBezTo>
                          <a:pt x="0" y="54"/>
                          <a:pt x="97" y="70"/>
                          <a:pt x="216" y="71"/>
                        </a:cubicBezTo>
                        <a:cubicBezTo>
                          <a:pt x="336" y="72"/>
                          <a:pt x="433" y="57"/>
                          <a:pt x="433" y="38"/>
                        </a:cubicBezTo>
                        <a:cubicBezTo>
                          <a:pt x="433" y="19"/>
                          <a:pt x="336" y="2"/>
                          <a:pt x="217" y="1"/>
                        </a:cubicBezTo>
                        <a:cubicBezTo>
                          <a:pt x="97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77" name="Freeform 2242"/>
                  <p:cNvSpPr>
                    <a:spLocks/>
                  </p:cNvSpPr>
                  <p:nvPr/>
                </p:nvSpPr>
                <p:spPr bwMode="auto">
                  <a:xfrm>
                    <a:off x="4373" y="3257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90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90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9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78" name="Freeform 2243"/>
                  <p:cNvSpPr>
                    <a:spLocks/>
                  </p:cNvSpPr>
                  <p:nvPr/>
                </p:nvSpPr>
                <p:spPr bwMode="auto">
                  <a:xfrm>
                    <a:off x="4374" y="3265"/>
                    <a:ext cx="104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1" y="9"/>
                      </a:cxn>
                      <a:cxn ang="0">
                        <a:pos x="104" y="1"/>
                      </a:cxn>
                    </a:cxnLst>
                    <a:rect l="0" t="0" r="r" b="b"/>
                    <a:pathLst>
                      <a:path w="104" h="9">
                        <a:moveTo>
                          <a:pt x="0" y="0"/>
                        </a:moveTo>
                        <a:cubicBezTo>
                          <a:pt x="0" y="5"/>
                          <a:pt x="23" y="9"/>
                          <a:pt x="51" y="9"/>
                        </a:cubicBezTo>
                        <a:cubicBezTo>
                          <a:pt x="80" y="9"/>
                          <a:pt x="104" y="6"/>
                          <a:pt x="104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474" name="Freeform 2245"/>
                <p:cNvSpPr>
                  <a:spLocks/>
                </p:cNvSpPr>
                <p:nvPr/>
              </p:nvSpPr>
              <p:spPr bwMode="auto">
                <a:xfrm>
                  <a:off x="4382" y="3257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8" y="0"/>
                    </a:cxn>
                    <a:cxn ang="0">
                      <a:pos x="0" y="28"/>
                    </a:cxn>
                    <a:cxn ang="0">
                      <a:pos x="177" y="59"/>
                    </a:cxn>
                    <a:cxn ang="0">
                      <a:pos x="354" y="31"/>
                    </a:cxn>
                    <a:cxn ang="0">
                      <a:pos x="178" y="0"/>
                    </a:cxn>
                  </a:cxnLst>
                  <a:rect l="0" t="0" r="r" b="b"/>
                  <a:pathLst>
                    <a:path w="355" h="59">
                      <a:moveTo>
                        <a:pt x="178" y="0"/>
                      </a:moveTo>
                      <a:cubicBezTo>
                        <a:pt x="80" y="0"/>
                        <a:pt x="0" y="12"/>
                        <a:pt x="0" y="28"/>
                      </a:cubicBezTo>
                      <a:cubicBezTo>
                        <a:pt x="0" y="44"/>
                        <a:pt x="79" y="58"/>
                        <a:pt x="177" y="59"/>
                      </a:cubicBezTo>
                      <a:cubicBezTo>
                        <a:pt x="275" y="59"/>
                        <a:pt x="354" y="47"/>
                        <a:pt x="354" y="31"/>
                      </a:cubicBezTo>
                      <a:cubicBezTo>
                        <a:pt x="355" y="15"/>
                        <a:pt x="275" y="1"/>
                        <a:pt x="17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51" name="Group 2265"/>
              <p:cNvGrpSpPr>
                <a:grpSpLocks/>
              </p:cNvGrpSpPr>
              <p:nvPr/>
            </p:nvGrpSpPr>
            <p:grpSpPr bwMode="auto">
              <a:xfrm>
                <a:off x="4570" y="3251"/>
                <a:ext cx="216" cy="121"/>
                <a:chOff x="4570" y="3251"/>
                <a:chExt cx="216" cy="121"/>
              </a:xfrm>
            </p:grpSpPr>
            <p:grpSp>
              <p:nvGrpSpPr>
                <p:cNvPr id="1452" name="Group 2252"/>
                <p:cNvGrpSpPr>
                  <a:grpSpLocks/>
                </p:cNvGrpSpPr>
                <p:nvPr/>
              </p:nvGrpSpPr>
              <p:grpSpPr bwMode="auto">
                <a:xfrm>
                  <a:off x="4570" y="3313"/>
                  <a:ext cx="216" cy="59"/>
                  <a:chOff x="4570" y="3313"/>
                  <a:chExt cx="216" cy="59"/>
                </a:xfrm>
              </p:grpSpPr>
              <p:sp>
                <p:nvSpPr>
                  <p:cNvPr id="1465" name="Freeform 2247"/>
                  <p:cNvSpPr>
                    <a:spLocks/>
                  </p:cNvSpPr>
                  <p:nvPr/>
                </p:nvSpPr>
                <p:spPr bwMode="auto">
                  <a:xfrm>
                    <a:off x="4578" y="3321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1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1" y="45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8"/>
                          <a:pt x="433" y="210"/>
                        </a:cubicBezTo>
                        <a:cubicBezTo>
                          <a:pt x="673" y="212"/>
                          <a:pt x="867" y="193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66" name="Freeform 2248"/>
                  <p:cNvSpPr>
                    <a:spLocks/>
                  </p:cNvSpPr>
                  <p:nvPr/>
                </p:nvSpPr>
                <p:spPr bwMode="auto">
                  <a:xfrm>
                    <a:off x="4570" y="331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2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67" name="Freeform 2249"/>
                  <p:cNvSpPr>
                    <a:spLocks/>
                  </p:cNvSpPr>
                  <p:nvPr/>
                </p:nvSpPr>
                <p:spPr bwMode="auto">
                  <a:xfrm>
                    <a:off x="4570" y="3313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0" y="45"/>
                      </a:cxn>
                      <a:cxn ang="0">
                        <a:pos x="433" y="95"/>
                      </a:cxn>
                      <a:cxn ang="0">
                        <a:pos x="867" y="52"/>
                      </a:cxn>
                      <a:cxn ang="0">
                        <a:pos x="434" y="2"/>
                      </a:cxn>
                      <a:cxn ang="0">
                        <a:pos x="0" y="45"/>
                      </a:cxn>
                    </a:cxnLst>
                    <a:rect l="0" t="0" r="r" b="b"/>
                    <a:pathLst>
                      <a:path w="867" h="97">
                        <a:moveTo>
                          <a:pt x="0" y="45"/>
                        </a:moveTo>
                        <a:cubicBezTo>
                          <a:pt x="0" y="71"/>
                          <a:pt x="194" y="93"/>
                          <a:pt x="433" y="95"/>
                        </a:cubicBezTo>
                        <a:cubicBezTo>
                          <a:pt x="672" y="97"/>
                          <a:pt x="867" y="78"/>
                          <a:pt x="867" y="52"/>
                        </a:cubicBezTo>
                        <a:cubicBezTo>
                          <a:pt x="867" y="26"/>
                          <a:pt x="673" y="4"/>
                          <a:pt x="434" y="2"/>
                        </a:cubicBezTo>
                        <a:cubicBezTo>
                          <a:pt x="194" y="0"/>
                          <a:pt x="0" y="19"/>
                          <a:pt x="0" y="45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68" name="Freeform 2250"/>
                  <p:cNvSpPr>
                    <a:spLocks/>
                  </p:cNvSpPr>
                  <p:nvPr/>
                </p:nvSpPr>
                <p:spPr bwMode="auto">
                  <a:xfrm>
                    <a:off x="4570" y="331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2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69" name="Freeform 2251"/>
                  <p:cNvSpPr>
                    <a:spLocks/>
                  </p:cNvSpPr>
                  <p:nvPr/>
                </p:nvSpPr>
                <p:spPr bwMode="auto">
                  <a:xfrm>
                    <a:off x="4570" y="3324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0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53" name="Group 2255"/>
                <p:cNvGrpSpPr>
                  <a:grpSpLocks/>
                </p:cNvGrpSpPr>
                <p:nvPr/>
              </p:nvGrpSpPr>
              <p:grpSpPr bwMode="auto">
                <a:xfrm>
                  <a:off x="4583" y="3315"/>
                  <a:ext cx="182" cy="18"/>
                  <a:chOff x="4583" y="3315"/>
                  <a:chExt cx="182" cy="18"/>
                </a:xfrm>
              </p:grpSpPr>
              <p:sp>
                <p:nvSpPr>
                  <p:cNvPr id="1463" name="Freeform 2253"/>
                  <p:cNvSpPr>
                    <a:spLocks/>
                  </p:cNvSpPr>
                  <p:nvPr/>
                </p:nvSpPr>
                <p:spPr bwMode="auto">
                  <a:xfrm>
                    <a:off x="4583" y="3315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79" y="2"/>
                      </a:cxn>
                      <a:cxn ang="0">
                        <a:pos x="0" y="34"/>
                      </a:cxn>
                      <a:cxn ang="0">
                        <a:pos x="379" y="73"/>
                      </a:cxn>
                      <a:cxn ang="0">
                        <a:pos x="758" y="40"/>
                      </a:cxn>
                      <a:cxn ang="0">
                        <a:pos x="379" y="2"/>
                      </a:cxn>
                    </a:cxnLst>
                    <a:rect l="0" t="0" r="r" b="b"/>
                    <a:pathLst>
                      <a:path w="758" h="74">
                        <a:moveTo>
                          <a:pt x="379" y="2"/>
                        </a:moveTo>
                        <a:cubicBezTo>
                          <a:pt x="170" y="0"/>
                          <a:pt x="0" y="15"/>
                          <a:pt x="0" y="34"/>
                        </a:cubicBezTo>
                        <a:cubicBezTo>
                          <a:pt x="0" y="54"/>
                          <a:pt x="169" y="71"/>
                          <a:pt x="379" y="73"/>
                        </a:cubicBezTo>
                        <a:cubicBezTo>
                          <a:pt x="588" y="74"/>
                          <a:pt x="758" y="60"/>
                          <a:pt x="758" y="40"/>
                        </a:cubicBezTo>
                        <a:cubicBezTo>
                          <a:pt x="758" y="21"/>
                          <a:pt x="589" y="4"/>
                          <a:pt x="379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64" name="Freeform 2254"/>
                  <p:cNvSpPr>
                    <a:spLocks/>
                  </p:cNvSpPr>
                  <p:nvPr/>
                </p:nvSpPr>
                <p:spPr bwMode="auto">
                  <a:xfrm>
                    <a:off x="4583" y="3315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1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54" name="Group 2258"/>
                <p:cNvGrpSpPr>
                  <a:grpSpLocks/>
                </p:cNvGrpSpPr>
                <p:nvPr/>
              </p:nvGrpSpPr>
              <p:grpSpPr bwMode="auto">
                <a:xfrm>
                  <a:off x="4588" y="3316"/>
                  <a:ext cx="171" cy="17"/>
                  <a:chOff x="4588" y="3316"/>
                  <a:chExt cx="171" cy="17"/>
                </a:xfrm>
              </p:grpSpPr>
              <p:sp>
                <p:nvSpPr>
                  <p:cNvPr id="1461" name="Freeform 2256"/>
                  <p:cNvSpPr>
                    <a:spLocks/>
                  </p:cNvSpPr>
                  <p:nvPr/>
                </p:nvSpPr>
                <p:spPr bwMode="auto">
                  <a:xfrm>
                    <a:off x="4588" y="3316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1"/>
                      </a:cxn>
                      <a:cxn ang="0">
                        <a:pos x="1" y="32"/>
                      </a:cxn>
                      <a:cxn ang="0">
                        <a:pos x="357" y="68"/>
                      </a:cxn>
                      <a:cxn ang="0">
                        <a:pos x="713" y="37"/>
                      </a:cxn>
                      <a:cxn ang="0">
                        <a:pos x="357" y="1"/>
                      </a:cxn>
                    </a:cxnLst>
                    <a:rect l="0" t="0" r="r" b="b"/>
                    <a:pathLst>
                      <a:path w="713" h="69">
                        <a:moveTo>
                          <a:pt x="357" y="1"/>
                        </a:moveTo>
                        <a:cubicBezTo>
                          <a:pt x="160" y="0"/>
                          <a:pt x="1" y="13"/>
                          <a:pt x="1" y="32"/>
                        </a:cubicBezTo>
                        <a:cubicBezTo>
                          <a:pt x="0" y="50"/>
                          <a:pt x="160" y="66"/>
                          <a:pt x="357" y="68"/>
                        </a:cubicBezTo>
                        <a:cubicBezTo>
                          <a:pt x="553" y="69"/>
                          <a:pt x="713" y="56"/>
                          <a:pt x="713" y="37"/>
                        </a:cubicBezTo>
                        <a:cubicBezTo>
                          <a:pt x="713" y="19"/>
                          <a:pt x="554" y="3"/>
                          <a:pt x="357" y="1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62" name="Freeform 2257"/>
                  <p:cNvSpPr>
                    <a:spLocks/>
                  </p:cNvSpPr>
                  <p:nvPr/>
                </p:nvSpPr>
                <p:spPr bwMode="auto">
                  <a:xfrm>
                    <a:off x="4588" y="3316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8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8"/>
                        </a:cubicBezTo>
                        <a:cubicBezTo>
                          <a:pt x="0" y="12"/>
                          <a:pt x="39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1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55" name="Group 2263"/>
                <p:cNvGrpSpPr>
                  <a:grpSpLocks/>
                </p:cNvGrpSpPr>
                <p:nvPr/>
              </p:nvGrpSpPr>
              <p:grpSpPr bwMode="auto">
                <a:xfrm>
                  <a:off x="4622" y="3251"/>
                  <a:ext cx="105" cy="78"/>
                  <a:chOff x="4622" y="3251"/>
                  <a:chExt cx="105" cy="78"/>
                </a:xfrm>
              </p:grpSpPr>
              <p:sp>
                <p:nvSpPr>
                  <p:cNvPr id="1457" name="Freeform 2259"/>
                  <p:cNvSpPr>
                    <a:spLocks/>
                  </p:cNvSpPr>
                  <p:nvPr/>
                </p:nvSpPr>
                <p:spPr bwMode="auto">
                  <a:xfrm>
                    <a:off x="4622" y="3251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90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90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9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58" name="Freeform 2260"/>
                  <p:cNvSpPr>
                    <a:spLocks/>
                  </p:cNvSpPr>
                  <p:nvPr/>
                </p:nvSpPr>
                <p:spPr bwMode="auto">
                  <a:xfrm>
                    <a:off x="4622" y="3251"/>
                    <a:ext cx="105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7" y="71"/>
                      </a:cxn>
                      <a:cxn ang="0">
                        <a:pos x="434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4" h="72">
                        <a:moveTo>
                          <a:pt x="0" y="34"/>
                        </a:moveTo>
                        <a:cubicBezTo>
                          <a:pt x="0" y="54"/>
                          <a:pt x="97" y="70"/>
                          <a:pt x="217" y="71"/>
                        </a:cubicBezTo>
                        <a:cubicBezTo>
                          <a:pt x="336" y="72"/>
                          <a:pt x="434" y="57"/>
                          <a:pt x="434" y="38"/>
                        </a:cubicBezTo>
                        <a:cubicBezTo>
                          <a:pt x="434" y="19"/>
                          <a:pt x="337" y="2"/>
                          <a:pt x="217" y="1"/>
                        </a:cubicBezTo>
                        <a:cubicBezTo>
                          <a:pt x="98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59" name="Freeform 2261"/>
                  <p:cNvSpPr>
                    <a:spLocks/>
                  </p:cNvSpPr>
                  <p:nvPr/>
                </p:nvSpPr>
                <p:spPr bwMode="auto">
                  <a:xfrm>
                    <a:off x="4622" y="3251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90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90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9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60" name="Freeform 2262"/>
                  <p:cNvSpPr>
                    <a:spLocks/>
                  </p:cNvSpPr>
                  <p:nvPr/>
                </p:nvSpPr>
                <p:spPr bwMode="auto">
                  <a:xfrm>
                    <a:off x="4622" y="3259"/>
                    <a:ext cx="105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3" y="9"/>
                      </a:cxn>
                      <a:cxn ang="0">
                        <a:pos x="105" y="1"/>
                      </a:cxn>
                    </a:cxnLst>
                    <a:rect l="0" t="0" r="r" b="b"/>
                    <a:pathLst>
                      <a:path w="105" h="9">
                        <a:moveTo>
                          <a:pt x="0" y="0"/>
                        </a:moveTo>
                        <a:cubicBezTo>
                          <a:pt x="0" y="5"/>
                          <a:pt x="24" y="9"/>
                          <a:pt x="53" y="9"/>
                        </a:cubicBezTo>
                        <a:cubicBezTo>
                          <a:pt x="81" y="9"/>
                          <a:pt x="105" y="6"/>
                          <a:pt x="105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456" name="Freeform 2264"/>
                <p:cNvSpPr>
                  <a:spLocks/>
                </p:cNvSpPr>
                <p:nvPr/>
              </p:nvSpPr>
              <p:spPr bwMode="auto">
                <a:xfrm>
                  <a:off x="4631" y="3251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7" y="0"/>
                    </a:cxn>
                    <a:cxn ang="0">
                      <a:pos x="0" y="28"/>
                    </a:cxn>
                    <a:cxn ang="0">
                      <a:pos x="177" y="59"/>
                    </a:cxn>
                    <a:cxn ang="0">
                      <a:pos x="354" y="31"/>
                    </a:cxn>
                    <a:cxn ang="0">
                      <a:pos x="177" y="0"/>
                    </a:cxn>
                  </a:cxnLst>
                  <a:rect l="0" t="0" r="r" b="b"/>
                  <a:pathLst>
                    <a:path w="354" h="59">
                      <a:moveTo>
                        <a:pt x="177" y="0"/>
                      </a:moveTo>
                      <a:cubicBezTo>
                        <a:pt x="79" y="0"/>
                        <a:pt x="0" y="12"/>
                        <a:pt x="0" y="28"/>
                      </a:cubicBezTo>
                      <a:cubicBezTo>
                        <a:pt x="0" y="44"/>
                        <a:pt x="79" y="58"/>
                        <a:pt x="177" y="59"/>
                      </a:cubicBezTo>
                      <a:cubicBezTo>
                        <a:pt x="274" y="59"/>
                        <a:pt x="354" y="47"/>
                        <a:pt x="354" y="31"/>
                      </a:cubicBezTo>
                      <a:cubicBezTo>
                        <a:pt x="354" y="15"/>
                        <a:pt x="275" y="1"/>
                        <a:pt x="177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83" name="Group 2305"/>
            <p:cNvGrpSpPr>
              <a:grpSpLocks/>
            </p:cNvGrpSpPr>
            <p:nvPr/>
          </p:nvGrpSpPr>
          <p:grpSpPr bwMode="auto">
            <a:xfrm>
              <a:off x="7825359" y="4176681"/>
              <a:ext cx="409360" cy="94484"/>
              <a:chOff x="4321" y="3327"/>
              <a:chExt cx="465" cy="127"/>
            </a:xfrm>
          </p:grpSpPr>
          <p:grpSp>
            <p:nvGrpSpPr>
              <p:cNvPr id="1412" name="Group 2285"/>
              <p:cNvGrpSpPr>
                <a:grpSpLocks/>
              </p:cNvGrpSpPr>
              <p:nvPr/>
            </p:nvGrpSpPr>
            <p:grpSpPr bwMode="auto">
              <a:xfrm>
                <a:off x="4321" y="3333"/>
                <a:ext cx="217" cy="121"/>
                <a:chOff x="4321" y="3333"/>
                <a:chExt cx="217" cy="121"/>
              </a:xfrm>
            </p:grpSpPr>
            <p:grpSp>
              <p:nvGrpSpPr>
                <p:cNvPr id="1432" name="Group 2272"/>
                <p:cNvGrpSpPr>
                  <a:grpSpLocks/>
                </p:cNvGrpSpPr>
                <p:nvPr/>
              </p:nvGrpSpPr>
              <p:grpSpPr bwMode="auto">
                <a:xfrm>
                  <a:off x="4321" y="3395"/>
                  <a:ext cx="217" cy="59"/>
                  <a:chOff x="4321" y="3395"/>
                  <a:chExt cx="217" cy="59"/>
                </a:xfrm>
              </p:grpSpPr>
              <p:sp>
                <p:nvSpPr>
                  <p:cNvPr id="1445" name="Freeform 2267"/>
                  <p:cNvSpPr>
                    <a:spLocks/>
                  </p:cNvSpPr>
                  <p:nvPr/>
                </p:nvSpPr>
                <p:spPr bwMode="auto">
                  <a:xfrm>
                    <a:off x="4329" y="3403"/>
                    <a:ext cx="209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2" y="212"/>
                          <a:pt x="866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6" name="Freeform 2268"/>
                  <p:cNvSpPr>
                    <a:spLocks/>
                  </p:cNvSpPr>
                  <p:nvPr/>
                </p:nvSpPr>
                <p:spPr bwMode="auto">
                  <a:xfrm>
                    <a:off x="4321" y="3395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6"/>
                      </a:cxn>
                      <a:cxn ang="0">
                        <a:pos x="1" y="160"/>
                      </a:cxn>
                      <a:cxn ang="0">
                        <a:pos x="434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2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4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7" name="Freeform 2269"/>
                  <p:cNvSpPr>
                    <a:spLocks/>
                  </p:cNvSpPr>
                  <p:nvPr/>
                </p:nvSpPr>
                <p:spPr bwMode="auto">
                  <a:xfrm>
                    <a:off x="4321" y="3395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1" y="46"/>
                      </a:cxn>
                      <a:cxn ang="0">
                        <a:pos x="434" y="96"/>
                      </a:cxn>
                      <a:cxn ang="0">
                        <a:pos x="867" y="53"/>
                      </a:cxn>
                      <a:cxn ang="0">
                        <a:pos x="434" y="2"/>
                      </a:cxn>
                      <a:cxn ang="0">
                        <a:pos x="1" y="46"/>
                      </a:cxn>
                    </a:cxnLst>
                    <a:rect l="0" t="0" r="r" b="b"/>
                    <a:pathLst>
                      <a:path w="867" h="98">
                        <a:moveTo>
                          <a:pt x="1" y="46"/>
                        </a:moveTo>
                        <a:cubicBezTo>
                          <a:pt x="0" y="72"/>
                          <a:pt x="194" y="94"/>
                          <a:pt x="434" y="96"/>
                        </a:cubicBezTo>
                        <a:cubicBezTo>
                          <a:pt x="673" y="98"/>
                          <a:pt x="867" y="79"/>
                          <a:pt x="867" y="53"/>
                        </a:cubicBezTo>
                        <a:cubicBezTo>
                          <a:pt x="867" y="27"/>
                          <a:pt x="674" y="4"/>
                          <a:pt x="434" y="2"/>
                        </a:cubicBezTo>
                        <a:cubicBezTo>
                          <a:pt x="195" y="0"/>
                          <a:pt x="1" y="20"/>
                          <a:pt x="1" y="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8" name="Freeform 2270"/>
                  <p:cNvSpPr>
                    <a:spLocks/>
                  </p:cNvSpPr>
                  <p:nvPr/>
                </p:nvSpPr>
                <p:spPr bwMode="auto">
                  <a:xfrm>
                    <a:off x="4321" y="3395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6"/>
                      </a:cxn>
                      <a:cxn ang="0">
                        <a:pos x="1" y="160"/>
                      </a:cxn>
                      <a:cxn ang="0">
                        <a:pos x="434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2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4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9" name="Freeform 2271"/>
                  <p:cNvSpPr>
                    <a:spLocks/>
                  </p:cNvSpPr>
                  <p:nvPr/>
                </p:nvSpPr>
                <p:spPr bwMode="auto">
                  <a:xfrm>
                    <a:off x="4321" y="3406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1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33" name="Group 2275"/>
                <p:cNvGrpSpPr>
                  <a:grpSpLocks/>
                </p:cNvGrpSpPr>
                <p:nvPr/>
              </p:nvGrpSpPr>
              <p:grpSpPr bwMode="auto">
                <a:xfrm>
                  <a:off x="4334" y="3397"/>
                  <a:ext cx="182" cy="18"/>
                  <a:chOff x="4334" y="3397"/>
                  <a:chExt cx="182" cy="18"/>
                </a:xfrm>
              </p:grpSpPr>
              <p:sp>
                <p:nvSpPr>
                  <p:cNvPr id="1443" name="Freeform 2273"/>
                  <p:cNvSpPr>
                    <a:spLocks/>
                  </p:cNvSpPr>
                  <p:nvPr/>
                </p:nvSpPr>
                <p:spPr bwMode="auto">
                  <a:xfrm>
                    <a:off x="4334" y="3397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80" y="2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9" y="40"/>
                      </a:cxn>
                      <a:cxn ang="0">
                        <a:pos x="380" y="2"/>
                      </a:cxn>
                    </a:cxnLst>
                    <a:rect l="0" t="0" r="r" b="b"/>
                    <a:pathLst>
                      <a:path w="759" h="74">
                        <a:moveTo>
                          <a:pt x="380" y="2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4"/>
                          <a:pt x="170" y="71"/>
                          <a:pt x="379" y="72"/>
                        </a:cubicBezTo>
                        <a:cubicBezTo>
                          <a:pt x="589" y="74"/>
                          <a:pt x="758" y="60"/>
                          <a:pt x="759" y="40"/>
                        </a:cubicBezTo>
                        <a:cubicBezTo>
                          <a:pt x="759" y="21"/>
                          <a:pt x="589" y="3"/>
                          <a:pt x="380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4" name="Freeform 2274"/>
                  <p:cNvSpPr>
                    <a:spLocks/>
                  </p:cNvSpPr>
                  <p:nvPr/>
                </p:nvSpPr>
                <p:spPr bwMode="auto">
                  <a:xfrm>
                    <a:off x="4334" y="3397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2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34" name="Group 2278"/>
                <p:cNvGrpSpPr>
                  <a:grpSpLocks/>
                </p:cNvGrpSpPr>
                <p:nvPr/>
              </p:nvGrpSpPr>
              <p:grpSpPr bwMode="auto">
                <a:xfrm>
                  <a:off x="4339" y="3398"/>
                  <a:ext cx="171" cy="17"/>
                  <a:chOff x="4339" y="3398"/>
                  <a:chExt cx="171" cy="17"/>
                </a:xfrm>
              </p:grpSpPr>
              <p:sp>
                <p:nvSpPr>
                  <p:cNvPr id="1441" name="Freeform 2276"/>
                  <p:cNvSpPr>
                    <a:spLocks/>
                  </p:cNvSpPr>
                  <p:nvPr/>
                </p:nvSpPr>
                <p:spPr bwMode="auto">
                  <a:xfrm>
                    <a:off x="4339" y="3398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2"/>
                      </a:cxn>
                      <a:cxn ang="0">
                        <a:pos x="0" y="32"/>
                      </a:cxn>
                      <a:cxn ang="0">
                        <a:pos x="356" y="68"/>
                      </a:cxn>
                      <a:cxn ang="0">
                        <a:pos x="713" y="38"/>
                      </a:cxn>
                      <a:cxn ang="0">
                        <a:pos x="357" y="2"/>
                      </a:cxn>
                    </a:cxnLst>
                    <a:rect l="0" t="0" r="r" b="b"/>
                    <a:pathLst>
                      <a:path w="713" h="70">
                        <a:moveTo>
                          <a:pt x="357" y="2"/>
                        </a:moveTo>
                        <a:cubicBezTo>
                          <a:pt x="160" y="0"/>
                          <a:pt x="0" y="14"/>
                          <a:pt x="0" y="32"/>
                        </a:cubicBezTo>
                        <a:cubicBezTo>
                          <a:pt x="0" y="51"/>
                          <a:pt x="159" y="67"/>
                          <a:pt x="356" y="68"/>
                        </a:cubicBezTo>
                        <a:cubicBezTo>
                          <a:pt x="553" y="70"/>
                          <a:pt x="712" y="56"/>
                          <a:pt x="713" y="38"/>
                        </a:cubicBezTo>
                        <a:cubicBezTo>
                          <a:pt x="713" y="20"/>
                          <a:pt x="553" y="3"/>
                          <a:pt x="357" y="2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2" name="Freeform 2277"/>
                  <p:cNvSpPr>
                    <a:spLocks/>
                  </p:cNvSpPr>
                  <p:nvPr/>
                </p:nvSpPr>
                <p:spPr bwMode="auto">
                  <a:xfrm>
                    <a:off x="4339" y="3398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7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7"/>
                        </a:cubicBezTo>
                        <a:cubicBezTo>
                          <a:pt x="0" y="12"/>
                          <a:pt x="38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1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35" name="Group 2283"/>
                <p:cNvGrpSpPr>
                  <a:grpSpLocks/>
                </p:cNvGrpSpPr>
                <p:nvPr/>
              </p:nvGrpSpPr>
              <p:grpSpPr bwMode="auto">
                <a:xfrm>
                  <a:off x="4373" y="3333"/>
                  <a:ext cx="105" cy="79"/>
                  <a:chOff x="4373" y="3333"/>
                  <a:chExt cx="105" cy="79"/>
                </a:xfrm>
              </p:grpSpPr>
              <p:sp>
                <p:nvSpPr>
                  <p:cNvPr id="1437" name="Freeform 2279"/>
                  <p:cNvSpPr>
                    <a:spLocks/>
                  </p:cNvSpPr>
                  <p:nvPr/>
                </p:nvSpPr>
                <p:spPr bwMode="auto">
                  <a:xfrm>
                    <a:off x="4373" y="3333"/>
                    <a:ext cx="105" cy="79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38" name="Freeform 2280"/>
                  <p:cNvSpPr>
                    <a:spLocks/>
                  </p:cNvSpPr>
                  <p:nvPr/>
                </p:nvSpPr>
                <p:spPr bwMode="auto">
                  <a:xfrm>
                    <a:off x="4374" y="3333"/>
                    <a:ext cx="104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6" y="71"/>
                      </a:cxn>
                      <a:cxn ang="0">
                        <a:pos x="433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3" h="72">
                        <a:moveTo>
                          <a:pt x="0" y="34"/>
                        </a:moveTo>
                        <a:cubicBezTo>
                          <a:pt x="0" y="53"/>
                          <a:pt x="97" y="70"/>
                          <a:pt x="216" y="71"/>
                        </a:cubicBezTo>
                        <a:cubicBezTo>
                          <a:pt x="336" y="72"/>
                          <a:pt x="433" y="57"/>
                          <a:pt x="433" y="38"/>
                        </a:cubicBezTo>
                        <a:cubicBezTo>
                          <a:pt x="433" y="18"/>
                          <a:pt x="336" y="2"/>
                          <a:pt x="217" y="1"/>
                        </a:cubicBezTo>
                        <a:cubicBezTo>
                          <a:pt x="97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39" name="Freeform 2281"/>
                  <p:cNvSpPr>
                    <a:spLocks/>
                  </p:cNvSpPr>
                  <p:nvPr/>
                </p:nvSpPr>
                <p:spPr bwMode="auto">
                  <a:xfrm>
                    <a:off x="4373" y="3333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0" name="Freeform 2282"/>
                  <p:cNvSpPr>
                    <a:spLocks/>
                  </p:cNvSpPr>
                  <p:nvPr/>
                </p:nvSpPr>
                <p:spPr bwMode="auto">
                  <a:xfrm>
                    <a:off x="4374" y="3341"/>
                    <a:ext cx="104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1" y="9"/>
                      </a:cxn>
                      <a:cxn ang="0">
                        <a:pos x="104" y="1"/>
                      </a:cxn>
                    </a:cxnLst>
                    <a:rect l="0" t="0" r="r" b="b"/>
                    <a:pathLst>
                      <a:path w="104" h="9">
                        <a:moveTo>
                          <a:pt x="0" y="0"/>
                        </a:moveTo>
                        <a:cubicBezTo>
                          <a:pt x="0" y="5"/>
                          <a:pt x="23" y="9"/>
                          <a:pt x="51" y="9"/>
                        </a:cubicBezTo>
                        <a:cubicBezTo>
                          <a:pt x="80" y="9"/>
                          <a:pt x="104" y="6"/>
                          <a:pt x="104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436" name="Freeform 2284"/>
                <p:cNvSpPr>
                  <a:spLocks/>
                </p:cNvSpPr>
                <p:nvPr/>
              </p:nvSpPr>
              <p:spPr bwMode="auto">
                <a:xfrm>
                  <a:off x="4382" y="3333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8" y="1"/>
                    </a:cxn>
                    <a:cxn ang="0">
                      <a:pos x="0" y="29"/>
                    </a:cxn>
                    <a:cxn ang="0">
                      <a:pos x="177" y="59"/>
                    </a:cxn>
                    <a:cxn ang="0">
                      <a:pos x="354" y="32"/>
                    </a:cxn>
                    <a:cxn ang="0">
                      <a:pos x="178" y="1"/>
                    </a:cxn>
                  </a:cxnLst>
                  <a:rect l="0" t="0" r="r" b="b"/>
                  <a:pathLst>
                    <a:path w="355" h="60">
                      <a:moveTo>
                        <a:pt x="178" y="1"/>
                      </a:moveTo>
                      <a:cubicBezTo>
                        <a:pt x="80" y="0"/>
                        <a:pt x="0" y="13"/>
                        <a:pt x="0" y="29"/>
                      </a:cubicBezTo>
                      <a:cubicBezTo>
                        <a:pt x="0" y="45"/>
                        <a:pt x="79" y="59"/>
                        <a:pt x="177" y="59"/>
                      </a:cubicBezTo>
                      <a:cubicBezTo>
                        <a:pt x="275" y="60"/>
                        <a:pt x="354" y="48"/>
                        <a:pt x="354" y="32"/>
                      </a:cubicBezTo>
                      <a:cubicBezTo>
                        <a:pt x="355" y="15"/>
                        <a:pt x="275" y="2"/>
                        <a:pt x="178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13" name="Group 2304"/>
              <p:cNvGrpSpPr>
                <a:grpSpLocks/>
              </p:cNvGrpSpPr>
              <p:nvPr/>
            </p:nvGrpSpPr>
            <p:grpSpPr bwMode="auto">
              <a:xfrm>
                <a:off x="4570" y="3327"/>
                <a:ext cx="216" cy="121"/>
                <a:chOff x="4570" y="3327"/>
                <a:chExt cx="216" cy="121"/>
              </a:xfrm>
            </p:grpSpPr>
            <p:grpSp>
              <p:nvGrpSpPr>
                <p:cNvPr id="1414" name="Group 2291"/>
                <p:cNvGrpSpPr>
                  <a:grpSpLocks/>
                </p:cNvGrpSpPr>
                <p:nvPr/>
              </p:nvGrpSpPr>
              <p:grpSpPr bwMode="auto">
                <a:xfrm>
                  <a:off x="4570" y="3389"/>
                  <a:ext cx="216" cy="59"/>
                  <a:chOff x="4570" y="3389"/>
                  <a:chExt cx="216" cy="59"/>
                </a:xfrm>
              </p:grpSpPr>
              <p:sp>
                <p:nvSpPr>
                  <p:cNvPr id="1427" name="Freeform 2286"/>
                  <p:cNvSpPr>
                    <a:spLocks/>
                  </p:cNvSpPr>
                  <p:nvPr/>
                </p:nvSpPr>
                <p:spPr bwMode="auto">
                  <a:xfrm>
                    <a:off x="4578" y="3397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1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1" y="45"/>
                        </a:cubicBezTo>
                        <a:lnTo>
                          <a:pt x="1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3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28" name="Freeform 2287"/>
                  <p:cNvSpPr>
                    <a:spLocks/>
                  </p:cNvSpPr>
                  <p:nvPr/>
                </p:nvSpPr>
                <p:spPr bwMode="auto">
                  <a:xfrm>
                    <a:off x="4570" y="3389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29" name="Freeform 2288"/>
                  <p:cNvSpPr>
                    <a:spLocks/>
                  </p:cNvSpPr>
                  <p:nvPr/>
                </p:nvSpPr>
                <p:spPr bwMode="auto">
                  <a:xfrm>
                    <a:off x="4570" y="3389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433" y="96"/>
                      </a:cxn>
                      <a:cxn ang="0">
                        <a:pos x="867" y="53"/>
                      </a:cxn>
                      <a:cxn ang="0">
                        <a:pos x="434" y="2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67" h="98">
                        <a:moveTo>
                          <a:pt x="0" y="46"/>
                        </a:moveTo>
                        <a:cubicBezTo>
                          <a:pt x="0" y="72"/>
                          <a:pt x="194" y="94"/>
                          <a:pt x="433" y="96"/>
                        </a:cubicBezTo>
                        <a:cubicBezTo>
                          <a:pt x="672" y="98"/>
                          <a:pt x="867" y="79"/>
                          <a:pt x="867" y="53"/>
                        </a:cubicBezTo>
                        <a:cubicBezTo>
                          <a:pt x="867" y="27"/>
                          <a:pt x="673" y="4"/>
                          <a:pt x="434" y="2"/>
                        </a:cubicBezTo>
                        <a:cubicBezTo>
                          <a:pt x="194" y="0"/>
                          <a:pt x="0" y="20"/>
                          <a:pt x="0" y="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30" name="Freeform 2289"/>
                  <p:cNvSpPr>
                    <a:spLocks/>
                  </p:cNvSpPr>
                  <p:nvPr/>
                </p:nvSpPr>
                <p:spPr bwMode="auto">
                  <a:xfrm>
                    <a:off x="4570" y="3389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31" name="Freeform 2290"/>
                  <p:cNvSpPr>
                    <a:spLocks/>
                  </p:cNvSpPr>
                  <p:nvPr/>
                </p:nvSpPr>
                <p:spPr bwMode="auto">
                  <a:xfrm>
                    <a:off x="4570" y="3400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0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15" name="Group 2294"/>
                <p:cNvGrpSpPr>
                  <a:grpSpLocks/>
                </p:cNvGrpSpPr>
                <p:nvPr/>
              </p:nvGrpSpPr>
              <p:grpSpPr bwMode="auto">
                <a:xfrm>
                  <a:off x="4583" y="3391"/>
                  <a:ext cx="182" cy="18"/>
                  <a:chOff x="4583" y="3391"/>
                  <a:chExt cx="182" cy="18"/>
                </a:xfrm>
              </p:grpSpPr>
              <p:sp>
                <p:nvSpPr>
                  <p:cNvPr id="1425" name="Freeform 2292"/>
                  <p:cNvSpPr>
                    <a:spLocks/>
                  </p:cNvSpPr>
                  <p:nvPr/>
                </p:nvSpPr>
                <p:spPr bwMode="auto">
                  <a:xfrm>
                    <a:off x="4583" y="3391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79" y="2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8" y="40"/>
                      </a:cxn>
                      <a:cxn ang="0">
                        <a:pos x="379" y="2"/>
                      </a:cxn>
                    </a:cxnLst>
                    <a:rect l="0" t="0" r="r" b="b"/>
                    <a:pathLst>
                      <a:path w="758" h="74">
                        <a:moveTo>
                          <a:pt x="379" y="2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4"/>
                          <a:pt x="169" y="71"/>
                          <a:pt x="379" y="72"/>
                        </a:cubicBezTo>
                        <a:cubicBezTo>
                          <a:pt x="588" y="74"/>
                          <a:pt x="758" y="60"/>
                          <a:pt x="758" y="40"/>
                        </a:cubicBezTo>
                        <a:cubicBezTo>
                          <a:pt x="758" y="21"/>
                          <a:pt x="589" y="3"/>
                          <a:pt x="379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26" name="Freeform 2293"/>
                  <p:cNvSpPr>
                    <a:spLocks/>
                  </p:cNvSpPr>
                  <p:nvPr/>
                </p:nvSpPr>
                <p:spPr bwMode="auto">
                  <a:xfrm>
                    <a:off x="4583" y="3391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1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16" name="Group 2297"/>
                <p:cNvGrpSpPr>
                  <a:grpSpLocks/>
                </p:cNvGrpSpPr>
                <p:nvPr/>
              </p:nvGrpSpPr>
              <p:grpSpPr bwMode="auto">
                <a:xfrm>
                  <a:off x="4588" y="3392"/>
                  <a:ext cx="171" cy="17"/>
                  <a:chOff x="4588" y="3392"/>
                  <a:chExt cx="171" cy="17"/>
                </a:xfrm>
              </p:grpSpPr>
              <p:sp>
                <p:nvSpPr>
                  <p:cNvPr id="1423" name="Freeform 2295"/>
                  <p:cNvSpPr>
                    <a:spLocks/>
                  </p:cNvSpPr>
                  <p:nvPr/>
                </p:nvSpPr>
                <p:spPr bwMode="auto">
                  <a:xfrm>
                    <a:off x="4588" y="3392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2"/>
                      </a:cxn>
                      <a:cxn ang="0">
                        <a:pos x="1" y="32"/>
                      </a:cxn>
                      <a:cxn ang="0">
                        <a:pos x="357" y="68"/>
                      </a:cxn>
                      <a:cxn ang="0">
                        <a:pos x="713" y="38"/>
                      </a:cxn>
                      <a:cxn ang="0">
                        <a:pos x="357" y="2"/>
                      </a:cxn>
                    </a:cxnLst>
                    <a:rect l="0" t="0" r="r" b="b"/>
                    <a:pathLst>
                      <a:path w="713" h="70">
                        <a:moveTo>
                          <a:pt x="357" y="2"/>
                        </a:moveTo>
                        <a:cubicBezTo>
                          <a:pt x="160" y="0"/>
                          <a:pt x="1" y="14"/>
                          <a:pt x="1" y="32"/>
                        </a:cubicBezTo>
                        <a:cubicBezTo>
                          <a:pt x="0" y="51"/>
                          <a:pt x="160" y="67"/>
                          <a:pt x="357" y="68"/>
                        </a:cubicBezTo>
                        <a:cubicBezTo>
                          <a:pt x="553" y="70"/>
                          <a:pt x="713" y="56"/>
                          <a:pt x="713" y="38"/>
                        </a:cubicBezTo>
                        <a:cubicBezTo>
                          <a:pt x="713" y="20"/>
                          <a:pt x="554" y="3"/>
                          <a:pt x="357" y="2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24" name="Freeform 2296"/>
                  <p:cNvSpPr>
                    <a:spLocks/>
                  </p:cNvSpPr>
                  <p:nvPr/>
                </p:nvSpPr>
                <p:spPr bwMode="auto">
                  <a:xfrm>
                    <a:off x="4588" y="3392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7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7"/>
                        </a:cubicBezTo>
                        <a:cubicBezTo>
                          <a:pt x="0" y="12"/>
                          <a:pt x="39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1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17" name="Group 2302"/>
                <p:cNvGrpSpPr>
                  <a:grpSpLocks/>
                </p:cNvGrpSpPr>
                <p:nvPr/>
              </p:nvGrpSpPr>
              <p:grpSpPr bwMode="auto">
                <a:xfrm>
                  <a:off x="4622" y="3327"/>
                  <a:ext cx="105" cy="79"/>
                  <a:chOff x="4622" y="3327"/>
                  <a:chExt cx="105" cy="79"/>
                </a:xfrm>
              </p:grpSpPr>
              <p:sp>
                <p:nvSpPr>
                  <p:cNvPr id="1419" name="Freeform 2298"/>
                  <p:cNvSpPr>
                    <a:spLocks/>
                  </p:cNvSpPr>
                  <p:nvPr/>
                </p:nvSpPr>
                <p:spPr bwMode="auto">
                  <a:xfrm>
                    <a:off x="4622" y="3327"/>
                    <a:ext cx="105" cy="79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20" name="Freeform 2299"/>
                  <p:cNvSpPr>
                    <a:spLocks/>
                  </p:cNvSpPr>
                  <p:nvPr/>
                </p:nvSpPr>
                <p:spPr bwMode="auto">
                  <a:xfrm>
                    <a:off x="4622" y="3327"/>
                    <a:ext cx="105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7" y="71"/>
                      </a:cxn>
                      <a:cxn ang="0">
                        <a:pos x="434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4" h="72">
                        <a:moveTo>
                          <a:pt x="0" y="34"/>
                        </a:moveTo>
                        <a:cubicBezTo>
                          <a:pt x="0" y="53"/>
                          <a:pt x="97" y="70"/>
                          <a:pt x="217" y="71"/>
                        </a:cubicBezTo>
                        <a:cubicBezTo>
                          <a:pt x="336" y="72"/>
                          <a:pt x="434" y="57"/>
                          <a:pt x="434" y="38"/>
                        </a:cubicBezTo>
                        <a:cubicBezTo>
                          <a:pt x="434" y="18"/>
                          <a:pt x="337" y="2"/>
                          <a:pt x="217" y="1"/>
                        </a:cubicBezTo>
                        <a:cubicBezTo>
                          <a:pt x="98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21" name="Freeform 2300"/>
                  <p:cNvSpPr>
                    <a:spLocks/>
                  </p:cNvSpPr>
                  <p:nvPr/>
                </p:nvSpPr>
                <p:spPr bwMode="auto">
                  <a:xfrm>
                    <a:off x="4622" y="3327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22" name="Freeform 2301"/>
                  <p:cNvSpPr>
                    <a:spLocks/>
                  </p:cNvSpPr>
                  <p:nvPr/>
                </p:nvSpPr>
                <p:spPr bwMode="auto">
                  <a:xfrm>
                    <a:off x="4622" y="3335"/>
                    <a:ext cx="105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3" y="9"/>
                      </a:cxn>
                      <a:cxn ang="0">
                        <a:pos x="105" y="1"/>
                      </a:cxn>
                    </a:cxnLst>
                    <a:rect l="0" t="0" r="r" b="b"/>
                    <a:pathLst>
                      <a:path w="105" h="9">
                        <a:moveTo>
                          <a:pt x="0" y="0"/>
                        </a:moveTo>
                        <a:cubicBezTo>
                          <a:pt x="0" y="5"/>
                          <a:pt x="24" y="9"/>
                          <a:pt x="53" y="9"/>
                        </a:cubicBezTo>
                        <a:cubicBezTo>
                          <a:pt x="81" y="9"/>
                          <a:pt x="105" y="6"/>
                          <a:pt x="105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418" name="Freeform 2303"/>
                <p:cNvSpPr>
                  <a:spLocks/>
                </p:cNvSpPr>
                <p:nvPr/>
              </p:nvSpPr>
              <p:spPr bwMode="auto">
                <a:xfrm>
                  <a:off x="4631" y="3327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7" y="1"/>
                    </a:cxn>
                    <a:cxn ang="0">
                      <a:pos x="0" y="29"/>
                    </a:cxn>
                    <a:cxn ang="0">
                      <a:pos x="177" y="59"/>
                    </a:cxn>
                    <a:cxn ang="0">
                      <a:pos x="354" y="32"/>
                    </a:cxn>
                    <a:cxn ang="0">
                      <a:pos x="177" y="1"/>
                    </a:cxn>
                  </a:cxnLst>
                  <a:rect l="0" t="0" r="r" b="b"/>
                  <a:pathLst>
                    <a:path w="354" h="60">
                      <a:moveTo>
                        <a:pt x="177" y="1"/>
                      </a:moveTo>
                      <a:cubicBezTo>
                        <a:pt x="79" y="0"/>
                        <a:pt x="0" y="13"/>
                        <a:pt x="0" y="29"/>
                      </a:cubicBezTo>
                      <a:cubicBezTo>
                        <a:pt x="0" y="45"/>
                        <a:pt x="79" y="59"/>
                        <a:pt x="177" y="59"/>
                      </a:cubicBezTo>
                      <a:cubicBezTo>
                        <a:pt x="274" y="60"/>
                        <a:pt x="354" y="48"/>
                        <a:pt x="354" y="32"/>
                      </a:cubicBezTo>
                      <a:cubicBezTo>
                        <a:pt x="354" y="15"/>
                        <a:pt x="275" y="2"/>
                        <a:pt x="177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84" name="Group 2324"/>
            <p:cNvGrpSpPr>
              <a:grpSpLocks/>
            </p:cNvGrpSpPr>
            <p:nvPr/>
          </p:nvGrpSpPr>
          <p:grpSpPr bwMode="auto">
            <a:xfrm>
              <a:off x="7825359" y="3993665"/>
              <a:ext cx="191034" cy="90020"/>
              <a:chOff x="4321" y="3081"/>
              <a:chExt cx="217" cy="121"/>
            </a:xfrm>
          </p:grpSpPr>
          <p:grpSp>
            <p:nvGrpSpPr>
              <p:cNvPr id="1394" name="Group 2311"/>
              <p:cNvGrpSpPr>
                <a:grpSpLocks/>
              </p:cNvGrpSpPr>
              <p:nvPr/>
            </p:nvGrpSpPr>
            <p:grpSpPr bwMode="auto">
              <a:xfrm>
                <a:off x="4321" y="3143"/>
                <a:ext cx="217" cy="59"/>
                <a:chOff x="4321" y="3143"/>
                <a:chExt cx="217" cy="59"/>
              </a:xfrm>
            </p:grpSpPr>
            <p:sp>
              <p:nvSpPr>
                <p:cNvPr id="1407" name="Freeform 2306"/>
                <p:cNvSpPr>
                  <a:spLocks/>
                </p:cNvSpPr>
                <p:nvPr/>
              </p:nvSpPr>
              <p:spPr bwMode="auto">
                <a:xfrm>
                  <a:off x="4329" y="3151"/>
                  <a:ext cx="209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2" y="212"/>
                        <a:pt x="866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8" name="Freeform 2307"/>
                <p:cNvSpPr>
                  <a:spLocks/>
                </p:cNvSpPr>
                <p:nvPr/>
              </p:nvSpPr>
              <p:spPr bwMode="auto">
                <a:xfrm>
                  <a:off x="4321" y="314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6"/>
                    </a:cxn>
                    <a:cxn ang="0">
                      <a:pos x="1" y="160"/>
                    </a:cxn>
                    <a:cxn ang="0">
                      <a:pos x="434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2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4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5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9" name="Freeform 2308"/>
                <p:cNvSpPr>
                  <a:spLocks/>
                </p:cNvSpPr>
                <p:nvPr/>
              </p:nvSpPr>
              <p:spPr bwMode="auto">
                <a:xfrm>
                  <a:off x="4321" y="3143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1" y="46"/>
                    </a:cxn>
                    <a:cxn ang="0">
                      <a:pos x="434" y="96"/>
                    </a:cxn>
                    <a:cxn ang="0">
                      <a:pos x="867" y="53"/>
                    </a:cxn>
                    <a:cxn ang="0">
                      <a:pos x="434" y="2"/>
                    </a:cxn>
                    <a:cxn ang="0">
                      <a:pos x="1" y="46"/>
                    </a:cxn>
                  </a:cxnLst>
                  <a:rect l="0" t="0" r="r" b="b"/>
                  <a:pathLst>
                    <a:path w="867" h="98">
                      <a:moveTo>
                        <a:pt x="1" y="46"/>
                      </a:moveTo>
                      <a:cubicBezTo>
                        <a:pt x="0" y="72"/>
                        <a:pt x="194" y="94"/>
                        <a:pt x="434" y="96"/>
                      </a:cubicBezTo>
                      <a:cubicBezTo>
                        <a:pt x="673" y="98"/>
                        <a:pt x="867" y="79"/>
                        <a:pt x="867" y="53"/>
                      </a:cubicBezTo>
                      <a:cubicBezTo>
                        <a:pt x="867" y="27"/>
                        <a:pt x="674" y="4"/>
                        <a:pt x="434" y="2"/>
                      </a:cubicBezTo>
                      <a:cubicBezTo>
                        <a:pt x="195" y="0"/>
                        <a:pt x="1" y="20"/>
                        <a:pt x="1" y="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10" name="Freeform 2309"/>
                <p:cNvSpPr>
                  <a:spLocks/>
                </p:cNvSpPr>
                <p:nvPr/>
              </p:nvSpPr>
              <p:spPr bwMode="auto">
                <a:xfrm>
                  <a:off x="4321" y="314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6"/>
                    </a:cxn>
                    <a:cxn ang="0">
                      <a:pos x="1" y="160"/>
                    </a:cxn>
                    <a:cxn ang="0">
                      <a:pos x="434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2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4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5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11" name="Freeform 2310"/>
                <p:cNvSpPr>
                  <a:spLocks/>
                </p:cNvSpPr>
                <p:nvPr/>
              </p:nvSpPr>
              <p:spPr bwMode="auto">
                <a:xfrm>
                  <a:off x="4321" y="3154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1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95" name="Group 2314"/>
              <p:cNvGrpSpPr>
                <a:grpSpLocks/>
              </p:cNvGrpSpPr>
              <p:nvPr/>
            </p:nvGrpSpPr>
            <p:grpSpPr bwMode="auto">
              <a:xfrm>
                <a:off x="4334" y="3145"/>
                <a:ext cx="182" cy="18"/>
                <a:chOff x="4334" y="3145"/>
                <a:chExt cx="182" cy="18"/>
              </a:xfrm>
            </p:grpSpPr>
            <p:sp>
              <p:nvSpPr>
                <p:cNvPr id="1405" name="Freeform 2312"/>
                <p:cNvSpPr>
                  <a:spLocks/>
                </p:cNvSpPr>
                <p:nvPr/>
              </p:nvSpPr>
              <p:spPr bwMode="auto">
                <a:xfrm>
                  <a:off x="4334" y="3145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80" y="2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9" y="40"/>
                    </a:cxn>
                    <a:cxn ang="0">
                      <a:pos x="380" y="2"/>
                    </a:cxn>
                  </a:cxnLst>
                  <a:rect l="0" t="0" r="r" b="b"/>
                  <a:pathLst>
                    <a:path w="759" h="74">
                      <a:moveTo>
                        <a:pt x="380" y="2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4"/>
                        <a:pt x="170" y="71"/>
                        <a:pt x="379" y="72"/>
                      </a:cubicBezTo>
                      <a:cubicBezTo>
                        <a:pt x="589" y="74"/>
                        <a:pt x="758" y="60"/>
                        <a:pt x="759" y="40"/>
                      </a:cubicBezTo>
                      <a:cubicBezTo>
                        <a:pt x="759" y="21"/>
                        <a:pt x="589" y="3"/>
                        <a:pt x="380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6" name="Freeform 2313"/>
                <p:cNvSpPr>
                  <a:spLocks/>
                </p:cNvSpPr>
                <p:nvPr/>
              </p:nvSpPr>
              <p:spPr bwMode="auto">
                <a:xfrm>
                  <a:off x="4334" y="3145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2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96" name="Group 2317"/>
              <p:cNvGrpSpPr>
                <a:grpSpLocks/>
              </p:cNvGrpSpPr>
              <p:nvPr/>
            </p:nvGrpSpPr>
            <p:grpSpPr bwMode="auto">
              <a:xfrm>
                <a:off x="4339" y="3146"/>
                <a:ext cx="171" cy="17"/>
                <a:chOff x="4339" y="3146"/>
                <a:chExt cx="171" cy="17"/>
              </a:xfrm>
            </p:grpSpPr>
            <p:sp>
              <p:nvSpPr>
                <p:cNvPr id="1403" name="Freeform 2315"/>
                <p:cNvSpPr>
                  <a:spLocks/>
                </p:cNvSpPr>
                <p:nvPr/>
              </p:nvSpPr>
              <p:spPr bwMode="auto">
                <a:xfrm>
                  <a:off x="4339" y="3146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2"/>
                    </a:cxn>
                    <a:cxn ang="0">
                      <a:pos x="0" y="32"/>
                    </a:cxn>
                    <a:cxn ang="0">
                      <a:pos x="356" y="68"/>
                    </a:cxn>
                    <a:cxn ang="0">
                      <a:pos x="713" y="38"/>
                    </a:cxn>
                    <a:cxn ang="0">
                      <a:pos x="357" y="2"/>
                    </a:cxn>
                  </a:cxnLst>
                  <a:rect l="0" t="0" r="r" b="b"/>
                  <a:pathLst>
                    <a:path w="713" h="70">
                      <a:moveTo>
                        <a:pt x="357" y="2"/>
                      </a:moveTo>
                      <a:cubicBezTo>
                        <a:pt x="160" y="0"/>
                        <a:pt x="0" y="14"/>
                        <a:pt x="0" y="32"/>
                      </a:cubicBezTo>
                      <a:cubicBezTo>
                        <a:pt x="0" y="51"/>
                        <a:pt x="159" y="67"/>
                        <a:pt x="356" y="68"/>
                      </a:cubicBezTo>
                      <a:cubicBezTo>
                        <a:pt x="553" y="70"/>
                        <a:pt x="712" y="56"/>
                        <a:pt x="713" y="38"/>
                      </a:cubicBezTo>
                      <a:cubicBezTo>
                        <a:pt x="713" y="20"/>
                        <a:pt x="553" y="3"/>
                        <a:pt x="357" y="2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4" name="Freeform 2316"/>
                <p:cNvSpPr>
                  <a:spLocks/>
                </p:cNvSpPr>
                <p:nvPr/>
              </p:nvSpPr>
              <p:spPr bwMode="auto">
                <a:xfrm>
                  <a:off x="4339" y="3146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7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7"/>
                      </a:cubicBezTo>
                      <a:cubicBezTo>
                        <a:pt x="0" y="12"/>
                        <a:pt x="38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0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97" name="Group 2322"/>
              <p:cNvGrpSpPr>
                <a:grpSpLocks/>
              </p:cNvGrpSpPr>
              <p:nvPr/>
            </p:nvGrpSpPr>
            <p:grpSpPr bwMode="auto">
              <a:xfrm>
                <a:off x="4373" y="3081"/>
                <a:ext cx="105" cy="78"/>
                <a:chOff x="4373" y="3081"/>
                <a:chExt cx="105" cy="78"/>
              </a:xfrm>
            </p:grpSpPr>
            <p:sp>
              <p:nvSpPr>
                <p:cNvPr id="1399" name="Freeform 2318"/>
                <p:cNvSpPr>
                  <a:spLocks/>
                </p:cNvSpPr>
                <p:nvPr/>
              </p:nvSpPr>
              <p:spPr bwMode="auto">
                <a:xfrm>
                  <a:off x="4373" y="3081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0" name="Freeform 2319"/>
                <p:cNvSpPr>
                  <a:spLocks/>
                </p:cNvSpPr>
                <p:nvPr/>
              </p:nvSpPr>
              <p:spPr bwMode="auto">
                <a:xfrm>
                  <a:off x="4374" y="3081"/>
                  <a:ext cx="104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6" y="71"/>
                    </a:cxn>
                    <a:cxn ang="0">
                      <a:pos x="433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3" h="72">
                      <a:moveTo>
                        <a:pt x="0" y="34"/>
                      </a:moveTo>
                      <a:cubicBezTo>
                        <a:pt x="0" y="53"/>
                        <a:pt x="97" y="70"/>
                        <a:pt x="216" y="71"/>
                      </a:cubicBezTo>
                      <a:cubicBezTo>
                        <a:pt x="336" y="72"/>
                        <a:pt x="433" y="57"/>
                        <a:pt x="433" y="38"/>
                      </a:cubicBezTo>
                      <a:cubicBezTo>
                        <a:pt x="433" y="18"/>
                        <a:pt x="336" y="2"/>
                        <a:pt x="217" y="1"/>
                      </a:cubicBezTo>
                      <a:cubicBezTo>
                        <a:pt x="97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1" name="Freeform 2320"/>
                <p:cNvSpPr>
                  <a:spLocks/>
                </p:cNvSpPr>
                <p:nvPr/>
              </p:nvSpPr>
              <p:spPr bwMode="auto">
                <a:xfrm>
                  <a:off x="4373" y="3081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2" name="Freeform 2321"/>
                <p:cNvSpPr>
                  <a:spLocks/>
                </p:cNvSpPr>
                <p:nvPr/>
              </p:nvSpPr>
              <p:spPr bwMode="auto">
                <a:xfrm>
                  <a:off x="4374" y="3089"/>
                  <a:ext cx="104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1" y="9"/>
                    </a:cxn>
                    <a:cxn ang="0">
                      <a:pos x="104" y="1"/>
                    </a:cxn>
                  </a:cxnLst>
                  <a:rect l="0" t="0" r="r" b="b"/>
                  <a:pathLst>
                    <a:path w="104" h="9">
                      <a:moveTo>
                        <a:pt x="0" y="0"/>
                      </a:moveTo>
                      <a:cubicBezTo>
                        <a:pt x="0" y="5"/>
                        <a:pt x="23" y="9"/>
                        <a:pt x="51" y="9"/>
                      </a:cubicBezTo>
                      <a:cubicBezTo>
                        <a:pt x="80" y="9"/>
                        <a:pt x="104" y="6"/>
                        <a:pt x="104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398" name="Freeform 2323"/>
              <p:cNvSpPr>
                <a:spLocks/>
              </p:cNvSpPr>
              <p:nvPr/>
            </p:nvSpPr>
            <p:spPr bwMode="auto">
              <a:xfrm>
                <a:off x="4382" y="3081"/>
                <a:ext cx="85" cy="14"/>
              </a:xfrm>
              <a:custGeom>
                <a:avLst/>
                <a:gdLst/>
                <a:ahLst/>
                <a:cxnLst>
                  <a:cxn ang="0">
                    <a:pos x="178" y="1"/>
                  </a:cxn>
                  <a:cxn ang="0">
                    <a:pos x="0" y="29"/>
                  </a:cxn>
                  <a:cxn ang="0">
                    <a:pos x="177" y="59"/>
                  </a:cxn>
                  <a:cxn ang="0">
                    <a:pos x="354" y="32"/>
                  </a:cxn>
                  <a:cxn ang="0">
                    <a:pos x="178" y="1"/>
                  </a:cxn>
                </a:cxnLst>
                <a:rect l="0" t="0" r="r" b="b"/>
                <a:pathLst>
                  <a:path w="355" h="60">
                    <a:moveTo>
                      <a:pt x="178" y="1"/>
                    </a:moveTo>
                    <a:cubicBezTo>
                      <a:pt x="80" y="0"/>
                      <a:pt x="0" y="13"/>
                      <a:pt x="0" y="29"/>
                    </a:cubicBezTo>
                    <a:cubicBezTo>
                      <a:pt x="0" y="45"/>
                      <a:pt x="79" y="59"/>
                      <a:pt x="177" y="59"/>
                    </a:cubicBezTo>
                    <a:cubicBezTo>
                      <a:pt x="275" y="60"/>
                      <a:pt x="354" y="48"/>
                      <a:pt x="354" y="32"/>
                    </a:cubicBezTo>
                    <a:cubicBezTo>
                      <a:pt x="355" y="15"/>
                      <a:pt x="275" y="2"/>
                      <a:pt x="178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5" name="Group 2343"/>
            <p:cNvGrpSpPr>
              <a:grpSpLocks/>
            </p:cNvGrpSpPr>
            <p:nvPr/>
          </p:nvGrpSpPr>
          <p:grpSpPr bwMode="auto">
            <a:xfrm>
              <a:off x="8044564" y="3989201"/>
              <a:ext cx="190154" cy="90020"/>
              <a:chOff x="4570" y="3075"/>
              <a:chExt cx="216" cy="121"/>
            </a:xfrm>
          </p:grpSpPr>
          <p:grpSp>
            <p:nvGrpSpPr>
              <p:cNvPr id="1376" name="Group 2330"/>
              <p:cNvGrpSpPr>
                <a:grpSpLocks/>
              </p:cNvGrpSpPr>
              <p:nvPr/>
            </p:nvGrpSpPr>
            <p:grpSpPr bwMode="auto">
              <a:xfrm>
                <a:off x="4570" y="3137"/>
                <a:ext cx="216" cy="59"/>
                <a:chOff x="4570" y="3137"/>
                <a:chExt cx="216" cy="59"/>
              </a:xfrm>
            </p:grpSpPr>
            <p:sp>
              <p:nvSpPr>
                <p:cNvPr id="1389" name="Freeform 2325"/>
                <p:cNvSpPr>
                  <a:spLocks/>
                </p:cNvSpPr>
                <p:nvPr/>
              </p:nvSpPr>
              <p:spPr bwMode="auto">
                <a:xfrm>
                  <a:off x="4578" y="3145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1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1" y="45"/>
                      </a:cubicBezTo>
                      <a:lnTo>
                        <a:pt x="1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3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90" name="Freeform 2326"/>
                <p:cNvSpPr>
                  <a:spLocks/>
                </p:cNvSpPr>
                <p:nvPr/>
              </p:nvSpPr>
              <p:spPr bwMode="auto">
                <a:xfrm>
                  <a:off x="4570" y="3137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91" name="Freeform 2327"/>
                <p:cNvSpPr>
                  <a:spLocks/>
                </p:cNvSpPr>
                <p:nvPr/>
              </p:nvSpPr>
              <p:spPr bwMode="auto">
                <a:xfrm>
                  <a:off x="4570" y="3137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433" y="96"/>
                    </a:cxn>
                    <a:cxn ang="0">
                      <a:pos x="867" y="53"/>
                    </a:cxn>
                    <a:cxn ang="0">
                      <a:pos x="434" y="2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67" h="98">
                      <a:moveTo>
                        <a:pt x="0" y="46"/>
                      </a:moveTo>
                      <a:cubicBezTo>
                        <a:pt x="0" y="72"/>
                        <a:pt x="194" y="94"/>
                        <a:pt x="433" y="96"/>
                      </a:cubicBezTo>
                      <a:cubicBezTo>
                        <a:pt x="672" y="98"/>
                        <a:pt x="867" y="79"/>
                        <a:pt x="867" y="53"/>
                      </a:cubicBezTo>
                      <a:cubicBezTo>
                        <a:pt x="867" y="27"/>
                        <a:pt x="673" y="4"/>
                        <a:pt x="434" y="2"/>
                      </a:cubicBezTo>
                      <a:cubicBezTo>
                        <a:pt x="194" y="0"/>
                        <a:pt x="0" y="20"/>
                        <a:pt x="0" y="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92" name="Freeform 2328"/>
                <p:cNvSpPr>
                  <a:spLocks/>
                </p:cNvSpPr>
                <p:nvPr/>
              </p:nvSpPr>
              <p:spPr bwMode="auto">
                <a:xfrm>
                  <a:off x="4570" y="3137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93" name="Freeform 2329"/>
                <p:cNvSpPr>
                  <a:spLocks/>
                </p:cNvSpPr>
                <p:nvPr/>
              </p:nvSpPr>
              <p:spPr bwMode="auto">
                <a:xfrm>
                  <a:off x="4570" y="3148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0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77" name="Group 2333"/>
              <p:cNvGrpSpPr>
                <a:grpSpLocks/>
              </p:cNvGrpSpPr>
              <p:nvPr/>
            </p:nvGrpSpPr>
            <p:grpSpPr bwMode="auto">
              <a:xfrm>
                <a:off x="4583" y="3139"/>
                <a:ext cx="182" cy="18"/>
                <a:chOff x="4583" y="3139"/>
                <a:chExt cx="182" cy="18"/>
              </a:xfrm>
            </p:grpSpPr>
            <p:sp>
              <p:nvSpPr>
                <p:cNvPr id="1387" name="Freeform 2331"/>
                <p:cNvSpPr>
                  <a:spLocks/>
                </p:cNvSpPr>
                <p:nvPr/>
              </p:nvSpPr>
              <p:spPr bwMode="auto">
                <a:xfrm>
                  <a:off x="4583" y="3139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79" y="2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8" y="40"/>
                    </a:cxn>
                    <a:cxn ang="0">
                      <a:pos x="379" y="2"/>
                    </a:cxn>
                  </a:cxnLst>
                  <a:rect l="0" t="0" r="r" b="b"/>
                  <a:pathLst>
                    <a:path w="758" h="74">
                      <a:moveTo>
                        <a:pt x="379" y="2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4"/>
                        <a:pt x="169" y="71"/>
                        <a:pt x="379" y="72"/>
                      </a:cubicBezTo>
                      <a:cubicBezTo>
                        <a:pt x="588" y="74"/>
                        <a:pt x="758" y="60"/>
                        <a:pt x="758" y="40"/>
                      </a:cubicBezTo>
                      <a:cubicBezTo>
                        <a:pt x="758" y="21"/>
                        <a:pt x="589" y="3"/>
                        <a:pt x="379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88" name="Freeform 2332"/>
                <p:cNvSpPr>
                  <a:spLocks/>
                </p:cNvSpPr>
                <p:nvPr/>
              </p:nvSpPr>
              <p:spPr bwMode="auto">
                <a:xfrm>
                  <a:off x="4583" y="3139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1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78" name="Group 2336"/>
              <p:cNvGrpSpPr>
                <a:grpSpLocks/>
              </p:cNvGrpSpPr>
              <p:nvPr/>
            </p:nvGrpSpPr>
            <p:grpSpPr bwMode="auto">
              <a:xfrm>
                <a:off x="4588" y="3140"/>
                <a:ext cx="171" cy="17"/>
                <a:chOff x="4588" y="3140"/>
                <a:chExt cx="171" cy="17"/>
              </a:xfrm>
            </p:grpSpPr>
            <p:sp>
              <p:nvSpPr>
                <p:cNvPr id="1385" name="Freeform 2334"/>
                <p:cNvSpPr>
                  <a:spLocks/>
                </p:cNvSpPr>
                <p:nvPr/>
              </p:nvSpPr>
              <p:spPr bwMode="auto">
                <a:xfrm>
                  <a:off x="4588" y="3140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2"/>
                    </a:cxn>
                    <a:cxn ang="0">
                      <a:pos x="1" y="32"/>
                    </a:cxn>
                    <a:cxn ang="0">
                      <a:pos x="357" y="68"/>
                    </a:cxn>
                    <a:cxn ang="0">
                      <a:pos x="713" y="38"/>
                    </a:cxn>
                    <a:cxn ang="0">
                      <a:pos x="357" y="2"/>
                    </a:cxn>
                  </a:cxnLst>
                  <a:rect l="0" t="0" r="r" b="b"/>
                  <a:pathLst>
                    <a:path w="713" h="70">
                      <a:moveTo>
                        <a:pt x="357" y="2"/>
                      </a:moveTo>
                      <a:cubicBezTo>
                        <a:pt x="160" y="0"/>
                        <a:pt x="1" y="14"/>
                        <a:pt x="1" y="32"/>
                      </a:cubicBezTo>
                      <a:cubicBezTo>
                        <a:pt x="0" y="51"/>
                        <a:pt x="160" y="67"/>
                        <a:pt x="357" y="68"/>
                      </a:cubicBezTo>
                      <a:cubicBezTo>
                        <a:pt x="553" y="70"/>
                        <a:pt x="713" y="56"/>
                        <a:pt x="713" y="38"/>
                      </a:cubicBezTo>
                      <a:cubicBezTo>
                        <a:pt x="713" y="20"/>
                        <a:pt x="554" y="3"/>
                        <a:pt x="357" y="2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86" name="Freeform 2335"/>
                <p:cNvSpPr>
                  <a:spLocks/>
                </p:cNvSpPr>
                <p:nvPr/>
              </p:nvSpPr>
              <p:spPr bwMode="auto">
                <a:xfrm>
                  <a:off x="4588" y="3140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7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7"/>
                      </a:cubicBezTo>
                      <a:cubicBezTo>
                        <a:pt x="0" y="12"/>
                        <a:pt x="39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0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79" name="Group 2341"/>
              <p:cNvGrpSpPr>
                <a:grpSpLocks/>
              </p:cNvGrpSpPr>
              <p:nvPr/>
            </p:nvGrpSpPr>
            <p:grpSpPr bwMode="auto">
              <a:xfrm>
                <a:off x="4622" y="3075"/>
                <a:ext cx="105" cy="78"/>
                <a:chOff x="4622" y="3075"/>
                <a:chExt cx="105" cy="78"/>
              </a:xfrm>
            </p:grpSpPr>
            <p:sp>
              <p:nvSpPr>
                <p:cNvPr id="1381" name="Freeform 2337"/>
                <p:cNvSpPr>
                  <a:spLocks/>
                </p:cNvSpPr>
                <p:nvPr/>
              </p:nvSpPr>
              <p:spPr bwMode="auto">
                <a:xfrm>
                  <a:off x="4622" y="3075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82" name="Freeform 2338"/>
                <p:cNvSpPr>
                  <a:spLocks/>
                </p:cNvSpPr>
                <p:nvPr/>
              </p:nvSpPr>
              <p:spPr bwMode="auto">
                <a:xfrm>
                  <a:off x="4622" y="3075"/>
                  <a:ext cx="105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7" y="71"/>
                    </a:cxn>
                    <a:cxn ang="0">
                      <a:pos x="434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4" h="72">
                      <a:moveTo>
                        <a:pt x="0" y="34"/>
                      </a:moveTo>
                      <a:cubicBezTo>
                        <a:pt x="0" y="53"/>
                        <a:pt x="97" y="70"/>
                        <a:pt x="217" y="71"/>
                      </a:cubicBezTo>
                      <a:cubicBezTo>
                        <a:pt x="336" y="72"/>
                        <a:pt x="434" y="57"/>
                        <a:pt x="434" y="38"/>
                      </a:cubicBezTo>
                      <a:cubicBezTo>
                        <a:pt x="434" y="18"/>
                        <a:pt x="337" y="2"/>
                        <a:pt x="217" y="1"/>
                      </a:cubicBezTo>
                      <a:cubicBezTo>
                        <a:pt x="98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83" name="Freeform 2339"/>
                <p:cNvSpPr>
                  <a:spLocks/>
                </p:cNvSpPr>
                <p:nvPr/>
              </p:nvSpPr>
              <p:spPr bwMode="auto">
                <a:xfrm>
                  <a:off x="4622" y="3075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84" name="Freeform 2340"/>
                <p:cNvSpPr>
                  <a:spLocks/>
                </p:cNvSpPr>
                <p:nvPr/>
              </p:nvSpPr>
              <p:spPr bwMode="auto">
                <a:xfrm>
                  <a:off x="4622" y="3083"/>
                  <a:ext cx="105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3" y="9"/>
                    </a:cxn>
                    <a:cxn ang="0">
                      <a:pos x="105" y="1"/>
                    </a:cxn>
                  </a:cxnLst>
                  <a:rect l="0" t="0" r="r" b="b"/>
                  <a:pathLst>
                    <a:path w="105" h="9">
                      <a:moveTo>
                        <a:pt x="0" y="0"/>
                      </a:moveTo>
                      <a:cubicBezTo>
                        <a:pt x="0" y="5"/>
                        <a:pt x="24" y="9"/>
                        <a:pt x="53" y="9"/>
                      </a:cubicBezTo>
                      <a:cubicBezTo>
                        <a:pt x="81" y="9"/>
                        <a:pt x="105" y="6"/>
                        <a:pt x="105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380" name="Freeform 2342"/>
              <p:cNvSpPr>
                <a:spLocks/>
              </p:cNvSpPr>
              <p:nvPr/>
            </p:nvSpPr>
            <p:spPr bwMode="auto">
              <a:xfrm>
                <a:off x="4631" y="3075"/>
                <a:ext cx="85" cy="14"/>
              </a:xfrm>
              <a:custGeom>
                <a:avLst/>
                <a:gdLst/>
                <a:ahLst/>
                <a:cxnLst>
                  <a:cxn ang="0">
                    <a:pos x="177" y="1"/>
                  </a:cxn>
                  <a:cxn ang="0">
                    <a:pos x="0" y="29"/>
                  </a:cxn>
                  <a:cxn ang="0">
                    <a:pos x="177" y="59"/>
                  </a:cxn>
                  <a:cxn ang="0">
                    <a:pos x="354" y="32"/>
                  </a:cxn>
                  <a:cxn ang="0">
                    <a:pos x="177" y="1"/>
                  </a:cxn>
                </a:cxnLst>
                <a:rect l="0" t="0" r="r" b="b"/>
                <a:pathLst>
                  <a:path w="354" h="60">
                    <a:moveTo>
                      <a:pt x="177" y="1"/>
                    </a:moveTo>
                    <a:cubicBezTo>
                      <a:pt x="79" y="0"/>
                      <a:pt x="0" y="13"/>
                      <a:pt x="0" y="29"/>
                    </a:cubicBezTo>
                    <a:cubicBezTo>
                      <a:pt x="0" y="45"/>
                      <a:pt x="79" y="59"/>
                      <a:pt x="177" y="59"/>
                    </a:cubicBezTo>
                    <a:cubicBezTo>
                      <a:pt x="274" y="60"/>
                      <a:pt x="354" y="48"/>
                      <a:pt x="354" y="32"/>
                    </a:cubicBezTo>
                    <a:cubicBezTo>
                      <a:pt x="354" y="15"/>
                      <a:pt x="275" y="2"/>
                      <a:pt x="177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6" name="Group 2349"/>
            <p:cNvGrpSpPr>
              <a:grpSpLocks/>
            </p:cNvGrpSpPr>
            <p:nvPr/>
          </p:nvGrpSpPr>
          <p:grpSpPr bwMode="auto">
            <a:xfrm>
              <a:off x="7825359" y="4039791"/>
              <a:ext cx="191034" cy="43894"/>
              <a:chOff x="4321" y="3143"/>
              <a:chExt cx="217" cy="59"/>
            </a:xfrm>
          </p:grpSpPr>
          <p:sp>
            <p:nvSpPr>
              <p:cNvPr id="1371" name="Freeform 2344"/>
              <p:cNvSpPr>
                <a:spLocks/>
              </p:cNvSpPr>
              <p:nvPr/>
            </p:nvSpPr>
            <p:spPr bwMode="auto">
              <a:xfrm>
                <a:off x="4329" y="3151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6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2" name="Freeform 2345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3" name="Freeform 2346"/>
              <p:cNvSpPr>
                <a:spLocks/>
              </p:cNvSpPr>
              <p:nvPr/>
            </p:nvSpPr>
            <p:spPr bwMode="auto">
              <a:xfrm>
                <a:off x="4321" y="3143"/>
                <a:ext cx="208" cy="23"/>
              </a:xfrm>
              <a:custGeom>
                <a:avLst/>
                <a:gdLst/>
                <a:ahLst/>
                <a:cxnLst>
                  <a:cxn ang="0">
                    <a:pos x="1" y="46"/>
                  </a:cxn>
                  <a:cxn ang="0">
                    <a:pos x="434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</a:cxnLst>
                <a:rect l="0" t="0" r="r" b="b"/>
                <a:pathLst>
                  <a:path w="867" h="98">
                    <a:moveTo>
                      <a:pt x="1" y="46"/>
                    </a:moveTo>
                    <a:cubicBezTo>
                      <a:pt x="0" y="72"/>
                      <a:pt x="194" y="94"/>
                      <a:pt x="434" y="96"/>
                    </a:cubicBezTo>
                    <a:cubicBezTo>
                      <a:pt x="673" y="98"/>
                      <a:pt x="867" y="79"/>
                      <a:pt x="867" y="53"/>
                    </a:cubicBezTo>
                    <a:cubicBezTo>
                      <a:pt x="867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4" name="Freeform 2347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5" name="Freeform 2348"/>
              <p:cNvSpPr>
                <a:spLocks/>
              </p:cNvSpPr>
              <p:nvPr/>
            </p:nvSpPr>
            <p:spPr bwMode="auto">
              <a:xfrm>
                <a:off x="4321" y="3154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7" name="Group 2352"/>
            <p:cNvGrpSpPr>
              <a:grpSpLocks/>
            </p:cNvGrpSpPr>
            <p:nvPr/>
          </p:nvGrpSpPr>
          <p:grpSpPr bwMode="auto">
            <a:xfrm>
              <a:off x="7836803" y="4041279"/>
              <a:ext cx="160223" cy="13391"/>
              <a:chOff x="4334" y="3145"/>
              <a:chExt cx="182" cy="18"/>
            </a:xfrm>
          </p:grpSpPr>
          <p:sp>
            <p:nvSpPr>
              <p:cNvPr id="1369" name="Freeform 2350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70" y="71"/>
                      <a:pt x="379" y="72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3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0" name="Freeform 2351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8" name="Group 2355"/>
            <p:cNvGrpSpPr>
              <a:grpSpLocks/>
            </p:cNvGrpSpPr>
            <p:nvPr/>
          </p:nvGrpSpPr>
          <p:grpSpPr bwMode="auto">
            <a:xfrm>
              <a:off x="7841205" y="4042023"/>
              <a:ext cx="150539" cy="12648"/>
              <a:chOff x="4339" y="3146"/>
              <a:chExt cx="171" cy="17"/>
            </a:xfrm>
          </p:grpSpPr>
          <p:sp>
            <p:nvSpPr>
              <p:cNvPr id="1367" name="Freeform 2353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1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20"/>
                      <a:pt x="553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8" name="Freeform 2354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9" name="Group 2360"/>
            <p:cNvGrpSpPr>
              <a:grpSpLocks/>
            </p:cNvGrpSpPr>
            <p:nvPr/>
          </p:nvGrpSpPr>
          <p:grpSpPr bwMode="auto">
            <a:xfrm>
              <a:off x="7871137" y="3993665"/>
              <a:ext cx="92436" cy="58029"/>
              <a:chOff x="4373" y="3081"/>
              <a:chExt cx="105" cy="78"/>
            </a:xfrm>
          </p:grpSpPr>
          <p:sp>
            <p:nvSpPr>
              <p:cNvPr id="1363" name="Freeform 2356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4" name="Freeform 2357"/>
              <p:cNvSpPr>
                <a:spLocks/>
              </p:cNvSpPr>
              <p:nvPr/>
            </p:nvSpPr>
            <p:spPr bwMode="auto">
              <a:xfrm>
                <a:off x="4374" y="3081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3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5" name="Freeform 2358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6" name="Freeform 2359"/>
              <p:cNvSpPr>
                <a:spLocks/>
              </p:cNvSpPr>
              <p:nvPr/>
            </p:nvSpPr>
            <p:spPr bwMode="auto">
              <a:xfrm>
                <a:off x="4374" y="3089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90" name="Freeform 2361"/>
            <p:cNvSpPr>
              <a:spLocks/>
            </p:cNvSpPr>
            <p:nvPr/>
          </p:nvSpPr>
          <p:spPr bwMode="auto">
            <a:xfrm>
              <a:off x="7879060" y="3993665"/>
              <a:ext cx="74829" cy="10416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5" y="60"/>
                    <a:pt x="354" y="48"/>
                    <a:pt x="354" y="32"/>
                  </a:cubicBezTo>
                  <a:cubicBezTo>
                    <a:pt x="355" y="15"/>
                    <a:pt x="275" y="2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91" name="Group 2367"/>
            <p:cNvGrpSpPr>
              <a:grpSpLocks/>
            </p:cNvGrpSpPr>
            <p:nvPr/>
          </p:nvGrpSpPr>
          <p:grpSpPr bwMode="auto">
            <a:xfrm>
              <a:off x="7825359" y="4039791"/>
              <a:ext cx="191034" cy="43894"/>
              <a:chOff x="4321" y="3143"/>
              <a:chExt cx="217" cy="59"/>
            </a:xfrm>
          </p:grpSpPr>
          <p:sp>
            <p:nvSpPr>
              <p:cNvPr id="1358" name="Freeform 2362"/>
              <p:cNvSpPr>
                <a:spLocks/>
              </p:cNvSpPr>
              <p:nvPr/>
            </p:nvSpPr>
            <p:spPr bwMode="auto">
              <a:xfrm>
                <a:off x="4329" y="3151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6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9" name="Freeform 2363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0" name="Freeform 2364"/>
              <p:cNvSpPr>
                <a:spLocks/>
              </p:cNvSpPr>
              <p:nvPr/>
            </p:nvSpPr>
            <p:spPr bwMode="auto">
              <a:xfrm>
                <a:off x="4321" y="3143"/>
                <a:ext cx="208" cy="23"/>
              </a:xfrm>
              <a:custGeom>
                <a:avLst/>
                <a:gdLst/>
                <a:ahLst/>
                <a:cxnLst>
                  <a:cxn ang="0">
                    <a:pos x="1" y="46"/>
                  </a:cxn>
                  <a:cxn ang="0">
                    <a:pos x="434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</a:cxnLst>
                <a:rect l="0" t="0" r="r" b="b"/>
                <a:pathLst>
                  <a:path w="867" h="98">
                    <a:moveTo>
                      <a:pt x="1" y="46"/>
                    </a:moveTo>
                    <a:cubicBezTo>
                      <a:pt x="0" y="72"/>
                      <a:pt x="194" y="94"/>
                      <a:pt x="434" y="96"/>
                    </a:cubicBezTo>
                    <a:cubicBezTo>
                      <a:pt x="673" y="98"/>
                      <a:pt x="867" y="79"/>
                      <a:pt x="867" y="53"/>
                    </a:cubicBezTo>
                    <a:cubicBezTo>
                      <a:pt x="867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1" name="Freeform 2365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2" name="Freeform 2366"/>
              <p:cNvSpPr>
                <a:spLocks/>
              </p:cNvSpPr>
              <p:nvPr/>
            </p:nvSpPr>
            <p:spPr bwMode="auto">
              <a:xfrm>
                <a:off x="4321" y="3154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2" name="Group 2370"/>
            <p:cNvGrpSpPr>
              <a:grpSpLocks/>
            </p:cNvGrpSpPr>
            <p:nvPr/>
          </p:nvGrpSpPr>
          <p:grpSpPr bwMode="auto">
            <a:xfrm>
              <a:off x="7836803" y="4041279"/>
              <a:ext cx="160223" cy="13391"/>
              <a:chOff x="4334" y="3145"/>
              <a:chExt cx="182" cy="18"/>
            </a:xfrm>
          </p:grpSpPr>
          <p:sp>
            <p:nvSpPr>
              <p:cNvPr id="1356" name="Freeform 2368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70" y="71"/>
                      <a:pt x="379" y="72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3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7" name="Freeform 2369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3" name="Group 2373"/>
            <p:cNvGrpSpPr>
              <a:grpSpLocks/>
            </p:cNvGrpSpPr>
            <p:nvPr/>
          </p:nvGrpSpPr>
          <p:grpSpPr bwMode="auto">
            <a:xfrm>
              <a:off x="7841205" y="4042023"/>
              <a:ext cx="150539" cy="12648"/>
              <a:chOff x="4339" y="3146"/>
              <a:chExt cx="171" cy="17"/>
            </a:xfrm>
          </p:grpSpPr>
          <p:sp>
            <p:nvSpPr>
              <p:cNvPr id="1354" name="Freeform 2371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1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20"/>
                      <a:pt x="553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5" name="Freeform 2372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4" name="Group 2378"/>
            <p:cNvGrpSpPr>
              <a:grpSpLocks/>
            </p:cNvGrpSpPr>
            <p:nvPr/>
          </p:nvGrpSpPr>
          <p:grpSpPr bwMode="auto">
            <a:xfrm>
              <a:off x="7871137" y="3993665"/>
              <a:ext cx="92436" cy="58029"/>
              <a:chOff x="4373" y="3081"/>
              <a:chExt cx="105" cy="78"/>
            </a:xfrm>
          </p:grpSpPr>
          <p:sp>
            <p:nvSpPr>
              <p:cNvPr id="1350" name="Freeform 2374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1" name="Freeform 2375"/>
              <p:cNvSpPr>
                <a:spLocks/>
              </p:cNvSpPr>
              <p:nvPr/>
            </p:nvSpPr>
            <p:spPr bwMode="auto">
              <a:xfrm>
                <a:off x="4374" y="3081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3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2" name="Freeform 2376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3" name="Freeform 2377"/>
              <p:cNvSpPr>
                <a:spLocks/>
              </p:cNvSpPr>
              <p:nvPr/>
            </p:nvSpPr>
            <p:spPr bwMode="auto">
              <a:xfrm>
                <a:off x="4374" y="3089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95" name="Freeform 2379"/>
            <p:cNvSpPr>
              <a:spLocks/>
            </p:cNvSpPr>
            <p:nvPr/>
          </p:nvSpPr>
          <p:spPr bwMode="auto">
            <a:xfrm>
              <a:off x="7879060" y="3993665"/>
              <a:ext cx="74829" cy="10416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5" y="60"/>
                    <a:pt x="354" y="48"/>
                    <a:pt x="354" y="32"/>
                  </a:cubicBezTo>
                  <a:cubicBezTo>
                    <a:pt x="355" y="15"/>
                    <a:pt x="275" y="2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96" name="Group 2385"/>
            <p:cNvGrpSpPr>
              <a:grpSpLocks/>
            </p:cNvGrpSpPr>
            <p:nvPr/>
          </p:nvGrpSpPr>
          <p:grpSpPr bwMode="auto">
            <a:xfrm>
              <a:off x="8044564" y="4035327"/>
              <a:ext cx="190154" cy="43894"/>
              <a:chOff x="4570" y="3137"/>
              <a:chExt cx="216" cy="59"/>
            </a:xfrm>
          </p:grpSpPr>
          <p:sp>
            <p:nvSpPr>
              <p:cNvPr id="1345" name="Freeform 2380"/>
              <p:cNvSpPr>
                <a:spLocks/>
              </p:cNvSpPr>
              <p:nvPr/>
            </p:nvSpPr>
            <p:spPr bwMode="auto">
              <a:xfrm>
                <a:off x="4578" y="314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6" name="Freeform 2381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7" name="Freeform 2382"/>
              <p:cNvSpPr>
                <a:spLocks/>
              </p:cNvSpPr>
              <p:nvPr/>
            </p:nvSpPr>
            <p:spPr bwMode="auto">
              <a:xfrm>
                <a:off x="4570" y="3137"/>
                <a:ext cx="208" cy="2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</a:cxnLst>
                <a:rect l="0" t="0" r="r" b="b"/>
                <a:pathLst>
                  <a:path w="867" h="98">
                    <a:moveTo>
                      <a:pt x="0" y="46"/>
                    </a:moveTo>
                    <a:cubicBezTo>
                      <a:pt x="0" y="72"/>
                      <a:pt x="194" y="94"/>
                      <a:pt x="433" y="96"/>
                    </a:cubicBezTo>
                    <a:cubicBezTo>
                      <a:pt x="672" y="98"/>
                      <a:pt x="867" y="79"/>
                      <a:pt x="867" y="53"/>
                    </a:cubicBezTo>
                    <a:cubicBezTo>
                      <a:pt x="867" y="27"/>
                      <a:pt x="673" y="4"/>
                      <a:pt x="434" y="2"/>
                    </a:cubicBezTo>
                    <a:cubicBezTo>
                      <a:pt x="194" y="0"/>
                      <a:pt x="0" y="20"/>
                      <a:pt x="0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8" name="Freeform 2383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9" name="Freeform 2384"/>
              <p:cNvSpPr>
                <a:spLocks/>
              </p:cNvSpPr>
              <p:nvPr/>
            </p:nvSpPr>
            <p:spPr bwMode="auto">
              <a:xfrm>
                <a:off x="4570" y="3148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7" name="Group 2388"/>
            <p:cNvGrpSpPr>
              <a:grpSpLocks/>
            </p:cNvGrpSpPr>
            <p:nvPr/>
          </p:nvGrpSpPr>
          <p:grpSpPr bwMode="auto">
            <a:xfrm>
              <a:off x="8056009" y="4036815"/>
              <a:ext cx="160223" cy="13391"/>
              <a:chOff x="4583" y="3139"/>
              <a:chExt cx="182" cy="18"/>
            </a:xfrm>
          </p:grpSpPr>
          <p:sp>
            <p:nvSpPr>
              <p:cNvPr id="1343" name="Freeform 2386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4" name="Freeform 2387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8" name="Group 2391"/>
            <p:cNvGrpSpPr>
              <a:grpSpLocks/>
            </p:cNvGrpSpPr>
            <p:nvPr/>
          </p:nvGrpSpPr>
          <p:grpSpPr bwMode="auto">
            <a:xfrm>
              <a:off x="8060411" y="4037559"/>
              <a:ext cx="150539" cy="12648"/>
              <a:chOff x="4588" y="3140"/>
              <a:chExt cx="171" cy="17"/>
            </a:xfrm>
          </p:grpSpPr>
          <p:sp>
            <p:nvSpPr>
              <p:cNvPr id="1341" name="Freeform 2389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2" name="Freeform 2390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9" name="Group 2396"/>
            <p:cNvGrpSpPr>
              <a:grpSpLocks/>
            </p:cNvGrpSpPr>
            <p:nvPr/>
          </p:nvGrpSpPr>
          <p:grpSpPr bwMode="auto">
            <a:xfrm>
              <a:off x="8090342" y="3989201"/>
              <a:ext cx="92436" cy="58029"/>
              <a:chOff x="4622" y="3075"/>
              <a:chExt cx="105" cy="78"/>
            </a:xfrm>
          </p:grpSpPr>
          <p:sp>
            <p:nvSpPr>
              <p:cNvPr id="1337" name="Freeform 2392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8" name="Freeform 2393"/>
              <p:cNvSpPr>
                <a:spLocks/>
              </p:cNvSpPr>
              <p:nvPr/>
            </p:nvSpPr>
            <p:spPr bwMode="auto">
              <a:xfrm>
                <a:off x="4622" y="3075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3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9" name="Freeform 2394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0" name="Freeform 2395"/>
              <p:cNvSpPr>
                <a:spLocks/>
              </p:cNvSpPr>
              <p:nvPr/>
            </p:nvSpPr>
            <p:spPr bwMode="auto">
              <a:xfrm>
                <a:off x="4622" y="3083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00" name="Freeform 2397"/>
            <p:cNvSpPr>
              <a:spLocks/>
            </p:cNvSpPr>
            <p:nvPr/>
          </p:nvSpPr>
          <p:spPr bwMode="auto">
            <a:xfrm>
              <a:off x="8098266" y="3989201"/>
              <a:ext cx="74829" cy="10416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4" y="60"/>
                    <a:pt x="354" y="48"/>
                    <a:pt x="354" y="32"/>
                  </a:cubicBezTo>
                  <a:cubicBezTo>
                    <a:pt x="354" y="15"/>
                    <a:pt x="275" y="2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01" name="Group 2403"/>
            <p:cNvGrpSpPr>
              <a:grpSpLocks/>
            </p:cNvGrpSpPr>
            <p:nvPr/>
          </p:nvGrpSpPr>
          <p:grpSpPr bwMode="auto">
            <a:xfrm>
              <a:off x="8044564" y="4035327"/>
              <a:ext cx="190154" cy="43894"/>
              <a:chOff x="4570" y="3137"/>
              <a:chExt cx="216" cy="59"/>
            </a:xfrm>
          </p:grpSpPr>
          <p:sp>
            <p:nvSpPr>
              <p:cNvPr id="1332" name="Freeform 2398"/>
              <p:cNvSpPr>
                <a:spLocks/>
              </p:cNvSpPr>
              <p:nvPr/>
            </p:nvSpPr>
            <p:spPr bwMode="auto">
              <a:xfrm>
                <a:off x="4578" y="314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3" name="Freeform 2399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4" name="Freeform 2400"/>
              <p:cNvSpPr>
                <a:spLocks/>
              </p:cNvSpPr>
              <p:nvPr/>
            </p:nvSpPr>
            <p:spPr bwMode="auto">
              <a:xfrm>
                <a:off x="4570" y="3137"/>
                <a:ext cx="208" cy="2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</a:cxnLst>
                <a:rect l="0" t="0" r="r" b="b"/>
                <a:pathLst>
                  <a:path w="867" h="98">
                    <a:moveTo>
                      <a:pt x="0" y="46"/>
                    </a:moveTo>
                    <a:cubicBezTo>
                      <a:pt x="0" y="72"/>
                      <a:pt x="194" y="94"/>
                      <a:pt x="433" y="96"/>
                    </a:cubicBezTo>
                    <a:cubicBezTo>
                      <a:pt x="672" y="98"/>
                      <a:pt x="867" y="79"/>
                      <a:pt x="867" y="53"/>
                    </a:cubicBezTo>
                    <a:cubicBezTo>
                      <a:pt x="867" y="27"/>
                      <a:pt x="673" y="4"/>
                      <a:pt x="434" y="2"/>
                    </a:cubicBezTo>
                    <a:cubicBezTo>
                      <a:pt x="194" y="0"/>
                      <a:pt x="0" y="20"/>
                      <a:pt x="0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5" name="Freeform 2401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6" name="Freeform 2402"/>
              <p:cNvSpPr>
                <a:spLocks/>
              </p:cNvSpPr>
              <p:nvPr/>
            </p:nvSpPr>
            <p:spPr bwMode="auto">
              <a:xfrm>
                <a:off x="4570" y="3148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02" name="Group 2406"/>
            <p:cNvGrpSpPr>
              <a:grpSpLocks/>
            </p:cNvGrpSpPr>
            <p:nvPr/>
          </p:nvGrpSpPr>
          <p:grpSpPr bwMode="auto">
            <a:xfrm>
              <a:off x="8056009" y="4036815"/>
              <a:ext cx="160223" cy="13391"/>
              <a:chOff x="4583" y="3139"/>
              <a:chExt cx="182" cy="18"/>
            </a:xfrm>
          </p:grpSpPr>
          <p:sp>
            <p:nvSpPr>
              <p:cNvPr id="1330" name="Freeform 2404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1" name="Freeform 2405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03" name="Group 2409"/>
            <p:cNvGrpSpPr>
              <a:grpSpLocks/>
            </p:cNvGrpSpPr>
            <p:nvPr/>
          </p:nvGrpSpPr>
          <p:grpSpPr bwMode="auto">
            <a:xfrm>
              <a:off x="8060411" y="4037559"/>
              <a:ext cx="150539" cy="12648"/>
              <a:chOff x="4588" y="3140"/>
              <a:chExt cx="171" cy="17"/>
            </a:xfrm>
          </p:grpSpPr>
          <p:sp>
            <p:nvSpPr>
              <p:cNvPr id="1328" name="Freeform 2407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9" name="Freeform 2408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04" name="Group 2414"/>
            <p:cNvGrpSpPr>
              <a:grpSpLocks/>
            </p:cNvGrpSpPr>
            <p:nvPr/>
          </p:nvGrpSpPr>
          <p:grpSpPr bwMode="auto">
            <a:xfrm>
              <a:off x="8090342" y="3989201"/>
              <a:ext cx="92436" cy="58029"/>
              <a:chOff x="4622" y="3075"/>
              <a:chExt cx="105" cy="78"/>
            </a:xfrm>
          </p:grpSpPr>
          <p:sp>
            <p:nvSpPr>
              <p:cNvPr id="1324" name="Freeform 2410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5" name="Freeform 2411"/>
              <p:cNvSpPr>
                <a:spLocks/>
              </p:cNvSpPr>
              <p:nvPr/>
            </p:nvSpPr>
            <p:spPr bwMode="auto">
              <a:xfrm>
                <a:off x="4622" y="3075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3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6" name="Freeform 2412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7" name="Freeform 2413"/>
              <p:cNvSpPr>
                <a:spLocks/>
              </p:cNvSpPr>
              <p:nvPr/>
            </p:nvSpPr>
            <p:spPr bwMode="auto">
              <a:xfrm>
                <a:off x="4622" y="3083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05" name="Freeform 2415"/>
            <p:cNvSpPr>
              <a:spLocks/>
            </p:cNvSpPr>
            <p:nvPr/>
          </p:nvSpPr>
          <p:spPr bwMode="auto">
            <a:xfrm>
              <a:off x="8098266" y="3989201"/>
              <a:ext cx="74829" cy="10416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4" y="60"/>
                    <a:pt x="354" y="48"/>
                    <a:pt x="354" y="32"/>
                  </a:cubicBezTo>
                  <a:cubicBezTo>
                    <a:pt x="354" y="15"/>
                    <a:pt x="275" y="2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06" name="Group 2434"/>
            <p:cNvGrpSpPr>
              <a:grpSpLocks/>
            </p:cNvGrpSpPr>
            <p:nvPr/>
          </p:nvGrpSpPr>
          <p:grpSpPr bwMode="auto">
            <a:xfrm>
              <a:off x="7825359" y="3993665"/>
              <a:ext cx="191034" cy="90020"/>
              <a:chOff x="4321" y="3081"/>
              <a:chExt cx="217" cy="121"/>
            </a:xfrm>
          </p:grpSpPr>
          <p:grpSp>
            <p:nvGrpSpPr>
              <p:cNvPr id="1306" name="Group 2421"/>
              <p:cNvGrpSpPr>
                <a:grpSpLocks/>
              </p:cNvGrpSpPr>
              <p:nvPr/>
            </p:nvGrpSpPr>
            <p:grpSpPr bwMode="auto">
              <a:xfrm>
                <a:off x="4321" y="3143"/>
                <a:ext cx="217" cy="59"/>
                <a:chOff x="4321" y="3143"/>
                <a:chExt cx="217" cy="59"/>
              </a:xfrm>
            </p:grpSpPr>
            <p:sp>
              <p:nvSpPr>
                <p:cNvPr id="1319" name="Freeform 2416"/>
                <p:cNvSpPr>
                  <a:spLocks/>
                </p:cNvSpPr>
                <p:nvPr/>
              </p:nvSpPr>
              <p:spPr bwMode="auto">
                <a:xfrm>
                  <a:off x="4329" y="3151"/>
                  <a:ext cx="209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2" y="212"/>
                        <a:pt x="866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20" name="Freeform 2417"/>
                <p:cNvSpPr>
                  <a:spLocks/>
                </p:cNvSpPr>
                <p:nvPr/>
              </p:nvSpPr>
              <p:spPr bwMode="auto">
                <a:xfrm>
                  <a:off x="4321" y="314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6"/>
                    </a:cxn>
                    <a:cxn ang="0">
                      <a:pos x="1" y="160"/>
                    </a:cxn>
                    <a:cxn ang="0">
                      <a:pos x="434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2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4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5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21" name="Freeform 2418"/>
                <p:cNvSpPr>
                  <a:spLocks/>
                </p:cNvSpPr>
                <p:nvPr/>
              </p:nvSpPr>
              <p:spPr bwMode="auto">
                <a:xfrm>
                  <a:off x="4321" y="3143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1" y="46"/>
                    </a:cxn>
                    <a:cxn ang="0">
                      <a:pos x="434" y="96"/>
                    </a:cxn>
                    <a:cxn ang="0">
                      <a:pos x="867" y="53"/>
                    </a:cxn>
                    <a:cxn ang="0">
                      <a:pos x="434" y="2"/>
                    </a:cxn>
                    <a:cxn ang="0">
                      <a:pos x="1" y="46"/>
                    </a:cxn>
                  </a:cxnLst>
                  <a:rect l="0" t="0" r="r" b="b"/>
                  <a:pathLst>
                    <a:path w="867" h="98">
                      <a:moveTo>
                        <a:pt x="1" y="46"/>
                      </a:moveTo>
                      <a:cubicBezTo>
                        <a:pt x="0" y="72"/>
                        <a:pt x="194" y="94"/>
                        <a:pt x="434" y="96"/>
                      </a:cubicBezTo>
                      <a:cubicBezTo>
                        <a:pt x="673" y="98"/>
                        <a:pt x="867" y="79"/>
                        <a:pt x="867" y="53"/>
                      </a:cubicBezTo>
                      <a:cubicBezTo>
                        <a:pt x="867" y="27"/>
                        <a:pt x="674" y="4"/>
                        <a:pt x="434" y="2"/>
                      </a:cubicBezTo>
                      <a:cubicBezTo>
                        <a:pt x="195" y="0"/>
                        <a:pt x="1" y="20"/>
                        <a:pt x="1" y="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22" name="Freeform 2419"/>
                <p:cNvSpPr>
                  <a:spLocks/>
                </p:cNvSpPr>
                <p:nvPr/>
              </p:nvSpPr>
              <p:spPr bwMode="auto">
                <a:xfrm>
                  <a:off x="4321" y="314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6"/>
                    </a:cxn>
                    <a:cxn ang="0">
                      <a:pos x="1" y="160"/>
                    </a:cxn>
                    <a:cxn ang="0">
                      <a:pos x="434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2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4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5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23" name="Freeform 2420"/>
                <p:cNvSpPr>
                  <a:spLocks/>
                </p:cNvSpPr>
                <p:nvPr/>
              </p:nvSpPr>
              <p:spPr bwMode="auto">
                <a:xfrm>
                  <a:off x="4321" y="3154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1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07" name="Group 2424"/>
              <p:cNvGrpSpPr>
                <a:grpSpLocks/>
              </p:cNvGrpSpPr>
              <p:nvPr/>
            </p:nvGrpSpPr>
            <p:grpSpPr bwMode="auto">
              <a:xfrm>
                <a:off x="4334" y="3145"/>
                <a:ext cx="182" cy="18"/>
                <a:chOff x="4334" y="3145"/>
                <a:chExt cx="182" cy="18"/>
              </a:xfrm>
            </p:grpSpPr>
            <p:sp>
              <p:nvSpPr>
                <p:cNvPr id="1317" name="Freeform 2422"/>
                <p:cNvSpPr>
                  <a:spLocks/>
                </p:cNvSpPr>
                <p:nvPr/>
              </p:nvSpPr>
              <p:spPr bwMode="auto">
                <a:xfrm>
                  <a:off x="4334" y="3145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80" y="2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9" y="40"/>
                    </a:cxn>
                    <a:cxn ang="0">
                      <a:pos x="380" y="2"/>
                    </a:cxn>
                  </a:cxnLst>
                  <a:rect l="0" t="0" r="r" b="b"/>
                  <a:pathLst>
                    <a:path w="759" h="74">
                      <a:moveTo>
                        <a:pt x="380" y="2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4"/>
                        <a:pt x="170" y="71"/>
                        <a:pt x="379" y="72"/>
                      </a:cubicBezTo>
                      <a:cubicBezTo>
                        <a:pt x="589" y="74"/>
                        <a:pt x="758" y="60"/>
                        <a:pt x="759" y="40"/>
                      </a:cubicBezTo>
                      <a:cubicBezTo>
                        <a:pt x="759" y="21"/>
                        <a:pt x="589" y="3"/>
                        <a:pt x="380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18" name="Freeform 2423"/>
                <p:cNvSpPr>
                  <a:spLocks/>
                </p:cNvSpPr>
                <p:nvPr/>
              </p:nvSpPr>
              <p:spPr bwMode="auto">
                <a:xfrm>
                  <a:off x="4334" y="3145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2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08" name="Group 2427"/>
              <p:cNvGrpSpPr>
                <a:grpSpLocks/>
              </p:cNvGrpSpPr>
              <p:nvPr/>
            </p:nvGrpSpPr>
            <p:grpSpPr bwMode="auto">
              <a:xfrm>
                <a:off x="4339" y="3146"/>
                <a:ext cx="171" cy="17"/>
                <a:chOff x="4339" y="3146"/>
                <a:chExt cx="171" cy="17"/>
              </a:xfrm>
            </p:grpSpPr>
            <p:sp>
              <p:nvSpPr>
                <p:cNvPr id="1315" name="Freeform 2425"/>
                <p:cNvSpPr>
                  <a:spLocks/>
                </p:cNvSpPr>
                <p:nvPr/>
              </p:nvSpPr>
              <p:spPr bwMode="auto">
                <a:xfrm>
                  <a:off x="4339" y="3146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2"/>
                    </a:cxn>
                    <a:cxn ang="0">
                      <a:pos x="0" y="32"/>
                    </a:cxn>
                    <a:cxn ang="0">
                      <a:pos x="356" y="68"/>
                    </a:cxn>
                    <a:cxn ang="0">
                      <a:pos x="713" y="38"/>
                    </a:cxn>
                    <a:cxn ang="0">
                      <a:pos x="357" y="2"/>
                    </a:cxn>
                  </a:cxnLst>
                  <a:rect l="0" t="0" r="r" b="b"/>
                  <a:pathLst>
                    <a:path w="713" h="70">
                      <a:moveTo>
                        <a:pt x="357" y="2"/>
                      </a:moveTo>
                      <a:cubicBezTo>
                        <a:pt x="160" y="0"/>
                        <a:pt x="0" y="14"/>
                        <a:pt x="0" y="32"/>
                      </a:cubicBezTo>
                      <a:cubicBezTo>
                        <a:pt x="0" y="51"/>
                        <a:pt x="159" y="67"/>
                        <a:pt x="356" y="68"/>
                      </a:cubicBezTo>
                      <a:cubicBezTo>
                        <a:pt x="553" y="70"/>
                        <a:pt x="712" y="56"/>
                        <a:pt x="713" y="38"/>
                      </a:cubicBezTo>
                      <a:cubicBezTo>
                        <a:pt x="713" y="20"/>
                        <a:pt x="553" y="3"/>
                        <a:pt x="357" y="2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16" name="Freeform 2426"/>
                <p:cNvSpPr>
                  <a:spLocks/>
                </p:cNvSpPr>
                <p:nvPr/>
              </p:nvSpPr>
              <p:spPr bwMode="auto">
                <a:xfrm>
                  <a:off x="4339" y="3146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7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7"/>
                      </a:cubicBezTo>
                      <a:cubicBezTo>
                        <a:pt x="0" y="12"/>
                        <a:pt x="38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0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09" name="Group 2432"/>
              <p:cNvGrpSpPr>
                <a:grpSpLocks/>
              </p:cNvGrpSpPr>
              <p:nvPr/>
            </p:nvGrpSpPr>
            <p:grpSpPr bwMode="auto">
              <a:xfrm>
                <a:off x="4373" y="3081"/>
                <a:ext cx="105" cy="78"/>
                <a:chOff x="4373" y="3081"/>
                <a:chExt cx="105" cy="78"/>
              </a:xfrm>
            </p:grpSpPr>
            <p:sp>
              <p:nvSpPr>
                <p:cNvPr id="1311" name="Freeform 2428"/>
                <p:cNvSpPr>
                  <a:spLocks/>
                </p:cNvSpPr>
                <p:nvPr/>
              </p:nvSpPr>
              <p:spPr bwMode="auto">
                <a:xfrm>
                  <a:off x="4373" y="3081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12" name="Freeform 2429"/>
                <p:cNvSpPr>
                  <a:spLocks/>
                </p:cNvSpPr>
                <p:nvPr/>
              </p:nvSpPr>
              <p:spPr bwMode="auto">
                <a:xfrm>
                  <a:off x="4374" y="3081"/>
                  <a:ext cx="104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6" y="71"/>
                    </a:cxn>
                    <a:cxn ang="0">
                      <a:pos x="433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3" h="72">
                      <a:moveTo>
                        <a:pt x="0" y="34"/>
                      </a:moveTo>
                      <a:cubicBezTo>
                        <a:pt x="0" y="53"/>
                        <a:pt x="97" y="70"/>
                        <a:pt x="216" y="71"/>
                      </a:cubicBezTo>
                      <a:cubicBezTo>
                        <a:pt x="336" y="72"/>
                        <a:pt x="433" y="57"/>
                        <a:pt x="433" y="38"/>
                      </a:cubicBezTo>
                      <a:cubicBezTo>
                        <a:pt x="433" y="18"/>
                        <a:pt x="336" y="2"/>
                        <a:pt x="217" y="1"/>
                      </a:cubicBezTo>
                      <a:cubicBezTo>
                        <a:pt x="97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13" name="Freeform 2430"/>
                <p:cNvSpPr>
                  <a:spLocks/>
                </p:cNvSpPr>
                <p:nvPr/>
              </p:nvSpPr>
              <p:spPr bwMode="auto">
                <a:xfrm>
                  <a:off x="4373" y="3081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14" name="Freeform 2431"/>
                <p:cNvSpPr>
                  <a:spLocks/>
                </p:cNvSpPr>
                <p:nvPr/>
              </p:nvSpPr>
              <p:spPr bwMode="auto">
                <a:xfrm>
                  <a:off x="4374" y="3089"/>
                  <a:ext cx="104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1" y="9"/>
                    </a:cxn>
                    <a:cxn ang="0">
                      <a:pos x="104" y="1"/>
                    </a:cxn>
                  </a:cxnLst>
                  <a:rect l="0" t="0" r="r" b="b"/>
                  <a:pathLst>
                    <a:path w="104" h="9">
                      <a:moveTo>
                        <a:pt x="0" y="0"/>
                      </a:moveTo>
                      <a:cubicBezTo>
                        <a:pt x="0" y="5"/>
                        <a:pt x="23" y="9"/>
                        <a:pt x="51" y="9"/>
                      </a:cubicBezTo>
                      <a:cubicBezTo>
                        <a:pt x="80" y="9"/>
                        <a:pt x="104" y="6"/>
                        <a:pt x="104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310" name="Freeform 2433"/>
              <p:cNvSpPr>
                <a:spLocks/>
              </p:cNvSpPr>
              <p:nvPr/>
            </p:nvSpPr>
            <p:spPr bwMode="auto">
              <a:xfrm>
                <a:off x="4382" y="3081"/>
                <a:ext cx="85" cy="14"/>
              </a:xfrm>
              <a:custGeom>
                <a:avLst/>
                <a:gdLst/>
                <a:ahLst/>
                <a:cxnLst>
                  <a:cxn ang="0">
                    <a:pos x="178" y="1"/>
                  </a:cxn>
                  <a:cxn ang="0">
                    <a:pos x="0" y="29"/>
                  </a:cxn>
                  <a:cxn ang="0">
                    <a:pos x="177" y="59"/>
                  </a:cxn>
                  <a:cxn ang="0">
                    <a:pos x="354" y="32"/>
                  </a:cxn>
                  <a:cxn ang="0">
                    <a:pos x="178" y="1"/>
                  </a:cxn>
                </a:cxnLst>
                <a:rect l="0" t="0" r="r" b="b"/>
                <a:pathLst>
                  <a:path w="355" h="60">
                    <a:moveTo>
                      <a:pt x="178" y="1"/>
                    </a:moveTo>
                    <a:cubicBezTo>
                      <a:pt x="80" y="0"/>
                      <a:pt x="0" y="13"/>
                      <a:pt x="0" y="29"/>
                    </a:cubicBezTo>
                    <a:cubicBezTo>
                      <a:pt x="0" y="45"/>
                      <a:pt x="79" y="59"/>
                      <a:pt x="177" y="59"/>
                    </a:cubicBezTo>
                    <a:cubicBezTo>
                      <a:pt x="275" y="60"/>
                      <a:pt x="354" y="48"/>
                      <a:pt x="354" y="32"/>
                    </a:cubicBezTo>
                    <a:cubicBezTo>
                      <a:pt x="355" y="15"/>
                      <a:pt x="275" y="2"/>
                      <a:pt x="178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07" name="Group 2453"/>
            <p:cNvGrpSpPr>
              <a:grpSpLocks/>
            </p:cNvGrpSpPr>
            <p:nvPr/>
          </p:nvGrpSpPr>
          <p:grpSpPr bwMode="auto">
            <a:xfrm>
              <a:off x="8044564" y="3989201"/>
              <a:ext cx="190154" cy="90020"/>
              <a:chOff x="4570" y="3075"/>
              <a:chExt cx="216" cy="121"/>
            </a:xfrm>
          </p:grpSpPr>
          <p:grpSp>
            <p:nvGrpSpPr>
              <p:cNvPr id="1288" name="Group 2440"/>
              <p:cNvGrpSpPr>
                <a:grpSpLocks/>
              </p:cNvGrpSpPr>
              <p:nvPr/>
            </p:nvGrpSpPr>
            <p:grpSpPr bwMode="auto">
              <a:xfrm>
                <a:off x="4570" y="3137"/>
                <a:ext cx="216" cy="59"/>
                <a:chOff x="4570" y="3137"/>
                <a:chExt cx="216" cy="59"/>
              </a:xfrm>
            </p:grpSpPr>
            <p:sp>
              <p:nvSpPr>
                <p:cNvPr id="1301" name="Freeform 2435"/>
                <p:cNvSpPr>
                  <a:spLocks/>
                </p:cNvSpPr>
                <p:nvPr/>
              </p:nvSpPr>
              <p:spPr bwMode="auto">
                <a:xfrm>
                  <a:off x="4578" y="3145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1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1" y="45"/>
                      </a:cubicBezTo>
                      <a:lnTo>
                        <a:pt x="1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3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02" name="Freeform 2436"/>
                <p:cNvSpPr>
                  <a:spLocks/>
                </p:cNvSpPr>
                <p:nvPr/>
              </p:nvSpPr>
              <p:spPr bwMode="auto">
                <a:xfrm>
                  <a:off x="4570" y="3137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03" name="Freeform 2437"/>
                <p:cNvSpPr>
                  <a:spLocks/>
                </p:cNvSpPr>
                <p:nvPr/>
              </p:nvSpPr>
              <p:spPr bwMode="auto">
                <a:xfrm>
                  <a:off x="4570" y="3137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433" y="96"/>
                    </a:cxn>
                    <a:cxn ang="0">
                      <a:pos x="867" y="53"/>
                    </a:cxn>
                    <a:cxn ang="0">
                      <a:pos x="434" y="2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67" h="98">
                      <a:moveTo>
                        <a:pt x="0" y="46"/>
                      </a:moveTo>
                      <a:cubicBezTo>
                        <a:pt x="0" y="72"/>
                        <a:pt x="194" y="94"/>
                        <a:pt x="433" y="96"/>
                      </a:cubicBezTo>
                      <a:cubicBezTo>
                        <a:pt x="672" y="98"/>
                        <a:pt x="867" y="79"/>
                        <a:pt x="867" y="53"/>
                      </a:cubicBezTo>
                      <a:cubicBezTo>
                        <a:pt x="867" y="27"/>
                        <a:pt x="673" y="4"/>
                        <a:pt x="434" y="2"/>
                      </a:cubicBezTo>
                      <a:cubicBezTo>
                        <a:pt x="194" y="0"/>
                        <a:pt x="0" y="20"/>
                        <a:pt x="0" y="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04" name="Freeform 2438"/>
                <p:cNvSpPr>
                  <a:spLocks/>
                </p:cNvSpPr>
                <p:nvPr/>
              </p:nvSpPr>
              <p:spPr bwMode="auto">
                <a:xfrm>
                  <a:off x="4570" y="3137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05" name="Freeform 2439"/>
                <p:cNvSpPr>
                  <a:spLocks/>
                </p:cNvSpPr>
                <p:nvPr/>
              </p:nvSpPr>
              <p:spPr bwMode="auto">
                <a:xfrm>
                  <a:off x="4570" y="3148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0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89" name="Group 2443"/>
              <p:cNvGrpSpPr>
                <a:grpSpLocks/>
              </p:cNvGrpSpPr>
              <p:nvPr/>
            </p:nvGrpSpPr>
            <p:grpSpPr bwMode="auto">
              <a:xfrm>
                <a:off x="4583" y="3139"/>
                <a:ext cx="182" cy="18"/>
                <a:chOff x="4583" y="3139"/>
                <a:chExt cx="182" cy="18"/>
              </a:xfrm>
            </p:grpSpPr>
            <p:sp>
              <p:nvSpPr>
                <p:cNvPr id="1299" name="Freeform 2441"/>
                <p:cNvSpPr>
                  <a:spLocks/>
                </p:cNvSpPr>
                <p:nvPr/>
              </p:nvSpPr>
              <p:spPr bwMode="auto">
                <a:xfrm>
                  <a:off x="4583" y="3139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79" y="2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8" y="40"/>
                    </a:cxn>
                    <a:cxn ang="0">
                      <a:pos x="379" y="2"/>
                    </a:cxn>
                  </a:cxnLst>
                  <a:rect l="0" t="0" r="r" b="b"/>
                  <a:pathLst>
                    <a:path w="758" h="74">
                      <a:moveTo>
                        <a:pt x="379" y="2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4"/>
                        <a:pt x="169" y="71"/>
                        <a:pt x="379" y="72"/>
                      </a:cubicBezTo>
                      <a:cubicBezTo>
                        <a:pt x="588" y="74"/>
                        <a:pt x="758" y="60"/>
                        <a:pt x="758" y="40"/>
                      </a:cubicBezTo>
                      <a:cubicBezTo>
                        <a:pt x="758" y="21"/>
                        <a:pt x="589" y="3"/>
                        <a:pt x="379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00" name="Freeform 2442"/>
                <p:cNvSpPr>
                  <a:spLocks/>
                </p:cNvSpPr>
                <p:nvPr/>
              </p:nvSpPr>
              <p:spPr bwMode="auto">
                <a:xfrm>
                  <a:off x="4583" y="3139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1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90" name="Group 2446"/>
              <p:cNvGrpSpPr>
                <a:grpSpLocks/>
              </p:cNvGrpSpPr>
              <p:nvPr/>
            </p:nvGrpSpPr>
            <p:grpSpPr bwMode="auto">
              <a:xfrm>
                <a:off x="4588" y="3140"/>
                <a:ext cx="171" cy="17"/>
                <a:chOff x="4588" y="3140"/>
                <a:chExt cx="171" cy="17"/>
              </a:xfrm>
            </p:grpSpPr>
            <p:sp>
              <p:nvSpPr>
                <p:cNvPr id="1297" name="Freeform 2444"/>
                <p:cNvSpPr>
                  <a:spLocks/>
                </p:cNvSpPr>
                <p:nvPr/>
              </p:nvSpPr>
              <p:spPr bwMode="auto">
                <a:xfrm>
                  <a:off x="4588" y="3140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2"/>
                    </a:cxn>
                    <a:cxn ang="0">
                      <a:pos x="1" y="32"/>
                    </a:cxn>
                    <a:cxn ang="0">
                      <a:pos x="357" y="68"/>
                    </a:cxn>
                    <a:cxn ang="0">
                      <a:pos x="713" y="38"/>
                    </a:cxn>
                    <a:cxn ang="0">
                      <a:pos x="357" y="2"/>
                    </a:cxn>
                  </a:cxnLst>
                  <a:rect l="0" t="0" r="r" b="b"/>
                  <a:pathLst>
                    <a:path w="713" h="70">
                      <a:moveTo>
                        <a:pt x="357" y="2"/>
                      </a:moveTo>
                      <a:cubicBezTo>
                        <a:pt x="160" y="0"/>
                        <a:pt x="1" y="14"/>
                        <a:pt x="1" y="32"/>
                      </a:cubicBezTo>
                      <a:cubicBezTo>
                        <a:pt x="0" y="51"/>
                        <a:pt x="160" y="67"/>
                        <a:pt x="357" y="68"/>
                      </a:cubicBezTo>
                      <a:cubicBezTo>
                        <a:pt x="553" y="70"/>
                        <a:pt x="713" y="56"/>
                        <a:pt x="713" y="38"/>
                      </a:cubicBezTo>
                      <a:cubicBezTo>
                        <a:pt x="713" y="20"/>
                        <a:pt x="554" y="3"/>
                        <a:pt x="357" y="2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98" name="Freeform 2445"/>
                <p:cNvSpPr>
                  <a:spLocks/>
                </p:cNvSpPr>
                <p:nvPr/>
              </p:nvSpPr>
              <p:spPr bwMode="auto">
                <a:xfrm>
                  <a:off x="4588" y="3140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7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7"/>
                      </a:cubicBezTo>
                      <a:cubicBezTo>
                        <a:pt x="0" y="12"/>
                        <a:pt x="39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0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91" name="Group 2451"/>
              <p:cNvGrpSpPr>
                <a:grpSpLocks/>
              </p:cNvGrpSpPr>
              <p:nvPr/>
            </p:nvGrpSpPr>
            <p:grpSpPr bwMode="auto">
              <a:xfrm>
                <a:off x="4622" y="3075"/>
                <a:ext cx="105" cy="78"/>
                <a:chOff x="4622" y="3075"/>
                <a:chExt cx="105" cy="78"/>
              </a:xfrm>
            </p:grpSpPr>
            <p:sp>
              <p:nvSpPr>
                <p:cNvPr id="1293" name="Freeform 2447"/>
                <p:cNvSpPr>
                  <a:spLocks/>
                </p:cNvSpPr>
                <p:nvPr/>
              </p:nvSpPr>
              <p:spPr bwMode="auto">
                <a:xfrm>
                  <a:off x="4622" y="3075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94" name="Freeform 2448"/>
                <p:cNvSpPr>
                  <a:spLocks/>
                </p:cNvSpPr>
                <p:nvPr/>
              </p:nvSpPr>
              <p:spPr bwMode="auto">
                <a:xfrm>
                  <a:off x="4622" y="3075"/>
                  <a:ext cx="105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7" y="71"/>
                    </a:cxn>
                    <a:cxn ang="0">
                      <a:pos x="434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4" h="72">
                      <a:moveTo>
                        <a:pt x="0" y="34"/>
                      </a:moveTo>
                      <a:cubicBezTo>
                        <a:pt x="0" y="53"/>
                        <a:pt x="97" y="70"/>
                        <a:pt x="217" y="71"/>
                      </a:cubicBezTo>
                      <a:cubicBezTo>
                        <a:pt x="336" y="72"/>
                        <a:pt x="434" y="57"/>
                        <a:pt x="434" y="38"/>
                      </a:cubicBezTo>
                      <a:cubicBezTo>
                        <a:pt x="434" y="18"/>
                        <a:pt x="337" y="2"/>
                        <a:pt x="217" y="1"/>
                      </a:cubicBezTo>
                      <a:cubicBezTo>
                        <a:pt x="98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95" name="Freeform 2449"/>
                <p:cNvSpPr>
                  <a:spLocks/>
                </p:cNvSpPr>
                <p:nvPr/>
              </p:nvSpPr>
              <p:spPr bwMode="auto">
                <a:xfrm>
                  <a:off x="4622" y="3075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96" name="Freeform 2450"/>
                <p:cNvSpPr>
                  <a:spLocks/>
                </p:cNvSpPr>
                <p:nvPr/>
              </p:nvSpPr>
              <p:spPr bwMode="auto">
                <a:xfrm>
                  <a:off x="4622" y="3083"/>
                  <a:ext cx="105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3" y="9"/>
                    </a:cxn>
                    <a:cxn ang="0">
                      <a:pos x="105" y="1"/>
                    </a:cxn>
                  </a:cxnLst>
                  <a:rect l="0" t="0" r="r" b="b"/>
                  <a:pathLst>
                    <a:path w="105" h="9">
                      <a:moveTo>
                        <a:pt x="0" y="0"/>
                      </a:moveTo>
                      <a:cubicBezTo>
                        <a:pt x="0" y="5"/>
                        <a:pt x="24" y="9"/>
                        <a:pt x="53" y="9"/>
                      </a:cubicBezTo>
                      <a:cubicBezTo>
                        <a:pt x="81" y="9"/>
                        <a:pt x="105" y="6"/>
                        <a:pt x="105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292" name="Freeform 2452"/>
              <p:cNvSpPr>
                <a:spLocks/>
              </p:cNvSpPr>
              <p:nvPr/>
            </p:nvSpPr>
            <p:spPr bwMode="auto">
              <a:xfrm>
                <a:off x="4631" y="3075"/>
                <a:ext cx="85" cy="14"/>
              </a:xfrm>
              <a:custGeom>
                <a:avLst/>
                <a:gdLst/>
                <a:ahLst/>
                <a:cxnLst>
                  <a:cxn ang="0">
                    <a:pos x="177" y="1"/>
                  </a:cxn>
                  <a:cxn ang="0">
                    <a:pos x="0" y="29"/>
                  </a:cxn>
                  <a:cxn ang="0">
                    <a:pos x="177" y="59"/>
                  </a:cxn>
                  <a:cxn ang="0">
                    <a:pos x="354" y="32"/>
                  </a:cxn>
                  <a:cxn ang="0">
                    <a:pos x="177" y="1"/>
                  </a:cxn>
                </a:cxnLst>
                <a:rect l="0" t="0" r="r" b="b"/>
                <a:pathLst>
                  <a:path w="354" h="60">
                    <a:moveTo>
                      <a:pt x="177" y="1"/>
                    </a:moveTo>
                    <a:cubicBezTo>
                      <a:pt x="79" y="0"/>
                      <a:pt x="0" y="13"/>
                      <a:pt x="0" y="29"/>
                    </a:cubicBezTo>
                    <a:cubicBezTo>
                      <a:pt x="0" y="45"/>
                      <a:pt x="79" y="59"/>
                      <a:pt x="177" y="59"/>
                    </a:cubicBezTo>
                    <a:cubicBezTo>
                      <a:pt x="274" y="60"/>
                      <a:pt x="354" y="48"/>
                      <a:pt x="354" y="32"/>
                    </a:cubicBezTo>
                    <a:cubicBezTo>
                      <a:pt x="354" y="15"/>
                      <a:pt x="275" y="2"/>
                      <a:pt x="177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08" name="Group 2459"/>
            <p:cNvGrpSpPr>
              <a:grpSpLocks/>
            </p:cNvGrpSpPr>
            <p:nvPr/>
          </p:nvGrpSpPr>
          <p:grpSpPr bwMode="auto">
            <a:xfrm>
              <a:off x="7825359" y="4039791"/>
              <a:ext cx="191034" cy="43894"/>
              <a:chOff x="4321" y="3143"/>
              <a:chExt cx="217" cy="59"/>
            </a:xfrm>
          </p:grpSpPr>
          <p:sp>
            <p:nvSpPr>
              <p:cNvPr id="1283" name="Freeform 2454"/>
              <p:cNvSpPr>
                <a:spLocks/>
              </p:cNvSpPr>
              <p:nvPr/>
            </p:nvSpPr>
            <p:spPr bwMode="auto">
              <a:xfrm>
                <a:off x="4329" y="3151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6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4" name="Freeform 2455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5" name="Freeform 2456"/>
              <p:cNvSpPr>
                <a:spLocks/>
              </p:cNvSpPr>
              <p:nvPr/>
            </p:nvSpPr>
            <p:spPr bwMode="auto">
              <a:xfrm>
                <a:off x="4321" y="3143"/>
                <a:ext cx="208" cy="23"/>
              </a:xfrm>
              <a:custGeom>
                <a:avLst/>
                <a:gdLst/>
                <a:ahLst/>
                <a:cxnLst>
                  <a:cxn ang="0">
                    <a:pos x="1" y="46"/>
                  </a:cxn>
                  <a:cxn ang="0">
                    <a:pos x="434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</a:cxnLst>
                <a:rect l="0" t="0" r="r" b="b"/>
                <a:pathLst>
                  <a:path w="867" h="98">
                    <a:moveTo>
                      <a:pt x="1" y="46"/>
                    </a:moveTo>
                    <a:cubicBezTo>
                      <a:pt x="0" y="72"/>
                      <a:pt x="194" y="94"/>
                      <a:pt x="434" y="96"/>
                    </a:cubicBezTo>
                    <a:cubicBezTo>
                      <a:pt x="673" y="98"/>
                      <a:pt x="867" y="79"/>
                      <a:pt x="867" y="53"/>
                    </a:cubicBezTo>
                    <a:cubicBezTo>
                      <a:pt x="867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6" name="Freeform 2457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7" name="Freeform 2458"/>
              <p:cNvSpPr>
                <a:spLocks/>
              </p:cNvSpPr>
              <p:nvPr/>
            </p:nvSpPr>
            <p:spPr bwMode="auto">
              <a:xfrm>
                <a:off x="4321" y="3154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09" name="Group 2462"/>
            <p:cNvGrpSpPr>
              <a:grpSpLocks/>
            </p:cNvGrpSpPr>
            <p:nvPr/>
          </p:nvGrpSpPr>
          <p:grpSpPr bwMode="auto">
            <a:xfrm>
              <a:off x="7836803" y="4041279"/>
              <a:ext cx="160223" cy="13391"/>
              <a:chOff x="4334" y="3145"/>
              <a:chExt cx="182" cy="18"/>
            </a:xfrm>
          </p:grpSpPr>
          <p:sp>
            <p:nvSpPr>
              <p:cNvPr id="1281" name="Freeform 2460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70" y="71"/>
                      <a:pt x="379" y="72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3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2" name="Freeform 2461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10" name="Group 2465"/>
            <p:cNvGrpSpPr>
              <a:grpSpLocks/>
            </p:cNvGrpSpPr>
            <p:nvPr/>
          </p:nvGrpSpPr>
          <p:grpSpPr bwMode="auto">
            <a:xfrm>
              <a:off x="7841205" y="4042023"/>
              <a:ext cx="150539" cy="12648"/>
              <a:chOff x="4339" y="3146"/>
              <a:chExt cx="171" cy="17"/>
            </a:xfrm>
          </p:grpSpPr>
          <p:sp>
            <p:nvSpPr>
              <p:cNvPr id="1279" name="Freeform 2463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1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20"/>
                      <a:pt x="553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0" name="Freeform 2464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11" name="Group 2470"/>
            <p:cNvGrpSpPr>
              <a:grpSpLocks/>
            </p:cNvGrpSpPr>
            <p:nvPr/>
          </p:nvGrpSpPr>
          <p:grpSpPr bwMode="auto">
            <a:xfrm>
              <a:off x="7871137" y="3993665"/>
              <a:ext cx="92436" cy="58029"/>
              <a:chOff x="4373" y="3081"/>
              <a:chExt cx="105" cy="78"/>
            </a:xfrm>
          </p:grpSpPr>
          <p:sp>
            <p:nvSpPr>
              <p:cNvPr id="1275" name="Freeform 2466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6" name="Freeform 2467"/>
              <p:cNvSpPr>
                <a:spLocks/>
              </p:cNvSpPr>
              <p:nvPr/>
            </p:nvSpPr>
            <p:spPr bwMode="auto">
              <a:xfrm>
                <a:off x="4374" y="3081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3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7" name="Freeform 2468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8" name="Freeform 2469"/>
              <p:cNvSpPr>
                <a:spLocks/>
              </p:cNvSpPr>
              <p:nvPr/>
            </p:nvSpPr>
            <p:spPr bwMode="auto">
              <a:xfrm>
                <a:off x="4374" y="3089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12" name="Freeform 2471"/>
            <p:cNvSpPr>
              <a:spLocks/>
            </p:cNvSpPr>
            <p:nvPr/>
          </p:nvSpPr>
          <p:spPr bwMode="auto">
            <a:xfrm>
              <a:off x="7879060" y="3993665"/>
              <a:ext cx="74829" cy="10416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5" y="60"/>
                    <a:pt x="354" y="48"/>
                    <a:pt x="354" y="32"/>
                  </a:cubicBezTo>
                  <a:cubicBezTo>
                    <a:pt x="355" y="15"/>
                    <a:pt x="275" y="2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13" name="Group 2477"/>
            <p:cNvGrpSpPr>
              <a:grpSpLocks/>
            </p:cNvGrpSpPr>
            <p:nvPr/>
          </p:nvGrpSpPr>
          <p:grpSpPr bwMode="auto">
            <a:xfrm>
              <a:off x="7825359" y="4039791"/>
              <a:ext cx="191034" cy="43894"/>
              <a:chOff x="4321" y="3143"/>
              <a:chExt cx="217" cy="59"/>
            </a:xfrm>
          </p:grpSpPr>
          <p:sp>
            <p:nvSpPr>
              <p:cNvPr id="1270" name="Freeform 2472"/>
              <p:cNvSpPr>
                <a:spLocks/>
              </p:cNvSpPr>
              <p:nvPr/>
            </p:nvSpPr>
            <p:spPr bwMode="auto">
              <a:xfrm>
                <a:off x="4329" y="3151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6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1" name="Freeform 2473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2" name="Freeform 2474"/>
              <p:cNvSpPr>
                <a:spLocks/>
              </p:cNvSpPr>
              <p:nvPr/>
            </p:nvSpPr>
            <p:spPr bwMode="auto">
              <a:xfrm>
                <a:off x="4321" y="3143"/>
                <a:ext cx="208" cy="23"/>
              </a:xfrm>
              <a:custGeom>
                <a:avLst/>
                <a:gdLst/>
                <a:ahLst/>
                <a:cxnLst>
                  <a:cxn ang="0">
                    <a:pos x="1" y="46"/>
                  </a:cxn>
                  <a:cxn ang="0">
                    <a:pos x="434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</a:cxnLst>
                <a:rect l="0" t="0" r="r" b="b"/>
                <a:pathLst>
                  <a:path w="867" h="98">
                    <a:moveTo>
                      <a:pt x="1" y="46"/>
                    </a:moveTo>
                    <a:cubicBezTo>
                      <a:pt x="0" y="72"/>
                      <a:pt x="194" y="94"/>
                      <a:pt x="434" y="96"/>
                    </a:cubicBezTo>
                    <a:cubicBezTo>
                      <a:pt x="673" y="98"/>
                      <a:pt x="867" y="79"/>
                      <a:pt x="867" y="53"/>
                    </a:cubicBezTo>
                    <a:cubicBezTo>
                      <a:pt x="867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3" name="Freeform 2475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4" name="Freeform 2476"/>
              <p:cNvSpPr>
                <a:spLocks/>
              </p:cNvSpPr>
              <p:nvPr/>
            </p:nvSpPr>
            <p:spPr bwMode="auto">
              <a:xfrm>
                <a:off x="4321" y="3154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14" name="Group 2480"/>
            <p:cNvGrpSpPr>
              <a:grpSpLocks/>
            </p:cNvGrpSpPr>
            <p:nvPr/>
          </p:nvGrpSpPr>
          <p:grpSpPr bwMode="auto">
            <a:xfrm>
              <a:off x="7836803" y="4041279"/>
              <a:ext cx="160223" cy="13391"/>
              <a:chOff x="4334" y="3145"/>
              <a:chExt cx="182" cy="18"/>
            </a:xfrm>
          </p:grpSpPr>
          <p:sp>
            <p:nvSpPr>
              <p:cNvPr id="1268" name="Freeform 2478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70" y="71"/>
                      <a:pt x="379" y="72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3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9" name="Freeform 2479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15" name="Group 2483"/>
            <p:cNvGrpSpPr>
              <a:grpSpLocks/>
            </p:cNvGrpSpPr>
            <p:nvPr/>
          </p:nvGrpSpPr>
          <p:grpSpPr bwMode="auto">
            <a:xfrm>
              <a:off x="7841205" y="4042023"/>
              <a:ext cx="150539" cy="12648"/>
              <a:chOff x="4339" y="3146"/>
              <a:chExt cx="171" cy="17"/>
            </a:xfrm>
          </p:grpSpPr>
          <p:sp>
            <p:nvSpPr>
              <p:cNvPr id="1266" name="Freeform 2481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1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20"/>
                      <a:pt x="553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7" name="Freeform 2482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16" name="Group 2488"/>
            <p:cNvGrpSpPr>
              <a:grpSpLocks/>
            </p:cNvGrpSpPr>
            <p:nvPr/>
          </p:nvGrpSpPr>
          <p:grpSpPr bwMode="auto">
            <a:xfrm>
              <a:off x="7871137" y="3993665"/>
              <a:ext cx="92436" cy="58029"/>
              <a:chOff x="4373" y="3081"/>
              <a:chExt cx="105" cy="78"/>
            </a:xfrm>
          </p:grpSpPr>
          <p:sp>
            <p:nvSpPr>
              <p:cNvPr id="1262" name="Freeform 2484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3" name="Freeform 2485"/>
              <p:cNvSpPr>
                <a:spLocks/>
              </p:cNvSpPr>
              <p:nvPr/>
            </p:nvSpPr>
            <p:spPr bwMode="auto">
              <a:xfrm>
                <a:off x="4374" y="3081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3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4" name="Freeform 2486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5" name="Freeform 2487"/>
              <p:cNvSpPr>
                <a:spLocks/>
              </p:cNvSpPr>
              <p:nvPr/>
            </p:nvSpPr>
            <p:spPr bwMode="auto">
              <a:xfrm>
                <a:off x="4374" y="3089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17" name="Freeform 2489"/>
            <p:cNvSpPr>
              <a:spLocks/>
            </p:cNvSpPr>
            <p:nvPr/>
          </p:nvSpPr>
          <p:spPr bwMode="auto">
            <a:xfrm>
              <a:off x="7879060" y="3993665"/>
              <a:ext cx="74829" cy="10416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5" y="60"/>
                    <a:pt x="354" y="48"/>
                    <a:pt x="354" y="32"/>
                  </a:cubicBezTo>
                  <a:cubicBezTo>
                    <a:pt x="355" y="15"/>
                    <a:pt x="275" y="2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18" name="Group 2495"/>
            <p:cNvGrpSpPr>
              <a:grpSpLocks/>
            </p:cNvGrpSpPr>
            <p:nvPr/>
          </p:nvGrpSpPr>
          <p:grpSpPr bwMode="auto">
            <a:xfrm>
              <a:off x="8044564" y="4035327"/>
              <a:ext cx="190154" cy="43894"/>
              <a:chOff x="4570" y="3137"/>
              <a:chExt cx="216" cy="59"/>
            </a:xfrm>
          </p:grpSpPr>
          <p:sp>
            <p:nvSpPr>
              <p:cNvPr id="1257" name="Freeform 2490"/>
              <p:cNvSpPr>
                <a:spLocks/>
              </p:cNvSpPr>
              <p:nvPr/>
            </p:nvSpPr>
            <p:spPr bwMode="auto">
              <a:xfrm>
                <a:off x="4578" y="314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8" name="Freeform 2491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9" name="Freeform 2492"/>
              <p:cNvSpPr>
                <a:spLocks/>
              </p:cNvSpPr>
              <p:nvPr/>
            </p:nvSpPr>
            <p:spPr bwMode="auto">
              <a:xfrm>
                <a:off x="4570" y="3137"/>
                <a:ext cx="208" cy="2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</a:cxnLst>
                <a:rect l="0" t="0" r="r" b="b"/>
                <a:pathLst>
                  <a:path w="867" h="98">
                    <a:moveTo>
                      <a:pt x="0" y="46"/>
                    </a:moveTo>
                    <a:cubicBezTo>
                      <a:pt x="0" y="72"/>
                      <a:pt x="194" y="94"/>
                      <a:pt x="433" y="96"/>
                    </a:cubicBezTo>
                    <a:cubicBezTo>
                      <a:pt x="672" y="98"/>
                      <a:pt x="867" y="79"/>
                      <a:pt x="867" y="53"/>
                    </a:cubicBezTo>
                    <a:cubicBezTo>
                      <a:pt x="867" y="27"/>
                      <a:pt x="673" y="4"/>
                      <a:pt x="434" y="2"/>
                    </a:cubicBezTo>
                    <a:cubicBezTo>
                      <a:pt x="194" y="0"/>
                      <a:pt x="0" y="20"/>
                      <a:pt x="0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0" name="Freeform 2493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1" name="Freeform 2494"/>
              <p:cNvSpPr>
                <a:spLocks/>
              </p:cNvSpPr>
              <p:nvPr/>
            </p:nvSpPr>
            <p:spPr bwMode="auto">
              <a:xfrm>
                <a:off x="4570" y="3148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19" name="Group 2498"/>
            <p:cNvGrpSpPr>
              <a:grpSpLocks/>
            </p:cNvGrpSpPr>
            <p:nvPr/>
          </p:nvGrpSpPr>
          <p:grpSpPr bwMode="auto">
            <a:xfrm>
              <a:off x="8056009" y="4036815"/>
              <a:ext cx="160223" cy="13391"/>
              <a:chOff x="4583" y="3139"/>
              <a:chExt cx="182" cy="18"/>
            </a:xfrm>
          </p:grpSpPr>
          <p:sp>
            <p:nvSpPr>
              <p:cNvPr id="1255" name="Freeform 2496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6" name="Freeform 2497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0" name="Group 2501"/>
            <p:cNvGrpSpPr>
              <a:grpSpLocks/>
            </p:cNvGrpSpPr>
            <p:nvPr/>
          </p:nvGrpSpPr>
          <p:grpSpPr bwMode="auto">
            <a:xfrm>
              <a:off x="8060411" y="4037559"/>
              <a:ext cx="150539" cy="12648"/>
              <a:chOff x="4588" y="3140"/>
              <a:chExt cx="171" cy="17"/>
            </a:xfrm>
          </p:grpSpPr>
          <p:sp>
            <p:nvSpPr>
              <p:cNvPr id="1253" name="Freeform 2499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4" name="Freeform 2500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1" name="Group 2506"/>
            <p:cNvGrpSpPr>
              <a:grpSpLocks/>
            </p:cNvGrpSpPr>
            <p:nvPr/>
          </p:nvGrpSpPr>
          <p:grpSpPr bwMode="auto">
            <a:xfrm>
              <a:off x="8090342" y="3989201"/>
              <a:ext cx="92436" cy="58029"/>
              <a:chOff x="4622" y="3075"/>
              <a:chExt cx="105" cy="78"/>
            </a:xfrm>
          </p:grpSpPr>
          <p:sp>
            <p:nvSpPr>
              <p:cNvPr id="1249" name="Freeform 2502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0" name="Freeform 2503"/>
              <p:cNvSpPr>
                <a:spLocks/>
              </p:cNvSpPr>
              <p:nvPr/>
            </p:nvSpPr>
            <p:spPr bwMode="auto">
              <a:xfrm>
                <a:off x="4622" y="3075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3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1" name="Freeform 2504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2" name="Freeform 2505"/>
              <p:cNvSpPr>
                <a:spLocks/>
              </p:cNvSpPr>
              <p:nvPr/>
            </p:nvSpPr>
            <p:spPr bwMode="auto">
              <a:xfrm>
                <a:off x="4622" y="3083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22" name="Freeform 2507"/>
            <p:cNvSpPr>
              <a:spLocks/>
            </p:cNvSpPr>
            <p:nvPr/>
          </p:nvSpPr>
          <p:spPr bwMode="auto">
            <a:xfrm>
              <a:off x="8098266" y="3989201"/>
              <a:ext cx="74829" cy="10416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4" y="60"/>
                    <a:pt x="354" y="48"/>
                    <a:pt x="354" y="32"/>
                  </a:cubicBezTo>
                  <a:cubicBezTo>
                    <a:pt x="354" y="15"/>
                    <a:pt x="275" y="2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23" name="Group 2513"/>
            <p:cNvGrpSpPr>
              <a:grpSpLocks/>
            </p:cNvGrpSpPr>
            <p:nvPr/>
          </p:nvGrpSpPr>
          <p:grpSpPr bwMode="auto">
            <a:xfrm>
              <a:off x="8044564" y="4035327"/>
              <a:ext cx="190154" cy="43894"/>
              <a:chOff x="4570" y="3137"/>
              <a:chExt cx="216" cy="59"/>
            </a:xfrm>
          </p:grpSpPr>
          <p:sp>
            <p:nvSpPr>
              <p:cNvPr id="1244" name="Freeform 2508"/>
              <p:cNvSpPr>
                <a:spLocks/>
              </p:cNvSpPr>
              <p:nvPr/>
            </p:nvSpPr>
            <p:spPr bwMode="auto">
              <a:xfrm>
                <a:off x="4578" y="314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5" name="Freeform 2509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6" name="Freeform 2510"/>
              <p:cNvSpPr>
                <a:spLocks/>
              </p:cNvSpPr>
              <p:nvPr/>
            </p:nvSpPr>
            <p:spPr bwMode="auto">
              <a:xfrm>
                <a:off x="4570" y="3137"/>
                <a:ext cx="208" cy="2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</a:cxnLst>
                <a:rect l="0" t="0" r="r" b="b"/>
                <a:pathLst>
                  <a:path w="867" h="98">
                    <a:moveTo>
                      <a:pt x="0" y="46"/>
                    </a:moveTo>
                    <a:cubicBezTo>
                      <a:pt x="0" y="72"/>
                      <a:pt x="194" y="94"/>
                      <a:pt x="433" y="96"/>
                    </a:cubicBezTo>
                    <a:cubicBezTo>
                      <a:pt x="672" y="98"/>
                      <a:pt x="867" y="79"/>
                      <a:pt x="867" y="53"/>
                    </a:cubicBezTo>
                    <a:cubicBezTo>
                      <a:pt x="867" y="27"/>
                      <a:pt x="673" y="4"/>
                      <a:pt x="434" y="2"/>
                    </a:cubicBezTo>
                    <a:cubicBezTo>
                      <a:pt x="194" y="0"/>
                      <a:pt x="0" y="20"/>
                      <a:pt x="0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7" name="Freeform 2511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8" name="Freeform 2512"/>
              <p:cNvSpPr>
                <a:spLocks/>
              </p:cNvSpPr>
              <p:nvPr/>
            </p:nvSpPr>
            <p:spPr bwMode="auto">
              <a:xfrm>
                <a:off x="4570" y="3148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4" name="Group 2516"/>
            <p:cNvGrpSpPr>
              <a:grpSpLocks/>
            </p:cNvGrpSpPr>
            <p:nvPr/>
          </p:nvGrpSpPr>
          <p:grpSpPr bwMode="auto">
            <a:xfrm>
              <a:off x="8056009" y="4036815"/>
              <a:ext cx="160223" cy="13391"/>
              <a:chOff x="4583" y="3139"/>
              <a:chExt cx="182" cy="18"/>
            </a:xfrm>
          </p:grpSpPr>
          <p:sp>
            <p:nvSpPr>
              <p:cNvPr id="1242" name="Freeform 2514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3" name="Freeform 2515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5" name="Group 2519"/>
            <p:cNvGrpSpPr>
              <a:grpSpLocks/>
            </p:cNvGrpSpPr>
            <p:nvPr/>
          </p:nvGrpSpPr>
          <p:grpSpPr bwMode="auto">
            <a:xfrm>
              <a:off x="8060411" y="4037559"/>
              <a:ext cx="150539" cy="12648"/>
              <a:chOff x="4588" y="3140"/>
              <a:chExt cx="171" cy="17"/>
            </a:xfrm>
          </p:grpSpPr>
          <p:sp>
            <p:nvSpPr>
              <p:cNvPr id="1240" name="Freeform 2517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1" name="Freeform 2518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6" name="Group 2524"/>
            <p:cNvGrpSpPr>
              <a:grpSpLocks/>
            </p:cNvGrpSpPr>
            <p:nvPr/>
          </p:nvGrpSpPr>
          <p:grpSpPr bwMode="auto">
            <a:xfrm>
              <a:off x="8090342" y="3989201"/>
              <a:ext cx="92436" cy="58029"/>
              <a:chOff x="4622" y="3075"/>
              <a:chExt cx="105" cy="78"/>
            </a:xfrm>
          </p:grpSpPr>
          <p:sp>
            <p:nvSpPr>
              <p:cNvPr id="1236" name="Freeform 2520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7" name="Freeform 2521"/>
              <p:cNvSpPr>
                <a:spLocks/>
              </p:cNvSpPr>
              <p:nvPr/>
            </p:nvSpPr>
            <p:spPr bwMode="auto">
              <a:xfrm>
                <a:off x="4622" y="3075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3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8" name="Freeform 2522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9" name="Freeform 2523"/>
              <p:cNvSpPr>
                <a:spLocks/>
              </p:cNvSpPr>
              <p:nvPr/>
            </p:nvSpPr>
            <p:spPr bwMode="auto">
              <a:xfrm>
                <a:off x="4622" y="3083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27" name="Freeform 2525"/>
            <p:cNvSpPr>
              <a:spLocks/>
            </p:cNvSpPr>
            <p:nvPr/>
          </p:nvSpPr>
          <p:spPr bwMode="auto">
            <a:xfrm>
              <a:off x="8098266" y="3989201"/>
              <a:ext cx="74829" cy="10416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4" y="60"/>
                    <a:pt x="354" y="48"/>
                    <a:pt x="354" y="32"/>
                  </a:cubicBezTo>
                  <a:cubicBezTo>
                    <a:pt x="354" y="15"/>
                    <a:pt x="275" y="2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28" name="Group 2544"/>
            <p:cNvGrpSpPr>
              <a:grpSpLocks/>
            </p:cNvGrpSpPr>
            <p:nvPr/>
          </p:nvGrpSpPr>
          <p:grpSpPr bwMode="auto">
            <a:xfrm>
              <a:off x="7825359" y="4059134"/>
              <a:ext cx="191034" cy="90020"/>
              <a:chOff x="4321" y="3169"/>
              <a:chExt cx="217" cy="121"/>
            </a:xfrm>
          </p:grpSpPr>
          <p:grpSp>
            <p:nvGrpSpPr>
              <p:cNvPr id="1218" name="Group 2531"/>
              <p:cNvGrpSpPr>
                <a:grpSpLocks/>
              </p:cNvGrpSpPr>
              <p:nvPr/>
            </p:nvGrpSpPr>
            <p:grpSpPr bwMode="auto">
              <a:xfrm>
                <a:off x="4321" y="3231"/>
                <a:ext cx="217" cy="59"/>
                <a:chOff x="4321" y="3231"/>
                <a:chExt cx="217" cy="59"/>
              </a:xfrm>
            </p:grpSpPr>
            <p:sp>
              <p:nvSpPr>
                <p:cNvPr id="1231" name="Freeform 2526"/>
                <p:cNvSpPr>
                  <a:spLocks/>
                </p:cNvSpPr>
                <p:nvPr/>
              </p:nvSpPr>
              <p:spPr bwMode="auto">
                <a:xfrm>
                  <a:off x="4329" y="3239"/>
                  <a:ext cx="209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6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32" name="Freeform 2527"/>
                <p:cNvSpPr>
                  <a:spLocks/>
                </p:cNvSpPr>
                <p:nvPr/>
              </p:nvSpPr>
              <p:spPr bwMode="auto">
                <a:xfrm>
                  <a:off x="4321" y="3231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5"/>
                    </a:cxn>
                    <a:cxn ang="0">
                      <a:pos x="1" y="160"/>
                    </a:cxn>
                    <a:cxn ang="0">
                      <a:pos x="434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2" y="45"/>
                      </a:cubicBezTo>
                      <a:lnTo>
                        <a:pt x="1" y="160"/>
                      </a:lnTo>
                      <a:cubicBezTo>
                        <a:pt x="0" y="186"/>
                        <a:pt x="194" y="208"/>
                        <a:pt x="434" y="210"/>
                      </a:cubicBezTo>
                      <a:cubicBezTo>
                        <a:pt x="673" y="212"/>
                        <a:pt x="867" y="193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5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33" name="Freeform 2528"/>
                <p:cNvSpPr>
                  <a:spLocks/>
                </p:cNvSpPr>
                <p:nvPr/>
              </p:nvSpPr>
              <p:spPr bwMode="auto">
                <a:xfrm>
                  <a:off x="4321" y="3231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1" y="45"/>
                    </a:cxn>
                    <a:cxn ang="0">
                      <a:pos x="434" y="96"/>
                    </a:cxn>
                    <a:cxn ang="0">
                      <a:pos x="867" y="52"/>
                    </a:cxn>
                    <a:cxn ang="0">
                      <a:pos x="434" y="2"/>
                    </a:cxn>
                    <a:cxn ang="0">
                      <a:pos x="1" y="45"/>
                    </a:cxn>
                  </a:cxnLst>
                  <a:rect l="0" t="0" r="r" b="b"/>
                  <a:pathLst>
                    <a:path w="867" h="98">
                      <a:moveTo>
                        <a:pt x="1" y="45"/>
                      </a:moveTo>
                      <a:cubicBezTo>
                        <a:pt x="0" y="71"/>
                        <a:pt x="194" y="94"/>
                        <a:pt x="434" y="96"/>
                      </a:cubicBezTo>
                      <a:cubicBezTo>
                        <a:pt x="673" y="98"/>
                        <a:pt x="867" y="78"/>
                        <a:pt x="867" y="52"/>
                      </a:cubicBezTo>
                      <a:cubicBezTo>
                        <a:pt x="867" y="26"/>
                        <a:pt x="674" y="4"/>
                        <a:pt x="434" y="2"/>
                      </a:cubicBezTo>
                      <a:cubicBezTo>
                        <a:pt x="195" y="0"/>
                        <a:pt x="1" y="19"/>
                        <a:pt x="1" y="45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34" name="Freeform 2529"/>
                <p:cNvSpPr>
                  <a:spLocks/>
                </p:cNvSpPr>
                <p:nvPr/>
              </p:nvSpPr>
              <p:spPr bwMode="auto">
                <a:xfrm>
                  <a:off x="4321" y="3231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5"/>
                    </a:cxn>
                    <a:cxn ang="0">
                      <a:pos x="1" y="160"/>
                    </a:cxn>
                    <a:cxn ang="0">
                      <a:pos x="434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2" y="45"/>
                      </a:cubicBezTo>
                      <a:lnTo>
                        <a:pt x="1" y="160"/>
                      </a:lnTo>
                      <a:cubicBezTo>
                        <a:pt x="0" y="186"/>
                        <a:pt x="194" y="208"/>
                        <a:pt x="434" y="210"/>
                      </a:cubicBezTo>
                      <a:cubicBezTo>
                        <a:pt x="673" y="212"/>
                        <a:pt x="867" y="193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5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35" name="Freeform 2530"/>
                <p:cNvSpPr>
                  <a:spLocks/>
                </p:cNvSpPr>
                <p:nvPr/>
              </p:nvSpPr>
              <p:spPr bwMode="auto">
                <a:xfrm>
                  <a:off x="4321" y="3242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1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7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19" name="Group 2534"/>
              <p:cNvGrpSpPr>
                <a:grpSpLocks/>
              </p:cNvGrpSpPr>
              <p:nvPr/>
            </p:nvGrpSpPr>
            <p:grpSpPr bwMode="auto">
              <a:xfrm>
                <a:off x="4334" y="3233"/>
                <a:ext cx="182" cy="18"/>
                <a:chOff x="4334" y="3233"/>
                <a:chExt cx="182" cy="18"/>
              </a:xfrm>
            </p:grpSpPr>
            <p:sp>
              <p:nvSpPr>
                <p:cNvPr id="1229" name="Freeform 2532"/>
                <p:cNvSpPr>
                  <a:spLocks/>
                </p:cNvSpPr>
                <p:nvPr/>
              </p:nvSpPr>
              <p:spPr bwMode="auto">
                <a:xfrm>
                  <a:off x="4334" y="3233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80" y="1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9" y="40"/>
                    </a:cxn>
                    <a:cxn ang="0">
                      <a:pos x="380" y="1"/>
                    </a:cxn>
                  </a:cxnLst>
                  <a:rect l="0" t="0" r="r" b="b"/>
                  <a:pathLst>
                    <a:path w="759" h="74">
                      <a:moveTo>
                        <a:pt x="380" y="1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3"/>
                        <a:pt x="170" y="70"/>
                        <a:pt x="379" y="72"/>
                      </a:cubicBezTo>
                      <a:cubicBezTo>
                        <a:pt x="589" y="74"/>
                        <a:pt x="758" y="59"/>
                        <a:pt x="759" y="40"/>
                      </a:cubicBezTo>
                      <a:cubicBezTo>
                        <a:pt x="759" y="20"/>
                        <a:pt x="589" y="3"/>
                        <a:pt x="380" y="1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30" name="Freeform 2533"/>
                <p:cNvSpPr>
                  <a:spLocks/>
                </p:cNvSpPr>
                <p:nvPr/>
              </p:nvSpPr>
              <p:spPr bwMode="auto">
                <a:xfrm>
                  <a:off x="4334" y="3233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10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2" y="18"/>
                        <a:pt x="182" y="14"/>
                        <a:pt x="182" y="10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20" name="Group 2537"/>
              <p:cNvGrpSpPr>
                <a:grpSpLocks/>
              </p:cNvGrpSpPr>
              <p:nvPr/>
            </p:nvGrpSpPr>
            <p:grpSpPr bwMode="auto">
              <a:xfrm>
                <a:off x="4339" y="3234"/>
                <a:ext cx="171" cy="17"/>
                <a:chOff x="4339" y="3234"/>
                <a:chExt cx="171" cy="17"/>
              </a:xfrm>
            </p:grpSpPr>
            <p:sp>
              <p:nvSpPr>
                <p:cNvPr id="1227" name="Freeform 2535"/>
                <p:cNvSpPr>
                  <a:spLocks/>
                </p:cNvSpPr>
                <p:nvPr/>
              </p:nvSpPr>
              <p:spPr bwMode="auto">
                <a:xfrm>
                  <a:off x="4339" y="3234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1"/>
                    </a:cxn>
                    <a:cxn ang="0">
                      <a:pos x="0" y="32"/>
                    </a:cxn>
                    <a:cxn ang="0">
                      <a:pos x="356" y="68"/>
                    </a:cxn>
                    <a:cxn ang="0">
                      <a:pos x="713" y="38"/>
                    </a:cxn>
                    <a:cxn ang="0">
                      <a:pos x="357" y="1"/>
                    </a:cxn>
                  </a:cxnLst>
                  <a:rect l="0" t="0" r="r" b="b"/>
                  <a:pathLst>
                    <a:path w="713" h="70">
                      <a:moveTo>
                        <a:pt x="357" y="1"/>
                      </a:moveTo>
                      <a:cubicBezTo>
                        <a:pt x="160" y="0"/>
                        <a:pt x="0" y="14"/>
                        <a:pt x="0" y="32"/>
                      </a:cubicBezTo>
                      <a:cubicBezTo>
                        <a:pt x="0" y="50"/>
                        <a:pt x="159" y="67"/>
                        <a:pt x="356" y="68"/>
                      </a:cubicBezTo>
                      <a:cubicBezTo>
                        <a:pt x="553" y="70"/>
                        <a:pt x="712" y="56"/>
                        <a:pt x="713" y="38"/>
                      </a:cubicBezTo>
                      <a:cubicBezTo>
                        <a:pt x="713" y="19"/>
                        <a:pt x="553" y="3"/>
                        <a:pt x="357" y="1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28" name="Freeform 2536"/>
                <p:cNvSpPr>
                  <a:spLocks/>
                </p:cNvSpPr>
                <p:nvPr/>
              </p:nvSpPr>
              <p:spPr bwMode="auto">
                <a:xfrm>
                  <a:off x="4339" y="3234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8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8"/>
                      </a:cubicBezTo>
                      <a:cubicBezTo>
                        <a:pt x="0" y="12"/>
                        <a:pt x="38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4"/>
                        <a:pt x="133" y="1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21" name="Group 2542"/>
              <p:cNvGrpSpPr>
                <a:grpSpLocks/>
              </p:cNvGrpSpPr>
              <p:nvPr/>
            </p:nvGrpSpPr>
            <p:grpSpPr bwMode="auto">
              <a:xfrm>
                <a:off x="4373" y="3169"/>
                <a:ext cx="105" cy="79"/>
                <a:chOff x="4373" y="3169"/>
                <a:chExt cx="105" cy="79"/>
              </a:xfrm>
            </p:grpSpPr>
            <p:sp>
              <p:nvSpPr>
                <p:cNvPr id="1223" name="Freeform 2538"/>
                <p:cNvSpPr>
                  <a:spLocks/>
                </p:cNvSpPr>
                <p:nvPr/>
              </p:nvSpPr>
              <p:spPr bwMode="auto">
                <a:xfrm>
                  <a:off x="4373" y="3169"/>
                  <a:ext cx="105" cy="79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2"/>
                    </a:cxn>
                    <a:cxn ang="0">
                      <a:pos x="435" y="37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8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2"/>
                      </a:cubicBezTo>
                      <a:lnTo>
                        <a:pt x="435" y="37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24" name="Freeform 2539"/>
                <p:cNvSpPr>
                  <a:spLocks/>
                </p:cNvSpPr>
                <p:nvPr/>
              </p:nvSpPr>
              <p:spPr bwMode="auto">
                <a:xfrm>
                  <a:off x="4374" y="3169"/>
                  <a:ext cx="104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6" y="70"/>
                    </a:cxn>
                    <a:cxn ang="0">
                      <a:pos x="433" y="37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3" h="71">
                      <a:moveTo>
                        <a:pt x="0" y="34"/>
                      </a:moveTo>
                      <a:cubicBezTo>
                        <a:pt x="0" y="53"/>
                        <a:pt x="97" y="69"/>
                        <a:pt x="216" y="70"/>
                      </a:cubicBezTo>
                      <a:cubicBezTo>
                        <a:pt x="336" y="71"/>
                        <a:pt x="433" y="57"/>
                        <a:pt x="433" y="37"/>
                      </a:cubicBezTo>
                      <a:cubicBezTo>
                        <a:pt x="433" y="18"/>
                        <a:pt x="336" y="2"/>
                        <a:pt x="217" y="1"/>
                      </a:cubicBezTo>
                      <a:cubicBezTo>
                        <a:pt x="97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25" name="Freeform 2540"/>
                <p:cNvSpPr>
                  <a:spLocks/>
                </p:cNvSpPr>
                <p:nvPr/>
              </p:nvSpPr>
              <p:spPr bwMode="auto">
                <a:xfrm>
                  <a:off x="4373" y="3169"/>
                  <a:ext cx="105" cy="79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2"/>
                    </a:cxn>
                    <a:cxn ang="0">
                      <a:pos x="435" y="37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8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2"/>
                      </a:cubicBezTo>
                      <a:lnTo>
                        <a:pt x="435" y="37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26" name="Freeform 2541"/>
                <p:cNvSpPr>
                  <a:spLocks/>
                </p:cNvSpPr>
                <p:nvPr/>
              </p:nvSpPr>
              <p:spPr bwMode="auto">
                <a:xfrm>
                  <a:off x="4374" y="3177"/>
                  <a:ext cx="104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1" y="9"/>
                    </a:cxn>
                    <a:cxn ang="0">
                      <a:pos x="104" y="1"/>
                    </a:cxn>
                  </a:cxnLst>
                  <a:rect l="0" t="0" r="r" b="b"/>
                  <a:pathLst>
                    <a:path w="104" h="9">
                      <a:moveTo>
                        <a:pt x="0" y="0"/>
                      </a:moveTo>
                      <a:cubicBezTo>
                        <a:pt x="0" y="5"/>
                        <a:pt x="23" y="9"/>
                        <a:pt x="51" y="9"/>
                      </a:cubicBezTo>
                      <a:cubicBezTo>
                        <a:pt x="80" y="9"/>
                        <a:pt x="104" y="6"/>
                        <a:pt x="104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222" name="Freeform 2543"/>
              <p:cNvSpPr>
                <a:spLocks/>
              </p:cNvSpPr>
              <p:nvPr/>
            </p:nvSpPr>
            <p:spPr bwMode="auto">
              <a:xfrm>
                <a:off x="4382" y="3169"/>
                <a:ext cx="85" cy="14"/>
              </a:xfrm>
              <a:custGeom>
                <a:avLst/>
                <a:gdLst/>
                <a:ahLst/>
                <a:cxnLst>
                  <a:cxn ang="0">
                    <a:pos x="178" y="1"/>
                  </a:cxn>
                  <a:cxn ang="0">
                    <a:pos x="0" y="28"/>
                  </a:cxn>
                  <a:cxn ang="0">
                    <a:pos x="177" y="59"/>
                  </a:cxn>
                  <a:cxn ang="0">
                    <a:pos x="354" y="31"/>
                  </a:cxn>
                  <a:cxn ang="0">
                    <a:pos x="178" y="1"/>
                  </a:cxn>
                </a:cxnLst>
                <a:rect l="0" t="0" r="r" b="b"/>
                <a:pathLst>
                  <a:path w="355" h="60">
                    <a:moveTo>
                      <a:pt x="178" y="1"/>
                    </a:moveTo>
                    <a:cubicBezTo>
                      <a:pt x="80" y="0"/>
                      <a:pt x="0" y="12"/>
                      <a:pt x="0" y="28"/>
                    </a:cubicBezTo>
                    <a:cubicBezTo>
                      <a:pt x="0" y="44"/>
                      <a:pt x="79" y="58"/>
                      <a:pt x="177" y="59"/>
                    </a:cubicBezTo>
                    <a:cubicBezTo>
                      <a:pt x="275" y="60"/>
                      <a:pt x="354" y="47"/>
                      <a:pt x="354" y="31"/>
                    </a:cubicBezTo>
                    <a:cubicBezTo>
                      <a:pt x="355" y="15"/>
                      <a:pt x="275" y="1"/>
                      <a:pt x="178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9" name="Group 2563"/>
            <p:cNvGrpSpPr>
              <a:grpSpLocks/>
            </p:cNvGrpSpPr>
            <p:nvPr/>
          </p:nvGrpSpPr>
          <p:grpSpPr bwMode="auto">
            <a:xfrm>
              <a:off x="8044564" y="4054670"/>
              <a:ext cx="190154" cy="90020"/>
              <a:chOff x="4570" y="3163"/>
              <a:chExt cx="216" cy="121"/>
            </a:xfrm>
          </p:grpSpPr>
          <p:grpSp>
            <p:nvGrpSpPr>
              <p:cNvPr id="1200" name="Group 2550"/>
              <p:cNvGrpSpPr>
                <a:grpSpLocks/>
              </p:cNvGrpSpPr>
              <p:nvPr/>
            </p:nvGrpSpPr>
            <p:grpSpPr bwMode="auto">
              <a:xfrm>
                <a:off x="4570" y="3225"/>
                <a:ext cx="216" cy="59"/>
                <a:chOff x="4570" y="3225"/>
                <a:chExt cx="216" cy="59"/>
              </a:xfrm>
            </p:grpSpPr>
            <p:sp>
              <p:nvSpPr>
                <p:cNvPr id="1213" name="Freeform 2545"/>
                <p:cNvSpPr>
                  <a:spLocks/>
                </p:cNvSpPr>
                <p:nvPr/>
              </p:nvSpPr>
              <p:spPr bwMode="auto">
                <a:xfrm>
                  <a:off x="4578" y="323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1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1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14" name="Freeform 2546"/>
                <p:cNvSpPr>
                  <a:spLocks/>
                </p:cNvSpPr>
                <p:nvPr/>
              </p:nvSpPr>
              <p:spPr bwMode="auto">
                <a:xfrm>
                  <a:off x="4570" y="3225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6"/>
                        <a:pt x="194" y="208"/>
                        <a:pt x="433" y="210"/>
                      </a:cubicBezTo>
                      <a:cubicBezTo>
                        <a:pt x="672" y="212"/>
                        <a:pt x="867" y="193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15" name="Freeform 2547"/>
                <p:cNvSpPr>
                  <a:spLocks/>
                </p:cNvSpPr>
                <p:nvPr/>
              </p:nvSpPr>
              <p:spPr bwMode="auto">
                <a:xfrm>
                  <a:off x="4570" y="3225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0" y="45"/>
                    </a:cxn>
                    <a:cxn ang="0">
                      <a:pos x="433" y="96"/>
                    </a:cxn>
                    <a:cxn ang="0">
                      <a:pos x="867" y="52"/>
                    </a:cxn>
                    <a:cxn ang="0">
                      <a:pos x="434" y="2"/>
                    </a:cxn>
                    <a:cxn ang="0">
                      <a:pos x="0" y="45"/>
                    </a:cxn>
                  </a:cxnLst>
                  <a:rect l="0" t="0" r="r" b="b"/>
                  <a:pathLst>
                    <a:path w="867" h="98">
                      <a:moveTo>
                        <a:pt x="0" y="45"/>
                      </a:moveTo>
                      <a:cubicBezTo>
                        <a:pt x="0" y="71"/>
                        <a:pt x="194" y="94"/>
                        <a:pt x="433" y="96"/>
                      </a:cubicBezTo>
                      <a:cubicBezTo>
                        <a:pt x="672" y="98"/>
                        <a:pt x="867" y="78"/>
                        <a:pt x="867" y="52"/>
                      </a:cubicBezTo>
                      <a:cubicBezTo>
                        <a:pt x="867" y="26"/>
                        <a:pt x="673" y="4"/>
                        <a:pt x="434" y="2"/>
                      </a:cubicBezTo>
                      <a:cubicBezTo>
                        <a:pt x="194" y="0"/>
                        <a:pt x="0" y="19"/>
                        <a:pt x="0" y="45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16" name="Freeform 2548"/>
                <p:cNvSpPr>
                  <a:spLocks/>
                </p:cNvSpPr>
                <p:nvPr/>
              </p:nvSpPr>
              <p:spPr bwMode="auto">
                <a:xfrm>
                  <a:off x="4570" y="3225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6"/>
                        <a:pt x="194" y="208"/>
                        <a:pt x="433" y="210"/>
                      </a:cubicBezTo>
                      <a:cubicBezTo>
                        <a:pt x="672" y="212"/>
                        <a:pt x="867" y="193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17" name="Freeform 2549"/>
                <p:cNvSpPr>
                  <a:spLocks/>
                </p:cNvSpPr>
                <p:nvPr/>
              </p:nvSpPr>
              <p:spPr bwMode="auto">
                <a:xfrm>
                  <a:off x="4570" y="3236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0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7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01" name="Group 2553"/>
              <p:cNvGrpSpPr>
                <a:grpSpLocks/>
              </p:cNvGrpSpPr>
              <p:nvPr/>
            </p:nvGrpSpPr>
            <p:grpSpPr bwMode="auto">
              <a:xfrm>
                <a:off x="4583" y="3227"/>
                <a:ext cx="182" cy="18"/>
                <a:chOff x="4583" y="3227"/>
                <a:chExt cx="182" cy="18"/>
              </a:xfrm>
            </p:grpSpPr>
            <p:sp>
              <p:nvSpPr>
                <p:cNvPr id="1211" name="Freeform 2551"/>
                <p:cNvSpPr>
                  <a:spLocks/>
                </p:cNvSpPr>
                <p:nvPr/>
              </p:nvSpPr>
              <p:spPr bwMode="auto">
                <a:xfrm>
                  <a:off x="4583" y="3227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79" y="1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8" y="40"/>
                    </a:cxn>
                    <a:cxn ang="0">
                      <a:pos x="379" y="1"/>
                    </a:cxn>
                  </a:cxnLst>
                  <a:rect l="0" t="0" r="r" b="b"/>
                  <a:pathLst>
                    <a:path w="758" h="74">
                      <a:moveTo>
                        <a:pt x="379" y="1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3"/>
                        <a:pt x="169" y="70"/>
                        <a:pt x="379" y="72"/>
                      </a:cubicBezTo>
                      <a:cubicBezTo>
                        <a:pt x="588" y="74"/>
                        <a:pt x="758" y="59"/>
                        <a:pt x="758" y="40"/>
                      </a:cubicBezTo>
                      <a:cubicBezTo>
                        <a:pt x="758" y="20"/>
                        <a:pt x="589" y="3"/>
                        <a:pt x="379" y="1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12" name="Freeform 2552"/>
                <p:cNvSpPr>
                  <a:spLocks/>
                </p:cNvSpPr>
                <p:nvPr/>
              </p:nvSpPr>
              <p:spPr bwMode="auto">
                <a:xfrm>
                  <a:off x="4583" y="3227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10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1" y="18"/>
                        <a:pt x="182" y="14"/>
                        <a:pt x="182" y="10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02" name="Group 2556"/>
              <p:cNvGrpSpPr>
                <a:grpSpLocks/>
              </p:cNvGrpSpPr>
              <p:nvPr/>
            </p:nvGrpSpPr>
            <p:grpSpPr bwMode="auto">
              <a:xfrm>
                <a:off x="4588" y="3228"/>
                <a:ext cx="171" cy="17"/>
                <a:chOff x="4588" y="3228"/>
                <a:chExt cx="171" cy="17"/>
              </a:xfrm>
            </p:grpSpPr>
            <p:sp>
              <p:nvSpPr>
                <p:cNvPr id="1209" name="Freeform 2554"/>
                <p:cNvSpPr>
                  <a:spLocks/>
                </p:cNvSpPr>
                <p:nvPr/>
              </p:nvSpPr>
              <p:spPr bwMode="auto">
                <a:xfrm>
                  <a:off x="4588" y="3228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1"/>
                    </a:cxn>
                    <a:cxn ang="0">
                      <a:pos x="1" y="32"/>
                    </a:cxn>
                    <a:cxn ang="0">
                      <a:pos x="357" y="68"/>
                    </a:cxn>
                    <a:cxn ang="0">
                      <a:pos x="713" y="38"/>
                    </a:cxn>
                    <a:cxn ang="0">
                      <a:pos x="357" y="1"/>
                    </a:cxn>
                  </a:cxnLst>
                  <a:rect l="0" t="0" r="r" b="b"/>
                  <a:pathLst>
                    <a:path w="713" h="70">
                      <a:moveTo>
                        <a:pt x="357" y="1"/>
                      </a:moveTo>
                      <a:cubicBezTo>
                        <a:pt x="160" y="0"/>
                        <a:pt x="1" y="14"/>
                        <a:pt x="1" y="32"/>
                      </a:cubicBezTo>
                      <a:cubicBezTo>
                        <a:pt x="0" y="50"/>
                        <a:pt x="160" y="67"/>
                        <a:pt x="357" y="68"/>
                      </a:cubicBezTo>
                      <a:cubicBezTo>
                        <a:pt x="553" y="70"/>
                        <a:pt x="713" y="56"/>
                        <a:pt x="713" y="38"/>
                      </a:cubicBezTo>
                      <a:cubicBezTo>
                        <a:pt x="713" y="19"/>
                        <a:pt x="554" y="3"/>
                        <a:pt x="357" y="1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10" name="Freeform 2555"/>
                <p:cNvSpPr>
                  <a:spLocks/>
                </p:cNvSpPr>
                <p:nvPr/>
              </p:nvSpPr>
              <p:spPr bwMode="auto">
                <a:xfrm>
                  <a:off x="4588" y="3228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8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8"/>
                      </a:cubicBezTo>
                      <a:cubicBezTo>
                        <a:pt x="0" y="12"/>
                        <a:pt x="39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4"/>
                        <a:pt x="133" y="1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03" name="Group 2561"/>
              <p:cNvGrpSpPr>
                <a:grpSpLocks/>
              </p:cNvGrpSpPr>
              <p:nvPr/>
            </p:nvGrpSpPr>
            <p:grpSpPr bwMode="auto">
              <a:xfrm>
                <a:off x="4622" y="3163"/>
                <a:ext cx="105" cy="79"/>
                <a:chOff x="4622" y="3163"/>
                <a:chExt cx="105" cy="79"/>
              </a:xfrm>
            </p:grpSpPr>
            <p:sp>
              <p:nvSpPr>
                <p:cNvPr id="1205" name="Freeform 2557"/>
                <p:cNvSpPr>
                  <a:spLocks/>
                </p:cNvSpPr>
                <p:nvPr/>
              </p:nvSpPr>
              <p:spPr bwMode="auto">
                <a:xfrm>
                  <a:off x="4622" y="3163"/>
                  <a:ext cx="105" cy="79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2"/>
                    </a:cxn>
                    <a:cxn ang="0">
                      <a:pos x="436" y="37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8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2"/>
                      </a:cubicBezTo>
                      <a:lnTo>
                        <a:pt x="436" y="37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06" name="Freeform 2558"/>
                <p:cNvSpPr>
                  <a:spLocks/>
                </p:cNvSpPr>
                <p:nvPr/>
              </p:nvSpPr>
              <p:spPr bwMode="auto">
                <a:xfrm>
                  <a:off x="4622" y="3163"/>
                  <a:ext cx="105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7" y="70"/>
                    </a:cxn>
                    <a:cxn ang="0">
                      <a:pos x="434" y="37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4" h="71">
                      <a:moveTo>
                        <a:pt x="0" y="34"/>
                      </a:moveTo>
                      <a:cubicBezTo>
                        <a:pt x="0" y="53"/>
                        <a:pt x="97" y="69"/>
                        <a:pt x="217" y="70"/>
                      </a:cubicBezTo>
                      <a:cubicBezTo>
                        <a:pt x="336" y="71"/>
                        <a:pt x="434" y="57"/>
                        <a:pt x="434" y="37"/>
                      </a:cubicBezTo>
                      <a:cubicBezTo>
                        <a:pt x="434" y="18"/>
                        <a:pt x="337" y="2"/>
                        <a:pt x="217" y="1"/>
                      </a:cubicBezTo>
                      <a:cubicBezTo>
                        <a:pt x="98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07" name="Freeform 2559"/>
                <p:cNvSpPr>
                  <a:spLocks/>
                </p:cNvSpPr>
                <p:nvPr/>
              </p:nvSpPr>
              <p:spPr bwMode="auto">
                <a:xfrm>
                  <a:off x="4622" y="3163"/>
                  <a:ext cx="105" cy="79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2"/>
                    </a:cxn>
                    <a:cxn ang="0">
                      <a:pos x="436" y="37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8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2"/>
                      </a:cubicBezTo>
                      <a:lnTo>
                        <a:pt x="436" y="37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08" name="Freeform 2560"/>
                <p:cNvSpPr>
                  <a:spLocks/>
                </p:cNvSpPr>
                <p:nvPr/>
              </p:nvSpPr>
              <p:spPr bwMode="auto">
                <a:xfrm>
                  <a:off x="4622" y="3171"/>
                  <a:ext cx="105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3" y="9"/>
                    </a:cxn>
                    <a:cxn ang="0">
                      <a:pos x="105" y="1"/>
                    </a:cxn>
                  </a:cxnLst>
                  <a:rect l="0" t="0" r="r" b="b"/>
                  <a:pathLst>
                    <a:path w="105" h="9">
                      <a:moveTo>
                        <a:pt x="0" y="0"/>
                      </a:moveTo>
                      <a:cubicBezTo>
                        <a:pt x="0" y="5"/>
                        <a:pt x="24" y="9"/>
                        <a:pt x="53" y="9"/>
                      </a:cubicBezTo>
                      <a:cubicBezTo>
                        <a:pt x="81" y="9"/>
                        <a:pt x="105" y="6"/>
                        <a:pt x="105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204" name="Freeform 2562"/>
              <p:cNvSpPr>
                <a:spLocks/>
              </p:cNvSpPr>
              <p:nvPr/>
            </p:nvSpPr>
            <p:spPr bwMode="auto">
              <a:xfrm>
                <a:off x="4631" y="3163"/>
                <a:ext cx="85" cy="14"/>
              </a:xfrm>
              <a:custGeom>
                <a:avLst/>
                <a:gdLst/>
                <a:ahLst/>
                <a:cxnLst>
                  <a:cxn ang="0">
                    <a:pos x="177" y="1"/>
                  </a:cxn>
                  <a:cxn ang="0">
                    <a:pos x="0" y="28"/>
                  </a:cxn>
                  <a:cxn ang="0">
                    <a:pos x="177" y="59"/>
                  </a:cxn>
                  <a:cxn ang="0">
                    <a:pos x="354" y="31"/>
                  </a:cxn>
                  <a:cxn ang="0">
                    <a:pos x="177" y="1"/>
                  </a:cxn>
                </a:cxnLst>
                <a:rect l="0" t="0" r="r" b="b"/>
                <a:pathLst>
                  <a:path w="354" h="60">
                    <a:moveTo>
                      <a:pt x="177" y="1"/>
                    </a:moveTo>
                    <a:cubicBezTo>
                      <a:pt x="79" y="0"/>
                      <a:pt x="0" y="12"/>
                      <a:pt x="0" y="28"/>
                    </a:cubicBezTo>
                    <a:cubicBezTo>
                      <a:pt x="0" y="44"/>
                      <a:pt x="79" y="58"/>
                      <a:pt x="177" y="59"/>
                    </a:cubicBezTo>
                    <a:cubicBezTo>
                      <a:pt x="274" y="60"/>
                      <a:pt x="354" y="47"/>
                      <a:pt x="354" y="31"/>
                    </a:cubicBezTo>
                    <a:cubicBezTo>
                      <a:pt x="354" y="15"/>
                      <a:pt x="275" y="1"/>
                      <a:pt x="177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0" name="Group 2569"/>
            <p:cNvGrpSpPr>
              <a:grpSpLocks/>
            </p:cNvGrpSpPr>
            <p:nvPr/>
          </p:nvGrpSpPr>
          <p:grpSpPr bwMode="auto">
            <a:xfrm>
              <a:off x="7825359" y="4105260"/>
              <a:ext cx="191034" cy="43894"/>
              <a:chOff x="4321" y="3231"/>
              <a:chExt cx="217" cy="59"/>
            </a:xfrm>
          </p:grpSpPr>
          <p:sp>
            <p:nvSpPr>
              <p:cNvPr id="1195" name="Freeform 2564"/>
              <p:cNvSpPr>
                <a:spLocks/>
              </p:cNvSpPr>
              <p:nvPr/>
            </p:nvSpPr>
            <p:spPr bwMode="auto">
              <a:xfrm>
                <a:off x="4329" y="3239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6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6" name="Freeform 2565"/>
              <p:cNvSpPr>
                <a:spLocks/>
              </p:cNvSpPr>
              <p:nvPr/>
            </p:nvSpPr>
            <p:spPr bwMode="auto">
              <a:xfrm>
                <a:off x="4321" y="3231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4" y="210"/>
                    </a:cubicBez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7" name="Freeform 2566"/>
              <p:cNvSpPr>
                <a:spLocks/>
              </p:cNvSpPr>
              <p:nvPr/>
            </p:nvSpPr>
            <p:spPr bwMode="auto">
              <a:xfrm>
                <a:off x="4321" y="3231"/>
                <a:ext cx="208" cy="23"/>
              </a:xfrm>
              <a:custGeom>
                <a:avLst/>
                <a:gdLst/>
                <a:ahLst/>
                <a:cxnLst>
                  <a:cxn ang="0">
                    <a:pos x="1" y="45"/>
                  </a:cxn>
                  <a:cxn ang="0">
                    <a:pos x="434" y="96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1" y="45"/>
                  </a:cxn>
                </a:cxnLst>
                <a:rect l="0" t="0" r="r" b="b"/>
                <a:pathLst>
                  <a:path w="867" h="98">
                    <a:moveTo>
                      <a:pt x="1" y="45"/>
                    </a:moveTo>
                    <a:cubicBezTo>
                      <a:pt x="0" y="71"/>
                      <a:pt x="194" y="94"/>
                      <a:pt x="434" y="96"/>
                    </a:cubicBezTo>
                    <a:cubicBezTo>
                      <a:pt x="673" y="98"/>
                      <a:pt x="867" y="78"/>
                      <a:pt x="867" y="52"/>
                    </a:cubicBezTo>
                    <a:cubicBezTo>
                      <a:pt x="867" y="26"/>
                      <a:pt x="674" y="4"/>
                      <a:pt x="434" y="2"/>
                    </a:cubicBezTo>
                    <a:cubicBezTo>
                      <a:pt x="195" y="0"/>
                      <a:pt x="1" y="19"/>
                      <a:pt x="1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8" name="Freeform 2567"/>
              <p:cNvSpPr>
                <a:spLocks/>
              </p:cNvSpPr>
              <p:nvPr/>
            </p:nvSpPr>
            <p:spPr bwMode="auto">
              <a:xfrm>
                <a:off x="4321" y="3231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4" y="210"/>
                    </a:cubicBez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9" name="Freeform 2568"/>
              <p:cNvSpPr>
                <a:spLocks/>
              </p:cNvSpPr>
              <p:nvPr/>
            </p:nvSpPr>
            <p:spPr bwMode="auto">
              <a:xfrm>
                <a:off x="4321" y="3242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7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1" name="Group 2572"/>
            <p:cNvGrpSpPr>
              <a:grpSpLocks/>
            </p:cNvGrpSpPr>
            <p:nvPr/>
          </p:nvGrpSpPr>
          <p:grpSpPr bwMode="auto">
            <a:xfrm>
              <a:off x="7836803" y="4106748"/>
              <a:ext cx="160223" cy="13391"/>
              <a:chOff x="4334" y="3233"/>
              <a:chExt cx="182" cy="18"/>
            </a:xfrm>
          </p:grpSpPr>
          <p:sp>
            <p:nvSpPr>
              <p:cNvPr id="1193" name="Freeform 2570"/>
              <p:cNvSpPr>
                <a:spLocks/>
              </p:cNvSpPr>
              <p:nvPr/>
            </p:nvSpPr>
            <p:spPr bwMode="auto">
              <a:xfrm>
                <a:off x="4334" y="3233"/>
                <a:ext cx="182" cy="18"/>
              </a:xfrm>
              <a:custGeom>
                <a:avLst/>
                <a:gdLst/>
                <a:ahLst/>
                <a:cxnLst>
                  <a:cxn ang="0">
                    <a:pos x="380" y="1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1"/>
                  </a:cxn>
                </a:cxnLst>
                <a:rect l="0" t="0" r="r" b="b"/>
                <a:pathLst>
                  <a:path w="759" h="74">
                    <a:moveTo>
                      <a:pt x="380" y="1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3"/>
                      <a:pt x="170" y="70"/>
                      <a:pt x="379" y="72"/>
                    </a:cubicBezTo>
                    <a:cubicBezTo>
                      <a:pt x="589" y="74"/>
                      <a:pt x="758" y="59"/>
                      <a:pt x="759" y="40"/>
                    </a:cubicBezTo>
                    <a:cubicBezTo>
                      <a:pt x="759" y="20"/>
                      <a:pt x="589" y="3"/>
                      <a:pt x="380" y="1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4" name="Freeform 2571"/>
              <p:cNvSpPr>
                <a:spLocks/>
              </p:cNvSpPr>
              <p:nvPr/>
            </p:nvSpPr>
            <p:spPr bwMode="auto">
              <a:xfrm>
                <a:off x="4334" y="3233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10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10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2" name="Group 2575"/>
            <p:cNvGrpSpPr>
              <a:grpSpLocks/>
            </p:cNvGrpSpPr>
            <p:nvPr/>
          </p:nvGrpSpPr>
          <p:grpSpPr bwMode="auto">
            <a:xfrm>
              <a:off x="7841205" y="4107492"/>
              <a:ext cx="150539" cy="12648"/>
              <a:chOff x="4339" y="3234"/>
              <a:chExt cx="171" cy="17"/>
            </a:xfrm>
          </p:grpSpPr>
          <p:sp>
            <p:nvSpPr>
              <p:cNvPr id="1191" name="Freeform 2573"/>
              <p:cNvSpPr>
                <a:spLocks/>
              </p:cNvSpPr>
              <p:nvPr/>
            </p:nvSpPr>
            <p:spPr bwMode="auto">
              <a:xfrm>
                <a:off x="4339" y="3234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1"/>
                  </a:cxn>
                </a:cxnLst>
                <a:rect l="0" t="0" r="r" b="b"/>
                <a:pathLst>
                  <a:path w="713" h="70">
                    <a:moveTo>
                      <a:pt x="357" y="1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0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19"/>
                      <a:pt x="553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2" name="Freeform 2574"/>
              <p:cNvSpPr>
                <a:spLocks/>
              </p:cNvSpPr>
              <p:nvPr/>
            </p:nvSpPr>
            <p:spPr bwMode="auto">
              <a:xfrm>
                <a:off x="4339" y="3234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3" name="Group 2580"/>
            <p:cNvGrpSpPr>
              <a:grpSpLocks/>
            </p:cNvGrpSpPr>
            <p:nvPr/>
          </p:nvGrpSpPr>
          <p:grpSpPr bwMode="auto">
            <a:xfrm>
              <a:off x="7871137" y="4059134"/>
              <a:ext cx="92436" cy="58773"/>
              <a:chOff x="4373" y="3169"/>
              <a:chExt cx="105" cy="79"/>
            </a:xfrm>
          </p:grpSpPr>
          <p:sp>
            <p:nvSpPr>
              <p:cNvPr id="1187" name="Freeform 2576"/>
              <p:cNvSpPr>
                <a:spLocks/>
              </p:cNvSpPr>
              <p:nvPr/>
            </p:nvSpPr>
            <p:spPr bwMode="auto">
              <a:xfrm>
                <a:off x="4373" y="3169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2"/>
                  </a:cxn>
                  <a:cxn ang="0">
                    <a:pos x="435" y="37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2"/>
                    </a:cubicBezTo>
                    <a:lnTo>
                      <a:pt x="435" y="37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8" name="Freeform 2577"/>
              <p:cNvSpPr>
                <a:spLocks/>
              </p:cNvSpPr>
              <p:nvPr/>
            </p:nvSpPr>
            <p:spPr bwMode="auto">
              <a:xfrm>
                <a:off x="4374" y="3169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0"/>
                  </a:cxn>
                  <a:cxn ang="0">
                    <a:pos x="433" y="37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1">
                    <a:moveTo>
                      <a:pt x="0" y="34"/>
                    </a:moveTo>
                    <a:cubicBezTo>
                      <a:pt x="0" y="53"/>
                      <a:pt x="97" y="69"/>
                      <a:pt x="216" y="70"/>
                    </a:cubicBezTo>
                    <a:cubicBezTo>
                      <a:pt x="336" y="71"/>
                      <a:pt x="433" y="57"/>
                      <a:pt x="433" y="37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9" name="Freeform 2578"/>
              <p:cNvSpPr>
                <a:spLocks/>
              </p:cNvSpPr>
              <p:nvPr/>
            </p:nvSpPr>
            <p:spPr bwMode="auto">
              <a:xfrm>
                <a:off x="4373" y="3169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2"/>
                  </a:cxn>
                  <a:cxn ang="0">
                    <a:pos x="435" y="37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2"/>
                    </a:cubicBezTo>
                    <a:lnTo>
                      <a:pt x="435" y="37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0" name="Freeform 2579"/>
              <p:cNvSpPr>
                <a:spLocks/>
              </p:cNvSpPr>
              <p:nvPr/>
            </p:nvSpPr>
            <p:spPr bwMode="auto">
              <a:xfrm>
                <a:off x="4374" y="3177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34" name="Freeform 2581"/>
            <p:cNvSpPr>
              <a:spLocks/>
            </p:cNvSpPr>
            <p:nvPr/>
          </p:nvSpPr>
          <p:spPr bwMode="auto">
            <a:xfrm>
              <a:off x="7879060" y="4059134"/>
              <a:ext cx="74829" cy="10416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5" y="60"/>
                    <a:pt x="354" y="47"/>
                    <a:pt x="354" y="31"/>
                  </a:cubicBezTo>
                  <a:cubicBezTo>
                    <a:pt x="355" y="15"/>
                    <a:pt x="275" y="1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35" name="Group 2587"/>
            <p:cNvGrpSpPr>
              <a:grpSpLocks/>
            </p:cNvGrpSpPr>
            <p:nvPr/>
          </p:nvGrpSpPr>
          <p:grpSpPr bwMode="auto">
            <a:xfrm>
              <a:off x="7825359" y="4105260"/>
              <a:ext cx="191034" cy="43894"/>
              <a:chOff x="4321" y="3231"/>
              <a:chExt cx="217" cy="59"/>
            </a:xfrm>
          </p:grpSpPr>
          <p:sp>
            <p:nvSpPr>
              <p:cNvPr id="1182" name="Freeform 2582"/>
              <p:cNvSpPr>
                <a:spLocks/>
              </p:cNvSpPr>
              <p:nvPr/>
            </p:nvSpPr>
            <p:spPr bwMode="auto">
              <a:xfrm>
                <a:off x="4329" y="3239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6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3" name="Freeform 2583"/>
              <p:cNvSpPr>
                <a:spLocks/>
              </p:cNvSpPr>
              <p:nvPr/>
            </p:nvSpPr>
            <p:spPr bwMode="auto">
              <a:xfrm>
                <a:off x="4321" y="3231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4" y="210"/>
                    </a:cubicBez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4" name="Freeform 2584"/>
              <p:cNvSpPr>
                <a:spLocks/>
              </p:cNvSpPr>
              <p:nvPr/>
            </p:nvSpPr>
            <p:spPr bwMode="auto">
              <a:xfrm>
                <a:off x="4321" y="3231"/>
                <a:ext cx="208" cy="23"/>
              </a:xfrm>
              <a:custGeom>
                <a:avLst/>
                <a:gdLst/>
                <a:ahLst/>
                <a:cxnLst>
                  <a:cxn ang="0">
                    <a:pos x="1" y="45"/>
                  </a:cxn>
                  <a:cxn ang="0">
                    <a:pos x="434" y="96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1" y="45"/>
                  </a:cxn>
                </a:cxnLst>
                <a:rect l="0" t="0" r="r" b="b"/>
                <a:pathLst>
                  <a:path w="867" h="98">
                    <a:moveTo>
                      <a:pt x="1" y="45"/>
                    </a:moveTo>
                    <a:cubicBezTo>
                      <a:pt x="0" y="71"/>
                      <a:pt x="194" y="94"/>
                      <a:pt x="434" y="96"/>
                    </a:cubicBezTo>
                    <a:cubicBezTo>
                      <a:pt x="673" y="98"/>
                      <a:pt x="867" y="78"/>
                      <a:pt x="867" y="52"/>
                    </a:cubicBezTo>
                    <a:cubicBezTo>
                      <a:pt x="867" y="26"/>
                      <a:pt x="674" y="4"/>
                      <a:pt x="434" y="2"/>
                    </a:cubicBezTo>
                    <a:cubicBezTo>
                      <a:pt x="195" y="0"/>
                      <a:pt x="1" y="19"/>
                      <a:pt x="1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5" name="Freeform 2585"/>
              <p:cNvSpPr>
                <a:spLocks/>
              </p:cNvSpPr>
              <p:nvPr/>
            </p:nvSpPr>
            <p:spPr bwMode="auto">
              <a:xfrm>
                <a:off x="4321" y="3231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4" y="210"/>
                    </a:cubicBez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6" name="Freeform 2586"/>
              <p:cNvSpPr>
                <a:spLocks/>
              </p:cNvSpPr>
              <p:nvPr/>
            </p:nvSpPr>
            <p:spPr bwMode="auto">
              <a:xfrm>
                <a:off x="4321" y="3242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7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6" name="Group 2590"/>
            <p:cNvGrpSpPr>
              <a:grpSpLocks/>
            </p:cNvGrpSpPr>
            <p:nvPr/>
          </p:nvGrpSpPr>
          <p:grpSpPr bwMode="auto">
            <a:xfrm>
              <a:off x="7836803" y="4106748"/>
              <a:ext cx="160223" cy="13391"/>
              <a:chOff x="4334" y="3233"/>
              <a:chExt cx="182" cy="18"/>
            </a:xfrm>
          </p:grpSpPr>
          <p:sp>
            <p:nvSpPr>
              <p:cNvPr id="1180" name="Freeform 2588"/>
              <p:cNvSpPr>
                <a:spLocks/>
              </p:cNvSpPr>
              <p:nvPr/>
            </p:nvSpPr>
            <p:spPr bwMode="auto">
              <a:xfrm>
                <a:off x="4334" y="3233"/>
                <a:ext cx="182" cy="18"/>
              </a:xfrm>
              <a:custGeom>
                <a:avLst/>
                <a:gdLst/>
                <a:ahLst/>
                <a:cxnLst>
                  <a:cxn ang="0">
                    <a:pos x="380" y="1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1"/>
                  </a:cxn>
                </a:cxnLst>
                <a:rect l="0" t="0" r="r" b="b"/>
                <a:pathLst>
                  <a:path w="759" h="74">
                    <a:moveTo>
                      <a:pt x="380" y="1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3"/>
                      <a:pt x="170" y="70"/>
                      <a:pt x="379" y="72"/>
                    </a:cubicBezTo>
                    <a:cubicBezTo>
                      <a:pt x="589" y="74"/>
                      <a:pt x="758" y="59"/>
                      <a:pt x="759" y="40"/>
                    </a:cubicBezTo>
                    <a:cubicBezTo>
                      <a:pt x="759" y="20"/>
                      <a:pt x="589" y="3"/>
                      <a:pt x="380" y="1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1" name="Freeform 2589"/>
              <p:cNvSpPr>
                <a:spLocks/>
              </p:cNvSpPr>
              <p:nvPr/>
            </p:nvSpPr>
            <p:spPr bwMode="auto">
              <a:xfrm>
                <a:off x="4334" y="3233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10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10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7" name="Group 2593"/>
            <p:cNvGrpSpPr>
              <a:grpSpLocks/>
            </p:cNvGrpSpPr>
            <p:nvPr/>
          </p:nvGrpSpPr>
          <p:grpSpPr bwMode="auto">
            <a:xfrm>
              <a:off x="7841205" y="4107492"/>
              <a:ext cx="150539" cy="12648"/>
              <a:chOff x="4339" y="3234"/>
              <a:chExt cx="171" cy="17"/>
            </a:xfrm>
          </p:grpSpPr>
          <p:sp>
            <p:nvSpPr>
              <p:cNvPr id="1178" name="Freeform 2591"/>
              <p:cNvSpPr>
                <a:spLocks/>
              </p:cNvSpPr>
              <p:nvPr/>
            </p:nvSpPr>
            <p:spPr bwMode="auto">
              <a:xfrm>
                <a:off x="4339" y="3234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1"/>
                  </a:cxn>
                </a:cxnLst>
                <a:rect l="0" t="0" r="r" b="b"/>
                <a:pathLst>
                  <a:path w="713" h="70">
                    <a:moveTo>
                      <a:pt x="357" y="1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0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19"/>
                      <a:pt x="553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9" name="Freeform 2592"/>
              <p:cNvSpPr>
                <a:spLocks/>
              </p:cNvSpPr>
              <p:nvPr/>
            </p:nvSpPr>
            <p:spPr bwMode="auto">
              <a:xfrm>
                <a:off x="4339" y="3234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8" name="Group 2598"/>
            <p:cNvGrpSpPr>
              <a:grpSpLocks/>
            </p:cNvGrpSpPr>
            <p:nvPr/>
          </p:nvGrpSpPr>
          <p:grpSpPr bwMode="auto">
            <a:xfrm>
              <a:off x="7871137" y="4059134"/>
              <a:ext cx="92436" cy="58773"/>
              <a:chOff x="4373" y="3169"/>
              <a:chExt cx="105" cy="79"/>
            </a:xfrm>
          </p:grpSpPr>
          <p:sp>
            <p:nvSpPr>
              <p:cNvPr id="1174" name="Freeform 2594"/>
              <p:cNvSpPr>
                <a:spLocks/>
              </p:cNvSpPr>
              <p:nvPr/>
            </p:nvSpPr>
            <p:spPr bwMode="auto">
              <a:xfrm>
                <a:off x="4373" y="3169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2"/>
                  </a:cxn>
                  <a:cxn ang="0">
                    <a:pos x="435" y="37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2"/>
                    </a:cubicBezTo>
                    <a:lnTo>
                      <a:pt x="435" y="37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5" name="Freeform 2595"/>
              <p:cNvSpPr>
                <a:spLocks/>
              </p:cNvSpPr>
              <p:nvPr/>
            </p:nvSpPr>
            <p:spPr bwMode="auto">
              <a:xfrm>
                <a:off x="4374" y="3169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0"/>
                  </a:cxn>
                  <a:cxn ang="0">
                    <a:pos x="433" y="37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1">
                    <a:moveTo>
                      <a:pt x="0" y="34"/>
                    </a:moveTo>
                    <a:cubicBezTo>
                      <a:pt x="0" y="53"/>
                      <a:pt x="97" y="69"/>
                      <a:pt x="216" y="70"/>
                    </a:cubicBezTo>
                    <a:cubicBezTo>
                      <a:pt x="336" y="71"/>
                      <a:pt x="433" y="57"/>
                      <a:pt x="433" y="37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6" name="Freeform 2596"/>
              <p:cNvSpPr>
                <a:spLocks/>
              </p:cNvSpPr>
              <p:nvPr/>
            </p:nvSpPr>
            <p:spPr bwMode="auto">
              <a:xfrm>
                <a:off x="4373" y="3169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2"/>
                  </a:cxn>
                  <a:cxn ang="0">
                    <a:pos x="435" y="37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2"/>
                    </a:cubicBezTo>
                    <a:lnTo>
                      <a:pt x="435" y="37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7" name="Freeform 2597"/>
              <p:cNvSpPr>
                <a:spLocks/>
              </p:cNvSpPr>
              <p:nvPr/>
            </p:nvSpPr>
            <p:spPr bwMode="auto">
              <a:xfrm>
                <a:off x="4374" y="3177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39" name="Freeform 2599"/>
            <p:cNvSpPr>
              <a:spLocks/>
            </p:cNvSpPr>
            <p:nvPr/>
          </p:nvSpPr>
          <p:spPr bwMode="auto">
            <a:xfrm>
              <a:off x="7879060" y="4059134"/>
              <a:ext cx="74829" cy="10416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5" y="60"/>
                    <a:pt x="354" y="47"/>
                    <a:pt x="354" y="31"/>
                  </a:cubicBezTo>
                  <a:cubicBezTo>
                    <a:pt x="355" y="15"/>
                    <a:pt x="275" y="1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40" name="Group 2605"/>
            <p:cNvGrpSpPr>
              <a:grpSpLocks/>
            </p:cNvGrpSpPr>
            <p:nvPr/>
          </p:nvGrpSpPr>
          <p:grpSpPr bwMode="auto">
            <a:xfrm>
              <a:off x="8044564" y="4100796"/>
              <a:ext cx="190154" cy="43894"/>
              <a:chOff x="4570" y="3225"/>
              <a:chExt cx="216" cy="59"/>
            </a:xfrm>
          </p:grpSpPr>
          <p:sp>
            <p:nvSpPr>
              <p:cNvPr id="1169" name="Freeform 2600"/>
              <p:cNvSpPr>
                <a:spLocks/>
              </p:cNvSpPr>
              <p:nvPr/>
            </p:nvSpPr>
            <p:spPr bwMode="auto">
              <a:xfrm>
                <a:off x="4578" y="323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1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1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0" name="Freeform 2601"/>
              <p:cNvSpPr>
                <a:spLocks/>
              </p:cNvSpPr>
              <p:nvPr/>
            </p:nvSpPr>
            <p:spPr bwMode="auto">
              <a:xfrm>
                <a:off x="4570" y="322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2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1" name="Freeform 2602"/>
              <p:cNvSpPr>
                <a:spLocks/>
              </p:cNvSpPr>
              <p:nvPr/>
            </p:nvSpPr>
            <p:spPr bwMode="auto">
              <a:xfrm>
                <a:off x="4570" y="3225"/>
                <a:ext cx="208" cy="23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433" y="96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0" y="45"/>
                  </a:cxn>
                </a:cxnLst>
                <a:rect l="0" t="0" r="r" b="b"/>
                <a:pathLst>
                  <a:path w="867" h="98">
                    <a:moveTo>
                      <a:pt x="0" y="45"/>
                    </a:moveTo>
                    <a:cubicBezTo>
                      <a:pt x="0" y="71"/>
                      <a:pt x="194" y="94"/>
                      <a:pt x="433" y="96"/>
                    </a:cubicBezTo>
                    <a:cubicBezTo>
                      <a:pt x="672" y="98"/>
                      <a:pt x="867" y="78"/>
                      <a:pt x="867" y="52"/>
                    </a:cubicBezTo>
                    <a:cubicBezTo>
                      <a:pt x="867" y="26"/>
                      <a:pt x="673" y="4"/>
                      <a:pt x="434" y="2"/>
                    </a:cubicBezTo>
                    <a:cubicBezTo>
                      <a:pt x="194" y="0"/>
                      <a:pt x="0" y="19"/>
                      <a:pt x="0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2" name="Freeform 2603"/>
              <p:cNvSpPr>
                <a:spLocks/>
              </p:cNvSpPr>
              <p:nvPr/>
            </p:nvSpPr>
            <p:spPr bwMode="auto">
              <a:xfrm>
                <a:off x="4570" y="322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2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3" name="Freeform 2604"/>
              <p:cNvSpPr>
                <a:spLocks/>
              </p:cNvSpPr>
              <p:nvPr/>
            </p:nvSpPr>
            <p:spPr bwMode="auto">
              <a:xfrm>
                <a:off x="4570" y="3236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7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1" name="Group 2608"/>
            <p:cNvGrpSpPr>
              <a:grpSpLocks/>
            </p:cNvGrpSpPr>
            <p:nvPr/>
          </p:nvGrpSpPr>
          <p:grpSpPr bwMode="auto">
            <a:xfrm>
              <a:off x="8056009" y="4102284"/>
              <a:ext cx="160223" cy="13391"/>
              <a:chOff x="4583" y="3227"/>
              <a:chExt cx="182" cy="18"/>
            </a:xfrm>
          </p:grpSpPr>
          <p:sp>
            <p:nvSpPr>
              <p:cNvPr id="1167" name="Freeform 2606"/>
              <p:cNvSpPr>
                <a:spLocks/>
              </p:cNvSpPr>
              <p:nvPr/>
            </p:nvSpPr>
            <p:spPr bwMode="auto">
              <a:xfrm>
                <a:off x="4583" y="3227"/>
                <a:ext cx="182" cy="18"/>
              </a:xfrm>
              <a:custGeom>
                <a:avLst/>
                <a:gdLst/>
                <a:ahLst/>
                <a:cxnLst>
                  <a:cxn ang="0">
                    <a:pos x="379" y="1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1"/>
                  </a:cxn>
                </a:cxnLst>
                <a:rect l="0" t="0" r="r" b="b"/>
                <a:pathLst>
                  <a:path w="758" h="74">
                    <a:moveTo>
                      <a:pt x="379" y="1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3"/>
                      <a:pt x="169" y="70"/>
                      <a:pt x="379" y="72"/>
                    </a:cubicBezTo>
                    <a:cubicBezTo>
                      <a:pt x="588" y="74"/>
                      <a:pt x="758" y="59"/>
                      <a:pt x="758" y="40"/>
                    </a:cubicBezTo>
                    <a:cubicBezTo>
                      <a:pt x="758" y="20"/>
                      <a:pt x="589" y="3"/>
                      <a:pt x="379" y="1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8" name="Freeform 2607"/>
              <p:cNvSpPr>
                <a:spLocks/>
              </p:cNvSpPr>
              <p:nvPr/>
            </p:nvSpPr>
            <p:spPr bwMode="auto">
              <a:xfrm>
                <a:off x="4583" y="3227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10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10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2" name="Group 2611"/>
            <p:cNvGrpSpPr>
              <a:grpSpLocks/>
            </p:cNvGrpSpPr>
            <p:nvPr/>
          </p:nvGrpSpPr>
          <p:grpSpPr bwMode="auto">
            <a:xfrm>
              <a:off x="8060411" y="4103028"/>
              <a:ext cx="150539" cy="12648"/>
              <a:chOff x="4588" y="3228"/>
              <a:chExt cx="171" cy="17"/>
            </a:xfrm>
          </p:grpSpPr>
          <p:sp>
            <p:nvSpPr>
              <p:cNvPr id="1165" name="Freeform 2609"/>
              <p:cNvSpPr>
                <a:spLocks/>
              </p:cNvSpPr>
              <p:nvPr/>
            </p:nvSpPr>
            <p:spPr bwMode="auto">
              <a:xfrm>
                <a:off x="4588" y="3228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1"/>
                  </a:cxn>
                </a:cxnLst>
                <a:rect l="0" t="0" r="r" b="b"/>
                <a:pathLst>
                  <a:path w="713" h="70">
                    <a:moveTo>
                      <a:pt x="357" y="1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0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19"/>
                      <a:pt x="554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6" name="Freeform 2610"/>
              <p:cNvSpPr>
                <a:spLocks/>
              </p:cNvSpPr>
              <p:nvPr/>
            </p:nvSpPr>
            <p:spPr bwMode="auto">
              <a:xfrm>
                <a:off x="4588" y="3228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3" name="Group 2616"/>
            <p:cNvGrpSpPr>
              <a:grpSpLocks/>
            </p:cNvGrpSpPr>
            <p:nvPr/>
          </p:nvGrpSpPr>
          <p:grpSpPr bwMode="auto">
            <a:xfrm>
              <a:off x="8090342" y="4054670"/>
              <a:ext cx="92436" cy="58773"/>
              <a:chOff x="4622" y="3163"/>
              <a:chExt cx="105" cy="79"/>
            </a:xfrm>
          </p:grpSpPr>
          <p:sp>
            <p:nvSpPr>
              <p:cNvPr id="1161" name="Freeform 2612"/>
              <p:cNvSpPr>
                <a:spLocks/>
              </p:cNvSpPr>
              <p:nvPr/>
            </p:nvSpPr>
            <p:spPr bwMode="auto">
              <a:xfrm>
                <a:off x="4622" y="3163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2"/>
                  </a:cxn>
                  <a:cxn ang="0">
                    <a:pos x="436" y="37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2"/>
                    </a:cubicBezTo>
                    <a:lnTo>
                      <a:pt x="436" y="37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2" name="Freeform 2613"/>
              <p:cNvSpPr>
                <a:spLocks/>
              </p:cNvSpPr>
              <p:nvPr/>
            </p:nvSpPr>
            <p:spPr bwMode="auto">
              <a:xfrm>
                <a:off x="4622" y="3163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0"/>
                  </a:cxn>
                  <a:cxn ang="0">
                    <a:pos x="434" y="37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1">
                    <a:moveTo>
                      <a:pt x="0" y="34"/>
                    </a:moveTo>
                    <a:cubicBezTo>
                      <a:pt x="0" y="53"/>
                      <a:pt x="97" y="69"/>
                      <a:pt x="217" y="70"/>
                    </a:cubicBezTo>
                    <a:cubicBezTo>
                      <a:pt x="336" y="71"/>
                      <a:pt x="434" y="57"/>
                      <a:pt x="434" y="37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3" name="Freeform 2614"/>
              <p:cNvSpPr>
                <a:spLocks/>
              </p:cNvSpPr>
              <p:nvPr/>
            </p:nvSpPr>
            <p:spPr bwMode="auto">
              <a:xfrm>
                <a:off x="4622" y="3163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2"/>
                  </a:cxn>
                  <a:cxn ang="0">
                    <a:pos x="436" y="37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2"/>
                    </a:cubicBezTo>
                    <a:lnTo>
                      <a:pt x="436" y="37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4" name="Freeform 2615"/>
              <p:cNvSpPr>
                <a:spLocks/>
              </p:cNvSpPr>
              <p:nvPr/>
            </p:nvSpPr>
            <p:spPr bwMode="auto">
              <a:xfrm>
                <a:off x="4622" y="3171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44" name="Freeform 2617"/>
            <p:cNvSpPr>
              <a:spLocks/>
            </p:cNvSpPr>
            <p:nvPr/>
          </p:nvSpPr>
          <p:spPr bwMode="auto">
            <a:xfrm>
              <a:off x="8098266" y="4054670"/>
              <a:ext cx="74829" cy="10416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4" y="60"/>
                    <a:pt x="354" y="47"/>
                    <a:pt x="354" y="31"/>
                  </a:cubicBezTo>
                  <a:cubicBezTo>
                    <a:pt x="354" y="15"/>
                    <a:pt x="275" y="1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45" name="Group 2623"/>
            <p:cNvGrpSpPr>
              <a:grpSpLocks/>
            </p:cNvGrpSpPr>
            <p:nvPr/>
          </p:nvGrpSpPr>
          <p:grpSpPr bwMode="auto">
            <a:xfrm>
              <a:off x="8044564" y="4100796"/>
              <a:ext cx="190154" cy="43894"/>
              <a:chOff x="4570" y="3225"/>
              <a:chExt cx="216" cy="59"/>
            </a:xfrm>
          </p:grpSpPr>
          <p:sp>
            <p:nvSpPr>
              <p:cNvPr id="1156" name="Freeform 2618"/>
              <p:cNvSpPr>
                <a:spLocks/>
              </p:cNvSpPr>
              <p:nvPr/>
            </p:nvSpPr>
            <p:spPr bwMode="auto">
              <a:xfrm>
                <a:off x="4578" y="323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1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1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7" name="Freeform 2619"/>
              <p:cNvSpPr>
                <a:spLocks/>
              </p:cNvSpPr>
              <p:nvPr/>
            </p:nvSpPr>
            <p:spPr bwMode="auto">
              <a:xfrm>
                <a:off x="4570" y="322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2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8" name="Freeform 2620"/>
              <p:cNvSpPr>
                <a:spLocks/>
              </p:cNvSpPr>
              <p:nvPr/>
            </p:nvSpPr>
            <p:spPr bwMode="auto">
              <a:xfrm>
                <a:off x="4570" y="3225"/>
                <a:ext cx="208" cy="23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433" y="96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0" y="45"/>
                  </a:cxn>
                </a:cxnLst>
                <a:rect l="0" t="0" r="r" b="b"/>
                <a:pathLst>
                  <a:path w="867" h="98">
                    <a:moveTo>
                      <a:pt x="0" y="45"/>
                    </a:moveTo>
                    <a:cubicBezTo>
                      <a:pt x="0" y="71"/>
                      <a:pt x="194" y="94"/>
                      <a:pt x="433" y="96"/>
                    </a:cubicBezTo>
                    <a:cubicBezTo>
                      <a:pt x="672" y="98"/>
                      <a:pt x="867" y="78"/>
                      <a:pt x="867" y="52"/>
                    </a:cubicBezTo>
                    <a:cubicBezTo>
                      <a:pt x="867" y="26"/>
                      <a:pt x="673" y="4"/>
                      <a:pt x="434" y="2"/>
                    </a:cubicBezTo>
                    <a:cubicBezTo>
                      <a:pt x="194" y="0"/>
                      <a:pt x="0" y="19"/>
                      <a:pt x="0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9" name="Freeform 2621"/>
              <p:cNvSpPr>
                <a:spLocks/>
              </p:cNvSpPr>
              <p:nvPr/>
            </p:nvSpPr>
            <p:spPr bwMode="auto">
              <a:xfrm>
                <a:off x="4570" y="322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2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0" name="Freeform 2622"/>
              <p:cNvSpPr>
                <a:spLocks/>
              </p:cNvSpPr>
              <p:nvPr/>
            </p:nvSpPr>
            <p:spPr bwMode="auto">
              <a:xfrm>
                <a:off x="4570" y="3236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7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6" name="Group 2626"/>
            <p:cNvGrpSpPr>
              <a:grpSpLocks/>
            </p:cNvGrpSpPr>
            <p:nvPr/>
          </p:nvGrpSpPr>
          <p:grpSpPr bwMode="auto">
            <a:xfrm>
              <a:off x="8056009" y="4102284"/>
              <a:ext cx="160223" cy="13391"/>
              <a:chOff x="4583" y="3227"/>
              <a:chExt cx="182" cy="18"/>
            </a:xfrm>
          </p:grpSpPr>
          <p:sp>
            <p:nvSpPr>
              <p:cNvPr id="1154" name="Freeform 2624"/>
              <p:cNvSpPr>
                <a:spLocks/>
              </p:cNvSpPr>
              <p:nvPr/>
            </p:nvSpPr>
            <p:spPr bwMode="auto">
              <a:xfrm>
                <a:off x="4583" y="3227"/>
                <a:ext cx="182" cy="18"/>
              </a:xfrm>
              <a:custGeom>
                <a:avLst/>
                <a:gdLst/>
                <a:ahLst/>
                <a:cxnLst>
                  <a:cxn ang="0">
                    <a:pos x="379" y="1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1"/>
                  </a:cxn>
                </a:cxnLst>
                <a:rect l="0" t="0" r="r" b="b"/>
                <a:pathLst>
                  <a:path w="758" h="74">
                    <a:moveTo>
                      <a:pt x="379" y="1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3"/>
                      <a:pt x="169" y="70"/>
                      <a:pt x="379" y="72"/>
                    </a:cubicBezTo>
                    <a:cubicBezTo>
                      <a:pt x="588" y="74"/>
                      <a:pt x="758" y="59"/>
                      <a:pt x="758" y="40"/>
                    </a:cubicBezTo>
                    <a:cubicBezTo>
                      <a:pt x="758" y="20"/>
                      <a:pt x="589" y="3"/>
                      <a:pt x="379" y="1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5" name="Freeform 2625"/>
              <p:cNvSpPr>
                <a:spLocks/>
              </p:cNvSpPr>
              <p:nvPr/>
            </p:nvSpPr>
            <p:spPr bwMode="auto">
              <a:xfrm>
                <a:off x="4583" y="3227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10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10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7" name="Group 2629"/>
            <p:cNvGrpSpPr>
              <a:grpSpLocks/>
            </p:cNvGrpSpPr>
            <p:nvPr/>
          </p:nvGrpSpPr>
          <p:grpSpPr bwMode="auto">
            <a:xfrm>
              <a:off x="8060411" y="4103028"/>
              <a:ext cx="150539" cy="12648"/>
              <a:chOff x="4588" y="3228"/>
              <a:chExt cx="171" cy="17"/>
            </a:xfrm>
          </p:grpSpPr>
          <p:sp>
            <p:nvSpPr>
              <p:cNvPr id="1152" name="Freeform 2627"/>
              <p:cNvSpPr>
                <a:spLocks/>
              </p:cNvSpPr>
              <p:nvPr/>
            </p:nvSpPr>
            <p:spPr bwMode="auto">
              <a:xfrm>
                <a:off x="4588" y="3228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1"/>
                  </a:cxn>
                </a:cxnLst>
                <a:rect l="0" t="0" r="r" b="b"/>
                <a:pathLst>
                  <a:path w="713" h="70">
                    <a:moveTo>
                      <a:pt x="357" y="1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0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19"/>
                      <a:pt x="554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3" name="Freeform 2628"/>
              <p:cNvSpPr>
                <a:spLocks/>
              </p:cNvSpPr>
              <p:nvPr/>
            </p:nvSpPr>
            <p:spPr bwMode="auto">
              <a:xfrm>
                <a:off x="4588" y="3228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8" name="Group 2634"/>
            <p:cNvGrpSpPr>
              <a:grpSpLocks/>
            </p:cNvGrpSpPr>
            <p:nvPr/>
          </p:nvGrpSpPr>
          <p:grpSpPr bwMode="auto">
            <a:xfrm>
              <a:off x="8090342" y="4054670"/>
              <a:ext cx="92436" cy="58773"/>
              <a:chOff x="4622" y="3163"/>
              <a:chExt cx="105" cy="79"/>
            </a:xfrm>
          </p:grpSpPr>
          <p:sp>
            <p:nvSpPr>
              <p:cNvPr id="1148" name="Freeform 2630"/>
              <p:cNvSpPr>
                <a:spLocks/>
              </p:cNvSpPr>
              <p:nvPr/>
            </p:nvSpPr>
            <p:spPr bwMode="auto">
              <a:xfrm>
                <a:off x="4622" y="3163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2"/>
                  </a:cxn>
                  <a:cxn ang="0">
                    <a:pos x="436" y="37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2"/>
                    </a:cubicBezTo>
                    <a:lnTo>
                      <a:pt x="436" y="37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9" name="Freeform 2631"/>
              <p:cNvSpPr>
                <a:spLocks/>
              </p:cNvSpPr>
              <p:nvPr/>
            </p:nvSpPr>
            <p:spPr bwMode="auto">
              <a:xfrm>
                <a:off x="4622" y="3163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0"/>
                  </a:cxn>
                  <a:cxn ang="0">
                    <a:pos x="434" y="37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1">
                    <a:moveTo>
                      <a:pt x="0" y="34"/>
                    </a:moveTo>
                    <a:cubicBezTo>
                      <a:pt x="0" y="53"/>
                      <a:pt x="97" y="69"/>
                      <a:pt x="217" y="70"/>
                    </a:cubicBezTo>
                    <a:cubicBezTo>
                      <a:pt x="336" y="71"/>
                      <a:pt x="434" y="57"/>
                      <a:pt x="434" y="37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0" name="Freeform 2632"/>
              <p:cNvSpPr>
                <a:spLocks/>
              </p:cNvSpPr>
              <p:nvPr/>
            </p:nvSpPr>
            <p:spPr bwMode="auto">
              <a:xfrm>
                <a:off x="4622" y="3163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2"/>
                  </a:cxn>
                  <a:cxn ang="0">
                    <a:pos x="436" y="37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2"/>
                    </a:cubicBezTo>
                    <a:lnTo>
                      <a:pt x="436" y="37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1" name="Freeform 2633"/>
              <p:cNvSpPr>
                <a:spLocks/>
              </p:cNvSpPr>
              <p:nvPr/>
            </p:nvSpPr>
            <p:spPr bwMode="auto">
              <a:xfrm>
                <a:off x="4622" y="3171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49" name="Freeform 2635"/>
            <p:cNvSpPr>
              <a:spLocks/>
            </p:cNvSpPr>
            <p:nvPr/>
          </p:nvSpPr>
          <p:spPr bwMode="auto">
            <a:xfrm>
              <a:off x="8098266" y="4054670"/>
              <a:ext cx="74829" cy="10416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4" y="60"/>
                    <a:pt x="354" y="47"/>
                    <a:pt x="354" y="31"/>
                  </a:cubicBezTo>
                  <a:cubicBezTo>
                    <a:pt x="354" y="15"/>
                    <a:pt x="275" y="1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50" name="Group 2654"/>
            <p:cNvGrpSpPr>
              <a:grpSpLocks/>
            </p:cNvGrpSpPr>
            <p:nvPr/>
          </p:nvGrpSpPr>
          <p:grpSpPr bwMode="auto">
            <a:xfrm>
              <a:off x="7825359" y="4124603"/>
              <a:ext cx="191034" cy="90020"/>
              <a:chOff x="4321" y="3257"/>
              <a:chExt cx="217" cy="121"/>
            </a:xfrm>
          </p:grpSpPr>
          <p:grpSp>
            <p:nvGrpSpPr>
              <p:cNvPr id="1130" name="Group 2641"/>
              <p:cNvGrpSpPr>
                <a:grpSpLocks/>
              </p:cNvGrpSpPr>
              <p:nvPr/>
            </p:nvGrpSpPr>
            <p:grpSpPr bwMode="auto">
              <a:xfrm>
                <a:off x="4321" y="3319"/>
                <a:ext cx="217" cy="59"/>
                <a:chOff x="4321" y="3319"/>
                <a:chExt cx="217" cy="59"/>
              </a:xfrm>
            </p:grpSpPr>
            <p:sp>
              <p:nvSpPr>
                <p:cNvPr id="1143" name="Freeform 2636"/>
                <p:cNvSpPr>
                  <a:spLocks/>
                </p:cNvSpPr>
                <p:nvPr/>
              </p:nvSpPr>
              <p:spPr bwMode="auto">
                <a:xfrm>
                  <a:off x="4329" y="3327"/>
                  <a:ext cx="209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6"/>
                        <a:pt x="194" y="208"/>
                        <a:pt x="433" y="210"/>
                      </a:cubicBezTo>
                      <a:cubicBezTo>
                        <a:pt x="672" y="212"/>
                        <a:pt x="866" y="193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4" name="Freeform 2637"/>
                <p:cNvSpPr>
                  <a:spLocks/>
                </p:cNvSpPr>
                <p:nvPr/>
              </p:nvSpPr>
              <p:spPr bwMode="auto">
                <a:xfrm>
                  <a:off x="4321" y="3319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5"/>
                    </a:cxn>
                    <a:cxn ang="0">
                      <a:pos x="1" y="160"/>
                    </a:cxn>
                    <a:cxn ang="0">
                      <a:pos x="434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2" y="45"/>
                      </a:cubicBezTo>
                      <a:lnTo>
                        <a:pt x="1" y="160"/>
                      </a:lnTo>
                      <a:cubicBezTo>
                        <a:pt x="0" y="185"/>
                        <a:pt x="194" y="208"/>
                        <a:pt x="434" y="210"/>
                      </a:cubicBezTo>
                      <a:cubicBezTo>
                        <a:pt x="673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5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5" name="Freeform 2638"/>
                <p:cNvSpPr>
                  <a:spLocks/>
                </p:cNvSpPr>
                <p:nvPr/>
              </p:nvSpPr>
              <p:spPr bwMode="auto">
                <a:xfrm>
                  <a:off x="4321" y="3319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1" y="45"/>
                    </a:cxn>
                    <a:cxn ang="0">
                      <a:pos x="434" y="95"/>
                    </a:cxn>
                    <a:cxn ang="0">
                      <a:pos x="867" y="52"/>
                    </a:cxn>
                    <a:cxn ang="0">
                      <a:pos x="434" y="2"/>
                    </a:cxn>
                    <a:cxn ang="0">
                      <a:pos x="1" y="45"/>
                    </a:cxn>
                  </a:cxnLst>
                  <a:rect l="0" t="0" r="r" b="b"/>
                  <a:pathLst>
                    <a:path w="867" h="97">
                      <a:moveTo>
                        <a:pt x="1" y="45"/>
                      </a:moveTo>
                      <a:cubicBezTo>
                        <a:pt x="0" y="71"/>
                        <a:pt x="194" y="93"/>
                        <a:pt x="434" y="95"/>
                      </a:cubicBezTo>
                      <a:cubicBezTo>
                        <a:pt x="673" y="97"/>
                        <a:pt x="867" y="78"/>
                        <a:pt x="867" y="52"/>
                      </a:cubicBezTo>
                      <a:cubicBezTo>
                        <a:pt x="867" y="26"/>
                        <a:pt x="674" y="4"/>
                        <a:pt x="434" y="2"/>
                      </a:cubicBezTo>
                      <a:cubicBezTo>
                        <a:pt x="195" y="0"/>
                        <a:pt x="1" y="19"/>
                        <a:pt x="1" y="45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6" name="Freeform 2639"/>
                <p:cNvSpPr>
                  <a:spLocks/>
                </p:cNvSpPr>
                <p:nvPr/>
              </p:nvSpPr>
              <p:spPr bwMode="auto">
                <a:xfrm>
                  <a:off x="4321" y="3319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5"/>
                    </a:cxn>
                    <a:cxn ang="0">
                      <a:pos x="1" y="160"/>
                    </a:cxn>
                    <a:cxn ang="0">
                      <a:pos x="434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2" y="45"/>
                      </a:cubicBezTo>
                      <a:lnTo>
                        <a:pt x="1" y="160"/>
                      </a:lnTo>
                      <a:cubicBezTo>
                        <a:pt x="0" y="185"/>
                        <a:pt x="194" y="208"/>
                        <a:pt x="434" y="210"/>
                      </a:cubicBezTo>
                      <a:cubicBezTo>
                        <a:pt x="673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5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7" name="Freeform 2640"/>
                <p:cNvSpPr>
                  <a:spLocks/>
                </p:cNvSpPr>
                <p:nvPr/>
              </p:nvSpPr>
              <p:spPr bwMode="auto">
                <a:xfrm>
                  <a:off x="4321" y="3330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1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131" name="Group 2644"/>
              <p:cNvGrpSpPr>
                <a:grpSpLocks/>
              </p:cNvGrpSpPr>
              <p:nvPr/>
            </p:nvGrpSpPr>
            <p:grpSpPr bwMode="auto">
              <a:xfrm>
                <a:off x="4334" y="3321"/>
                <a:ext cx="182" cy="18"/>
                <a:chOff x="4334" y="3321"/>
                <a:chExt cx="182" cy="18"/>
              </a:xfrm>
            </p:grpSpPr>
            <p:sp>
              <p:nvSpPr>
                <p:cNvPr id="1141" name="Freeform 2642"/>
                <p:cNvSpPr>
                  <a:spLocks/>
                </p:cNvSpPr>
                <p:nvPr/>
              </p:nvSpPr>
              <p:spPr bwMode="auto">
                <a:xfrm>
                  <a:off x="4334" y="3321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80" y="2"/>
                    </a:cxn>
                    <a:cxn ang="0">
                      <a:pos x="0" y="34"/>
                    </a:cxn>
                    <a:cxn ang="0">
                      <a:pos x="379" y="73"/>
                    </a:cxn>
                    <a:cxn ang="0">
                      <a:pos x="759" y="40"/>
                    </a:cxn>
                    <a:cxn ang="0">
                      <a:pos x="380" y="2"/>
                    </a:cxn>
                  </a:cxnLst>
                  <a:rect l="0" t="0" r="r" b="b"/>
                  <a:pathLst>
                    <a:path w="759" h="74">
                      <a:moveTo>
                        <a:pt x="380" y="2"/>
                      </a:moveTo>
                      <a:cubicBezTo>
                        <a:pt x="170" y="0"/>
                        <a:pt x="0" y="15"/>
                        <a:pt x="0" y="34"/>
                      </a:cubicBezTo>
                      <a:cubicBezTo>
                        <a:pt x="0" y="54"/>
                        <a:pt x="170" y="71"/>
                        <a:pt x="379" y="73"/>
                      </a:cubicBezTo>
                      <a:cubicBezTo>
                        <a:pt x="589" y="74"/>
                        <a:pt x="758" y="60"/>
                        <a:pt x="759" y="40"/>
                      </a:cubicBezTo>
                      <a:cubicBezTo>
                        <a:pt x="759" y="21"/>
                        <a:pt x="589" y="4"/>
                        <a:pt x="380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2" name="Freeform 2643"/>
                <p:cNvSpPr>
                  <a:spLocks/>
                </p:cNvSpPr>
                <p:nvPr/>
              </p:nvSpPr>
              <p:spPr bwMode="auto">
                <a:xfrm>
                  <a:off x="4334" y="3321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2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132" name="Group 2647"/>
              <p:cNvGrpSpPr>
                <a:grpSpLocks/>
              </p:cNvGrpSpPr>
              <p:nvPr/>
            </p:nvGrpSpPr>
            <p:grpSpPr bwMode="auto">
              <a:xfrm>
                <a:off x="4339" y="3322"/>
                <a:ext cx="171" cy="17"/>
                <a:chOff x="4339" y="3322"/>
                <a:chExt cx="171" cy="17"/>
              </a:xfrm>
            </p:grpSpPr>
            <p:sp>
              <p:nvSpPr>
                <p:cNvPr id="1139" name="Freeform 2645"/>
                <p:cNvSpPr>
                  <a:spLocks/>
                </p:cNvSpPr>
                <p:nvPr/>
              </p:nvSpPr>
              <p:spPr bwMode="auto">
                <a:xfrm>
                  <a:off x="4339" y="3322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1"/>
                    </a:cxn>
                    <a:cxn ang="0">
                      <a:pos x="0" y="32"/>
                    </a:cxn>
                    <a:cxn ang="0">
                      <a:pos x="356" y="68"/>
                    </a:cxn>
                    <a:cxn ang="0">
                      <a:pos x="713" y="37"/>
                    </a:cxn>
                    <a:cxn ang="0">
                      <a:pos x="357" y="1"/>
                    </a:cxn>
                  </a:cxnLst>
                  <a:rect l="0" t="0" r="r" b="b"/>
                  <a:pathLst>
                    <a:path w="713" h="69">
                      <a:moveTo>
                        <a:pt x="357" y="1"/>
                      </a:moveTo>
                      <a:cubicBezTo>
                        <a:pt x="160" y="0"/>
                        <a:pt x="0" y="13"/>
                        <a:pt x="0" y="32"/>
                      </a:cubicBezTo>
                      <a:cubicBezTo>
                        <a:pt x="0" y="50"/>
                        <a:pt x="159" y="66"/>
                        <a:pt x="356" y="68"/>
                      </a:cubicBezTo>
                      <a:cubicBezTo>
                        <a:pt x="553" y="69"/>
                        <a:pt x="712" y="56"/>
                        <a:pt x="713" y="37"/>
                      </a:cubicBezTo>
                      <a:cubicBezTo>
                        <a:pt x="713" y="19"/>
                        <a:pt x="553" y="3"/>
                        <a:pt x="357" y="1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0" name="Freeform 2646"/>
                <p:cNvSpPr>
                  <a:spLocks/>
                </p:cNvSpPr>
                <p:nvPr/>
              </p:nvSpPr>
              <p:spPr bwMode="auto">
                <a:xfrm>
                  <a:off x="4339" y="3322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8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8"/>
                      </a:cubicBezTo>
                      <a:cubicBezTo>
                        <a:pt x="0" y="12"/>
                        <a:pt x="38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1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133" name="Group 2652"/>
              <p:cNvGrpSpPr>
                <a:grpSpLocks/>
              </p:cNvGrpSpPr>
              <p:nvPr/>
            </p:nvGrpSpPr>
            <p:grpSpPr bwMode="auto">
              <a:xfrm>
                <a:off x="4373" y="3257"/>
                <a:ext cx="105" cy="78"/>
                <a:chOff x="4373" y="3257"/>
                <a:chExt cx="105" cy="78"/>
              </a:xfrm>
            </p:grpSpPr>
            <p:sp>
              <p:nvSpPr>
                <p:cNvPr id="1135" name="Freeform 2648"/>
                <p:cNvSpPr>
                  <a:spLocks/>
                </p:cNvSpPr>
                <p:nvPr/>
              </p:nvSpPr>
              <p:spPr bwMode="auto">
                <a:xfrm>
                  <a:off x="4373" y="3257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90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90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9"/>
                        <a:pt x="338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36" name="Freeform 2649"/>
                <p:cNvSpPr>
                  <a:spLocks/>
                </p:cNvSpPr>
                <p:nvPr/>
              </p:nvSpPr>
              <p:spPr bwMode="auto">
                <a:xfrm>
                  <a:off x="4374" y="3257"/>
                  <a:ext cx="104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6" y="71"/>
                    </a:cxn>
                    <a:cxn ang="0">
                      <a:pos x="433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3" h="72">
                      <a:moveTo>
                        <a:pt x="0" y="34"/>
                      </a:moveTo>
                      <a:cubicBezTo>
                        <a:pt x="0" y="54"/>
                        <a:pt x="97" y="70"/>
                        <a:pt x="216" y="71"/>
                      </a:cubicBezTo>
                      <a:cubicBezTo>
                        <a:pt x="336" y="72"/>
                        <a:pt x="433" y="57"/>
                        <a:pt x="433" y="38"/>
                      </a:cubicBezTo>
                      <a:cubicBezTo>
                        <a:pt x="433" y="19"/>
                        <a:pt x="336" y="2"/>
                        <a:pt x="217" y="1"/>
                      </a:cubicBezTo>
                      <a:cubicBezTo>
                        <a:pt x="97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37" name="Freeform 2650"/>
                <p:cNvSpPr>
                  <a:spLocks/>
                </p:cNvSpPr>
                <p:nvPr/>
              </p:nvSpPr>
              <p:spPr bwMode="auto">
                <a:xfrm>
                  <a:off x="4373" y="3257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90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90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9"/>
                        <a:pt x="338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38" name="Freeform 2651"/>
                <p:cNvSpPr>
                  <a:spLocks/>
                </p:cNvSpPr>
                <p:nvPr/>
              </p:nvSpPr>
              <p:spPr bwMode="auto">
                <a:xfrm>
                  <a:off x="4374" y="3265"/>
                  <a:ext cx="104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1" y="9"/>
                    </a:cxn>
                    <a:cxn ang="0">
                      <a:pos x="104" y="1"/>
                    </a:cxn>
                  </a:cxnLst>
                  <a:rect l="0" t="0" r="r" b="b"/>
                  <a:pathLst>
                    <a:path w="104" h="9">
                      <a:moveTo>
                        <a:pt x="0" y="0"/>
                      </a:moveTo>
                      <a:cubicBezTo>
                        <a:pt x="0" y="5"/>
                        <a:pt x="23" y="9"/>
                        <a:pt x="51" y="9"/>
                      </a:cubicBezTo>
                      <a:cubicBezTo>
                        <a:pt x="80" y="9"/>
                        <a:pt x="104" y="6"/>
                        <a:pt x="104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134" name="Freeform 2653"/>
              <p:cNvSpPr>
                <a:spLocks/>
              </p:cNvSpPr>
              <p:nvPr/>
            </p:nvSpPr>
            <p:spPr bwMode="auto">
              <a:xfrm>
                <a:off x="4382" y="3257"/>
                <a:ext cx="85" cy="14"/>
              </a:xfrm>
              <a:custGeom>
                <a:avLst/>
                <a:gdLst/>
                <a:ahLst/>
                <a:cxnLst>
                  <a:cxn ang="0">
                    <a:pos x="178" y="0"/>
                  </a:cxn>
                  <a:cxn ang="0">
                    <a:pos x="0" y="28"/>
                  </a:cxn>
                  <a:cxn ang="0">
                    <a:pos x="177" y="59"/>
                  </a:cxn>
                  <a:cxn ang="0">
                    <a:pos x="354" y="31"/>
                  </a:cxn>
                  <a:cxn ang="0">
                    <a:pos x="178" y="0"/>
                  </a:cxn>
                </a:cxnLst>
                <a:rect l="0" t="0" r="r" b="b"/>
                <a:pathLst>
                  <a:path w="355" h="59">
                    <a:moveTo>
                      <a:pt x="178" y="0"/>
                    </a:moveTo>
                    <a:cubicBezTo>
                      <a:pt x="80" y="0"/>
                      <a:pt x="0" y="12"/>
                      <a:pt x="0" y="28"/>
                    </a:cubicBezTo>
                    <a:cubicBezTo>
                      <a:pt x="0" y="44"/>
                      <a:pt x="79" y="58"/>
                      <a:pt x="177" y="59"/>
                    </a:cubicBezTo>
                    <a:cubicBezTo>
                      <a:pt x="275" y="59"/>
                      <a:pt x="354" y="47"/>
                      <a:pt x="354" y="31"/>
                    </a:cubicBezTo>
                    <a:cubicBezTo>
                      <a:pt x="355" y="15"/>
                      <a:pt x="275" y="1"/>
                      <a:pt x="17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51" name="Group 2673"/>
            <p:cNvGrpSpPr>
              <a:grpSpLocks/>
            </p:cNvGrpSpPr>
            <p:nvPr/>
          </p:nvGrpSpPr>
          <p:grpSpPr bwMode="auto">
            <a:xfrm>
              <a:off x="8044564" y="4120139"/>
              <a:ext cx="190154" cy="90020"/>
              <a:chOff x="4570" y="3251"/>
              <a:chExt cx="216" cy="121"/>
            </a:xfrm>
          </p:grpSpPr>
          <p:grpSp>
            <p:nvGrpSpPr>
              <p:cNvPr id="1112" name="Group 2660"/>
              <p:cNvGrpSpPr>
                <a:grpSpLocks/>
              </p:cNvGrpSpPr>
              <p:nvPr/>
            </p:nvGrpSpPr>
            <p:grpSpPr bwMode="auto">
              <a:xfrm>
                <a:off x="4570" y="3313"/>
                <a:ext cx="216" cy="59"/>
                <a:chOff x="4570" y="3313"/>
                <a:chExt cx="216" cy="59"/>
              </a:xfrm>
            </p:grpSpPr>
            <p:sp>
              <p:nvSpPr>
                <p:cNvPr id="1125" name="Freeform 2655"/>
                <p:cNvSpPr>
                  <a:spLocks/>
                </p:cNvSpPr>
                <p:nvPr/>
              </p:nvSpPr>
              <p:spPr bwMode="auto">
                <a:xfrm>
                  <a:off x="4578" y="3321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1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1" y="45"/>
                      </a:cubicBezTo>
                      <a:lnTo>
                        <a:pt x="1" y="160"/>
                      </a:lnTo>
                      <a:cubicBezTo>
                        <a:pt x="0" y="186"/>
                        <a:pt x="194" y="208"/>
                        <a:pt x="433" y="210"/>
                      </a:cubicBezTo>
                      <a:cubicBezTo>
                        <a:pt x="673" y="212"/>
                        <a:pt x="867" y="193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26" name="Freeform 2656"/>
                <p:cNvSpPr>
                  <a:spLocks/>
                </p:cNvSpPr>
                <p:nvPr/>
              </p:nvSpPr>
              <p:spPr bwMode="auto">
                <a:xfrm>
                  <a:off x="4570" y="331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2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27" name="Freeform 2657"/>
                <p:cNvSpPr>
                  <a:spLocks/>
                </p:cNvSpPr>
                <p:nvPr/>
              </p:nvSpPr>
              <p:spPr bwMode="auto">
                <a:xfrm>
                  <a:off x="4570" y="3313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0" y="45"/>
                    </a:cxn>
                    <a:cxn ang="0">
                      <a:pos x="433" y="95"/>
                    </a:cxn>
                    <a:cxn ang="0">
                      <a:pos x="867" y="52"/>
                    </a:cxn>
                    <a:cxn ang="0">
                      <a:pos x="434" y="2"/>
                    </a:cxn>
                    <a:cxn ang="0">
                      <a:pos x="0" y="45"/>
                    </a:cxn>
                  </a:cxnLst>
                  <a:rect l="0" t="0" r="r" b="b"/>
                  <a:pathLst>
                    <a:path w="867" h="97">
                      <a:moveTo>
                        <a:pt x="0" y="45"/>
                      </a:moveTo>
                      <a:cubicBezTo>
                        <a:pt x="0" y="71"/>
                        <a:pt x="194" y="93"/>
                        <a:pt x="433" y="95"/>
                      </a:cubicBezTo>
                      <a:cubicBezTo>
                        <a:pt x="672" y="97"/>
                        <a:pt x="867" y="78"/>
                        <a:pt x="867" y="52"/>
                      </a:cubicBezTo>
                      <a:cubicBezTo>
                        <a:pt x="867" y="26"/>
                        <a:pt x="673" y="4"/>
                        <a:pt x="434" y="2"/>
                      </a:cubicBezTo>
                      <a:cubicBezTo>
                        <a:pt x="194" y="0"/>
                        <a:pt x="0" y="19"/>
                        <a:pt x="0" y="45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28" name="Freeform 2658"/>
                <p:cNvSpPr>
                  <a:spLocks/>
                </p:cNvSpPr>
                <p:nvPr/>
              </p:nvSpPr>
              <p:spPr bwMode="auto">
                <a:xfrm>
                  <a:off x="4570" y="331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2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29" name="Freeform 2659"/>
                <p:cNvSpPr>
                  <a:spLocks/>
                </p:cNvSpPr>
                <p:nvPr/>
              </p:nvSpPr>
              <p:spPr bwMode="auto">
                <a:xfrm>
                  <a:off x="4570" y="3324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0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113" name="Group 2663"/>
              <p:cNvGrpSpPr>
                <a:grpSpLocks/>
              </p:cNvGrpSpPr>
              <p:nvPr/>
            </p:nvGrpSpPr>
            <p:grpSpPr bwMode="auto">
              <a:xfrm>
                <a:off x="4583" y="3315"/>
                <a:ext cx="182" cy="18"/>
                <a:chOff x="4583" y="3315"/>
                <a:chExt cx="182" cy="18"/>
              </a:xfrm>
            </p:grpSpPr>
            <p:sp>
              <p:nvSpPr>
                <p:cNvPr id="1123" name="Freeform 2661"/>
                <p:cNvSpPr>
                  <a:spLocks/>
                </p:cNvSpPr>
                <p:nvPr/>
              </p:nvSpPr>
              <p:spPr bwMode="auto">
                <a:xfrm>
                  <a:off x="4583" y="3315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79" y="2"/>
                    </a:cxn>
                    <a:cxn ang="0">
                      <a:pos x="0" y="34"/>
                    </a:cxn>
                    <a:cxn ang="0">
                      <a:pos x="379" y="73"/>
                    </a:cxn>
                    <a:cxn ang="0">
                      <a:pos x="758" y="40"/>
                    </a:cxn>
                    <a:cxn ang="0">
                      <a:pos x="379" y="2"/>
                    </a:cxn>
                  </a:cxnLst>
                  <a:rect l="0" t="0" r="r" b="b"/>
                  <a:pathLst>
                    <a:path w="758" h="74">
                      <a:moveTo>
                        <a:pt x="379" y="2"/>
                      </a:moveTo>
                      <a:cubicBezTo>
                        <a:pt x="170" y="0"/>
                        <a:pt x="0" y="15"/>
                        <a:pt x="0" y="34"/>
                      </a:cubicBezTo>
                      <a:cubicBezTo>
                        <a:pt x="0" y="54"/>
                        <a:pt x="169" y="71"/>
                        <a:pt x="379" y="73"/>
                      </a:cubicBezTo>
                      <a:cubicBezTo>
                        <a:pt x="588" y="74"/>
                        <a:pt x="758" y="60"/>
                        <a:pt x="758" y="40"/>
                      </a:cubicBezTo>
                      <a:cubicBezTo>
                        <a:pt x="758" y="21"/>
                        <a:pt x="589" y="4"/>
                        <a:pt x="379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24" name="Freeform 2662"/>
                <p:cNvSpPr>
                  <a:spLocks/>
                </p:cNvSpPr>
                <p:nvPr/>
              </p:nvSpPr>
              <p:spPr bwMode="auto">
                <a:xfrm>
                  <a:off x="4583" y="3315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1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114" name="Group 2666"/>
              <p:cNvGrpSpPr>
                <a:grpSpLocks/>
              </p:cNvGrpSpPr>
              <p:nvPr/>
            </p:nvGrpSpPr>
            <p:grpSpPr bwMode="auto">
              <a:xfrm>
                <a:off x="4588" y="3316"/>
                <a:ext cx="171" cy="17"/>
                <a:chOff x="4588" y="3316"/>
                <a:chExt cx="171" cy="17"/>
              </a:xfrm>
            </p:grpSpPr>
            <p:sp>
              <p:nvSpPr>
                <p:cNvPr id="1121" name="Freeform 2664"/>
                <p:cNvSpPr>
                  <a:spLocks/>
                </p:cNvSpPr>
                <p:nvPr/>
              </p:nvSpPr>
              <p:spPr bwMode="auto">
                <a:xfrm>
                  <a:off x="4588" y="3316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1"/>
                    </a:cxn>
                    <a:cxn ang="0">
                      <a:pos x="1" y="32"/>
                    </a:cxn>
                    <a:cxn ang="0">
                      <a:pos x="357" y="68"/>
                    </a:cxn>
                    <a:cxn ang="0">
                      <a:pos x="713" y="37"/>
                    </a:cxn>
                    <a:cxn ang="0">
                      <a:pos x="357" y="1"/>
                    </a:cxn>
                  </a:cxnLst>
                  <a:rect l="0" t="0" r="r" b="b"/>
                  <a:pathLst>
                    <a:path w="713" h="69">
                      <a:moveTo>
                        <a:pt x="357" y="1"/>
                      </a:moveTo>
                      <a:cubicBezTo>
                        <a:pt x="160" y="0"/>
                        <a:pt x="1" y="13"/>
                        <a:pt x="1" y="32"/>
                      </a:cubicBezTo>
                      <a:cubicBezTo>
                        <a:pt x="0" y="50"/>
                        <a:pt x="160" y="66"/>
                        <a:pt x="357" y="68"/>
                      </a:cubicBezTo>
                      <a:cubicBezTo>
                        <a:pt x="553" y="69"/>
                        <a:pt x="713" y="56"/>
                        <a:pt x="713" y="37"/>
                      </a:cubicBezTo>
                      <a:cubicBezTo>
                        <a:pt x="713" y="19"/>
                        <a:pt x="554" y="3"/>
                        <a:pt x="357" y="1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22" name="Freeform 2665"/>
                <p:cNvSpPr>
                  <a:spLocks/>
                </p:cNvSpPr>
                <p:nvPr/>
              </p:nvSpPr>
              <p:spPr bwMode="auto">
                <a:xfrm>
                  <a:off x="4588" y="3316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8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8"/>
                      </a:cubicBezTo>
                      <a:cubicBezTo>
                        <a:pt x="0" y="12"/>
                        <a:pt x="39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1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115" name="Group 2671"/>
              <p:cNvGrpSpPr>
                <a:grpSpLocks/>
              </p:cNvGrpSpPr>
              <p:nvPr/>
            </p:nvGrpSpPr>
            <p:grpSpPr bwMode="auto">
              <a:xfrm>
                <a:off x="4622" y="3251"/>
                <a:ext cx="105" cy="78"/>
                <a:chOff x="4622" y="3251"/>
                <a:chExt cx="105" cy="78"/>
              </a:xfrm>
            </p:grpSpPr>
            <p:sp>
              <p:nvSpPr>
                <p:cNvPr id="1117" name="Freeform 2667"/>
                <p:cNvSpPr>
                  <a:spLocks/>
                </p:cNvSpPr>
                <p:nvPr/>
              </p:nvSpPr>
              <p:spPr bwMode="auto">
                <a:xfrm>
                  <a:off x="4622" y="3251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90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90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9"/>
                        <a:pt x="339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18" name="Freeform 2668"/>
                <p:cNvSpPr>
                  <a:spLocks/>
                </p:cNvSpPr>
                <p:nvPr/>
              </p:nvSpPr>
              <p:spPr bwMode="auto">
                <a:xfrm>
                  <a:off x="4622" y="3251"/>
                  <a:ext cx="105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7" y="71"/>
                    </a:cxn>
                    <a:cxn ang="0">
                      <a:pos x="434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4" h="72">
                      <a:moveTo>
                        <a:pt x="0" y="34"/>
                      </a:moveTo>
                      <a:cubicBezTo>
                        <a:pt x="0" y="54"/>
                        <a:pt x="97" y="70"/>
                        <a:pt x="217" y="71"/>
                      </a:cubicBezTo>
                      <a:cubicBezTo>
                        <a:pt x="336" y="72"/>
                        <a:pt x="434" y="57"/>
                        <a:pt x="434" y="38"/>
                      </a:cubicBezTo>
                      <a:cubicBezTo>
                        <a:pt x="434" y="19"/>
                        <a:pt x="337" y="2"/>
                        <a:pt x="217" y="1"/>
                      </a:cubicBezTo>
                      <a:cubicBezTo>
                        <a:pt x="98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19" name="Freeform 2669"/>
                <p:cNvSpPr>
                  <a:spLocks/>
                </p:cNvSpPr>
                <p:nvPr/>
              </p:nvSpPr>
              <p:spPr bwMode="auto">
                <a:xfrm>
                  <a:off x="4622" y="3251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90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90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9"/>
                        <a:pt x="339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20" name="Freeform 2670"/>
                <p:cNvSpPr>
                  <a:spLocks/>
                </p:cNvSpPr>
                <p:nvPr/>
              </p:nvSpPr>
              <p:spPr bwMode="auto">
                <a:xfrm>
                  <a:off x="4622" y="3259"/>
                  <a:ext cx="105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3" y="9"/>
                    </a:cxn>
                    <a:cxn ang="0">
                      <a:pos x="105" y="1"/>
                    </a:cxn>
                  </a:cxnLst>
                  <a:rect l="0" t="0" r="r" b="b"/>
                  <a:pathLst>
                    <a:path w="105" h="9">
                      <a:moveTo>
                        <a:pt x="0" y="0"/>
                      </a:moveTo>
                      <a:cubicBezTo>
                        <a:pt x="0" y="5"/>
                        <a:pt x="24" y="9"/>
                        <a:pt x="53" y="9"/>
                      </a:cubicBezTo>
                      <a:cubicBezTo>
                        <a:pt x="81" y="9"/>
                        <a:pt x="105" y="6"/>
                        <a:pt x="105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116" name="Freeform 2672"/>
              <p:cNvSpPr>
                <a:spLocks/>
              </p:cNvSpPr>
              <p:nvPr/>
            </p:nvSpPr>
            <p:spPr bwMode="auto">
              <a:xfrm>
                <a:off x="4631" y="3251"/>
                <a:ext cx="85" cy="14"/>
              </a:xfrm>
              <a:custGeom>
                <a:avLst/>
                <a:gdLst/>
                <a:ahLst/>
                <a:cxnLst>
                  <a:cxn ang="0">
                    <a:pos x="177" y="0"/>
                  </a:cxn>
                  <a:cxn ang="0">
                    <a:pos x="0" y="28"/>
                  </a:cxn>
                  <a:cxn ang="0">
                    <a:pos x="177" y="59"/>
                  </a:cxn>
                  <a:cxn ang="0">
                    <a:pos x="354" y="31"/>
                  </a:cxn>
                  <a:cxn ang="0">
                    <a:pos x="177" y="0"/>
                  </a:cxn>
                </a:cxnLst>
                <a:rect l="0" t="0" r="r" b="b"/>
                <a:pathLst>
                  <a:path w="354" h="59">
                    <a:moveTo>
                      <a:pt x="177" y="0"/>
                    </a:moveTo>
                    <a:cubicBezTo>
                      <a:pt x="79" y="0"/>
                      <a:pt x="0" y="12"/>
                      <a:pt x="0" y="28"/>
                    </a:cubicBezTo>
                    <a:cubicBezTo>
                      <a:pt x="0" y="44"/>
                      <a:pt x="79" y="58"/>
                      <a:pt x="177" y="59"/>
                    </a:cubicBezTo>
                    <a:cubicBezTo>
                      <a:pt x="274" y="59"/>
                      <a:pt x="354" y="47"/>
                      <a:pt x="354" y="31"/>
                    </a:cubicBezTo>
                    <a:cubicBezTo>
                      <a:pt x="354" y="15"/>
                      <a:pt x="275" y="1"/>
                      <a:pt x="177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52" name="Group 2679"/>
            <p:cNvGrpSpPr>
              <a:grpSpLocks/>
            </p:cNvGrpSpPr>
            <p:nvPr/>
          </p:nvGrpSpPr>
          <p:grpSpPr bwMode="auto">
            <a:xfrm>
              <a:off x="7825359" y="4170729"/>
              <a:ext cx="191034" cy="43894"/>
              <a:chOff x="4321" y="3319"/>
              <a:chExt cx="217" cy="59"/>
            </a:xfrm>
          </p:grpSpPr>
          <p:sp>
            <p:nvSpPr>
              <p:cNvPr id="1107" name="Freeform 2674"/>
              <p:cNvSpPr>
                <a:spLocks/>
              </p:cNvSpPr>
              <p:nvPr/>
            </p:nvSpPr>
            <p:spPr bwMode="auto">
              <a:xfrm>
                <a:off x="4329" y="3327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2" y="212"/>
                      <a:pt x="866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8" name="Freeform 2675"/>
              <p:cNvSpPr>
                <a:spLocks/>
              </p:cNvSpPr>
              <p:nvPr/>
            </p:nvSpPr>
            <p:spPr bwMode="auto">
              <a:xfrm>
                <a:off x="4321" y="331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4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9" name="Freeform 2676"/>
              <p:cNvSpPr>
                <a:spLocks/>
              </p:cNvSpPr>
              <p:nvPr/>
            </p:nvSpPr>
            <p:spPr bwMode="auto">
              <a:xfrm>
                <a:off x="4321" y="3319"/>
                <a:ext cx="208" cy="23"/>
              </a:xfrm>
              <a:custGeom>
                <a:avLst/>
                <a:gdLst/>
                <a:ahLst/>
                <a:cxnLst>
                  <a:cxn ang="0">
                    <a:pos x="1" y="45"/>
                  </a:cxn>
                  <a:cxn ang="0">
                    <a:pos x="434" y="95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1" y="45"/>
                  </a:cxn>
                </a:cxnLst>
                <a:rect l="0" t="0" r="r" b="b"/>
                <a:pathLst>
                  <a:path w="867" h="97">
                    <a:moveTo>
                      <a:pt x="1" y="45"/>
                    </a:moveTo>
                    <a:cubicBezTo>
                      <a:pt x="0" y="71"/>
                      <a:pt x="194" y="93"/>
                      <a:pt x="434" y="95"/>
                    </a:cubicBezTo>
                    <a:cubicBezTo>
                      <a:pt x="673" y="97"/>
                      <a:pt x="867" y="78"/>
                      <a:pt x="867" y="52"/>
                    </a:cubicBezTo>
                    <a:cubicBezTo>
                      <a:pt x="867" y="26"/>
                      <a:pt x="674" y="4"/>
                      <a:pt x="434" y="2"/>
                    </a:cubicBezTo>
                    <a:cubicBezTo>
                      <a:pt x="195" y="0"/>
                      <a:pt x="1" y="19"/>
                      <a:pt x="1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0" name="Freeform 2677"/>
              <p:cNvSpPr>
                <a:spLocks/>
              </p:cNvSpPr>
              <p:nvPr/>
            </p:nvSpPr>
            <p:spPr bwMode="auto">
              <a:xfrm>
                <a:off x="4321" y="331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4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1" name="Freeform 2678"/>
              <p:cNvSpPr>
                <a:spLocks/>
              </p:cNvSpPr>
              <p:nvPr/>
            </p:nvSpPr>
            <p:spPr bwMode="auto">
              <a:xfrm>
                <a:off x="4321" y="3330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53" name="Group 2682"/>
            <p:cNvGrpSpPr>
              <a:grpSpLocks/>
            </p:cNvGrpSpPr>
            <p:nvPr/>
          </p:nvGrpSpPr>
          <p:grpSpPr bwMode="auto">
            <a:xfrm>
              <a:off x="7836803" y="4172217"/>
              <a:ext cx="160223" cy="13391"/>
              <a:chOff x="4334" y="3321"/>
              <a:chExt cx="182" cy="18"/>
            </a:xfrm>
          </p:grpSpPr>
          <p:sp>
            <p:nvSpPr>
              <p:cNvPr id="1105" name="Freeform 2680"/>
              <p:cNvSpPr>
                <a:spLocks/>
              </p:cNvSpPr>
              <p:nvPr/>
            </p:nvSpPr>
            <p:spPr bwMode="auto">
              <a:xfrm>
                <a:off x="4334" y="3321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3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5"/>
                      <a:pt x="0" y="34"/>
                    </a:cubicBezTo>
                    <a:cubicBezTo>
                      <a:pt x="0" y="54"/>
                      <a:pt x="170" y="71"/>
                      <a:pt x="379" y="73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4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6" name="Freeform 2681"/>
              <p:cNvSpPr>
                <a:spLocks/>
              </p:cNvSpPr>
              <p:nvPr/>
            </p:nvSpPr>
            <p:spPr bwMode="auto">
              <a:xfrm>
                <a:off x="4334" y="3321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54" name="Group 2685"/>
            <p:cNvGrpSpPr>
              <a:grpSpLocks/>
            </p:cNvGrpSpPr>
            <p:nvPr/>
          </p:nvGrpSpPr>
          <p:grpSpPr bwMode="auto">
            <a:xfrm>
              <a:off x="7841205" y="4172961"/>
              <a:ext cx="150539" cy="12648"/>
              <a:chOff x="4339" y="3322"/>
              <a:chExt cx="171" cy="17"/>
            </a:xfrm>
          </p:grpSpPr>
          <p:sp>
            <p:nvSpPr>
              <p:cNvPr id="1103" name="Freeform 2683"/>
              <p:cNvSpPr>
                <a:spLocks/>
              </p:cNvSpPr>
              <p:nvPr/>
            </p:nvSpPr>
            <p:spPr bwMode="auto">
              <a:xfrm>
                <a:off x="4339" y="3322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7"/>
                  </a:cxn>
                  <a:cxn ang="0">
                    <a:pos x="357" y="1"/>
                  </a:cxn>
                </a:cxnLst>
                <a:rect l="0" t="0" r="r" b="b"/>
                <a:pathLst>
                  <a:path w="713" h="69">
                    <a:moveTo>
                      <a:pt x="357" y="1"/>
                    </a:moveTo>
                    <a:cubicBezTo>
                      <a:pt x="160" y="0"/>
                      <a:pt x="0" y="13"/>
                      <a:pt x="0" y="32"/>
                    </a:cubicBezTo>
                    <a:cubicBezTo>
                      <a:pt x="0" y="50"/>
                      <a:pt x="159" y="66"/>
                      <a:pt x="356" y="68"/>
                    </a:cubicBezTo>
                    <a:cubicBezTo>
                      <a:pt x="553" y="69"/>
                      <a:pt x="712" y="56"/>
                      <a:pt x="713" y="37"/>
                    </a:cubicBezTo>
                    <a:cubicBezTo>
                      <a:pt x="713" y="19"/>
                      <a:pt x="553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4" name="Freeform 2684"/>
              <p:cNvSpPr>
                <a:spLocks/>
              </p:cNvSpPr>
              <p:nvPr/>
            </p:nvSpPr>
            <p:spPr bwMode="auto">
              <a:xfrm>
                <a:off x="4339" y="3322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55" name="Group 2690"/>
            <p:cNvGrpSpPr>
              <a:grpSpLocks/>
            </p:cNvGrpSpPr>
            <p:nvPr/>
          </p:nvGrpSpPr>
          <p:grpSpPr bwMode="auto">
            <a:xfrm>
              <a:off x="7871137" y="4124603"/>
              <a:ext cx="92436" cy="58029"/>
              <a:chOff x="4373" y="3257"/>
              <a:chExt cx="105" cy="78"/>
            </a:xfrm>
          </p:grpSpPr>
          <p:sp>
            <p:nvSpPr>
              <p:cNvPr id="1099" name="Freeform 2686"/>
              <p:cNvSpPr>
                <a:spLocks/>
              </p:cNvSpPr>
              <p:nvPr/>
            </p:nvSpPr>
            <p:spPr bwMode="auto">
              <a:xfrm>
                <a:off x="4373" y="3257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9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0" name="Freeform 2687"/>
              <p:cNvSpPr>
                <a:spLocks/>
              </p:cNvSpPr>
              <p:nvPr/>
            </p:nvSpPr>
            <p:spPr bwMode="auto">
              <a:xfrm>
                <a:off x="4374" y="3257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4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9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1" name="Freeform 2688"/>
              <p:cNvSpPr>
                <a:spLocks/>
              </p:cNvSpPr>
              <p:nvPr/>
            </p:nvSpPr>
            <p:spPr bwMode="auto">
              <a:xfrm>
                <a:off x="4373" y="3257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9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2" name="Freeform 2689"/>
              <p:cNvSpPr>
                <a:spLocks/>
              </p:cNvSpPr>
              <p:nvPr/>
            </p:nvSpPr>
            <p:spPr bwMode="auto">
              <a:xfrm>
                <a:off x="4374" y="3265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56" name="Freeform 2691"/>
            <p:cNvSpPr>
              <a:spLocks/>
            </p:cNvSpPr>
            <p:nvPr/>
          </p:nvSpPr>
          <p:spPr bwMode="auto">
            <a:xfrm>
              <a:off x="7879060" y="4124603"/>
              <a:ext cx="74829" cy="10416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8" y="0"/>
                </a:cxn>
              </a:cxnLst>
              <a:rect l="0" t="0" r="r" b="b"/>
              <a:pathLst>
                <a:path w="355" h="59">
                  <a:moveTo>
                    <a:pt x="178" y="0"/>
                  </a:moveTo>
                  <a:cubicBezTo>
                    <a:pt x="80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5" y="59"/>
                    <a:pt x="354" y="47"/>
                    <a:pt x="354" y="31"/>
                  </a:cubicBezTo>
                  <a:cubicBezTo>
                    <a:pt x="355" y="15"/>
                    <a:pt x="275" y="1"/>
                    <a:pt x="17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57" name="Group 2697"/>
            <p:cNvGrpSpPr>
              <a:grpSpLocks/>
            </p:cNvGrpSpPr>
            <p:nvPr/>
          </p:nvGrpSpPr>
          <p:grpSpPr bwMode="auto">
            <a:xfrm>
              <a:off x="7825359" y="4170729"/>
              <a:ext cx="191034" cy="43894"/>
              <a:chOff x="4321" y="3319"/>
              <a:chExt cx="217" cy="59"/>
            </a:xfrm>
          </p:grpSpPr>
          <p:sp>
            <p:nvSpPr>
              <p:cNvPr id="1094" name="Freeform 2692"/>
              <p:cNvSpPr>
                <a:spLocks/>
              </p:cNvSpPr>
              <p:nvPr/>
            </p:nvSpPr>
            <p:spPr bwMode="auto">
              <a:xfrm>
                <a:off x="4329" y="3327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2" y="212"/>
                      <a:pt x="866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5" name="Freeform 2693"/>
              <p:cNvSpPr>
                <a:spLocks/>
              </p:cNvSpPr>
              <p:nvPr/>
            </p:nvSpPr>
            <p:spPr bwMode="auto">
              <a:xfrm>
                <a:off x="4321" y="331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4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6" name="Freeform 2694"/>
              <p:cNvSpPr>
                <a:spLocks/>
              </p:cNvSpPr>
              <p:nvPr/>
            </p:nvSpPr>
            <p:spPr bwMode="auto">
              <a:xfrm>
                <a:off x="4321" y="3319"/>
                <a:ext cx="208" cy="23"/>
              </a:xfrm>
              <a:custGeom>
                <a:avLst/>
                <a:gdLst/>
                <a:ahLst/>
                <a:cxnLst>
                  <a:cxn ang="0">
                    <a:pos x="1" y="45"/>
                  </a:cxn>
                  <a:cxn ang="0">
                    <a:pos x="434" y="95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1" y="45"/>
                  </a:cxn>
                </a:cxnLst>
                <a:rect l="0" t="0" r="r" b="b"/>
                <a:pathLst>
                  <a:path w="867" h="97">
                    <a:moveTo>
                      <a:pt x="1" y="45"/>
                    </a:moveTo>
                    <a:cubicBezTo>
                      <a:pt x="0" y="71"/>
                      <a:pt x="194" y="93"/>
                      <a:pt x="434" y="95"/>
                    </a:cubicBezTo>
                    <a:cubicBezTo>
                      <a:pt x="673" y="97"/>
                      <a:pt x="867" y="78"/>
                      <a:pt x="867" y="52"/>
                    </a:cubicBezTo>
                    <a:cubicBezTo>
                      <a:pt x="867" y="26"/>
                      <a:pt x="674" y="4"/>
                      <a:pt x="434" y="2"/>
                    </a:cubicBezTo>
                    <a:cubicBezTo>
                      <a:pt x="195" y="0"/>
                      <a:pt x="1" y="19"/>
                      <a:pt x="1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7" name="Freeform 2695"/>
              <p:cNvSpPr>
                <a:spLocks/>
              </p:cNvSpPr>
              <p:nvPr/>
            </p:nvSpPr>
            <p:spPr bwMode="auto">
              <a:xfrm>
                <a:off x="4321" y="331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4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8" name="Freeform 2696"/>
              <p:cNvSpPr>
                <a:spLocks/>
              </p:cNvSpPr>
              <p:nvPr/>
            </p:nvSpPr>
            <p:spPr bwMode="auto">
              <a:xfrm>
                <a:off x="4321" y="3330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58" name="Group 2700"/>
            <p:cNvGrpSpPr>
              <a:grpSpLocks/>
            </p:cNvGrpSpPr>
            <p:nvPr/>
          </p:nvGrpSpPr>
          <p:grpSpPr bwMode="auto">
            <a:xfrm>
              <a:off x="7836803" y="4172217"/>
              <a:ext cx="160223" cy="13391"/>
              <a:chOff x="4334" y="3321"/>
              <a:chExt cx="182" cy="18"/>
            </a:xfrm>
          </p:grpSpPr>
          <p:sp>
            <p:nvSpPr>
              <p:cNvPr id="1092" name="Freeform 2698"/>
              <p:cNvSpPr>
                <a:spLocks/>
              </p:cNvSpPr>
              <p:nvPr/>
            </p:nvSpPr>
            <p:spPr bwMode="auto">
              <a:xfrm>
                <a:off x="4334" y="3321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3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5"/>
                      <a:pt x="0" y="34"/>
                    </a:cubicBezTo>
                    <a:cubicBezTo>
                      <a:pt x="0" y="54"/>
                      <a:pt x="170" y="71"/>
                      <a:pt x="379" y="73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4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3" name="Freeform 2699"/>
              <p:cNvSpPr>
                <a:spLocks/>
              </p:cNvSpPr>
              <p:nvPr/>
            </p:nvSpPr>
            <p:spPr bwMode="auto">
              <a:xfrm>
                <a:off x="4334" y="3321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59" name="Group 2703"/>
            <p:cNvGrpSpPr>
              <a:grpSpLocks/>
            </p:cNvGrpSpPr>
            <p:nvPr/>
          </p:nvGrpSpPr>
          <p:grpSpPr bwMode="auto">
            <a:xfrm>
              <a:off x="7841205" y="4172961"/>
              <a:ext cx="150539" cy="12648"/>
              <a:chOff x="4339" y="3322"/>
              <a:chExt cx="171" cy="17"/>
            </a:xfrm>
          </p:grpSpPr>
          <p:sp>
            <p:nvSpPr>
              <p:cNvPr id="1090" name="Freeform 2701"/>
              <p:cNvSpPr>
                <a:spLocks/>
              </p:cNvSpPr>
              <p:nvPr/>
            </p:nvSpPr>
            <p:spPr bwMode="auto">
              <a:xfrm>
                <a:off x="4339" y="3322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7"/>
                  </a:cxn>
                  <a:cxn ang="0">
                    <a:pos x="357" y="1"/>
                  </a:cxn>
                </a:cxnLst>
                <a:rect l="0" t="0" r="r" b="b"/>
                <a:pathLst>
                  <a:path w="713" h="69">
                    <a:moveTo>
                      <a:pt x="357" y="1"/>
                    </a:moveTo>
                    <a:cubicBezTo>
                      <a:pt x="160" y="0"/>
                      <a:pt x="0" y="13"/>
                      <a:pt x="0" y="32"/>
                    </a:cubicBezTo>
                    <a:cubicBezTo>
                      <a:pt x="0" y="50"/>
                      <a:pt x="159" y="66"/>
                      <a:pt x="356" y="68"/>
                    </a:cubicBezTo>
                    <a:cubicBezTo>
                      <a:pt x="553" y="69"/>
                      <a:pt x="712" y="56"/>
                      <a:pt x="713" y="37"/>
                    </a:cubicBezTo>
                    <a:cubicBezTo>
                      <a:pt x="713" y="19"/>
                      <a:pt x="553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1" name="Freeform 2702"/>
              <p:cNvSpPr>
                <a:spLocks/>
              </p:cNvSpPr>
              <p:nvPr/>
            </p:nvSpPr>
            <p:spPr bwMode="auto">
              <a:xfrm>
                <a:off x="4339" y="3322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60" name="Group 2708"/>
            <p:cNvGrpSpPr>
              <a:grpSpLocks/>
            </p:cNvGrpSpPr>
            <p:nvPr/>
          </p:nvGrpSpPr>
          <p:grpSpPr bwMode="auto">
            <a:xfrm>
              <a:off x="7871137" y="4124603"/>
              <a:ext cx="92436" cy="58029"/>
              <a:chOff x="4373" y="3257"/>
              <a:chExt cx="105" cy="78"/>
            </a:xfrm>
          </p:grpSpPr>
          <p:sp>
            <p:nvSpPr>
              <p:cNvPr id="1086" name="Freeform 2704"/>
              <p:cNvSpPr>
                <a:spLocks/>
              </p:cNvSpPr>
              <p:nvPr/>
            </p:nvSpPr>
            <p:spPr bwMode="auto">
              <a:xfrm>
                <a:off x="4373" y="3257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9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7" name="Freeform 2705"/>
              <p:cNvSpPr>
                <a:spLocks/>
              </p:cNvSpPr>
              <p:nvPr/>
            </p:nvSpPr>
            <p:spPr bwMode="auto">
              <a:xfrm>
                <a:off x="4374" y="3257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4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9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8" name="Freeform 2706"/>
              <p:cNvSpPr>
                <a:spLocks/>
              </p:cNvSpPr>
              <p:nvPr/>
            </p:nvSpPr>
            <p:spPr bwMode="auto">
              <a:xfrm>
                <a:off x="4373" y="3257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9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9" name="Freeform 2707"/>
              <p:cNvSpPr>
                <a:spLocks/>
              </p:cNvSpPr>
              <p:nvPr/>
            </p:nvSpPr>
            <p:spPr bwMode="auto">
              <a:xfrm>
                <a:off x="4374" y="3265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61" name="Freeform 2709"/>
            <p:cNvSpPr>
              <a:spLocks/>
            </p:cNvSpPr>
            <p:nvPr/>
          </p:nvSpPr>
          <p:spPr bwMode="auto">
            <a:xfrm>
              <a:off x="7879060" y="4124603"/>
              <a:ext cx="74829" cy="10416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8" y="0"/>
                </a:cxn>
              </a:cxnLst>
              <a:rect l="0" t="0" r="r" b="b"/>
              <a:pathLst>
                <a:path w="355" h="59">
                  <a:moveTo>
                    <a:pt x="178" y="0"/>
                  </a:moveTo>
                  <a:cubicBezTo>
                    <a:pt x="80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5" y="59"/>
                    <a:pt x="354" y="47"/>
                    <a:pt x="354" y="31"/>
                  </a:cubicBezTo>
                  <a:cubicBezTo>
                    <a:pt x="355" y="15"/>
                    <a:pt x="275" y="1"/>
                    <a:pt x="17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62" name="Group 2715"/>
            <p:cNvGrpSpPr>
              <a:grpSpLocks/>
            </p:cNvGrpSpPr>
            <p:nvPr/>
          </p:nvGrpSpPr>
          <p:grpSpPr bwMode="auto">
            <a:xfrm>
              <a:off x="8044564" y="4166265"/>
              <a:ext cx="190154" cy="43894"/>
              <a:chOff x="4570" y="3313"/>
              <a:chExt cx="216" cy="59"/>
            </a:xfrm>
          </p:grpSpPr>
          <p:sp>
            <p:nvSpPr>
              <p:cNvPr id="1081" name="Freeform 2710"/>
              <p:cNvSpPr>
                <a:spLocks/>
              </p:cNvSpPr>
              <p:nvPr/>
            </p:nvSpPr>
            <p:spPr bwMode="auto">
              <a:xfrm>
                <a:off x="4578" y="3321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2" name="Freeform 2711"/>
              <p:cNvSpPr>
                <a:spLocks/>
              </p:cNvSpPr>
              <p:nvPr/>
            </p:nvSpPr>
            <p:spPr bwMode="auto">
              <a:xfrm>
                <a:off x="4570" y="331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3" name="Freeform 2712"/>
              <p:cNvSpPr>
                <a:spLocks/>
              </p:cNvSpPr>
              <p:nvPr/>
            </p:nvSpPr>
            <p:spPr bwMode="auto">
              <a:xfrm>
                <a:off x="4570" y="3313"/>
                <a:ext cx="208" cy="23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433" y="95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0" y="45"/>
                  </a:cxn>
                </a:cxnLst>
                <a:rect l="0" t="0" r="r" b="b"/>
                <a:pathLst>
                  <a:path w="867" h="97">
                    <a:moveTo>
                      <a:pt x="0" y="45"/>
                    </a:moveTo>
                    <a:cubicBezTo>
                      <a:pt x="0" y="71"/>
                      <a:pt x="194" y="93"/>
                      <a:pt x="433" y="95"/>
                    </a:cubicBezTo>
                    <a:cubicBezTo>
                      <a:pt x="672" y="97"/>
                      <a:pt x="867" y="78"/>
                      <a:pt x="867" y="52"/>
                    </a:cubicBezTo>
                    <a:cubicBezTo>
                      <a:pt x="867" y="26"/>
                      <a:pt x="673" y="4"/>
                      <a:pt x="434" y="2"/>
                    </a:cubicBezTo>
                    <a:cubicBezTo>
                      <a:pt x="194" y="0"/>
                      <a:pt x="0" y="19"/>
                      <a:pt x="0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4" name="Freeform 2713"/>
              <p:cNvSpPr>
                <a:spLocks/>
              </p:cNvSpPr>
              <p:nvPr/>
            </p:nvSpPr>
            <p:spPr bwMode="auto">
              <a:xfrm>
                <a:off x="4570" y="331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5" name="Freeform 2714"/>
              <p:cNvSpPr>
                <a:spLocks/>
              </p:cNvSpPr>
              <p:nvPr/>
            </p:nvSpPr>
            <p:spPr bwMode="auto">
              <a:xfrm>
                <a:off x="4570" y="3324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63" name="Group 2718"/>
            <p:cNvGrpSpPr>
              <a:grpSpLocks/>
            </p:cNvGrpSpPr>
            <p:nvPr/>
          </p:nvGrpSpPr>
          <p:grpSpPr bwMode="auto">
            <a:xfrm>
              <a:off x="8056009" y="4167753"/>
              <a:ext cx="160223" cy="13391"/>
              <a:chOff x="4583" y="3315"/>
              <a:chExt cx="182" cy="18"/>
            </a:xfrm>
          </p:grpSpPr>
          <p:sp>
            <p:nvSpPr>
              <p:cNvPr id="1079" name="Freeform 2716"/>
              <p:cNvSpPr>
                <a:spLocks/>
              </p:cNvSpPr>
              <p:nvPr/>
            </p:nvSpPr>
            <p:spPr bwMode="auto">
              <a:xfrm>
                <a:off x="4583" y="3315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3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5"/>
                      <a:pt x="0" y="34"/>
                    </a:cubicBezTo>
                    <a:cubicBezTo>
                      <a:pt x="0" y="54"/>
                      <a:pt x="169" y="71"/>
                      <a:pt x="379" y="73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4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0" name="Freeform 2717"/>
              <p:cNvSpPr>
                <a:spLocks/>
              </p:cNvSpPr>
              <p:nvPr/>
            </p:nvSpPr>
            <p:spPr bwMode="auto">
              <a:xfrm>
                <a:off x="4583" y="3315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64" name="Group 2721"/>
            <p:cNvGrpSpPr>
              <a:grpSpLocks/>
            </p:cNvGrpSpPr>
            <p:nvPr/>
          </p:nvGrpSpPr>
          <p:grpSpPr bwMode="auto">
            <a:xfrm>
              <a:off x="8060411" y="4168497"/>
              <a:ext cx="150539" cy="12648"/>
              <a:chOff x="4588" y="3316"/>
              <a:chExt cx="171" cy="17"/>
            </a:xfrm>
          </p:grpSpPr>
          <p:sp>
            <p:nvSpPr>
              <p:cNvPr id="1077" name="Freeform 2719"/>
              <p:cNvSpPr>
                <a:spLocks/>
              </p:cNvSpPr>
              <p:nvPr/>
            </p:nvSpPr>
            <p:spPr bwMode="auto">
              <a:xfrm>
                <a:off x="4588" y="3316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7"/>
                  </a:cxn>
                  <a:cxn ang="0">
                    <a:pos x="357" y="1"/>
                  </a:cxn>
                </a:cxnLst>
                <a:rect l="0" t="0" r="r" b="b"/>
                <a:pathLst>
                  <a:path w="713" h="69">
                    <a:moveTo>
                      <a:pt x="357" y="1"/>
                    </a:moveTo>
                    <a:cubicBezTo>
                      <a:pt x="160" y="0"/>
                      <a:pt x="1" y="13"/>
                      <a:pt x="1" y="32"/>
                    </a:cubicBezTo>
                    <a:cubicBezTo>
                      <a:pt x="0" y="50"/>
                      <a:pt x="160" y="66"/>
                      <a:pt x="357" y="68"/>
                    </a:cubicBezTo>
                    <a:cubicBezTo>
                      <a:pt x="553" y="69"/>
                      <a:pt x="713" y="56"/>
                      <a:pt x="713" y="37"/>
                    </a:cubicBezTo>
                    <a:cubicBezTo>
                      <a:pt x="713" y="19"/>
                      <a:pt x="554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8" name="Freeform 2720"/>
              <p:cNvSpPr>
                <a:spLocks/>
              </p:cNvSpPr>
              <p:nvPr/>
            </p:nvSpPr>
            <p:spPr bwMode="auto">
              <a:xfrm>
                <a:off x="4588" y="3316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65" name="Group 2726"/>
            <p:cNvGrpSpPr>
              <a:grpSpLocks/>
            </p:cNvGrpSpPr>
            <p:nvPr/>
          </p:nvGrpSpPr>
          <p:grpSpPr bwMode="auto">
            <a:xfrm>
              <a:off x="8090342" y="4120139"/>
              <a:ext cx="92436" cy="58029"/>
              <a:chOff x="4622" y="3251"/>
              <a:chExt cx="105" cy="78"/>
            </a:xfrm>
          </p:grpSpPr>
          <p:sp>
            <p:nvSpPr>
              <p:cNvPr id="1073" name="Freeform 2722"/>
              <p:cNvSpPr>
                <a:spLocks/>
              </p:cNvSpPr>
              <p:nvPr/>
            </p:nvSpPr>
            <p:spPr bwMode="auto">
              <a:xfrm>
                <a:off x="4622" y="325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9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4" name="Freeform 2723"/>
              <p:cNvSpPr>
                <a:spLocks/>
              </p:cNvSpPr>
              <p:nvPr/>
            </p:nvSpPr>
            <p:spPr bwMode="auto">
              <a:xfrm>
                <a:off x="4622" y="3251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4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9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5" name="Freeform 2724"/>
              <p:cNvSpPr>
                <a:spLocks/>
              </p:cNvSpPr>
              <p:nvPr/>
            </p:nvSpPr>
            <p:spPr bwMode="auto">
              <a:xfrm>
                <a:off x="4622" y="325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9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6" name="Freeform 2725"/>
              <p:cNvSpPr>
                <a:spLocks/>
              </p:cNvSpPr>
              <p:nvPr/>
            </p:nvSpPr>
            <p:spPr bwMode="auto">
              <a:xfrm>
                <a:off x="4622" y="3259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66" name="Freeform 2727"/>
            <p:cNvSpPr>
              <a:spLocks/>
            </p:cNvSpPr>
            <p:nvPr/>
          </p:nvSpPr>
          <p:spPr bwMode="auto">
            <a:xfrm>
              <a:off x="8098266" y="4120139"/>
              <a:ext cx="74829" cy="10416"/>
            </a:xfrm>
            <a:custGeom>
              <a:avLst/>
              <a:gdLst/>
              <a:ahLst/>
              <a:cxnLst>
                <a:cxn ang="0">
                  <a:pos x="177" y="0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7" y="0"/>
                </a:cxn>
              </a:cxnLst>
              <a:rect l="0" t="0" r="r" b="b"/>
              <a:pathLst>
                <a:path w="354" h="59">
                  <a:moveTo>
                    <a:pt x="177" y="0"/>
                  </a:moveTo>
                  <a:cubicBezTo>
                    <a:pt x="79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4" y="59"/>
                    <a:pt x="354" y="47"/>
                    <a:pt x="354" y="31"/>
                  </a:cubicBezTo>
                  <a:cubicBezTo>
                    <a:pt x="354" y="15"/>
                    <a:pt x="275" y="1"/>
                    <a:pt x="177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67" name="Group 2733"/>
            <p:cNvGrpSpPr>
              <a:grpSpLocks/>
            </p:cNvGrpSpPr>
            <p:nvPr/>
          </p:nvGrpSpPr>
          <p:grpSpPr bwMode="auto">
            <a:xfrm>
              <a:off x="8044564" y="4166265"/>
              <a:ext cx="190154" cy="43894"/>
              <a:chOff x="4570" y="3313"/>
              <a:chExt cx="216" cy="59"/>
            </a:xfrm>
          </p:grpSpPr>
          <p:sp>
            <p:nvSpPr>
              <p:cNvPr id="1068" name="Freeform 2728"/>
              <p:cNvSpPr>
                <a:spLocks/>
              </p:cNvSpPr>
              <p:nvPr/>
            </p:nvSpPr>
            <p:spPr bwMode="auto">
              <a:xfrm>
                <a:off x="4578" y="3321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9" name="Freeform 2729"/>
              <p:cNvSpPr>
                <a:spLocks/>
              </p:cNvSpPr>
              <p:nvPr/>
            </p:nvSpPr>
            <p:spPr bwMode="auto">
              <a:xfrm>
                <a:off x="4570" y="331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0" name="Freeform 2730"/>
              <p:cNvSpPr>
                <a:spLocks/>
              </p:cNvSpPr>
              <p:nvPr/>
            </p:nvSpPr>
            <p:spPr bwMode="auto">
              <a:xfrm>
                <a:off x="4570" y="3313"/>
                <a:ext cx="208" cy="23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433" y="95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0" y="45"/>
                  </a:cxn>
                </a:cxnLst>
                <a:rect l="0" t="0" r="r" b="b"/>
                <a:pathLst>
                  <a:path w="867" h="97">
                    <a:moveTo>
                      <a:pt x="0" y="45"/>
                    </a:moveTo>
                    <a:cubicBezTo>
                      <a:pt x="0" y="71"/>
                      <a:pt x="194" y="93"/>
                      <a:pt x="433" y="95"/>
                    </a:cubicBezTo>
                    <a:cubicBezTo>
                      <a:pt x="672" y="97"/>
                      <a:pt x="867" y="78"/>
                      <a:pt x="867" y="52"/>
                    </a:cubicBezTo>
                    <a:cubicBezTo>
                      <a:pt x="867" y="26"/>
                      <a:pt x="673" y="4"/>
                      <a:pt x="434" y="2"/>
                    </a:cubicBezTo>
                    <a:cubicBezTo>
                      <a:pt x="194" y="0"/>
                      <a:pt x="0" y="19"/>
                      <a:pt x="0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1" name="Freeform 2731"/>
              <p:cNvSpPr>
                <a:spLocks/>
              </p:cNvSpPr>
              <p:nvPr/>
            </p:nvSpPr>
            <p:spPr bwMode="auto">
              <a:xfrm>
                <a:off x="4570" y="331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2" name="Freeform 2732"/>
              <p:cNvSpPr>
                <a:spLocks/>
              </p:cNvSpPr>
              <p:nvPr/>
            </p:nvSpPr>
            <p:spPr bwMode="auto">
              <a:xfrm>
                <a:off x="4570" y="3324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68" name="Group 2736"/>
            <p:cNvGrpSpPr>
              <a:grpSpLocks/>
            </p:cNvGrpSpPr>
            <p:nvPr/>
          </p:nvGrpSpPr>
          <p:grpSpPr bwMode="auto">
            <a:xfrm>
              <a:off x="8056009" y="4167753"/>
              <a:ext cx="160223" cy="13391"/>
              <a:chOff x="4583" y="3315"/>
              <a:chExt cx="182" cy="18"/>
            </a:xfrm>
          </p:grpSpPr>
          <p:sp>
            <p:nvSpPr>
              <p:cNvPr id="1066" name="Freeform 2734"/>
              <p:cNvSpPr>
                <a:spLocks/>
              </p:cNvSpPr>
              <p:nvPr/>
            </p:nvSpPr>
            <p:spPr bwMode="auto">
              <a:xfrm>
                <a:off x="4583" y="3315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3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5"/>
                      <a:pt x="0" y="34"/>
                    </a:cubicBezTo>
                    <a:cubicBezTo>
                      <a:pt x="0" y="54"/>
                      <a:pt x="169" y="71"/>
                      <a:pt x="379" y="73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4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7" name="Freeform 2735"/>
              <p:cNvSpPr>
                <a:spLocks/>
              </p:cNvSpPr>
              <p:nvPr/>
            </p:nvSpPr>
            <p:spPr bwMode="auto">
              <a:xfrm>
                <a:off x="4583" y="3315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69" name="Group 2739"/>
            <p:cNvGrpSpPr>
              <a:grpSpLocks/>
            </p:cNvGrpSpPr>
            <p:nvPr/>
          </p:nvGrpSpPr>
          <p:grpSpPr bwMode="auto">
            <a:xfrm>
              <a:off x="8060411" y="4168497"/>
              <a:ext cx="150539" cy="12648"/>
              <a:chOff x="4588" y="3316"/>
              <a:chExt cx="171" cy="17"/>
            </a:xfrm>
          </p:grpSpPr>
          <p:sp>
            <p:nvSpPr>
              <p:cNvPr id="1064" name="Freeform 2737"/>
              <p:cNvSpPr>
                <a:spLocks/>
              </p:cNvSpPr>
              <p:nvPr/>
            </p:nvSpPr>
            <p:spPr bwMode="auto">
              <a:xfrm>
                <a:off x="4588" y="3316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7"/>
                  </a:cxn>
                  <a:cxn ang="0">
                    <a:pos x="357" y="1"/>
                  </a:cxn>
                </a:cxnLst>
                <a:rect l="0" t="0" r="r" b="b"/>
                <a:pathLst>
                  <a:path w="713" h="69">
                    <a:moveTo>
                      <a:pt x="357" y="1"/>
                    </a:moveTo>
                    <a:cubicBezTo>
                      <a:pt x="160" y="0"/>
                      <a:pt x="1" y="13"/>
                      <a:pt x="1" y="32"/>
                    </a:cubicBezTo>
                    <a:cubicBezTo>
                      <a:pt x="0" y="50"/>
                      <a:pt x="160" y="66"/>
                      <a:pt x="357" y="68"/>
                    </a:cubicBezTo>
                    <a:cubicBezTo>
                      <a:pt x="553" y="69"/>
                      <a:pt x="713" y="56"/>
                      <a:pt x="713" y="37"/>
                    </a:cubicBezTo>
                    <a:cubicBezTo>
                      <a:pt x="713" y="19"/>
                      <a:pt x="554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5" name="Freeform 2738"/>
              <p:cNvSpPr>
                <a:spLocks/>
              </p:cNvSpPr>
              <p:nvPr/>
            </p:nvSpPr>
            <p:spPr bwMode="auto">
              <a:xfrm>
                <a:off x="4588" y="3316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70" name="Group 2744"/>
            <p:cNvGrpSpPr>
              <a:grpSpLocks/>
            </p:cNvGrpSpPr>
            <p:nvPr/>
          </p:nvGrpSpPr>
          <p:grpSpPr bwMode="auto">
            <a:xfrm>
              <a:off x="8090342" y="4120139"/>
              <a:ext cx="92436" cy="58029"/>
              <a:chOff x="4622" y="3251"/>
              <a:chExt cx="105" cy="78"/>
            </a:xfrm>
          </p:grpSpPr>
          <p:sp>
            <p:nvSpPr>
              <p:cNvPr id="1060" name="Freeform 2740"/>
              <p:cNvSpPr>
                <a:spLocks/>
              </p:cNvSpPr>
              <p:nvPr/>
            </p:nvSpPr>
            <p:spPr bwMode="auto">
              <a:xfrm>
                <a:off x="4622" y="325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9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1" name="Freeform 2741"/>
              <p:cNvSpPr>
                <a:spLocks/>
              </p:cNvSpPr>
              <p:nvPr/>
            </p:nvSpPr>
            <p:spPr bwMode="auto">
              <a:xfrm>
                <a:off x="4622" y="3251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4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9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2" name="Freeform 2742"/>
              <p:cNvSpPr>
                <a:spLocks/>
              </p:cNvSpPr>
              <p:nvPr/>
            </p:nvSpPr>
            <p:spPr bwMode="auto">
              <a:xfrm>
                <a:off x="4622" y="325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9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3" name="Freeform 2743"/>
              <p:cNvSpPr>
                <a:spLocks/>
              </p:cNvSpPr>
              <p:nvPr/>
            </p:nvSpPr>
            <p:spPr bwMode="auto">
              <a:xfrm>
                <a:off x="4622" y="3259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71" name="Freeform 2745"/>
            <p:cNvSpPr>
              <a:spLocks/>
            </p:cNvSpPr>
            <p:nvPr/>
          </p:nvSpPr>
          <p:spPr bwMode="auto">
            <a:xfrm>
              <a:off x="8098266" y="4120139"/>
              <a:ext cx="74829" cy="10416"/>
            </a:xfrm>
            <a:custGeom>
              <a:avLst/>
              <a:gdLst/>
              <a:ahLst/>
              <a:cxnLst>
                <a:cxn ang="0">
                  <a:pos x="177" y="0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7" y="0"/>
                </a:cxn>
              </a:cxnLst>
              <a:rect l="0" t="0" r="r" b="b"/>
              <a:pathLst>
                <a:path w="354" h="59">
                  <a:moveTo>
                    <a:pt x="177" y="0"/>
                  </a:moveTo>
                  <a:cubicBezTo>
                    <a:pt x="79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4" y="59"/>
                    <a:pt x="354" y="47"/>
                    <a:pt x="354" y="31"/>
                  </a:cubicBezTo>
                  <a:cubicBezTo>
                    <a:pt x="354" y="15"/>
                    <a:pt x="275" y="1"/>
                    <a:pt x="177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72" name="Group 2764"/>
            <p:cNvGrpSpPr>
              <a:grpSpLocks/>
            </p:cNvGrpSpPr>
            <p:nvPr/>
          </p:nvGrpSpPr>
          <p:grpSpPr bwMode="auto">
            <a:xfrm>
              <a:off x="7825359" y="4181144"/>
              <a:ext cx="191034" cy="90020"/>
              <a:chOff x="4321" y="3333"/>
              <a:chExt cx="217" cy="121"/>
            </a:xfrm>
          </p:grpSpPr>
          <p:grpSp>
            <p:nvGrpSpPr>
              <p:cNvPr id="1042" name="Group 2751"/>
              <p:cNvGrpSpPr>
                <a:grpSpLocks/>
              </p:cNvGrpSpPr>
              <p:nvPr/>
            </p:nvGrpSpPr>
            <p:grpSpPr bwMode="auto">
              <a:xfrm>
                <a:off x="4321" y="3395"/>
                <a:ext cx="217" cy="59"/>
                <a:chOff x="4321" y="3395"/>
                <a:chExt cx="217" cy="59"/>
              </a:xfrm>
            </p:grpSpPr>
            <p:sp>
              <p:nvSpPr>
                <p:cNvPr id="1055" name="Freeform 2746"/>
                <p:cNvSpPr>
                  <a:spLocks/>
                </p:cNvSpPr>
                <p:nvPr/>
              </p:nvSpPr>
              <p:spPr bwMode="auto">
                <a:xfrm>
                  <a:off x="4329" y="3403"/>
                  <a:ext cx="209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2" y="212"/>
                        <a:pt x="866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6" name="Freeform 2747"/>
                <p:cNvSpPr>
                  <a:spLocks/>
                </p:cNvSpPr>
                <p:nvPr/>
              </p:nvSpPr>
              <p:spPr bwMode="auto">
                <a:xfrm>
                  <a:off x="4321" y="3395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6"/>
                    </a:cxn>
                    <a:cxn ang="0">
                      <a:pos x="1" y="160"/>
                    </a:cxn>
                    <a:cxn ang="0">
                      <a:pos x="434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2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4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5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7" name="Freeform 2748"/>
                <p:cNvSpPr>
                  <a:spLocks/>
                </p:cNvSpPr>
                <p:nvPr/>
              </p:nvSpPr>
              <p:spPr bwMode="auto">
                <a:xfrm>
                  <a:off x="4321" y="3395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1" y="46"/>
                    </a:cxn>
                    <a:cxn ang="0">
                      <a:pos x="434" y="96"/>
                    </a:cxn>
                    <a:cxn ang="0">
                      <a:pos x="867" y="53"/>
                    </a:cxn>
                    <a:cxn ang="0">
                      <a:pos x="434" y="2"/>
                    </a:cxn>
                    <a:cxn ang="0">
                      <a:pos x="1" y="46"/>
                    </a:cxn>
                  </a:cxnLst>
                  <a:rect l="0" t="0" r="r" b="b"/>
                  <a:pathLst>
                    <a:path w="867" h="98">
                      <a:moveTo>
                        <a:pt x="1" y="46"/>
                      </a:moveTo>
                      <a:cubicBezTo>
                        <a:pt x="0" y="72"/>
                        <a:pt x="194" y="94"/>
                        <a:pt x="434" y="96"/>
                      </a:cubicBezTo>
                      <a:cubicBezTo>
                        <a:pt x="673" y="98"/>
                        <a:pt x="867" y="79"/>
                        <a:pt x="867" y="53"/>
                      </a:cubicBezTo>
                      <a:cubicBezTo>
                        <a:pt x="867" y="27"/>
                        <a:pt x="674" y="4"/>
                        <a:pt x="434" y="2"/>
                      </a:cubicBezTo>
                      <a:cubicBezTo>
                        <a:pt x="195" y="0"/>
                        <a:pt x="1" y="20"/>
                        <a:pt x="1" y="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8" name="Freeform 2749"/>
                <p:cNvSpPr>
                  <a:spLocks/>
                </p:cNvSpPr>
                <p:nvPr/>
              </p:nvSpPr>
              <p:spPr bwMode="auto">
                <a:xfrm>
                  <a:off x="4321" y="3395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6"/>
                    </a:cxn>
                    <a:cxn ang="0">
                      <a:pos x="1" y="160"/>
                    </a:cxn>
                    <a:cxn ang="0">
                      <a:pos x="434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2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4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5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9" name="Freeform 2750"/>
                <p:cNvSpPr>
                  <a:spLocks/>
                </p:cNvSpPr>
                <p:nvPr/>
              </p:nvSpPr>
              <p:spPr bwMode="auto">
                <a:xfrm>
                  <a:off x="4321" y="3406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1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043" name="Group 2754"/>
              <p:cNvGrpSpPr>
                <a:grpSpLocks/>
              </p:cNvGrpSpPr>
              <p:nvPr/>
            </p:nvGrpSpPr>
            <p:grpSpPr bwMode="auto">
              <a:xfrm>
                <a:off x="4334" y="3397"/>
                <a:ext cx="182" cy="18"/>
                <a:chOff x="4334" y="3397"/>
                <a:chExt cx="182" cy="18"/>
              </a:xfrm>
            </p:grpSpPr>
            <p:sp>
              <p:nvSpPr>
                <p:cNvPr id="1053" name="Freeform 2752"/>
                <p:cNvSpPr>
                  <a:spLocks/>
                </p:cNvSpPr>
                <p:nvPr/>
              </p:nvSpPr>
              <p:spPr bwMode="auto">
                <a:xfrm>
                  <a:off x="4334" y="3397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80" y="2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9" y="40"/>
                    </a:cxn>
                    <a:cxn ang="0">
                      <a:pos x="380" y="2"/>
                    </a:cxn>
                  </a:cxnLst>
                  <a:rect l="0" t="0" r="r" b="b"/>
                  <a:pathLst>
                    <a:path w="759" h="74">
                      <a:moveTo>
                        <a:pt x="380" y="2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4"/>
                        <a:pt x="170" y="71"/>
                        <a:pt x="379" y="72"/>
                      </a:cubicBezTo>
                      <a:cubicBezTo>
                        <a:pt x="589" y="74"/>
                        <a:pt x="758" y="60"/>
                        <a:pt x="759" y="40"/>
                      </a:cubicBezTo>
                      <a:cubicBezTo>
                        <a:pt x="759" y="21"/>
                        <a:pt x="589" y="3"/>
                        <a:pt x="380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4" name="Freeform 2753"/>
                <p:cNvSpPr>
                  <a:spLocks/>
                </p:cNvSpPr>
                <p:nvPr/>
              </p:nvSpPr>
              <p:spPr bwMode="auto">
                <a:xfrm>
                  <a:off x="4334" y="3397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2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044" name="Group 2757"/>
              <p:cNvGrpSpPr>
                <a:grpSpLocks/>
              </p:cNvGrpSpPr>
              <p:nvPr/>
            </p:nvGrpSpPr>
            <p:grpSpPr bwMode="auto">
              <a:xfrm>
                <a:off x="4339" y="3398"/>
                <a:ext cx="171" cy="17"/>
                <a:chOff x="4339" y="3398"/>
                <a:chExt cx="171" cy="17"/>
              </a:xfrm>
            </p:grpSpPr>
            <p:sp>
              <p:nvSpPr>
                <p:cNvPr id="1051" name="Freeform 2755"/>
                <p:cNvSpPr>
                  <a:spLocks/>
                </p:cNvSpPr>
                <p:nvPr/>
              </p:nvSpPr>
              <p:spPr bwMode="auto">
                <a:xfrm>
                  <a:off x="4339" y="3398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2"/>
                    </a:cxn>
                    <a:cxn ang="0">
                      <a:pos x="0" y="32"/>
                    </a:cxn>
                    <a:cxn ang="0">
                      <a:pos x="356" y="68"/>
                    </a:cxn>
                    <a:cxn ang="0">
                      <a:pos x="713" y="38"/>
                    </a:cxn>
                    <a:cxn ang="0">
                      <a:pos x="357" y="2"/>
                    </a:cxn>
                  </a:cxnLst>
                  <a:rect l="0" t="0" r="r" b="b"/>
                  <a:pathLst>
                    <a:path w="713" h="70">
                      <a:moveTo>
                        <a:pt x="357" y="2"/>
                      </a:moveTo>
                      <a:cubicBezTo>
                        <a:pt x="160" y="0"/>
                        <a:pt x="0" y="14"/>
                        <a:pt x="0" y="32"/>
                      </a:cubicBezTo>
                      <a:cubicBezTo>
                        <a:pt x="0" y="51"/>
                        <a:pt x="159" y="67"/>
                        <a:pt x="356" y="68"/>
                      </a:cubicBezTo>
                      <a:cubicBezTo>
                        <a:pt x="553" y="70"/>
                        <a:pt x="712" y="56"/>
                        <a:pt x="713" y="38"/>
                      </a:cubicBezTo>
                      <a:cubicBezTo>
                        <a:pt x="713" y="20"/>
                        <a:pt x="553" y="3"/>
                        <a:pt x="357" y="2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2" name="Freeform 2756"/>
                <p:cNvSpPr>
                  <a:spLocks/>
                </p:cNvSpPr>
                <p:nvPr/>
              </p:nvSpPr>
              <p:spPr bwMode="auto">
                <a:xfrm>
                  <a:off x="4339" y="3398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7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7"/>
                      </a:cubicBezTo>
                      <a:cubicBezTo>
                        <a:pt x="0" y="12"/>
                        <a:pt x="38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1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045" name="Group 2762"/>
              <p:cNvGrpSpPr>
                <a:grpSpLocks/>
              </p:cNvGrpSpPr>
              <p:nvPr/>
            </p:nvGrpSpPr>
            <p:grpSpPr bwMode="auto">
              <a:xfrm>
                <a:off x="4373" y="3333"/>
                <a:ext cx="105" cy="79"/>
                <a:chOff x="4373" y="3333"/>
                <a:chExt cx="105" cy="79"/>
              </a:xfrm>
            </p:grpSpPr>
            <p:sp>
              <p:nvSpPr>
                <p:cNvPr id="1047" name="Freeform 2758"/>
                <p:cNvSpPr>
                  <a:spLocks/>
                </p:cNvSpPr>
                <p:nvPr/>
              </p:nvSpPr>
              <p:spPr bwMode="auto">
                <a:xfrm>
                  <a:off x="4373" y="3333"/>
                  <a:ext cx="105" cy="79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48" name="Freeform 2759"/>
                <p:cNvSpPr>
                  <a:spLocks/>
                </p:cNvSpPr>
                <p:nvPr/>
              </p:nvSpPr>
              <p:spPr bwMode="auto">
                <a:xfrm>
                  <a:off x="4374" y="3333"/>
                  <a:ext cx="104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6" y="71"/>
                    </a:cxn>
                    <a:cxn ang="0">
                      <a:pos x="433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3" h="72">
                      <a:moveTo>
                        <a:pt x="0" y="34"/>
                      </a:moveTo>
                      <a:cubicBezTo>
                        <a:pt x="0" y="53"/>
                        <a:pt x="97" y="70"/>
                        <a:pt x="216" y="71"/>
                      </a:cubicBezTo>
                      <a:cubicBezTo>
                        <a:pt x="336" y="72"/>
                        <a:pt x="433" y="57"/>
                        <a:pt x="433" y="38"/>
                      </a:cubicBezTo>
                      <a:cubicBezTo>
                        <a:pt x="433" y="18"/>
                        <a:pt x="336" y="2"/>
                        <a:pt x="217" y="1"/>
                      </a:cubicBezTo>
                      <a:cubicBezTo>
                        <a:pt x="97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49" name="Freeform 2760"/>
                <p:cNvSpPr>
                  <a:spLocks/>
                </p:cNvSpPr>
                <p:nvPr/>
              </p:nvSpPr>
              <p:spPr bwMode="auto">
                <a:xfrm>
                  <a:off x="4373" y="3333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0" name="Freeform 2761"/>
                <p:cNvSpPr>
                  <a:spLocks/>
                </p:cNvSpPr>
                <p:nvPr/>
              </p:nvSpPr>
              <p:spPr bwMode="auto">
                <a:xfrm>
                  <a:off x="4374" y="3341"/>
                  <a:ext cx="104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1" y="9"/>
                    </a:cxn>
                    <a:cxn ang="0">
                      <a:pos x="104" y="1"/>
                    </a:cxn>
                  </a:cxnLst>
                  <a:rect l="0" t="0" r="r" b="b"/>
                  <a:pathLst>
                    <a:path w="104" h="9">
                      <a:moveTo>
                        <a:pt x="0" y="0"/>
                      </a:moveTo>
                      <a:cubicBezTo>
                        <a:pt x="0" y="5"/>
                        <a:pt x="23" y="9"/>
                        <a:pt x="51" y="9"/>
                      </a:cubicBezTo>
                      <a:cubicBezTo>
                        <a:pt x="80" y="9"/>
                        <a:pt x="104" y="6"/>
                        <a:pt x="104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046" name="Freeform 2763"/>
              <p:cNvSpPr>
                <a:spLocks/>
              </p:cNvSpPr>
              <p:nvPr/>
            </p:nvSpPr>
            <p:spPr bwMode="auto">
              <a:xfrm>
                <a:off x="4382" y="3333"/>
                <a:ext cx="85" cy="14"/>
              </a:xfrm>
              <a:custGeom>
                <a:avLst/>
                <a:gdLst/>
                <a:ahLst/>
                <a:cxnLst>
                  <a:cxn ang="0">
                    <a:pos x="178" y="1"/>
                  </a:cxn>
                  <a:cxn ang="0">
                    <a:pos x="0" y="29"/>
                  </a:cxn>
                  <a:cxn ang="0">
                    <a:pos x="177" y="59"/>
                  </a:cxn>
                  <a:cxn ang="0">
                    <a:pos x="354" y="32"/>
                  </a:cxn>
                  <a:cxn ang="0">
                    <a:pos x="178" y="1"/>
                  </a:cxn>
                </a:cxnLst>
                <a:rect l="0" t="0" r="r" b="b"/>
                <a:pathLst>
                  <a:path w="355" h="60">
                    <a:moveTo>
                      <a:pt x="178" y="1"/>
                    </a:moveTo>
                    <a:cubicBezTo>
                      <a:pt x="80" y="0"/>
                      <a:pt x="0" y="13"/>
                      <a:pt x="0" y="29"/>
                    </a:cubicBezTo>
                    <a:cubicBezTo>
                      <a:pt x="0" y="45"/>
                      <a:pt x="79" y="59"/>
                      <a:pt x="177" y="59"/>
                    </a:cubicBezTo>
                    <a:cubicBezTo>
                      <a:pt x="275" y="60"/>
                      <a:pt x="354" y="48"/>
                      <a:pt x="354" y="32"/>
                    </a:cubicBezTo>
                    <a:cubicBezTo>
                      <a:pt x="355" y="15"/>
                      <a:pt x="275" y="2"/>
                      <a:pt x="178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73" name="Group 2783"/>
            <p:cNvGrpSpPr>
              <a:grpSpLocks/>
            </p:cNvGrpSpPr>
            <p:nvPr/>
          </p:nvGrpSpPr>
          <p:grpSpPr bwMode="auto">
            <a:xfrm>
              <a:off x="8044564" y="4176681"/>
              <a:ext cx="190154" cy="90020"/>
              <a:chOff x="4570" y="3327"/>
              <a:chExt cx="216" cy="121"/>
            </a:xfrm>
          </p:grpSpPr>
          <p:grpSp>
            <p:nvGrpSpPr>
              <p:cNvPr id="1024" name="Group 2770"/>
              <p:cNvGrpSpPr>
                <a:grpSpLocks/>
              </p:cNvGrpSpPr>
              <p:nvPr/>
            </p:nvGrpSpPr>
            <p:grpSpPr bwMode="auto">
              <a:xfrm>
                <a:off x="4570" y="3389"/>
                <a:ext cx="216" cy="59"/>
                <a:chOff x="4570" y="3389"/>
                <a:chExt cx="216" cy="59"/>
              </a:xfrm>
            </p:grpSpPr>
            <p:sp>
              <p:nvSpPr>
                <p:cNvPr id="1037" name="Freeform 2765"/>
                <p:cNvSpPr>
                  <a:spLocks/>
                </p:cNvSpPr>
                <p:nvPr/>
              </p:nvSpPr>
              <p:spPr bwMode="auto">
                <a:xfrm>
                  <a:off x="4578" y="3397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1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1" y="45"/>
                      </a:cubicBezTo>
                      <a:lnTo>
                        <a:pt x="1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3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38" name="Freeform 2766"/>
                <p:cNvSpPr>
                  <a:spLocks/>
                </p:cNvSpPr>
                <p:nvPr/>
              </p:nvSpPr>
              <p:spPr bwMode="auto">
                <a:xfrm>
                  <a:off x="4570" y="3389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39" name="Freeform 2767"/>
                <p:cNvSpPr>
                  <a:spLocks/>
                </p:cNvSpPr>
                <p:nvPr/>
              </p:nvSpPr>
              <p:spPr bwMode="auto">
                <a:xfrm>
                  <a:off x="4570" y="3389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433" y="96"/>
                    </a:cxn>
                    <a:cxn ang="0">
                      <a:pos x="867" y="53"/>
                    </a:cxn>
                    <a:cxn ang="0">
                      <a:pos x="434" y="2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67" h="98">
                      <a:moveTo>
                        <a:pt x="0" y="46"/>
                      </a:moveTo>
                      <a:cubicBezTo>
                        <a:pt x="0" y="72"/>
                        <a:pt x="194" y="94"/>
                        <a:pt x="433" y="96"/>
                      </a:cubicBezTo>
                      <a:cubicBezTo>
                        <a:pt x="672" y="98"/>
                        <a:pt x="867" y="79"/>
                        <a:pt x="867" y="53"/>
                      </a:cubicBezTo>
                      <a:cubicBezTo>
                        <a:pt x="867" y="27"/>
                        <a:pt x="673" y="4"/>
                        <a:pt x="434" y="2"/>
                      </a:cubicBezTo>
                      <a:cubicBezTo>
                        <a:pt x="194" y="0"/>
                        <a:pt x="0" y="20"/>
                        <a:pt x="0" y="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40" name="Freeform 2768"/>
                <p:cNvSpPr>
                  <a:spLocks/>
                </p:cNvSpPr>
                <p:nvPr/>
              </p:nvSpPr>
              <p:spPr bwMode="auto">
                <a:xfrm>
                  <a:off x="4570" y="3389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41" name="Freeform 2769"/>
                <p:cNvSpPr>
                  <a:spLocks/>
                </p:cNvSpPr>
                <p:nvPr/>
              </p:nvSpPr>
              <p:spPr bwMode="auto">
                <a:xfrm>
                  <a:off x="4570" y="3400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0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025" name="Group 2773"/>
              <p:cNvGrpSpPr>
                <a:grpSpLocks/>
              </p:cNvGrpSpPr>
              <p:nvPr/>
            </p:nvGrpSpPr>
            <p:grpSpPr bwMode="auto">
              <a:xfrm>
                <a:off x="4583" y="3391"/>
                <a:ext cx="182" cy="18"/>
                <a:chOff x="4583" y="3391"/>
                <a:chExt cx="182" cy="18"/>
              </a:xfrm>
            </p:grpSpPr>
            <p:sp>
              <p:nvSpPr>
                <p:cNvPr id="1035" name="Freeform 2771"/>
                <p:cNvSpPr>
                  <a:spLocks/>
                </p:cNvSpPr>
                <p:nvPr/>
              </p:nvSpPr>
              <p:spPr bwMode="auto">
                <a:xfrm>
                  <a:off x="4583" y="3391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79" y="2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8" y="40"/>
                    </a:cxn>
                    <a:cxn ang="0">
                      <a:pos x="379" y="2"/>
                    </a:cxn>
                  </a:cxnLst>
                  <a:rect l="0" t="0" r="r" b="b"/>
                  <a:pathLst>
                    <a:path w="758" h="74">
                      <a:moveTo>
                        <a:pt x="379" y="2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4"/>
                        <a:pt x="169" y="71"/>
                        <a:pt x="379" y="72"/>
                      </a:cubicBezTo>
                      <a:cubicBezTo>
                        <a:pt x="588" y="74"/>
                        <a:pt x="758" y="60"/>
                        <a:pt x="758" y="40"/>
                      </a:cubicBezTo>
                      <a:cubicBezTo>
                        <a:pt x="758" y="21"/>
                        <a:pt x="589" y="3"/>
                        <a:pt x="379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36" name="Freeform 2772"/>
                <p:cNvSpPr>
                  <a:spLocks/>
                </p:cNvSpPr>
                <p:nvPr/>
              </p:nvSpPr>
              <p:spPr bwMode="auto">
                <a:xfrm>
                  <a:off x="4583" y="3391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1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026" name="Group 2776"/>
              <p:cNvGrpSpPr>
                <a:grpSpLocks/>
              </p:cNvGrpSpPr>
              <p:nvPr/>
            </p:nvGrpSpPr>
            <p:grpSpPr bwMode="auto">
              <a:xfrm>
                <a:off x="4588" y="3392"/>
                <a:ext cx="171" cy="17"/>
                <a:chOff x="4588" y="3392"/>
                <a:chExt cx="171" cy="17"/>
              </a:xfrm>
            </p:grpSpPr>
            <p:sp>
              <p:nvSpPr>
                <p:cNvPr id="1033" name="Freeform 2774"/>
                <p:cNvSpPr>
                  <a:spLocks/>
                </p:cNvSpPr>
                <p:nvPr/>
              </p:nvSpPr>
              <p:spPr bwMode="auto">
                <a:xfrm>
                  <a:off x="4588" y="3392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2"/>
                    </a:cxn>
                    <a:cxn ang="0">
                      <a:pos x="1" y="32"/>
                    </a:cxn>
                    <a:cxn ang="0">
                      <a:pos x="357" y="68"/>
                    </a:cxn>
                    <a:cxn ang="0">
                      <a:pos x="713" y="38"/>
                    </a:cxn>
                    <a:cxn ang="0">
                      <a:pos x="357" y="2"/>
                    </a:cxn>
                  </a:cxnLst>
                  <a:rect l="0" t="0" r="r" b="b"/>
                  <a:pathLst>
                    <a:path w="713" h="70">
                      <a:moveTo>
                        <a:pt x="357" y="2"/>
                      </a:moveTo>
                      <a:cubicBezTo>
                        <a:pt x="160" y="0"/>
                        <a:pt x="1" y="14"/>
                        <a:pt x="1" y="32"/>
                      </a:cubicBezTo>
                      <a:cubicBezTo>
                        <a:pt x="0" y="51"/>
                        <a:pt x="160" y="67"/>
                        <a:pt x="357" y="68"/>
                      </a:cubicBezTo>
                      <a:cubicBezTo>
                        <a:pt x="553" y="70"/>
                        <a:pt x="713" y="56"/>
                        <a:pt x="713" y="38"/>
                      </a:cubicBezTo>
                      <a:cubicBezTo>
                        <a:pt x="713" y="20"/>
                        <a:pt x="554" y="3"/>
                        <a:pt x="357" y="2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34" name="Freeform 2775"/>
                <p:cNvSpPr>
                  <a:spLocks/>
                </p:cNvSpPr>
                <p:nvPr/>
              </p:nvSpPr>
              <p:spPr bwMode="auto">
                <a:xfrm>
                  <a:off x="4588" y="3392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7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7"/>
                      </a:cubicBezTo>
                      <a:cubicBezTo>
                        <a:pt x="0" y="12"/>
                        <a:pt x="39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1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027" name="Group 2781"/>
              <p:cNvGrpSpPr>
                <a:grpSpLocks/>
              </p:cNvGrpSpPr>
              <p:nvPr/>
            </p:nvGrpSpPr>
            <p:grpSpPr bwMode="auto">
              <a:xfrm>
                <a:off x="4622" y="3327"/>
                <a:ext cx="105" cy="79"/>
                <a:chOff x="4622" y="3327"/>
                <a:chExt cx="105" cy="79"/>
              </a:xfrm>
            </p:grpSpPr>
            <p:sp>
              <p:nvSpPr>
                <p:cNvPr id="1029" name="Freeform 2777"/>
                <p:cNvSpPr>
                  <a:spLocks/>
                </p:cNvSpPr>
                <p:nvPr/>
              </p:nvSpPr>
              <p:spPr bwMode="auto">
                <a:xfrm>
                  <a:off x="4622" y="3327"/>
                  <a:ext cx="105" cy="79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30" name="Freeform 2778"/>
                <p:cNvSpPr>
                  <a:spLocks/>
                </p:cNvSpPr>
                <p:nvPr/>
              </p:nvSpPr>
              <p:spPr bwMode="auto">
                <a:xfrm>
                  <a:off x="4622" y="3327"/>
                  <a:ext cx="105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7" y="71"/>
                    </a:cxn>
                    <a:cxn ang="0">
                      <a:pos x="434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4" h="72">
                      <a:moveTo>
                        <a:pt x="0" y="34"/>
                      </a:moveTo>
                      <a:cubicBezTo>
                        <a:pt x="0" y="53"/>
                        <a:pt x="97" y="70"/>
                        <a:pt x="217" y="71"/>
                      </a:cubicBezTo>
                      <a:cubicBezTo>
                        <a:pt x="336" y="72"/>
                        <a:pt x="434" y="57"/>
                        <a:pt x="434" y="38"/>
                      </a:cubicBezTo>
                      <a:cubicBezTo>
                        <a:pt x="434" y="18"/>
                        <a:pt x="337" y="2"/>
                        <a:pt x="217" y="1"/>
                      </a:cubicBezTo>
                      <a:cubicBezTo>
                        <a:pt x="98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31" name="Freeform 2779"/>
                <p:cNvSpPr>
                  <a:spLocks/>
                </p:cNvSpPr>
                <p:nvPr/>
              </p:nvSpPr>
              <p:spPr bwMode="auto">
                <a:xfrm>
                  <a:off x="4622" y="3327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32" name="Freeform 2780"/>
                <p:cNvSpPr>
                  <a:spLocks/>
                </p:cNvSpPr>
                <p:nvPr/>
              </p:nvSpPr>
              <p:spPr bwMode="auto">
                <a:xfrm>
                  <a:off x="4622" y="3335"/>
                  <a:ext cx="105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3" y="9"/>
                    </a:cxn>
                    <a:cxn ang="0">
                      <a:pos x="105" y="1"/>
                    </a:cxn>
                  </a:cxnLst>
                  <a:rect l="0" t="0" r="r" b="b"/>
                  <a:pathLst>
                    <a:path w="105" h="9">
                      <a:moveTo>
                        <a:pt x="0" y="0"/>
                      </a:moveTo>
                      <a:cubicBezTo>
                        <a:pt x="0" y="5"/>
                        <a:pt x="24" y="9"/>
                        <a:pt x="53" y="9"/>
                      </a:cubicBezTo>
                      <a:cubicBezTo>
                        <a:pt x="81" y="9"/>
                        <a:pt x="105" y="6"/>
                        <a:pt x="105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028" name="Freeform 2782"/>
              <p:cNvSpPr>
                <a:spLocks/>
              </p:cNvSpPr>
              <p:nvPr/>
            </p:nvSpPr>
            <p:spPr bwMode="auto">
              <a:xfrm>
                <a:off x="4631" y="3327"/>
                <a:ext cx="85" cy="14"/>
              </a:xfrm>
              <a:custGeom>
                <a:avLst/>
                <a:gdLst/>
                <a:ahLst/>
                <a:cxnLst>
                  <a:cxn ang="0">
                    <a:pos x="177" y="1"/>
                  </a:cxn>
                  <a:cxn ang="0">
                    <a:pos x="0" y="29"/>
                  </a:cxn>
                  <a:cxn ang="0">
                    <a:pos x="177" y="59"/>
                  </a:cxn>
                  <a:cxn ang="0">
                    <a:pos x="354" y="32"/>
                  </a:cxn>
                  <a:cxn ang="0">
                    <a:pos x="177" y="1"/>
                  </a:cxn>
                </a:cxnLst>
                <a:rect l="0" t="0" r="r" b="b"/>
                <a:pathLst>
                  <a:path w="354" h="60">
                    <a:moveTo>
                      <a:pt x="177" y="1"/>
                    </a:moveTo>
                    <a:cubicBezTo>
                      <a:pt x="79" y="0"/>
                      <a:pt x="0" y="13"/>
                      <a:pt x="0" y="29"/>
                    </a:cubicBezTo>
                    <a:cubicBezTo>
                      <a:pt x="0" y="45"/>
                      <a:pt x="79" y="59"/>
                      <a:pt x="177" y="59"/>
                    </a:cubicBezTo>
                    <a:cubicBezTo>
                      <a:pt x="274" y="60"/>
                      <a:pt x="354" y="48"/>
                      <a:pt x="354" y="32"/>
                    </a:cubicBezTo>
                    <a:cubicBezTo>
                      <a:pt x="354" y="15"/>
                      <a:pt x="275" y="2"/>
                      <a:pt x="177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74" name="Group 2789"/>
            <p:cNvGrpSpPr>
              <a:grpSpLocks/>
            </p:cNvGrpSpPr>
            <p:nvPr/>
          </p:nvGrpSpPr>
          <p:grpSpPr bwMode="auto">
            <a:xfrm>
              <a:off x="7825359" y="4227270"/>
              <a:ext cx="191034" cy="43894"/>
              <a:chOff x="4321" y="3395"/>
              <a:chExt cx="217" cy="59"/>
            </a:xfrm>
          </p:grpSpPr>
          <p:sp>
            <p:nvSpPr>
              <p:cNvPr id="1019" name="Freeform 2784"/>
              <p:cNvSpPr>
                <a:spLocks/>
              </p:cNvSpPr>
              <p:nvPr/>
            </p:nvSpPr>
            <p:spPr bwMode="auto">
              <a:xfrm>
                <a:off x="4329" y="3403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6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0" name="Freeform 2785"/>
              <p:cNvSpPr>
                <a:spLocks/>
              </p:cNvSpPr>
              <p:nvPr/>
            </p:nvSpPr>
            <p:spPr bwMode="auto">
              <a:xfrm>
                <a:off x="4321" y="339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1" name="Freeform 2786"/>
              <p:cNvSpPr>
                <a:spLocks/>
              </p:cNvSpPr>
              <p:nvPr/>
            </p:nvSpPr>
            <p:spPr bwMode="auto">
              <a:xfrm>
                <a:off x="4321" y="3395"/>
                <a:ext cx="208" cy="23"/>
              </a:xfrm>
              <a:custGeom>
                <a:avLst/>
                <a:gdLst/>
                <a:ahLst/>
                <a:cxnLst>
                  <a:cxn ang="0">
                    <a:pos x="1" y="46"/>
                  </a:cxn>
                  <a:cxn ang="0">
                    <a:pos x="434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</a:cxnLst>
                <a:rect l="0" t="0" r="r" b="b"/>
                <a:pathLst>
                  <a:path w="867" h="98">
                    <a:moveTo>
                      <a:pt x="1" y="46"/>
                    </a:moveTo>
                    <a:cubicBezTo>
                      <a:pt x="0" y="72"/>
                      <a:pt x="194" y="94"/>
                      <a:pt x="434" y="96"/>
                    </a:cubicBezTo>
                    <a:cubicBezTo>
                      <a:pt x="673" y="98"/>
                      <a:pt x="867" y="79"/>
                      <a:pt x="867" y="53"/>
                    </a:cubicBezTo>
                    <a:cubicBezTo>
                      <a:pt x="867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2" name="Freeform 2787"/>
              <p:cNvSpPr>
                <a:spLocks/>
              </p:cNvSpPr>
              <p:nvPr/>
            </p:nvSpPr>
            <p:spPr bwMode="auto">
              <a:xfrm>
                <a:off x="4321" y="339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3" name="Freeform 2788"/>
              <p:cNvSpPr>
                <a:spLocks/>
              </p:cNvSpPr>
              <p:nvPr/>
            </p:nvSpPr>
            <p:spPr bwMode="auto">
              <a:xfrm>
                <a:off x="4321" y="3406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75" name="Group 2792"/>
            <p:cNvGrpSpPr>
              <a:grpSpLocks/>
            </p:cNvGrpSpPr>
            <p:nvPr/>
          </p:nvGrpSpPr>
          <p:grpSpPr bwMode="auto">
            <a:xfrm>
              <a:off x="7836803" y="4228758"/>
              <a:ext cx="160223" cy="13391"/>
              <a:chOff x="4334" y="3397"/>
              <a:chExt cx="182" cy="18"/>
            </a:xfrm>
          </p:grpSpPr>
          <p:sp>
            <p:nvSpPr>
              <p:cNvPr id="1017" name="Freeform 2790"/>
              <p:cNvSpPr>
                <a:spLocks/>
              </p:cNvSpPr>
              <p:nvPr/>
            </p:nvSpPr>
            <p:spPr bwMode="auto">
              <a:xfrm>
                <a:off x="4334" y="3397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70" y="71"/>
                      <a:pt x="379" y="72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3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8" name="Freeform 2791"/>
              <p:cNvSpPr>
                <a:spLocks/>
              </p:cNvSpPr>
              <p:nvPr/>
            </p:nvSpPr>
            <p:spPr bwMode="auto">
              <a:xfrm>
                <a:off x="4334" y="3397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76" name="Group 2795"/>
            <p:cNvGrpSpPr>
              <a:grpSpLocks/>
            </p:cNvGrpSpPr>
            <p:nvPr/>
          </p:nvGrpSpPr>
          <p:grpSpPr bwMode="auto">
            <a:xfrm>
              <a:off x="7841205" y="4229502"/>
              <a:ext cx="150539" cy="12648"/>
              <a:chOff x="4339" y="3398"/>
              <a:chExt cx="171" cy="17"/>
            </a:xfrm>
          </p:grpSpPr>
          <p:sp>
            <p:nvSpPr>
              <p:cNvPr id="1015" name="Freeform 2793"/>
              <p:cNvSpPr>
                <a:spLocks/>
              </p:cNvSpPr>
              <p:nvPr/>
            </p:nvSpPr>
            <p:spPr bwMode="auto">
              <a:xfrm>
                <a:off x="4339" y="3398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1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20"/>
                      <a:pt x="553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6" name="Freeform 2794"/>
              <p:cNvSpPr>
                <a:spLocks/>
              </p:cNvSpPr>
              <p:nvPr/>
            </p:nvSpPr>
            <p:spPr bwMode="auto">
              <a:xfrm>
                <a:off x="4339" y="3398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77" name="Group 2800"/>
            <p:cNvGrpSpPr>
              <a:grpSpLocks/>
            </p:cNvGrpSpPr>
            <p:nvPr/>
          </p:nvGrpSpPr>
          <p:grpSpPr bwMode="auto">
            <a:xfrm>
              <a:off x="7871137" y="4181144"/>
              <a:ext cx="92436" cy="58773"/>
              <a:chOff x="4373" y="3333"/>
              <a:chExt cx="105" cy="79"/>
            </a:xfrm>
          </p:grpSpPr>
          <p:sp>
            <p:nvSpPr>
              <p:cNvPr id="1011" name="Freeform 2796"/>
              <p:cNvSpPr>
                <a:spLocks/>
              </p:cNvSpPr>
              <p:nvPr/>
            </p:nvSpPr>
            <p:spPr bwMode="auto">
              <a:xfrm>
                <a:off x="4373" y="3333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2" name="Freeform 2797"/>
              <p:cNvSpPr>
                <a:spLocks/>
              </p:cNvSpPr>
              <p:nvPr/>
            </p:nvSpPr>
            <p:spPr bwMode="auto">
              <a:xfrm>
                <a:off x="4374" y="3333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3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3" name="Freeform 2798"/>
              <p:cNvSpPr>
                <a:spLocks/>
              </p:cNvSpPr>
              <p:nvPr/>
            </p:nvSpPr>
            <p:spPr bwMode="auto">
              <a:xfrm>
                <a:off x="4373" y="3333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4" name="Freeform 2799"/>
              <p:cNvSpPr>
                <a:spLocks/>
              </p:cNvSpPr>
              <p:nvPr/>
            </p:nvSpPr>
            <p:spPr bwMode="auto">
              <a:xfrm>
                <a:off x="4374" y="3341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78" name="Freeform 2801"/>
            <p:cNvSpPr>
              <a:spLocks/>
            </p:cNvSpPr>
            <p:nvPr/>
          </p:nvSpPr>
          <p:spPr bwMode="auto">
            <a:xfrm>
              <a:off x="7879060" y="4181144"/>
              <a:ext cx="74829" cy="10416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5" y="60"/>
                    <a:pt x="354" y="48"/>
                    <a:pt x="354" y="32"/>
                  </a:cubicBezTo>
                  <a:cubicBezTo>
                    <a:pt x="355" y="15"/>
                    <a:pt x="275" y="2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79" name="Group 2807"/>
            <p:cNvGrpSpPr>
              <a:grpSpLocks/>
            </p:cNvGrpSpPr>
            <p:nvPr/>
          </p:nvGrpSpPr>
          <p:grpSpPr bwMode="auto">
            <a:xfrm>
              <a:off x="7825359" y="4227270"/>
              <a:ext cx="191034" cy="43894"/>
              <a:chOff x="4321" y="3395"/>
              <a:chExt cx="217" cy="59"/>
            </a:xfrm>
          </p:grpSpPr>
          <p:sp>
            <p:nvSpPr>
              <p:cNvPr id="1006" name="Freeform 2802"/>
              <p:cNvSpPr>
                <a:spLocks/>
              </p:cNvSpPr>
              <p:nvPr/>
            </p:nvSpPr>
            <p:spPr bwMode="auto">
              <a:xfrm>
                <a:off x="4329" y="3403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6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7" name="Freeform 2803"/>
              <p:cNvSpPr>
                <a:spLocks/>
              </p:cNvSpPr>
              <p:nvPr/>
            </p:nvSpPr>
            <p:spPr bwMode="auto">
              <a:xfrm>
                <a:off x="4321" y="339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8" name="Freeform 2804"/>
              <p:cNvSpPr>
                <a:spLocks/>
              </p:cNvSpPr>
              <p:nvPr/>
            </p:nvSpPr>
            <p:spPr bwMode="auto">
              <a:xfrm>
                <a:off x="4321" y="3395"/>
                <a:ext cx="208" cy="23"/>
              </a:xfrm>
              <a:custGeom>
                <a:avLst/>
                <a:gdLst/>
                <a:ahLst/>
                <a:cxnLst>
                  <a:cxn ang="0">
                    <a:pos x="1" y="46"/>
                  </a:cxn>
                  <a:cxn ang="0">
                    <a:pos x="434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</a:cxnLst>
                <a:rect l="0" t="0" r="r" b="b"/>
                <a:pathLst>
                  <a:path w="867" h="98">
                    <a:moveTo>
                      <a:pt x="1" y="46"/>
                    </a:moveTo>
                    <a:cubicBezTo>
                      <a:pt x="0" y="72"/>
                      <a:pt x="194" y="94"/>
                      <a:pt x="434" y="96"/>
                    </a:cubicBezTo>
                    <a:cubicBezTo>
                      <a:pt x="673" y="98"/>
                      <a:pt x="867" y="79"/>
                      <a:pt x="867" y="53"/>
                    </a:cubicBezTo>
                    <a:cubicBezTo>
                      <a:pt x="867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9" name="Freeform 2805"/>
              <p:cNvSpPr>
                <a:spLocks/>
              </p:cNvSpPr>
              <p:nvPr/>
            </p:nvSpPr>
            <p:spPr bwMode="auto">
              <a:xfrm>
                <a:off x="4321" y="339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0" name="Freeform 2806"/>
              <p:cNvSpPr>
                <a:spLocks/>
              </p:cNvSpPr>
              <p:nvPr/>
            </p:nvSpPr>
            <p:spPr bwMode="auto">
              <a:xfrm>
                <a:off x="4321" y="3406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80" name="Group 2810"/>
            <p:cNvGrpSpPr>
              <a:grpSpLocks/>
            </p:cNvGrpSpPr>
            <p:nvPr/>
          </p:nvGrpSpPr>
          <p:grpSpPr bwMode="auto">
            <a:xfrm>
              <a:off x="7836803" y="4228758"/>
              <a:ext cx="160223" cy="13391"/>
              <a:chOff x="4334" y="3397"/>
              <a:chExt cx="182" cy="18"/>
            </a:xfrm>
          </p:grpSpPr>
          <p:sp>
            <p:nvSpPr>
              <p:cNvPr id="1004" name="Freeform 2808"/>
              <p:cNvSpPr>
                <a:spLocks/>
              </p:cNvSpPr>
              <p:nvPr/>
            </p:nvSpPr>
            <p:spPr bwMode="auto">
              <a:xfrm>
                <a:off x="4334" y="3397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70" y="71"/>
                      <a:pt x="379" y="72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3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5" name="Freeform 2809"/>
              <p:cNvSpPr>
                <a:spLocks/>
              </p:cNvSpPr>
              <p:nvPr/>
            </p:nvSpPr>
            <p:spPr bwMode="auto">
              <a:xfrm>
                <a:off x="4334" y="3397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81" name="Group 2813"/>
            <p:cNvGrpSpPr>
              <a:grpSpLocks/>
            </p:cNvGrpSpPr>
            <p:nvPr/>
          </p:nvGrpSpPr>
          <p:grpSpPr bwMode="auto">
            <a:xfrm>
              <a:off x="7841205" y="4229502"/>
              <a:ext cx="150539" cy="12648"/>
              <a:chOff x="4339" y="3398"/>
              <a:chExt cx="171" cy="17"/>
            </a:xfrm>
          </p:grpSpPr>
          <p:sp>
            <p:nvSpPr>
              <p:cNvPr id="1002" name="Freeform 2811"/>
              <p:cNvSpPr>
                <a:spLocks/>
              </p:cNvSpPr>
              <p:nvPr/>
            </p:nvSpPr>
            <p:spPr bwMode="auto">
              <a:xfrm>
                <a:off x="4339" y="3398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1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20"/>
                      <a:pt x="553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3" name="Freeform 2812"/>
              <p:cNvSpPr>
                <a:spLocks/>
              </p:cNvSpPr>
              <p:nvPr/>
            </p:nvSpPr>
            <p:spPr bwMode="auto">
              <a:xfrm>
                <a:off x="4339" y="3398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82" name="Group 2818"/>
            <p:cNvGrpSpPr>
              <a:grpSpLocks/>
            </p:cNvGrpSpPr>
            <p:nvPr/>
          </p:nvGrpSpPr>
          <p:grpSpPr bwMode="auto">
            <a:xfrm>
              <a:off x="7871137" y="4181144"/>
              <a:ext cx="92436" cy="58773"/>
              <a:chOff x="4373" y="3333"/>
              <a:chExt cx="105" cy="79"/>
            </a:xfrm>
          </p:grpSpPr>
          <p:sp>
            <p:nvSpPr>
              <p:cNvPr id="998" name="Freeform 2814"/>
              <p:cNvSpPr>
                <a:spLocks/>
              </p:cNvSpPr>
              <p:nvPr/>
            </p:nvSpPr>
            <p:spPr bwMode="auto">
              <a:xfrm>
                <a:off x="4373" y="3333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9" name="Freeform 2815"/>
              <p:cNvSpPr>
                <a:spLocks/>
              </p:cNvSpPr>
              <p:nvPr/>
            </p:nvSpPr>
            <p:spPr bwMode="auto">
              <a:xfrm>
                <a:off x="4374" y="3333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3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0" name="Freeform 2816"/>
              <p:cNvSpPr>
                <a:spLocks/>
              </p:cNvSpPr>
              <p:nvPr/>
            </p:nvSpPr>
            <p:spPr bwMode="auto">
              <a:xfrm>
                <a:off x="4373" y="3333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1" name="Freeform 2817"/>
              <p:cNvSpPr>
                <a:spLocks/>
              </p:cNvSpPr>
              <p:nvPr/>
            </p:nvSpPr>
            <p:spPr bwMode="auto">
              <a:xfrm>
                <a:off x="4374" y="3341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83" name="Freeform 2819"/>
            <p:cNvSpPr>
              <a:spLocks/>
            </p:cNvSpPr>
            <p:nvPr/>
          </p:nvSpPr>
          <p:spPr bwMode="auto">
            <a:xfrm>
              <a:off x="7879060" y="4181144"/>
              <a:ext cx="74829" cy="10416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5" y="60"/>
                    <a:pt x="354" y="48"/>
                    <a:pt x="354" y="32"/>
                  </a:cubicBezTo>
                  <a:cubicBezTo>
                    <a:pt x="355" y="15"/>
                    <a:pt x="275" y="2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84" name="Group 2825"/>
            <p:cNvGrpSpPr>
              <a:grpSpLocks/>
            </p:cNvGrpSpPr>
            <p:nvPr/>
          </p:nvGrpSpPr>
          <p:grpSpPr bwMode="auto">
            <a:xfrm>
              <a:off x="8044564" y="4222806"/>
              <a:ext cx="190154" cy="43894"/>
              <a:chOff x="4570" y="3389"/>
              <a:chExt cx="216" cy="59"/>
            </a:xfrm>
          </p:grpSpPr>
          <p:sp>
            <p:nvSpPr>
              <p:cNvPr id="993" name="Freeform 2820"/>
              <p:cNvSpPr>
                <a:spLocks/>
              </p:cNvSpPr>
              <p:nvPr/>
            </p:nvSpPr>
            <p:spPr bwMode="auto">
              <a:xfrm>
                <a:off x="4578" y="339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4" name="Freeform 2821"/>
              <p:cNvSpPr>
                <a:spLocks/>
              </p:cNvSpPr>
              <p:nvPr/>
            </p:nvSpPr>
            <p:spPr bwMode="auto">
              <a:xfrm>
                <a:off x="4570" y="338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5" name="Freeform 2822"/>
              <p:cNvSpPr>
                <a:spLocks/>
              </p:cNvSpPr>
              <p:nvPr/>
            </p:nvSpPr>
            <p:spPr bwMode="auto">
              <a:xfrm>
                <a:off x="4570" y="3389"/>
                <a:ext cx="208" cy="2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</a:cxnLst>
                <a:rect l="0" t="0" r="r" b="b"/>
                <a:pathLst>
                  <a:path w="867" h="98">
                    <a:moveTo>
                      <a:pt x="0" y="46"/>
                    </a:moveTo>
                    <a:cubicBezTo>
                      <a:pt x="0" y="72"/>
                      <a:pt x="194" y="94"/>
                      <a:pt x="433" y="96"/>
                    </a:cubicBezTo>
                    <a:cubicBezTo>
                      <a:pt x="672" y="98"/>
                      <a:pt x="867" y="79"/>
                      <a:pt x="867" y="53"/>
                    </a:cubicBezTo>
                    <a:cubicBezTo>
                      <a:pt x="867" y="27"/>
                      <a:pt x="673" y="4"/>
                      <a:pt x="434" y="2"/>
                    </a:cubicBezTo>
                    <a:cubicBezTo>
                      <a:pt x="194" y="0"/>
                      <a:pt x="0" y="20"/>
                      <a:pt x="0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6" name="Freeform 2823"/>
              <p:cNvSpPr>
                <a:spLocks/>
              </p:cNvSpPr>
              <p:nvPr/>
            </p:nvSpPr>
            <p:spPr bwMode="auto">
              <a:xfrm>
                <a:off x="4570" y="338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7" name="Freeform 2824"/>
              <p:cNvSpPr>
                <a:spLocks/>
              </p:cNvSpPr>
              <p:nvPr/>
            </p:nvSpPr>
            <p:spPr bwMode="auto">
              <a:xfrm>
                <a:off x="4570" y="3400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85" name="Group 2828"/>
            <p:cNvGrpSpPr>
              <a:grpSpLocks/>
            </p:cNvGrpSpPr>
            <p:nvPr/>
          </p:nvGrpSpPr>
          <p:grpSpPr bwMode="auto">
            <a:xfrm>
              <a:off x="8056009" y="4224294"/>
              <a:ext cx="160223" cy="13391"/>
              <a:chOff x="4583" y="3391"/>
              <a:chExt cx="182" cy="18"/>
            </a:xfrm>
          </p:grpSpPr>
          <p:sp>
            <p:nvSpPr>
              <p:cNvPr id="991" name="Freeform 2826"/>
              <p:cNvSpPr>
                <a:spLocks/>
              </p:cNvSpPr>
              <p:nvPr/>
            </p:nvSpPr>
            <p:spPr bwMode="auto">
              <a:xfrm>
                <a:off x="4583" y="3391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2" name="Freeform 2827"/>
              <p:cNvSpPr>
                <a:spLocks/>
              </p:cNvSpPr>
              <p:nvPr/>
            </p:nvSpPr>
            <p:spPr bwMode="auto">
              <a:xfrm>
                <a:off x="4583" y="3391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86" name="Group 2831"/>
            <p:cNvGrpSpPr>
              <a:grpSpLocks/>
            </p:cNvGrpSpPr>
            <p:nvPr/>
          </p:nvGrpSpPr>
          <p:grpSpPr bwMode="auto">
            <a:xfrm>
              <a:off x="8060411" y="4225039"/>
              <a:ext cx="150539" cy="12648"/>
              <a:chOff x="4588" y="3392"/>
              <a:chExt cx="171" cy="17"/>
            </a:xfrm>
          </p:grpSpPr>
          <p:sp>
            <p:nvSpPr>
              <p:cNvPr id="989" name="Freeform 2829"/>
              <p:cNvSpPr>
                <a:spLocks/>
              </p:cNvSpPr>
              <p:nvPr/>
            </p:nvSpPr>
            <p:spPr bwMode="auto">
              <a:xfrm>
                <a:off x="4588" y="3392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0" name="Freeform 2830"/>
              <p:cNvSpPr>
                <a:spLocks/>
              </p:cNvSpPr>
              <p:nvPr/>
            </p:nvSpPr>
            <p:spPr bwMode="auto">
              <a:xfrm>
                <a:off x="4588" y="3392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87" name="Group 2836"/>
            <p:cNvGrpSpPr>
              <a:grpSpLocks/>
            </p:cNvGrpSpPr>
            <p:nvPr/>
          </p:nvGrpSpPr>
          <p:grpSpPr bwMode="auto">
            <a:xfrm>
              <a:off x="8090342" y="4176681"/>
              <a:ext cx="92436" cy="58773"/>
              <a:chOff x="4622" y="3327"/>
              <a:chExt cx="105" cy="79"/>
            </a:xfrm>
          </p:grpSpPr>
          <p:sp>
            <p:nvSpPr>
              <p:cNvPr id="985" name="Freeform 2832"/>
              <p:cNvSpPr>
                <a:spLocks/>
              </p:cNvSpPr>
              <p:nvPr/>
            </p:nvSpPr>
            <p:spPr bwMode="auto">
              <a:xfrm>
                <a:off x="4622" y="3327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6" name="Freeform 2833"/>
              <p:cNvSpPr>
                <a:spLocks/>
              </p:cNvSpPr>
              <p:nvPr/>
            </p:nvSpPr>
            <p:spPr bwMode="auto">
              <a:xfrm>
                <a:off x="4622" y="3327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3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7" name="Freeform 2834"/>
              <p:cNvSpPr>
                <a:spLocks/>
              </p:cNvSpPr>
              <p:nvPr/>
            </p:nvSpPr>
            <p:spPr bwMode="auto">
              <a:xfrm>
                <a:off x="4622" y="3327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8" name="Freeform 2835"/>
              <p:cNvSpPr>
                <a:spLocks/>
              </p:cNvSpPr>
              <p:nvPr/>
            </p:nvSpPr>
            <p:spPr bwMode="auto">
              <a:xfrm>
                <a:off x="4622" y="3335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88" name="Freeform 2837"/>
            <p:cNvSpPr>
              <a:spLocks/>
            </p:cNvSpPr>
            <p:nvPr/>
          </p:nvSpPr>
          <p:spPr bwMode="auto">
            <a:xfrm>
              <a:off x="8098266" y="4176681"/>
              <a:ext cx="74829" cy="10416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4" y="60"/>
                    <a:pt x="354" y="48"/>
                    <a:pt x="354" y="32"/>
                  </a:cubicBezTo>
                  <a:cubicBezTo>
                    <a:pt x="354" y="15"/>
                    <a:pt x="275" y="2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89" name="Group 2843"/>
            <p:cNvGrpSpPr>
              <a:grpSpLocks/>
            </p:cNvGrpSpPr>
            <p:nvPr/>
          </p:nvGrpSpPr>
          <p:grpSpPr bwMode="auto">
            <a:xfrm>
              <a:off x="8044564" y="4222806"/>
              <a:ext cx="190154" cy="43894"/>
              <a:chOff x="4570" y="3389"/>
              <a:chExt cx="216" cy="59"/>
            </a:xfrm>
          </p:grpSpPr>
          <p:sp>
            <p:nvSpPr>
              <p:cNvPr id="980" name="Freeform 2838"/>
              <p:cNvSpPr>
                <a:spLocks/>
              </p:cNvSpPr>
              <p:nvPr/>
            </p:nvSpPr>
            <p:spPr bwMode="auto">
              <a:xfrm>
                <a:off x="4578" y="339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1" name="Freeform 2839"/>
              <p:cNvSpPr>
                <a:spLocks/>
              </p:cNvSpPr>
              <p:nvPr/>
            </p:nvSpPr>
            <p:spPr bwMode="auto">
              <a:xfrm>
                <a:off x="4570" y="338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2" name="Freeform 2840"/>
              <p:cNvSpPr>
                <a:spLocks/>
              </p:cNvSpPr>
              <p:nvPr/>
            </p:nvSpPr>
            <p:spPr bwMode="auto">
              <a:xfrm>
                <a:off x="4570" y="3389"/>
                <a:ext cx="208" cy="2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</a:cxnLst>
                <a:rect l="0" t="0" r="r" b="b"/>
                <a:pathLst>
                  <a:path w="867" h="98">
                    <a:moveTo>
                      <a:pt x="0" y="46"/>
                    </a:moveTo>
                    <a:cubicBezTo>
                      <a:pt x="0" y="72"/>
                      <a:pt x="194" y="94"/>
                      <a:pt x="433" y="96"/>
                    </a:cubicBezTo>
                    <a:cubicBezTo>
                      <a:pt x="672" y="98"/>
                      <a:pt x="867" y="79"/>
                      <a:pt x="867" y="53"/>
                    </a:cubicBezTo>
                    <a:cubicBezTo>
                      <a:pt x="867" y="27"/>
                      <a:pt x="673" y="4"/>
                      <a:pt x="434" y="2"/>
                    </a:cubicBezTo>
                    <a:cubicBezTo>
                      <a:pt x="194" y="0"/>
                      <a:pt x="0" y="20"/>
                      <a:pt x="0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3" name="Freeform 2841"/>
              <p:cNvSpPr>
                <a:spLocks/>
              </p:cNvSpPr>
              <p:nvPr/>
            </p:nvSpPr>
            <p:spPr bwMode="auto">
              <a:xfrm>
                <a:off x="4570" y="338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4" name="Freeform 2842"/>
              <p:cNvSpPr>
                <a:spLocks/>
              </p:cNvSpPr>
              <p:nvPr/>
            </p:nvSpPr>
            <p:spPr bwMode="auto">
              <a:xfrm>
                <a:off x="4570" y="3400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0" name="Group 2846"/>
            <p:cNvGrpSpPr>
              <a:grpSpLocks/>
            </p:cNvGrpSpPr>
            <p:nvPr/>
          </p:nvGrpSpPr>
          <p:grpSpPr bwMode="auto">
            <a:xfrm>
              <a:off x="8056009" y="4224294"/>
              <a:ext cx="160223" cy="13391"/>
              <a:chOff x="4583" y="3391"/>
              <a:chExt cx="182" cy="18"/>
            </a:xfrm>
          </p:grpSpPr>
          <p:sp>
            <p:nvSpPr>
              <p:cNvPr id="978" name="Freeform 2844"/>
              <p:cNvSpPr>
                <a:spLocks/>
              </p:cNvSpPr>
              <p:nvPr/>
            </p:nvSpPr>
            <p:spPr bwMode="auto">
              <a:xfrm>
                <a:off x="4583" y="3391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9" name="Freeform 2845"/>
              <p:cNvSpPr>
                <a:spLocks/>
              </p:cNvSpPr>
              <p:nvPr/>
            </p:nvSpPr>
            <p:spPr bwMode="auto">
              <a:xfrm>
                <a:off x="4583" y="3391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1" name="Group 2849"/>
            <p:cNvGrpSpPr>
              <a:grpSpLocks/>
            </p:cNvGrpSpPr>
            <p:nvPr/>
          </p:nvGrpSpPr>
          <p:grpSpPr bwMode="auto">
            <a:xfrm>
              <a:off x="8060411" y="4225039"/>
              <a:ext cx="150539" cy="12648"/>
              <a:chOff x="4588" y="3392"/>
              <a:chExt cx="171" cy="17"/>
            </a:xfrm>
          </p:grpSpPr>
          <p:sp>
            <p:nvSpPr>
              <p:cNvPr id="976" name="Freeform 2847"/>
              <p:cNvSpPr>
                <a:spLocks/>
              </p:cNvSpPr>
              <p:nvPr/>
            </p:nvSpPr>
            <p:spPr bwMode="auto">
              <a:xfrm>
                <a:off x="4588" y="3392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7" name="Freeform 2848"/>
              <p:cNvSpPr>
                <a:spLocks/>
              </p:cNvSpPr>
              <p:nvPr/>
            </p:nvSpPr>
            <p:spPr bwMode="auto">
              <a:xfrm>
                <a:off x="4588" y="3392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2" name="Group 2854"/>
            <p:cNvGrpSpPr>
              <a:grpSpLocks/>
            </p:cNvGrpSpPr>
            <p:nvPr/>
          </p:nvGrpSpPr>
          <p:grpSpPr bwMode="auto">
            <a:xfrm>
              <a:off x="8090342" y="4176681"/>
              <a:ext cx="92436" cy="58773"/>
              <a:chOff x="4622" y="3327"/>
              <a:chExt cx="105" cy="79"/>
            </a:xfrm>
          </p:grpSpPr>
          <p:sp>
            <p:nvSpPr>
              <p:cNvPr id="972" name="Freeform 2850"/>
              <p:cNvSpPr>
                <a:spLocks/>
              </p:cNvSpPr>
              <p:nvPr/>
            </p:nvSpPr>
            <p:spPr bwMode="auto">
              <a:xfrm>
                <a:off x="4622" y="3327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3" name="Freeform 2851"/>
              <p:cNvSpPr>
                <a:spLocks/>
              </p:cNvSpPr>
              <p:nvPr/>
            </p:nvSpPr>
            <p:spPr bwMode="auto">
              <a:xfrm>
                <a:off x="4622" y="3327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3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4" name="Freeform 2852"/>
              <p:cNvSpPr>
                <a:spLocks/>
              </p:cNvSpPr>
              <p:nvPr/>
            </p:nvSpPr>
            <p:spPr bwMode="auto">
              <a:xfrm>
                <a:off x="4622" y="3327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5" name="Freeform 2853"/>
              <p:cNvSpPr>
                <a:spLocks/>
              </p:cNvSpPr>
              <p:nvPr/>
            </p:nvSpPr>
            <p:spPr bwMode="auto">
              <a:xfrm>
                <a:off x="4622" y="3335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93" name="Freeform 2855"/>
            <p:cNvSpPr>
              <a:spLocks/>
            </p:cNvSpPr>
            <p:nvPr/>
          </p:nvSpPr>
          <p:spPr bwMode="auto">
            <a:xfrm>
              <a:off x="8098266" y="4176681"/>
              <a:ext cx="74829" cy="10416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4" y="60"/>
                    <a:pt x="354" y="48"/>
                    <a:pt x="354" y="32"/>
                  </a:cubicBezTo>
                  <a:cubicBezTo>
                    <a:pt x="354" y="15"/>
                    <a:pt x="275" y="2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94" name="Group 2877"/>
            <p:cNvGrpSpPr>
              <a:grpSpLocks/>
            </p:cNvGrpSpPr>
            <p:nvPr/>
          </p:nvGrpSpPr>
          <p:grpSpPr bwMode="auto">
            <a:xfrm>
              <a:off x="4755600" y="3841896"/>
              <a:ext cx="408480" cy="381654"/>
              <a:chOff x="834" y="2877"/>
              <a:chExt cx="464" cy="513"/>
            </a:xfrm>
          </p:grpSpPr>
          <p:grpSp>
            <p:nvGrpSpPr>
              <p:cNvPr id="951" name="Group 2862"/>
              <p:cNvGrpSpPr>
                <a:grpSpLocks/>
              </p:cNvGrpSpPr>
              <p:nvPr/>
            </p:nvGrpSpPr>
            <p:grpSpPr bwMode="auto">
              <a:xfrm>
                <a:off x="834" y="3105"/>
                <a:ext cx="209" cy="277"/>
                <a:chOff x="834" y="3105"/>
                <a:chExt cx="209" cy="277"/>
              </a:xfrm>
            </p:grpSpPr>
            <p:grpSp>
              <p:nvGrpSpPr>
                <p:cNvPr id="966" name="Group 2860"/>
                <p:cNvGrpSpPr>
                  <a:grpSpLocks/>
                </p:cNvGrpSpPr>
                <p:nvPr/>
              </p:nvGrpSpPr>
              <p:grpSpPr bwMode="auto">
                <a:xfrm>
                  <a:off x="834" y="3105"/>
                  <a:ext cx="209" cy="277"/>
                  <a:chOff x="834" y="3105"/>
                  <a:chExt cx="209" cy="277"/>
                </a:xfrm>
              </p:grpSpPr>
              <p:sp>
                <p:nvSpPr>
                  <p:cNvPr id="968" name="Freeform 2856"/>
                  <p:cNvSpPr>
                    <a:spLocks/>
                  </p:cNvSpPr>
                  <p:nvPr/>
                </p:nvSpPr>
                <p:spPr bwMode="auto">
                  <a:xfrm>
                    <a:off x="834" y="3105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7"/>
                      </a:cxn>
                      <a:cxn ang="0">
                        <a:pos x="858" y="2303"/>
                      </a:cxn>
                      <a:cxn ang="0">
                        <a:pos x="1718" y="2131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7">
                        <a:moveTo>
                          <a:pt x="876" y="4"/>
                        </a:moveTo>
                        <a:cubicBezTo>
                          <a:pt x="402" y="0"/>
                          <a:pt x="17" y="77"/>
                          <a:pt x="17" y="176"/>
                        </a:cubicBezTo>
                        <a:lnTo>
                          <a:pt x="1" y="2117"/>
                        </a:lnTo>
                        <a:cubicBezTo>
                          <a:pt x="0" y="2216"/>
                          <a:pt x="384" y="2300"/>
                          <a:pt x="858" y="2303"/>
                        </a:cubicBezTo>
                        <a:cubicBezTo>
                          <a:pt x="1332" y="2307"/>
                          <a:pt x="1717" y="2230"/>
                          <a:pt x="1718" y="2131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7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69" name="Freeform 2857"/>
                  <p:cNvSpPr>
                    <a:spLocks/>
                  </p:cNvSpPr>
                  <p:nvPr/>
                </p:nvSpPr>
                <p:spPr bwMode="auto">
                  <a:xfrm>
                    <a:off x="836" y="3105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3" y="358"/>
                          <a:pt x="858" y="362"/>
                        </a:cubicBezTo>
                        <a:cubicBezTo>
                          <a:pt x="1332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7"/>
                          <a:pt x="860" y="4"/>
                        </a:cubicBezTo>
                        <a:cubicBezTo>
                          <a:pt x="386" y="0"/>
                          <a:pt x="1" y="77"/>
                          <a:pt x="1" y="17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70" name="Freeform 2858"/>
                  <p:cNvSpPr>
                    <a:spLocks/>
                  </p:cNvSpPr>
                  <p:nvPr/>
                </p:nvSpPr>
                <p:spPr bwMode="auto">
                  <a:xfrm>
                    <a:off x="834" y="3105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7"/>
                      </a:cxn>
                      <a:cxn ang="0">
                        <a:pos x="858" y="2303"/>
                      </a:cxn>
                      <a:cxn ang="0">
                        <a:pos x="1718" y="2131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7">
                        <a:moveTo>
                          <a:pt x="876" y="4"/>
                        </a:moveTo>
                        <a:cubicBezTo>
                          <a:pt x="402" y="0"/>
                          <a:pt x="17" y="77"/>
                          <a:pt x="17" y="176"/>
                        </a:cubicBezTo>
                        <a:lnTo>
                          <a:pt x="1" y="2117"/>
                        </a:lnTo>
                        <a:cubicBezTo>
                          <a:pt x="0" y="2216"/>
                          <a:pt x="384" y="2300"/>
                          <a:pt x="858" y="2303"/>
                        </a:cubicBezTo>
                        <a:cubicBezTo>
                          <a:pt x="1332" y="2307"/>
                          <a:pt x="1717" y="2230"/>
                          <a:pt x="1718" y="2131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7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71" name="Freeform 2859"/>
                  <p:cNvSpPr>
                    <a:spLocks/>
                  </p:cNvSpPr>
                  <p:nvPr/>
                </p:nvSpPr>
                <p:spPr bwMode="auto">
                  <a:xfrm>
                    <a:off x="836" y="3126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2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67" name="Oval 2861"/>
                <p:cNvSpPr>
                  <a:spLocks noChangeArrowheads="1"/>
                </p:cNvSpPr>
                <p:nvPr/>
              </p:nvSpPr>
              <p:spPr bwMode="auto">
                <a:xfrm>
                  <a:off x="887" y="3111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52" name="Group 2869"/>
              <p:cNvGrpSpPr>
                <a:grpSpLocks/>
              </p:cNvGrpSpPr>
              <p:nvPr/>
            </p:nvGrpSpPr>
            <p:grpSpPr bwMode="auto">
              <a:xfrm>
                <a:off x="1091" y="3113"/>
                <a:ext cx="207" cy="277"/>
                <a:chOff x="1091" y="3113"/>
                <a:chExt cx="207" cy="277"/>
              </a:xfrm>
            </p:grpSpPr>
            <p:grpSp>
              <p:nvGrpSpPr>
                <p:cNvPr id="960" name="Group 2867"/>
                <p:cNvGrpSpPr>
                  <a:grpSpLocks/>
                </p:cNvGrpSpPr>
                <p:nvPr/>
              </p:nvGrpSpPr>
              <p:grpSpPr bwMode="auto">
                <a:xfrm>
                  <a:off x="1091" y="3113"/>
                  <a:ext cx="207" cy="277"/>
                  <a:chOff x="1091" y="3113"/>
                  <a:chExt cx="207" cy="277"/>
                </a:xfrm>
              </p:grpSpPr>
              <p:sp>
                <p:nvSpPr>
                  <p:cNvPr id="962" name="Freeform 2863"/>
                  <p:cNvSpPr>
                    <a:spLocks/>
                  </p:cNvSpPr>
                  <p:nvPr/>
                </p:nvSpPr>
                <p:spPr bwMode="auto">
                  <a:xfrm>
                    <a:off x="1091" y="3113"/>
                    <a:ext cx="207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0" y="2118"/>
                      </a:cxn>
                      <a:cxn ang="0">
                        <a:pos x="857" y="2304"/>
                      </a:cxn>
                      <a:cxn ang="0">
                        <a:pos x="1717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3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6" y="176"/>
                        </a:cubicBezTo>
                        <a:lnTo>
                          <a:pt x="0" y="2118"/>
                        </a:lnTo>
                        <a:cubicBezTo>
                          <a:pt x="0" y="2217"/>
                          <a:pt x="383" y="2300"/>
                          <a:pt x="857" y="2304"/>
                        </a:cubicBezTo>
                        <a:cubicBezTo>
                          <a:pt x="1331" y="2308"/>
                          <a:pt x="1716" y="2231"/>
                          <a:pt x="1717" y="2132"/>
                        </a:cubicBezTo>
                        <a:lnTo>
                          <a:pt x="1733" y="190"/>
                        </a:lnTo>
                        <a:cubicBezTo>
                          <a:pt x="1733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63" name="Freeform 2864"/>
                  <p:cNvSpPr>
                    <a:spLocks/>
                  </p:cNvSpPr>
                  <p:nvPr/>
                </p:nvSpPr>
                <p:spPr bwMode="auto">
                  <a:xfrm>
                    <a:off x="1092" y="3113"/>
                    <a:ext cx="206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8" y="190"/>
                      </a:cxn>
                      <a:cxn ang="0">
                        <a:pos x="861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4" y="359"/>
                          <a:pt x="858" y="362"/>
                        </a:cubicBezTo>
                        <a:cubicBezTo>
                          <a:pt x="1332" y="366"/>
                          <a:pt x="1717" y="289"/>
                          <a:pt x="1718" y="190"/>
                        </a:cubicBezTo>
                        <a:cubicBezTo>
                          <a:pt x="1718" y="91"/>
                          <a:pt x="1335" y="8"/>
                          <a:pt x="861" y="4"/>
                        </a:cubicBezTo>
                        <a:cubicBezTo>
                          <a:pt x="387" y="0"/>
                          <a:pt x="2" y="78"/>
                          <a:pt x="1" y="17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64" name="Freeform 2865"/>
                  <p:cNvSpPr>
                    <a:spLocks/>
                  </p:cNvSpPr>
                  <p:nvPr/>
                </p:nvSpPr>
                <p:spPr bwMode="auto">
                  <a:xfrm>
                    <a:off x="1091" y="3113"/>
                    <a:ext cx="207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0" y="2118"/>
                      </a:cxn>
                      <a:cxn ang="0">
                        <a:pos x="857" y="2304"/>
                      </a:cxn>
                      <a:cxn ang="0">
                        <a:pos x="1717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3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6" y="176"/>
                        </a:cubicBezTo>
                        <a:lnTo>
                          <a:pt x="0" y="2118"/>
                        </a:lnTo>
                        <a:cubicBezTo>
                          <a:pt x="0" y="2217"/>
                          <a:pt x="383" y="2300"/>
                          <a:pt x="857" y="2304"/>
                        </a:cubicBezTo>
                        <a:cubicBezTo>
                          <a:pt x="1331" y="2308"/>
                          <a:pt x="1716" y="2231"/>
                          <a:pt x="1717" y="2132"/>
                        </a:cubicBezTo>
                        <a:lnTo>
                          <a:pt x="1733" y="190"/>
                        </a:lnTo>
                        <a:cubicBezTo>
                          <a:pt x="1733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65" name="Freeform 2866"/>
                  <p:cNvSpPr>
                    <a:spLocks/>
                  </p:cNvSpPr>
                  <p:nvPr/>
                </p:nvSpPr>
                <p:spPr bwMode="auto">
                  <a:xfrm>
                    <a:off x="1092" y="3134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1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61" name="Oval 2868"/>
                <p:cNvSpPr>
                  <a:spLocks noChangeArrowheads="1"/>
                </p:cNvSpPr>
                <p:nvPr/>
              </p:nvSpPr>
              <p:spPr bwMode="auto">
                <a:xfrm>
                  <a:off x="1143" y="3119"/>
                  <a:ext cx="10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53" name="Group 2876"/>
              <p:cNvGrpSpPr>
                <a:grpSpLocks/>
              </p:cNvGrpSpPr>
              <p:nvPr/>
            </p:nvGrpSpPr>
            <p:grpSpPr bwMode="auto">
              <a:xfrm>
                <a:off x="962" y="2877"/>
                <a:ext cx="209" cy="277"/>
                <a:chOff x="962" y="2877"/>
                <a:chExt cx="209" cy="277"/>
              </a:xfrm>
            </p:grpSpPr>
            <p:grpSp>
              <p:nvGrpSpPr>
                <p:cNvPr id="954" name="Group 2874"/>
                <p:cNvGrpSpPr>
                  <a:grpSpLocks/>
                </p:cNvGrpSpPr>
                <p:nvPr/>
              </p:nvGrpSpPr>
              <p:grpSpPr bwMode="auto">
                <a:xfrm>
                  <a:off x="962" y="2877"/>
                  <a:ext cx="209" cy="277"/>
                  <a:chOff x="962" y="2877"/>
                  <a:chExt cx="209" cy="277"/>
                </a:xfrm>
              </p:grpSpPr>
              <p:sp>
                <p:nvSpPr>
                  <p:cNvPr id="956" name="Freeform 2870"/>
                  <p:cNvSpPr>
                    <a:spLocks/>
                  </p:cNvSpPr>
                  <p:nvPr/>
                </p:nvSpPr>
                <p:spPr bwMode="auto">
                  <a:xfrm>
                    <a:off x="963" y="2877"/>
                    <a:ext cx="208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1" y="2117"/>
                      </a:cxn>
                      <a:cxn ang="0">
                        <a:pos x="858" y="2303"/>
                      </a:cxn>
                      <a:cxn ang="0">
                        <a:pos x="1717" y="2131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7">
                        <a:moveTo>
                          <a:pt x="876" y="4"/>
                        </a:moveTo>
                        <a:cubicBezTo>
                          <a:pt x="402" y="0"/>
                          <a:pt x="17" y="77"/>
                          <a:pt x="16" y="176"/>
                        </a:cubicBezTo>
                        <a:lnTo>
                          <a:pt x="1" y="2117"/>
                        </a:lnTo>
                        <a:cubicBezTo>
                          <a:pt x="0" y="2216"/>
                          <a:pt x="383" y="2300"/>
                          <a:pt x="858" y="2303"/>
                        </a:cubicBezTo>
                        <a:cubicBezTo>
                          <a:pt x="1332" y="2307"/>
                          <a:pt x="1716" y="2230"/>
                          <a:pt x="1717" y="2131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7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57" name="Freeform 2871"/>
                  <p:cNvSpPr>
                    <a:spLocks/>
                  </p:cNvSpPr>
                  <p:nvPr/>
                </p:nvSpPr>
                <p:spPr bwMode="auto">
                  <a:xfrm>
                    <a:off x="964" y="2877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0" y="176"/>
                      </a:cxn>
                      <a:cxn ang="0">
                        <a:pos x="857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0" y="176"/>
                      </a:cxn>
                    </a:cxnLst>
                    <a:rect l="0" t="0" r="r" b="b"/>
                    <a:pathLst>
                      <a:path w="1718" h="366">
                        <a:moveTo>
                          <a:pt x="0" y="176"/>
                        </a:moveTo>
                        <a:cubicBezTo>
                          <a:pt x="0" y="275"/>
                          <a:pt x="383" y="358"/>
                          <a:pt x="857" y="362"/>
                        </a:cubicBezTo>
                        <a:cubicBezTo>
                          <a:pt x="1331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7"/>
                          <a:pt x="860" y="4"/>
                        </a:cubicBezTo>
                        <a:cubicBezTo>
                          <a:pt x="386" y="0"/>
                          <a:pt x="1" y="77"/>
                          <a:pt x="0" y="17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58" name="Freeform 2872"/>
                  <p:cNvSpPr>
                    <a:spLocks/>
                  </p:cNvSpPr>
                  <p:nvPr/>
                </p:nvSpPr>
                <p:spPr bwMode="auto">
                  <a:xfrm>
                    <a:off x="962" y="2877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1" y="2117"/>
                      </a:cxn>
                      <a:cxn ang="0">
                        <a:pos x="858" y="2303"/>
                      </a:cxn>
                      <a:cxn ang="0">
                        <a:pos x="1717" y="2131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7">
                        <a:moveTo>
                          <a:pt x="876" y="4"/>
                        </a:moveTo>
                        <a:cubicBezTo>
                          <a:pt x="402" y="0"/>
                          <a:pt x="17" y="77"/>
                          <a:pt x="16" y="176"/>
                        </a:cubicBezTo>
                        <a:lnTo>
                          <a:pt x="1" y="2117"/>
                        </a:lnTo>
                        <a:cubicBezTo>
                          <a:pt x="0" y="2216"/>
                          <a:pt x="383" y="2300"/>
                          <a:pt x="858" y="2303"/>
                        </a:cubicBezTo>
                        <a:cubicBezTo>
                          <a:pt x="1332" y="2307"/>
                          <a:pt x="1716" y="2230"/>
                          <a:pt x="1717" y="2131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7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59" name="Freeform 2873"/>
                  <p:cNvSpPr>
                    <a:spLocks/>
                  </p:cNvSpPr>
                  <p:nvPr/>
                </p:nvSpPr>
                <p:spPr bwMode="auto">
                  <a:xfrm>
                    <a:off x="964" y="2898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2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55" name="Oval 2875"/>
                <p:cNvSpPr>
                  <a:spLocks noChangeArrowheads="1"/>
                </p:cNvSpPr>
                <p:nvPr/>
              </p:nvSpPr>
              <p:spPr bwMode="auto">
                <a:xfrm>
                  <a:off x="1014" y="2883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95" name="Group 2920"/>
            <p:cNvGrpSpPr>
              <a:grpSpLocks/>
            </p:cNvGrpSpPr>
            <p:nvPr/>
          </p:nvGrpSpPr>
          <p:grpSpPr bwMode="auto">
            <a:xfrm>
              <a:off x="4642036" y="3696079"/>
              <a:ext cx="651454" cy="556486"/>
              <a:chOff x="705" y="2681"/>
              <a:chExt cx="740" cy="748"/>
            </a:xfrm>
          </p:grpSpPr>
          <p:grpSp>
            <p:nvGrpSpPr>
              <p:cNvPr id="909" name="Group 2884"/>
              <p:cNvGrpSpPr>
                <a:grpSpLocks/>
              </p:cNvGrpSpPr>
              <p:nvPr/>
            </p:nvGrpSpPr>
            <p:grpSpPr bwMode="auto">
              <a:xfrm>
                <a:off x="1236" y="3152"/>
                <a:ext cx="209" cy="277"/>
                <a:chOff x="1236" y="3152"/>
                <a:chExt cx="209" cy="277"/>
              </a:xfrm>
            </p:grpSpPr>
            <p:grpSp>
              <p:nvGrpSpPr>
                <p:cNvPr id="945" name="Group 2882"/>
                <p:cNvGrpSpPr>
                  <a:grpSpLocks/>
                </p:cNvGrpSpPr>
                <p:nvPr/>
              </p:nvGrpSpPr>
              <p:grpSpPr bwMode="auto">
                <a:xfrm>
                  <a:off x="1236" y="3152"/>
                  <a:ext cx="209" cy="277"/>
                  <a:chOff x="1236" y="3152"/>
                  <a:chExt cx="209" cy="277"/>
                </a:xfrm>
              </p:grpSpPr>
              <p:sp>
                <p:nvSpPr>
                  <p:cNvPr id="947" name="Freeform 2878"/>
                  <p:cNvSpPr>
                    <a:spLocks/>
                  </p:cNvSpPr>
                  <p:nvPr/>
                </p:nvSpPr>
                <p:spPr bwMode="auto">
                  <a:xfrm>
                    <a:off x="1236" y="3152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4D4D4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48" name="Freeform 2879"/>
                  <p:cNvSpPr>
                    <a:spLocks/>
                  </p:cNvSpPr>
                  <p:nvPr/>
                </p:nvSpPr>
                <p:spPr bwMode="auto">
                  <a:xfrm>
                    <a:off x="1238" y="3152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3" y="359"/>
                          <a:pt x="858" y="362"/>
                        </a:cubicBezTo>
                        <a:cubicBezTo>
                          <a:pt x="1332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8"/>
                          <a:pt x="860" y="4"/>
                        </a:cubicBezTo>
                        <a:cubicBezTo>
                          <a:pt x="386" y="0"/>
                          <a:pt x="1" y="78"/>
                          <a:pt x="1" y="176"/>
                        </a:cubicBezTo>
                      </a:path>
                    </a:pathLst>
                  </a:custGeom>
                  <a:solidFill>
                    <a:srgbClr val="70707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49" name="Freeform 2880"/>
                  <p:cNvSpPr>
                    <a:spLocks/>
                  </p:cNvSpPr>
                  <p:nvPr/>
                </p:nvSpPr>
                <p:spPr bwMode="auto">
                  <a:xfrm>
                    <a:off x="1236" y="3152"/>
                    <a:ext cx="208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50" name="Freeform 2881"/>
                  <p:cNvSpPr>
                    <a:spLocks/>
                  </p:cNvSpPr>
                  <p:nvPr/>
                </p:nvSpPr>
                <p:spPr bwMode="auto">
                  <a:xfrm>
                    <a:off x="1238" y="3173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1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46" name="Oval 2883"/>
                <p:cNvSpPr>
                  <a:spLocks noChangeArrowheads="1"/>
                </p:cNvSpPr>
                <p:nvPr/>
              </p:nvSpPr>
              <p:spPr bwMode="auto">
                <a:xfrm>
                  <a:off x="1289" y="3158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10" name="Group 2891"/>
              <p:cNvGrpSpPr>
                <a:grpSpLocks/>
              </p:cNvGrpSpPr>
              <p:nvPr/>
            </p:nvGrpSpPr>
            <p:grpSpPr bwMode="auto">
              <a:xfrm>
                <a:off x="975" y="3152"/>
                <a:ext cx="209" cy="277"/>
                <a:chOff x="975" y="3152"/>
                <a:chExt cx="209" cy="277"/>
              </a:xfrm>
            </p:grpSpPr>
            <p:grpSp>
              <p:nvGrpSpPr>
                <p:cNvPr id="939" name="Group 2889"/>
                <p:cNvGrpSpPr>
                  <a:grpSpLocks/>
                </p:cNvGrpSpPr>
                <p:nvPr/>
              </p:nvGrpSpPr>
              <p:grpSpPr bwMode="auto">
                <a:xfrm>
                  <a:off x="975" y="3152"/>
                  <a:ext cx="209" cy="277"/>
                  <a:chOff x="975" y="3152"/>
                  <a:chExt cx="209" cy="277"/>
                </a:xfrm>
              </p:grpSpPr>
              <p:sp>
                <p:nvSpPr>
                  <p:cNvPr id="941" name="Freeform 2885"/>
                  <p:cNvSpPr>
                    <a:spLocks/>
                  </p:cNvSpPr>
                  <p:nvPr/>
                </p:nvSpPr>
                <p:spPr bwMode="auto">
                  <a:xfrm>
                    <a:off x="975" y="3152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4D4D4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42" name="Freeform 2886"/>
                  <p:cNvSpPr>
                    <a:spLocks/>
                  </p:cNvSpPr>
                  <p:nvPr/>
                </p:nvSpPr>
                <p:spPr bwMode="auto">
                  <a:xfrm>
                    <a:off x="977" y="3152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3" y="359"/>
                          <a:pt x="858" y="362"/>
                        </a:cubicBezTo>
                        <a:cubicBezTo>
                          <a:pt x="1332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8"/>
                          <a:pt x="860" y="4"/>
                        </a:cubicBezTo>
                        <a:cubicBezTo>
                          <a:pt x="386" y="0"/>
                          <a:pt x="1" y="78"/>
                          <a:pt x="1" y="176"/>
                        </a:cubicBezTo>
                      </a:path>
                    </a:pathLst>
                  </a:custGeom>
                  <a:solidFill>
                    <a:srgbClr val="70707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43" name="Freeform 2887"/>
                  <p:cNvSpPr>
                    <a:spLocks/>
                  </p:cNvSpPr>
                  <p:nvPr/>
                </p:nvSpPr>
                <p:spPr bwMode="auto">
                  <a:xfrm>
                    <a:off x="975" y="3152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44" name="Freeform 2888"/>
                  <p:cNvSpPr>
                    <a:spLocks/>
                  </p:cNvSpPr>
                  <p:nvPr/>
                </p:nvSpPr>
                <p:spPr bwMode="auto">
                  <a:xfrm>
                    <a:off x="977" y="3173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1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40" name="Oval 2890"/>
                <p:cNvSpPr>
                  <a:spLocks noChangeArrowheads="1"/>
                </p:cNvSpPr>
                <p:nvPr/>
              </p:nvSpPr>
              <p:spPr bwMode="auto">
                <a:xfrm>
                  <a:off x="1028" y="3158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11" name="Group 2898"/>
              <p:cNvGrpSpPr>
                <a:grpSpLocks/>
              </p:cNvGrpSpPr>
              <p:nvPr/>
            </p:nvGrpSpPr>
            <p:grpSpPr bwMode="auto">
              <a:xfrm>
                <a:off x="705" y="3149"/>
                <a:ext cx="209" cy="277"/>
                <a:chOff x="705" y="3149"/>
                <a:chExt cx="209" cy="277"/>
              </a:xfrm>
            </p:grpSpPr>
            <p:grpSp>
              <p:nvGrpSpPr>
                <p:cNvPr id="933" name="Group 2896"/>
                <p:cNvGrpSpPr>
                  <a:grpSpLocks/>
                </p:cNvGrpSpPr>
                <p:nvPr/>
              </p:nvGrpSpPr>
              <p:grpSpPr bwMode="auto">
                <a:xfrm>
                  <a:off x="705" y="3149"/>
                  <a:ext cx="209" cy="277"/>
                  <a:chOff x="705" y="3149"/>
                  <a:chExt cx="209" cy="277"/>
                </a:xfrm>
              </p:grpSpPr>
              <p:sp>
                <p:nvSpPr>
                  <p:cNvPr id="935" name="Freeform 2892"/>
                  <p:cNvSpPr>
                    <a:spLocks/>
                  </p:cNvSpPr>
                  <p:nvPr/>
                </p:nvSpPr>
                <p:spPr bwMode="auto">
                  <a:xfrm>
                    <a:off x="705" y="3149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4D4D4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36" name="Freeform 2893"/>
                  <p:cNvSpPr>
                    <a:spLocks/>
                  </p:cNvSpPr>
                  <p:nvPr/>
                </p:nvSpPr>
                <p:spPr bwMode="auto">
                  <a:xfrm>
                    <a:off x="707" y="3149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3" y="359"/>
                          <a:pt x="858" y="362"/>
                        </a:cubicBezTo>
                        <a:cubicBezTo>
                          <a:pt x="1332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8"/>
                          <a:pt x="860" y="4"/>
                        </a:cubicBezTo>
                        <a:cubicBezTo>
                          <a:pt x="386" y="0"/>
                          <a:pt x="1" y="78"/>
                          <a:pt x="1" y="176"/>
                        </a:cubicBezTo>
                      </a:path>
                    </a:pathLst>
                  </a:custGeom>
                  <a:solidFill>
                    <a:srgbClr val="70707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37" name="Freeform 2894"/>
                  <p:cNvSpPr>
                    <a:spLocks/>
                  </p:cNvSpPr>
                  <p:nvPr/>
                </p:nvSpPr>
                <p:spPr bwMode="auto">
                  <a:xfrm>
                    <a:off x="705" y="3149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38" name="Freeform 2895"/>
                  <p:cNvSpPr>
                    <a:spLocks/>
                  </p:cNvSpPr>
                  <p:nvPr/>
                </p:nvSpPr>
                <p:spPr bwMode="auto">
                  <a:xfrm>
                    <a:off x="707" y="3170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03" y="22"/>
                      </a:cxn>
                      <a:cxn ang="0">
                        <a:pos x="206" y="1"/>
                      </a:cxn>
                    </a:cxnLst>
                    <a:rect l="0" t="0" r="r" b="b"/>
                    <a:pathLst>
                      <a:path w="206" h="23">
                        <a:moveTo>
                          <a:pt x="1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34" name="Oval 2897"/>
                <p:cNvSpPr>
                  <a:spLocks noChangeArrowheads="1"/>
                </p:cNvSpPr>
                <p:nvPr/>
              </p:nvSpPr>
              <p:spPr bwMode="auto">
                <a:xfrm>
                  <a:off x="758" y="3155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12" name="Group 2905"/>
              <p:cNvGrpSpPr>
                <a:grpSpLocks/>
              </p:cNvGrpSpPr>
              <p:nvPr/>
            </p:nvGrpSpPr>
            <p:grpSpPr bwMode="auto">
              <a:xfrm>
                <a:off x="1124" y="2927"/>
                <a:ext cx="209" cy="277"/>
                <a:chOff x="1124" y="2927"/>
                <a:chExt cx="209" cy="277"/>
              </a:xfrm>
            </p:grpSpPr>
            <p:grpSp>
              <p:nvGrpSpPr>
                <p:cNvPr id="927" name="Group 2903"/>
                <p:cNvGrpSpPr>
                  <a:grpSpLocks/>
                </p:cNvGrpSpPr>
                <p:nvPr/>
              </p:nvGrpSpPr>
              <p:grpSpPr bwMode="auto">
                <a:xfrm>
                  <a:off x="1124" y="2927"/>
                  <a:ext cx="209" cy="277"/>
                  <a:chOff x="1124" y="2927"/>
                  <a:chExt cx="209" cy="277"/>
                </a:xfrm>
              </p:grpSpPr>
              <p:sp>
                <p:nvSpPr>
                  <p:cNvPr id="929" name="Freeform 2899"/>
                  <p:cNvSpPr>
                    <a:spLocks/>
                  </p:cNvSpPr>
                  <p:nvPr/>
                </p:nvSpPr>
                <p:spPr bwMode="auto">
                  <a:xfrm>
                    <a:off x="1125" y="2927"/>
                    <a:ext cx="208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7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6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3" y="2300"/>
                          <a:pt x="858" y="2304"/>
                        </a:cubicBezTo>
                        <a:cubicBezTo>
                          <a:pt x="1332" y="2308"/>
                          <a:pt x="1716" y="2231"/>
                          <a:pt x="1717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4D4D4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30" name="Freeform 2900"/>
                  <p:cNvSpPr>
                    <a:spLocks/>
                  </p:cNvSpPr>
                  <p:nvPr/>
                </p:nvSpPr>
                <p:spPr bwMode="auto">
                  <a:xfrm>
                    <a:off x="1126" y="2927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0" y="176"/>
                      </a:cxn>
                      <a:cxn ang="0">
                        <a:pos x="857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0" y="176"/>
                      </a:cxn>
                    </a:cxnLst>
                    <a:rect l="0" t="0" r="r" b="b"/>
                    <a:pathLst>
                      <a:path w="1718" h="366">
                        <a:moveTo>
                          <a:pt x="0" y="176"/>
                        </a:moveTo>
                        <a:cubicBezTo>
                          <a:pt x="0" y="275"/>
                          <a:pt x="383" y="359"/>
                          <a:pt x="857" y="362"/>
                        </a:cubicBezTo>
                        <a:cubicBezTo>
                          <a:pt x="1331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8"/>
                          <a:pt x="860" y="4"/>
                        </a:cubicBezTo>
                        <a:cubicBezTo>
                          <a:pt x="386" y="0"/>
                          <a:pt x="1" y="78"/>
                          <a:pt x="0" y="176"/>
                        </a:cubicBezTo>
                      </a:path>
                    </a:pathLst>
                  </a:custGeom>
                  <a:solidFill>
                    <a:srgbClr val="70707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31" name="Freeform 2901"/>
                  <p:cNvSpPr>
                    <a:spLocks/>
                  </p:cNvSpPr>
                  <p:nvPr/>
                </p:nvSpPr>
                <p:spPr bwMode="auto">
                  <a:xfrm>
                    <a:off x="1124" y="2927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7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6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3" y="2300"/>
                          <a:pt x="858" y="2304"/>
                        </a:cubicBezTo>
                        <a:cubicBezTo>
                          <a:pt x="1332" y="2308"/>
                          <a:pt x="1716" y="2231"/>
                          <a:pt x="1717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32" name="Freeform 2902"/>
                  <p:cNvSpPr>
                    <a:spLocks/>
                  </p:cNvSpPr>
                  <p:nvPr/>
                </p:nvSpPr>
                <p:spPr bwMode="auto">
                  <a:xfrm>
                    <a:off x="1126" y="2948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1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28" name="Oval 2904"/>
                <p:cNvSpPr>
                  <a:spLocks noChangeArrowheads="1"/>
                </p:cNvSpPr>
                <p:nvPr/>
              </p:nvSpPr>
              <p:spPr bwMode="auto">
                <a:xfrm>
                  <a:off x="1176" y="2933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13" name="Group 2912"/>
              <p:cNvGrpSpPr>
                <a:grpSpLocks/>
              </p:cNvGrpSpPr>
              <p:nvPr/>
            </p:nvGrpSpPr>
            <p:grpSpPr bwMode="auto">
              <a:xfrm>
                <a:off x="851" y="2916"/>
                <a:ext cx="208" cy="277"/>
                <a:chOff x="851" y="2916"/>
                <a:chExt cx="208" cy="277"/>
              </a:xfrm>
            </p:grpSpPr>
            <p:grpSp>
              <p:nvGrpSpPr>
                <p:cNvPr id="921" name="Group 2910"/>
                <p:cNvGrpSpPr>
                  <a:grpSpLocks/>
                </p:cNvGrpSpPr>
                <p:nvPr/>
              </p:nvGrpSpPr>
              <p:grpSpPr bwMode="auto">
                <a:xfrm>
                  <a:off x="851" y="2916"/>
                  <a:ext cx="208" cy="277"/>
                  <a:chOff x="851" y="2916"/>
                  <a:chExt cx="208" cy="277"/>
                </a:xfrm>
              </p:grpSpPr>
              <p:sp>
                <p:nvSpPr>
                  <p:cNvPr id="923" name="Freeform 2906"/>
                  <p:cNvSpPr>
                    <a:spLocks/>
                  </p:cNvSpPr>
                  <p:nvPr/>
                </p:nvSpPr>
                <p:spPr bwMode="auto">
                  <a:xfrm>
                    <a:off x="851" y="2916"/>
                    <a:ext cx="208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0" y="2117"/>
                      </a:cxn>
                      <a:cxn ang="0">
                        <a:pos x="857" y="2303"/>
                      </a:cxn>
                      <a:cxn ang="0">
                        <a:pos x="1717" y="2131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3" h="2307">
                        <a:moveTo>
                          <a:pt x="876" y="4"/>
                        </a:moveTo>
                        <a:cubicBezTo>
                          <a:pt x="402" y="0"/>
                          <a:pt x="17" y="77"/>
                          <a:pt x="16" y="176"/>
                        </a:cubicBezTo>
                        <a:lnTo>
                          <a:pt x="0" y="2117"/>
                        </a:lnTo>
                        <a:cubicBezTo>
                          <a:pt x="0" y="2216"/>
                          <a:pt x="383" y="2300"/>
                          <a:pt x="857" y="2303"/>
                        </a:cubicBezTo>
                        <a:cubicBezTo>
                          <a:pt x="1331" y="2307"/>
                          <a:pt x="1716" y="2230"/>
                          <a:pt x="1717" y="2131"/>
                        </a:cubicBezTo>
                        <a:lnTo>
                          <a:pt x="1733" y="190"/>
                        </a:lnTo>
                        <a:cubicBezTo>
                          <a:pt x="1733" y="91"/>
                          <a:pt x="1350" y="7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4D4D4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24" name="Freeform 2907"/>
                  <p:cNvSpPr>
                    <a:spLocks/>
                  </p:cNvSpPr>
                  <p:nvPr/>
                </p:nvSpPr>
                <p:spPr bwMode="auto">
                  <a:xfrm>
                    <a:off x="852" y="2916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8" y="190"/>
                      </a:cxn>
                      <a:cxn ang="0">
                        <a:pos x="861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4" y="358"/>
                          <a:pt x="858" y="362"/>
                        </a:cubicBezTo>
                        <a:cubicBezTo>
                          <a:pt x="1332" y="366"/>
                          <a:pt x="1717" y="289"/>
                          <a:pt x="1718" y="190"/>
                        </a:cubicBezTo>
                        <a:cubicBezTo>
                          <a:pt x="1718" y="91"/>
                          <a:pt x="1335" y="7"/>
                          <a:pt x="861" y="4"/>
                        </a:cubicBezTo>
                        <a:cubicBezTo>
                          <a:pt x="387" y="0"/>
                          <a:pt x="2" y="77"/>
                          <a:pt x="1" y="176"/>
                        </a:cubicBezTo>
                      </a:path>
                    </a:pathLst>
                  </a:custGeom>
                  <a:solidFill>
                    <a:srgbClr val="70707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25" name="Freeform 2908"/>
                  <p:cNvSpPr>
                    <a:spLocks/>
                  </p:cNvSpPr>
                  <p:nvPr/>
                </p:nvSpPr>
                <p:spPr bwMode="auto">
                  <a:xfrm>
                    <a:off x="851" y="2916"/>
                    <a:ext cx="207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0" y="2117"/>
                      </a:cxn>
                      <a:cxn ang="0">
                        <a:pos x="857" y="2303"/>
                      </a:cxn>
                      <a:cxn ang="0">
                        <a:pos x="1717" y="2131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3" h="2307">
                        <a:moveTo>
                          <a:pt x="876" y="4"/>
                        </a:moveTo>
                        <a:cubicBezTo>
                          <a:pt x="402" y="0"/>
                          <a:pt x="17" y="77"/>
                          <a:pt x="16" y="176"/>
                        </a:cubicBezTo>
                        <a:lnTo>
                          <a:pt x="0" y="2117"/>
                        </a:lnTo>
                        <a:cubicBezTo>
                          <a:pt x="0" y="2216"/>
                          <a:pt x="383" y="2300"/>
                          <a:pt x="857" y="2303"/>
                        </a:cubicBezTo>
                        <a:cubicBezTo>
                          <a:pt x="1331" y="2307"/>
                          <a:pt x="1716" y="2230"/>
                          <a:pt x="1717" y="2131"/>
                        </a:cubicBezTo>
                        <a:lnTo>
                          <a:pt x="1733" y="190"/>
                        </a:lnTo>
                        <a:cubicBezTo>
                          <a:pt x="1733" y="91"/>
                          <a:pt x="1350" y="7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26" name="Freeform 2909"/>
                  <p:cNvSpPr>
                    <a:spLocks/>
                  </p:cNvSpPr>
                  <p:nvPr/>
                </p:nvSpPr>
                <p:spPr bwMode="auto">
                  <a:xfrm>
                    <a:off x="852" y="2937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2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22" name="Oval 2911"/>
                <p:cNvSpPr>
                  <a:spLocks noChangeArrowheads="1"/>
                </p:cNvSpPr>
                <p:nvPr/>
              </p:nvSpPr>
              <p:spPr bwMode="auto">
                <a:xfrm>
                  <a:off x="903" y="2922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14" name="Group 2919"/>
              <p:cNvGrpSpPr>
                <a:grpSpLocks/>
              </p:cNvGrpSpPr>
              <p:nvPr/>
            </p:nvGrpSpPr>
            <p:grpSpPr bwMode="auto">
              <a:xfrm>
                <a:off x="990" y="2681"/>
                <a:ext cx="209" cy="277"/>
                <a:chOff x="990" y="2681"/>
                <a:chExt cx="209" cy="277"/>
              </a:xfrm>
            </p:grpSpPr>
            <p:grpSp>
              <p:nvGrpSpPr>
                <p:cNvPr id="915" name="Group 2917"/>
                <p:cNvGrpSpPr>
                  <a:grpSpLocks/>
                </p:cNvGrpSpPr>
                <p:nvPr/>
              </p:nvGrpSpPr>
              <p:grpSpPr bwMode="auto">
                <a:xfrm>
                  <a:off x="990" y="2681"/>
                  <a:ext cx="209" cy="277"/>
                  <a:chOff x="990" y="2681"/>
                  <a:chExt cx="209" cy="277"/>
                </a:xfrm>
              </p:grpSpPr>
              <p:sp>
                <p:nvSpPr>
                  <p:cNvPr id="917" name="Freeform 2913"/>
                  <p:cNvSpPr>
                    <a:spLocks/>
                  </p:cNvSpPr>
                  <p:nvPr/>
                </p:nvSpPr>
                <p:spPr bwMode="auto">
                  <a:xfrm>
                    <a:off x="990" y="2681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4D4D4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18" name="Freeform 2914"/>
                  <p:cNvSpPr>
                    <a:spLocks/>
                  </p:cNvSpPr>
                  <p:nvPr/>
                </p:nvSpPr>
                <p:spPr bwMode="auto">
                  <a:xfrm>
                    <a:off x="992" y="2681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3" y="359"/>
                          <a:pt x="858" y="362"/>
                        </a:cubicBezTo>
                        <a:cubicBezTo>
                          <a:pt x="1332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8"/>
                          <a:pt x="860" y="4"/>
                        </a:cubicBezTo>
                        <a:cubicBezTo>
                          <a:pt x="386" y="0"/>
                          <a:pt x="1" y="78"/>
                          <a:pt x="1" y="176"/>
                        </a:cubicBezTo>
                      </a:path>
                    </a:pathLst>
                  </a:custGeom>
                  <a:solidFill>
                    <a:srgbClr val="70707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19" name="Freeform 2915"/>
                  <p:cNvSpPr>
                    <a:spLocks/>
                  </p:cNvSpPr>
                  <p:nvPr/>
                </p:nvSpPr>
                <p:spPr bwMode="auto">
                  <a:xfrm>
                    <a:off x="990" y="2681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20" name="Freeform 2916"/>
                  <p:cNvSpPr>
                    <a:spLocks/>
                  </p:cNvSpPr>
                  <p:nvPr/>
                </p:nvSpPr>
                <p:spPr bwMode="auto">
                  <a:xfrm>
                    <a:off x="992" y="2702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1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16" name="Oval 2918"/>
                <p:cNvSpPr>
                  <a:spLocks noChangeArrowheads="1"/>
                </p:cNvSpPr>
                <p:nvPr/>
              </p:nvSpPr>
              <p:spPr bwMode="auto">
                <a:xfrm>
                  <a:off x="1043" y="2687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96" name="Group 2927"/>
            <p:cNvGrpSpPr>
              <a:grpSpLocks/>
            </p:cNvGrpSpPr>
            <p:nvPr/>
          </p:nvGrpSpPr>
          <p:grpSpPr bwMode="auto">
            <a:xfrm>
              <a:off x="4755600" y="4011520"/>
              <a:ext cx="183992" cy="206079"/>
              <a:chOff x="834" y="3105"/>
              <a:chExt cx="209" cy="277"/>
            </a:xfrm>
          </p:grpSpPr>
          <p:grpSp>
            <p:nvGrpSpPr>
              <p:cNvPr id="903" name="Group 2925"/>
              <p:cNvGrpSpPr>
                <a:grpSpLocks/>
              </p:cNvGrpSpPr>
              <p:nvPr/>
            </p:nvGrpSpPr>
            <p:grpSpPr bwMode="auto">
              <a:xfrm>
                <a:off x="834" y="3105"/>
                <a:ext cx="209" cy="277"/>
                <a:chOff x="834" y="3105"/>
                <a:chExt cx="209" cy="277"/>
              </a:xfrm>
            </p:grpSpPr>
            <p:sp>
              <p:nvSpPr>
                <p:cNvPr id="905" name="Freeform 2921"/>
                <p:cNvSpPr>
                  <a:spLocks/>
                </p:cNvSpPr>
                <p:nvPr/>
              </p:nvSpPr>
              <p:spPr bwMode="auto">
                <a:xfrm>
                  <a:off x="834" y="3105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7"/>
                    </a:cxn>
                    <a:cxn ang="0">
                      <a:pos x="858" y="2303"/>
                    </a:cxn>
                    <a:cxn ang="0">
                      <a:pos x="1718" y="2131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7">
                      <a:moveTo>
                        <a:pt x="876" y="4"/>
                      </a:moveTo>
                      <a:cubicBezTo>
                        <a:pt x="402" y="0"/>
                        <a:pt x="17" y="77"/>
                        <a:pt x="17" y="176"/>
                      </a:cubicBezTo>
                      <a:lnTo>
                        <a:pt x="1" y="2117"/>
                      </a:lnTo>
                      <a:cubicBezTo>
                        <a:pt x="0" y="2216"/>
                        <a:pt x="384" y="2300"/>
                        <a:pt x="858" y="2303"/>
                      </a:cubicBezTo>
                      <a:cubicBezTo>
                        <a:pt x="1332" y="2307"/>
                        <a:pt x="1717" y="2230"/>
                        <a:pt x="1718" y="2131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7"/>
                        <a:pt x="876" y="4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06" name="Freeform 2922"/>
                <p:cNvSpPr>
                  <a:spLocks/>
                </p:cNvSpPr>
                <p:nvPr/>
              </p:nvSpPr>
              <p:spPr bwMode="auto">
                <a:xfrm>
                  <a:off x="836" y="3105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3" y="358"/>
                        <a:pt x="858" y="362"/>
                      </a:cubicBezTo>
                      <a:cubicBezTo>
                        <a:pt x="1332" y="366"/>
                        <a:pt x="1716" y="289"/>
                        <a:pt x="1717" y="190"/>
                      </a:cubicBezTo>
                      <a:cubicBezTo>
                        <a:pt x="1718" y="91"/>
                        <a:pt x="1334" y="7"/>
                        <a:pt x="860" y="4"/>
                      </a:cubicBezTo>
                      <a:cubicBezTo>
                        <a:pt x="386" y="0"/>
                        <a:pt x="1" y="77"/>
                        <a:pt x="1" y="17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07" name="Freeform 2923"/>
                <p:cNvSpPr>
                  <a:spLocks/>
                </p:cNvSpPr>
                <p:nvPr/>
              </p:nvSpPr>
              <p:spPr bwMode="auto">
                <a:xfrm>
                  <a:off x="834" y="3105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7"/>
                    </a:cxn>
                    <a:cxn ang="0">
                      <a:pos x="858" y="2303"/>
                    </a:cxn>
                    <a:cxn ang="0">
                      <a:pos x="1718" y="2131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7">
                      <a:moveTo>
                        <a:pt x="876" y="4"/>
                      </a:moveTo>
                      <a:cubicBezTo>
                        <a:pt x="402" y="0"/>
                        <a:pt x="17" y="77"/>
                        <a:pt x="17" y="176"/>
                      </a:cubicBezTo>
                      <a:lnTo>
                        <a:pt x="1" y="2117"/>
                      </a:lnTo>
                      <a:cubicBezTo>
                        <a:pt x="0" y="2216"/>
                        <a:pt x="384" y="2300"/>
                        <a:pt x="858" y="2303"/>
                      </a:cubicBezTo>
                      <a:cubicBezTo>
                        <a:pt x="1332" y="2307"/>
                        <a:pt x="1717" y="2230"/>
                        <a:pt x="1718" y="2131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7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08" name="Freeform 2924"/>
                <p:cNvSpPr>
                  <a:spLocks/>
                </p:cNvSpPr>
                <p:nvPr/>
              </p:nvSpPr>
              <p:spPr bwMode="auto">
                <a:xfrm>
                  <a:off x="836" y="3126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2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904" name="Oval 2926"/>
              <p:cNvSpPr>
                <a:spLocks noChangeArrowheads="1"/>
              </p:cNvSpPr>
              <p:nvPr/>
            </p:nvSpPr>
            <p:spPr bwMode="auto">
              <a:xfrm>
                <a:off x="887" y="3111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7" name="Group 2934"/>
            <p:cNvGrpSpPr>
              <a:grpSpLocks/>
            </p:cNvGrpSpPr>
            <p:nvPr/>
          </p:nvGrpSpPr>
          <p:grpSpPr bwMode="auto">
            <a:xfrm>
              <a:off x="4981849" y="4017472"/>
              <a:ext cx="182231" cy="206079"/>
              <a:chOff x="1091" y="3113"/>
              <a:chExt cx="207" cy="277"/>
            </a:xfrm>
          </p:grpSpPr>
          <p:grpSp>
            <p:nvGrpSpPr>
              <p:cNvPr id="897" name="Group 2932"/>
              <p:cNvGrpSpPr>
                <a:grpSpLocks/>
              </p:cNvGrpSpPr>
              <p:nvPr/>
            </p:nvGrpSpPr>
            <p:grpSpPr bwMode="auto">
              <a:xfrm>
                <a:off x="1091" y="3113"/>
                <a:ext cx="207" cy="277"/>
                <a:chOff x="1091" y="3113"/>
                <a:chExt cx="207" cy="277"/>
              </a:xfrm>
            </p:grpSpPr>
            <p:sp>
              <p:nvSpPr>
                <p:cNvPr id="899" name="Freeform 2928"/>
                <p:cNvSpPr>
                  <a:spLocks/>
                </p:cNvSpPr>
                <p:nvPr/>
              </p:nvSpPr>
              <p:spPr bwMode="auto">
                <a:xfrm>
                  <a:off x="1091" y="3113"/>
                  <a:ext cx="207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0" y="2118"/>
                    </a:cxn>
                    <a:cxn ang="0">
                      <a:pos x="857" y="2304"/>
                    </a:cxn>
                    <a:cxn ang="0">
                      <a:pos x="1717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3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6" y="176"/>
                      </a:cubicBezTo>
                      <a:lnTo>
                        <a:pt x="0" y="2118"/>
                      </a:lnTo>
                      <a:cubicBezTo>
                        <a:pt x="0" y="2217"/>
                        <a:pt x="383" y="2300"/>
                        <a:pt x="857" y="2304"/>
                      </a:cubicBezTo>
                      <a:cubicBezTo>
                        <a:pt x="1331" y="2308"/>
                        <a:pt x="1716" y="2231"/>
                        <a:pt x="1717" y="2132"/>
                      </a:cubicBezTo>
                      <a:lnTo>
                        <a:pt x="1733" y="190"/>
                      </a:lnTo>
                      <a:cubicBezTo>
                        <a:pt x="1733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00" name="Freeform 2929"/>
                <p:cNvSpPr>
                  <a:spLocks/>
                </p:cNvSpPr>
                <p:nvPr/>
              </p:nvSpPr>
              <p:spPr bwMode="auto">
                <a:xfrm>
                  <a:off x="1092" y="3113"/>
                  <a:ext cx="206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8" y="190"/>
                    </a:cxn>
                    <a:cxn ang="0">
                      <a:pos x="861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4" y="359"/>
                        <a:pt x="858" y="362"/>
                      </a:cubicBezTo>
                      <a:cubicBezTo>
                        <a:pt x="1332" y="366"/>
                        <a:pt x="1717" y="289"/>
                        <a:pt x="1718" y="190"/>
                      </a:cubicBezTo>
                      <a:cubicBezTo>
                        <a:pt x="1718" y="91"/>
                        <a:pt x="1335" y="8"/>
                        <a:pt x="861" y="4"/>
                      </a:cubicBezTo>
                      <a:cubicBezTo>
                        <a:pt x="387" y="0"/>
                        <a:pt x="2" y="78"/>
                        <a:pt x="1" y="17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01" name="Freeform 2930"/>
                <p:cNvSpPr>
                  <a:spLocks/>
                </p:cNvSpPr>
                <p:nvPr/>
              </p:nvSpPr>
              <p:spPr bwMode="auto">
                <a:xfrm>
                  <a:off x="1091" y="3113"/>
                  <a:ext cx="207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0" y="2118"/>
                    </a:cxn>
                    <a:cxn ang="0">
                      <a:pos x="857" y="2304"/>
                    </a:cxn>
                    <a:cxn ang="0">
                      <a:pos x="1717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3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6" y="176"/>
                      </a:cubicBezTo>
                      <a:lnTo>
                        <a:pt x="0" y="2118"/>
                      </a:lnTo>
                      <a:cubicBezTo>
                        <a:pt x="0" y="2217"/>
                        <a:pt x="383" y="2300"/>
                        <a:pt x="857" y="2304"/>
                      </a:cubicBezTo>
                      <a:cubicBezTo>
                        <a:pt x="1331" y="2308"/>
                        <a:pt x="1716" y="2231"/>
                        <a:pt x="1717" y="2132"/>
                      </a:cubicBezTo>
                      <a:lnTo>
                        <a:pt x="1733" y="190"/>
                      </a:lnTo>
                      <a:cubicBezTo>
                        <a:pt x="1733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02" name="Freeform 2931"/>
                <p:cNvSpPr>
                  <a:spLocks/>
                </p:cNvSpPr>
                <p:nvPr/>
              </p:nvSpPr>
              <p:spPr bwMode="auto">
                <a:xfrm>
                  <a:off x="1092" y="3134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1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98" name="Oval 2933"/>
              <p:cNvSpPr>
                <a:spLocks noChangeArrowheads="1"/>
              </p:cNvSpPr>
              <p:nvPr/>
            </p:nvSpPr>
            <p:spPr bwMode="auto">
              <a:xfrm>
                <a:off x="1143" y="3119"/>
                <a:ext cx="10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8" name="Group 2941"/>
            <p:cNvGrpSpPr>
              <a:grpSpLocks/>
            </p:cNvGrpSpPr>
            <p:nvPr/>
          </p:nvGrpSpPr>
          <p:grpSpPr bwMode="auto">
            <a:xfrm>
              <a:off x="4868284" y="3841896"/>
              <a:ext cx="183992" cy="206079"/>
              <a:chOff x="962" y="2877"/>
              <a:chExt cx="209" cy="277"/>
            </a:xfrm>
          </p:grpSpPr>
          <p:grpSp>
            <p:nvGrpSpPr>
              <p:cNvPr id="891" name="Group 2939"/>
              <p:cNvGrpSpPr>
                <a:grpSpLocks/>
              </p:cNvGrpSpPr>
              <p:nvPr/>
            </p:nvGrpSpPr>
            <p:grpSpPr bwMode="auto">
              <a:xfrm>
                <a:off x="962" y="2877"/>
                <a:ext cx="209" cy="277"/>
                <a:chOff x="962" y="2877"/>
                <a:chExt cx="209" cy="277"/>
              </a:xfrm>
            </p:grpSpPr>
            <p:sp>
              <p:nvSpPr>
                <p:cNvPr id="893" name="Freeform 2935"/>
                <p:cNvSpPr>
                  <a:spLocks/>
                </p:cNvSpPr>
                <p:nvPr/>
              </p:nvSpPr>
              <p:spPr bwMode="auto">
                <a:xfrm>
                  <a:off x="963" y="2877"/>
                  <a:ext cx="208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1" y="2117"/>
                    </a:cxn>
                    <a:cxn ang="0">
                      <a:pos x="858" y="2303"/>
                    </a:cxn>
                    <a:cxn ang="0">
                      <a:pos x="1717" y="2131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7">
                      <a:moveTo>
                        <a:pt x="876" y="4"/>
                      </a:moveTo>
                      <a:cubicBezTo>
                        <a:pt x="402" y="0"/>
                        <a:pt x="17" y="77"/>
                        <a:pt x="16" y="176"/>
                      </a:cubicBezTo>
                      <a:lnTo>
                        <a:pt x="1" y="2117"/>
                      </a:lnTo>
                      <a:cubicBezTo>
                        <a:pt x="0" y="2216"/>
                        <a:pt x="383" y="2300"/>
                        <a:pt x="858" y="2303"/>
                      </a:cubicBezTo>
                      <a:cubicBezTo>
                        <a:pt x="1332" y="2307"/>
                        <a:pt x="1716" y="2230"/>
                        <a:pt x="1717" y="2131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7"/>
                        <a:pt x="876" y="4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94" name="Freeform 2936"/>
                <p:cNvSpPr>
                  <a:spLocks/>
                </p:cNvSpPr>
                <p:nvPr/>
              </p:nvSpPr>
              <p:spPr bwMode="auto">
                <a:xfrm>
                  <a:off x="964" y="2877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0" y="176"/>
                    </a:cxn>
                    <a:cxn ang="0">
                      <a:pos x="857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0" y="176"/>
                    </a:cxn>
                  </a:cxnLst>
                  <a:rect l="0" t="0" r="r" b="b"/>
                  <a:pathLst>
                    <a:path w="1718" h="366">
                      <a:moveTo>
                        <a:pt x="0" y="176"/>
                      </a:moveTo>
                      <a:cubicBezTo>
                        <a:pt x="0" y="275"/>
                        <a:pt x="383" y="358"/>
                        <a:pt x="857" y="362"/>
                      </a:cubicBezTo>
                      <a:cubicBezTo>
                        <a:pt x="1331" y="366"/>
                        <a:pt x="1716" y="289"/>
                        <a:pt x="1717" y="190"/>
                      </a:cubicBezTo>
                      <a:cubicBezTo>
                        <a:pt x="1718" y="91"/>
                        <a:pt x="1334" y="7"/>
                        <a:pt x="860" y="4"/>
                      </a:cubicBezTo>
                      <a:cubicBezTo>
                        <a:pt x="386" y="0"/>
                        <a:pt x="1" y="77"/>
                        <a:pt x="0" y="17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95" name="Freeform 2937"/>
                <p:cNvSpPr>
                  <a:spLocks/>
                </p:cNvSpPr>
                <p:nvPr/>
              </p:nvSpPr>
              <p:spPr bwMode="auto">
                <a:xfrm>
                  <a:off x="962" y="2877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1" y="2117"/>
                    </a:cxn>
                    <a:cxn ang="0">
                      <a:pos x="858" y="2303"/>
                    </a:cxn>
                    <a:cxn ang="0">
                      <a:pos x="1717" y="2131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7">
                      <a:moveTo>
                        <a:pt x="876" y="4"/>
                      </a:moveTo>
                      <a:cubicBezTo>
                        <a:pt x="402" y="0"/>
                        <a:pt x="17" y="77"/>
                        <a:pt x="16" y="176"/>
                      </a:cubicBezTo>
                      <a:lnTo>
                        <a:pt x="1" y="2117"/>
                      </a:lnTo>
                      <a:cubicBezTo>
                        <a:pt x="0" y="2216"/>
                        <a:pt x="383" y="2300"/>
                        <a:pt x="858" y="2303"/>
                      </a:cubicBezTo>
                      <a:cubicBezTo>
                        <a:pt x="1332" y="2307"/>
                        <a:pt x="1716" y="2230"/>
                        <a:pt x="1717" y="2131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7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96" name="Freeform 2938"/>
                <p:cNvSpPr>
                  <a:spLocks/>
                </p:cNvSpPr>
                <p:nvPr/>
              </p:nvSpPr>
              <p:spPr bwMode="auto">
                <a:xfrm>
                  <a:off x="964" y="2898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2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92" name="Oval 2940"/>
              <p:cNvSpPr>
                <a:spLocks noChangeArrowheads="1"/>
              </p:cNvSpPr>
              <p:nvPr/>
            </p:nvSpPr>
            <p:spPr bwMode="auto">
              <a:xfrm>
                <a:off x="1014" y="2883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9" name="Group 2946"/>
            <p:cNvGrpSpPr>
              <a:grpSpLocks/>
            </p:cNvGrpSpPr>
            <p:nvPr/>
          </p:nvGrpSpPr>
          <p:grpSpPr bwMode="auto">
            <a:xfrm>
              <a:off x="4755600" y="4011520"/>
              <a:ext cx="183992" cy="206079"/>
              <a:chOff x="834" y="3105"/>
              <a:chExt cx="209" cy="277"/>
            </a:xfrm>
          </p:grpSpPr>
          <p:sp>
            <p:nvSpPr>
              <p:cNvPr id="887" name="Freeform 2942"/>
              <p:cNvSpPr>
                <a:spLocks/>
              </p:cNvSpPr>
              <p:nvPr/>
            </p:nvSpPr>
            <p:spPr bwMode="auto">
              <a:xfrm>
                <a:off x="834" y="3105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8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7" y="176"/>
                    </a:cubicBezTo>
                    <a:lnTo>
                      <a:pt x="1" y="2117"/>
                    </a:lnTo>
                    <a:cubicBezTo>
                      <a:pt x="0" y="2216"/>
                      <a:pt x="384" y="2300"/>
                      <a:pt x="858" y="2303"/>
                    </a:cubicBezTo>
                    <a:cubicBezTo>
                      <a:pt x="1332" y="2307"/>
                      <a:pt x="1717" y="2230"/>
                      <a:pt x="1718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8" name="Freeform 2943"/>
              <p:cNvSpPr>
                <a:spLocks/>
              </p:cNvSpPr>
              <p:nvPr/>
            </p:nvSpPr>
            <p:spPr bwMode="auto">
              <a:xfrm>
                <a:off x="836" y="3105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8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7"/>
                      <a:pt x="860" y="4"/>
                    </a:cubicBezTo>
                    <a:cubicBezTo>
                      <a:pt x="386" y="0"/>
                      <a:pt x="1" y="77"/>
                      <a:pt x="1" y="17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9" name="Freeform 2944"/>
              <p:cNvSpPr>
                <a:spLocks/>
              </p:cNvSpPr>
              <p:nvPr/>
            </p:nvSpPr>
            <p:spPr bwMode="auto">
              <a:xfrm>
                <a:off x="834" y="3105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8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7" y="176"/>
                    </a:cubicBezTo>
                    <a:lnTo>
                      <a:pt x="1" y="2117"/>
                    </a:lnTo>
                    <a:cubicBezTo>
                      <a:pt x="0" y="2216"/>
                      <a:pt x="384" y="2300"/>
                      <a:pt x="858" y="2303"/>
                    </a:cubicBezTo>
                    <a:cubicBezTo>
                      <a:pt x="1332" y="2307"/>
                      <a:pt x="1717" y="2230"/>
                      <a:pt x="1718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0" name="Freeform 2945"/>
              <p:cNvSpPr>
                <a:spLocks/>
              </p:cNvSpPr>
              <p:nvPr/>
            </p:nvSpPr>
            <p:spPr bwMode="auto">
              <a:xfrm>
                <a:off x="836" y="3126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2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00" name="Oval 2947"/>
            <p:cNvSpPr>
              <a:spLocks noChangeArrowheads="1"/>
            </p:cNvSpPr>
            <p:nvPr/>
          </p:nvSpPr>
          <p:spPr bwMode="auto">
            <a:xfrm>
              <a:off x="4802259" y="4015984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01" name="Group 2952"/>
            <p:cNvGrpSpPr>
              <a:grpSpLocks/>
            </p:cNvGrpSpPr>
            <p:nvPr/>
          </p:nvGrpSpPr>
          <p:grpSpPr bwMode="auto">
            <a:xfrm>
              <a:off x="4755600" y="4011520"/>
              <a:ext cx="183992" cy="206079"/>
              <a:chOff x="834" y="3105"/>
              <a:chExt cx="209" cy="277"/>
            </a:xfrm>
          </p:grpSpPr>
          <p:sp>
            <p:nvSpPr>
              <p:cNvPr id="883" name="Freeform 2948"/>
              <p:cNvSpPr>
                <a:spLocks/>
              </p:cNvSpPr>
              <p:nvPr/>
            </p:nvSpPr>
            <p:spPr bwMode="auto">
              <a:xfrm>
                <a:off x="834" y="3105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8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7" y="176"/>
                    </a:cubicBezTo>
                    <a:lnTo>
                      <a:pt x="1" y="2117"/>
                    </a:lnTo>
                    <a:cubicBezTo>
                      <a:pt x="0" y="2216"/>
                      <a:pt x="384" y="2300"/>
                      <a:pt x="858" y="2303"/>
                    </a:cubicBezTo>
                    <a:cubicBezTo>
                      <a:pt x="1332" y="2307"/>
                      <a:pt x="1717" y="2230"/>
                      <a:pt x="1718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4" name="Freeform 2949"/>
              <p:cNvSpPr>
                <a:spLocks/>
              </p:cNvSpPr>
              <p:nvPr/>
            </p:nvSpPr>
            <p:spPr bwMode="auto">
              <a:xfrm>
                <a:off x="836" y="3105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8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7"/>
                      <a:pt x="860" y="4"/>
                    </a:cubicBezTo>
                    <a:cubicBezTo>
                      <a:pt x="386" y="0"/>
                      <a:pt x="1" y="77"/>
                      <a:pt x="1" y="17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5" name="Freeform 2950"/>
              <p:cNvSpPr>
                <a:spLocks/>
              </p:cNvSpPr>
              <p:nvPr/>
            </p:nvSpPr>
            <p:spPr bwMode="auto">
              <a:xfrm>
                <a:off x="834" y="3105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8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7" y="176"/>
                    </a:cubicBezTo>
                    <a:lnTo>
                      <a:pt x="1" y="2117"/>
                    </a:lnTo>
                    <a:cubicBezTo>
                      <a:pt x="0" y="2216"/>
                      <a:pt x="384" y="2300"/>
                      <a:pt x="858" y="2303"/>
                    </a:cubicBezTo>
                    <a:cubicBezTo>
                      <a:pt x="1332" y="2307"/>
                      <a:pt x="1717" y="2230"/>
                      <a:pt x="1718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6" name="Freeform 2951"/>
              <p:cNvSpPr>
                <a:spLocks/>
              </p:cNvSpPr>
              <p:nvPr/>
            </p:nvSpPr>
            <p:spPr bwMode="auto">
              <a:xfrm>
                <a:off x="836" y="3126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2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02" name="Oval 2953"/>
            <p:cNvSpPr>
              <a:spLocks noChangeArrowheads="1"/>
            </p:cNvSpPr>
            <p:nvPr/>
          </p:nvSpPr>
          <p:spPr bwMode="auto">
            <a:xfrm>
              <a:off x="4802259" y="4015984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03" name="Group 2958"/>
            <p:cNvGrpSpPr>
              <a:grpSpLocks/>
            </p:cNvGrpSpPr>
            <p:nvPr/>
          </p:nvGrpSpPr>
          <p:grpSpPr bwMode="auto">
            <a:xfrm>
              <a:off x="4981849" y="4017472"/>
              <a:ext cx="182231" cy="206079"/>
              <a:chOff x="1091" y="3113"/>
              <a:chExt cx="207" cy="277"/>
            </a:xfrm>
          </p:grpSpPr>
          <p:sp>
            <p:nvSpPr>
              <p:cNvPr id="879" name="Freeform 2954"/>
              <p:cNvSpPr>
                <a:spLocks/>
              </p:cNvSpPr>
              <p:nvPr/>
            </p:nvSpPr>
            <p:spPr bwMode="auto">
              <a:xfrm>
                <a:off x="1091" y="3113"/>
                <a:ext cx="207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8"/>
                  </a:cxn>
                  <a:cxn ang="0">
                    <a:pos x="857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0" y="2118"/>
                    </a:lnTo>
                    <a:cubicBezTo>
                      <a:pt x="0" y="2217"/>
                      <a:pt x="383" y="2300"/>
                      <a:pt x="857" y="2304"/>
                    </a:cubicBezTo>
                    <a:cubicBezTo>
                      <a:pt x="1331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3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0" name="Freeform 2955"/>
              <p:cNvSpPr>
                <a:spLocks/>
              </p:cNvSpPr>
              <p:nvPr/>
            </p:nvSpPr>
            <p:spPr bwMode="auto">
              <a:xfrm>
                <a:off x="1092" y="3113"/>
                <a:ext cx="206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8" y="190"/>
                  </a:cxn>
                  <a:cxn ang="0">
                    <a:pos x="861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4" y="359"/>
                      <a:pt x="858" y="362"/>
                    </a:cubicBezTo>
                    <a:cubicBezTo>
                      <a:pt x="1332" y="366"/>
                      <a:pt x="1717" y="289"/>
                      <a:pt x="1718" y="190"/>
                    </a:cubicBezTo>
                    <a:cubicBezTo>
                      <a:pt x="1718" y="91"/>
                      <a:pt x="1335" y="8"/>
                      <a:pt x="861" y="4"/>
                    </a:cubicBezTo>
                    <a:cubicBezTo>
                      <a:pt x="387" y="0"/>
                      <a:pt x="2" y="78"/>
                      <a:pt x="1" y="17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1" name="Freeform 2956"/>
              <p:cNvSpPr>
                <a:spLocks/>
              </p:cNvSpPr>
              <p:nvPr/>
            </p:nvSpPr>
            <p:spPr bwMode="auto">
              <a:xfrm>
                <a:off x="1091" y="3113"/>
                <a:ext cx="207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8"/>
                  </a:cxn>
                  <a:cxn ang="0">
                    <a:pos x="857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0" y="2118"/>
                    </a:lnTo>
                    <a:cubicBezTo>
                      <a:pt x="0" y="2217"/>
                      <a:pt x="383" y="2300"/>
                      <a:pt x="857" y="2304"/>
                    </a:cubicBezTo>
                    <a:cubicBezTo>
                      <a:pt x="1331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3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2" name="Freeform 2957"/>
              <p:cNvSpPr>
                <a:spLocks/>
              </p:cNvSpPr>
              <p:nvPr/>
            </p:nvSpPr>
            <p:spPr bwMode="auto">
              <a:xfrm>
                <a:off x="1092" y="3134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04" name="Oval 2959"/>
            <p:cNvSpPr>
              <a:spLocks noChangeArrowheads="1"/>
            </p:cNvSpPr>
            <p:nvPr/>
          </p:nvSpPr>
          <p:spPr bwMode="auto">
            <a:xfrm>
              <a:off x="5027627" y="4021936"/>
              <a:ext cx="88914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05" name="Group 2964"/>
            <p:cNvGrpSpPr>
              <a:grpSpLocks/>
            </p:cNvGrpSpPr>
            <p:nvPr/>
          </p:nvGrpSpPr>
          <p:grpSpPr bwMode="auto">
            <a:xfrm>
              <a:off x="4981849" y="4017472"/>
              <a:ext cx="182231" cy="206079"/>
              <a:chOff x="1091" y="3113"/>
              <a:chExt cx="207" cy="277"/>
            </a:xfrm>
          </p:grpSpPr>
          <p:sp>
            <p:nvSpPr>
              <p:cNvPr id="875" name="Freeform 2960"/>
              <p:cNvSpPr>
                <a:spLocks/>
              </p:cNvSpPr>
              <p:nvPr/>
            </p:nvSpPr>
            <p:spPr bwMode="auto">
              <a:xfrm>
                <a:off x="1091" y="3113"/>
                <a:ext cx="207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8"/>
                  </a:cxn>
                  <a:cxn ang="0">
                    <a:pos x="857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0" y="2118"/>
                    </a:lnTo>
                    <a:cubicBezTo>
                      <a:pt x="0" y="2217"/>
                      <a:pt x="383" y="2300"/>
                      <a:pt x="857" y="2304"/>
                    </a:cubicBezTo>
                    <a:cubicBezTo>
                      <a:pt x="1331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3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6" name="Freeform 2961"/>
              <p:cNvSpPr>
                <a:spLocks/>
              </p:cNvSpPr>
              <p:nvPr/>
            </p:nvSpPr>
            <p:spPr bwMode="auto">
              <a:xfrm>
                <a:off x="1092" y="3113"/>
                <a:ext cx="206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8" y="190"/>
                  </a:cxn>
                  <a:cxn ang="0">
                    <a:pos x="861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4" y="359"/>
                      <a:pt x="858" y="362"/>
                    </a:cubicBezTo>
                    <a:cubicBezTo>
                      <a:pt x="1332" y="366"/>
                      <a:pt x="1717" y="289"/>
                      <a:pt x="1718" y="190"/>
                    </a:cubicBezTo>
                    <a:cubicBezTo>
                      <a:pt x="1718" y="91"/>
                      <a:pt x="1335" y="8"/>
                      <a:pt x="861" y="4"/>
                    </a:cubicBezTo>
                    <a:cubicBezTo>
                      <a:pt x="387" y="0"/>
                      <a:pt x="2" y="78"/>
                      <a:pt x="1" y="17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7" name="Freeform 2962"/>
              <p:cNvSpPr>
                <a:spLocks/>
              </p:cNvSpPr>
              <p:nvPr/>
            </p:nvSpPr>
            <p:spPr bwMode="auto">
              <a:xfrm>
                <a:off x="1091" y="3113"/>
                <a:ext cx="207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8"/>
                  </a:cxn>
                  <a:cxn ang="0">
                    <a:pos x="857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0" y="2118"/>
                    </a:lnTo>
                    <a:cubicBezTo>
                      <a:pt x="0" y="2217"/>
                      <a:pt x="383" y="2300"/>
                      <a:pt x="857" y="2304"/>
                    </a:cubicBezTo>
                    <a:cubicBezTo>
                      <a:pt x="1331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3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8" name="Freeform 2963"/>
              <p:cNvSpPr>
                <a:spLocks/>
              </p:cNvSpPr>
              <p:nvPr/>
            </p:nvSpPr>
            <p:spPr bwMode="auto">
              <a:xfrm>
                <a:off x="1092" y="3134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06" name="Oval 2965"/>
            <p:cNvSpPr>
              <a:spLocks noChangeArrowheads="1"/>
            </p:cNvSpPr>
            <p:nvPr/>
          </p:nvSpPr>
          <p:spPr bwMode="auto">
            <a:xfrm>
              <a:off x="5027627" y="4021936"/>
              <a:ext cx="88914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07" name="Group 2970"/>
            <p:cNvGrpSpPr>
              <a:grpSpLocks/>
            </p:cNvGrpSpPr>
            <p:nvPr/>
          </p:nvGrpSpPr>
          <p:grpSpPr bwMode="auto">
            <a:xfrm>
              <a:off x="4868284" y="3841896"/>
              <a:ext cx="183992" cy="206079"/>
              <a:chOff x="962" y="2877"/>
              <a:chExt cx="209" cy="277"/>
            </a:xfrm>
          </p:grpSpPr>
          <p:sp>
            <p:nvSpPr>
              <p:cNvPr id="871" name="Freeform 2966"/>
              <p:cNvSpPr>
                <a:spLocks/>
              </p:cNvSpPr>
              <p:nvPr/>
            </p:nvSpPr>
            <p:spPr bwMode="auto">
              <a:xfrm>
                <a:off x="963" y="2877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1" y="2117"/>
                    </a:lnTo>
                    <a:cubicBezTo>
                      <a:pt x="0" y="2216"/>
                      <a:pt x="383" y="2300"/>
                      <a:pt x="858" y="2303"/>
                    </a:cubicBezTo>
                    <a:cubicBezTo>
                      <a:pt x="1332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2" name="Freeform 2967"/>
              <p:cNvSpPr>
                <a:spLocks/>
              </p:cNvSpPr>
              <p:nvPr/>
            </p:nvSpPr>
            <p:spPr bwMode="auto">
              <a:xfrm>
                <a:off x="964" y="2877"/>
                <a:ext cx="207" cy="44"/>
              </a:xfrm>
              <a:custGeom>
                <a:avLst/>
                <a:gdLst/>
                <a:ahLst/>
                <a:cxnLst>
                  <a:cxn ang="0">
                    <a:pos x="0" y="176"/>
                  </a:cxn>
                  <a:cxn ang="0">
                    <a:pos x="857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0" y="176"/>
                  </a:cxn>
                </a:cxnLst>
                <a:rect l="0" t="0" r="r" b="b"/>
                <a:pathLst>
                  <a:path w="1718" h="366">
                    <a:moveTo>
                      <a:pt x="0" y="176"/>
                    </a:moveTo>
                    <a:cubicBezTo>
                      <a:pt x="0" y="275"/>
                      <a:pt x="383" y="358"/>
                      <a:pt x="857" y="362"/>
                    </a:cubicBezTo>
                    <a:cubicBezTo>
                      <a:pt x="1331" y="366"/>
                      <a:pt x="1716" y="289"/>
                      <a:pt x="1717" y="190"/>
                    </a:cubicBezTo>
                    <a:cubicBezTo>
                      <a:pt x="1718" y="91"/>
                      <a:pt x="1334" y="7"/>
                      <a:pt x="860" y="4"/>
                    </a:cubicBezTo>
                    <a:cubicBezTo>
                      <a:pt x="386" y="0"/>
                      <a:pt x="1" y="77"/>
                      <a:pt x="0" y="17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3" name="Freeform 2968"/>
              <p:cNvSpPr>
                <a:spLocks/>
              </p:cNvSpPr>
              <p:nvPr/>
            </p:nvSpPr>
            <p:spPr bwMode="auto">
              <a:xfrm>
                <a:off x="962" y="2877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1" y="2117"/>
                    </a:lnTo>
                    <a:cubicBezTo>
                      <a:pt x="0" y="2216"/>
                      <a:pt x="383" y="2300"/>
                      <a:pt x="858" y="2303"/>
                    </a:cubicBezTo>
                    <a:cubicBezTo>
                      <a:pt x="1332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4" name="Freeform 2969"/>
              <p:cNvSpPr>
                <a:spLocks/>
              </p:cNvSpPr>
              <p:nvPr/>
            </p:nvSpPr>
            <p:spPr bwMode="auto">
              <a:xfrm>
                <a:off x="964" y="2898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2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08" name="Oval 2971"/>
            <p:cNvSpPr>
              <a:spLocks noChangeArrowheads="1"/>
            </p:cNvSpPr>
            <p:nvPr/>
          </p:nvSpPr>
          <p:spPr bwMode="auto">
            <a:xfrm>
              <a:off x="4914062" y="3846360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09" name="Group 2976"/>
            <p:cNvGrpSpPr>
              <a:grpSpLocks/>
            </p:cNvGrpSpPr>
            <p:nvPr/>
          </p:nvGrpSpPr>
          <p:grpSpPr bwMode="auto">
            <a:xfrm>
              <a:off x="4868284" y="3841896"/>
              <a:ext cx="183992" cy="206079"/>
              <a:chOff x="962" y="2877"/>
              <a:chExt cx="209" cy="277"/>
            </a:xfrm>
          </p:grpSpPr>
          <p:sp>
            <p:nvSpPr>
              <p:cNvPr id="867" name="Freeform 2972"/>
              <p:cNvSpPr>
                <a:spLocks/>
              </p:cNvSpPr>
              <p:nvPr/>
            </p:nvSpPr>
            <p:spPr bwMode="auto">
              <a:xfrm>
                <a:off x="963" y="2877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1" y="2117"/>
                    </a:lnTo>
                    <a:cubicBezTo>
                      <a:pt x="0" y="2216"/>
                      <a:pt x="383" y="2300"/>
                      <a:pt x="858" y="2303"/>
                    </a:cubicBezTo>
                    <a:cubicBezTo>
                      <a:pt x="1332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8" name="Freeform 2973"/>
              <p:cNvSpPr>
                <a:spLocks/>
              </p:cNvSpPr>
              <p:nvPr/>
            </p:nvSpPr>
            <p:spPr bwMode="auto">
              <a:xfrm>
                <a:off x="964" y="2877"/>
                <a:ext cx="207" cy="44"/>
              </a:xfrm>
              <a:custGeom>
                <a:avLst/>
                <a:gdLst/>
                <a:ahLst/>
                <a:cxnLst>
                  <a:cxn ang="0">
                    <a:pos x="0" y="176"/>
                  </a:cxn>
                  <a:cxn ang="0">
                    <a:pos x="857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0" y="176"/>
                  </a:cxn>
                </a:cxnLst>
                <a:rect l="0" t="0" r="r" b="b"/>
                <a:pathLst>
                  <a:path w="1718" h="366">
                    <a:moveTo>
                      <a:pt x="0" y="176"/>
                    </a:moveTo>
                    <a:cubicBezTo>
                      <a:pt x="0" y="275"/>
                      <a:pt x="383" y="358"/>
                      <a:pt x="857" y="362"/>
                    </a:cubicBezTo>
                    <a:cubicBezTo>
                      <a:pt x="1331" y="366"/>
                      <a:pt x="1716" y="289"/>
                      <a:pt x="1717" y="190"/>
                    </a:cubicBezTo>
                    <a:cubicBezTo>
                      <a:pt x="1718" y="91"/>
                      <a:pt x="1334" y="7"/>
                      <a:pt x="860" y="4"/>
                    </a:cubicBezTo>
                    <a:cubicBezTo>
                      <a:pt x="386" y="0"/>
                      <a:pt x="1" y="77"/>
                      <a:pt x="0" y="17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9" name="Freeform 2974"/>
              <p:cNvSpPr>
                <a:spLocks/>
              </p:cNvSpPr>
              <p:nvPr/>
            </p:nvSpPr>
            <p:spPr bwMode="auto">
              <a:xfrm>
                <a:off x="962" y="2877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1" y="2117"/>
                    </a:lnTo>
                    <a:cubicBezTo>
                      <a:pt x="0" y="2216"/>
                      <a:pt x="383" y="2300"/>
                      <a:pt x="858" y="2303"/>
                    </a:cubicBezTo>
                    <a:cubicBezTo>
                      <a:pt x="1332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0" name="Freeform 2975"/>
              <p:cNvSpPr>
                <a:spLocks/>
              </p:cNvSpPr>
              <p:nvPr/>
            </p:nvSpPr>
            <p:spPr bwMode="auto">
              <a:xfrm>
                <a:off x="964" y="2898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2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10" name="Oval 2977"/>
            <p:cNvSpPr>
              <a:spLocks noChangeArrowheads="1"/>
            </p:cNvSpPr>
            <p:nvPr/>
          </p:nvSpPr>
          <p:spPr bwMode="auto">
            <a:xfrm>
              <a:off x="4914062" y="3846360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11" name="Group 2984"/>
            <p:cNvGrpSpPr>
              <a:grpSpLocks/>
            </p:cNvGrpSpPr>
            <p:nvPr/>
          </p:nvGrpSpPr>
          <p:grpSpPr bwMode="auto">
            <a:xfrm>
              <a:off x="5109498" y="4046487"/>
              <a:ext cx="183992" cy="206079"/>
              <a:chOff x="1236" y="3152"/>
              <a:chExt cx="209" cy="277"/>
            </a:xfrm>
          </p:grpSpPr>
          <p:grpSp>
            <p:nvGrpSpPr>
              <p:cNvPr id="861" name="Group 2982"/>
              <p:cNvGrpSpPr>
                <a:grpSpLocks/>
              </p:cNvGrpSpPr>
              <p:nvPr/>
            </p:nvGrpSpPr>
            <p:grpSpPr bwMode="auto">
              <a:xfrm>
                <a:off x="1236" y="3152"/>
                <a:ext cx="209" cy="277"/>
                <a:chOff x="1236" y="3152"/>
                <a:chExt cx="209" cy="277"/>
              </a:xfrm>
            </p:grpSpPr>
            <p:sp>
              <p:nvSpPr>
                <p:cNvPr id="863" name="Freeform 2978"/>
                <p:cNvSpPr>
                  <a:spLocks/>
                </p:cNvSpPr>
                <p:nvPr/>
              </p:nvSpPr>
              <p:spPr bwMode="auto">
                <a:xfrm>
                  <a:off x="1236" y="3152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64" name="Freeform 2979"/>
                <p:cNvSpPr>
                  <a:spLocks/>
                </p:cNvSpPr>
                <p:nvPr/>
              </p:nvSpPr>
              <p:spPr bwMode="auto">
                <a:xfrm>
                  <a:off x="1238" y="3152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3" y="359"/>
                        <a:pt x="858" y="362"/>
                      </a:cubicBezTo>
                      <a:cubicBezTo>
                        <a:pt x="1332" y="366"/>
                        <a:pt x="1716" y="289"/>
                        <a:pt x="1717" y="190"/>
                      </a:cubicBezTo>
                      <a:cubicBezTo>
                        <a:pt x="1718" y="91"/>
                        <a:pt x="1334" y="8"/>
                        <a:pt x="860" y="4"/>
                      </a:cubicBezTo>
                      <a:cubicBezTo>
                        <a:pt x="386" y="0"/>
                        <a:pt x="1" y="78"/>
                        <a:pt x="1" y="176"/>
                      </a:cubicBezTo>
                    </a:path>
                  </a:pathLst>
                </a:custGeom>
                <a:solidFill>
                  <a:srgbClr val="70707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65" name="Freeform 2980"/>
                <p:cNvSpPr>
                  <a:spLocks/>
                </p:cNvSpPr>
                <p:nvPr/>
              </p:nvSpPr>
              <p:spPr bwMode="auto">
                <a:xfrm>
                  <a:off x="1236" y="3152"/>
                  <a:ext cx="208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66" name="Freeform 2981"/>
                <p:cNvSpPr>
                  <a:spLocks/>
                </p:cNvSpPr>
                <p:nvPr/>
              </p:nvSpPr>
              <p:spPr bwMode="auto">
                <a:xfrm>
                  <a:off x="1238" y="3173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1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62" name="Oval 2983"/>
              <p:cNvSpPr>
                <a:spLocks noChangeArrowheads="1"/>
              </p:cNvSpPr>
              <p:nvPr/>
            </p:nvSpPr>
            <p:spPr bwMode="auto">
              <a:xfrm>
                <a:off x="1289" y="3158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12" name="Group 2991"/>
            <p:cNvGrpSpPr>
              <a:grpSpLocks/>
            </p:cNvGrpSpPr>
            <p:nvPr/>
          </p:nvGrpSpPr>
          <p:grpSpPr bwMode="auto">
            <a:xfrm>
              <a:off x="4879729" y="4046487"/>
              <a:ext cx="183992" cy="206079"/>
              <a:chOff x="975" y="3152"/>
              <a:chExt cx="209" cy="277"/>
            </a:xfrm>
          </p:grpSpPr>
          <p:grpSp>
            <p:nvGrpSpPr>
              <p:cNvPr id="855" name="Group 2989"/>
              <p:cNvGrpSpPr>
                <a:grpSpLocks/>
              </p:cNvGrpSpPr>
              <p:nvPr/>
            </p:nvGrpSpPr>
            <p:grpSpPr bwMode="auto">
              <a:xfrm>
                <a:off x="975" y="3152"/>
                <a:ext cx="209" cy="277"/>
                <a:chOff x="975" y="3152"/>
                <a:chExt cx="209" cy="277"/>
              </a:xfrm>
            </p:grpSpPr>
            <p:sp>
              <p:nvSpPr>
                <p:cNvPr id="857" name="Freeform 2985"/>
                <p:cNvSpPr>
                  <a:spLocks/>
                </p:cNvSpPr>
                <p:nvPr/>
              </p:nvSpPr>
              <p:spPr bwMode="auto">
                <a:xfrm>
                  <a:off x="975" y="3152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8" name="Freeform 2986"/>
                <p:cNvSpPr>
                  <a:spLocks/>
                </p:cNvSpPr>
                <p:nvPr/>
              </p:nvSpPr>
              <p:spPr bwMode="auto">
                <a:xfrm>
                  <a:off x="977" y="3152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3" y="359"/>
                        <a:pt x="858" y="362"/>
                      </a:cubicBezTo>
                      <a:cubicBezTo>
                        <a:pt x="1332" y="366"/>
                        <a:pt x="1716" y="289"/>
                        <a:pt x="1717" y="190"/>
                      </a:cubicBezTo>
                      <a:cubicBezTo>
                        <a:pt x="1718" y="91"/>
                        <a:pt x="1334" y="8"/>
                        <a:pt x="860" y="4"/>
                      </a:cubicBezTo>
                      <a:cubicBezTo>
                        <a:pt x="386" y="0"/>
                        <a:pt x="1" y="78"/>
                        <a:pt x="1" y="176"/>
                      </a:cubicBezTo>
                    </a:path>
                  </a:pathLst>
                </a:custGeom>
                <a:solidFill>
                  <a:srgbClr val="70707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9" name="Freeform 2987"/>
                <p:cNvSpPr>
                  <a:spLocks/>
                </p:cNvSpPr>
                <p:nvPr/>
              </p:nvSpPr>
              <p:spPr bwMode="auto">
                <a:xfrm>
                  <a:off x="975" y="3152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60" name="Freeform 2988"/>
                <p:cNvSpPr>
                  <a:spLocks/>
                </p:cNvSpPr>
                <p:nvPr/>
              </p:nvSpPr>
              <p:spPr bwMode="auto">
                <a:xfrm>
                  <a:off x="977" y="3173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1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56" name="Oval 2990"/>
              <p:cNvSpPr>
                <a:spLocks noChangeArrowheads="1"/>
              </p:cNvSpPr>
              <p:nvPr/>
            </p:nvSpPr>
            <p:spPr bwMode="auto">
              <a:xfrm>
                <a:off x="1028" y="3158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13" name="Group 2998"/>
            <p:cNvGrpSpPr>
              <a:grpSpLocks/>
            </p:cNvGrpSpPr>
            <p:nvPr/>
          </p:nvGrpSpPr>
          <p:grpSpPr bwMode="auto">
            <a:xfrm>
              <a:off x="4642036" y="4044255"/>
              <a:ext cx="183992" cy="206079"/>
              <a:chOff x="705" y="3149"/>
              <a:chExt cx="209" cy="277"/>
            </a:xfrm>
          </p:grpSpPr>
          <p:grpSp>
            <p:nvGrpSpPr>
              <p:cNvPr id="849" name="Group 2996"/>
              <p:cNvGrpSpPr>
                <a:grpSpLocks/>
              </p:cNvGrpSpPr>
              <p:nvPr/>
            </p:nvGrpSpPr>
            <p:grpSpPr bwMode="auto">
              <a:xfrm>
                <a:off x="705" y="3149"/>
                <a:ext cx="209" cy="277"/>
                <a:chOff x="705" y="3149"/>
                <a:chExt cx="209" cy="277"/>
              </a:xfrm>
            </p:grpSpPr>
            <p:sp>
              <p:nvSpPr>
                <p:cNvPr id="851" name="Freeform 2992"/>
                <p:cNvSpPr>
                  <a:spLocks/>
                </p:cNvSpPr>
                <p:nvPr/>
              </p:nvSpPr>
              <p:spPr bwMode="auto">
                <a:xfrm>
                  <a:off x="705" y="3149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2" name="Freeform 2993"/>
                <p:cNvSpPr>
                  <a:spLocks/>
                </p:cNvSpPr>
                <p:nvPr/>
              </p:nvSpPr>
              <p:spPr bwMode="auto">
                <a:xfrm>
                  <a:off x="707" y="3149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3" y="359"/>
                        <a:pt x="858" y="362"/>
                      </a:cubicBezTo>
                      <a:cubicBezTo>
                        <a:pt x="1332" y="366"/>
                        <a:pt x="1716" y="289"/>
                        <a:pt x="1717" y="190"/>
                      </a:cubicBezTo>
                      <a:cubicBezTo>
                        <a:pt x="1718" y="91"/>
                        <a:pt x="1334" y="8"/>
                        <a:pt x="860" y="4"/>
                      </a:cubicBezTo>
                      <a:cubicBezTo>
                        <a:pt x="386" y="0"/>
                        <a:pt x="1" y="78"/>
                        <a:pt x="1" y="176"/>
                      </a:cubicBezTo>
                    </a:path>
                  </a:pathLst>
                </a:custGeom>
                <a:solidFill>
                  <a:srgbClr val="70707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3" name="Freeform 2994"/>
                <p:cNvSpPr>
                  <a:spLocks/>
                </p:cNvSpPr>
                <p:nvPr/>
              </p:nvSpPr>
              <p:spPr bwMode="auto">
                <a:xfrm>
                  <a:off x="705" y="3149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4" name="Freeform 2995"/>
                <p:cNvSpPr>
                  <a:spLocks/>
                </p:cNvSpPr>
                <p:nvPr/>
              </p:nvSpPr>
              <p:spPr bwMode="auto">
                <a:xfrm>
                  <a:off x="707" y="3170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03" y="22"/>
                    </a:cxn>
                    <a:cxn ang="0">
                      <a:pos x="206" y="1"/>
                    </a:cxn>
                  </a:cxnLst>
                  <a:rect l="0" t="0" r="r" b="b"/>
                  <a:pathLst>
                    <a:path w="206" h="23">
                      <a:moveTo>
                        <a:pt x="1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50" name="Oval 2997"/>
              <p:cNvSpPr>
                <a:spLocks noChangeArrowheads="1"/>
              </p:cNvSpPr>
              <p:nvPr/>
            </p:nvSpPr>
            <p:spPr bwMode="auto">
              <a:xfrm>
                <a:off x="758" y="3155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14" name="Group 3005"/>
            <p:cNvGrpSpPr>
              <a:grpSpLocks/>
            </p:cNvGrpSpPr>
            <p:nvPr/>
          </p:nvGrpSpPr>
          <p:grpSpPr bwMode="auto">
            <a:xfrm>
              <a:off x="5010900" y="3879094"/>
              <a:ext cx="183992" cy="206079"/>
              <a:chOff x="1124" y="2927"/>
              <a:chExt cx="209" cy="277"/>
            </a:xfrm>
          </p:grpSpPr>
          <p:grpSp>
            <p:nvGrpSpPr>
              <p:cNvPr id="843" name="Group 3003"/>
              <p:cNvGrpSpPr>
                <a:grpSpLocks/>
              </p:cNvGrpSpPr>
              <p:nvPr/>
            </p:nvGrpSpPr>
            <p:grpSpPr bwMode="auto">
              <a:xfrm>
                <a:off x="1124" y="2927"/>
                <a:ext cx="209" cy="277"/>
                <a:chOff x="1124" y="2927"/>
                <a:chExt cx="209" cy="277"/>
              </a:xfrm>
            </p:grpSpPr>
            <p:sp>
              <p:nvSpPr>
                <p:cNvPr id="845" name="Freeform 2999"/>
                <p:cNvSpPr>
                  <a:spLocks/>
                </p:cNvSpPr>
                <p:nvPr/>
              </p:nvSpPr>
              <p:spPr bwMode="auto">
                <a:xfrm>
                  <a:off x="1125" y="2927"/>
                  <a:ext cx="208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7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6" y="176"/>
                      </a:cubicBezTo>
                      <a:lnTo>
                        <a:pt x="1" y="2118"/>
                      </a:lnTo>
                      <a:cubicBezTo>
                        <a:pt x="0" y="2217"/>
                        <a:pt x="383" y="2300"/>
                        <a:pt x="858" y="2304"/>
                      </a:cubicBezTo>
                      <a:cubicBezTo>
                        <a:pt x="1332" y="2308"/>
                        <a:pt x="1716" y="2231"/>
                        <a:pt x="1717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46" name="Freeform 3000"/>
                <p:cNvSpPr>
                  <a:spLocks/>
                </p:cNvSpPr>
                <p:nvPr/>
              </p:nvSpPr>
              <p:spPr bwMode="auto">
                <a:xfrm>
                  <a:off x="1126" y="2927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0" y="176"/>
                    </a:cxn>
                    <a:cxn ang="0">
                      <a:pos x="857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0" y="176"/>
                    </a:cxn>
                  </a:cxnLst>
                  <a:rect l="0" t="0" r="r" b="b"/>
                  <a:pathLst>
                    <a:path w="1718" h="366">
                      <a:moveTo>
                        <a:pt x="0" y="176"/>
                      </a:moveTo>
                      <a:cubicBezTo>
                        <a:pt x="0" y="275"/>
                        <a:pt x="383" y="359"/>
                        <a:pt x="857" y="362"/>
                      </a:cubicBezTo>
                      <a:cubicBezTo>
                        <a:pt x="1331" y="366"/>
                        <a:pt x="1716" y="289"/>
                        <a:pt x="1717" y="190"/>
                      </a:cubicBezTo>
                      <a:cubicBezTo>
                        <a:pt x="1718" y="91"/>
                        <a:pt x="1334" y="8"/>
                        <a:pt x="860" y="4"/>
                      </a:cubicBezTo>
                      <a:cubicBezTo>
                        <a:pt x="386" y="0"/>
                        <a:pt x="1" y="78"/>
                        <a:pt x="0" y="176"/>
                      </a:cubicBezTo>
                    </a:path>
                  </a:pathLst>
                </a:custGeom>
                <a:solidFill>
                  <a:srgbClr val="70707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47" name="Freeform 3001"/>
                <p:cNvSpPr>
                  <a:spLocks/>
                </p:cNvSpPr>
                <p:nvPr/>
              </p:nvSpPr>
              <p:spPr bwMode="auto">
                <a:xfrm>
                  <a:off x="1124" y="2927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7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6" y="176"/>
                      </a:cubicBezTo>
                      <a:lnTo>
                        <a:pt x="1" y="2118"/>
                      </a:lnTo>
                      <a:cubicBezTo>
                        <a:pt x="0" y="2217"/>
                        <a:pt x="383" y="2300"/>
                        <a:pt x="858" y="2304"/>
                      </a:cubicBezTo>
                      <a:cubicBezTo>
                        <a:pt x="1332" y="2308"/>
                        <a:pt x="1716" y="2231"/>
                        <a:pt x="1717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48" name="Freeform 3002"/>
                <p:cNvSpPr>
                  <a:spLocks/>
                </p:cNvSpPr>
                <p:nvPr/>
              </p:nvSpPr>
              <p:spPr bwMode="auto">
                <a:xfrm>
                  <a:off x="1126" y="2948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1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44" name="Oval 3004"/>
              <p:cNvSpPr>
                <a:spLocks noChangeArrowheads="1"/>
              </p:cNvSpPr>
              <p:nvPr/>
            </p:nvSpPr>
            <p:spPr bwMode="auto">
              <a:xfrm>
                <a:off x="1176" y="2933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15" name="Group 3012"/>
            <p:cNvGrpSpPr>
              <a:grpSpLocks/>
            </p:cNvGrpSpPr>
            <p:nvPr/>
          </p:nvGrpSpPr>
          <p:grpSpPr bwMode="auto">
            <a:xfrm>
              <a:off x="4770566" y="3870911"/>
              <a:ext cx="183112" cy="206079"/>
              <a:chOff x="851" y="2916"/>
              <a:chExt cx="208" cy="277"/>
            </a:xfrm>
          </p:grpSpPr>
          <p:grpSp>
            <p:nvGrpSpPr>
              <p:cNvPr id="837" name="Group 3010"/>
              <p:cNvGrpSpPr>
                <a:grpSpLocks/>
              </p:cNvGrpSpPr>
              <p:nvPr/>
            </p:nvGrpSpPr>
            <p:grpSpPr bwMode="auto">
              <a:xfrm>
                <a:off x="851" y="2916"/>
                <a:ext cx="208" cy="277"/>
                <a:chOff x="851" y="2916"/>
                <a:chExt cx="208" cy="277"/>
              </a:xfrm>
            </p:grpSpPr>
            <p:sp>
              <p:nvSpPr>
                <p:cNvPr id="839" name="Freeform 3006"/>
                <p:cNvSpPr>
                  <a:spLocks/>
                </p:cNvSpPr>
                <p:nvPr/>
              </p:nvSpPr>
              <p:spPr bwMode="auto">
                <a:xfrm>
                  <a:off x="851" y="2916"/>
                  <a:ext cx="208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0" y="2117"/>
                    </a:cxn>
                    <a:cxn ang="0">
                      <a:pos x="857" y="2303"/>
                    </a:cxn>
                    <a:cxn ang="0">
                      <a:pos x="1717" y="2131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3" h="2307">
                      <a:moveTo>
                        <a:pt x="876" y="4"/>
                      </a:moveTo>
                      <a:cubicBezTo>
                        <a:pt x="402" y="0"/>
                        <a:pt x="17" y="77"/>
                        <a:pt x="16" y="176"/>
                      </a:cubicBezTo>
                      <a:lnTo>
                        <a:pt x="0" y="2117"/>
                      </a:lnTo>
                      <a:cubicBezTo>
                        <a:pt x="0" y="2216"/>
                        <a:pt x="383" y="2300"/>
                        <a:pt x="857" y="2303"/>
                      </a:cubicBezTo>
                      <a:cubicBezTo>
                        <a:pt x="1331" y="2307"/>
                        <a:pt x="1716" y="2230"/>
                        <a:pt x="1717" y="2131"/>
                      </a:cubicBezTo>
                      <a:lnTo>
                        <a:pt x="1733" y="190"/>
                      </a:lnTo>
                      <a:cubicBezTo>
                        <a:pt x="1733" y="91"/>
                        <a:pt x="1350" y="7"/>
                        <a:pt x="876" y="4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40" name="Freeform 3007"/>
                <p:cNvSpPr>
                  <a:spLocks/>
                </p:cNvSpPr>
                <p:nvPr/>
              </p:nvSpPr>
              <p:spPr bwMode="auto">
                <a:xfrm>
                  <a:off x="852" y="2916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8" y="190"/>
                    </a:cxn>
                    <a:cxn ang="0">
                      <a:pos x="861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4" y="358"/>
                        <a:pt x="858" y="362"/>
                      </a:cubicBezTo>
                      <a:cubicBezTo>
                        <a:pt x="1332" y="366"/>
                        <a:pt x="1717" y="289"/>
                        <a:pt x="1718" y="190"/>
                      </a:cubicBezTo>
                      <a:cubicBezTo>
                        <a:pt x="1718" y="91"/>
                        <a:pt x="1335" y="7"/>
                        <a:pt x="861" y="4"/>
                      </a:cubicBezTo>
                      <a:cubicBezTo>
                        <a:pt x="387" y="0"/>
                        <a:pt x="2" y="77"/>
                        <a:pt x="1" y="176"/>
                      </a:cubicBezTo>
                    </a:path>
                  </a:pathLst>
                </a:custGeom>
                <a:solidFill>
                  <a:srgbClr val="70707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41" name="Freeform 3008"/>
                <p:cNvSpPr>
                  <a:spLocks/>
                </p:cNvSpPr>
                <p:nvPr/>
              </p:nvSpPr>
              <p:spPr bwMode="auto">
                <a:xfrm>
                  <a:off x="851" y="2916"/>
                  <a:ext cx="207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0" y="2117"/>
                    </a:cxn>
                    <a:cxn ang="0">
                      <a:pos x="857" y="2303"/>
                    </a:cxn>
                    <a:cxn ang="0">
                      <a:pos x="1717" y="2131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3" h="2307">
                      <a:moveTo>
                        <a:pt x="876" y="4"/>
                      </a:moveTo>
                      <a:cubicBezTo>
                        <a:pt x="402" y="0"/>
                        <a:pt x="17" y="77"/>
                        <a:pt x="16" y="176"/>
                      </a:cubicBezTo>
                      <a:lnTo>
                        <a:pt x="0" y="2117"/>
                      </a:lnTo>
                      <a:cubicBezTo>
                        <a:pt x="0" y="2216"/>
                        <a:pt x="383" y="2300"/>
                        <a:pt x="857" y="2303"/>
                      </a:cubicBezTo>
                      <a:cubicBezTo>
                        <a:pt x="1331" y="2307"/>
                        <a:pt x="1716" y="2230"/>
                        <a:pt x="1717" y="2131"/>
                      </a:cubicBezTo>
                      <a:lnTo>
                        <a:pt x="1733" y="190"/>
                      </a:lnTo>
                      <a:cubicBezTo>
                        <a:pt x="1733" y="91"/>
                        <a:pt x="1350" y="7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42" name="Freeform 3009"/>
                <p:cNvSpPr>
                  <a:spLocks/>
                </p:cNvSpPr>
                <p:nvPr/>
              </p:nvSpPr>
              <p:spPr bwMode="auto">
                <a:xfrm>
                  <a:off x="852" y="2937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2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38" name="Oval 3011"/>
              <p:cNvSpPr>
                <a:spLocks noChangeArrowheads="1"/>
              </p:cNvSpPr>
              <p:nvPr/>
            </p:nvSpPr>
            <p:spPr bwMode="auto">
              <a:xfrm>
                <a:off x="903" y="2922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16" name="Group 3019"/>
            <p:cNvGrpSpPr>
              <a:grpSpLocks/>
            </p:cNvGrpSpPr>
            <p:nvPr/>
          </p:nvGrpSpPr>
          <p:grpSpPr bwMode="auto">
            <a:xfrm>
              <a:off x="4892934" y="3696079"/>
              <a:ext cx="183992" cy="206079"/>
              <a:chOff x="990" y="2681"/>
              <a:chExt cx="209" cy="277"/>
            </a:xfrm>
          </p:grpSpPr>
          <p:grpSp>
            <p:nvGrpSpPr>
              <p:cNvPr id="831" name="Group 3017"/>
              <p:cNvGrpSpPr>
                <a:grpSpLocks/>
              </p:cNvGrpSpPr>
              <p:nvPr/>
            </p:nvGrpSpPr>
            <p:grpSpPr bwMode="auto">
              <a:xfrm>
                <a:off x="990" y="2681"/>
                <a:ext cx="209" cy="277"/>
                <a:chOff x="990" y="2681"/>
                <a:chExt cx="209" cy="277"/>
              </a:xfrm>
            </p:grpSpPr>
            <p:sp>
              <p:nvSpPr>
                <p:cNvPr id="833" name="Freeform 3013"/>
                <p:cNvSpPr>
                  <a:spLocks/>
                </p:cNvSpPr>
                <p:nvPr/>
              </p:nvSpPr>
              <p:spPr bwMode="auto">
                <a:xfrm>
                  <a:off x="990" y="2681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34" name="Freeform 3014"/>
                <p:cNvSpPr>
                  <a:spLocks/>
                </p:cNvSpPr>
                <p:nvPr/>
              </p:nvSpPr>
              <p:spPr bwMode="auto">
                <a:xfrm>
                  <a:off x="992" y="2681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3" y="359"/>
                        <a:pt x="858" y="362"/>
                      </a:cubicBezTo>
                      <a:cubicBezTo>
                        <a:pt x="1332" y="366"/>
                        <a:pt x="1716" y="289"/>
                        <a:pt x="1717" y="190"/>
                      </a:cubicBezTo>
                      <a:cubicBezTo>
                        <a:pt x="1718" y="91"/>
                        <a:pt x="1334" y="8"/>
                        <a:pt x="860" y="4"/>
                      </a:cubicBezTo>
                      <a:cubicBezTo>
                        <a:pt x="386" y="0"/>
                        <a:pt x="1" y="78"/>
                        <a:pt x="1" y="176"/>
                      </a:cubicBezTo>
                    </a:path>
                  </a:pathLst>
                </a:custGeom>
                <a:solidFill>
                  <a:srgbClr val="70707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35" name="Freeform 3015"/>
                <p:cNvSpPr>
                  <a:spLocks/>
                </p:cNvSpPr>
                <p:nvPr/>
              </p:nvSpPr>
              <p:spPr bwMode="auto">
                <a:xfrm>
                  <a:off x="990" y="2681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36" name="Freeform 3016"/>
                <p:cNvSpPr>
                  <a:spLocks/>
                </p:cNvSpPr>
                <p:nvPr/>
              </p:nvSpPr>
              <p:spPr bwMode="auto">
                <a:xfrm>
                  <a:off x="992" y="2702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1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32" name="Oval 3018"/>
              <p:cNvSpPr>
                <a:spLocks noChangeArrowheads="1"/>
              </p:cNvSpPr>
              <p:nvPr/>
            </p:nvSpPr>
            <p:spPr bwMode="auto">
              <a:xfrm>
                <a:off x="1043" y="2687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17" name="Group 3024"/>
            <p:cNvGrpSpPr>
              <a:grpSpLocks/>
            </p:cNvGrpSpPr>
            <p:nvPr/>
          </p:nvGrpSpPr>
          <p:grpSpPr bwMode="auto">
            <a:xfrm>
              <a:off x="5109498" y="4046487"/>
              <a:ext cx="183992" cy="206079"/>
              <a:chOff x="1236" y="3152"/>
              <a:chExt cx="209" cy="277"/>
            </a:xfrm>
          </p:grpSpPr>
          <p:sp>
            <p:nvSpPr>
              <p:cNvPr id="827" name="Freeform 3020"/>
              <p:cNvSpPr>
                <a:spLocks/>
              </p:cNvSpPr>
              <p:nvPr/>
            </p:nvSpPr>
            <p:spPr bwMode="auto">
              <a:xfrm>
                <a:off x="1236" y="3152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8" name="Freeform 3021"/>
              <p:cNvSpPr>
                <a:spLocks/>
              </p:cNvSpPr>
              <p:nvPr/>
            </p:nvSpPr>
            <p:spPr bwMode="auto">
              <a:xfrm>
                <a:off x="1238" y="3152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9" name="Freeform 3022"/>
              <p:cNvSpPr>
                <a:spLocks/>
              </p:cNvSpPr>
              <p:nvPr/>
            </p:nvSpPr>
            <p:spPr bwMode="auto">
              <a:xfrm>
                <a:off x="1236" y="3152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0" name="Freeform 3023"/>
              <p:cNvSpPr>
                <a:spLocks/>
              </p:cNvSpPr>
              <p:nvPr/>
            </p:nvSpPr>
            <p:spPr bwMode="auto">
              <a:xfrm>
                <a:off x="1238" y="3173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18" name="Oval 3025"/>
            <p:cNvSpPr>
              <a:spLocks noChangeArrowheads="1"/>
            </p:cNvSpPr>
            <p:nvPr/>
          </p:nvSpPr>
          <p:spPr bwMode="auto">
            <a:xfrm>
              <a:off x="5156157" y="4050951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19" name="Group 3030"/>
            <p:cNvGrpSpPr>
              <a:grpSpLocks/>
            </p:cNvGrpSpPr>
            <p:nvPr/>
          </p:nvGrpSpPr>
          <p:grpSpPr bwMode="auto">
            <a:xfrm>
              <a:off x="5109498" y="4046487"/>
              <a:ext cx="183992" cy="206079"/>
              <a:chOff x="1236" y="3152"/>
              <a:chExt cx="209" cy="277"/>
            </a:xfrm>
          </p:grpSpPr>
          <p:sp>
            <p:nvSpPr>
              <p:cNvPr id="823" name="Freeform 3026"/>
              <p:cNvSpPr>
                <a:spLocks/>
              </p:cNvSpPr>
              <p:nvPr/>
            </p:nvSpPr>
            <p:spPr bwMode="auto">
              <a:xfrm>
                <a:off x="1236" y="3152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4" name="Freeform 3027"/>
              <p:cNvSpPr>
                <a:spLocks/>
              </p:cNvSpPr>
              <p:nvPr/>
            </p:nvSpPr>
            <p:spPr bwMode="auto">
              <a:xfrm>
                <a:off x="1238" y="3152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5" name="Freeform 3028"/>
              <p:cNvSpPr>
                <a:spLocks/>
              </p:cNvSpPr>
              <p:nvPr/>
            </p:nvSpPr>
            <p:spPr bwMode="auto">
              <a:xfrm>
                <a:off x="1236" y="3152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6" name="Freeform 3029"/>
              <p:cNvSpPr>
                <a:spLocks/>
              </p:cNvSpPr>
              <p:nvPr/>
            </p:nvSpPr>
            <p:spPr bwMode="auto">
              <a:xfrm>
                <a:off x="1238" y="3173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20" name="Oval 3031"/>
            <p:cNvSpPr>
              <a:spLocks noChangeArrowheads="1"/>
            </p:cNvSpPr>
            <p:nvPr/>
          </p:nvSpPr>
          <p:spPr bwMode="auto">
            <a:xfrm>
              <a:off x="5156157" y="4050951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21" name="Group 3036"/>
            <p:cNvGrpSpPr>
              <a:grpSpLocks/>
            </p:cNvGrpSpPr>
            <p:nvPr/>
          </p:nvGrpSpPr>
          <p:grpSpPr bwMode="auto">
            <a:xfrm>
              <a:off x="4879729" y="4046487"/>
              <a:ext cx="183992" cy="206079"/>
              <a:chOff x="975" y="3152"/>
              <a:chExt cx="209" cy="277"/>
            </a:xfrm>
          </p:grpSpPr>
          <p:sp>
            <p:nvSpPr>
              <p:cNvPr id="819" name="Freeform 3032"/>
              <p:cNvSpPr>
                <a:spLocks/>
              </p:cNvSpPr>
              <p:nvPr/>
            </p:nvSpPr>
            <p:spPr bwMode="auto">
              <a:xfrm>
                <a:off x="975" y="3152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0" name="Freeform 3033"/>
              <p:cNvSpPr>
                <a:spLocks/>
              </p:cNvSpPr>
              <p:nvPr/>
            </p:nvSpPr>
            <p:spPr bwMode="auto">
              <a:xfrm>
                <a:off x="977" y="3152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1" name="Freeform 3034"/>
              <p:cNvSpPr>
                <a:spLocks/>
              </p:cNvSpPr>
              <p:nvPr/>
            </p:nvSpPr>
            <p:spPr bwMode="auto">
              <a:xfrm>
                <a:off x="975" y="3152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2" name="Freeform 3035"/>
              <p:cNvSpPr>
                <a:spLocks/>
              </p:cNvSpPr>
              <p:nvPr/>
            </p:nvSpPr>
            <p:spPr bwMode="auto">
              <a:xfrm>
                <a:off x="977" y="3173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22" name="Oval 3037"/>
            <p:cNvSpPr>
              <a:spLocks noChangeArrowheads="1"/>
            </p:cNvSpPr>
            <p:nvPr/>
          </p:nvSpPr>
          <p:spPr bwMode="auto">
            <a:xfrm>
              <a:off x="4926387" y="4050951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23" name="Group 3042"/>
            <p:cNvGrpSpPr>
              <a:grpSpLocks/>
            </p:cNvGrpSpPr>
            <p:nvPr/>
          </p:nvGrpSpPr>
          <p:grpSpPr bwMode="auto">
            <a:xfrm>
              <a:off x="4879729" y="4046487"/>
              <a:ext cx="183992" cy="206079"/>
              <a:chOff x="975" y="3152"/>
              <a:chExt cx="209" cy="277"/>
            </a:xfrm>
          </p:grpSpPr>
          <p:sp>
            <p:nvSpPr>
              <p:cNvPr id="815" name="Freeform 3038"/>
              <p:cNvSpPr>
                <a:spLocks/>
              </p:cNvSpPr>
              <p:nvPr/>
            </p:nvSpPr>
            <p:spPr bwMode="auto">
              <a:xfrm>
                <a:off x="975" y="3152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6" name="Freeform 3039"/>
              <p:cNvSpPr>
                <a:spLocks/>
              </p:cNvSpPr>
              <p:nvPr/>
            </p:nvSpPr>
            <p:spPr bwMode="auto">
              <a:xfrm>
                <a:off x="977" y="3152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7" name="Freeform 3040"/>
              <p:cNvSpPr>
                <a:spLocks/>
              </p:cNvSpPr>
              <p:nvPr/>
            </p:nvSpPr>
            <p:spPr bwMode="auto">
              <a:xfrm>
                <a:off x="975" y="3152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8" name="Freeform 3041"/>
              <p:cNvSpPr>
                <a:spLocks/>
              </p:cNvSpPr>
              <p:nvPr/>
            </p:nvSpPr>
            <p:spPr bwMode="auto">
              <a:xfrm>
                <a:off x="977" y="3173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24" name="Oval 3043"/>
            <p:cNvSpPr>
              <a:spLocks noChangeArrowheads="1"/>
            </p:cNvSpPr>
            <p:nvPr/>
          </p:nvSpPr>
          <p:spPr bwMode="auto">
            <a:xfrm>
              <a:off x="4926387" y="4050951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25" name="Group 3048"/>
            <p:cNvGrpSpPr>
              <a:grpSpLocks/>
            </p:cNvGrpSpPr>
            <p:nvPr/>
          </p:nvGrpSpPr>
          <p:grpSpPr bwMode="auto">
            <a:xfrm>
              <a:off x="4642036" y="4044255"/>
              <a:ext cx="183992" cy="206079"/>
              <a:chOff x="705" y="3149"/>
              <a:chExt cx="209" cy="277"/>
            </a:xfrm>
          </p:grpSpPr>
          <p:sp>
            <p:nvSpPr>
              <p:cNvPr id="811" name="Freeform 3044"/>
              <p:cNvSpPr>
                <a:spLocks/>
              </p:cNvSpPr>
              <p:nvPr/>
            </p:nvSpPr>
            <p:spPr bwMode="auto">
              <a:xfrm>
                <a:off x="705" y="3149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2" name="Freeform 3045"/>
              <p:cNvSpPr>
                <a:spLocks/>
              </p:cNvSpPr>
              <p:nvPr/>
            </p:nvSpPr>
            <p:spPr bwMode="auto">
              <a:xfrm>
                <a:off x="707" y="3149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3" name="Freeform 3046"/>
              <p:cNvSpPr>
                <a:spLocks/>
              </p:cNvSpPr>
              <p:nvPr/>
            </p:nvSpPr>
            <p:spPr bwMode="auto">
              <a:xfrm>
                <a:off x="705" y="3149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4" name="Freeform 3047"/>
              <p:cNvSpPr>
                <a:spLocks/>
              </p:cNvSpPr>
              <p:nvPr/>
            </p:nvSpPr>
            <p:spPr bwMode="auto">
              <a:xfrm>
                <a:off x="707" y="3170"/>
                <a:ext cx="206" cy="2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1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26" name="Oval 3049"/>
            <p:cNvSpPr>
              <a:spLocks noChangeArrowheads="1"/>
            </p:cNvSpPr>
            <p:nvPr/>
          </p:nvSpPr>
          <p:spPr bwMode="auto">
            <a:xfrm>
              <a:off x="4688694" y="4048719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27" name="Group 3054"/>
            <p:cNvGrpSpPr>
              <a:grpSpLocks/>
            </p:cNvGrpSpPr>
            <p:nvPr/>
          </p:nvGrpSpPr>
          <p:grpSpPr bwMode="auto">
            <a:xfrm>
              <a:off x="4642036" y="4044255"/>
              <a:ext cx="183992" cy="206079"/>
              <a:chOff x="705" y="3149"/>
              <a:chExt cx="209" cy="277"/>
            </a:xfrm>
          </p:grpSpPr>
          <p:sp>
            <p:nvSpPr>
              <p:cNvPr id="807" name="Freeform 3050"/>
              <p:cNvSpPr>
                <a:spLocks/>
              </p:cNvSpPr>
              <p:nvPr/>
            </p:nvSpPr>
            <p:spPr bwMode="auto">
              <a:xfrm>
                <a:off x="705" y="3149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8" name="Freeform 3051"/>
              <p:cNvSpPr>
                <a:spLocks/>
              </p:cNvSpPr>
              <p:nvPr/>
            </p:nvSpPr>
            <p:spPr bwMode="auto">
              <a:xfrm>
                <a:off x="707" y="3149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9" name="Freeform 3052"/>
              <p:cNvSpPr>
                <a:spLocks/>
              </p:cNvSpPr>
              <p:nvPr/>
            </p:nvSpPr>
            <p:spPr bwMode="auto">
              <a:xfrm>
                <a:off x="705" y="3149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0" name="Freeform 3053"/>
              <p:cNvSpPr>
                <a:spLocks/>
              </p:cNvSpPr>
              <p:nvPr/>
            </p:nvSpPr>
            <p:spPr bwMode="auto">
              <a:xfrm>
                <a:off x="707" y="3170"/>
                <a:ext cx="206" cy="2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1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28" name="Oval 3055"/>
            <p:cNvSpPr>
              <a:spLocks noChangeArrowheads="1"/>
            </p:cNvSpPr>
            <p:nvPr/>
          </p:nvSpPr>
          <p:spPr bwMode="auto">
            <a:xfrm>
              <a:off x="4688694" y="4048719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29" name="Group 3060"/>
            <p:cNvGrpSpPr>
              <a:grpSpLocks/>
            </p:cNvGrpSpPr>
            <p:nvPr/>
          </p:nvGrpSpPr>
          <p:grpSpPr bwMode="auto">
            <a:xfrm>
              <a:off x="5010900" y="3879094"/>
              <a:ext cx="183992" cy="206079"/>
              <a:chOff x="1124" y="2927"/>
              <a:chExt cx="209" cy="277"/>
            </a:xfrm>
          </p:grpSpPr>
          <p:sp>
            <p:nvSpPr>
              <p:cNvPr id="803" name="Freeform 3056"/>
              <p:cNvSpPr>
                <a:spLocks/>
              </p:cNvSpPr>
              <p:nvPr/>
            </p:nvSpPr>
            <p:spPr bwMode="auto">
              <a:xfrm>
                <a:off x="1125" y="2927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1" y="2118"/>
                    </a:lnTo>
                    <a:cubicBezTo>
                      <a:pt x="0" y="2217"/>
                      <a:pt x="383" y="2300"/>
                      <a:pt x="858" y="2304"/>
                    </a:cubicBezTo>
                    <a:cubicBezTo>
                      <a:pt x="1332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4" name="Freeform 3057"/>
              <p:cNvSpPr>
                <a:spLocks/>
              </p:cNvSpPr>
              <p:nvPr/>
            </p:nvSpPr>
            <p:spPr bwMode="auto">
              <a:xfrm>
                <a:off x="1126" y="2927"/>
                <a:ext cx="207" cy="44"/>
              </a:xfrm>
              <a:custGeom>
                <a:avLst/>
                <a:gdLst/>
                <a:ahLst/>
                <a:cxnLst>
                  <a:cxn ang="0">
                    <a:pos x="0" y="176"/>
                  </a:cxn>
                  <a:cxn ang="0">
                    <a:pos x="857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0" y="176"/>
                  </a:cxn>
                </a:cxnLst>
                <a:rect l="0" t="0" r="r" b="b"/>
                <a:pathLst>
                  <a:path w="1718" h="366">
                    <a:moveTo>
                      <a:pt x="0" y="176"/>
                    </a:moveTo>
                    <a:cubicBezTo>
                      <a:pt x="0" y="275"/>
                      <a:pt x="383" y="359"/>
                      <a:pt x="857" y="362"/>
                    </a:cubicBezTo>
                    <a:cubicBezTo>
                      <a:pt x="1331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0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5" name="Freeform 3058"/>
              <p:cNvSpPr>
                <a:spLocks/>
              </p:cNvSpPr>
              <p:nvPr/>
            </p:nvSpPr>
            <p:spPr bwMode="auto">
              <a:xfrm>
                <a:off x="1124" y="2927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1" y="2118"/>
                    </a:lnTo>
                    <a:cubicBezTo>
                      <a:pt x="0" y="2217"/>
                      <a:pt x="383" y="2300"/>
                      <a:pt x="858" y="2304"/>
                    </a:cubicBezTo>
                    <a:cubicBezTo>
                      <a:pt x="1332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6" name="Freeform 3059"/>
              <p:cNvSpPr>
                <a:spLocks/>
              </p:cNvSpPr>
              <p:nvPr/>
            </p:nvSpPr>
            <p:spPr bwMode="auto">
              <a:xfrm>
                <a:off x="1126" y="2948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30" name="Oval 3061"/>
            <p:cNvSpPr>
              <a:spLocks noChangeArrowheads="1"/>
            </p:cNvSpPr>
            <p:nvPr/>
          </p:nvSpPr>
          <p:spPr bwMode="auto">
            <a:xfrm>
              <a:off x="5056678" y="3883558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31" name="Group 3066"/>
            <p:cNvGrpSpPr>
              <a:grpSpLocks/>
            </p:cNvGrpSpPr>
            <p:nvPr/>
          </p:nvGrpSpPr>
          <p:grpSpPr bwMode="auto">
            <a:xfrm>
              <a:off x="5010900" y="3879094"/>
              <a:ext cx="183992" cy="206079"/>
              <a:chOff x="1124" y="2927"/>
              <a:chExt cx="209" cy="277"/>
            </a:xfrm>
          </p:grpSpPr>
          <p:sp>
            <p:nvSpPr>
              <p:cNvPr id="799" name="Freeform 3062"/>
              <p:cNvSpPr>
                <a:spLocks/>
              </p:cNvSpPr>
              <p:nvPr/>
            </p:nvSpPr>
            <p:spPr bwMode="auto">
              <a:xfrm>
                <a:off x="1125" y="2927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1" y="2118"/>
                    </a:lnTo>
                    <a:cubicBezTo>
                      <a:pt x="0" y="2217"/>
                      <a:pt x="383" y="2300"/>
                      <a:pt x="858" y="2304"/>
                    </a:cubicBezTo>
                    <a:cubicBezTo>
                      <a:pt x="1332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0" name="Freeform 3063"/>
              <p:cNvSpPr>
                <a:spLocks/>
              </p:cNvSpPr>
              <p:nvPr/>
            </p:nvSpPr>
            <p:spPr bwMode="auto">
              <a:xfrm>
                <a:off x="1126" y="2927"/>
                <a:ext cx="207" cy="44"/>
              </a:xfrm>
              <a:custGeom>
                <a:avLst/>
                <a:gdLst/>
                <a:ahLst/>
                <a:cxnLst>
                  <a:cxn ang="0">
                    <a:pos x="0" y="176"/>
                  </a:cxn>
                  <a:cxn ang="0">
                    <a:pos x="857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0" y="176"/>
                  </a:cxn>
                </a:cxnLst>
                <a:rect l="0" t="0" r="r" b="b"/>
                <a:pathLst>
                  <a:path w="1718" h="366">
                    <a:moveTo>
                      <a:pt x="0" y="176"/>
                    </a:moveTo>
                    <a:cubicBezTo>
                      <a:pt x="0" y="275"/>
                      <a:pt x="383" y="359"/>
                      <a:pt x="857" y="362"/>
                    </a:cubicBezTo>
                    <a:cubicBezTo>
                      <a:pt x="1331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0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1" name="Freeform 3064"/>
              <p:cNvSpPr>
                <a:spLocks/>
              </p:cNvSpPr>
              <p:nvPr/>
            </p:nvSpPr>
            <p:spPr bwMode="auto">
              <a:xfrm>
                <a:off x="1124" y="2927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1" y="2118"/>
                    </a:lnTo>
                    <a:cubicBezTo>
                      <a:pt x="0" y="2217"/>
                      <a:pt x="383" y="2300"/>
                      <a:pt x="858" y="2304"/>
                    </a:cubicBezTo>
                    <a:cubicBezTo>
                      <a:pt x="1332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2" name="Freeform 3065"/>
              <p:cNvSpPr>
                <a:spLocks/>
              </p:cNvSpPr>
              <p:nvPr/>
            </p:nvSpPr>
            <p:spPr bwMode="auto">
              <a:xfrm>
                <a:off x="1126" y="2948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32" name="Oval 3067"/>
            <p:cNvSpPr>
              <a:spLocks noChangeArrowheads="1"/>
            </p:cNvSpPr>
            <p:nvPr/>
          </p:nvSpPr>
          <p:spPr bwMode="auto">
            <a:xfrm>
              <a:off x="5056678" y="3883558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33" name="Group 3072"/>
            <p:cNvGrpSpPr>
              <a:grpSpLocks/>
            </p:cNvGrpSpPr>
            <p:nvPr/>
          </p:nvGrpSpPr>
          <p:grpSpPr bwMode="auto">
            <a:xfrm>
              <a:off x="4770566" y="3870911"/>
              <a:ext cx="183112" cy="206079"/>
              <a:chOff x="851" y="2916"/>
              <a:chExt cx="208" cy="277"/>
            </a:xfrm>
          </p:grpSpPr>
          <p:sp>
            <p:nvSpPr>
              <p:cNvPr id="795" name="Freeform 3068"/>
              <p:cNvSpPr>
                <a:spLocks/>
              </p:cNvSpPr>
              <p:nvPr/>
            </p:nvSpPr>
            <p:spPr bwMode="auto">
              <a:xfrm>
                <a:off x="851" y="2916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7"/>
                  </a:cxn>
                  <a:cxn ang="0">
                    <a:pos x="857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0" y="2117"/>
                    </a:lnTo>
                    <a:cubicBezTo>
                      <a:pt x="0" y="2216"/>
                      <a:pt x="383" y="2300"/>
                      <a:pt x="857" y="2303"/>
                    </a:cubicBezTo>
                    <a:cubicBezTo>
                      <a:pt x="1331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3" y="91"/>
                      <a:pt x="1350" y="7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6" name="Freeform 3069"/>
              <p:cNvSpPr>
                <a:spLocks/>
              </p:cNvSpPr>
              <p:nvPr/>
            </p:nvSpPr>
            <p:spPr bwMode="auto">
              <a:xfrm>
                <a:off x="852" y="2916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8" y="190"/>
                  </a:cxn>
                  <a:cxn ang="0">
                    <a:pos x="861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4" y="358"/>
                      <a:pt x="858" y="362"/>
                    </a:cubicBezTo>
                    <a:cubicBezTo>
                      <a:pt x="1332" y="366"/>
                      <a:pt x="1717" y="289"/>
                      <a:pt x="1718" y="190"/>
                    </a:cubicBezTo>
                    <a:cubicBezTo>
                      <a:pt x="1718" y="91"/>
                      <a:pt x="1335" y="7"/>
                      <a:pt x="861" y="4"/>
                    </a:cubicBezTo>
                    <a:cubicBezTo>
                      <a:pt x="387" y="0"/>
                      <a:pt x="2" y="77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7" name="Freeform 3070"/>
              <p:cNvSpPr>
                <a:spLocks/>
              </p:cNvSpPr>
              <p:nvPr/>
            </p:nvSpPr>
            <p:spPr bwMode="auto">
              <a:xfrm>
                <a:off x="851" y="2916"/>
                <a:ext cx="207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7"/>
                  </a:cxn>
                  <a:cxn ang="0">
                    <a:pos x="857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0" y="2117"/>
                    </a:lnTo>
                    <a:cubicBezTo>
                      <a:pt x="0" y="2216"/>
                      <a:pt x="383" y="2300"/>
                      <a:pt x="857" y="2303"/>
                    </a:cubicBezTo>
                    <a:cubicBezTo>
                      <a:pt x="1331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3" y="91"/>
                      <a:pt x="1350" y="7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8" name="Freeform 3071"/>
              <p:cNvSpPr>
                <a:spLocks/>
              </p:cNvSpPr>
              <p:nvPr/>
            </p:nvSpPr>
            <p:spPr bwMode="auto">
              <a:xfrm>
                <a:off x="852" y="2937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2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34" name="Oval 3073"/>
            <p:cNvSpPr>
              <a:spLocks noChangeArrowheads="1"/>
            </p:cNvSpPr>
            <p:nvPr/>
          </p:nvSpPr>
          <p:spPr bwMode="auto">
            <a:xfrm>
              <a:off x="4816344" y="3875375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35" name="Group 3078"/>
            <p:cNvGrpSpPr>
              <a:grpSpLocks/>
            </p:cNvGrpSpPr>
            <p:nvPr/>
          </p:nvGrpSpPr>
          <p:grpSpPr bwMode="auto">
            <a:xfrm>
              <a:off x="4770566" y="3870911"/>
              <a:ext cx="183112" cy="206079"/>
              <a:chOff x="851" y="2916"/>
              <a:chExt cx="208" cy="277"/>
            </a:xfrm>
          </p:grpSpPr>
          <p:sp>
            <p:nvSpPr>
              <p:cNvPr id="791" name="Freeform 3074"/>
              <p:cNvSpPr>
                <a:spLocks/>
              </p:cNvSpPr>
              <p:nvPr/>
            </p:nvSpPr>
            <p:spPr bwMode="auto">
              <a:xfrm>
                <a:off x="851" y="2916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7"/>
                  </a:cxn>
                  <a:cxn ang="0">
                    <a:pos x="857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0" y="2117"/>
                    </a:lnTo>
                    <a:cubicBezTo>
                      <a:pt x="0" y="2216"/>
                      <a:pt x="383" y="2300"/>
                      <a:pt x="857" y="2303"/>
                    </a:cubicBezTo>
                    <a:cubicBezTo>
                      <a:pt x="1331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3" y="91"/>
                      <a:pt x="1350" y="7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2" name="Freeform 3075"/>
              <p:cNvSpPr>
                <a:spLocks/>
              </p:cNvSpPr>
              <p:nvPr/>
            </p:nvSpPr>
            <p:spPr bwMode="auto">
              <a:xfrm>
                <a:off x="852" y="2916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8" y="190"/>
                  </a:cxn>
                  <a:cxn ang="0">
                    <a:pos x="861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4" y="358"/>
                      <a:pt x="858" y="362"/>
                    </a:cubicBezTo>
                    <a:cubicBezTo>
                      <a:pt x="1332" y="366"/>
                      <a:pt x="1717" y="289"/>
                      <a:pt x="1718" y="190"/>
                    </a:cubicBezTo>
                    <a:cubicBezTo>
                      <a:pt x="1718" y="91"/>
                      <a:pt x="1335" y="7"/>
                      <a:pt x="861" y="4"/>
                    </a:cubicBezTo>
                    <a:cubicBezTo>
                      <a:pt x="387" y="0"/>
                      <a:pt x="2" y="77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3" name="Freeform 3076"/>
              <p:cNvSpPr>
                <a:spLocks/>
              </p:cNvSpPr>
              <p:nvPr/>
            </p:nvSpPr>
            <p:spPr bwMode="auto">
              <a:xfrm>
                <a:off x="851" y="2916"/>
                <a:ext cx="207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7"/>
                  </a:cxn>
                  <a:cxn ang="0">
                    <a:pos x="857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0" y="2117"/>
                    </a:lnTo>
                    <a:cubicBezTo>
                      <a:pt x="0" y="2216"/>
                      <a:pt x="383" y="2300"/>
                      <a:pt x="857" y="2303"/>
                    </a:cubicBezTo>
                    <a:cubicBezTo>
                      <a:pt x="1331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3" y="91"/>
                      <a:pt x="1350" y="7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4" name="Freeform 3077"/>
              <p:cNvSpPr>
                <a:spLocks/>
              </p:cNvSpPr>
              <p:nvPr/>
            </p:nvSpPr>
            <p:spPr bwMode="auto">
              <a:xfrm>
                <a:off x="852" y="2937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2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36" name="Oval 3079"/>
            <p:cNvSpPr>
              <a:spLocks noChangeArrowheads="1"/>
            </p:cNvSpPr>
            <p:nvPr/>
          </p:nvSpPr>
          <p:spPr bwMode="auto">
            <a:xfrm>
              <a:off x="4816344" y="3875375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37" name="Group 3084"/>
            <p:cNvGrpSpPr>
              <a:grpSpLocks/>
            </p:cNvGrpSpPr>
            <p:nvPr/>
          </p:nvGrpSpPr>
          <p:grpSpPr bwMode="auto">
            <a:xfrm>
              <a:off x="4892934" y="3696079"/>
              <a:ext cx="183992" cy="206079"/>
              <a:chOff x="990" y="2681"/>
              <a:chExt cx="209" cy="277"/>
            </a:xfrm>
          </p:grpSpPr>
          <p:sp>
            <p:nvSpPr>
              <p:cNvPr id="787" name="Freeform 3080"/>
              <p:cNvSpPr>
                <a:spLocks/>
              </p:cNvSpPr>
              <p:nvPr/>
            </p:nvSpPr>
            <p:spPr bwMode="auto">
              <a:xfrm>
                <a:off x="990" y="2681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8" name="Freeform 3081"/>
              <p:cNvSpPr>
                <a:spLocks/>
              </p:cNvSpPr>
              <p:nvPr/>
            </p:nvSpPr>
            <p:spPr bwMode="auto">
              <a:xfrm>
                <a:off x="992" y="2681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9" name="Freeform 3082"/>
              <p:cNvSpPr>
                <a:spLocks/>
              </p:cNvSpPr>
              <p:nvPr/>
            </p:nvSpPr>
            <p:spPr bwMode="auto">
              <a:xfrm>
                <a:off x="990" y="2681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0" name="Freeform 3083"/>
              <p:cNvSpPr>
                <a:spLocks/>
              </p:cNvSpPr>
              <p:nvPr/>
            </p:nvSpPr>
            <p:spPr bwMode="auto">
              <a:xfrm>
                <a:off x="992" y="2702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38" name="Oval 3085"/>
            <p:cNvSpPr>
              <a:spLocks noChangeArrowheads="1"/>
            </p:cNvSpPr>
            <p:nvPr/>
          </p:nvSpPr>
          <p:spPr bwMode="auto">
            <a:xfrm>
              <a:off x="4939592" y="3700543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39" name="Group 3090"/>
            <p:cNvGrpSpPr>
              <a:grpSpLocks/>
            </p:cNvGrpSpPr>
            <p:nvPr/>
          </p:nvGrpSpPr>
          <p:grpSpPr bwMode="auto">
            <a:xfrm>
              <a:off x="4892934" y="3696079"/>
              <a:ext cx="183992" cy="206079"/>
              <a:chOff x="990" y="2681"/>
              <a:chExt cx="209" cy="277"/>
            </a:xfrm>
          </p:grpSpPr>
          <p:sp>
            <p:nvSpPr>
              <p:cNvPr id="783" name="Freeform 3086"/>
              <p:cNvSpPr>
                <a:spLocks/>
              </p:cNvSpPr>
              <p:nvPr/>
            </p:nvSpPr>
            <p:spPr bwMode="auto">
              <a:xfrm>
                <a:off x="990" y="2681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4" name="Freeform 3087"/>
              <p:cNvSpPr>
                <a:spLocks/>
              </p:cNvSpPr>
              <p:nvPr/>
            </p:nvSpPr>
            <p:spPr bwMode="auto">
              <a:xfrm>
                <a:off x="992" y="2681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5" name="Freeform 3088"/>
              <p:cNvSpPr>
                <a:spLocks/>
              </p:cNvSpPr>
              <p:nvPr/>
            </p:nvSpPr>
            <p:spPr bwMode="auto">
              <a:xfrm>
                <a:off x="990" y="2681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6" name="Freeform 3089"/>
              <p:cNvSpPr>
                <a:spLocks/>
              </p:cNvSpPr>
              <p:nvPr/>
            </p:nvSpPr>
            <p:spPr bwMode="auto">
              <a:xfrm>
                <a:off x="992" y="2702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40" name="Oval 3091"/>
            <p:cNvSpPr>
              <a:spLocks noChangeArrowheads="1"/>
            </p:cNvSpPr>
            <p:nvPr/>
          </p:nvSpPr>
          <p:spPr bwMode="auto">
            <a:xfrm>
              <a:off x="4939592" y="3700543"/>
              <a:ext cx="89795" cy="2008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171" name="AutoShape 64"/>
          <p:cNvSpPr>
            <a:spLocks noChangeArrowheads="1"/>
          </p:cNvSpPr>
          <p:nvPr/>
        </p:nvSpPr>
        <p:spPr bwMode="auto">
          <a:xfrm>
            <a:off x="2503309" y="1497644"/>
            <a:ext cx="1300595" cy="904180"/>
          </a:xfrm>
          <a:prstGeom prst="flowChartMultidocumen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wrap="none" lIns="0" rIns="0" anchor="ctr"/>
          <a:lstStyle/>
          <a:p>
            <a:pPr algn="ctr">
              <a:defRPr/>
            </a:pPr>
            <a:r>
              <a:rPr lang="en-US" sz="1200" b="1" dirty="0" smtClean="0">
                <a:latin typeface="+mj-lt"/>
              </a:rPr>
              <a:t>Purchase</a:t>
            </a:r>
            <a:r>
              <a:rPr lang="en-US" sz="1400" b="1" dirty="0" smtClean="0">
                <a:latin typeface="+mj-lt"/>
              </a:rPr>
              <a:t/>
            </a:r>
            <a:br>
              <a:rPr lang="en-US" sz="1400" b="1" dirty="0" smtClean="0">
                <a:latin typeface="+mj-lt"/>
              </a:rPr>
            </a:br>
            <a:r>
              <a:rPr lang="en-US" sz="1200" b="1" dirty="0" smtClean="0">
                <a:latin typeface="+mj-lt"/>
              </a:rPr>
              <a:t>Orders</a:t>
            </a:r>
            <a:endParaRPr lang="en-US" sz="1200" b="1" dirty="0">
              <a:latin typeface="+mj-lt"/>
            </a:endParaRPr>
          </a:p>
        </p:txBody>
      </p:sp>
      <p:sp>
        <p:nvSpPr>
          <p:cNvPr id="3172" name="AutoShape 64"/>
          <p:cNvSpPr>
            <a:spLocks noChangeArrowheads="1"/>
          </p:cNvSpPr>
          <p:nvPr/>
        </p:nvSpPr>
        <p:spPr bwMode="auto">
          <a:xfrm>
            <a:off x="2631325" y="3734876"/>
            <a:ext cx="1355459" cy="934660"/>
          </a:xfrm>
          <a:prstGeom prst="flowChartMultidocumen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wrap="none" lIns="0" rIns="0" anchor="ctr"/>
          <a:lstStyle/>
          <a:p>
            <a:pPr algn="ctr">
              <a:defRPr/>
            </a:pPr>
            <a:r>
              <a:rPr lang="en-US" sz="1200" b="1" dirty="0" smtClean="0">
                <a:latin typeface="+mj-lt"/>
              </a:rPr>
              <a:t>Work</a:t>
            </a:r>
          </a:p>
          <a:p>
            <a:pPr algn="ctr">
              <a:defRPr/>
            </a:pPr>
            <a:r>
              <a:rPr lang="en-US" sz="1200" b="1" dirty="0" smtClean="0">
                <a:latin typeface="+mj-lt"/>
              </a:rPr>
              <a:t>Orders</a:t>
            </a:r>
            <a:endParaRPr lang="en-US" sz="1200" b="1" dirty="0">
              <a:latin typeface="+mj-lt"/>
            </a:endParaRPr>
          </a:p>
        </p:txBody>
      </p:sp>
      <p:grpSp>
        <p:nvGrpSpPr>
          <p:cNvPr id="3173" name="Group 3172"/>
          <p:cNvGrpSpPr/>
          <p:nvPr/>
        </p:nvGrpSpPr>
        <p:grpSpPr>
          <a:xfrm>
            <a:off x="5899214" y="3503045"/>
            <a:ext cx="2699471" cy="1776091"/>
            <a:chOff x="1290638" y="1381636"/>
            <a:chExt cx="6548437" cy="4953183"/>
          </a:xfrm>
        </p:grpSpPr>
        <p:grpSp>
          <p:nvGrpSpPr>
            <p:cNvPr id="3174" name="Group 3173"/>
            <p:cNvGrpSpPr>
              <a:grpSpLocks/>
            </p:cNvGrpSpPr>
            <p:nvPr/>
          </p:nvGrpSpPr>
          <p:grpSpPr bwMode="auto">
            <a:xfrm>
              <a:off x="2603500" y="1381636"/>
              <a:ext cx="3911600" cy="1541463"/>
              <a:chOff x="1064" y="1240"/>
              <a:chExt cx="2464" cy="971"/>
            </a:xfrm>
          </p:grpSpPr>
          <p:sp>
            <p:nvSpPr>
              <p:cNvPr id="3180" name="Freeform 3"/>
              <p:cNvSpPr>
                <a:spLocks/>
              </p:cNvSpPr>
              <p:nvPr/>
            </p:nvSpPr>
            <p:spPr bwMode="auto">
              <a:xfrm>
                <a:off x="1836" y="1254"/>
                <a:ext cx="1326" cy="290"/>
              </a:xfrm>
              <a:custGeom>
                <a:avLst/>
                <a:gdLst>
                  <a:gd name="T0" fmla="*/ 272 w 1326"/>
                  <a:gd name="T1" fmla="*/ 24 h 290"/>
                  <a:gd name="T2" fmla="*/ 0 w 1326"/>
                  <a:gd name="T3" fmla="*/ 242 h 290"/>
                  <a:gd name="T4" fmla="*/ 590 w 1326"/>
                  <a:gd name="T5" fmla="*/ 290 h 290"/>
                  <a:gd name="T6" fmla="*/ 1326 w 1326"/>
                  <a:gd name="T7" fmla="*/ 228 h 290"/>
                  <a:gd name="T8" fmla="*/ 1274 w 1326"/>
                  <a:gd name="T9" fmla="*/ 149 h 290"/>
                  <a:gd name="T10" fmla="*/ 1157 w 1326"/>
                  <a:gd name="T11" fmla="*/ 26 h 290"/>
                  <a:gd name="T12" fmla="*/ 810 w 1326"/>
                  <a:gd name="T13" fmla="*/ 0 h 290"/>
                  <a:gd name="T14" fmla="*/ 422 w 1326"/>
                  <a:gd name="T15" fmla="*/ 6 h 290"/>
                  <a:gd name="T16" fmla="*/ 272 w 1326"/>
                  <a:gd name="T17" fmla="*/ 24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26"/>
                  <a:gd name="T28" fmla="*/ 0 h 290"/>
                  <a:gd name="T29" fmla="*/ 1326 w 1326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26" h="290">
                    <a:moveTo>
                      <a:pt x="272" y="24"/>
                    </a:moveTo>
                    <a:lnTo>
                      <a:pt x="0" y="242"/>
                    </a:lnTo>
                    <a:lnTo>
                      <a:pt x="590" y="290"/>
                    </a:lnTo>
                    <a:lnTo>
                      <a:pt x="1326" y="228"/>
                    </a:lnTo>
                    <a:lnTo>
                      <a:pt x="1274" y="149"/>
                    </a:lnTo>
                    <a:lnTo>
                      <a:pt x="1157" y="26"/>
                    </a:lnTo>
                    <a:lnTo>
                      <a:pt x="810" y="0"/>
                    </a:lnTo>
                    <a:lnTo>
                      <a:pt x="422" y="6"/>
                    </a:lnTo>
                    <a:lnTo>
                      <a:pt x="272" y="2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000" dirty="0">
                  <a:latin typeface="+mj-lt"/>
                </a:endParaRPr>
              </a:p>
            </p:txBody>
          </p:sp>
          <p:grpSp>
            <p:nvGrpSpPr>
              <p:cNvPr id="3181" name="Group 4"/>
              <p:cNvGrpSpPr>
                <a:grpSpLocks/>
              </p:cNvGrpSpPr>
              <p:nvPr/>
            </p:nvGrpSpPr>
            <p:grpSpPr bwMode="auto">
              <a:xfrm>
                <a:off x="1064" y="1240"/>
                <a:ext cx="2464" cy="971"/>
                <a:chOff x="3136" y="1242"/>
                <a:chExt cx="2464" cy="971"/>
              </a:xfrm>
            </p:grpSpPr>
            <p:sp>
              <p:nvSpPr>
                <p:cNvPr id="3182" name="Freeform 5"/>
                <p:cNvSpPr>
                  <a:spLocks/>
                </p:cNvSpPr>
                <p:nvPr/>
              </p:nvSpPr>
              <p:spPr bwMode="auto">
                <a:xfrm>
                  <a:off x="4640" y="1272"/>
                  <a:ext cx="67" cy="189"/>
                </a:xfrm>
                <a:custGeom>
                  <a:avLst/>
                  <a:gdLst>
                    <a:gd name="T0" fmla="*/ 67 w 203"/>
                    <a:gd name="T1" fmla="*/ 0 h 568"/>
                    <a:gd name="T2" fmla="*/ 55 w 203"/>
                    <a:gd name="T3" fmla="*/ 11 h 568"/>
                    <a:gd name="T4" fmla="*/ 24 w 203"/>
                    <a:gd name="T5" fmla="*/ 114 h 568"/>
                    <a:gd name="T6" fmla="*/ 0 w 203"/>
                    <a:gd name="T7" fmla="*/ 189 h 568"/>
                    <a:gd name="T8" fmla="*/ 19 w 203"/>
                    <a:gd name="T9" fmla="*/ 187 h 568"/>
                    <a:gd name="T10" fmla="*/ 67 w 203"/>
                    <a:gd name="T11" fmla="*/ 0 h 56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3"/>
                    <a:gd name="T19" fmla="*/ 0 h 568"/>
                    <a:gd name="T20" fmla="*/ 203 w 203"/>
                    <a:gd name="T21" fmla="*/ 568 h 56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3" h="568">
                      <a:moveTo>
                        <a:pt x="203" y="0"/>
                      </a:moveTo>
                      <a:lnTo>
                        <a:pt x="166" y="34"/>
                      </a:lnTo>
                      <a:lnTo>
                        <a:pt x="74" y="342"/>
                      </a:lnTo>
                      <a:lnTo>
                        <a:pt x="0" y="568"/>
                      </a:lnTo>
                      <a:lnTo>
                        <a:pt x="58" y="561"/>
                      </a:lnTo>
                      <a:lnTo>
                        <a:pt x="203" y="0"/>
                      </a:lnTo>
                      <a:close/>
                    </a:path>
                  </a:pathLst>
                </a:custGeom>
                <a:solidFill>
                  <a:srgbClr val="20202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 dirty="0">
                    <a:latin typeface="+mj-lt"/>
                  </a:endParaRPr>
                </a:p>
              </p:txBody>
            </p:sp>
            <p:sp>
              <p:nvSpPr>
                <p:cNvPr id="3183" name="Freeform 6"/>
                <p:cNvSpPr>
                  <a:spLocks/>
                </p:cNvSpPr>
                <p:nvPr/>
              </p:nvSpPr>
              <p:spPr bwMode="auto">
                <a:xfrm>
                  <a:off x="4362" y="1277"/>
                  <a:ext cx="147" cy="197"/>
                </a:xfrm>
                <a:custGeom>
                  <a:avLst/>
                  <a:gdLst>
                    <a:gd name="T0" fmla="*/ 113 w 441"/>
                    <a:gd name="T1" fmla="*/ 0 h 593"/>
                    <a:gd name="T2" fmla="*/ 0 w 441"/>
                    <a:gd name="T3" fmla="*/ 197 h 593"/>
                    <a:gd name="T4" fmla="*/ 48 w 441"/>
                    <a:gd name="T5" fmla="*/ 197 h 593"/>
                    <a:gd name="T6" fmla="*/ 147 w 441"/>
                    <a:gd name="T7" fmla="*/ 4 h 593"/>
                    <a:gd name="T8" fmla="*/ 113 w 441"/>
                    <a:gd name="T9" fmla="*/ 0 h 5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1"/>
                    <a:gd name="T16" fmla="*/ 0 h 593"/>
                    <a:gd name="T17" fmla="*/ 441 w 441"/>
                    <a:gd name="T18" fmla="*/ 593 h 5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1" h="593">
                      <a:moveTo>
                        <a:pt x="340" y="0"/>
                      </a:moveTo>
                      <a:lnTo>
                        <a:pt x="0" y="593"/>
                      </a:lnTo>
                      <a:lnTo>
                        <a:pt x="144" y="592"/>
                      </a:lnTo>
                      <a:lnTo>
                        <a:pt x="441" y="13"/>
                      </a:lnTo>
                      <a:lnTo>
                        <a:pt x="340" y="0"/>
                      </a:lnTo>
                      <a:close/>
                    </a:path>
                  </a:pathLst>
                </a:custGeom>
                <a:solidFill>
                  <a:srgbClr val="20202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 dirty="0">
                    <a:latin typeface="+mj-lt"/>
                  </a:endParaRPr>
                </a:p>
              </p:txBody>
            </p:sp>
            <p:sp>
              <p:nvSpPr>
                <p:cNvPr id="3184" name="Freeform 7"/>
                <p:cNvSpPr>
                  <a:spLocks/>
                </p:cNvSpPr>
                <p:nvPr/>
              </p:nvSpPr>
              <p:spPr bwMode="auto">
                <a:xfrm>
                  <a:off x="3925" y="1408"/>
                  <a:ext cx="1264" cy="178"/>
                </a:xfrm>
                <a:custGeom>
                  <a:avLst/>
                  <a:gdLst>
                    <a:gd name="T0" fmla="*/ 705 w 3792"/>
                    <a:gd name="T1" fmla="*/ 48 h 533"/>
                    <a:gd name="T2" fmla="*/ 728 w 3792"/>
                    <a:gd name="T3" fmla="*/ 28 h 533"/>
                    <a:gd name="T4" fmla="*/ 743 w 3792"/>
                    <a:gd name="T5" fmla="*/ 16 h 533"/>
                    <a:gd name="T6" fmla="*/ 764 w 3792"/>
                    <a:gd name="T7" fmla="*/ 9 h 533"/>
                    <a:gd name="T8" fmla="*/ 787 w 3792"/>
                    <a:gd name="T9" fmla="*/ 0 h 533"/>
                    <a:gd name="T10" fmla="*/ 822 w 3792"/>
                    <a:gd name="T11" fmla="*/ 0 h 533"/>
                    <a:gd name="T12" fmla="*/ 1147 w 3792"/>
                    <a:gd name="T13" fmla="*/ 19 h 533"/>
                    <a:gd name="T14" fmla="*/ 1177 w 3792"/>
                    <a:gd name="T15" fmla="*/ 21 h 533"/>
                    <a:gd name="T16" fmla="*/ 1193 w 3792"/>
                    <a:gd name="T17" fmla="*/ 23 h 533"/>
                    <a:gd name="T18" fmla="*/ 1208 w 3792"/>
                    <a:gd name="T19" fmla="*/ 27 h 533"/>
                    <a:gd name="T20" fmla="*/ 1220 w 3792"/>
                    <a:gd name="T21" fmla="*/ 32 h 533"/>
                    <a:gd name="T22" fmla="*/ 1232 w 3792"/>
                    <a:gd name="T23" fmla="*/ 39 h 533"/>
                    <a:gd name="T24" fmla="*/ 1239 w 3792"/>
                    <a:gd name="T25" fmla="*/ 45 h 533"/>
                    <a:gd name="T26" fmla="*/ 1247 w 3792"/>
                    <a:gd name="T27" fmla="*/ 55 h 533"/>
                    <a:gd name="T28" fmla="*/ 1254 w 3792"/>
                    <a:gd name="T29" fmla="*/ 65 h 533"/>
                    <a:gd name="T30" fmla="*/ 1264 w 3792"/>
                    <a:gd name="T31" fmla="*/ 89 h 533"/>
                    <a:gd name="T32" fmla="*/ 1253 w 3792"/>
                    <a:gd name="T33" fmla="*/ 135 h 533"/>
                    <a:gd name="T34" fmla="*/ 763 w 3792"/>
                    <a:gd name="T35" fmla="*/ 178 h 533"/>
                    <a:gd name="T36" fmla="*/ 415 w 3792"/>
                    <a:gd name="T37" fmla="*/ 135 h 533"/>
                    <a:gd name="T38" fmla="*/ 0 w 3792"/>
                    <a:gd name="T39" fmla="*/ 84 h 533"/>
                    <a:gd name="T40" fmla="*/ 384 w 3792"/>
                    <a:gd name="T41" fmla="*/ 55 h 533"/>
                    <a:gd name="T42" fmla="*/ 633 w 3792"/>
                    <a:gd name="T43" fmla="*/ 53 h 533"/>
                    <a:gd name="T44" fmla="*/ 705 w 3792"/>
                    <a:gd name="T45" fmla="*/ 48 h 533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3792"/>
                    <a:gd name="T70" fmla="*/ 0 h 533"/>
                    <a:gd name="T71" fmla="*/ 3792 w 3792"/>
                    <a:gd name="T72" fmla="*/ 533 h 533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3792" h="533">
                      <a:moveTo>
                        <a:pt x="2115" y="144"/>
                      </a:moveTo>
                      <a:lnTo>
                        <a:pt x="2185" y="85"/>
                      </a:lnTo>
                      <a:lnTo>
                        <a:pt x="2230" y="47"/>
                      </a:lnTo>
                      <a:lnTo>
                        <a:pt x="2291" y="26"/>
                      </a:lnTo>
                      <a:lnTo>
                        <a:pt x="2360" y="0"/>
                      </a:lnTo>
                      <a:lnTo>
                        <a:pt x="2465" y="0"/>
                      </a:lnTo>
                      <a:lnTo>
                        <a:pt x="3442" y="56"/>
                      </a:lnTo>
                      <a:lnTo>
                        <a:pt x="3531" y="64"/>
                      </a:lnTo>
                      <a:lnTo>
                        <a:pt x="3580" y="70"/>
                      </a:lnTo>
                      <a:lnTo>
                        <a:pt x="3623" y="81"/>
                      </a:lnTo>
                      <a:lnTo>
                        <a:pt x="3659" y="97"/>
                      </a:lnTo>
                      <a:lnTo>
                        <a:pt x="3695" y="116"/>
                      </a:lnTo>
                      <a:lnTo>
                        <a:pt x="3717" y="135"/>
                      </a:lnTo>
                      <a:lnTo>
                        <a:pt x="3740" y="164"/>
                      </a:lnTo>
                      <a:lnTo>
                        <a:pt x="3761" y="194"/>
                      </a:lnTo>
                      <a:lnTo>
                        <a:pt x="3792" y="266"/>
                      </a:lnTo>
                      <a:lnTo>
                        <a:pt x="3758" y="403"/>
                      </a:lnTo>
                      <a:lnTo>
                        <a:pt x="2288" y="533"/>
                      </a:lnTo>
                      <a:lnTo>
                        <a:pt x="1246" y="403"/>
                      </a:lnTo>
                      <a:lnTo>
                        <a:pt x="0" y="253"/>
                      </a:lnTo>
                      <a:lnTo>
                        <a:pt x="1151" y="166"/>
                      </a:lnTo>
                      <a:lnTo>
                        <a:pt x="1899" y="160"/>
                      </a:lnTo>
                      <a:lnTo>
                        <a:pt x="2115" y="144"/>
                      </a:lnTo>
                      <a:close/>
                    </a:path>
                  </a:pathLst>
                </a:custGeom>
                <a:solidFill>
                  <a:srgbClr val="201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 dirty="0">
                    <a:latin typeface="+mj-lt"/>
                  </a:endParaRPr>
                </a:p>
              </p:txBody>
            </p:sp>
            <p:grpSp>
              <p:nvGrpSpPr>
                <p:cNvPr id="3185" name="Group 8"/>
                <p:cNvGrpSpPr>
                  <a:grpSpLocks/>
                </p:cNvGrpSpPr>
                <p:nvPr/>
              </p:nvGrpSpPr>
              <p:grpSpPr bwMode="auto">
                <a:xfrm>
                  <a:off x="3883" y="1315"/>
                  <a:ext cx="1025" cy="329"/>
                  <a:chOff x="1102" y="1431"/>
                  <a:chExt cx="1025" cy="329"/>
                </a:xfrm>
              </p:grpSpPr>
              <p:grpSp>
                <p:nvGrpSpPr>
                  <p:cNvPr id="3281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400" y="1431"/>
                    <a:ext cx="727" cy="329"/>
                    <a:chOff x="1400" y="1431"/>
                    <a:chExt cx="727" cy="329"/>
                  </a:xfrm>
                </p:grpSpPr>
                <p:grpSp>
                  <p:nvGrpSpPr>
                    <p:cNvPr id="3283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06" y="1446"/>
                      <a:ext cx="421" cy="314"/>
                      <a:chOff x="1706" y="1446"/>
                      <a:chExt cx="421" cy="314"/>
                    </a:xfrm>
                  </p:grpSpPr>
                  <p:grpSp>
                    <p:nvGrpSpPr>
                      <p:cNvPr id="3290" name="Group 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975" y="1504"/>
                        <a:ext cx="69" cy="23"/>
                        <a:chOff x="1975" y="1504"/>
                        <a:chExt cx="69" cy="23"/>
                      </a:xfrm>
                    </p:grpSpPr>
                    <p:sp>
                      <p:nvSpPr>
                        <p:cNvPr id="3293" name="Line 1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1975" y="1504"/>
                          <a:ext cx="6" cy="19"/>
                        </a:xfrm>
                        <a:prstGeom prst="line">
                          <a:avLst/>
                        </a:prstGeom>
                        <a:noFill/>
                        <a:ln w="63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sz="1000" dirty="0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3294" name="Line 1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039" y="1508"/>
                          <a:ext cx="5" cy="19"/>
                        </a:xfrm>
                        <a:prstGeom prst="line">
                          <a:avLst/>
                        </a:prstGeom>
                        <a:noFill/>
                        <a:ln w="63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sz="1000" dirty="0">
                            <a:latin typeface="+mj-lt"/>
                          </a:endParaRPr>
                        </a:p>
                      </p:txBody>
                    </p:sp>
                  </p:grpSp>
                  <p:sp>
                    <p:nvSpPr>
                      <p:cNvPr id="3291" name="Freeform 1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06" y="1514"/>
                        <a:ext cx="421" cy="246"/>
                      </a:xfrm>
                      <a:custGeom>
                        <a:avLst/>
                        <a:gdLst>
                          <a:gd name="T0" fmla="*/ 121 w 1263"/>
                          <a:gd name="T1" fmla="*/ 93 h 738"/>
                          <a:gd name="T2" fmla="*/ 135 w 1263"/>
                          <a:gd name="T3" fmla="*/ 79 h 738"/>
                          <a:gd name="T4" fmla="*/ 146 w 1263"/>
                          <a:gd name="T5" fmla="*/ 64 h 738"/>
                          <a:gd name="T6" fmla="*/ 193 w 1263"/>
                          <a:gd name="T7" fmla="*/ 10 h 738"/>
                          <a:gd name="T8" fmla="*/ 200 w 1263"/>
                          <a:gd name="T9" fmla="*/ 6 h 738"/>
                          <a:gd name="T10" fmla="*/ 206 w 1263"/>
                          <a:gd name="T11" fmla="*/ 3 h 738"/>
                          <a:gd name="T12" fmla="*/ 212 w 1263"/>
                          <a:gd name="T13" fmla="*/ 2 h 738"/>
                          <a:gd name="T14" fmla="*/ 221 w 1263"/>
                          <a:gd name="T15" fmla="*/ 0 h 738"/>
                          <a:gd name="T16" fmla="*/ 230 w 1263"/>
                          <a:gd name="T17" fmla="*/ 1 h 738"/>
                          <a:gd name="T18" fmla="*/ 368 w 1263"/>
                          <a:gd name="T19" fmla="*/ 8 h 738"/>
                          <a:gd name="T20" fmla="*/ 375 w 1263"/>
                          <a:gd name="T21" fmla="*/ 8 h 738"/>
                          <a:gd name="T22" fmla="*/ 387 w 1263"/>
                          <a:gd name="T23" fmla="*/ 10 h 738"/>
                          <a:gd name="T24" fmla="*/ 395 w 1263"/>
                          <a:gd name="T25" fmla="*/ 10 h 738"/>
                          <a:gd name="T26" fmla="*/ 406 w 1263"/>
                          <a:gd name="T27" fmla="*/ 13 h 738"/>
                          <a:gd name="T28" fmla="*/ 412 w 1263"/>
                          <a:gd name="T29" fmla="*/ 16 h 738"/>
                          <a:gd name="T30" fmla="*/ 417 w 1263"/>
                          <a:gd name="T31" fmla="*/ 21 h 738"/>
                          <a:gd name="T32" fmla="*/ 418 w 1263"/>
                          <a:gd name="T33" fmla="*/ 27 h 738"/>
                          <a:gd name="T34" fmla="*/ 421 w 1263"/>
                          <a:gd name="T35" fmla="*/ 37 h 738"/>
                          <a:gd name="T36" fmla="*/ 420 w 1263"/>
                          <a:gd name="T37" fmla="*/ 44 h 738"/>
                          <a:gd name="T38" fmla="*/ 418 w 1263"/>
                          <a:gd name="T39" fmla="*/ 51 h 738"/>
                          <a:gd name="T40" fmla="*/ 381 w 1263"/>
                          <a:gd name="T41" fmla="*/ 104 h 738"/>
                          <a:gd name="T42" fmla="*/ 367 w 1263"/>
                          <a:gd name="T43" fmla="*/ 124 h 738"/>
                          <a:gd name="T44" fmla="*/ 357 w 1263"/>
                          <a:gd name="T45" fmla="*/ 137 h 738"/>
                          <a:gd name="T46" fmla="*/ 346 w 1263"/>
                          <a:gd name="T47" fmla="*/ 154 h 738"/>
                          <a:gd name="T48" fmla="*/ 332 w 1263"/>
                          <a:gd name="T49" fmla="*/ 171 h 738"/>
                          <a:gd name="T50" fmla="*/ 318 w 1263"/>
                          <a:gd name="T51" fmla="*/ 184 h 738"/>
                          <a:gd name="T52" fmla="*/ 251 w 1263"/>
                          <a:gd name="T53" fmla="*/ 246 h 738"/>
                          <a:gd name="T54" fmla="*/ 0 w 1263"/>
                          <a:gd name="T55" fmla="*/ 213 h 738"/>
                          <a:gd name="T56" fmla="*/ 90 w 1263"/>
                          <a:gd name="T57" fmla="*/ 121 h 738"/>
                          <a:gd name="T58" fmla="*/ 105 w 1263"/>
                          <a:gd name="T59" fmla="*/ 109 h 738"/>
                          <a:gd name="T60" fmla="*/ 121 w 1263"/>
                          <a:gd name="T61" fmla="*/ 93 h 738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w 1263"/>
                          <a:gd name="T94" fmla="*/ 0 h 738"/>
                          <a:gd name="T95" fmla="*/ 1263 w 1263"/>
                          <a:gd name="T96" fmla="*/ 738 h 738"/>
                        </a:gdLst>
                        <a:ahLst/>
                        <a:cxnLst>
                          <a:cxn ang="T62">
                            <a:pos x="T0" y="T1"/>
                          </a:cxn>
                          <a:cxn ang="T63">
                            <a:pos x="T2" y="T3"/>
                          </a:cxn>
                          <a:cxn ang="T64">
                            <a:pos x="T4" y="T5"/>
                          </a:cxn>
                          <a:cxn ang="T65">
                            <a:pos x="T6" y="T7"/>
                          </a:cxn>
                          <a:cxn ang="T66">
                            <a:pos x="T8" y="T9"/>
                          </a:cxn>
                          <a:cxn ang="T67">
                            <a:pos x="T10" y="T11"/>
                          </a:cxn>
                          <a:cxn ang="T68">
                            <a:pos x="T12" y="T13"/>
                          </a:cxn>
                          <a:cxn ang="T69">
                            <a:pos x="T14" y="T15"/>
                          </a:cxn>
                          <a:cxn ang="T70">
                            <a:pos x="T16" y="T17"/>
                          </a:cxn>
                          <a:cxn ang="T71">
                            <a:pos x="T18" y="T19"/>
                          </a:cxn>
                          <a:cxn ang="T72">
                            <a:pos x="T20" y="T21"/>
                          </a:cxn>
                          <a:cxn ang="T73">
                            <a:pos x="T22" y="T23"/>
                          </a:cxn>
                          <a:cxn ang="T74">
                            <a:pos x="T24" y="T25"/>
                          </a:cxn>
                          <a:cxn ang="T75">
                            <a:pos x="T26" y="T27"/>
                          </a:cxn>
                          <a:cxn ang="T76">
                            <a:pos x="T28" y="T29"/>
                          </a:cxn>
                          <a:cxn ang="T77">
                            <a:pos x="T30" y="T31"/>
                          </a:cxn>
                          <a:cxn ang="T78">
                            <a:pos x="T32" y="T33"/>
                          </a:cxn>
                          <a:cxn ang="T79">
                            <a:pos x="T34" y="T35"/>
                          </a:cxn>
                          <a:cxn ang="T80">
                            <a:pos x="T36" y="T37"/>
                          </a:cxn>
                          <a:cxn ang="T81">
                            <a:pos x="T38" y="T39"/>
                          </a:cxn>
                          <a:cxn ang="T82">
                            <a:pos x="T40" y="T41"/>
                          </a:cxn>
                          <a:cxn ang="T83">
                            <a:pos x="T42" y="T43"/>
                          </a:cxn>
                          <a:cxn ang="T84">
                            <a:pos x="T44" y="T45"/>
                          </a:cxn>
                          <a:cxn ang="T85">
                            <a:pos x="T46" y="T47"/>
                          </a:cxn>
                          <a:cxn ang="T86">
                            <a:pos x="T48" y="T49"/>
                          </a:cxn>
                          <a:cxn ang="T87">
                            <a:pos x="T50" y="T51"/>
                          </a:cxn>
                          <a:cxn ang="T88">
                            <a:pos x="T52" y="T53"/>
                          </a:cxn>
                          <a:cxn ang="T89">
                            <a:pos x="T54" y="T55"/>
                          </a:cxn>
                          <a:cxn ang="T90">
                            <a:pos x="T56" y="T57"/>
                          </a:cxn>
                          <a:cxn ang="T91">
                            <a:pos x="T58" y="T59"/>
                          </a:cxn>
                          <a:cxn ang="T92">
                            <a:pos x="T60" y="T61"/>
                          </a:cxn>
                        </a:cxnLst>
                        <a:rect l="T93" t="T94" r="T95" b="T96"/>
                        <a:pathLst>
                          <a:path w="1263" h="738">
                            <a:moveTo>
                              <a:pt x="362" y="280"/>
                            </a:moveTo>
                            <a:lnTo>
                              <a:pt x="404" y="237"/>
                            </a:lnTo>
                            <a:lnTo>
                              <a:pt x="438" y="191"/>
                            </a:lnTo>
                            <a:lnTo>
                              <a:pt x="580" y="30"/>
                            </a:lnTo>
                            <a:lnTo>
                              <a:pt x="600" y="17"/>
                            </a:lnTo>
                            <a:lnTo>
                              <a:pt x="619" y="8"/>
                            </a:lnTo>
                            <a:lnTo>
                              <a:pt x="637" y="5"/>
                            </a:lnTo>
                            <a:lnTo>
                              <a:pt x="664" y="0"/>
                            </a:lnTo>
                            <a:lnTo>
                              <a:pt x="689" y="2"/>
                            </a:lnTo>
                            <a:lnTo>
                              <a:pt x="1105" y="23"/>
                            </a:lnTo>
                            <a:lnTo>
                              <a:pt x="1126" y="25"/>
                            </a:lnTo>
                            <a:lnTo>
                              <a:pt x="1161" y="29"/>
                            </a:lnTo>
                            <a:lnTo>
                              <a:pt x="1184" y="30"/>
                            </a:lnTo>
                            <a:lnTo>
                              <a:pt x="1218" y="39"/>
                            </a:lnTo>
                            <a:lnTo>
                              <a:pt x="1236" y="49"/>
                            </a:lnTo>
                            <a:lnTo>
                              <a:pt x="1251" y="63"/>
                            </a:lnTo>
                            <a:lnTo>
                              <a:pt x="1255" y="82"/>
                            </a:lnTo>
                            <a:lnTo>
                              <a:pt x="1263" y="112"/>
                            </a:lnTo>
                            <a:lnTo>
                              <a:pt x="1260" y="131"/>
                            </a:lnTo>
                            <a:lnTo>
                              <a:pt x="1254" y="154"/>
                            </a:lnTo>
                            <a:lnTo>
                              <a:pt x="1142" y="313"/>
                            </a:lnTo>
                            <a:lnTo>
                              <a:pt x="1102" y="371"/>
                            </a:lnTo>
                            <a:lnTo>
                              <a:pt x="1070" y="411"/>
                            </a:lnTo>
                            <a:lnTo>
                              <a:pt x="1037" y="463"/>
                            </a:lnTo>
                            <a:lnTo>
                              <a:pt x="996" y="512"/>
                            </a:lnTo>
                            <a:lnTo>
                              <a:pt x="953" y="553"/>
                            </a:lnTo>
                            <a:lnTo>
                              <a:pt x="752" y="738"/>
                            </a:lnTo>
                            <a:lnTo>
                              <a:pt x="0" y="640"/>
                            </a:lnTo>
                            <a:lnTo>
                              <a:pt x="271" y="362"/>
                            </a:lnTo>
                            <a:lnTo>
                              <a:pt x="315" y="326"/>
                            </a:lnTo>
                            <a:lnTo>
                              <a:pt x="362" y="280"/>
                            </a:lnTo>
                            <a:close/>
                          </a:path>
                        </a:pathLst>
                      </a:custGeom>
                      <a:solidFill>
                        <a:srgbClr val="40200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92" name="Freeform 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45" y="1446"/>
                        <a:ext cx="150" cy="68"/>
                      </a:xfrm>
                      <a:custGeom>
                        <a:avLst/>
                        <a:gdLst>
                          <a:gd name="T0" fmla="*/ 18 w 448"/>
                          <a:gd name="T1" fmla="*/ 6 h 204"/>
                          <a:gd name="T2" fmla="*/ 0 w 448"/>
                          <a:gd name="T3" fmla="*/ 44 h 204"/>
                          <a:gd name="T4" fmla="*/ 0 w 448"/>
                          <a:gd name="T5" fmla="*/ 48 h 204"/>
                          <a:gd name="T6" fmla="*/ 1 w 448"/>
                          <a:gd name="T7" fmla="*/ 52 h 204"/>
                          <a:gd name="T8" fmla="*/ 4 w 448"/>
                          <a:gd name="T9" fmla="*/ 57 h 204"/>
                          <a:gd name="T10" fmla="*/ 8 w 448"/>
                          <a:gd name="T11" fmla="*/ 59 h 204"/>
                          <a:gd name="T12" fmla="*/ 127 w 448"/>
                          <a:gd name="T13" fmla="*/ 68 h 204"/>
                          <a:gd name="T14" fmla="*/ 134 w 448"/>
                          <a:gd name="T15" fmla="*/ 67 h 204"/>
                          <a:gd name="T16" fmla="*/ 140 w 448"/>
                          <a:gd name="T17" fmla="*/ 67 h 204"/>
                          <a:gd name="T18" fmla="*/ 145 w 448"/>
                          <a:gd name="T19" fmla="*/ 62 h 204"/>
                          <a:gd name="T20" fmla="*/ 149 w 448"/>
                          <a:gd name="T21" fmla="*/ 57 h 204"/>
                          <a:gd name="T22" fmla="*/ 150 w 448"/>
                          <a:gd name="T23" fmla="*/ 52 h 204"/>
                          <a:gd name="T24" fmla="*/ 145 w 448"/>
                          <a:gd name="T25" fmla="*/ 11 h 204"/>
                          <a:gd name="T26" fmla="*/ 135 w 448"/>
                          <a:gd name="T27" fmla="*/ 4 h 204"/>
                          <a:gd name="T28" fmla="*/ 129 w 448"/>
                          <a:gd name="T29" fmla="*/ 1 h 204"/>
                          <a:gd name="T30" fmla="*/ 121 w 448"/>
                          <a:gd name="T31" fmla="*/ 0 h 204"/>
                          <a:gd name="T32" fmla="*/ 27 w 448"/>
                          <a:gd name="T33" fmla="*/ 1 h 204"/>
                          <a:gd name="T34" fmla="*/ 21 w 448"/>
                          <a:gd name="T35" fmla="*/ 4 h 204"/>
                          <a:gd name="T36" fmla="*/ 18 w 448"/>
                          <a:gd name="T37" fmla="*/ 6 h 204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448"/>
                          <a:gd name="T58" fmla="*/ 0 h 204"/>
                          <a:gd name="T59" fmla="*/ 448 w 448"/>
                          <a:gd name="T60" fmla="*/ 204 h 204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448" h="204">
                            <a:moveTo>
                              <a:pt x="54" y="19"/>
                            </a:moveTo>
                            <a:lnTo>
                              <a:pt x="0" y="132"/>
                            </a:lnTo>
                            <a:lnTo>
                              <a:pt x="0" y="144"/>
                            </a:lnTo>
                            <a:lnTo>
                              <a:pt x="3" y="157"/>
                            </a:lnTo>
                            <a:lnTo>
                              <a:pt x="13" y="172"/>
                            </a:lnTo>
                            <a:lnTo>
                              <a:pt x="23" y="177"/>
                            </a:lnTo>
                            <a:lnTo>
                              <a:pt x="378" y="204"/>
                            </a:lnTo>
                            <a:lnTo>
                              <a:pt x="401" y="201"/>
                            </a:lnTo>
                            <a:lnTo>
                              <a:pt x="417" y="201"/>
                            </a:lnTo>
                            <a:lnTo>
                              <a:pt x="433" y="185"/>
                            </a:lnTo>
                            <a:lnTo>
                              <a:pt x="444" y="172"/>
                            </a:lnTo>
                            <a:lnTo>
                              <a:pt x="448" y="156"/>
                            </a:lnTo>
                            <a:lnTo>
                              <a:pt x="433" y="34"/>
                            </a:lnTo>
                            <a:lnTo>
                              <a:pt x="404" y="11"/>
                            </a:lnTo>
                            <a:lnTo>
                              <a:pt x="385" y="2"/>
                            </a:lnTo>
                            <a:lnTo>
                              <a:pt x="360" y="0"/>
                            </a:lnTo>
                            <a:lnTo>
                              <a:pt x="81" y="4"/>
                            </a:lnTo>
                            <a:lnTo>
                              <a:pt x="64" y="11"/>
                            </a:lnTo>
                            <a:lnTo>
                              <a:pt x="54" y="19"/>
                            </a:lnTo>
                            <a:close/>
                          </a:path>
                        </a:pathLst>
                      </a:custGeom>
                      <a:solidFill>
                        <a:srgbClr val="40200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284" name="Group 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00" y="1431"/>
                      <a:ext cx="420" cy="314"/>
                      <a:chOff x="1400" y="1431"/>
                      <a:chExt cx="420" cy="314"/>
                    </a:xfrm>
                  </p:grpSpPr>
                  <p:grpSp>
                    <p:nvGrpSpPr>
                      <p:cNvPr id="3285" name="Group 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74" y="1485"/>
                        <a:ext cx="70" cy="23"/>
                        <a:chOff x="1674" y="1485"/>
                        <a:chExt cx="70" cy="23"/>
                      </a:xfrm>
                    </p:grpSpPr>
                    <p:sp>
                      <p:nvSpPr>
                        <p:cNvPr id="3288" name="Line 1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1674" y="1485"/>
                          <a:ext cx="6" cy="19"/>
                        </a:xfrm>
                        <a:prstGeom prst="line">
                          <a:avLst/>
                        </a:prstGeom>
                        <a:noFill/>
                        <a:ln w="63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sz="1000" dirty="0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3289" name="Line 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1738" y="1489"/>
                          <a:ext cx="6" cy="19"/>
                        </a:xfrm>
                        <a:prstGeom prst="line">
                          <a:avLst/>
                        </a:prstGeom>
                        <a:noFill/>
                        <a:ln w="63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sz="1000" dirty="0">
                            <a:latin typeface="+mj-lt"/>
                          </a:endParaRPr>
                        </a:p>
                      </p:txBody>
                    </p:sp>
                  </p:grpSp>
                  <p:sp>
                    <p:nvSpPr>
                      <p:cNvPr id="3286" name="Freeform 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00" y="1499"/>
                        <a:ext cx="420" cy="246"/>
                      </a:xfrm>
                      <a:custGeom>
                        <a:avLst/>
                        <a:gdLst>
                          <a:gd name="T0" fmla="*/ 121 w 1261"/>
                          <a:gd name="T1" fmla="*/ 93 h 738"/>
                          <a:gd name="T2" fmla="*/ 134 w 1261"/>
                          <a:gd name="T3" fmla="*/ 79 h 738"/>
                          <a:gd name="T4" fmla="*/ 145 w 1261"/>
                          <a:gd name="T5" fmla="*/ 64 h 738"/>
                          <a:gd name="T6" fmla="*/ 193 w 1261"/>
                          <a:gd name="T7" fmla="*/ 10 h 738"/>
                          <a:gd name="T8" fmla="*/ 199 w 1261"/>
                          <a:gd name="T9" fmla="*/ 6 h 738"/>
                          <a:gd name="T10" fmla="*/ 205 w 1261"/>
                          <a:gd name="T11" fmla="*/ 2 h 738"/>
                          <a:gd name="T12" fmla="*/ 211 w 1261"/>
                          <a:gd name="T13" fmla="*/ 1 h 738"/>
                          <a:gd name="T14" fmla="*/ 220 w 1261"/>
                          <a:gd name="T15" fmla="*/ 0 h 738"/>
                          <a:gd name="T16" fmla="*/ 228 w 1261"/>
                          <a:gd name="T17" fmla="*/ 1 h 738"/>
                          <a:gd name="T18" fmla="*/ 367 w 1261"/>
                          <a:gd name="T19" fmla="*/ 7 h 738"/>
                          <a:gd name="T20" fmla="*/ 375 w 1261"/>
                          <a:gd name="T21" fmla="*/ 9 h 738"/>
                          <a:gd name="T22" fmla="*/ 386 w 1261"/>
                          <a:gd name="T23" fmla="*/ 9 h 738"/>
                          <a:gd name="T24" fmla="*/ 394 w 1261"/>
                          <a:gd name="T25" fmla="*/ 10 h 738"/>
                          <a:gd name="T26" fmla="*/ 405 w 1261"/>
                          <a:gd name="T27" fmla="*/ 12 h 738"/>
                          <a:gd name="T28" fmla="*/ 411 w 1261"/>
                          <a:gd name="T29" fmla="*/ 17 h 738"/>
                          <a:gd name="T30" fmla="*/ 415 w 1261"/>
                          <a:gd name="T31" fmla="*/ 21 h 738"/>
                          <a:gd name="T32" fmla="*/ 418 w 1261"/>
                          <a:gd name="T33" fmla="*/ 28 h 738"/>
                          <a:gd name="T34" fmla="*/ 420 w 1261"/>
                          <a:gd name="T35" fmla="*/ 37 h 738"/>
                          <a:gd name="T36" fmla="*/ 419 w 1261"/>
                          <a:gd name="T37" fmla="*/ 44 h 738"/>
                          <a:gd name="T38" fmla="*/ 418 w 1261"/>
                          <a:gd name="T39" fmla="*/ 51 h 738"/>
                          <a:gd name="T40" fmla="*/ 380 w 1261"/>
                          <a:gd name="T41" fmla="*/ 105 h 738"/>
                          <a:gd name="T42" fmla="*/ 366 w 1261"/>
                          <a:gd name="T43" fmla="*/ 124 h 738"/>
                          <a:gd name="T44" fmla="*/ 356 w 1261"/>
                          <a:gd name="T45" fmla="*/ 136 h 738"/>
                          <a:gd name="T46" fmla="*/ 346 w 1261"/>
                          <a:gd name="T47" fmla="*/ 155 h 738"/>
                          <a:gd name="T48" fmla="*/ 332 w 1261"/>
                          <a:gd name="T49" fmla="*/ 171 h 738"/>
                          <a:gd name="T50" fmla="*/ 317 w 1261"/>
                          <a:gd name="T51" fmla="*/ 184 h 738"/>
                          <a:gd name="T52" fmla="*/ 250 w 1261"/>
                          <a:gd name="T53" fmla="*/ 246 h 738"/>
                          <a:gd name="T54" fmla="*/ 0 w 1261"/>
                          <a:gd name="T55" fmla="*/ 213 h 738"/>
                          <a:gd name="T56" fmla="*/ 89 w 1261"/>
                          <a:gd name="T57" fmla="*/ 121 h 738"/>
                          <a:gd name="T58" fmla="*/ 104 w 1261"/>
                          <a:gd name="T59" fmla="*/ 109 h 738"/>
                          <a:gd name="T60" fmla="*/ 121 w 1261"/>
                          <a:gd name="T61" fmla="*/ 93 h 738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w 1261"/>
                          <a:gd name="T94" fmla="*/ 0 h 738"/>
                          <a:gd name="T95" fmla="*/ 1261 w 1261"/>
                          <a:gd name="T96" fmla="*/ 738 h 738"/>
                        </a:gdLst>
                        <a:ahLst/>
                        <a:cxnLst>
                          <a:cxn ang="T62">
                            <a:pos x="T0" y="T1"/>
                          </a:cxn>
                          <a:cxn ang="T63">
                            <a:pos x="T2" y="T3"/>
                          </a:cxn>
                          <a:cxn ang="T64">
                            <a:pos x="T4" y="T5"/>
                          </a:cxn>
                          <a:cxn ang="T65">
                            <a:pos x="T6" y="T7"/>
                          </a:cxn>
                          <a:cxn ang="T66">
                            <a:pos x="T8" y="T9"/>
                          </a:cxn>
                          <a:cxn ang="T67">
                            <a:pos x="T10" y="T11"/>
                          </a:cxn>
                          <a:cxn ang="T68">
                            <a:pos x="T12" y="T13"/>
                          </a:cxn>
                          <a:cxn ang="T69">
                            <a:pos x="T14" y="T15"/>
                          </a:cxn>
                          <a:cxn ang="T70">
                            <a:pos x="T16" y="T17"/>
                          </a:cxn>
                          <a:cxn ang="T71">
                            <a:pos x="T18" y="T19"/>
                          </a:cxn>
                          <a:cxn ang="T72">
                            <a:pos x="T20" y="T21"/>
                          </a:cxn>
                          <a:cxn ang="T73">
                            <a:pos x="T22" y="T23"/>
                          </a:cxn>
                          <a:cxn ang="T74">
                            <a:pos x="T24" y="T25"/>
                          </a:cxn>
                          <a:cxn ang="T75">
                            <a:pos x="T26" y="T27"/>
                          </a:cxn>
                          <a:cxn ang="T76">
                            <a:pos x="T28" y="T29"/>
                          </a:cxn>
                          <a:cxn ang="T77">
                            <a:pos x="T30" y="T31"/>
                          </a:cxn>
                          <a:cxn ang="T78">
                            <a:pos x="T32" y="T33"/>
                          </a:cxn>
                          <a:cxn ang="T79">
                            <a:pos x="T34" y="T35"/>
                          </a:cxn>
                          <a:cxn ang="T80">
                            <a:pos x="T36" y="T37"/>
                          </a:cxn>
                          <a:cxn ang="T81">
                            <a:pos x="T38" y="T39"/>
                          </a:cxn>
                          <a:cxn ang="T82">
                            <a:pos x="T40" y="T41"/>
                          </a:cxn>
                          <a:cxn ang="T83">
                            <a:pos x="T42" y="T43"/>
                          </a:cxn>
                          <a:cxn ang="T84">
                            <a:pos x="T44" y="T45"/>
                          </a:cxn>
                          <a:cxn ang="T85">
                            <a:pos x="T46" y="T47"/>
                          </a:cxn>
                          <a:cxn ang="T86">
                            <a:pos x="T48" y="T49"/>
                          </a:cxn>
                          <a:cxn ang="T87">
                            <a:pos x="T50" y="T51"/>
                          </a:cxn>
                          <a:cxn ang="T88">
                            <a:pos x="T52" y="T53"/>
                          </a:cxn>
                          <a:cxn ang="T89">
                            <a:pos x="T54" y="T55"/>
                          </a:cxn>
                          <a:cxn ang="T90">
                            <a:pos x="T56" y="T57"/>
                          </a:cxn>
                          <a:cxn ang="T91">
                            <a:pos x="T58" y="T59"/>
                          </a:cxn>
                          <a:cxn ang="T92">
                            <a:pos x="T60" y="T61"/>
                          </a:cxn>
                        </a:cxnLst>
                        <a:rect l="T93" t="T94" r="T95" b="T96"/>
                        <a:pathLst>
                          <a:path w="1261" h="738">
                            <a:moveTo>
                              <a:pt x="364" y="279"/>
                            </a:moveTo>
                            <a:lnTo>
                              <a:pt x="401" y="237"/>
                            </a:lnTo>
                            <a:lnTo>
                              <a:pt x="435" y="192"/>
                            </a:lnTo>
                            <a:lnTo>
                              <a:pt x="580" y="30"/>
                            </a:lnTo>
                            <a:lnTo>
                              <a:pt x="597" y="18"/>
                            </a:lnTo>
                            <a:lnTo>
                              <a:pt x="615" y="7"/>
                            </a:lnTo>
                            <a:lnTo>
                              <a:pt x="635" y="4"/>
                            </a:lnTo>
                            <a:lnTo>
                              <a:pt x="662" y="0"/>
                            </a:lnTo>
                            <a:lnTo>
                              <a:pt x="686" y="2"/>
                            </a:lnTo>
                            <a:lnTo>
                              <a:pt x="1103" y="22"/>
                            </a:lnTo>
                            <a:lnTo>
                              <a:pt x="1126" y="27"/>
                            </a:lnTo>
                            <a:lnTo>
                              <a:pt x="1158" y="28"/>
                            </a:lnTo>
                            <a:lnTo>
                              <a:pt x="1184" y="30"/>
                            </a:lnTo>
                            <a:lnTo>
                              <a:pt x="1215" y="36"/>
                            </a:lnTo>
                            <a:lnTo>
                              <a:pt x="1235" y="51"/>
                            </a:lnTo>
                            <a:lnTo>
                              <a:pt x="1247" y="63"/>
                            </a:lnTo>
                            <a:lnTo>
                              <a:pt x="1256" y="83"/>
                            </a:lnTo>
                            <a:lnTo>
                              <a:pt x="1261" y="112"/>
                            </a:lnTo>
                            <a:lnTo>
                              <a:pt x="1257" y="133"/>
                            </a:lnTo>
                            <a:lnTo>
                              <a:pt x="1255" y="152"/>
                            </a:lnTo>
                            <a:lnTo>
                              <a:pt x="1141" y="314"/>
                            </a:lnTo>
                            <a:lnTo>
                              <a:pt x="1099" y="372"/>
                            </a:lnTo>
                            <a:lnTo>
                              <a:pt x="1070" y="408"/>
                            </a:lnTo>
                            <a:lnTo>
                              <a:pt x="1038" y="464"/>
                            </a:lnTo>
                            <a:lnTo>
                              <a:pt x="996" y="512"/>
                            </a:lnTo>
                            <a:lnTo>
                              <a:pt x="953" y="553"/>
                            </a:lnTo>
                            <a:lnTo>
                              <a:pt x="750" y="738"/>
                            </a:lnTo>
                            <a:lnTo>
                              <a:pt x="0" y="638"/>
                            </a:lnTo>
                            <a:lnTo>
                              <a:pt x="268" y="364"/>
                            </a:lnTo>
                            <a:lnTo>
                              <a:pt x="311" y="326"/>
                            </a:lnTo>
                            <a:lnTo>
                              <a:pt x="364" y="279"/>
                            </a:lnTo>
                            <a:close/>
                          </a:path>
                        </a:pathLst>
                      </a:custGeom>
                      <a:solidFill>
                        <a:srgbClr val="40200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87" name="Freeform 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39" y="1431"/>
                        <a:ext cx="149" cy="67"/>
                      </a:xfrm>
                      <a:custGeom>
                        <a:avLst/>
                        <a:gdLst>
                          <a:gd name="T0" fmla="*/ 18 w 447"/>
                          <a:gd name="T1" fmla="*/ 7 h 203"/>
                          <a:gd name="T2" fmla="*/ 0 w 447"/>
                          <a:gd name="T3" fmla="*/ 43 h 203"/>
                          <a:gd name="T4" fmla="*/ 0 w 447"/>
                          <a:gd name="T5" fmla="*/ 48 h 203"/>
                          <a:gd name="T6" fmla="*/ 0 w 447"/>
                          <a:gd name="T7" fmla="*/ 52 h 203"/>
                          <a:gd name="T8" fmla="*/ 4 w 447"/>
                          <a:gd name="T9" fmla="*/ 56 h 203"/>
                          <a:gd name="T10" fmla="*/ 8 w 447"/>
                          <a:gd name="T11" fmla="*/ 59 h 203"/>
                          <a:gd name="T12" fmla="*/ 127 w 447"/>
                          <a:gd name="T13" fmla="*/ 67 h 203"/>
                          <a:gd name="T14" fmla="*/ 133 w 447"/>
                          <a:gd name="T15" fmla="*/ 67 h 203"/>
                          <a:gd name="T16" fmla="*/ 138 w 447"/>
                          <a:gd name="T17" fmla="*/ 67 h 203"/>
                          <a:gd name="T18" fmla="*/ 144 w 447"/>
                          <a:gd name="T19" fmla="*/ 62 h 203"/>
                          <a:gd name="T20" fmla="*/ 147 w 447"/>
                          <a:gd name="T21" fmla="*/ 56 h 203"/>
                          <a:gd name="T22" fmla="*/ 149 w 447"/>
                          <a:gd name="T23" fmla="*/ 51 h 203"/>
                          <a:gd name="T24" fmla="*/ 144 w 447"/>
                          <a:gd name="T25" fmla="*/ 11 h 203"/>
                          <a:gd name="T26" fmla="*/ 135 w 447"/>
                          <a:gd name="T27" fmla="*/ 3 h 203"/>
                          <a:gd name="T28" fmla="*/ 128 w 447"/>
                          <a:gd name="T29" fmla="*/ 0 h 203"/>
                          <a:gd name="T30" fmla="*/ 119 w 447"/>
                          <a:gd name="T31" fmla="*/ 0 h 203"/>
                          <a:gd name="T32" fmla="*/ 27 w 447"/>
                          <a:gd name="T33" fmla="*/ 2 h 203"/>
                          <a:gd name="T34" fmla="*/ 22 w 447"/>
                          <a:gd name="T35" fmla="*/ 3 h 203"/>
                          <a:gd name="T36" fmla="*/ 18 w 447"/>
                          <a:gd name="T37" fmla="*/ 7 h 203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447"/>
                          <a:gd name="T58" fmla="*/ 0 h 203"/>
                          <a:gd name="T59" fmla="*/ 447 w 447"/>
                          <a:gd name="T60" fmla="*/ 203 h 203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447" h="203">
                            <a:moveTo>
                              <a:pt x="53" y="21"/>
                            </a:moveTo>
                            <a:lnTo>
                              <a:pt x="0" y="131"/>
                            </a:lnTo>
                            <a:lnTo>
                              <a:pt x="0" y="145"/>
                            </a:lnTo>
                            <a:lnTo>
                              <a:pt x="1" y="158"/>
                            </a:lnTo>
                            <a:lnTo>
                              <a:pt x="12" y="171"/>
                            </a:lnTo>
                            <a:lnTo>
                              <a:pt x="23" y="178"/>
                            </a:lnTo>
                            <a:lnTo>
                              <a:pt x="381" y="203"/>
                            </a:lnTo>
                            <a:lnTo>
                              <a:pt x="399" y="202"/>
                            </a:lnTo>
                            <a:lnTo>
                              <a:pt x="414" y="202"/>
                            </a:lnTo>
                            <a:lnTo>
                              <a:pt x="431" y="187"/>
                            </a:lnTo>
                            <a:lnTo>
                              <a:pt x="442" y="171"/>
                            </a:lnTo>
                            <a:lnTo>
                              <a:pt x="447" y="155"/>
                            </a:lnTo>
                            <a:lnTo>
                              <a:pt x="431" y="33"/>
                            </a:lnTo>
                            <a:lnTo>
                              <a:pt x="405" y="9"/>
                            </a:lnTo>
                            <a:lnTo>
                              <a:pt x="383" y="1"/>
                            </a:lnTo>
                            <a:lnTo>
                              <a:pt x="358" y="0"/>
                            </a:lnTo>
                            <a:lnTo>
                              <a:pt x="82" y="5"/>
                            </a:lnTo>
                            <a:lnTo>
                              <a:pt x="65" y="9"/>
                            </a:lnTo>
                            <a:lnTo>
                              <a:pt x="53" y="21"/>
                            </a:lnTo>
                            <a:close/>
                          </a:path>
                        </a:pathLst>
                      </a:custGeom>
                      <a:solidFill>
                        <a:srgbClr val="40200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</p:grpSp>
              </p:grpSp>
              <p:sp>
                <p:nvSpPr>
                  <p:cNvPr id="3282" name="Freeform 22"/>
                  <p:cNvSpPr>
                    <a:spLocks/>
                  </p:cNvSpPr>
                  <p:nvPr/>
                </p:nvSpPr>
                <p:spPr bwMode="auto">
                  <a:xfrm>
                    <a:off x="1102" y="1604"/>
                    <a:ext cx="747" cy="83"/>
                  </a:xfrm>
                  <a:custGeom>
                    <a:avLst/>
                    <a:gdLst>
                      <a:gd name="T0" fmla="*/ 36 w 2241"/>
                      <a:gd name="T1" fmla="*/ 7 h 249"/>
                      <a:gd name="T2" fmla="*/ 93 w 2241"/>
                      <a:gd name="T3" fmla="*/ 2 h 249"/>
                      <a:gd name="T4" fmla="*/ 131 w 2241"/>
                      <a:gd name="T5" fmla="*/ 1 h 249"/>
                      <a:gd name="T6" fmla="*/ 159 w 2241"/>
                      <a:gd name="T7" fmla="*/ 0 h 249"/>
                      <a:gd name="T8" fmla="*/ 297 w 2241"/>
                      <a:gd name="T9" fmla="*/ 5 h 249"/>
                      <a:gd name="T10" fmla="*/ 317 w 2241"/>
                      <a:gd name="T11" fmla="*/ 5 h 249"/>
                      <a:gd name="T12" fmla="*/ 334 w 2241"/>
                      <a:gd name="T13" fmla="*/ 3 h 249"/>
                      <a:gd name="T14" fmla="*/ 347 w 2241"/>
                      <a:gd name="T15" fmla="*/ 1 h 249"/>
                      <a:gd name="T16" fmla="*/ 362 w 2241"/>
                      <a:gd name="T17" fmla="*/ 0 h 249"/>
                      <a:gd name="T18" fmla="*/ 441 w 2241"/>
                      <a:gd name="T19" fmla="*/ 0 h 249"/>
                      <a:gd name="T20" fmla="*/ 525 w 2241"/>
                      <a:gd name="T21" fmla="*/ 7 h 249"/>
                      <a:gd name="T22" fmla="*/ 550 w 2241"/>
                      <a:gd name="T23" fmla="*/ 11 h 249"/>
                      <a:gd name="T24" fmla="*/ 578 w 2241"/>
                      <a:gd name="T25" fmla="*/ 15 h 249"/>
                      <a:gd name="T26" fmla="*/ 607 w 2241"/>
                      <a:gd name="T27" fmla="*/ 21 h 249"/>
                      <a:gd name="T28" fmla="*/ 636 w 2241"/>
                      <a:gd name="T29" fmla="*/ 28 h 249"/>
                      <a:gd name="T30" fmla="*/ 665 w 2241"/>
                      <a:gd name="T31" fmla="*/ 38 h 249"/>
                      <a:gd name="T32" fmla="*/ 691 w 2241"/>
                      <a:gd name="T33" fmla="*/ 49 h 249"/>
                      <a:gd name="T34" fmla="*/ 747 w 2241"/>
                      <a:gd name="T35" fmla="*/ 77 h 249"/>
                      <a:gd name="T36" fmla="*/ 594 w 2241"/>
                      <a:gd name="T37" fmla="*/ 83 h 249"/>
                      <a:gd name="T38" fmla="*/ 0 w 2241"/>
                      <a:gd name="T39" fmla="*/ 14 h 249"/>
                      <a:gd name="T40" fmla="*/ 36 w 2241"/>
                      <a:gd name="T41" fmla="*/ 7 h 249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2241"/>
                      <a:gd name="T64" fmla="*/ 0 h 249"/>
                      <a:gd name="T65" fmla="*/ 2241 w 2241"/>
                      <a:gd name="T66" fmla="*/ 249 h 249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2241" h="249">
                        <a:moveTo>
                          <a:pt x="109" y="21"/>
                        </a:moveTo>
                        <a:lnTo>
                          <a:pt x="279" y="7"/>
                        </a:lnTo>
                        <a:lnTo>
                          <a:pt x="393" y="3"/>
                        </a:lnTo>
                        <a:lnTo>
                          <a:pt x="477" y="0"/>
                        </a:lnTo>
                        <a:lnTo>
                          <a:pt x="891" y="16"/>
                        </a:lnTo>
                        <a:lnTo>
                          <a:pt x="950" y="16"/>
                        </a:lnTo>
                        <a:lnTo>
                          <a:pt x="1002" y="10"/>
                        </a:lnTo>
                        <a:lnTo>
                          <a:pt x="1041" y="3"/>
                        </a:lnTo>
                        <a:lnTo>
                          <a:pt x="1085" y="0"/>
                        </a:lnTo>
                        <a:lnTo>
                          <a:pt x="1323" y="0"/>
                        </a:lnTo>
                        <a:lnTo>
                          <a:pt x="1574" y="21"/>
                        </a:lnTo>
                        <a:lnTo>
                          <a:pt x="1650" y="33"/>
                        </a:lnTo>
                        <a:lnTo>
                          <a:pt x="1733" y="45"/>
                        </a:lnTo>
                        <a:lnTo>
                          <a:pt x="1821" y="63"/>
                        </a:lnTo>
                        <a:lnTo>
                          <a:pt x="1909" y="85"/>
                        </a:lnTo>
                        <a:lnTo>
                          <a:pt x="1996" y="114"/>
                        </a:lnTo>
                        <a:lnTo>
                          <a:pt x="2072" y="148"/>
                        </a:lnTo>
                        <a:lnTo>
                          <a:pt x="2241" y="230"/>
                        </a:lnTo>
                        <a:lnTo>
                          <a:pt x="1783" y="249"/>
                        </a:lnTo>
                        <a:lnTo>
                          <a:pt x="0" y="41"/>
                        </a:lnTo>
                        <a:lnTo>
                          <a:pt x="109" y="21"/>
                        </a:lnTo>
                        <a:close/>
                      </a:path>
                    </a:pathLst>
                  </a:custGeom>
                  <a:solidFill>
                    <a:srgbClr val="603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00" dirty="0">
                      <a:latin typeface="+mj-lt"/>
                    </a:endParaRPr>
                  </a:p>
                </p:txBody>
              </p:sp>
            </p:grpSp>
            <p:sp>
              <p:nvSpPr>
                <p:cNvPr id="3186" name="Freeform 23"/>
                <p:cNvSpPr>
                  <a:spLocks/>
                </p:cNvSpPr>
                <p:nvPr/>
              </p:nvSpPr>
              <p:spPr bwMode="auto">
                <a:xfrm>
                  <a:off x="5040" y="1297"/>
                  <a:ext cx="56" cy="208"/>
                </a:xfrm>
                <a:custGeom>
                  <a:avLst/>
                  <a:gdLst>
                    <a:gd name="T0" fmla="*/ 9 w 168"/>
                    <a:gd name="T1" fmla="*/ 3 h 622"/>
                    <a:gd name="T2" fmla="*/ 13 w 168"/>
                    <a:gd name="T3" fmla="*/ 13 h 622"/>
                    <a:gd name="T4" fmla="*/ 20 w 168"/>
                    <a:gd name="T5" fmla="*/ 38 h 622"/>
                    <a:gd name="T6" fmla="*/ 26 w 168"/>
                    <a:gd name="T7" fmla="*/ 61 h 622"/>
                    <a:gd name="T8" fmla="*/ 30 w 168"/>
                    <a:gd name="T9" fmla="*/ 77 h 622"/>
                    <a:gd name="T10" fmla="*/ 35 w 168"/>
                    <a:gd name="T11" fmla="*/ 100 h 622"/>
                    <a:gd name="T12" fmla="*/ 39 w 168"/>
                    <a:gd name="T13" fmla="*/ 119 h 622"/>
                    <a:gd name="T14" fmla="*/ 46 w 168"/>
                    <a:gd name="T15" fmla="*/ 152 h 622"/>
                    <a:gd name="T16" fmla="*/ 56 w 168"/>
                    <a:gd name="T17" fmla="*/ 207 h 622"/>
                    <a:gd name="T18" fmla="*/ 43 w 168"/>
                    <a:gd name="T19" fmla="*/ 208 h 622"/>
                    <a:gd name="T20" fmla="*/ 38 w 168"/>
                    <a:gd name="T21" fmla="*/ 174 h 622"/>
                    <a:gd name="T22" fmla="*/ 29 w 168"/>
                    <a:gd name="T23" fmla="*/ 119 h 622"/>
                    <a:gd name="T24" fmla="*/ 25 w 168"/>
                    <a:gd name="T25" fmla="*/ 97 h 622"/>
                    <a:gd name="T26" fmla="*/ 21 w 168"/>
                    <a:gd name="T27" fmla="*/ 77 h 622"/>
                    <a:gd name="T28" fmla="*/ 16 w 168"/>
                    <a:gd name="T29" fmla="*/ 58 h 622"/>
                    <a:gd name="T30" fmla="*/ 11 w 168"/>
                    <a:gd name="T31" fmla="*/ 37 h 622"/>
                    <a:gd name="T32" fmla="*/ 0 w 168"/>
                    <a:gd name="T33" fmla="*/ 0 h 622"/>
                    <a:gd name="T34" fmla="*/ 9 w 168"/>
                    <a:gd name="T35" fmla="*/ 3 h 62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68"/>
                    <a:gd name="T55" fmla="*/ 0 h 622"/>
                    <a:gd name="T56" fmla="*/ 168 w 168"/>
                    <a:gd name="T57" fmla="*/ 622 h 62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68" h="622">
                      <a:moveTo>
                        <a:pt x="27" y="9"/>
                      </a:moveTo>
                      <a:lnTo>
                        <a:pt x="40" y="39"/>
                      </a:lnTo>
                      <a:lnTo>
                        <a:pt x="59" y="114"/>
                      </a:lnTo>
                      <a:lnTo>
                        <a:pt x="77" y="182"/>
                      </a:lnTo>
                      <a:lnTo>
                        <a:pt x="89" y="230"/>
                      </a:lnTo>
                      <a:lnTo>
                        <a:pt x="105" y="300"/>
                      </a:lnTo>
                      <a:lnTo>
                        <a:pt x="116" y="355"/>
                      </a:lnTo>
                      <a:lnTo>
                        <a:pt x="137" y="454"/>
                      </a:lnTo>
                      <a:lnTo>
                        <a:pt x="168" y="620"/>
                      </a:lnTo>
                      <a:lnTo>
                        <a:pt x="128" y="622"/>
                      </a:lnTo>
                      <a:lnTo>
                        <a:pt x="115" y="519"/>
                      </a:lnTo>
                      <a:lnTo>
                        <a:pt x="88" y="357"/>
                      </a:lnTo>
                      <a:lnTo>
                        <a:pt x="75" y="290"/>
                      </a:lnTo>
                      <a:lnTo>
                        <a:pt x="63" y="231"/>
                      </a:lnTo>
                      <a:lnTo>
                        <a:pt x="48" y="174"/>
                      </a:lnTo>
                      <a:lnTo>
                        <a:pt x="32" y="110"/>
                      </a:lnTo>
                      <a:lnTo>
                        <a:pt x="0" y="0"/>
                      </a:lnTo>
                      <a:lnTo>
                        <a:pt x="27" y="9"/>
                      </a:lnTo>
                      <a:close/>
                    </a:path>
                  </a:pathLst>
                </a:custGeom>
                <a:solidFill>
                  <a:srgbClr val="20202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 dirty="0">
                    <a:latin typeface="+mj-lt"/>
                  </a:endParaRPr>
                </a:p>
              </p:txBody>
            </p:sp>
            <p:sp>
              <p:nvSpPr>
                <p:cNvPr id="3187" name="Freeform 24"/>
                <p:cNvSpPr>
                  <a:spLocks/>
                </p:cNvSpPr>
                <p:nvPr/>
              </p:nvSpPr>
              <p:spPr bwMode="auto">
                <a:xfrm>
                  <a:off x="5042" y="1297"/>
                  <a:ext cx="57" cy="208"/>
                </a:xfrm>
                <a:custGeom>
                  <a:avLst/>
                  <a:gdLst>
                    <a:gd name="T0" fmla="*/ 11 w 169"/>
                    <a:gd name="T1" fmla="*/ 3 h 622"/>
                    <a:gd name="T2" fmla="*/ 13 w 169"/>
                    <a:gd name="T3" fmla="*/ 13 h 622"/>
                    <a:gd name="T4" fmla="*/ 21 w 169"/>
                    <a:gd name="T5" fmla="*/ 38 h 622"/>
                    <a:gd name="T6" fmla="*/ 27 w 169"/>
                    <a:gd name="T7" fmla="*/ 61 h 622"/>
                    <a:gd name="T8" fmla="*/ 31 w 169"/>
                    <a:gd name="T9" fmla="*/ 77 h 622"/>
                    <a:gd name="T10" fmla="*/ 36 w 169"/>
                    <a:gd name="T11" fmla="*/ 100 h 622"/>
                    <a:gd name="T12" fmla="*/ 40 w 169"/>
                    <a:gd name="T13" fmla="*/ 119 h 622"/>
                    <a:gd name="T14" fmla="*/ 46 w 169"/>
                    <a:gd name="T15" fmla="*/ 152 h 622"/>
                    <a:gd name="T16" fmla="*/ 57 w 169"/>
                    <a:gd name="T17" fmla="*/ 207 h 622"/>
                    <a:gd name="T18" fmla="*/ 44 w 169"/>
                    <a:gd name="T19" fmla="*/ 208 h 622"/>
                    <a:gd name="T20" fmla="*/ 39 w 169"/>
                    <a:gd name="T21" fmla="*/ 174 h 622"/>
                    <a:gd name="T22" fmla="*/ 31 w 169"/>
                    <a:gd name="T23" fmla="*/ 119 h 622"/>
                    <a:gd name="T24" fmla="*/ 26 w 169"/>
                    <a:gd name="T25" fmla="*/ 97 h 622"/>
                    <a:gd name="T26" fmla="*/ 22 w 169"/>
                    <a:gd name="T27" fmla="*/ 77 h 622"/>
                    <a:gd name="T28" fmla="*/ 17 w 169"/>
                    <a:gd name="T29" fmla="*/ 58 h 622"/>
                    <a:gd name="T30" fmla="*/ 12 w 169"/>
                    <a:gd name="T31" fmla="*/ 37 h 622"/>
                    <a:gd name="T32" fmla="*/ 0 w 169"/>
                    <a:gd name="T33" fmla="*/ 0 h 622"/>
                    <a:gd name="T34" fmla="*/ 11 w 169"/>
                    <a:gd name="T35" fmla="*/ 3 h 62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69"/>
                    <a:gd name="T55" fmla="*/ 0 h 622"/>
                    <a:gd name="T56" fmla="*/ 169 w 169"/>
                    <a:gd name="T57" fmla="*/ 622 h 62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69" h="622">
                      <a:moveTo>
                        <a:pt x="32" y="9"/>
                      </a:moveTo>
                      <a:lnTo>
                        <a:pt x="40" y="39"/>
                      </a:lnTo>
                      <a:lnTo>
                        <a:pt x="63" y="114"/>
                      </a:lnTo>
                      <a:lnTo>
                        <a:pt x="80" y="182"/>
                      </a:lnTo>
                      <a:lnTo>
                        <a:pt x="91" y="230"/>
                      </a:lnTo>
                      <a:lnTo>
                        <a:pt x="108" y="300"/>
                      </a:lnTo>
                      <a:lnTo>
                        <a:pt x="120" y="355"/>
                      </a:lnTo>
                      <a:lnTo>
                        <a:pt x="137" y="454"/>
                      </a:lnTo>
                      <a:lnTo>
                        <a:pt x="169" y="620"/>
                      </a:lnTo>
                      <a:lnTo>
                        <a:pt x="130" y="622"/>
                      </a:lnTo>
                      <a:lnTo>
                        <a:pt x="117" y="519"/>
                      </a:lnTo>
                      <a:lnTo>
                        <a:pt x="91" y="357"/>
                      </a:lnTo>
                      <a:lnTo>
                        <a:pt x="76" y="290"/>
                      </a:lnTo>
                      <a:lnTo>
                        <a:pt x="64" y="231"/>
                      </a:lnTo>
                      <a:lnTo>
                        <a:pt x="51" y="174"/>
                      </a:lnTo>
                      <a:lnTo>
                        <a:pt x="35" y="110"/>
                      </a:lnTo>
                      <a:lnTo>
                        <a:pt x="0" y="0"/>
                      </a:lnTo>
                      <a:lnTo>
                        <a:pt x="32" y="9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 dirty="0">
                    <a:latin typeface="+mj-lt"/>
                  </a:endParaRPr>
                </a:p>
              </p:txBody>
            </p:sp>
            <p:sp>
              <p:nvSpPr>
                <p:cNvPr id="3188" name="Freeform 25"/>
                <p:cNvSpPr>
                  <a:spLocks/>
                </p:cNvSpPr>
                <p:nvPr/>
              </p:nvSpPr>
              <p:spPr bwMode="auto">
                <a:xfrm>
                  <a:off x="4803" y="1296"/>
                  <a:ext cx="67" cy="227"/>
                </a:xfrm>
                <a:custGeom>
                  <a:avLst/>
                  <a:gdLst>
                    <a:gd name="T0" fmla="*/ 21 w 200"/>
                    <a:gd name="T1" fmla="*/ 0 h 682"/>
                    <a:gd name="T2" fmla="*/ 30 w 200"/>
                    <a:gd name="T3" fmla="*/ 36 h 682"/>
                    <a:gd name="T4" fmla="*/ 39 w 200"/>
                    <a:gd name="T5" fmla="*/ 65 h 682"/>
                    <a:gd name="T6" fmla="*/ 50 w 200"/>
                    <a:gd name="T7" fmla="*/ 115 h 682"/>
                    <a:gd name="T8" fmla="*/ 58 w 200"/>
                    <a:gd name="T9" fmla="*/ 160 h 682"/>
                    <a:gd name="T10" fmla="*/ 63 w 200"/>
                    <a:gd name="T11" fmla="*/ 187 h 682"/>
                    <a:gd name="T12" fmla="*/ 67 w 200"/>
                    <a:gd name="T13" fmla="*/ 227 h 682"/>
                    <a:gd name="T14" fmla="*/ 36 w 200"/>
                    <a:gd name="T15" fmla="*/ 227 h 682"/>
                    <a:gd name="T16" fmla="*/ 30 w 200"/>
                    <a:gd name="T17" fmla="*/ 177 h 682"/>
                    <a:gd name="T18" fmla="*/ 28 w 200"/>
                    <a:gd name="T19" fmla="*/ 145 h 682"/>
                    <a:gd name="T20" fmla="*/ 19 w 200"/>
                    <a:gd name="T21" fmla="*/ 96 h 682"/>
                    <a:gd name="T22" fmla="*/ 11 w 200"/>
                    <a:gd name="T23" fmla="*/ 47 h 682"/>
                    <a:gd name="T24" fmla="*/ 0 w 200"/>
                    <a:gd name="T25" fmla="*/ 0 h 682"/>
                    <a:gd name="T26" fmla="*/ 21 w 200"/>
                    <a:gd name="T27" fmla="*/ 0 h 68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00"/>
                    <a:gd name="T43" fmla="*/ 0 h 682"/>
                    <a:gd name="T44" fmla="*/ 200 w 200"/>
                    <a:gd name="T45" fmla="*/ 682 h 68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00" h="682">
                      <a:moveTo>
                        <a:pt x="62" y="0"/>
                      </a:moveTo>
                      <a:lnTo>
                        <a:pt x="91" y="107"/>
                      </a:lnTo>
                      <a:lnTo>
                        <a:pt x="117" y="194"/>
                      </a:lnTo>
                      <a:lnTo>
                        <a:pt x="150" y="346"/>
                      </a:lnTo>
                      <a:lnTo>
                        <a:pt x="172" y="482"/>
                      </a:lnTo>
                      <a:lnTo>
                        <a:pt x="187" y="562"/>
                      </a:lnTo>
                      <a:lnTo>
                        <a:pt x="200" y="681"/>
                      </a:lnTo>
                      <a:lnTo>
                        <a:pt x="107" y="682"/>
                      </a:lnTo>
                      <a:lnTo>
                        <a:pt x="91" y="531"/>
                      </a:lnTo>
                      <a:lnTo>
                        <a:pt x="83" y="435"/>
                      </a:lnTo>
                      <a:lnTo>
                        <a:pt x="58" y="287"/>
                      </a:lnTo>
                      <a:lnTo>
                        <a:pt x="33" y="142"/>
                      </a:lnTo>
                      <a:lnTo>
                        <a:pt x="0" y="0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20202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 dirty="0">
                    <a:latin typeface="+mj-lt"/>
                  </a:endParaRPr>
                </a:p>
              </p:txBody>
            </p:sp>
            <p:sp>
              <p:nvSpPr>
                <p:cNvPr id="3189" name="Freeform 26"/>
                <p:cNvSpPr>
                  <a:spLocks/>
                </p:cNvSpPr>
                <p:nvPr/>
              </p:nvSpPr>
              <p:spPr bwMode="auto">
                <a:xfrm>
                  <a:off x="4807" y="1295"/>
                  <a:ext cx="67" cy="228"/>
                </a:xfrm>
                <a:custGeom>
                  <a:avLst/>
                  <a:gdLst>
                    <a:gd name="T0" fmla="*/ 21 w 202"/>
                    <a:gd name="T1" fmla="*/ 0 h 683"/>
                    <a:gd name="T2" fmla="*/ 31 w 202"/>
                    <a:gd name="T3" fmla="*/ 36 h 683"/>
                    <a:gd name="T4" fmla="*/ 39 w 202"/>
                    <a:gd name="T5" fmla="*/ 64 h 683"/>
                    <a:gd name="T6" fmla="*/ 50 w 202"/>
                    <a:gd name="T7" fmla="*/ 116 h 683"/>
                    <a:gd name="T8" fmla="*/ 58 w 202"/>
                    <a:gd name="T9" fmla="*/ 161 h 683"/>
                    <a:gd name="T10" fmla="*/ 62 w 202"/>
                    <a:gd name="T11" fmla="*/ 188 h 683"/>
                    <a:gd name="T12" fmla="*/ 67 w 202"/>
                    <a:gd name="T13" fmla="*/ 227 h 683"/>
                    <a:gd name="T14" fmla="*/ 36 w 202"/>
                    <a:gd name="T15" fmla="*/ 228 h 683"/>
                    <a:gd name="T16" fmla="*/ 31 w 202"/>
                    <a:gd name="T17" fmla="*/ 176 h 683"/>
                    <a:gd name="T18" fmla="*/ 28 w 202"/>
                    <a:gd name="T19" fmla="*/ 146 h 683"/>
                    <a:gd name="T20" fmla="*/ 20 w 202"/>
                    <a:gd name="T21" fmla="*/ 94 h 683"/>
                    <a:gd name="T22" fmla="*/ 11 w 202"/>
                    <a:gd name="T23" fmla="*/ 47 h 683"/>
                    <a:gd name="T24" fmla="*/ 0 w 202"/>
                    <a:gd name="T25" fmla="*/ 0 h 683"/>
                    <a:gd name="T26" fmla="*/ 21 w 202"/>
                    <a:gd name="T27" fmla="*/ 0 h 68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02"/>
                    <a:gd name="T43" fmla="*/ 0 h 683"/>
                    <a:gd name="T44" fmla="*/ 202 w 202"/>
                    <a:gd name="T45" fmla="*/ 683 h 683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02" h="683">
                      <a:moveTo>
                        <a:pt x="62" y="0"/>
                      </a:moveTo>
                      <a:lnTo>
                        <a:pt x="93" y="107"/>
                      </a:lnTo>
                      <a:lnTo>
                        <a:pt x="119" y="192"/>
                      </a:lnTo>
                      <a:lnTo>
                        <a:pt x="151" y="347"/>
                      </a:lnTo>
                      <a:lnTo>
                        <a:pt x="175" y="481"/>
                      </a:lnTo>
                      <a:lnTo>
                        <a:pt x="187" y="562"/>
                      </a:lnTo>
                      <a:lnTo>
                        <a:pt x="202" y="679"/>
                      </a:lnTo>
                      <a:lnTo>
                        <a:pt x="109" y="683"/>
                      </a:lnTo>
                      <a:lnTo>
                        <a:pt x="93" y="528"/>
                      </a:lnTo>
                      <a:lnTo>
                        <a:pt x="83" y="436"/>
                      </a:lnTo>
                      <a:lnTo>
                        <a:pt x="61" y="283"/>
                      </a:lnTo>
                      <a:lnTo>
                        <a:pt x="33" y="140"/>
                      </a:lnTo>
                      <a:lnTo>
                        <a:pt x="0" y="0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 dirty="0">
                    <a:latin typeface="+mj-lt"/>
                  </a:endParaRPr>
                </a:p>
              </p:txBody>
            </p:sp>
            <p:grpSp>
              <p:nvGrpSpPr>
                <p:cNvPr id="3190" name="Group 27"/>
                <p:cNvGrpSpPr>
                  <a:grpSpLocks/>
                </p:cNvGrpSpPr>
                <p:nvPr/>
              </p:nvGrpSpPr>
              <p:grpSpPr bwMode="auto">
                <a:xfrm>
                  <a:off x="3323" y="1752"/>
                  <a:ext cx="327" cy="325"/>
                  <a:chOff x="542" y="1868"/>
                  <a:chExt cx="327" cy="325"/>
                </a:xfrm>
              </p:grpSpPr>
              <p:sp>
                <p:nvSpPr>
                  <p:cNvPr id="3279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542" y="1868"/>
                    <a:ext cx="282" cy="319"/>
                  </a:xfrm>
                  <a:prstGeom prst="ellipse">
                    <a:avLst/>
                  </a:prstGeom>
                  <a:solidFill>
                    <a:srgbClr val="20202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00" dirty="0">
                      <a:latin typeface="+mj-lt"/>
                    </a:endParaRPr>
                  </a:p>
                </p:txBody>
              </p:sp>
              <p:sp>
                <p:nvSpPr>
                  <p:cNvPr id="3280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588" y="1874"/>
                    <a:ext cx="281" cy="319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00" dirty="0">
                      <a:latin typeface="+mj-lt"/>
                    </a:endParaRPr>
                  </a:p>
                </p:txBody>
              </p:sp>
            </p:grpSp>
            <p:grpSp>
              <p:nvGrpSpPr>
                <p:cNvPr id="3191" name="Group 30"/>
                <p:cNvGrpSpPr>
                  <a:grpSpLocks/>
                </p:cNvGrpSpPr>
                <p:nvPr/>
              </p:nvGrpSpPr>
              <p:grpSpPr bwMode="auto">
                <a:xfrm>
                  <a:off x="3941" y="1707"/>
                  <a:ext cx="426" cy="506"/>
                  <a:chOff x="1160" y="1823"/>
                  <a:chExt cx="426" cy="506"/>
                </a:xfrm>
              </p:grpSpPr>
              <p:sp>
                <p:nvSpPr>
                  <p:cNvPr id="3268" name="Freeform 31"/>
                  <p:cNvSpPr>
                    <a:spLocks/>
                  </p:cNvSpPr>
                  <p:nvPr/>
                </p:nvSpPr>
                <p:spPr bwMode="auto">
                  <a:xfrm>
                    <a:off x="1269" y="1823"/>
                    <a:ext cx="317" cy="275"/>
                  </a:xfrm>
                  <a:custGeom>
                    <a:avLst/>
                    <a:gdLst>
                      <a:gd name="T0" fmla="*/ 0 w 951"/>
                      <a:gd name="T1" fmla="*/ 54 h 825"/>
                      <a:gd name="T2" fmla="*/ 38 w 951"/>
                      <a:gd name="T3" fmla="*/ 27 h 825"/>
                      <a:gd name="T4" fmla="*/ 74 w 951"/>
                      <a:gd name="T5" fmla="*/ 14 h 825"/>
                      <a:gd name="T6" fmla="*/ 122 w 951"/>
                      <a:gd name="T7" fmla="*/ 3 h 825"/>
                      <a:gd name="T8" fmla="*/ 156 w 951"/>
                      <a:gd name="T9" fmla="*/ 0 h 825"/>
                      <a:gd name="T10" fmla="*/ 198 w 951"/>
                      <a:gd name="T11" fmla="*/ 3 h 825"/>
                      <a:gd name="T12" fmla="*/ 231 w 951"/>
                      <a:gd name="T13" fmla="*/ 16 h 825"/>
                      <a:gd name="T14" fmla="*/ 266 w 951"/>
                      <a:gd name="T15" fmla="*/ 41 h 825"/>
                      <a:gd name="T16" fmla="*/ 286 w 951"/>
                      <a:gd name="T17" fmla="*/ 66 h 825"/>
                      <a:gd name="T18" fmla="*/ 300 w 951"/>
                      <a:gd name="T19" fmla="*/ 96 h 825"/>
                      <a:gd name="T20" fmla="*/ 314 w 951"/>
                      <a:gd name="T21" fmla="*/ 151 h 825"/>
                      <a:gd name="T22" fmla="*/ 317 w 951"/>
                      <a:gd name="T23" fmla="*/ 192 h 825"/>
                      <a:gd name="T24" fmla="*/ 315 w 951"/>
                      <a:gd name="T25" fmla="*/ 259 h 825"/>
                      <a:gd name="T26" fmla="*/ 310 w 951"/>
                      <a:gd name="T27" fmla="*/ 275 h 825"/>
                      <a:gd name="T28" fmla="*/ 3 w 951"/>
                      <a:gd name="T29" fmla="*/ 157 h 825"/>
                      <a:gd name="T30" fmla="*/ 0 w 951"/>
                      <a:gd name="T31" fmla="*/ 54 h 82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951"/>
                      <a:gd name="T49" fmla="*/ 0 h 825"/>
                      <a:gd name="T50" fmla="*/ 951 w 951"/>
                      <a:gd name="T51" fmla="*/ 825 h 82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951" h="825">
                        <a:moveTo>
                          <a:pt x="0" y="163"/>
                        </a:moveTo>
                        <a:lnTo>
                          <a:pt x="114" y="82"/>
                        </a:lnTo>
                        <a:lnTo>
                          <a:pt x="221" y="41"/>
                        </a:lnTo>
                        <a:lnTo>
                          <a:pt x="366" y="8"/>
                        </a:lnTo>
                        <a:lnTo>
                          <a:pt x="468" y="0"/>
                        </a:lnTo>
                        <a:lnTo>
                          <a:pt x="595" y="10"/>
                        </a:lnTo>
                        <a:lnTo>
                          <a:pt x="693" y="49"/>
                        </a:lnTo>
                        <a:lnTo>
                          <a:pt x="798" y="122"/>
                        </a:lnTo>
                        <a:lnTo>
                          <a:pt x="858" y="199"/>
                        </a:lnTo>
                        <a:lnTo>
                          <a:pt x="899" y="288"/>
                        </a:lnTo>
                        <a:lnTo>
                          <a:pt x="943" y="453"/>
                        </a:lnTo>
                        <a:lnTo>
                          <a:pt x="951" y="576"/>
                        </a:lnTo>
                        <a:lnTo>
                          <a:pt x="944" y="777"/>
                        </a:lnTo>
                        <a:lnTo>
                          <a:pt x="931" y="825"/>
                        </a:lnTo>
                        <a:lnTo>
                          <a:pt x="8" y="471"/>
                        </a:lnTo>
                        <a:lnTo>
                          <a:pt x="0" y="16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00" dirty="0">
                      <a:latin typeface="+mj-lt"/>
                    </a:endParaRPr>
                  </a:p>
                </p:txBody>
              </p:sp>
              <p:grpSp>
                <p:nvGrpSpPr>
                  <p:cNvPr id="3269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1160" y="1879"/>
                    <a:ext cx="382" cy="450"/>
                    <a:chOff x="1160" y="1879"/>
                    <a:chExt cx="382" cy="450"/>
                  </a:xfrm>
                </p:grpSpPr>
                <p:sp>
                  <p:nvSpPr>
                    <p:cNvPr id="3270" name="Arc 33"/>
                    <p:cNvSpPr>
                      <a:spLocks/>
                    </p:cNvSpPr>
                    <p:nvPr/>
                  </p:nvSpPr>
                  <p:spPr bwMode="auto">
                    <a:xfrm>
                      <a:off x="1160" y="1879"/>
                      <a:ext cx="256" cy="449"/>
                    </a:xfrm>
                    <a:custGeom>
                      <a:avLst/>
                      <a:gdLst>
                        <a:gd name="T0" fmla="*/ 2 w 28032"/>
                        <a:gd name="T1" fmla="*/ 5 h 43200"/>
                        <a:gd name="T2" fmla="*/ 2 w 28032"/>
                        <a:gd name="T3" fmla="*/ 0 h 43200"/>
                        <a:gd name="T4" fmla="*/ 2 w 28032"/>
                        <a:gd name="T5" fmla="*/ 2 h 43200"/>
                        <a:gd name="T6" fmla="*/ 0 60000 65536"/>
                        <a:gd name="T7" fmla="*/ 0 60000 65536"/>
                        <a:gd name="T8" fmla="*/ 0 60000 65536"/>
                        <a:gd name="T9" fmla="*/ 0 w 28032"/>
                        <a:gd name="T10" fmla="*/ 0 h 43200"/>
                        <a:gd name="T11" fmla="*/ 28032 w 28032"/>
                        <a:gd name="T12" fmla="*/ 43200 h 432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8032" h="43200" fill="none" extrusionOk="0">
                          <a:moveTo>
                            <a:pt x="22370" y="43186"/>
                          </a:moveTo>
                          <a:cubicBezTo>
                            <a:pt x="22113" y="43195"/>
                            <a:pt x="21856" y="43199"/>
                            <a:pt x="21600" y="43200"/>
                          </a:cubicBezTo>
                          <a:cubicBezTo>
                            <a:pt x="9670" y="43200"/>
                            <a:pt x="0" y="33529"/>
                            <a:pt x="0" y="21600"/>
                          </a:cubicBezTo>
                          <a:cubicBezTo>
                            <a:pt x="0" y="9670"/>
                            <a:pt x="9670" y="0"/>
                            <a:pt x="21600" y="0"/>
                          </a:cubicBezTo>
                          <a:cubicBezTo>
                            <a:pt x="23781" y="-1"/>
                            <a:pt x="25949" y="330"/>
                            <a:pt x="28032" y="979"/>
                          </a:cubicBezTo>
                        </a:path>
                        <a:path w="28032" h="43200" stroke="0" extrusionOk="0">
                          <a:moveTo>
                            <a:pt x="22370" y="43186"/>
                          </a:moveTo>
                          <a:cubicBezTo>
                            <a:pt x="22113" y="43195"/>
                            <a:pt x="21856" y="43199"/>
                            <a:pt x="21600" y="43200"/>
                          </a:cubicBezTo>
                          <a:cubicBezTo>
                            <a:pt x="9670" y="43200"/>
                            <a:pt x="0" y="33529"/>
                            <a:pt x="0" y="21600"/>
                          </a:cubicBezTo>
                          <a:cubicBezTo>
                            <a:pt x="0" y="9670"/>
                            <a:pt x="9670" y="0"/>
                            <a:pt x="21600" y="0"/>
                          </a:cubicBezTo>
                          <a:cubicBezTo>
                            <a:pt x="23781" y="-1"/>
                            <a:pt x="25949" y="330"/>
                            <a:pt x="28032" y="979"/>
                          </a:cubicBezTo>
                          <a:lnTo>
                            <a:pt x="21600" y="2160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</p:txBody>
                </p:sp>
                <p:grpSp>
                  <p:nvGrpSpPr>
                    <p:cNvPr id="3271" name="Group 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229" y="1886"/>
                      <a:ext cx="313" cy="443"/>
                      <a:chOff x="1229" y="1886"/>
                      <a:chExt cx="313" cy="443"/>
                    </a:xfrm>
                  </p:grpSpPr>
                  <p:sp>
                    <p:nvSpPr>
                      <p:cNvPr id="3272" name="Oval 3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29" y="1886"/>
                        <a:ext cx="313" cy="443"/>
                      </a:xfrm>
                      <a:prstGeom prst="ellipse">
                        <a:avLst/>
                      </a:prstGeom>
                      <a:solidFill>
                        <a:srgbClr val="60606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73" name="Oval 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50" y="1906"/>
                        <a:ext cx="276" cy="407"/>
                      </a:xfrm>
                      <a:prstGeom prst="ellipse">
                        <a:avLst/>
                      </a:prstGeom>
                      <a:solidFill>
                        <a:srgbClr val="80808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74" name="Oval 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09" y="1972"/>
                        <a:ext cx="171" cy="279"/>
                      </a:xfrm>
                      <a:prstGeom prst="ellipse">
                        <a:avLst/>
                      </a:prstGeom>
                      <a:solidFill>
                        <a:srgbClr val="404040"/>
                      </a:solidFill>
                      <a:ln w="11113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75" name="Oval 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24" y="1999"/>
                        <a:ext cx="116" cy="207"/>
                      </a:xfrm>
                      <a:prstGeom prst="ellipse">
                        <a:avLst/>
                      </a:prstGeom>
                      <a:solidFill>
                        <a:srgbClr val="000000"/>
                      </a:solidFill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grpSp>
                    <p:nvGrpSpPr>
                      <p:cNvPr id="3276" name="Group 3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361" y="2077"/>
                        <a:ext cx="41" cy="63"/>
                        <a:chOff x="1361" y="2077"/>
                        <a:chExt cx="41" cy="63"/>
                      </a:xfrm>
                    </p:grpSpPr>
                    <p:sp>
                      <p:nvSpPr>
                        <p:cNvPr id="3277" name="Oval 4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61" y="2078"/>
                          <a:ext cx="36" cy="62"/>
                        </a:xfrm>
                        <a:prstGeom prst="ellipse">
                          <a:avLst/>
                        </a:prstGeom>
                        <a:solidFill>
                          <a:srgbClr val="808080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sz="1000" dirty="0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3278" name="Oval 4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68" y="2077"/>
                          <a:ext cx="34" cy="62"/>
                        </a:xfrm>
                        <a:prstGeom prst="ellipse">
                          <a:avLst/>
                        </a:prstGeom>
                        <a:solidFill>
                          <a:srgbClr val="E0E0E0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sz="1000" dirty="0">
                            <a:latin typeface="+mj-lt"/>
                          </a:endParaRPr>
                        </a:p>
                      </p:txBody>
                    </p:sp>
                  </p:grpSp>
                </p:grpSp>
              </p:grpSp>
            </p:grpSp>
            <p:grpSp>
              <p:nvGrpSpPr>
                <p:cNvPr id="3192" name="Group 42"/>
                <p:cNvGrpSpPr>
                  <a:grpSpLocks/>
                </p:cNvGrpSpPr>
                <p:nvPr/>
              </p:nvGrpSpPr>
              <p:grpSpPr bwMode="auto">
                <a:xfrm>
                  <a:off x="5137" y="1632"/>
                  <a:ext cx="302" cy="346"/>
                  <a:chOff x="2356" y="1748"/>
                  <a:chExt cx="302" cy="346"/>
                </a:xfrm>
              </p:grpSpPr>
              <p:sp>
                <p:nvSpPr>
                  <p:cNvPr id="3257" name="Freeform 43"/>
                  <p:cNvSpPr>
                    <a:spLocks/>
                  </p:cNvSpPr>
                  <p:nvPr/>
                </p:nvSpPr>
                <p:spPr bwMode="auto">
                  <a:xfrm>
                    <a:off x="2477" y="1748"/>
                    <a:ext cx="181" cy="169"/>
                  </a:xfrm>
                  <a:custGeom>
                    <a:avLst/>
                    <a:gdLst>
                      <a:gd name="T0" fmla="*/ 0 w 542"/>
                      <a:gd name="T1" fmla="*/ 21 h 507"/>
                      <a:gd name="T2" fmla="*/ 21 w 542"/>
                      <a:gd name="T3" fmla="*/ 8 h 507"/>
                      <a:gd name="T4" fmla="*/ 53 w 542"/>
                      <a:gd name="T5" fmla="*/ 0 h 507"/>
                      <a:gd name="T6" fmla="*/ 92 w 542"/>
                      <a:gd name="T7" fmla="*/ 0 h 507"/>
                      <a:gd name="T8" fmla="*/ 128 w 542"/>
                      <a:gd name="T9" fmla="*/ 8 h 507"/>
                      <a:gd name="T10" fmla="*/ 151 w 542"/>
                      <a:gd name="T11" fmla="*/ 26 h 507"/>
                      <a:gd name="T12" fmla="*/ 171 w 542"/>
                      <a:gd name="T13" fmla="*/ 56 h 507"/>
                      <a:gd name="T14" fmla="*/ 178 w 542"/>
                      <a:gd name="T15" fmla="*/ 89 h 507"/>
                      <a:gd name="T16" fmla="*/ 181 w 542"/>
                      <a:gd name="T17" fmla="*/ 112 h 507"/>
                      <a:gd name="T18" fmla="*/ 180 w 542"/>
                      <a:gd name="T19" fmla="*/ 151 h 507"/>
                      <a:gd name="T20" fmla="*/ 175 w 542"/>
                      <a:gd name="T21" fmla="*/ 169 h 507"/>
                      <a:gd name="T22" fmla="*/ 41 w 542"/>
                      <a:gd name="T23" fmla="*/ 141 h 507"/>
                      <a:gd name="T24" fmla="*/ 0 w 542"/>
                      <a:gd name="T25" fmla="*/ 21 h 507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542"/>
                      <a:gd name="T40" fmla="*/ 0 h 507"/>
                      <a:gd name="T41" fmla="*/ 542 w 542"/>
                      <a:gd name="T42" fmla="*/ 507 h 507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542" h="507">
                        <a:moveTo>
                          <a:pt x="0" y="64"/>
                        </a:moveTo>
                        <a:lnTo>
                          <a:pt x="64" y="25"/>
                        </a:lnTo>
                        <a:lnTo>
                          <a:pt x="159" y="0"/>
                        </a:lnTo>
                        <a:lnTo>
                          <a:pt x="276" y="0"/>
                        </a:lnTo>
                        <a:lnTo>
                          <a:pt x="384" y="23"/>
                        </a:lnTo>
                        <a:lnTo>
                          <a:pt x="452" y="78"/>
                        </a:lnTo>
                        <a:lnTo>
                          <a:pt x="513" y="167"/>
                        </a:lnTo>
                        <a:lnTo>
                          <a:pt x="533" y="266"/>
                        </a:lnTo>
                        <a:lnTo>
                          <a:pt x="542" y="336"/>
                        </a:lnTo>
                        <a:lnTo>
                          <a:pt x="539" y="454"/>
                        </a:lnTo>
                        <a:lnTo>
                          <a:pt x="525" y="507"/>
                        </a:lnTo>
                        <a:lnTo>
                          <a:pt x="124" y="422"/>
                        </a:lnTo>
                        <a:lnTo>
                          <a:pt x="0" y="6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00" dirty="0">
                      <a:latin typeface="+mj-lt"/>
                    </a:endParaRPr>
                  </a:p>
                </p:txBody>
              </p:sp>
              <p:grpSp>
                <p:nvGrpSpPr>
                  <p:cNvPr id="3258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2356" y="1757"/>
                    <a:ext cx="283" cy="337"/>
                    <a:chOff x="2356" y="1757"/>
                    <a:chExt cx="283" cy="337"/>
                  </a:xfrm>
                </p:grpSpPr>
                <p:sp>
                  <p:nvSpPr>
                    <p:cNvPr id="3259" name="Arc 45"/>
                    <p:cNvSpPr>
                      <a:spLocks/>
                    </p:cNvSpPr>
                    <p:nvPr/>
                  </p:nvSpPr>
                  <p:spPr bwMode="auto">
                    <a:xfrm>
                      <a:off x="2356" y="1757"/>
                      <a:ext cx="189" cy="337"/>
                    </a:xfrm>
                    <a:custGeom>
                      <a:avLst/>
                      <a:gdLst>
                        <a:gd name="T0" fmla="*/ 1 w 27907"/>
                        <a:gd name="T1" fmla="*/ 3 h 43200"/>
                        <a:gd name="T2" fmla="*/ 1 w 27907"/>
                        <a:gd name="T3" fmla="*/ 0 h 43200"/>
                        <a:gd name="T4" fmla="*/ 1 w 27907"/>
                        <a:gd name="T5" fmla="*/ 1 h 43200"/>
                        <a:gd name="T6" fmla="*/ 0 60000 65536"/>
                        <a:gd name="T7" fmla="*/ 0 60000 65536"/>
                        <a:gd name="T8" fmla="*/ 0 60000 65536"/>
                        <a:gd name="T9" fmla="*/ 0 w 27907"/>
                        <a:gd name="T10" fmla="*/ 0 h 43200"/>
                        <a:gd name="T11" fmla="*/ 27907 w 27907"/>
                        <a:gd name="T12" fmla="*/ 43200 h 432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907" h="43200" fill="none" extrusionOk="0">
                          <a:moveTo>
                            <a:pt x="22194" y="43191"/>
                          </a:moveTo>
                          <a:cubicBezTo>
                            <a:pt x="21996" y="43197"/>
                            <a:pt x="21798" y="43199"/>
                            <a:pt x="21600" y="43200"/>
                          </a:cubicBezTo>
                          <a:cubicBezTo>
                            <a:pt x="9670" y="43200"/>
                            <a:pt x="0" y="33529"/>
                            <a:pt x="0" y="21600"/>
                          </a:cubicBezTo>
                          <a:cubicBezTo>
                            <a:pt x="0" y="9670"/>
                            <a:pt x="9670" y="0"/>
                            <a:pt x="21600" y="0"/>
                          </a:cubicBezTo>
                          <a:cubicBezTo>
                            <a:pt x="23737" y="-1"/>
                            <a:pt x="25862" y="317"/>
                            <a:pt x="27906" y="941"/>
                          </a:cubicBezTo>
                        </a:path>
                        <a:path w="27907" h="43200" stroke="0" extrusionOk="0">
                          <a:moveTo>
                            <a:pt x="22194" y="43191"/>
                          </a:moveTo>
                          <a:cubicBezTo>
                            <a:pt x="21996" y="43197"/>
                            <a:pt x="21798" y="43199"/>
                            <a:pt x="21600" y="43200"/>
                          </a:cubicBezTo>
                          <a:cubicBezTo>
                            <a:pt x="9670" y="43200"/>
                            <a:pt x="0" y="33529"/>
                            <a:pt x="0" y="21600"/>
                          </a:cubicBezTo>
                          <a:cubicBezTo>
                            <a:pt x="0" y="9670"/>
                            <a:pt x="9670" y="0"/>
                            <a:pt x="21600" y="0"/>
                          </a:cubicBezTo>
                          <a:cubicBezTo>
                            <a:pt x="23737" y="-1"/>
                            <a:pt x="25862" y="317"/>
                            <a:pt x="27906" y="941"/>
                          </a:cubicBezTo>
                          <a:lnTo>
                            <a:pt x="21600" y="21600"/>
                          </a:lnTo>
                          <a:close/>
                        </a:path>
                      </a:pathLst>
                    </a:custGeom>
                    <a:solidFill>
                      <a:srgbClr val="20202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</p:txBody>
                </p:sp>
                <p:grpSp>
                  <p:nvGrpSpPr>
                    <p:cNvPr id="3260" name="Group 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407" y="1762"/>
                      <a:ext cx="232" cy="332"/>
                      <a:chOff x="2407" y="1762"/>
                      <a:chExt cx="232" cy="332"/>
                    </a:xfrm>
                  </p:grpSpPr>
                  <p:sp>
                    <p:nvSpPr>
                      <p:cNvPr id="3261" name="Oval 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407" y="1762"/>
                        <a:ext cx="232" cy="332"/>
                      </a:xfrm>
                      <a:prstGeom prst="ellipse">
                        <a:avLst/>
                      </a:prstGeom>
                      <a:solidFill>
                        <a:srgbClr val="60606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62" name="Oval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423" y="1776"/>
                        <a:ext cx="204" cy="305"/>
                      </a:xfrm>
                      <a:prstGeom prst="ellipse">
                        <a:avLst/>
                      </a:prstGeom>
                      <a:solidFill>
                        <a:srgbClr val="80808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63" name="Oval 4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466" y="1827"/>
                        <a:ext cx="127" cy="208"/>
                      </a:xfrm>
                      <a:prstGeom prst="ellipse">
                        <a:avLst/>
                      </a:prstGeom>
                      <a:solidFill>
                        <a:srgbClr val="404040"/>
                      </a:solidFill>
                      <a:ln w="11113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64" name="Oval 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477" y="1846"/>
                        <a:ext cx="86" cy="156"/>
                      </a:xfrm>
                      <a:prstGeom prst="ellipse">
                        <a:avLst/>
                      </a:prstGeom>
                      <a:solidFill>
                        <a:srgbClr val="000000"/>
                      </a:solidFill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grpSp>
                    <p:nvGrpSpPr>
                      <p:cNvPr id="3265" name="Group 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505" y="1905"/>
                        <a:ext cx="30" cy="47"/>
                        <a:chOff x="2505" y="1905"/>
                        <a:chExt cx="30" cy="47"/>
                      </a:xfrm>
                    </p:grpSpPr>
                    <p:sp>
                      <p:nvSpPr>
                        <p:cNvPr id="3266" name="Oval 5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05" y="1906"/>
                          <a:ext cx="26" cy="46"/>
                        </a:xfrm>
                        <a:prstGeom prst="ellipse">
                          <a:avLst/>
                        </a:prstGeom>
                        <a:solidFill>
                          <a:srgbClr val="808080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sz="1000" dirty="0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3267" name="Oval 5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10" y="1905"/>
                          <a:ext cx="25" cy="46"/>
                        </a:xfrm>
                        <a:prstGeom prst="ellipse">
                          <a:avLst/>
                        </a:prstGeom>
                        <a:solidFill>
                          <a:srgbClr val="E0E0E0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sz="1000" dirty="0">
                            <a:latin typeface="+mj-lt"/>
                          </a:endParaRPr>
                        </a:p>
                      </p:txBody>
                    </p:sp>
                  </p:grpSp>
                </p:grpSp>
              </p:grpSp>
            </p:grpSp>
            <p:sp>
              <p:nvSpPr>
                <p:cNvPr id="3193" name="Freeform 54"/>
                <p:cNvSpPr>
                  <a:spLocks/>
                </p:cNvSpPr>
                <p:nvPr/>
              </p:nvSpPr>
              <p:spPr bwMode="auto">
                <a:xfrm>
                  <a:off x="3906" y="1282"/>
                  <a:ext cx="276" cy="222"/>
                </a:xfrm>
                <a:custGeom>
                  <a:avLst/>
                  <a:gdLst>
                    <a:gd name="T0" fmla="*/ 257 w 830"/>
                    <a:gd name="T1" fmla="*/ 6 h 666"/>
                    <a:gd name="T2" fmla="*/ 0 w 830"/>
                    <a:gd name="T3" fmla="*/ 217 h 666"/>
                    <a:gd name="T4" fmla="*/ 11 w 830"/>
                    <a:gd name="T5" fmla="*/ 222 h 666"/>
                    <a:gd name="T6" fmla="*/ 31 w 830"/>
                    <a:gd name="T7" fmla="*/ 222 h 666"/>
                    <a:gd name="T8" fmla="*/ 276 w 830"/>
                    <a:gd name="T9" fmla="*/ 0 h 666"/>
                    <a:gd name="T10" fmla="*/ 257 w 830"/>
                    <a:gd name="T11" fmla="*/ 6 h 6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30"/>
                    <a:gd name="T19" fmla="*/ 0 h 666"/>
                    <a:gd name="T20" fmla="*/ 830 w 830"/>
                    <a:gd name="T21" fmla="*/ 666 h 6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30" h="666">
                      <a:moveTo>
                        <a:pt x="774" y="17"/>
                      </a:moveTo>
                      <a:lnTo>
                        <a:pt x="0" y="650"/>
                      </a:lnTo>
                      <a:lnTo>
                        <a:pt x="33" y="666"/>
                      </a:lnTo>
                      <a:lnTo>
                        <a:pt x="93" y="666"/>
                      </a:lnTo>
                      <a:lnTo>
                        <a:pt x="830" y="0"/>
                      </a:lnTo>
                      <a:lnTo>
                        <a:pt x="774" y="1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 dirty="0">
                    <a:latin typeface="+mj-lt"/>
                  </a:endParaRPr>
                </a:p>
              </p:txBody>
            </p:sp>
            <p:sp>
              <p:nvSpPr>
                <p:cNvPr id="3194" name="Freeform 55"/>
                <p:cNvSpPr>
                  <a:spLocks/>
                </p:cNvSpPr>
                <p:nvPr/>
              </p:nvSpPr>
              <p:spPr bwMode="auto">
                <a:xfrm>
                  <a:off x="3164" y="1242"/>
                  <a:ext cx="2382" cy="786"/>
                </a:xfrm>
                <a:custGeom>
                  <a:avLst/>
                  <a:gdLst>
                    <a:gd name="T0" fmla="*/ 7 w 7148"/>
                    <a:gd name="T1" fmla="*/ 439 h 2359"/>
                    <a:gd name="T2" fmla="*/ 111 w 7148"/>
                    <a:gd name="T3" fmla="*/ 395 h 2359"/>
                    <a:gd name="T4" fmla="*/ 298 w 7148"/>
                    <a:gd name="T5" fmla="*/ 335 h 2359"/>
                    <a:gd name="T6" fmla="*/ 465 w 7148"/>
                    <a:gd name="T7" fmla="*/ 298 h 2359"/>
                    <a:gd name="T8" fmla="*/ 648 w 7148"/>
                    <a:gd name="T9" fmla="*/ 266 h 2359"/>
                    <a:gd name="T10" fmla="*/ 730 w 7148"/>
                    <a:gd name="T11" fmla="*/ 253 h 2359"/>
                    <a:gd name="T12" fmla="*/ 1092 w 7148"/>
                    <a:gd name="T13" fmla="*/ 276 h 2359"/>
                    <a:gd name="T14" fmla="*/ 1244 w 7148"/>
                    <a:gd name="T15" fmla="*/ 291 h 2359"/>
                    <a:gd name="T16" fmla="*/ 1328 w 7148"/>
                    <a:gd name="T17" fmla="*/ 288 h 2359"/>
                    <a:gd name="T18" fmla="*/ 1417 w 7148"/>
                    <a:gd name="T19" fmla="*/ 111 h 2359"/>
                    <a:gd name="T20" fmla="*/ 1419 w 7148"/>
                    <a:gd name="T21" fmla="*/ 65 h 2359"/>
                    <a:gd name="T22" fmla="*/ 1290 w 7148"/>
                    <a:gd name="T23" fmla="*/ 36 h 2359"/>
                    <a:gd name="T24" fmla="*/ 1067 w 7148"/>
                    <a:gd name="T25" fmla="*/ 37 h 2359"/>
                    <a:gd name="T26" fmla="*/ 1027 w 7148"/>
                    <a:gd name="T27" fmla="*/ 35 h 2359"/>
                    <a:gd name="T28" fmla="*/ 1181 w 7148"/>
                    <a:gd name="T29" fmla="*/ 12 h 2359"/>
                    <a:gd name="T30" fmla="*/ 1347 w 7148"/>
                    <a:gd name="T31" fmla="*/ 0 h 2359"/>
                    <a:gd name="T32" fmla="*/ 1495 w 7148"/>
                    <a:gd name="T33" fmla="*/ 70 h 2359"/>
                    <a:gd name="T34" fmla="*/ 1453 w 7148"/>
                    <a:gd name="T35" fmla="*/ 106 h 2359"/>
                    <a:gd name="T36" fmla="*/ 1377 w 7148"/>
                    <a:gd name="T37" fmla="*/ 282 h 2359"/>
                    <a:gd name="T38" fmla="*/ 1393 w 7148"/>
                    <a:gd name="T39" fmla="*/ 304 h 2359"/>
                    <a:gd name="T40" fmla="*/ 2009 w 7148"/>
                    <a:gd name="T41" fmla="*/ 244 h 2359"/>
                    <a:gd name="T42" fmla="*/ 2023 w 7148"/>
                    <a:gd name="T43" fmla="*/ 199 h 2359"/>
                    <a:gd name="T44" fmla="*/ 1958 w 7148"/>
                    <a:gd name="T45" fmla="*/ 116 h 2359"/>
                    <a:gd name="T46" fmla="*/ 1881 w 7148"/>
                    <a:gd name="T47" fmla="*/ 59 h 2359"/>
                    <a:gd name="T48" fmla="*/ 1642 w 7148"/>
                    <a:gd name="T49" fmla="*/ 55 h 2359"/>
                    <a:gd name="T50" fmla="*/ 1448 w 7148"/>
                    <a:gd name="T51" fmla="*/ 0 h 2359"/>
                    <a:gd name="T52" fmla="*/ 1606 w 7148"/>
                    <a:gd name="T53" fmla="*/ 3 h 2359"/>
                    <a:gd name="T54" fmla="*/ 1762 w 7148"/>
                    <a:gd name="T55" fmla="*/ 10 h 2359"/>
                    <a:gd name="T56" fmla="*/ 1871 w 7148"/>
                    <a:gd name="T57" fmla="*/ 23 h 2359"/>
                    <a:gd name="T58" fmla="*/ 1917 w 7148"/>
                    <a:gd name="T59" fmla="*/ 40 h 2359"/>
                    <a:gd name="T60" fmla="*/ 2058 w 7148"/>
                    <a:gd name="T61" fmla="*/ 186 h 2359"/>
                    <a:gd name="T62" fmla="*/ 2105 w 7148"/>
                    <a:gd name="T63" fmla="*/ 228 h 2359"/>
                    <a:gd name="T64" fmla="*/ 2169 w 7148"/>
                    <a:gd name="T65" fmla="*/ 238 h 2359"/>
                    <a:gd name="T66" fmla="*/ 2236 w 7148"/>
                    <a:gd name="T67" fmla="*/ 246 h 2359"/>
                    <a:gd name="T68" fmla="*/ 2330 w 7148"/>
                    <a:gd name="T69" fmla="*/ 266 h 2359"/>
                    <a:gd name="T70" fmla="*/ 2368 w 7148"/>
                    <a:gd name="T71" fmla="*/ 288 h 2359"/>
                    <a:gd name="T72" fmla="*/ 2366 w 7148"/>
                    <a:gd name="T73" fmla="*/ 395 h 2359"/>
                    <a:gd name="T74" fmla="*/ 2300 w 7148"/>
                    <a:gd name="T75" fmla="*/ 539 h 2359"/>
                    <a:gd name="T76" fmla="*/ 2266 w 7148"/>
                    <a:gd name="T77" fmla="*/ 522 h 2359"/>
                    <a:gd name="T78" fmla="*/ 2250 w 7148"/>
                    <a:gd name="T79" fmla="*/ 447 h 2359"/>
                    <a:gd name="T80" fmla="*/ 2193 w 7148"/>
                    <a:gd name="T81" fmla="*/ 403 h 2359"/>
                    <a:gd name="T82" fmla="*/ 2127 w 7148"/>
                    <a:gd name="T83" fmla="*/ 417 h 2359"/>
                    <a:gd name="T84" fmla="*/ 2087 w 7148"/>
                    <a:gd name="T85" fmla="*/ 452 h 2359"/>
                    <a:gd name="T86" fmla="*/ 2054 w 7148"/>
                    <a:gd name="T87" fmla="*/ 509 h 2359"/>
                    <a:gd name="T88" fmla="*/ 2021 w 7148"/>
                    <a:gd name="T89" fmla="*/ 583 h 2359"/>
                    <a:gd name="T90" fmla="*/ 1194 w 7148"/>
                    <a:gd name="T91" fmla="*/ 733 h 2359"/>
                    <a:gd name="T92" fmla="*/ 1192 w 7148"/>
                    <a:gd name="T93" fmla="*/ 645 h 2359"/>
                    <a:gd name="T94" fmla="*/ 1172 w 7148"/>
                    <a:gd name="T95" fmla="*/ 569 h 2359"/>
                    <a:gd name="T96" fmla="*/ 1131 w 7148"/>
                    <a:gd name="T97" fmla="*/ 514 h 2359"/>
                    <a:gd name="T98" fmla="*/ 1067 w 7148"/>
                    <a:gd name="T99" fmla="*/ 487 h 2359"/>
                    <a:gd name="T100" fmla="*/ 993 w 7148"/>
                    <a:gd name="T101" fmla="*/ 491 h 2359"/>
                    <a:gd name="T102" fmla="*/ 913 w 7148"/>
                    <a:gd name="T103" fmla="*/ 526 h 2359"/>
                    <a:gd name="T104" fmla="*/ 855 w 7148"/>
                    <a:gd name="T105" fmla="*/ 583 h 2359"/>
                    <a:gd name="T106" fmla="*/ 807 w 7148"/>
                    <a:gd name="T107" fmla="*/ 667 h 2359"/>
                    <a:gd name="T108" fmla="*/ 773 w 7148"/>
                    <a:gd name="T109" fmla="*/ 756 h 2359"/>
                    <a:gd name="T110" fmla="*/ 724 w 7148"/>
                    <a:gd name="T111" fmla="*/ 780 h 2359"/>
                    <a:gd name="T112" fmla="*/ 562 w 7148"/>
                    <a:gd name="T113" fmla="*/ 664 h 2359"/>
                    <a:gd name="T114" fmla="*/ 406 w 7148"/>
                    <a:gd name="T115" fmla="*/ 561 h 2359"/>
                    <a:gd name="T116" fmla="*/ 301 w 7148"/>
                    <a:gd name="T117" fmla="*/ 550 h 2359"/>
                    <a:gd name="T118" fmla="*/ 161 w 7148"/>
                    <a:gd name="T119" fmla="*/ 524 h 2359"/>
                    <a:gd name="T120" fmla="*/ 61 w 7148"/>
                    <a:gd name="T121" fmla="*/ 493 h 2359"/>
                    <a:gd name="T122" fmla="*/ 8 w 7148"/>
                    <a:gd name="T123" fmla="*/ 468 h 2359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148"/>
                    <a:gd name="T187" fmla="*/ 0 h 2359"/>
                    <a:gd name="T188" fmla="*/ 7148 w 7148"/>
                    <a:gd name="T189" fmla="*/ 2359 h 2359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148" h="2359">
                      <a:moveTo>
                        <a:pt x="0" y="1384"/>
                      </a:moveTo>
                      <a:lnTo>
                        <a:pt x="0" y="1363"/>
                      </a:lnTo>
                      <a:lnTo>
                        <a:pt x="1" y="1346"/>
                      </a:lnTo>
                      <a:lnTo>
                        <a:pt x="9" y="1330"/>
                      </a:lnTo>
                      <a:lnTo>
                        <a:pt x="21" y="1318"/>
                      </a:lnTo>
                      <a:lnTo>
                        <a:pt x="42" y="1304"/>
                      </a:lnTo>
                      <a:lnTo>
                        <a:pt x="67" y="1290"/>
                      </a:lnTo>
                      <a:lnTo>
                        <a:pt x="188" y="1237"/>
                      </a:lnTo>
                      <a:lnTo>
                        <a:pt x="269" y="1207"/>
                      </a:lnTo>
                      <a:lnTo>
                        <a:pt x="334" y="1185"/>
                      </a:lnTo>
                      <a:lnTo>
                        <a:pt x="402" y="1160"/>
                      </a:lnTo>
                      <a:lnTo>
                        <a:pt x="467" y="1136"/>
                      </a:lnTo>
                      <a:lnTo>
                        <a:pt x="550" y="1112"/>
                      </a:lnTo>
                      <a:lnTo>
                        <a:pt x="807" y="1031"/>
                      </a:lnTo>
                      <a:lnTo>
                        <a:pt x="894" y="1004"/>
                      </a:lnTo>
                      <a:lnTo>
                        <a:pt x="988" y="980"/>
                      </a:lnTo>
                      <a:lnTo>
                        <a:pt x="1062" y="962"/>
                      </a:lnTo>
                      <a:lnTo>
                        <a:pt x="1137" y="946"/>
                      </a:lnTo>
                      <a:lnTo>
                        <a:pt x="1284" y="915"/>
                      </a:lnTo>
                      <a:lnTo>
                        <a:pt x="1394" y="894"/>
                      </a:lnTo>
                      <a:lnTo>
                        <a:pt x="1519" y="870"/>
                      </a:lnTo>
                      <a:lnTo>
                        <a:pt x="1725" y="836"/>
                      </a:lnTo>
                      <a:lnTo>
                        <a:pt x="1814" y="818"/>
                      </a:lnTo>
                      <a:lnTo>
                        <a:pt x="1895" y="806"/>
                      </a:lnTo>
                      <a:lnTo>
                        <a:pt x="1945" y="798"/>
                      </a:lnTo>
                      <a:lnTo>
                        <a:pt x="1999" y="794"/>
                      </a:lnTo>
                      <a:lnTo>
                        <a:pt x="2042" y="788"/>
                      </a:lnTo>
                      <a:lnTo>
                        <a:pt x="2118" y="780"/>
                      </a:lnTo>
                      <a:lnTo>
                        <a:pt x="2158" y="770"/>
                      </a:lnTo>
                      <a:lnTo>
                        <a:pt x="2191" y="760"/>
                      </a:lnTo>
                      <a:lnTo>
                        <a:pt x="2218" y="752"/>
                      </a:lnTo>
                      <a:lnTo>
                        <a:pt x="2993" y="142"/>
                      </a:lnTo>
                      <a:lnTo>
                        <a:pt x="2250" y="772"/>
                      </a:lnTo>
                      <a:lnTo>
                        <a:pt x="3161" y="814"/>
                      </a:lnTo>
                      <a:lnTo>
                        <a:pt x="3276" y="828"/>
                      </a:lnTo>
                      <a:lnTo>
                        <a:pt x="3400" y="838"/>
                      </a:lnTo>
                      <a:lnTo>
                        <a:pt x="3499" y="845"/>
                      </a:lnTo>
                      <a:lnTo>
                        <a:pt x="3582" y="853"/>
                      </a:lnTo>
                      <a:lnTo>
                        <a:pt x="3667" y="865"/>
                      </a:lnTo>
                      <a:lnTo>
                        <a:pt x="3733" y="873"/>
                      </a:lnTo>
                      <a:lnTo>
                        <a:pt x="3809" y="885"/>
                      </a:lnTo>
                      <a:lnTo>
                        <a:pt x="3874" y="885"/>
                      </a:lnTo>
                      <a:lnTo>
                        <a:pt x="3932" y="885"/>
                      </a:lnTo>
                      <a:lnTo>
                        <a:pt x="3961" y="881"/>
                      </a:lnTo>
                      <a:lnTo>
                        <a:pt x="3984" y="865"/>
                      </a:lnTo>
                      <a:lnTo>
                        <a:pt x="4008" y="843"/>
                      </a:lnTo>
                      <a:lnTo>
                        <a:pt x="4048" y="777"/>
                      </a:lnTo>
                      <a:lnTo>
                        <a:pt x="4198" y="470"/>
                      </a:lnTo>
                      <a:lnTo>
                        <a:pt x="4240" y="365"/>
                      </a:lnTo>
                      <a:lnTo>
                        <a:pt x="4252" y="333"/>
                      </a:lnTo>
                      <a:lnTo>
                        <a:pt x="4267" y="292"/>
                      </a:lnTo>
                      <a:lnTo>
                        <a:pt x="4274" y="262"/>
                      </a:lnTo>
                      <a:lnTo>
                        <a:pt x="4275" y="234"/>
                      </a:lnTo>
                      <a:lnTo>
                        <a:pt x="4270" y="210"/>
                      </a:lnTo>
                      <a:lnTo>
                        <a:pt x="4258" y="194"/>
                      </a:lnTo>
                      <a:lnTo>
                        <a:pt x="4238" y="178"/>
                      </a:lnTo>
                      <a:lnTo>
                        <a:pt x="4193" y="159"/>
                      </a:lnTo>
                      <a:lnTo>
                        <a:pt x="4086" y="135"/>
                      </a:lnTo>
                      <a:lnTo>
                        <a:pt x="3984" y="120"/>
                      </a:lnTo>
                      <a:lnTo>
                        <a:pt x="3870" y="108"/>
                      </a:lnTo>
                      <a:lnTo>
                        <a:pt x="3733" y="101"/>
                      </a:lnTo>
                      <a:lnTo>
                        <a:pt x="3591" y="96"/>
                      </a:lnTo>
                      <a:lnTo>
                        <a:pt x="3408" y="96"/>
                      </a:lnTo>
                      <a:lnTo>
                        <a:pt x="3300" y="104"/>
                      </a:lnTo>
                      <a:lnTo>
                        <a:pt x="3202" y="112"/>
                      </a:lnTo>
                      <a:lnTo>
                        <a:pt x="3118" y="120"/>
                      </a:lnTo>
                      <a:lnTo>
                        <a:pt x="3057" y="126"/>
                      </a:lnTo>
                      <a:lnTo>
                        <a:pt x="2993" y="137"/>
                      </a:lnTo>
                      <a:lnTo>
                        <a:pt x="3040" y="117"/>
                      </a:lnTo>
                      <a:lnTo>
                        <a:pt x="3081" y="104"/>
                      </a:lnTo>
                      <a:lnTo>
                        <a:pt x="3126" y="96"/>
                      </a:lnTo>
                      <a:lnTo>
                        <a:pt x="3186" y="84"/>
                      </a:lnTo>
                      <a:lnTo>
                        <a:pt x="3291" y="68"/>
                      </a:lnTo>
                      <a:lnTo>
                        <a:pt x="3393" y="53"/>
                      </a:lnTo>
                      <a:lnTo>
                        <a:pt x="3544" y="37"/>
                      </a:lnTo>
                      <a:lnTo>
                        <a:pt x="3633" y="31"/>
                      </a:lnTo>
                      <a:lnTo>
                        <a:pt x="3736" y="24"/>
                      </a:lnTo>
                      <a:lnTo>
                        <a:pt x="3835" y="16"/>
                      </a:lnTo>
                      <a:lnTo>
                        <a:pt x="3942" y="8"/>
                      </a:lnTo>
                      <a:lnTo>
                        <a:pt x="4041" y="1"/>
                      </a:lnTo>
                      <a:lnTo>
                        <a:pt x="4157" y="0"/>
                      </a:lnTo>
                      <a:lnTo>
                        <a:pt x="4232" y="0"/>
                      </a:lnTo>
                      <a:lnTo>
                        <a:pt x="4603" y="189"/>
                      </a:lnTo>
                      <a:lnTo>
                        <a:pt x="4545" y="199"/>
                      </a:lnTo>
                      <a:lnTo>
                        <a:pt x="4485" y="210"/>
                      </a:lnTo>
                      <a:lnTo>
                        <a:pt x="4444" y="224"/>
                      </a:lnTo>
                      <a:lnTo>
                        <a:pt x="4413" y="242"/>
                      </a:lnTo>
                      <a:lnTo>
                        <a:pt x="4398" y="259"/>
                      </a:lnTo>
                      <a:lnTo>
                        <a:pt x="4385" y="275"/>
                      </a:lnTo>
                      <a:lnTo>
                        <a:pt x="4361" y="317"/>
                      </a:lnTo>
                      <a:lnTo>
                        <a:pt x="4259" y="525"/>
                      </a:lnTo>
                      <a:lnTo>
                        <a:pt x="4159" y="736"/>
                      </a:lnTo>
                      <a:lnTo>
                        <a:pt x="4145" y="777"/>
                      </a:lnTo>
                      <a:lnTo>
                        <a:pt x="4135" y="814"/>
                      </a:lnTo>
                      <a:lnTo>
                        <a:pt x="4133" y="845"/>
                      </a:lnTo>
                      <a:lnTo>
                        <a:pt x="4133" y="862"/>
                      </a:lnTo>
                      <a:lnTo>
                        <a:pt x="4135" y="885"/>
                      </a:lnTo>
                      <a:lnTo>
                        <a:pt x="4145" y="897"/>
                      </a:lnTo>
                      <a:lnTo>
                        <a:pt x="4158" y="905"/>
                      </a:lnTo>
                      <a:lnTo>
                        <a:pt x="4179" y="911"/>
                      </a:lnTo>
                      <a:lnTo>
                        <a:pt x="4216" y="914"/>
                      </a:lnTo>
                      <a:lnTo>
                        <a:pt x="5931" y="769"/>
                      </a:lnTo>
                      <a:lnTo>
                        <a:pt x="5975" y="760"/>
                      </a:lnTo>
                      <a:lnTo>
                        <a:pt x="6007" y="752"/>
                      </a:lnTo>
                      <a:lnTo>
                        <a:pt x="6029" y="731"/>
                      </a:lnTo>
                      <a:lnTo>
                        <a:pt x="6047" y="712"/>
                      </a:lnTo>
                      <a:lnTo>
                        <a:pt x="6071" y="680"/>
                      </a:lnTo>
                      <a:lnTo>
                        <a:pt x="6076" y="648"/>
                      </a:lnTo>
                      <a:lnTo>
                        <a:pt x="6076" y="623"/>
                      </a:lnTo>
                      <a:lnTo>
                        <a:pt x="6071" y="598"/>
                      </a:lnTo>
                      <a:lnTo>
                        <a:pt x="6057" y="578"/>
                      </a:lnTo>
                      <a:lnTo>
                        <a:pt x="6044" y="557"/>
                      </a:lnTo>
                      <a:lnTo>
                        <a:pt x="6016" y="525"/>
                      </a:lnTo>
                      <a:lnTo>
                        <a:pt x="5971" y="466"/>
                      </a:lnTo>
                      <a:lnTo>
                        <a:pt x="5875" y="349"/>
                      </a:lnTo>
                      <a:lnTo>
                        <a:pt x="5748" y="232"/>
                      </a:lnTo>
                      <a:lnTo>
                        <a:pt x="5725" y="213"/>
                      </a:lnTo>
                      <a:lnTo>
                        <a:pt x="5704" y="199"/>
                      </a:lnTo>
                      <a:lnTo>
                        <a:pt x="5672" y="183"/>
                      </a:lnTo>
                      <a:lnTo>
                        <a:pt x="5646" y="177"/>
                      </a:lnTo>
                      <a:lnTo>
                        <a:pt x="5615" y="167"/>
                      </a:lnTo>
                      <a:lnTo>
                        <a:pt x="5573" y="161"/>
                      </a:lnTo>
                      <a:lnTo>
                        <a:pt x="5523" y="159"/>
                      </a:lnTo>
                      <a:lnTo>
                        <a:pt x="5052" y="159"/>
                      </a:lnTo>
                      <a:lnTo>
                        <a:pt x="4926" y="166"/>
                      </a:lnTo>
                      <a:lnTo>
                        <a:pt x="4810" y="167"/>
                      </a:lnTo>
                      <a:lnTo>
                        <a:pt x="4683" y="182"/>
                      </a:lnTo>
                      <a:lnTo>
                        <a:pt x="4603" y="189"/>
                      </a:lnTo>
                      <a:lnTo>
                        <a:pt x="4232" y="0"/>
                      </a:lnTo>
                      <a:lnTo>
                        <a:pt x="4344" y="0"/>
                      </a:lnTo>
                      <a:lnTo>
                        <a:pt x="4450" y="0"/>
                      </a:lnTo>
                      <a:lnTo>
                        <a:pt x="4551" y="1"/>
                      </a:lnTo>
                      <a:lnTo>
                        <a:pt x="4655" y="3"/>
                      </a:lnTo>
                      <a:lnTo>
                        <a:pt x="4733" y="4"/>
                      </a:lnTo>
                      <a:lnTo>
                        <a:pt x="4818" y="8"/>
                      </a:lnTo>
                      <a:lnTo>
                        <a:pt x="4926" y="12"/>
                      </a:lnTo>
                      <a:lnTo>
                        <a:pt x="5056" y="16"/>
                      </a:lnTo>
                      <a:lnTo>
                        <a:pt x="5149" y="20"/>
                      </a:lnTo>
                      <a:lnTo>
                        <a:pt x="5225" y="25"/>
                      </a:lnTo>
                      <a:lnTo>
                        <a:pt x="5286" y="31"/>
                      </a:lnTo>
                      <a:lnTo>
                        <a:pt x="5343" y="36"/>
                      </a:lnTo>
                      <a:lnTo>
                        <a:pt x="5416" y="44"/>
                      </a:lnTo>
                      <a:lnTo>
                        <a:pt x="5497" y="53"/>
                      </a:lnTo>
                      <a:lnTo>
                        <a:pt x="5558" y="62"/>
                      </a:lnTo>
                      <a:lnTo>
                        <a:pt x="5614" y="70"/>
                      </a:lnTo>
                      <a:lnTo>
                        <a:pt x="5665" y="82"/>
                      </a:lnTo>
                      <a:lnTo>
                        <a:pt x="5689" y="90"/>
                      </a:lnTo>
                      <a:lnTo>
                        <a:pt x="5715" y="96"/>
                      </a:lnTo>
                      <a:lnTo>
                        <a:pt x="5739" y="109"/>
                      </a:lnTo>
                      <a:lnTo>
                        <a:pt x="5754" y="120"/>
                      </a:lnTo>
                      <a:lnTo>
                        <a:pt x="5772" y="130"/>
                      </a:lnTo>
                      <a:lnTo>
                        <a:pt x="5789" y="146"/>
                      </a:lnTo>
                      <a:lnTo>
                        <a:pt x="5806" y="159"/>
                      </a:lnTo>
                      <a:lnTo>
                        <a:pt x="5924" y="268"/>
                      </a:lnTo>
                      <a:lnTo>
                        <a:pt x="6175" y="557"/>
                      </a:lnTo>
                      <a:lnTo>
                        <a:pt x="6209" y="595"/>
                      </a:lnTo>
                      <a:lnTo>
                        <a:pt x="6239" y="628"/>
                      </a:lnTo>
                      <a:lnTo>
                        <a:pt x="6263" y="648"/>
                      </a:lnTo>
                      <a:lnTo>
                        <a:pt x="6291" y="671"/>
                      </a:lnTo>
                      <a:lnTo>
                        <a:pt x="6316" y="684"/>
                      </a:lnTo>
                      <a:lnTo>
                        <a:pt x="6339" y="695"/>
                      </a:lnTo>
                      <a:lnTo>
                        <a:pt x="6371" y="701"/>
                      </a:lnTo>
                      <a:lnTo>
                        <a:pt x="6416" y="707"/>
                      </a:lnTo>
                      <a:lnTo>
                        <a:pt x="6474" y="712"/>
                      </a:lnTo>
                      <a:lnTo>
                        <a:pt x="6508" y="713"/>
                      </a:lnTo>
                      <a:lnTo>
                        <a:pt x="6549" y="717"/>
                      </a:lnTo>
                      <a:lnTo>
                        <a:pt x="6600" y="723"/>
                      </a:lnTo>
                      <a:lnTo>
                        <a:pt x="6630" y="724"/>
                      </a:lnTo>
                      <a:lnTo>
                        <a:pt x="6664" y="729"/>
                      </a:lnTo>
                      <a:lnTo>
                        <a:pt x="6711" y="739"/>
                      </a:lnTo>
                      <a:lnTo>
                        <a:pt x="6765" y="745"/>
                      </a:lnTo>
                      <a:lnTo>
                        <a:pt x="6814" y="756"/>
                      </a:lnTo>
                      <a:lnTo>
                        <a:pt x="6886" y="769"/>
                      </a:lnTo>
                      <a:lnTo>
                        <a:pt x="6959" y="786"/>
                      </a:lnTo>
                      <a:lnTo>
                        <a:pt x="6991" y="798"/>
                      </a:lnTo>
                      <a:lnTo>
                        <a:pt x="7018" y="812"/>
                      </a:lnTo>
                      <a:lnTo>
                        <a:pt x="7043" y="824"/>
                      </a:lnTo>
                      <a:lnTo>
                        <a:pt x="7068" y="845"/>
                      </a:lnTo>
                      <a:lnTo>
                        <a:pt x="7088" y="855"/>
                      </a:lnTo>
                      <a:lnTo>
                        <a:pt x="7106" y="865"/>
                      </a:lnTo>
                      <a:lnTo>
                        <a:pt x="7148" y="1019"/>
                      </a:lnTo>
                      <a:lnTo>
                        <a:pt x="7125" y="1073"/>
                      </a:lnTo>
                      <a:lnTo>
                        <a:pt x="7114" y="1109"/>
                      </a:lnTo>
                      <a:lnTo>
                        <a:pt x="7105" y="1142"/>
                      </a:lnTo>
                      <a:lnTo>
                        <a:pt x="7100" y="1185"/>
                      </a:lnTo>
                      <a:lnTo>
                        <a:pt x="7114" y="1231"/>
                      </a:lnTo>
                      <a:lnTo>
                        <a:pt x="6975" y="1505"/>
                      </a:lnTo>
                      <a:lnTo>
                        <a:pt x="6946" y="1566"/>
                      </a:lnTo>
                      <a:lnTo>
                        <a:pt x="6922" y="1601"/>
                      </a:lnTo>
                      <a:lnTo>
                        <a:pt x="6903" y="1619"/>
                      </a:lnTo>
                      <a:lnTo>
                        <a:pt x="6883" y="1634"/>
                      </a:lnTo>
                      <a:lnTo>
                        <a:pt x="6845" y="1659"/>
                      </a:lnTo>
                      <a:lnTo>
                        <a:pt x="6808" y="1675"/>
                      </a:lnTo>
                      <a:lnTo>
                        <a:pt x="6805" y="1609"/>
                      </a:lnTo>
                      <a:lnTo>
                        <a:pt x="6800" y="1567"/>
                      </a:lnTo>
                      <a:lnTo>
                        <a:pt x="6797" y="1520"/>
                      </a:lnTo>
                      <a:lnTo>
                        <a:pt x="6786" y="1474"/>
                      </a:lnTo>
                      <a:lnTo>
                        <a:pt x="6777" y="1435"/>
                      </a:lnTo>
                      <a:lnTo>
                        <a:pt x="6768" y="1387"/>
                      </a:lnTo>
                      <a:lnTo>
                        <a:pt x="6751" y="1343"/>
                      </a:lnTo>
                      <a:lnTo>
                        <a:pt x="6725" y="1302"/>
                      </a:lnTo>
                      <a:lnTo>
                        <a:pt x="6693" y="1263"/>
                      </a:lnTo>
                      <a:lnTo>
                        <a:pt x="6658" y="1231"/>
                      </a:lnTo>
                      <a:lnTo>
                        <a:pt x="6616" y="1217"/>
                      </a:lnTo>
                      <a:lnTo>
                        <a:pt x="6582" y="1211"/>
                      </a:lnTo>
                      <a:lnTo>
                        <a:pt x="6542" y="1211"/>
                      </a:lnTo>
                      <a:lnTo>
                        <a:pt x="6494" y="1217"/>
                      </a:lnTo>
                      <a:lnTo>
                        <a:pt x="6454" y="1225"/>
                      </a:lnTo>
                      <a:lnTo>
                        <a:pt x="6416" y="1234"/>
                      </a:lnTo>
                      <a:lnTo>
                        <a:pt x="6384" y="1251"/>
                      </a:lnTo>
                      <a:lnTo>
                        <a:pt x="6357" y="1270"/>
                      </a:lnTo>
                      <a:lnTo>
                        <a:pt x="6331" y="1287"/>
                      </a:lnTo>
                      <a:lnTo>
                        <a:pt x="6307" y="1310"/>
                      </a:lnTo>
                      <a:lnTo>
                        <a:pt x="6283" y="1334"/>
                      </a:lnTo>
                      <a:lnTo>
                        <a:pt x="6263" y="1358"/>
                      </a:lnTo>
                      <a:lnTo>
                        <a:pt x="6239" y="1384"/>
                      </a:lnTo>
                      <a:lnTo>
                        <a:pt x="6215" y="1419"/>
                      </a:lnTo>
                      <a:lnTo>
                        <a:pt x="6197" y="1458"/>
                      </a:lnTo>
                      <a:lnTo>
                        <a:pt x="6181" y="1486"/>
                      </a:lnTo>
                      <a:lnTo>
                        <a:pt x="6165" y="1528"/>
                      </a:lnTo>
                      <a:lnTo>
                        <a:pt x="6153" y="1581"/>
                      </a:lnTo>
                      <a:lnTo>
                        <a:pt x="6133" y="1631"/>
                      </a:lnTo>
                      <a:lnTo>
                        <a:pt x="6109" y="1684"/>
                      </a:lnTo>
                      <a:lnTo>
                        <a:pt x="6092" y="1718"/>
                      </a:lnTo>
                      <a:lnTo>
                        <a:pt x="6065" y="1751"/>
                      </a:lnTo>
                      <a:lnTo>
                        <a:pt x="6040" y="1789"/>
                      </a:lnTo>
                      <a:lnTo>
                        <a:pt x="6007" y="1822"/>
                      </a:lnTo>
                      <a:lnTo>
                        <a:pt x="5919" y="1828"/>
                      </a:lnTo>
                      <a:lnTo>
                        <a:pt x="3579" y="2224"/>
                      </a:lnTo>
                      <a:lnTo>
                        <a:pt x="3583" y="2201"/>
                      </a:lnTo>
                      <a:lnTo>
                        <a:pt x="3587" y="2163"/>
                      </a:lnTo>
                      <a:lnTo>
                        <a:pt x="3587" y="2097"/>
                      </a:lnTo>
                      <a:lnTo>
                        <a:pt x="3587" y="2043"/>
                      </a:lnTo>
                      <a:lnTo>
                        <a:pt x="3583" y="1979"/>
                      </a:lnTo>
                      <a:lnTo>
                        <a:pt x="3576" y="1935"/>
                      </a:lnTo>
                      <a:lnTo>
                        <a:pt x="3566" y="1894"/>
                      </a:lnTo>
                      <a:lnTo>
                        <a:pt x="3558" y="1846"/>
                      </a:lnTo>
                      <a:lnTo>
                        <a:pt x="3544" y="1799"/>
                      </a:lnTo>
                      <a:lnTo>
                        <a:pt x="3534" y="1755"/>
                      </a:lnTo>
                      <a:lnTo>
                        <a:pt x="3517" y="1708"/>
                      </a:lnTo>
                      <a:lnTo>
                        <a:pt x="3494" y="1672"/>
                      </a:lnTo>
                      <a:lnTo>
                        <a:pt x="3474" y="1633"/>
                      </a:lnTo>
                      <a:lnTo>
                        <a:pt x="3449" y="1601"/>
                      </a:lnTo>
                      <a:lnTo>
                        <a:pt x="3420" y="1567"/>
                      </a:lnTo>
                      <a:lnTo>
                        <a:pt x="3393" y="1544"/>
                      </a:lnTo>
                      <a:lnTo>
                        <a:pt x="3359" y="1517"/>
                      </a:lnTo>
                      <a:lnTo>
                        <a:pt x="3323" y="1500"/>
                      </a:lnTo>
                      <a:lnTo>
                        <a:pt x="3285" y="1485"/>
                      </a:lnTo>
                      <a:lnTo>
                        <a:pt x="3242" y="1473"/>
                      </a:lnTo>
                      <a:lnTo>
                        <a:pt x="3202" y="1461"/>
                      </a:lnTo>
                      <a:lnTo>
                        <a:pt x="3159" y="1457"/>
                      </a:lnTo>
                      <a:lnTo>
                        <a:pt x="3115" y="1457"/>
                      </a:lnTo>
                      <a:lnTo>
                        <a:pt x="3068" y="1458"/>
                      </a:lnTo>
                      <a:lnTo>
                        <a:pt x="3023" y="1464"/>
                      </a:lnTo>
                      <a:lnTo>
                        <a:pt x="2979" y="1474"/>
                      </a:lnTo>
                      <a:lnTo>
                        <a:pt x="2932" y="1485"/>
                      </a:lnTo>
                      <a:lnTo>
                        <a:pt x="2871" y="1508"/>
                      </a:lnTo>
                      <a:lnTo>
                        <a:pt x="2826" y="1528"/>
                      </a:lnTo>
                      <a:lnTo>
                        <a:pt x="2781" y="1551"/>
                      </a:lnTo>
                      <a:lnTo>
                        <a:pt x="2741" y="1579"/>
                      </a:lnTo>
                      <a:lnTo>
                        <a:pt x="2710" y="1605"/>
                      </a:lnTo>
                      <a:lnTo>
                        <a:pt x="2672" y="1634"/>
                      </a:lnTo>
                      <a:lnTo>
                        <a:pt x="2636" y="1667"/>
                      </a:lnTo>
                      <a:lnTo>
                        <a:pt x="2607" y="1704"/>
                      </a:lnTo>
                      <a:lnTo>
                        <a:pt x="2566" y="1751"/>
                      </a:lnTo>
                      <a:lnTo>
                        <a:pt x="2532" y="1805"/>
                      </a:lnTo>
                      <a:lnTo>
                        <a:pt x="2498" y="1857"/>
                      </a:lnTo>
                      <a:lnTo>
                        <a:pt x="2467" y="1910"/>
                      </a:lnTo>
                      <a:lnTo>
                        <a:pt x="2449" y="1951"/>
                      </a:lnTo>
                      <a:lnTo>
                        <a:pt x="2421" y="2003"/>
                      </a:lnTo>
                      <a:lnTo>
                        <a:pt x="2398" y="2052"/>
                      </a:lnTo>
                      <a:lnTo>
                        <a:pt x="2368" y="2127"/>
                      </a:lnTo>
                      <a:lnTo>
                        <a:pt x="2352" y="2178"/>
                      </a:lnTo>
                      <a:lnTo>
                        <a:pt x="2337" y="2228"/>
                      </a:lnTo>
                      <a:lnTo>
                        <a:pt x="2320" y="2270"/>
                      </a:lnTo>
                      <a:lnTo>
                        <a:pt x="2304" y="2293"/>
                      </a:lnTo>
                      <a:lnTo>
                        <a:pt x="2285" y="2307"/>
                      </a:lnTo>
                      <a:lnTo>
                        <a:pt x="2250" y="2325"/>
                      </a:lnTo>
                      <a:lnTo>
                        <a:pt x="2216" y="2335"/>
                      </a:lnTo>
                      <a:lnTo>
                        <a:pt x="2174" y="2342"/>
                      </a:lnTo>
                      <a:lnTo>
                        <a:pt x="2127" y="2351"/>
                      </a:lnTo>
                      <a:lnTo>
                        <a:pt x="1891" y="2359"/>
                      </a:lnTo>
                      <a:lnTo>
                        <a:pt x="1866" y="2359"/>
                      </a:lnTo>
                      <a:lnTo>
                        <a:pt x="1831" y="2346"/>
                      </a:lnTo>
                      <a:lnTo>
                        <a:pt x="1686" y="1994"/>
                      </a:lnTo>
                      <a:lnTo>
                        <a:pt x="1710" y="1990"/>
                      </a:lnTo>
                      <a:lnTo>
                        <a:pt x="1726" y="1981"/>
                      </a:lnTo>
                      <a:lnTo>
                        <a:pt x="1794" y="1692"/>
                      </a:lnTo>
                      <a:lnTo>
                        <a:pt x="1277" y="1684"/>
                      </a:lnTo>
                      <a:lnTo>
                        <a:pt x="1219" y="1683"/>
                      </a:lnTo>
                      <a:lnTo>
                        <a:pt x="1168" y="1680"/>
                      </a:lnTo>
                      <a:lnTo>
                        <a:pt x="1102" y="1675"/>
                      </a:lnTo>
                      <a:lnTo>
                        <a:pt x="1029" y="1667"/>
                      </a:lnTo>
                      <a:lnTo>
                        <a:pt x="968" y="1660"/>
                      </a:lnTo>
                      <a:lnTo>
                        <a:pt x="904" y="1650"/>
                      </a:lnTo>
                      <a:lnTo>
                        <a:pt x="818" y="1638"/>
                      </a:lnTo>
                      <a:lnTo>
                        <a:pt x="730" y="1622"/>
                      </a:lnTo>
                      <a:lnTo>
                        <a:pt x="646" y="1607"/>
                      </a:lnTo>
                      <a:lnTo>
                        <a:pt x="561" y="1590"/>
                      </a:lnTo>
                      <a:lnTo>
                        <a:pt x="484" y="1573"/>
                      </a:lnTo>
                      <a:lnTo>
                        <a:pt x="360" y="1538"/>
                      </a:lnTo>
                      <a:lnTo>
                        <a:pt x="326" y="1525"/>
                      </a:lnTo>
                      <a:lnTo>
                        <a:pt x="275" y="1509"/>
                      </a:lnTo>
                      <a:lnTo>
                        <a:pt x="228" y="1493"/>
                      </a:lnTo>
                      <a:lnTo>
                        <a:pt x="183" y="1480"/>
                      </a:lnTo>
                      <a:lnTo>
                        <a:pt x="146" y="1466"/>
                      </a:lnTo>
                      <a:lnTo>
                        <a:pt x="113" y="1452"/>
                      </a:lnTo>
                      <a:lnTo>
                        <a:pt x="77" y="1436"/>
                      </a:lnTo>
                      <a:lnTo>
                        <a:pt x="48" y="1419"/>
                      </a:lnTo>
                      <a:lnTo>
                        <a:pt x="25" y="1404"/>
                      </a:lnTo>
                      <a:lnTo>
                        <a:pt x="0" y="138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sz="1000" dirty="0">
                    <a:latin typeface="+mj-lt"/>
                  </a:endParaRPr>
                </a:p>
              </p:txBody>
            </p:sp>
            <p:sp>
              <p:nvSpPr>
                <p:cNvPr id="3195" name="Freeform 56"/>
                <p:cNvSpPr>
                  <a:spLocks/>
                </p:cNvSpPr>
                <p:nvPr/>
              </p:nvSpPr>
              <p:spPr bwMode="auto">
                <a:xfrm>
                  <a:off x="3688" y="1576"/>
                  <a:ext cx="1856" cy="456"/>
                </a:xfrm>
                <a:custGeom>
                  <a:avLst/>
                  <a:gdLst>
                    <a:gd name="T0" fmla="*/ 255 w 5568"/>
                    <a:gd name="T1" fmla="*/ 168 h 1368"/>
                    <a:gd name="T2" fmla="*/ 397 w 5568"/>
                    <a:gd name="T3" fmla="*/ 129 h 1368"/>
                    <a:gd name="T4" fmla="*/ 438 w 5568"/>
                    <a:gd name="T5" fmla="*/ 119 h 1368"/>
                    <a:gd name="T6" fmla="*/ 504 w 5568"/>
                    <a:gd name="T7" fmla="*/ 113 h 1368"/>
                    <a:gd name="T8" fmla="*/ 570 w 5568"/>
                    <a:gd name="T9" fmla="*/ 119 h 1368"/>
                    <a:gd name="T10" fmla="*/ 1077 w 5568"/>
                    <a:gd name="T11" fmla="*/ 66 h 1368"/>
                    <a:gd name="T12" fmla="*/ 1583 w 5568"/>
                    <a:gd name="T13" fmla="*/ 15 h 1368"/>
                    <a:gd name="T14" fmla="*/ 1732 w 5568"/>
                    <a:gd name="T15" fmla="*/ 3 h 1368"/>
                    <a:gd name="T16" fmla="*/ 1830 w 5568"/>
                    <a:gd name="T17" fmla="*/ 0 h 1368"/>
                    <a:gd name="T18" fmla="*/ 1813 w 5568"/>
                    <a:gd name="T19" fmla="*/ 14 h 1368"/>
                    <a:gd name="T20" fmla="*/ 1771 w 5568"/>
                    <a:gd name="T21" fmla="*/ 29 h 1368"/>
                    <a:gd name="T22" fmla="*/ 1738 w 5568"/>
                    <a:gd name="T23" fmla="*/ 42 h 1368"/>
                    <a:gd name="T24" fmla="*/ 1713 w 5568"/>
                    <a:gd name="T25" fmla="*/ 55 h 1368"/>
                    <a:gd name="T26" fmla="*/ 1733 w 5568"/>
                    <a:gd name="T27" fmla="*/ 92 h 1368"/>
                    <a:gd name="T28" fmla="*/ 1751 w 5568"/>
                    <a:gd name="T29" fmla="*/ 139 h 1368"/>
                    <a:gd name="T30" fmla="*/ 1795 w 5568"/>
                    <a:gd name="T31" fmla="*/ 180 h 1368"/>
                    <a:gd name="T32" fmla="*/ 1761 w 5568"/>
                    <a:gd name="T33" fmla="*/ 213 h 1368"/>
                    <a:gd name="T34" fmla="*/ 1741 w 5568"/>
                    <a:gd name="T35" fmla="*/ 169 h 1368"/>
                    <a:gd name="T36" fmla="*/ 1721 w 5568"/>
                    <a:gd name="T37" fmla="*/ 106 h 1368"/>
                    <a:gd name="T38" fmla="*/ 1693 w 5568"/>
                    <a:gd name="T39" fmla="*/ 64 h 1368"/>
                    <a:gd name="T40" fmla="*/ 1642 w 5568"/>
                    <a:gd name="T41" fmla="*/ 48 h 1368"/>
                    <a:gd name="T42" fmla="*/ 1589 w 5568"/>
                    <a:gd name="T43" fmla="*/ 64 h 1368"/>
                    <a:gd name="T44" fmla="*/ 1549 w 5568"/>
                    <a:gd name="T45" fmla="*/ 106 h 1368"/>
                    <a:gd name="T46" fmla="*/ 1530 w 5568"/>
                    <a:gd name="T47" fmla="*/ 159 h 1368"/>
                    <a:gd name="T48" fmla="*/ 1514 w 5568"/>
                    <a:gd name="T49" fmla="*/ 220 h 1368"/>
                    <a:gd name="T50" fmla="*/ 1489 w 5568"/>
                    <a:gd name="T51" fmla="*/ 260 h 1368"/>
                    <a:gd name="T52" fmla="*/ 669 w 5568"/>
                    <a:gd name="T53" fmla="*/ 406 h 1368"/>
                    <a:gd name="T54" fmla="*/ 675 w 5568"/>
                    <a:gd name="T55" fmla="*/ 290 h 1368"/>
                    <a:gd name="T56" fmla="*/ 662 w 5568"/>
                    <a:gd name="T57" fmla="*/ 226 h 1368"/>
                    <a:gd name="T58" fmla="*/ 621 w 5568"/>
                    <a:gd name="T59" fmla="*/ 166 h 1368"/>
                    <a:gd name="T60" fmla="*/ 570 w 5568"/>
                    <a:gd name="T61" fmla="*/ 136 h 1368"/>
                    <a:gd name="T62" fmla="*/ 520 w 5568"/>
                    <a:gd name="T63" fmla="*/ 124 h 1368"/>
                    <a:gd name="T64" fmla="*/ 462 w 5568"/>
                    <a:gd name="T65" fmla="*/ 125 h 1368"/>
                    <a:gd name="T66" fmla="*/ 401 w 5568"/>
                    <a:gd name="T67" fmla="*/ 142 h 1368"/>
                    <a:gd name="T68" fmla="*/ 354 w 5568"/>
                    <a:gd name="T69" fmla="*/ 171 h 1368"/>
                    <a:gd name="T70" fmla="*/ 304 w 5568"/>
                    <a:gd name="T71" fmla="*/ 224 h 1368"/>
                    <a:gd name="T72" fmla="*/ 270 w 5568"/>
                    <a:gd name="T73" fmla="*/ 295 h 1368"/>
                    <a:gd name="T74" fmla="*/ 262 w 5568"/>
                    <a:gd name="T75" fmla="*/ 356 h 1368"/>
                    <a:gd name="T76" fmla="*/ 260 w 5568"/>
                    <a:gd name="T77" fmla="*/ 395 h 1368"/>
                    <a:gd name="T78" fmla="*/ 242 w 5568"/>
                    <a:gd name="T79" fmla="*/ 435 h 1368"/>
                    <a:gd name="T80" fmla="*/ 220 w 5568"/>
                    <a:gd name="T81" fmla="*/ 450 h 1368"/>
                    <a:gd name="T82" fmla="*/ 180 w 5568"/>
                    <a:gd name="T83" fmla="*/ 456 h 1368"/>
                    <a:gd name="T84" fmla="*/ 118 w 5568"/>
                    <a:gd name="T85" fmla="*/ 456 h 1368"/>
                    <a:gd name="T86" fmla="*/ 67 w 5568"/>
                    <a:gd name="T87" fmla="*/ 231 h 136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5568"/>
                    <a:gd name="T133" fmla="*/ 0 h 1368"/>
                    <a:gd name="T134" fmla="*/ 5568 w 5568"/>
                    <a:gd name="T135" fmla="*/ 1368 h 1368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5568" h="1368">
                      <a:moveTo>
                        <a:pt x="200" y="693"/>
                      </a:moveTo>
                      <a:lnTo>
                        <a:pt x="666" y="535"/>
                      </a:lnTo>
                      <a:lnTo>
                        <a:pt x="765" y="505"/>
                      </a:lnTo>
                      <a:lnTo>
                        <a:pt x="935" y="455"/>
                      </a:lnTo>
                      <a:lnTo>
                        <a:pt x="1062" y="421"/>
                      </a:lnTo>
                      <a:lnTo>
                        <a:pt x="1190" y="386"/>
                      </a:lnTo>
                      <a:lnTo>
                        <a:pt x="1237" y="373"/>
                      </a:lnTo>
                      <a:lnTo>
                        <a:pt x="1277" y="363"/>
                      </a:lnTo>
                      <a:lnTo>
                        <a:pt x="1313" y="356"/>
                      </a:lnTo>
                      <a:lnTo>
                        <a:pt x="1385" y="345"/>
                      </a:lnTo>
                      <a:lnTo>
                        <a:pt x="1449" y="340"/>
                      </a:lnTo>
                      <a:lnTo>
                        <a:pt x="1511" y="340"/>
                      </a:lnTo>
                      <a:lnTo>
                        <a:pt x="1580" y="343"/>
                      </a:lnTo>
                      <a:lnTo>
                        <a:pt x="1657" y="348"/>
                      </a:lnTo>
                      <a:lnTo>
                        <a:pt x="1710" y="356"/>
                      </a:lnTo>
                      <a:lnTo>
                        <a:pt x="1770" y="357"/>
                      </a:lnTo>
                      <a:lnTo>
                        <a:pt x="2714" y="252"/>
                      </a:lnTo>
                      <a:lnTo>
                        <a:pt x="3232" y="198"/>
                      </a:lnTo>
                      <a:lnTo>
                        <a:pt x="3793" y="137"/>
                      </a:lnTo>
                      <a:lnTo>
                        <a:pt x="4490" y="69"/>
                      </a:lnTo>
                      <a:lnTo>
                        <a:pt x="4750" y="45"/>
                      </a:lnTo>
                      <a:lnTo>
                        <a:pt x="4934" y="29"/>
                      </a:lnTo>
                      <a:lnTo>
                        <a:pt x="5050" y="21"/>
                      </a:lnTo>
                      <a:lnTo>
                        <a:pt x="5195" y="8"/>
                      </a:lnTo>
                      <a:lnTo>
                        <a:pt x="5293" y="0"/>
                      </a:lnTo>
                      <a:lnTo>
                        <a:pt x="5422" y="0"/>
                      </a:lnTo>
                      <a:lnTo>
                        <a:pt x="5489" y="1"/>
                      </a:lnTo>
                      <a:lnTo>
                        <a:pt x="5568" y="25"/>
                      </a:lnTo>
                      <a:lnTo>
                        <a:pt x="5506" y="32"/>
                      </a:lnTo>
                      <a:lnTo>
                        <a:pt x="5440" y="42"/>
                      </a:lnTo>
                      <a:lnTo>
                        <a:pt x="5377" y="58"/>
                      </a:lnTo>
                      <a:lnTo>
                        <a:pt x="5339" y="74"/>
                      </a:lnTo>
                      <a:lnTo>
                        <a:pt x="5313" y="86"/>
                      </a:lnTo>
                      <a:lnTo>
                        <a:pt x="5284" y="101"/>
                      </a:lnTo>
                      <a:lnTo>
                        <a:pt x="5251" y="117"/>
                      </a:lnTo>
                      <a:lnTo>
                        <a:pt x="5214" y="125"/>
                      </a:lnTo>
                      <a:lnTo>
                        <a:pt x="5173" y="127"/>
                      </a:lnTo>
                      <a:lnTo>
                        <a:pt x="5104" y="130"/>
                      </a:lnTo>
                      <a:lnTo>
                        <a:pt x="5139" y="166"/>
                      </a:lnTo>
                      <a:lnTo>
                        <a:pt x="5157" y="191"/>
                      </a:lnTo>
                      <a:lnTo>
                        <a:pt x="5178" y="223"/>
                      </a:lnTo>
                      <a:lnTo>
                        <a:pt x="5200" y="275"/>
                      </a:lnTo>
                      <a:lnTo>
                        <a:pt x="5214" y="341"/>
                      </a:lnTo>
                      <a:lnTo>
                        <a:pt x="5223" y="392"/>
                      </a:lnTo>
                      <a:lnTo>
                        <a:pt x="5252" y="416"/>
                      </a:lnTo>
                      <a:lnTo>
                        <a:pt x="5292" y="440"/>
                      </a:lnTo>
                      <a:lnTo>
                        <a:pt x="5406" y="483"/>
                      </a:lnTo>
                      <a:lnTo>
                        <a:pt x="5385" y="541"/>
                      </a:lnTo>
                      <a:lnTo>
                        <a:pt x="5359" y="576"/>
                      </a:lnTo>
                      <a:lnTo>
                        <a:pt x="5329" y="614"/>
                      </a:lnTo>
                      <a:lnTo>
                        <a:pt x="5284" y="639"/>
                      </a:lnTo>
                      <a:lnTo>
                        <a:pt x="5234" y="671"/>
                      </a:lnTo>
                      <a:lnTo>
                        <a:pt x="5231" y="590"/>
                      </a:lnTo>
                      <a:lnTo>
                        <a:pt x="5222" y="506"/>
                      </a:lnTo>
                      <a:lnTo>
                        <a:pt x="5207" y="440"/>
                      </a:lnTo>
                      <a:lnTo>
                        <a:pt x="5185" y="372"/>
                      </a:lnTo>
                      <a:lnTo>
                        <a:pt x="5162" y="317"/>
                      </a:lnTo>
                      <a:lnTo>
                        <a:pt x="5133" y="274"/>
                      </a:lnTo>
                      <a:lnTo>
                        <a:pt x="5110" y="227"/>
                      </a:lnTo>
                      <a:lnTo>
                        <a:pt x="5078" y="191"/>
                      </a:lnTo>
                      <a:lnTo>
                        <a:pt x="5033" y="166"/>
                      </a:lnTo>
                      <a:lnTo>
                        <a:pt x="4980" y="151"/>
                      </a:lnTo>
                      <a:lnTo>
                        <a:pt x="4926" y="145"/>
                      </a:lnTo>
                      <a:lnTo>
                        <a:pt x="4874" y="151"/>
                      </a:lnTo>
                      <a:lnTo>
                        <a:pt x="4818" y="166"/>
                      </a:lnTo>
                      <a:lnTo>
                        <a:pt x="4767" y="191"/>
                      </a:lnTo>
                      <a:lnTo>
                        <a:pt x="4722" y="223"/>
                      </a:lnTo>
                      <a:lnTo>
                        <a:pt x="4676" y="274"/>
                      </a:lnTo>
                      <a:lnTo>
                        <a:pt x="4647" y="317"/>
                      </a:lnTo>
                      <a:lnTo>
                        <a:pt x="4619" y="372"/>
                      </a:lnTo>
                      <a:lnTo>
                        <a:pt x="4605" y="416"/>
                      </a:lnTo>
                      <a:lnTo>
                        <a:pt x="4590" y="477"/>
                      </a:lnTo>
                      <a:lnTo>
                        <a:pt x="4583" y="531"/>
                      </a:lnTo>
                      <a:lnTo>
                        <a:pt x="4567" y="602"/>
                      </a:lnTo>
                      <a:lnTo>
                        <a:pt x="4543" y="660"/>
                      </a:lnTo>
                      <a:lnTo>
                        <a:pt x="4520" y="707"/>
                      </a:lnTo>
                      <a:lnTo>
                        <a:pt x="4490" y="745"/>
                      </a:lnTo>
                      <a:lnTo>
                        <a:pt x="4467" y="781"/>
                      </a:lnTo>
                      <a:lnTo>
                        <a:pt x="4437" y="822"/>
                      </a:lnTo>
                      <a:lnTo>
                        <a:pt x="4332" y="835"/>
                      </a:lnTo>
                      <a:lnTo>
                        <a:pt x="2008" y="1218"/>
                      </a:lnTo>
                      <a:lnTo>
                        <a:pt x="2017" y="1052"/>
                      </a:lnTo>
                      <a:lnTo>
                        <a:pt x="2024" y="947"/>
                      </a:lnTo>
                      <a:lnTo>
                        <a:pt x="2026" y="869"/>
                      </a:lnTo>
                      <a:lnTo>
                        <a:pt x="2024" y="810"/>
                      </a:lnTo>
                      <a:lnTo>
                        <a:pt x="2008" y="741"/>
                      </a:lnTo>
                      <a:lnTo>
                        <a:pt x="1985" y="677"/>
                      </a:lnTo>
                      <a:lnTo>
                        <a:pt x="1945" y="610"/>
                      </a:lnTo>
                      <a:lnTo>
                        <a:pt x="1908" y="547"/>
                      </a:lnTo>
                      <a:lnTo>
                        <a:pt x="1862" y="497"/>
                      </a:lnTo>
                      <a:lnTo>
                        <a:pt x="1810" y="455"/>
                      </a:lnTo>
                      <a:lnTo>
                        <a:pt x="1741" y="421"/>
                      </a:lnTo>
                      <a:lnTo>
                        <a:pt x="1709" y="408"/>
                      </a:lnTo>
                      <a:lnTo>
                        <a:pt x="1662" y="392"/>
                      </a:lnTo>
                      <a:lnTo>
                        <a:pt x="1612" y="384"/>
                      </a:lnTo>
                      <a:lnTo>
                        <a:pt x="1559" y="373"/>
                      </a:lnTo>
                      <a:lnTo>
                        <a:pt x="1495" y="368"/>
                      </a:lnTo>
                      <a:lnTo>
                        <a:pt x="1451" y="368"/>
                      </a:lnTo>
                      <a:lnTo>
                        <a:pt x="1385" y="374"/>
                      </a:lnTo>
                      <a:lnTo>
                        <a:pt x="1321" y="389"/>
                      </a:lnTo>
                      <a:lnTo>
                        <a:pt x="1261" y="404"/>
                      </a:lnTo>
                      <a:lnTo>
                        <a:pt x="1204" y="425"/>
                      </a:lnTo>
                      <a:lnTo>
                        <a:pt x="1148" y="450"/>
                      </a:lnTo>
                      <a:lnTo>
                        <a:pt x="1103" y="478"/>
                      </a:lnTo>
                      <a:lnTo>
                        <a:pt x="1061" y="513"/>
                      </a:lnTo>
                      <a:lnTo>
                        <a:pt x="1009" y="555"/>
                      </a:lnTo>
                      <a:lnTo>
                        <a:pt x="960" y="612"/>
                      </a:lnTo>
                      <a:lnTo>
                        <a:pt x="912" y="671"/>
                      </a:lnTo>
                      <a:lnTo>
                        <a:pt x="872" y="738"/>
                      </a:lnTo>
                      <a:lnTo>
                        <a:pt x="843" y="800"/>
                      </a:lnTo>
                      <a:lnTo>
                        <a:pt x="811" y="886"/>
                      </a:lnTo>
                      <a:lnTo>
                        <a:pt x="790" y="962"/>
                      </a:lnTo>
                      <a:lnTo>
                        <a:pt x="783" y="1029"/>
                      </a:lnTo>
                      <a:lnTo>
                        <a:pt x="786" y="1067"/>
                      </a:lnTo>
                      <a:lnTo>
                        <a:pt x="795" y="1116"/>
                      </a:lnTo>
                      <a:lnTo>
                        <a:pt x="790" y="1150"/>
                      </a:lnTo>
                      <a:lnTo>
                        <a:pt x="779" y="1186"/>
                      </a:lnTo>
                      <a:lnTo>
                        <a:pt x="765" y="1234"/>
                      </a:lnTo>
                      <a:lnTo>
                        <a:pt x="743" y="1282"/>
                      </a:lnTo>
                      <a:lnTo>
                        <a:pt x="727" y="1304"/>
                      </a:lnTo>
                      <a:lnTo>
                        <a:pt x="706" y="1322"/>
                      </a:lnTo>
                      <a:lnTo>
                        <a:pt x="686" y="1337"/>
                      </a:lnTo>
                      <a:lnTo>
                        <a:pt x="660" y="1349"/>
                      </a:lnTo>
                      <a:lnTo>
                        <a:pt x="620" y="1356"/>
                      </a:lnTo>
                      <a:lnTo>
                        <a:pt x="580" y="1363"/>
                      </a:lnTo>
                      <a:lnTo>
                        <a:pt x="539" y="1367"/>
                      </a:lnTo>
                      <a:lnTo>
                        <a:pt x="503" y="1368"/>
                      </a:lnTo>
                      <a:lnTo>
                        <a:pt x="446" y="1368"/>
                      </a:lnTo>
                      <a:lnTo>
                        <a:pt x="355" y="1367"/>
                      </a:lnTo>
                      <a:lnTo>
                        <a:pt x="262" y="1363"/>
                      </a:lnTo>
                      <a:lnTo>
                        <a:pt x="0" y="1198"/>
                      </a:lnTo>
                      <a:lnTo>
                        <a:pt x="200" y="693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 dirty="0">
                    <a:latin typeface="+mj-lt"/>
                  </a:endParaRPr>
                </a:p>
              </p:txBody>
            </p:sp>
            <p:sp>
              <p:nvSpPr>
                <p:cNvPr id="3196" name="Freeform 57"/>
                <p:cNvSpPr>
                  <a:spLocks/>
                </p:cNvSpPr>
                <p:nvPr/>
              </p:nvSpPr>
              <p:spPr bwMode="auto">
                <a:xfrm>
                  <a:off x="3161" y="1496"/>
                  <a:ext cx="1321" cy="307"/>
                </a:xfrm>
                <a:custGeom>
                  <a:avLst/>
                  <a:gdLst>
                    <a:gd name="T0" fmla="*/ 0 w 3962"/>
                    <a:gd name="T1" fmla="*/ 200 h 922"/>
                    <a:gd name="T2" fmla="*/ 3 w 3962"/>
                    <a:gd name="T3" fmla="*/ 189 h 922"/>
                    <a:gd name="T4" fmla="*/ 15 w 3962"/>
                    <a:gd name="T5" fmla="*/ 181 h 922"/>
                    <a:gd name="T6" fmla="*/ 64 w 3962"/>
                    <a:gd name="T7" fmla="*/ 158 h 922"/>
                    <a:gd name="T8" fmla="*/ 112 w 3962"/>
                    <a:gd name="T9" fmla="*/ 141 h 922"/>
                    <a:gd name="T10" fmla="*/ 156 w 3962"/>
                    <a:gd name="T11" fmla="*/ 125 h 922"/>
                    <a:gd name="T12" fmla="*/ 270 w 3962"/>
                    <a:gd name="T13" fmla="*/ 90 h 922"/>
                    <a:gd name="T14" fmla="*/ 329 w 3962"/>
                    <a:gd name="T15" fmla="*/ 74 h 922"/>
                    <a:gd name="T16" fmla="*/ 378 w 3962"/>
                    <a:gd name="T17" fmla="*/ 62 h 922"/>
                    <a:gd name="T18" fmla="*/ 464 w 3962"/>
                    <a:gd name="T19" fmla="*/ 45 h 922"/>
                    <a:gd name="T20" fmla="*/ 574 w 3962"/>
                    <a:gd name="T21" fmla="*/ 25 h 922"/>
                    <a:gd name="T22" fmla="*/ 631 w 3962"/>
                    <a:gd name="T23" fmla="*/ 16 h 922"/>
                    <a:gd name="T24" fmla="*/ 666 w 3962"/>
                    <a:gd name="T25" fmla="*/ 12 h 922"/>
                    <a:gd name="T26" fmla="*/ 707 w 3962"/>
                    <a:gd name="T27" fmla="*/ 7 h 922"/>
                    <a:gd name="T28" fmla="*/ 730 w 3962"/>
                    <a:gd name="T29" fmla="*/ 0 h 922"/>
                    <a:gd name="T30" fmla="*/ 750 w 3962"/>
                    <a:gd name="T31" fmla="*/ 4 h 922"/>
                    <a:gd name="T32" fmla="*/ 1092 w 3962"/>
                    <a:gd name="T33" fmla="*/ 23 h 922"/>
                    <a:gd name="T34" fmla="*/ 1166 w 3962"/>
                    <a:gd name="T35" fmla="*/ 28 h 922"/>
                    <a:gd name="T36" fmla="*/ 1223 w 3962"/>
                    <a:gd name="T37" fmla="*/ 35 h 922"/>
                    <a:gd name="T38" fmla="*/ 1270 w 3962"/>
                    <a:gd name="T39" fmla="*/ 42 h 922"/>
                    <a:gd name="T40" fmla="*/ 1311 w 3962"/>
                    <a:gd name="T41" fmla="*/ 42 h 922"/>
                    <a:gd name="T42" fmla="*/ 1305 w 3962"/>
                    <a:gd name="T43" fmla="*/ 53 h 922"/>
                    <a:gd name="T44" fmla="*/ 1219 w 3962"/>
                    <a:gd name="T45" fmla="*/ 71 h 922"/>
                    <a:gd name="T46" fmla="*/ 1061 w 3962"/>
                    <a:gd name="T47" fmla="*/ 95 h 922"/>
                    <a:gd name="T48" fmla="*/ 970 w 3962"/>
                    <a:gd name="T49" fmla="*/ 110 h 922"/>
                    <a:gd name="T50" fmla="*/ 864 w 3962"/>
                    <a:gd name="T51" fmla="*/ 135 h 922"/>
                    <a:gd name="T52" fmla="*/ 779 w 3962"/>
                    <a:gd name="T53" fmla="*/ 158 h 922"/>
                    <a:gd name="T54" fmla="*/ 652 w 3962"/>
                    <a:gd name="T55" fmla="*/ 199 h 922"/>
                    <a:gd name="T56" fmla="*/ 514 w 3962"/>
                    <a:gd name="T57" fmla="*/ 251 h 922"/>
                    <a:gd name="T58" fmla="*/ 425 w 3962"/>
                    <a:gd name="T59" fmla="*/ 307 h 922"/>
                    <a:gd name="T60" fmla="*/ 389 w 3962"/>
                    <a:gd name="T61" fmla="*/ 306 h 922"/>
                    <a:gd name="T62" fmla="*/ 343 w 3962"/>
                    <a:gd name="T63" fmla="*/ 301 h 922"/>
                    <a:gd name="T64" fmla="*/ 301 w 3962"/>
                    <a:gd name="T65" fmla="*/ 295 h 922"/>
                    <a:gd name="T66" fmla="*/ 244 w 3962"/>
                    <a:gd name="T67" fmla="*/ 286 h 922"/>
                    <a:gd name="T68" fmla="*/ 188 w 3962"/>
                    <a:gd name="T69" fmla="*/ 276 h 922"/>
                    <a:gd name="T70" fmla="*/ 120 w 3962"/>
                    <a:gd name="T71" fmla="*/ 258 h 922"/>
                    <a:gd name="T72" fmla="*/ 92 w 3962"/>
                    <a:gd name="T73" fmla="*/ 249 h 922"/>
                    <a:gd name="T74" fmla="*/ 61 w 3962"/>
                    <a:gd name="T75" fmla="*/ 239 h 922"/>
                    <a:gd name="T76" fmla="*/ 38 w 3962"/>
                    <a:gd name="T77" fmla="*/ 230 h 922"/>
                    <a:gd name="T78" fmla="*/ 15 w 3962"/>
                    <a:gd name="T79" fmla="*/ 219 h 922"/>
                    <a:gd name="T80" fmla="*/ 0 w 3962"/>
                    <a:gd name="T81" fmla="*/ 207 h 92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962"/>
                    <a:gd name="T124" fmla="*/ 0 h 922"/>
                    <a:gd name="T125" fmla="*/ 3962 w 3962"/>
                    <a:gd name="T126" fmla="*/ 922 h 92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962" h="922">
                      <a:moveTo>
                        <a:pt x="0" y="623"/>
                      </a:moveTo>
                      <a:lnTo>
                        <a:pt x="0" y="602"/>
                      </a:lnTo>
                      <a:lnTo>
                        <a:pt x="2" y="585"/>
                      </a:lnTo>
                      <a:lnTo>
                        <a:pt x="9" y="569"/>
                      </a:lnTo>
                      <a:lnTo>
                        <a:pt x="21" y="557"/>
                      </a:lnTo>
                      <a:lnTo>
                        <a:pt x="44" y="543"/>
                      </a:lnTo>
                      <a:lnTo>
                        <a:pt x="67" y="529"/>
                      </a:lnTo>
                      <a:lnTo>
                        <a:pt x="191" y="476"/>
                      </a:lnTo>
                      <a:lnTo>
                        <a:pt x="268" y="446"/>
                      </a:lnTo>
                      <a:lnTo>
                        <a:pt x="336" y="424"/>
                      </a:lnTo>
                      <a:lnTo>
                        <a:pt x="402" y="399"/>
                      </a:lnTo>
                      <a:lnTo>
                        <a:pt x="467" y="375"/>
                      </a:lnTo>
                      <a:lnTo>
                        <a:pt x="551" y="351"/>
                      </a:lnTo>
                      <a:lnTo>
                        <a:pt x="809" y="270"/>
                      </a:lnTo>
                      <a:lnTo>
                        <a:pt x="895" y="243"/>
                      </a:lnTo>
                      <a:lnTo>
                        <a:pt x="988" y="221"/>
                      </a:lnTo>
                      <a:lnTo>
                        <a:pt x="1060" y="202"/>
                      </a:lnTo>
                      <a:lnTo>
                        <a:pt x="1134" y="186"/>
                      </a:lnTo>
                      <a:lnTo>
                        <a:pt x="1284" y="156"/>
                      </a:lnTo>
                      <a:lnTo>
                        <a:pt x="1392" y="134"/>
                      </a:lnTo>
                      <a:lnTo>
                        <a:pt x="1518" y="110"/>
                      </a:lnTo>
                      <a:lnTo>
                        <a:pt x="1722" y="76"/>
                      </a:lnTo>
                      <a:lnTo>
                        <a:pt x="1814" y="59"/>
                      </a:lnTo>
                      <a:lnTo>
                        <a:pt x="1894" y="47"/>
                      </a:lnTo>
                      <a:lnTo>
                        <a:pt x="1944" y="39"/>
                      </a:lnTo>
                      <a:lnTo>
                        <a:pt x="1997" y="35"/>
                      </a:lnTo>
                      <a:lnTo>
                        <a:pt x="2042" y="28"/>
                      </a:lnTo>
                      <a:lnTo>
                        <a:pt x="2119" y="20"/>
                      </a:lnTo>
                      <a:lnTo>
                        <a:pt x="2158" y="11"/>
                      </a:lnTo>
                      <a:lnTo>
                        <a:pt x="2190" y="0"/>
                      </a:lnTo>
                      <a:lnTo>
                        <a:pt x="2224" y="12"/>
                      </a:lnTo>
                      <a:lnTo>
                        <a:pt x="2250" y="12"/>
                      </a:lnTo>
                      <a:lnTo>
                        <a:pt x="3161" y="55"/>
                      </a:lnTo>
                      <a:lnTo>
                        <a:pt x="3276" y="68"/>
                      </a:lnTo>
                      <a:lnTo>
                        <a:pt x="3397" y="78"/>
                      </a:lnTo>
                      <a:lnTo>
                        <a:pt x="3497" y="85"/>
                      </a:lnTo>
                      <a:lnTo>
                        <a:pt x="3582" y="93"/>
                      </a:lnTo>
                      <a:lnTo>
                        <a:pt x="3667" y="105"/>
                      </a:lnTo>
                      <a:lnTo>
                        <a:pt x="3732" y="113"/>
                      </a:lnTo>
                      <a:lnTo>
                        <a:pt x="3809" y="125"/>
                      </a:lnTo>
                      <a:lnTo>
                        <a:pt x="3873" y="125"/>
                      </a:lnTo>
                      <a:lnTo>
                        <a:pt x="3931" y="125"/>
                      </a:lnTo>
                      <a:lnTo>
                        <a:pt x="3962" y="121"/>
                      </a:lnTo>
                      <a:lnTo>
                        <a:pt x="3915" y="158"/>
                      </a:lnTo>
                      <a:lnTo>
                        <a:pt x="3884" y="174"/>
                      </a:lnTo>
                      <a:lnTo>
                        <a:pt x="3656" y="213"/>
                      </a:lnTo>
                      <a:lnTo>
                        <a:pt x="3413" y="250"/>
                      </a:lnTo>
                      <a:lnTo>
                        <a:pt x="3183" y="286"/>
                      </a:lnTo>
                      <a:lnTo>
                        <a:pt x="3046" y="306"/>
                      </a:lnTo>
                      <a:lnTo>
                        <a:pt x="2908" y="331"/>
                      </a:lnTo>
                      <a:lnTo>
                        <a:pt x="2721" y="371"/>
                      </a:lnTo>
                      <a:lnTo>
                        <a:pt x="2591" y="404"/>
                      </a:lnTo>
                      <a:lnTo>
                        <a:pt x="2486" y="432"/>
                      </a:lnTo>
                      <a:lnTo>
                        <a:pt x="2337" y="476"/>
                      </a:lnTo>
                      <a:lnTo>
                        <a:pt x="2115" y="541"/>
                      </a:lnTo>
                      <a:lnTo>
                        <a:pt x="1956" y="597"/>
                      </a:lnTo>
                      <a:lnTo>
                        <a:pt x="1651" y="707"/>
                      </a:lnTo>
                      <a:lnTo>
                        <a:pt x="1543" y="753"/>
                      </a:lnTo>
                      <a:lnTo>
                        <a:pt x="1457" y="796"/>
                      </a:lnTo>
                      <a:lnTo>
                        <a:pt x="1275" y="922"/>
                      </a:lnTo>
                      <a:lnTo>
                        <a:pt x="1216" y="921"/>
                      </a:lnTo>
                      <a:lnTo>
                        <a:pt x="1168" y="918"/>
                      </a:lnTo>
                      <a:lnTo>
                        <a:pt x="1099" y="913"/>
                      </a:lnTo>
                      <a:lnTo>
                        <a:pt x="1028" y="905"/>
                      </a:lnTo>
                      <a:lnTo>
                        <a:pt x="969" y="898"/>
                      </a:lnTo>
                      <a:lnTo>
                        <a:pt x="903" y="887"/>
                      </a:lnTo>
                      <a:lnTo>
                        <a:pt x="818" y="875"/>
                      </a:lnTo>
                      <a:lnTo>
                        <a:pt x="732" y="860"/>
                      </a:lnTo>
                      <a:lnTo>
                        <a:pt x="647" y="845"/>
                      </a:lnTo>
                      <a:lnTo>
                        <a:pt x="563" y="828"/>
                      </a:lnTo>
                      <a:lnTo>
                        <a:pt x="483" y="810"/>
                      </a:lnTo>
                      <a:lnTo>
                        <a:pt x="361" y="776"/>
                      </a:lnTo>
                      <a:lnTo>
                        <a:pt x="325" y="763"/>
                      </a:lnTo>
                      <a:lnTo>
                        <a:pt x="276" y="747"/>
                      </a:lnTo>
                      <a:lnTo>
                        <a:pt x="229" y="731"/>
                      </a:lnTo>
                      <a:lnTo>
                        <a:pt x="183" y="717"/>
                      </a:lnTo>
                      <a:lnTo>
                        <a:pt x="146" y="704"/>
                      </a:lnTo>
                      <a:lnTo>
                        <a:pt x="114" y="691"/>
                      </a:lnTo>
                      <a:lnTo>
                        <a:pt x="75" y="675"/>
                      </a:lnTo>
                      <a:lnTo>
                        <a:pt x="46" y="658"/>
                      </a:lnTo>
                      <a:lnTo>
                        <a:pt x="26" y="643"/>
                      </a:lnTo>
                      <a:lnTo>
                        <a:pt x="0" y="623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 dirty="0">
                    <a:latin typeface="+mj-lt"/>
                  </a:endParaRPr>
                </a:p>
              </p:txBody>
            </p:sp>
            <p:grpSp>
              <p:nvGrpSpPr>
                <p:cNvPr id="3197" name="Group 58"/>
                <p:cNvGrpSpPr>
                  <a:grpSpLocks/>
                </p:cNvGrpSpPr>
                <p:nvPr/>
              </p:nvGrpSpPr>
              <p:grpSpPr bwMode="auto">
                <a:xfrm>
                  <a:off x="3878" y="1464"/>
                  <a:ext cx="1385" cy="453"/>
                  <a:chOff x="1097" y="1580"/>
                  <a:chExt cx="1385" cy="453"/>
                </a:xfrm>
              </p:grpSpPr>
              <p:grpSp>
                <p:nvGrpSpPr>
                  <p:cNvPr id="3235" name="Group 59"/>
                  <p:cNvGrpSpPr>
                    <a:grpSpLocks/>
                  </p:cNvGrpSpPr>
                  <p:nvPr/>
                </p:nvGrpSpPr>
                <p:grpSpPr bwMode="auto">
                  <a:xfrm>
                    <a:off x="1097" y="1919"/>
                    <a:ext cx="61" cy="39"/>
                    <a:chOff x="1097" y="1919"/>
                    <a:chExt cx="61" cy="39"/>
                  </a:xfrm>
                </p:grpSpPr>
                <p:sp>
                  <p:nvSpPr>
                    <p:cNvPr id="3255" name="Freeform 60"/>
                    <p:cNvSpPr>
                      <a:spLocks/>
                    </p:cNvSpPr>
                    <p:nvPr/>
                  </p:nvSpPr>
                  <p:spPr bwMode="auto">
                    <a:xfrm>
                      <a:off x="1097" y="1919"/>
                      <a:ext cx="61" cy="39"/>
                    </a:xfrm>
                    <a:custGeom>
                      <a:avLst/>
                      <a:gdLst>
                        <a:gd name="T0" fmla="*/ 0 w 183"/>
                        <a:gd name="T1" fmla="*/ 10 h 119"/>
                        <a:gd name="T2" fmla="*/ 53 w 183"/>
                        <a:gd name="T3" fmla="*/ 0 h 119"/>
                        <a:gd name="T4" fmla="*/ 61 w 183"/>
                        <a:gd name="T5" fmla="*/ 1 h 119"/>
                        <a:gd name="T6" fmla="*/ 4 w 183"/>
                        <a:gd name="T7" fmla="*/ 13 h 119"/>
                        <a:gd name="T8" fmla="*/ 4 w 183"/>
                        <a:gd name="T9" fmla="*/ 39 h 119"/>
                        <a:gd name="T10" fmla="*/ 0 w 183"/>
                        <a:gd name="T11" fmla="*/ 37 h 119"/>
                        <a:gd name="T12" fmla="*/ 0 w 183"/>
                        <a:gd name="T13" fmla="*/ 10 h 11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83"/>
                        <a:gd name="T22" fmla="*/ 0 h 119"/>
                        <a:gd name="T23" fmla="*/ 183 w 183"/>
                        <a:gd name="T24" fmla="*/ 119 h 11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83" h="119">
                          <a:moveTo>
                            <a:pt x="0" y="32"/>
                          </a:moveTo>
                          <a:lnTo>
                            <a:pt x="159" y="0"/>
                          </a:lnTo>
                          <a:lnTo>
                            <a:pt x="183" y="2"/>
                          </a:lnTo>
                          <a:lnTo>
                            <a:pt x="12" y="39"/>
                          </a:lnTo>
                          <a:lnTo>
                            <a:pt x="12" y="119"/>
                          </a:lnTo>
                          <a:lnTo>
                            <a:pt x="0" y="114"/>
                          </a:lnTo>
                          <a:lnTo>
                            <a:pt x="0" y="32"/>
                          </a:lnTo>
                          <a:close/>
                        </a:path>
                      </a:pathLst>
                    </a:custGeom>
                    <a:solidFill>
                      <a:srgbClr val="FF800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</p:txBody>
                </p:sp>
                <p:sp>
                  <p:nvSpPr>
                    <p:cNvPr id="3256" name="Freeform 61"/>
                    <p:cNvSpPr>
                      <a:spLocks/>
                    </p:cNvSpPr>
                    <p:nvPr/>
                  </p:nvSpPr>
                  <p:spPr bwMode="auto">
                    <a:xfrm>
                      <a:off x="1101" y="1919"/>
                      <a:ext cx="57" cy="39"/>
                    </a:xfrm>
                    <a:custGeom>
                      <a:avLst/>
                      <a:gdLst>
                        <a:gd name="T0" fmla="*/ 0 w 171"/>
                        <a:gd name="T1" fmla="*/ 12 h 117"/>
                        <a:gd name="T2" fmla="*/ 57 w 171"/>
                        <a:gd name="T3" fmla="*/ 0 h 117"/>
                        <a:gd name="T4" fmla="*/ 57 w 171"/>
                        <a:gd name="T5" fmla="*/ 25 h 117"/>
                        <a:gd name="T6" fmla="*/ 0 w 171"/>
                        <a:gd name="T7" fmla="*/ 39 h 117"/>
                        <a:gd name="T8" fmla="*/ 0 w 171"/>
                        <a:gd name="T9" fmla="*/ 12 h 11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71"/>
                        <a:gd name="T16" fmla="*/ 0 h 117"/>
                        <a:gd name="T17" fmla="*/ 171 w 171"/>
                        <a:gd name="T18" fmla="*/ 117 h 11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71" h="117">
                          <a:moveTo>
                            <a:pt x="0" y="37"/>
                          </a:moveTo>
                          <a:lnTo>
                            <a:pt x="171" y="0"/>
                          </a:lnTo>
                          <a:lnTo>
                            <a:pt x="171" y="76"/>
                          </a:lnTo>
                          <a:lnTo>
                            <a:pt x="0" y="117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236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1695" y="1580"/>
                    <a:ext cx="787" cy="453"/>
                    <a:chOff x="1695" y="1580"/>
                    <a:chExt cx="787" cy="453"/>
                  </a:xfrm>
                </p:grpSpPr>
                <p:grpSp>
                  <p:nvGrpSpPr>
                    <p:cNvPr id="3237" name="Group 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4" y="1580"/>
                      <a:ext cx="160" cy="134"/>
                      <a:chOff x="1784" y="1580"/>
                      <a:chExt cx="160" cy="134"/>
                    </a:xfrm>
                  </p:grpSpPr>
                  <p:sp>
                    <p:nvSpPr>
                      <p:cNvPr id="3248" name="Freeform 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02" y="1652"/>
                        <a:ext cx="142" cy="61"/>
                      </a:xfrm>
                      <a:custGeom>
                        <a:avLst/>
                        <a:gdLst>
                          <a:gd name="T0" fmla="*/ 0 w 424"/>
                          <a:gd name="T1" fmla="*/ 61 h 183"/>
                          <a:gd name="T2" fmla="*/ 23 w 424"/>
                          <a:gd name="T3" fmla="*/ 58 h 183"/>
                          <a:gd name="T4" fmla="*/ 43 w 424"/>
                          <a:gd name="T5" fmla="*/ 48 h 183"/>
                          <a:gd name="T6" fmla="*/ 64 w 424"/>
                          <a:gd name="T7" fmla="*/ 41 h 183"/>
                          <a:gd name="T8" fmla="*/ 81 w 424"/>
                          <a:gd name="T9" fmla="*/ 39 h 183"/>
                          <a:gd name="T10" fmla="*/ 87 w 424"/>
                          <a:gd name="T11" fmla="*/ 39 h 183"/>
                          <a:gd name="T12" fmla="*/ 104 w 424"/>
                          <a:gd name="T13" fmla="*/ 43 h 183"/>
                          <a:gd name="T14" fmla="*/ 125 w 424"/>
                          <a:gd name="T15" fmla="*/ 50 h 183"/>
                          <a:gd name="T16" fmla="*/ 136 w 424"/>
                          <a:gd name="T17" fmla="*/ 53 h 183"/>
                          <a:gd name="T18" fmla="*/ 139 w 424"/>
                          <a:gd name="T19" fmla="*/ 50 h 183"/>
                          <a:gd name="T20" fmla="*/ 142 w 424"/>
                          <a:gd name="T21" fmla="*/ 46 h 183"/>
                          <a:gd name="T22" fmla="*/ 142 w 424"/>
                          <a:gd name="T23" fmla="*/ 36 h 183"/>
                          <a:gd name="T24" fmla="*/ 139 w 424"/>
                          <a:gd name="T25" fmla="*/ 29 h 183"/>
                          <a:gd name="T26" fmla="*/ 130 w 424"/>
                          <a:gd name="T27" fmla="*/ 17 h 183"/>
                          <a:gd name="T28" fmla="*/ 122 w 424"/>
                          <a:gd name="T29" fmla="*/ 6 h 183"/>
                          <a:gd name="T30" fmla="*/ 120 w 424"/>
                          <a:gd name="T31" fmla="*/ 0 h 183"/>
                          <a:gd name="T32" fmla="*/ 33 w 424"/>
                          <a:gd name="T33" fmla="*/ 6 h 183"/>
                          <a:gd name="T34" fmla="*/ 42 w 424"/>
                          <a:gd name="T35" fmla="*/ 15 h 183"/>
                          <a:gd name="T36" fmla="*/ 43 w 424"/>
                          <a:gd name="T37" fmla="*/ 20 h 183"/>
                          <a:gd name="T38" fmla="*/ 41 w 424"/>
                          <a:gd name="T39" fmla="*/ 29 h 183"/>
                          <a:gd name="T40" fmla="*/ 33 w 424"/>
                          <a:gd name="T41" fmla="*/ 38 h 183"/>
                          <a:gd name="T42" fmla="*/ 22 w 424"/>
                          <a:gd name="T43" fmla="*/ 44 h 183"/>
                          <a:gd name="T44" fmla="*/ 0 w 424"/>
                          <a:gd name="T45" fmla="*/ 61 h 183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w 424"/>
                          <a:gd name="T70" fmla="*/ 0 h 183"/>
                          <a:gd name="T71" fmla="*/ 424 w 424"/>
                          <a:gd name="T72" fmla="*/ 183 h 183"/>
                        </a:gdLst>
                        <a:ahLst/>
                        <a:cxnLst>
                          <a:cxn ang="T46">
                            <a:pos x="T0" y="T1"/>
                          </a:cxn>
                          <a:cxn ang="T47">
                            <a:pos x="T2" y="T3"/>
                          </a:cxn>
                          <a:cxn ang="T48">
                            <a:pos x="T4" y="T5"/>
                          </a:cxn>
                          <a:cxn ang="T49">
                            <a:pos x="T6" y="T7"/>
                          </a:cxn>
                          <a:cxn ang="T50">
                            <a:pos x="T8" y="T9"/>
                          </a:cxn>
                          <a:cxn ang="T51">
                            <a:pos x="T10" y="T11"/>
                          </a:cxn>
                          <a:cxn ang="T52">
                            <a:pos x="T12" y="T13"/>
                          </a:cxn>
                          <a:cxn ang="T53">
                            <a:pos x="T14" y="T15"/>
                          </a:cxn>
                          <a:cxn ang="T54">
                            <a:pos x="T16" y="T17"/>
                          </a:cxn>
                          <a:cxn ang="T55">
                            <a:pos x="T18" y="T19"/>
                          </a:cxn>
                          <a:cxn ang="T56">
                            <a:pos x="T20" y="T21"/>
                          </a:cxn>
                          <a:cxn ang="T57">
                            <a:pos x="T22" y="T23"/>
                          </a:cxn>
                          <a:cxn ang="T58">
                            <a:pos x="T24" y="T25"/>
                          </a:cxn>
                          <a:cxn ang="T59">
                            <a:pos x="T26" y="T27"/>
                          </a:cxn>
                          <a:cxn ang="T60">
                            <a:pos x="T28" y="T29"/>
                          </a:cxn>
                          <a:cxn ang="T61">
                            <a:pos x="T30" y="T31"/>
                          </a:cxn>
                          <a:cxn ang="T62">
                            <a:pos x="T32" y="T33"/>
                          </a:cxn>
                          <a:cxn ang="T63">
                            <a:pos x="T34" y="T35"/>
                          </a:cxn>
                          <a:cxn ang="T64">
                            <a:pos x="T36" y="T37"/>
                          </a:cxn>
                          <a:cxn ang="T65">
                            <a:pos x="T38" y="T39"/>
                          </a:cxn>
                          <a:cxn ang="T66">
                            <a:pos x="T40" y="T41"/>
                          </a:cxn>
                          <a:cxn ang="T67">
                            <a:pos x="T42" y="T43"/>
                          </a:cxn>
                          <a:cxn ang="T68">
                            <a:pos x="T44" y="T45"/>
                          </a:cxn>
                        </a:cxnLst>
                        <a:rect l="T69" t="T70" r="T71" b="T72"/>
                        <a:pathLst>
                          <a:path w="424" h="183">
                            <a:moveTo>
                              <a:pt x="0" y="183"/>
                            </a:moveTo>
                            <a:lnTo>
                              <a:pt x="70" y="175"/>
                            </a:lnTo>
                            <a:lnTo>
                              <a:pt x="127" y="145"/>
                            </a:lnTo>
                            <a:lnTo>
                              <a:pt x="190" y="122"/>
                            </a:lnTo>
                            <a:lnTo>
                              <a:pt x="243" y="116"/>
                            </a:lnTo>
                            <a:lnTo>
                              <a:pt x="260" y="116"/>
                            </a:lnTo>
                            <a:lnTo>
                              <a:pt x="312" y="129"/>
                            </a:lnTo>
                            <a:lnTo>
                              <a:pt x="372" y="151"/>
                            </a:lnTo>
                            <a:lnTo>
                              <a:pt x="405" y="158"/>
                            </a:lnTo>
                            <a:lnTo>
                              <a:pt x="416" y="151"/>
                            </a:lnTo>
                            <a:lnTo>
                              <a:pt x="424" y="137"/>
                            </a:lnTo>
                            <a:lnTo>
                              <a:pt x="424" y="108"/>
                            </a:lnTo>
                            <a:lnTo>
                              <a:pt x="416" y="86"/>
                            </a:lnTo>
                            <a:lnTo>
                              <a:pt x="388" y="52"/>
                            </a:lnTo>
                            <a:lnTo>
                              <a:pt x="364" y="17"/>
                            </a:lnTo>
                            <a:lnTo>
                              <a:pt x="357" y="0"/>
                            </a:lnTo>
                            <a:lnTo>
                              <a:pt x="100" y="17"/>
                            </a:lnTo>
                            <a:lnTo>
                              <a:pt x="125" y="46"/>
                            </a:lnTo>
                            <a:lnTo>
                              <a:pt x="127" y="61"/>
                            </a:lnTo>
                            <a:lnTo>
                              <a:pt x="122" y="86"/>
                            </a:lnTo>
                            <a:lnTo>
                              <a:pt x="100" y="114"/>
                            </a:lnTo>
                            <a:lnTo>
                              <a:pt x="65" y="132"/>
                            </a:lnTo>
                            <a:lnTo>
                              <a:pt x="0" y="183"/>
                            </a:lnTo>
                            <a:close/>
                          </a:path>
                        </a:pathLst>
                      </a:custGeom>
                      <a:solidFill>
                        <a:schemeClr val="hlink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grpSp>
                    <p:nvGrpSpPr>
                      <p:cNvPr id="3249" name="Group 6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784" y="1580"/>
                        <a:ext cx="143" cy="134"/>
                        <a:chOff x="1784" y="1580"/>
                        <a:chExt cx="143" cy="134"/>
                      </a:xfrm>
                    </p:grpSpPr>
                    <p:sp>
                      <p:nvSpPr>
                        <p:cNvPr id="3250" name="Freeform 6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784" y="1580"/>
                          <a:ext cx="143" cy="134"/>
                        </a:xfrm>
                        <a:custGeom>
                          <a:avLst/>
                          <a:gdLst>
                            <a:gd name="T0" fmla="*/ 0 w 429"/>
                            <a:gd name="T1" fmla="*/ 105 h 400"/>
                            <a:gd name="T2" fmla="*/ 2 w 429"/>
                            <a:gd name="T3" fmla="*/ 121 h 400"/>
                            <a:gd name="T4" fmla="*/ 4 w 429"/>
                            <a:gd name="T5" fmla="*/ 128 h 400"/>
                            <a:gd name="T6" fmla="*/ 6 w 429"/>
                            <a:gd name="T7" fmla="*/ 131 h 400"/>
                            <a:gd name="T8" fmla="*/ 13 w 429"/>
                            <a:gd name="T9" fmla="*/ 133 h 400"/>
                            <a:gd name="T10" fmla="*/ 18 w 429"/>
                            <a:gd name="T11" fmla="*/ 134 h 400"/>
                            <a:gd name="T12" fmla="*/ 28 w 429"/>
                            <a:gd name="T13" fmla="*/ 133 h 400"/>
                            <a:gd name="T14" fmla="*/ 35 w 429"/>
                            <a:gd name="T15" fmla="*/ 129 h 400"/>
                            <a:gd name="T16" fmla="*/ 37 w 429"/>
                            <a:gd name="T17" fmla="*/ 125 h 400"/>
                            <a:gd name="T18" fmla="*/ 37 w 429"/>
                            <a:gd name="T19" fmla="*/ 110 h 400"/>
                            <a:gd name="T20" fmla="*/ 39 w 429"/>
                            <a:gd name="T21" fmla="*/ 97 h 400"/>
                            <a:gd name="T22" fmla="*/ 39 w 429"/>
                            <a:gd name="T23" fmla="*/ 87 h 400"/>
                            <a:gd name="T24" fmla="*/ 40 w 429"/>
                            <a:gd name="T25" fmla="*/ 83 h 400"/>
                            <a:gd name="T26" fmla="*/ 42 w 429"/>
                            <a:gd name="T27" fmla="*/ 74 h 400"/>
                            <a:gd name="T28" fmla="*/ 46 w 429"/>
                            <a:gd name="T29" fmla="*/ 72 h 400"/>
                            <a:gd name="T30" fmla="*/ 51 w 429"/>
                            <a:gd name="T31" fmla="*/ 72 h 400"/>
                            <a:gd name="T32" fmla="*/ 62 w 429"/>
                            <a:gd name="T33" fmla="*/ 73 h 400"/>
                            <a:gd name="T34" fmla="*/ 80 w 429"/>
                            <a:gd name="T35" fmla="*/ 77 h 400"/>
                            <a:gd name="T36" fmla="*/ 93 w 429"/>
                            <a:gd name="T37" fmla="*/ 79 h 400"/>
                            <a:gd name="T38" fmla="*/ 105 w 429"/>
                            <a:gd name="T39" fmla="*/ 80 h 400"/>
                            <a:gd name="T40" fmla="*/ 118 w 429"/>
                            <a:gd name="T41" fmla="*/ 79 h 400"/>
                            <a:gd name="T42" fmla="*/ 126 w 429"/>
                            <a:gd name="T43" fmla="*/ 77 h 400"/>
                            <a:gd name="T44" fmla="*/ 132 w 429"/>
                            <a:gd name="T45" fmla="*/ 73 h 400"/>
                            <a:gd name="T46" fmla="*/ 137 w 429"/>
                            <a:gd name="T47" fmla="*/ 68 h 400"/>
                            <a:gd name="T48" fmla="*/ 139 w 429"/>
                            <a:gd name="T49" fmla="*/ 62 h 400"/>
                            <a:gd name="T50" fmla="*/ 143 w 429"/>
                            <a:gd name="T51" fmla="*/ 25 h 400"/>
                            <a:gd name="T52" fmla="*/ 140 w 429"/>
                            <a:gd name="T53" fmla="*/ 16 h 400"/>
                            <a:gd name="T54" fmla="*/ 137 w 429"/>
                            <a:gd name="T55" fmla="*/ 12 h 400"/>
                            <a:gd name="T56" fmla="*/ 132 w 429"/>
                            <a:gd name="T57" fmla="*/ 7 h 400"/>
                            <a:gd name="T58" fmla="*/ 122 w 429"/>
                            <a:gd name="T59" fmla="*/ 5 h 400"/>
                            <a:gd name="T60" fmla="*/ 85 w 429"/>
                            <a:gd name="T61" fmla="*/ 1 h 400"/>
                            <a:gd name="T62" fmla="*/ 54 w 429"/>
                            <a:gd name="T63" fmla="*/ 0 h 400"/>
                            <a:gd name="T64" fmla="*/ 36 w 429"/>
                            <a:gd name="T65" fmla="*/ 1 h 400"/>
                            <a:gd name="T66" fmla="*/ 30 w 429"/>
                            <a:gd name="T67" fmla="*/ 5 h 400"/>
                            <a:gd name="T68" fmla="*/ 27 w 429"/>
                            <a:gd name="T69" fmla="*/ 10 h 400"/>
                            <a:gd name="T70" fmla="*/ 24 w 429"/>
                            <a:gd name="T71" fmla="*/ 19 h 400"/>
                            <a:gd name="T72" fmla="*/ 23 w 429"/>
                            <a:gd name="T73" fmla="*/ 45 h 400"/>
                            <a:gd name="T74" fmla="*/ 24 w 429"/>
                            <a:gd name="T75" fmla="*/ 58 h 400"/>
                            <a:gd name="T76" fmla="*/ 28 w 429"/>
                            <a:gd name="T77" fmla="*/ 63 h 400"/>
                            <a:gd name="T78" fmla="*/ 29 w 429"/>
                            <a:gd name="T79" fmla="*/ 64 h 400"/>
                            <a:gd name="T80" fmla="*/ 16 w 429"/>
                            <a:gd name="T81" fmla="*/ 82 h 400"/>
                            <a:gd name="T82" fmla="*/ 6 w 429"/>
                            <a:gd name="T83" fmla="*/ 92 h 400"/>
                            <a:gd name="T84" fmla="*/ 0 w 429"/>
                            <a:gd name="T85" fmla="*/ 98 h 400"/>
                            <a:gd name="T86" fmla="*/ 0 w 429"/>
                            <a:gd name="T87" fmla="*/ 105 h 400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w 429"/>
                            <a:gd name="T133" fmla="*/ 0 h 400"/>
                            <a:gd name="T134" fmla="*/ 429 w 429"/>
                            <a:gd name="T135" fmla="*/ 400 h 400"/>
                          </a:gdLst>
                          <a:ahLst/>
                          <a:cxnLst>
                            <a:cxn ang="T88">
                              <a:pos x="T0" y="T1"/>
                            </a:cxn>
                            <a:cxn ang="T89">
                              <a:pos x="T2" y="T3"/>
                            </a:cxn>
                            <a:cxn ang="T90">
                              <a:pos x="T4" y="T5"/>
                            </a:cxn>
                            <a:cxn ang="T91">
                              <a:pos x="T6" y="T7"/>
                            </a:cxn>
                            <a:cxn ang="T92">
                              <a:pos x="T8" y="T9"/>
                            </a:cxn>
                            <a:cxn ang="T93">
                              <a:pos x="T10" y="T11"/>
                            </a:cxn>
                            <a:cxn ang="T94">
                              <a:pos x="T12" y="T13"/>
                            </a:cxn>
                            <a:cxn ang="T95">
                              <a:pos x="T14" y="T15"/>
                            </a:cxn>
                            <a:cxn ang="T96">
                              <a:pos x="T16" y="T17"/>
                            </a:cxn>
                            <a:cxn ang="T97">
                              <a:pos x="T18" y="T19"/>
                            </a:cxn>
                            <a:cxn ang="T98">
                              <a:pos x="T20" y="T21"/>
                            </a:cxn>
                            <a:cxn ang="T99">
                              <a:pos x="T22" y="T23"/>
                            </a:cxn>
                            <a:cxn ang="T100">
                              <a:pos x="T24" y="T25"/>
                            </a:cxn>
                            <a:cxn ang="T101">
                              <a:pos x="T26" y="T27"/>
                            </a:cxn>
                            <a:cxn ang="T102">
                              <a:pos x="T28" y="T29"/>
                            </a:cxn>
                            <a:cxn ang="T103">
                              <a:pos x="T30" y="T31"/>
                            </a:cxn>
                            <a:cxn ang="T104">
                              <a:pos x="T32" y="T33"/>
                            </a:cxn>
                            <a:cxn ang="T105">
                              <a:pos x="T34" y="T35"/>
                            </a:cxn>
                            <a:cxn ang="T106">
                              <a:pos x="T36" y="T37"/>
                            </a:cxn>
                            <a:cxn ang="T107">
                              <a:pos x="T38" y="T39"/>
                            </a:cxn>
                            <a:cxn ang="T108">
                              <a:pos x="T40" y="T41"/>
                            </a:cxn>
                            <a:cxn ang="T109">
                              <a:pos x="T42" y="T43"/>
                            </a:cxn>
                            <a:cxn ang="T110">
                              <a:pos x="T44" y="T45"/>
                            </a:cxn>
                            <a:cxn ang="T111">
                              <a:pos x="T46" y="T47"/>
                            </a:cxn>
                            <a:cxn ang="T112">
                              <a:pos x="T48" y="T49"/>
                            </a:cxn>
                            <a:cxn ang="T113">
                              <a:pos x="T50" y="T51"/>
                            </a:cxn>
                            <a:cxn ang="T114">
                              <a:pos x="T52" y="T53"/>
                            </a:cxn>
                            <a:cxn ang="T115">
                              <a:pos x="T54" y="T55"/>
                            </a:cxn>
                            <a:cxn ang="T116">
                              <a:pos x="T56" y="T57"/>
                            </a:cxn>
                            <a:cxn ang="T117">
                              <a:pos x="T58" y="T59"/>
                            </a:cxn>
                            <a:cxn ang="T118">
                              <a:pos x="T60" y="T61"/>
                            </a:cxn>
                            <a:cxn ang="T119">
                              <a:pos x="T62" y="T63"/>
                            </a:cxn>
                            <a:cxn ang="T120">
                              <a:pos x="T64" y="T65"/>
                            </a:cxn>
                            <a:cxn ang="T121">
                              <a:pos x="T66" y="T67"/>
                            </a:cxn>
                            <a:cxn ang="T122">
                              <a:pos x="T68" y="T69"/>
                            </a:cxn>
                            <a:cxn ang="T123">
                              <a:pos x="T70" y="T71"/>
                            </a:cxn>
                            <a:cxn ang="T124">
                              <a:pos x="T72" y="T73"/>
                            </a:cxn>
                            <a:cxn ang="T125">
                              <a:pos x="T74" y="T75"/>
                            </a:cxn>
                            <a:cxn ang="T126">
                              <a:pos x="T76" y="T77"/>
                            </a:cxn>
                            <a:cxn ang="T127">
                              <a:pos x="T78" y="T79"/>
                            </a:cxn>
                            <a:cxn ang="T128">
                              <a:pos x="T80" y="T81"/>
                            </a:cxn>
                            <a:cxn ang="T129">
                              <a:pos x="T82" y="T83"/>
                            </a:cxn>
                            <a:cxn ang="T130">
                              <a:pos x="T84" y="T85"/>
                            </a:cxn>
                            <a:cxn ang="T131">
                              <a:pos x="T86" y="T87"/>
                            </a:cxn>
                          </a:cxnLst>
                          <a:rect l="T132" t="T133" r="T134" b="T135"/>
                          <a:pathLst>
                            <a:path w="429" h="400">
                              <a:moveTo>
                                <a:pt x="0" y="313"/>
                              </a:moveTo>
                              <a:lnTo>
                                <a:pt x="6" y="360"/>
                              </a:lnTo>
                              <a:lnTo>
                                <a:pt x="11" y="382"/>
                              </a:lnTo>
                              <a:lnTo>
                                <a:pt x="19" y="392"/>
                              </a:lnTo>
                              <a:lnTo>
                                <a:pt x="38" y="398"/>
                              </a:lnTo>
                              <a:lnTo>
                                <a:pt x="55" y="400"/>
                              </a:lnTo>
                              <a:lnTo>
                                <a:pt x="85" y="398"/>
                              </a:lnTo>
                              <a:lnTo>
                                <a:pt x="104" y="386"/>
                              </a:lnTo>
                              <a:lnTo>
                                <a:pt x="110" y="374"/>
                              </a:lnTo>
                              <a:lnTo>
                                <a:pt x="112" y="329"/>
                              </a:lnTo>
                              <a:lnTo>
                                <a:pt x="118" y="289"/>
                              </a:lnTo>
                              <a:lnTo>
                                <a:pt x="118" y="261"/>
                              </a:lnTo>
                              <a:lnTo>
                                <a:pt x="120" y="247"/>
                              </a:lnTo>
                              <a:lnTo>
                                <a:pt x="127" y="222"/>
                              </a:lnTo>
                              <a:lnTo>
                                <a:pt x="138" y="214"/>
                              </a:lnTo>
                              <a:lnTo>
                                <a:pt x="154" y="214"/>
                              </a:lnTo>
                              <a:lnTo>
                                <a:pt x="187" y="218"/>
                              </a:lnTo>
                              <a:lnTo>
                                <a:pt x="239" y="230"/>
                              </a:lnTo>
                              <a:lnTo>
                                <a:pt x="280" y="236"/>
                              </a:lnTo>
                              <a:lnTo>
                                <a:pt x="314" y="238"/>
                              </a:lnTo>
                              <a:lnTo>
                                <a:pt x="353" y="236"/>
                              </a:lnTo>
                              <a:lnTo>
                                <a:pt x="377" y="230"/>
                              </a:lnTo>
                              <a:lnTo>
                                <a:pt x="397" y="218"/>
                              </a:lnTo>
                              <a:lnTo>
                                <a:pt x="411" y="203"/>
                              </a:lnTo>
                              <a:lnTo>
                                <a:pt x="418" y="184"/>
                              </a:lnTo>
                              <a:lnTo>
                                <a:pt x="429" y="74"/>
                              </a:lnTo>
                              <a:lnTo>
                                <a:pt x="421" y="48"/>
                              </a:lnTo>
                              <a:lnTo>
                                <a:pt x="411" y="36"/>
                              </a:lnTo>
                              <a:lnTo>
                                <a:pt x="395" y="22"/>
                              </a:lnTo>
                              <a:lnTo>
                                <a:pt x="365" y="16"/>
                              </a:lnTo>
                              <a:lnTo>
                                <a:pt x="256" y="4"/>
                              </a:lnTo>
                              <a:lnTo>
                                <a:pt x="162" y="0"/>
                              </a:lnTo>
                              <a:lnTo>
                                <a:pt x="107" y="4"/>
                              </a:lnTo>
                              <a:lnTo>
                                <a:pt x="90" y="14"/>
                              </a:lnTo>
                              <a:lnTo>
                                <a:pt x="81" y="29"/>
                              </a:lnTo>
                              <a:lnTo>
                                <a:pt x="71" y="57"/>
                              </a:lnTo>
                              <a:lnTo>
                                <a:pt x="70" y="134"/>
                              </a:lnTo>
                              <a:lnTo>
                                <a:pt x="71" y="172"/>
                              </a:lnTo>
                              <a:lnTo>
                                <a:pt x="85" y="188"/>
                              </a:lnTo>
                              <a:lnTo>
                                <a:pt x="87" y="192"/>
                              </a:lnTo>
                              <a:lnTo>
                                <a:pt x="49" y="244"/>
                              </a:lnTo>
                              <a:lnTo>
                                <a:pt x="19" y="276"/>
                              </a:lnTo>
                              <a:lnTo>
                                <a:pt x="0" y="293"/>
                              </a:lnTo>
                              <a:lnTo>
                                <a:pt x="0" y="3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0A0A0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sz="1000" dirty="0">
                            <a:latin typeface="+mj-lt"/>
                          </a:endParaRPr>
                        </a:p>
                      </p:txBody>
                    </p:sp>
                    <p:grpSp>
                      <p:nvGrpSpPr>
                        <p:cNvPr id="3251" name="Group 6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784" y="1588"/>
                          <a:ext cx="143" cy="126"/>
                          <a:chOff x="1784" y="1588"/>
                          <a:chExt cx="143" cy="126"/>
                        </a:xfrm>
                      </p:grpSpPr>
                      <p:sp>
                        <p:nvSpPr>
                          <p:cNvPr id="3252" name="Freeform 68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808" y="1617"/>
                            <a:ext cx="7" cy="29"/>
                          </a:xfrm>
                          <a:custGeom>
                            <a:avLst/>
                            <a:gdLst>
                              <a:gd name="T0" fmla="*/ 0 w 23"/>
                              <a:gd name="T1" fmla="*/ 0 h 85"/>
                              <a:gd name="T2" fmla="*/ 4 w 23"/>
                              <a:gd name="T3" fmla="*/ 1 h 85"/>
                              <a:gd name="T4" fmla="*/ 6 w 23"/>
                              <a:gd name="T5" fmla="*/ 4 h 85"/>
                              <a:gd name="T6" fmla="*/ 7 w 23"/>
                              <a:gd name="T7" fmla="*/ 12 h 85"/>
                              <a:gd name="T8" fmla="*/ 7 w 23"/>
                              <a:gd name="T9" fmla="*/ 20 h 85"/>
                              <a:gd name="T10" fmla="*/ 5 w 23"/>
                              <a:gd name="T11" fmla="*/ 29 h 85"/>
                              <a:gd name="T12" fmla="*/ 0 w 23"/>
                              <a:gd name="T13" fmla="*/ 23 h 85"/>
                              <a:gd name="T14" fmla="*/ 0 w 23"/>
                              <a:gd name="T15" fmla="*/ 17 h 85"/>
                              <a:gd name="T16" fmla="*/ 0 w 23"/>
                              <a:gd name="T17" fmla="*/ 0 h 85"/>
                              <a:gd name="T18" fmla="*/ 0 60000 65536"/>
                              <a:gd name="T19" fmla="*/ 0 60000 65536"/>
                              <a:gd name="T20" fmla="*/ 0 60000 65536"/>
                              <a:gd name="T21" fmla="*/ 0 60000 65536"/>
                              <a:gd name="T22" fmla="*/ 0 60000 65536"/>
                              <a:gd name="T23" fmla="*/ 0 60000 65536"/>
                              <a:gd name="T24" fmla="*/ 0 60000 65536"/>
                              <a:gd name="T25" fmla="*/ 0 60000 65536"/>
                              <a:gd name="T26" fmla="*/ 0 60000 65536"/>
                              <a:gd name="T27" fmla="*/ 0 w 23"/>
                              <a:gd name="T28" fmla="*/ 0 h 85"/>
                              <a:gd name="T29" fmla="*/ 23 w 23"/>
                              <a:gd name="T30" fmla="*/ 85 h 85"/>
                            </a:gdLst>
                            <a:ahLst/>
                            <a:cxnLst>
                              <a:cxn ang="T18">
                                <a:pos x="T0" y="T1"/>
                              </a:cxn>
                              <a:cxn ang="T19">
                                <a:pos x="T2" y="T3"/>
                              </a:cxn>
                              <a:cxn ang="T20">
                                <a:pos x="T4" y="T5"/>
                              </a:cxn>
                              <a:cxn ang="T21">
                                <a:pos x="T6" y="T7"/>
                              </a:cxn>
                              <a:cxn ang="T22">
                                <a:pos x="T8" y="T9"/>
                              </a:cxn>
                              <a:cxn ang="T23">
                                <a:pos x="T10" y="T11"/>
                              </a:cxn>
                              <a:cxn ang="T24">
                                <a:pos x="T12" y="T13"/>
                              </a:cxn>
                              <a:cxn ang="T25">
                                <a:pos x="T14" y="T15"/>
                              </a:cxn>
                              <a:cxn ang="T26">
                                <a:pos x="T16" y="T17"/>
                              </a:cxn>
                            </a:cxnLst>
                            <a:rect l="T27" t="T28" r="T29" b="T30"/>
                            <a:pathLst>
                              <a:path w="23" h="85">
                                <a:moveTo>
                                  <a:pt x="0" y="0"/>
                                </a:moveTo>
                                <a:lnTo>
                                  <a:pt x="13" y="3"/>
                                </a:lnTo>
                                <a:lnTo>
                                  <a:pt x="20" y="12"/>
                                </a:lnTo>
                                <a:lnTo>
                                  <a:pt x="23" y="36"/>
                                </a:lnTo>
                                <a:lnTo>
                                  <a:pt x="23" y="58"/>
                                </a:lnTo>
                                <a:lnTo>
                                  <a:pt x="16" y="85"/>
                                </a:lnTo>
                                <a:lnTo>
                                  <a:pt x="1" y="67"/>
                                </a:lnTo>
                                <a:lnTo>
                                  <a:pt x="0" y="51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60606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 sz="1000" dirty="0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3253" name="Freeform 6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845" y="1621"/>
                            <a:ext cx="77" cy="26"/>
                          </a:xfrm>
                          <a:custGeom>
                            <a:avLst/>
                            <a:gdLst>
                              <a:gd name="T0" fmla="*/ 0 w 232"/>
                              <a:gd name="T1" fmla="*/ 11 h 79"/>
                              <a:gd name="T2" fmla="*/ 25 w 232"/>
                              <a:gd name="T3" fmla="*/ 7 h 79"/>
                              <a:gd name="T4" fmla="*/ 41 w 232"/>
                              <a:gd name="T5" fmla="*/ 1 h 79"/>
                              <a:gd name="T6" fmla="*/ 54 w 232"/>
                              <a:gd name="T7" fmla="*/ 0 h 79"/>
                              <a:gd name="T8" fmla="*/ 65 w 232"/>
                              <a:gd name="T9" fmla="*/ 0 h 79"/>
                              <a:gd name="T10" fmla="*/ 77 w 232"/>
                              <a:gd name="T11" fmla="*/ 0 h 79"/>
                              <a:gd name="T12" fmla="*/ 76 w 232"/>
                              <a:gd name="T13" fmla="*/ 14 h 79"/>
                              <a:gd name="T14" fmla="*/ 63 w 232"/>
                              <a:gd name="T15" fmla="*/ 25 h 79"/>
                              <a:gd name="T16" fmla="*/ 47 w 232"/>
                              <a:gd name="T17" fmla="*/ 26 h 79"/>
                              <a:gd name="T18" fmla="*/ 17 w 232"/>
                              <a:gd name="T19" fmla="*/ 19 h 79"/>
                              <a:gd name="T20" fmla="*/ 0 w 232"/>
                              <a:gd name="T21" fmla="*/ 11 h 79"/>
                              <a:gd name="T22" fmla="*/ 0 60000 65536"/>
                              <a:gd name="T23" fmla="*/ 0 60000 65536"/>
                              <a:gd name="T24" fmla="*/ 0 60000 65536"/>
                              <a:gd name="T25" fmla="*/ 0 60000 65536"/>
                              <a:gd name="T26" fmla="*/ 0 60000 65536"/>
                              <a:gd name="T27" fmla="*/ 0 60000 65536"/>
                              <a:gd name="T28" fmla="*/ 0 60000 65536"/>
                              <a:gd name="T29" fmla="*/ 0 60000 65536"/>
                              <a:gd name="T30" fmla="*/ 0 60000 65536"/>
                              <a:gd name="T31" fmla="*/ 0 60000 65536"/>
                              <a:gd name="T32" fmla="*/ 0 60000 65536"/>
                              <a:gd name="T33" fmla="*/ 0 w 232"/>
                              <a:gd name="T34" fmla="*/ 0 h 79"/>
                              <a:gd name="T35" fmla="*/ 232 w 232"/>
                              <a:gd name="T36" fmla="*/ 79 h 79"/>
                            </a:gdLst>
                            <a:ahLst/>
                            <a:cxnLst>
                              <a:cxn ang="T22">
                                <a:pos x="T0" y="T1"/>
                              </a:cxn>
                              <a:cxn ang="T23">
                                <a:pos x="T2" y="T3"/>
                              </a:cxn>
                              <a:cxn ang="T24">
                                <a:pos x="T4" y="T5"/>
                              </a:cxn>
                              <a:cxn ang="T25">
                                <a:pos x="T6" y="T7"/>
                              </a:cxn>
                              <a:cxn ang="T26">
                                <a:pos x="T8" y="T9"/>
                              </a:cxn>
                              <a:cxn ang="T27">
                                <a:pos x="T10" y="T11"/>
                              </a:cxn>
                              <a:cxn ang="T28">
                                <a:pos x="T12" y="T13"/>
                              </a:cxn>
                              <a:cxn ang="T29">
                                <a:pos x="T14" y="T15"/>
                              </a:cxn>
                              <a:cxn ang="T30">
                                <a:pos x="T16" y="T17"/>
                              </a:cxn>
                              <a:cxn ang="T31">
                                <a:pos x="T18" y="T19"/>
                              </a:cxn>
                              <a:cxn ang="T32">
                                <a:pos x="T20" y="T21"/>
                              </a:cxn>
                            </a:cxnLst>
                            <a:rect l="T33" t="T34" r="T35" b="T36"/>
                            <a:pathLst>
                              <a:path w="232" h="79">
                                <a:moveTo>
                                  <a:pt x="0" y="34"/>
                                </a:moveTo>
                                <a:lnTo>
                                  <a:pt x="74" y="20"/>
                                </a:lnTo>
                                <a:lnTo>
                                  <a:pt x="124" y="2"/>
                                </a:lnTo>
                                <a:lnTo>
                                  <a:pt x="164" y="0"/>
                                </a:lnTo>
                                <a:lnTo>
                                  <a:pt x="197" y="1"/>
                                </a:lnTo>
                                <a:lnTo>
                                  <a:pt x="232" y="0"/>
                                </a:lnTo>
                                <a:lnTo>
                                  <a:pt x="228" y="42"/>
                                </a:lnTo>
                                <a:lnTo>
                                  <a:pt x="190" y="75"/>
                                </a:lnTo>
                                <a:lnTo>
                                  <a:pt x="141" y="79"/>
                                </a:lnTo>
                                <a:lnTo>
                                  <a:pt x="50" y="57"/>
                                </a:lnTo>
                                <a:lnTo>
                                  <a:pt x="0" y="3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80808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 sz="1000" dirty="0">
                              <a:latin typeface="+mj-lt"/>
                            </a:endParaRPr>
                          </a:p>
                        </p:txBody>
                      </p:sp>
                      <p:sp>
                        <p:nvSpPr>
                          <p:cNvPr id="3254" name="Freeform 7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784" y="1588"/>
                            <a:ext cx="143" cy="126"/>
                          </a:xfrm>
                          <a:custGeom>
                            <a:avLst/>
                            <a:gdLst>
                              <a:gd name="T0" fmla="*/ 0 w 429"/>
                              <a:gd name="T1" fmla="*/ 97 h 378"/>
                              <a:gd name="T2" fmla="*/ 2 w 429"/>
                              <a:gd name="T3" fmla="*/ 113 h 378"/>
                              <a:gd name="T4" fmla="*/ 4 w 429"/>
                              <a:gd name="T5" fmla="*/ 120 h 378"/>
                              <a:gd name="T6" fmla="*/ 6 w 429"/>
                              <a:gd name="T7" fmla="*/ 123 h 378"/>
                              <a:gd name="T8" fmla="*/ 13 w 429"/>
                              <a:gd name="T9" fmla="*/ 125 h 378"/>
                              <a:gd name="T10" fmla="*/ 18 w 429"/>
                              <a:gd name="T11" fmla="*/ 126 h 378"/>
                              <a:gd name="T12" fmla="*/ 28 w 429"/>
                              <a:gd name="T13" fmla="*/ 125 h 378"/>
                              <a:gd name="T14" fmla="*/ 35 w 429"/>
                              <a:gd name="T15" fmla="*/ 121 h 378"/>
                              <a:gd name="T16" fmla="*/ 37 w 429"/>
                              <a:gd name="T17" fmla="*/ 117 h 378"/>
                              <a:gd name="T18" fmla="*/ 37 w 429"/>
                              <a:gd name="T19" fmla="*/ 102 h 378"/>
                              <a:gd name="T20" fmla="*/ 39 w 429"/>
                              <a:gd name="T21" fmla="*/ 89 h 378"/>
                              <a:gd name="T22" fmla="*/ 39 w 429"/>
                              <a:gd name="T23" fmla="*/ 80 h 378"/>
                              <a:gd name="T24" fmla="*/ 40 w 429"/>
                              <a:gd name="T25" fmla="*/ 75 h 378"/>
                              <a:gd name="T26" fmla="*/ 42 w 429"/>
                              <a:gd name="T27" fmla="*/ 67 h 378"/>
                              <a:gd name="T28" fmla="*/ 46 w 429"/>
                              <a:gd name="T29" fmla="*/ 64 h 378"/>
                              <a:gd name="T30" fmla="*/ 51 w 429"/>
                              <a:gd name="T31" fmla="*/ 64 h 378"/>
                              <a:gd name="T32" fmla="*/ 62 w 429"/>
                              <a:gd name="T33" fmla="*/ 65 h 378"/>
                              <a:gd name="T34" fmla="*/ 80 w 429"/>
                              <a:gd name="T35" fmla="*/ 69 h 378"/>
                              <a:gd name="T36" fmla="*/ 93 w 429"/>
                              <a:gd name="T37" fmla="*/ 71 h 378"/>
                              <a:gd name="T38" fmla="*/ 105 w 429"/>
                              <a:gd name="T39" fmla="*/ 72 h 378"/>
                              <a:gd name="T40" fmla="*/ 118 w 429"/>
                              <a:gd name="T41" fmla="*/ 71 h 378"/>
                              <a:gd name="T42" fmla="*/ 126 w 429"/>
                              <a:gd name="T43" fmla="*/ 69 h 378"/>
                              <a:gd name="T44" fmla="*/ 132 w 429"/>
                              <a:gd name="T45" fmla="*/ 65 h 378"/>
                              <a:gd name="T46" fmla="*/ 137 w 429"/>
                              <a:gd name="T47" fmla="*/ 60 h 378"/>
                              <a:gd name="T48" fmla="*/ 139 w 429"/>
                              <a:gd name="T49" fmla="*/ 54 h 378"/>
                              <a:gd name="T50" fmla="*/ 143 w 429"/>
                              <a:gd name="T51" fmla="*/ 17 h 378"/>
                              <a:gd name="T52" fmla="*/ 140 w 429"/>
                              <a:gd name="T53" fmla="*/ 9 h 378"/>
                              <a:gd name="T54" fmla="*/ 137 w 429"/>
                              <a:gd name="T55" fmla="*/ 5 h 378"/>
                              <a:gd name="T56" fmla="*/ 132 w 429"/>
                              <a:gd name="T57" fmla="*/ 0 h 378"/>
                              <a:gd name="T58" fmla="*/ 137 w 429"/>
                              <a:gd name="T59" fmla="*/ 14 h 378"/>
                              <a:gd name="T60" fmla="*/ 137 w 429"/>
                              <a:gd name="T61" fmla="*/ 19 h 378"/>
                              <a:gd name="T62" fmla="*/ 137 w 429"/>
                              <a:gd name="T63" fmla="*/ 25 h 378"/>
                              <a:gd name="T64" fmla="*/ 136 w 429"/>
                              <a:gd name="T65" fmla="*/ 33 h 378"/>
                              <a:gd name="T66" fmla="*/ 134 w 429"/>
                              <a:gd name="T67" fmla="*/ 47 h 378"/>
                              <a:gd name="T68" fmla="*/ 129 w 429"/>
                              <a:gd name="T69" fmla="*/ 51 h 378"/>
                              <a:gd name="T70" fmla="*/ 122 w 429"/>
                              <a:gd name="T71" fmla="*/ 55 h 378"/>
                              <a:gd name="T72" fmla="*/ 115 w 429"/>
                              <a:gd name="T73" fmla="*/ 55 h 378"/>
                              <a:gd name="T74" fmla="*/ 107 w 429"/>
                              <a:gd name="T75" fmla="*/ 55 h 378"/>
                              <a:gd name="T76" fmla="*/ 99 w 429"/>
                              <a:gd name="T77" fmla="*/ 52 h 378"/>
                              <a:gd name="T78" fmla="*/ 88 w 429"/>
                              <a:gd name="T79" fmla="*/ 50 h 378"/>
                              <a:gd name="T80" fmla="*/ 76 w 429"/>
                              <a:gd name="T81" fmla="*/ 47 h 378"/>
                              <a:gd name="T82" fmla="*/ 67 w 429"/>
                              <a:gd name="T83" fmla="*/ 45 h 378"/>
                              <a:gd name="T84" fmla="*/ 57 w 429"/>
                              <a:gd name="T85" fmla="*/ 43 h 378"/>
                              <a:gd name="T86" fmla="*/ 46 w 429"/>
                              <a:gd name="T87" fmla="*/ 45 h 378"/>
                              <a:gd name="T88" fmla="*/ 42 w 429"/>
                              <a:gd name="T89" fmla="*/ 49 h 378"/>
                              <a:gd name="T90" fmla="*/ 39 w 429"/>
                              <a:gd name="T91" fmla="*/ 60 h 378"/>
                              <a:gd name="T92" fmla="*/ 36 w 429"/>
                              <a:gd name="T93" fmla="*/ 71 h 378"/>
                              <a:gd name="T94" fmla="*/ 29 w 429"/>
                              <a:gd name="T95" fmla="*/ 83 h 378"/>
                              <a:gd name="T96" fmla="*/ 24 w 429"/>
                              <a:gd name="T97" fmla="*/ 90 h 378"/>
                              <a:gd name="T98" fmla="*/ 19 w 429"/>
                              <a:gd name="T99" fmla="*/ 95 h 378"/>
                              <a:gd name="T100" fmla="*/ 11 w 429"/>
                              <a:gd name="T101" fmla="*/ 97 h 378"/>
                              <a:gd name="T102" fmla="*/ 5 w 429"/>
                              <a:gd name="T103" fmla="*/ 98 h 378"/>
                              <a:gd name="T104" fmla="*/ 0 w 429"/>
                              <a:gd name="T105" fmla="*/ 97 h 378"/>
                              <a:gd name="T106" fmla="*/ 0 60000 65536"/>
                              <a:gd name="T107" fmla="*/ 0 60000 65536"/>
                              <a:gd name="T108" fmla="*/ 0 60000 65536"/>
                              <a:gd name="T109" fmla="*/ 0 60000 65536"/>
                              <a:gd name="T110" fmla="*/ 0 60000 65536"/>
                              <a:gd name="T111" fmla="*/ 0 60000 65536"/>
                              <a:gd name="T112" fmla="*/ 0 60000 65536"/>
                              <a:gd name="T113" fmla="*/ 0 60000 65536"/>
                              <a:gd name="T114" fmla="*/ 0 60000 65536"/>
                              <a:gd name="T115" fmla="*/ 0 60000 65536"/>
                              <a:gd name="T116" fmla="*/ 0 60000 65536"/>
                              <a:gd name="T117" fmla="*/ 0 60000 65536"/>
                              <a:gd name="T118" fmla="*/ 0 60000 65536"/>
                              <a:gd name="T119" fmla="*/ 0 60000 65536"/>
                              <a:gd name="T120" fmla="*/ 0 60000 65536"/>
                              <a:gd name="T121" fmla="*/ 0 60000 65536"/>
                              <a:gd name="T122" fmla="*/ 0 60000 65536"/>
                              <a:gd name="T123" fmla="*/ 0 60000 65536"/>
                              <a:gd name="T124" fmla="*/ 0 60000 65536"/>
                              <a:gd name="T125" fmla="*/ 0 60000 65536"/>
                              <a:gd name="T126" fmla="*/ 0 60000 65536"/>
                              <a:gd name="T127" fmla="*/ 0 60000 65536"/>
                              <a:gd name="T128" fmla="*/ 0 60000 65536"/>
                              <a:gd name="T129" fmla="*/ 0 60000 65536"/>
                              <a:gd name="T130" fmla="*/ 0 60000 65536"/>
                              <a:gd name="T131" fmla="*/ 0 60000 65536"/>
                              <a:gd name="T132" fmla="*/ 0 60000 65536"/>
                              <a:gd name="T133" fmla="*/ 0 60000 65536"/>
                              <a:gd name="T134" fmla="*/ 0 60000 65536"/>
                              <a:gd name="T135" fmla="*/ 0 60000 65536"/>
                              <a:gd name="T136" fmla="*/ 0 60000 65536"/>
                              <a:gd name="T137" fmla="*/ 0 60000 65536"/>
                              <a:gd name="T138" fmla="*/ 0 60000 65536"/>
                              <a:gd name="T139" fmla="*/ 0 60000 65536"/>
                              <a:gd name="T140" fmla="*/ 0 60000 65536"/>
                              <a:gd name="T141" fmla="*/ 0 60000 65536"/>
                              <a:gd name="T142" fmla="*/ 0 60000 65536"/>
                              <a:gd name="T143" fmla="*/ 0 60000 65536"/>
                              <a:gd name="T144" fmla="*/ 0 60000 65536"/>
                              <a:gd name="T145" fmla="*/ 0 60000 65536"/>
                              <a:gd name="T146" fmla="*/ 0 60000 65536"/>
                              <a:gd name="T147" fmla="*/ 0 60000 65536"/>
                              <a:gd name="T148" fmla="*/ 0 60000 65536"/>
                              <a:gd name="T149" fmla="*/ 0 60000 65536"/>
                              <a:gd name="T150" fmla="*/ 0 60000 65536"/>
                              <a:gd name="T151" fmla="*/ 0 60000 65536"/>
                              <a:gd name="T152" fmla="*/ 0 60000 65536"/>
                              <a:gd name="T153" fmla="*/ 0 60000 65536"/>
                              <a:gd name="T154" fmla="*/ 0 60000 65536"/>
                              <a:gd name="T155" fmla="*/ 0 60000 65536"/>
                              <a:gd name="T156" fmla="*/ 0 60000 65536"/>
                              <a:gd name="T157" fmla="*/ 0 60000 65536"/>
                              <a:gd name="T158" fmla="*/ 0 60000 65536"/>
                              <a:gd name="T159" fmla="*/ 0 w 429"/>
                              <a:gd name="T160" fmla="*/ 0 h 378"/>
                              <a:gd name="T161" fmla="*/ 429 w 429"/>
                              <a:gd name="T162" fmla="*/ 378 h 378"/>
                            </a:gdLst>
                            <a:ahLst/>
                            <a:cxnLst>
                              <a:cxn ang="T106">
                                <a:pos x="T0" y="T1"/>
                              </a:cxn>
                              <a:cxn ang="T107">
                                <a:pos x="T2" y="T3"/>
                              </a:cxn>
                              <a:cxn ang="T108">
                                <a:pos x="T4" y="T5"/>
                              </a:cxn>
                              <a:cxn ang="T109">
                                <a:pos x="T6" y="T7"/>
                              </a:cxn>
                              <a:cxn ang="T110">
                                <a:pos x="T8" y="T9"/>
                              </a:cxn>
                              <a:cxn ang="T111">
                                <a:pos x="T10" y="T11"/>
                              </a:cxn>
                              <a:cxn ang="T112">
                                <a:pos x="T12" y="T13"/>
                              </a:cxn>
                              <a:cxn ang="T113">
                                <a:pos x="T14" y="T15"/>
                              </a:cxn>
                              <a:cxn ang="T114">
                                <a:pos x="T16" y="T17"/>
                              </a:cxn>
                              <a:cxn ang="T115">
                                <a:pos x="T18" y="T19"/>
                              </a:cxn>
                              <a:cxn ang="T116">
                                <a:pos x="T20" y="T21"/>
                              </a:cxn>
                              <a:cxn ang="T117">
                                <a:pos x="T22" y="T23"/>
                              </a:cxn>
                              <a:cxn ang="T118">
                                <a:pos x="T24" y="T25"/>
                              </a:cxn>
                              <a:cxn ang="T119">
                                <a:pos x="T26" y="T27"/>
                              </a:cxn>
                              <a:cxn ang="T120">
                                <a:pos x="T28" y="T29"/>
                              </a:cxn>
                              <a:cxn ang="T121">
                                <a:pos x="T30" y="T31"/>
                              </a:cxn>
                              <a:cxn ang="T122">
                                <a:pos x="T32" y="T33"/>
                              </a:cxn>
                              <a:cxn ang="T123">
                                <a:pos x="T34" y="T35"/>
                              </a:cxn>
                              <a:cxn ang="T124">
                                <a:pos x="T36" y="T37"/>
                              </a:cxn>
                              <a:cxn ang="T125">
                                <a:pos x="T38" y="T39"/>
                              </a:cxn>
                              <a:cxn ang="T126">
                                <a:pos x="T40" y="T41"/>
                              </a:cxn>
                              <a:cxn ang="T127">
                                <a:pos x="T42" y="T43"/>
                              </a:cxn>
                              <a:cxn ang="T128">
                                <a:pos x="T44" y="T45"/>
                              </a:cxn>
                              <a:cxn ang="T129">
                                <a:pos x="T46" y="T47"/>
                              </a:cxn>
                              <a:cxn ang="T130">
                                <a:pos x="T48" y="T49"/>
                              </a:cxn>
                              <a:cxn ang="T131">
                                <a:pos x="T50" y="T51"/>
                              </a:cxn>
                              <a:cxn ang="T132">
                                <a:pos x="T52" y="T53"/>
                              </a:cxn>
                              <a:cxn ang="T133">
                                <a:pos x="T54" y="T55"/>
                              </a:cxn>
                              <a:cxn ang="T134">
                                <a:pos x="T56" y="T57"/>
                              </a:cxn>
                              <a:cxn ang="T135">
                                <a:pos x="T58" y="T59"/>
                              </a:cxn>
                              <a:cxn ang="T136">
                                <a:pos x="T60" y="T61"/>
                              </a:cxn>
                              <a:cxn ang="T137">
                                <a:pos x="T62" y="T63"/>
                              </a:cxn>
                              <a:cxn ang="T138">
                                <a:pos x="T64" y="T65"/>
                              </a:cxn>
                              <a:cxn ang="T139">
                                <a:pos x="T66" y="T67"/>
                              </a:cxn>
                              <a:cxn ang="T140">
                                <a:pos x="T68" y="T69"/>
                              </a:cxn>
                              <a:cxn ang="T141">
                                <a:pos x="T70" y="T71"/>
                              </a:cxn>
                              <a:cxn ang="T142">
                                <a:pos x="T72" y="T73"/>
                              </a:cxn>
                              <a:cxn ang="T143">
                                <a:pos x="T74" y="T75"/>
                              </a:cxn>
                              <a:cxn ang="T144">
                                <a:pos x="T76" y="T77"/>
                              </a:cxn>
                              <a:cxn ang="T145">
                                <a:pos x="T78" y="T79"/>
                              </a:cxn>
                              <a:cxn ang="T146">
                                <a:pos x="T80" y="T81"/>
                              </a:cxn>
                              <a:cxn ang="T147">
                                <a:pos x="T82" y="T83"/>
                              </a:cxn>
                              <a:cxn ang="T148">
                                <a:pos x="T84" y="T85"/>
                              </a:cxn>
                              <a:cxn ang="T149">
                                <a:pos x="T86" y="T87"/>
                              </a:cxn>
                              <a:cxn ang="T150">
                                <a:pos x="T88" y="T89"/>
                              </a:cxn>
                              <a:cxn ang="T151">
                                <a:pos x="T90" y="T91"/>
                              </a:cxn>
                              <a:cxn ang="T152">
                                <a:pos x="T92" y="T93"/>
                              </a:cxn>
                              <a:cxn ang="T153">
                                <a:pos x="T94" y="T95"/>
                              </a:cxn>
                              <a:cxn ang="T154">
                                <a:pos x="T96" y="T97"/>
                              </a:cxn>
                              <a:cxn ang="T155">
                                <a:pos x="T98" y="T99"/>
                              </a:cxn>
                              <a:cxn ang="T156">
                                <a:pos x="T100" y="T101"/>
                              </a:cxn>
                              <a:cxn ang="T157">
                                <a:pos x="T102" y="T103"/>
                              </a:cxn>
                              <a:cxn ang="T158">
                                <a:pos x="T104" y="T105"/>
                              </a:cxn>
                            </a:cxnLst>
                            <a:rect l="T159" t="T160" r="T161" b="T162"/>
                            <a:pathLst>
                              <a:path w="429" h="378">
                                <a:moveTo>
                                  <a:pt x="0" y="291"/>
                                </a:moveTo>
                                <a:lnTo>
                                  <a:pt x="6" y="338"/>
                                </a:lnTo>
                                <a:lnTo>
                                  <a:pt x="11" y="360"/>
                                </a:lnTo>
                                <a:lnTo>
                                  <a:pt x="19" y="370"/>
                                </a:lnTo>
                                <a:lnTo>
                                  <a:pt x="38" y="376"/>
                                </a:lnTo>
                                <a:lnTo>
                                  <a:pt x="55" y="378"/>
                                </a:lnTo>
                                <a:lnTo>
                                  <a:pt x="85" y="376"/>
                                </a:lnTo>
                                <a:lnTo>
                                  <a:pt x="104" y="364"/>
                                </a:lnTo>
                                <a:lnTo>
                                  <a:pt x="110" y="352"/>
                                </a:lnTo>
                                <a:lnTo>
                                  <a:pt x="112" y="307"/>
                                </a:lnTo>
                                <a:lnTo>
                                  <a:pt x="118" y="267"/>
                                </a:lnTo>
                                <a:lnTo>
                                  <a:pt x="118" y="239"/>
                                </a:lnTo>
                                <a:lnTo>
                                  <a:pt x="120" y="225"/>
                                </a:lnTo>
                                <a:lnTo>
                                  <a:pt x="127" y="200"/>
                                </a:lnTo>
                                <a:lnTo>
                                  <a:pt x="138" y="192"/>
                                </a:lnTo>
                                <a:lnTo>
                                  <a:pt x="154" y="192"/>
                                </a:lnTo>
                                <a:lnTo>
                                  <a:pt x="187" y="196"/>
                                </a:lnTo>
                                <a:lnTo>
                                  <a:pt x="239" y="208"/>
                                </a:lnTo>
                                <a:lnTo>
                                  <a:pt x="280" y="214"/>
                                </a:lnTo>
                                <a:lnTo>
                                  <a:pt x="314" y="216"/>
                                </a:lnTo>
                                <a:lnTo>
                                  <a:pt x="353" y="214"/>
                                </a:lnTo>
                                <a:lnTo>
                                  <a:pt x="377" y="208"/>
                                </a:lnTo>
                                <a:lnTo>
                                  <a:pt x="397" y="196"/>
                                </a:lnTo>
                                <a:lnTo>
                                  <a:pt x="411" y="181"/>
                                </a:lnTo>
                                <a:lnTo>
                                  <a:pt x="418" y="162"/>
                                </a:lnTo>
                                <a:lnTo>
                                  <a:pt x="429" y="52"/>
                                </a:lnTo>
                                <a:lnTo>
                                  <a:pt x="421" y="26"/>
                                </a:lnTo>
                                <a:lnTo>
                                  <a:pt x="411" y="14"/>
                                </a:lnTo>
                                <a:lnTo>
                                  <a:pt x="395" y="0"/>
                                </a:lnTo>
                                <a:lnTo>
                                  <a:pt x="411" y="42"/>
                                </a:lnTo>
                                <a:lnTo>
                                  <a:pt x="411" y="58"/>
                                </a:lnTo>
                                <a:lnTo>
                                  <a:pt x="411" y="76"/>
                                </a:lnTo>
                                <a:lnTo>
                                  <a:pt x="409" y="100"/>
                                </a:lnTo>
                                <a:lnTo>
                                  <a:pt x="401" y="140"/>
                                </a:lnTo>
                                <a:lnTo>
                                  <a:pt x="387" y="154"/>
                                </a:lnTo>
                                <a:lnTo>
                                  <a:pt x="367" y="164"/>
                                </a:lnTo>
                                <a:lnTo>
                                  <a:pt x="344" y="166"/>
                                </a:lnTo>
                                <a:lnTo>
                                  <a:pt x="321" y="164"/>
                                </a:lnTo>
                                <a:lnTo>
                                  <a:pt x="296" y="157"/>
                                </a:lnTo>
                                <a:lnTo>
                                  <a:pt x="263" y="150"/>
                                </a:lnTo>
                                <a:lnTo>
                                  <a:pt x="228" y="141"/>
                                </a:lnTo>
                                <a:lnTo>
                                  <a:pt x="200" y="135"/>
                                </a:lnTo>
                                <a:lnTo>
                                  <a:pt x="171" y="128"/>
                                </a:lnTo>
                                <a:lnTo>
                                  <a:pt x="139" y="135"/>
                                </a:lnTo>
                                <a:lnTo>
                                  <a:pt x="127" y="147"/>
                                </a:lnTo>
                                <a:lnTo>
                                  <a:pt x="118" y="181"/>
                                </a:lnTo>
                                <a:lnTo>
                                  <a:pt x="107" y="213"/>
                                </a:lnTo>
                                <a:lnTo>
                                  <a:pt x="87" y="250"/>
                                </a:lnTo>
                                <a:lnTo>
                                  <a:pt x="73" y="271"/>
                                </a:lnTo>
                                <a:lnTo>
                                  <a:pt x="58" y="285"/>
                                </a:lnTo>
                                <a:lnTo>
                                  <a:pt x="34" y="291"/>
                                </a:lnTo>
                                <a:lnTo>
                                  <a:pt x="14" y="295"/>
                                </a:lnTo>
                                <a:lnTo>
                                  <a:pt x="0" y="29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60606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 sz="1000" dirty="0">
                              <a:latin typeface="+mj-lt"/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3238" name="Group 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39" y="1638"/>
                      <a:ext cx="396" cy="63"/>
                      <a:chOff x="2039" y="1638"/>
                      <a:chExt cx="396" cy="63"/>
                    </a:xfrm>
                  </p:grpSpPr>
                  <p:grpSp>
                    <p:nvGrpSpPr>
                      <p:cNvPr id="3242" name="Group 7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039" y="1669"/>
                        <a:ext cx="69" cy="32"/>
                        <a:chOff x="2039" y="1669"/>
                        <a:chExt cx="69" cy="32"/>
                      </a:xfrm>
                    </p:grpSpPr>
                    <p:sp>
                      <p:nvSpPr>
                        <p:cNvPr id="3246" name="Freeform 7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047" y="1683"/>
                          <a:ext cx="61" cy="18"/>
                        </a:xfrm>
                        <a:custGeom>
                          <a:avLst/>
                          <a:gdLst>
                            <a:gd name="T0" fmla="*/ 0 w 184"/>
                            <a:gd name="T1" fmla="*/ 5 h 53"/>
                            <a:gd name="T2" fmla="*/ 6 w 184"/>
                            <a:gd name="T3" fmla="*/ 18 h 53"/>
                            <a:gd name="T4" fmla="*/ 61 w 184"/>
                            <a:gd name="T5" fmla="*/ 14 h 53"/>
                            <a:gd name="T6" fmla="*/ 56 w 184"/>
                            <a:gd name="T7" fmla="*/ 0 h 53"/>
                            <a:gd name="T8" fmla="*/ 0 w 184"/>
                            <a:gd name="T9" fmla="*/ 5 h 53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184"/>
                            <a:gd name="T16" fmla="*/ 0 h 53"/>
                            <a:gd name="T17" fmla="*/ 184 w 184"/>
                            <a:gd name="T18" fmla="*/ 53 h 53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184" h="53">
                              <a:moveTo>
                                <a:pt x="0" y="14"/>
                              </a:moveTo>
                              <a:lnTo>
                                <a:pt x="18" y="53"/>
                              </a:lnTo>
                              <a:lnTo>
                                <a:pt x="184" y="41"/>
                              </a:lnTo>
                              <a:lnTo>
                                <a:pt x="170" y="0"/>
                              </a:lnTo>
                              <a:lnTo>
                                <a:pt x="0" y="1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hlink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sz="1000" dirty="0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3247" name="Freeform 7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039" y="1669"/>
                          <a:ext cx="69" cy="18"/>
                        </a:xfrm>
                        <a:custGeom>
                          <a:avLst/>
                          <a:gdLst>
                            <a:gd name="T0" fmla="*/ 0 w 209"/>
                            <a:gd name="T1" fmla="*/ 4 h 56"/>
                            <a:gd name="T2" fmla="*/ 57 w 209"/>
                            <a:gd name="T3" fmla="*/ 0 h 56"/>
                            <a:gd name="T4" fmla="*/ 64 w 209"/>
                            <a:gd name="T5" fmla="*/ 5 h 56"/>
                            <a:gd name="T6" fmla="*/ 69 w 209"/>
                            <a:gd name="T7" fmla="*/ 15 h 56"/>
                            <a:gd name="T8" fmla="*/ 9 w 209"/>
                            <a:gd name="T9" fmla="*/ 18 h 56"/>
                            <a:gd name="T10" fmla="*/ 4 w 209"/>
                            <a:gd name="T11" fmla="*/ 15 h 56"/>
                            <a:gd name="T12" fmla="*/ 0 w 209"/>
                            <a:gd name="T13" fmla="*/ 4 h 5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w 209"/>
                            <a:gd name="T22" fmla="*/ 0 h 56"/>
                            <a:gd name="T23" fmla="*/ 209 w 209"/>
                            <a:gd name="T24" fmla="*/ 56 h 56"/>
                          </a:gdLst>
                          <a:ahLst/>
                          <a:cxnLst>
                            <a:cxn ang="T14">
                              <a:pos x="T0" y="T1"/>
                            </a:cxn>
                            <a:cxn ang="T15">
                              <a:pos x="T2" y="T3"/>
                            </a:cxn>
                            <a:cxn ang="T16">
                              <a:pos x="T4" y="T5"/>
                            </a:cxn>
                            <a:cxn ang="T17">
                              <a:pos x="T6" y="T7"/>
                            </a:cxn>
                            <a:cxn ang="T18">
                              <a:pos x="T8" y="T9"/>
                            </a:cxn>
                            <a:cxn ang="T19">
                              <a:pos x="T10" y="T11"/>
                            </a:cxn>
                            <a:cxn ang="T20">
                              <a:pos x="T12" y="T13"/>
                            </a:cxn>
                          </a:cxnLst>
                          <a:rect l="T21" t="T22" r="T23" b="T24"/>
                          <a:pathLst>
                            <a:path w="209" h="56">
                              <a:moveTo>
                                <a:pt x="0" y="12"/>
                              </a:moveTo>
                              <a:lnTo>
                                <a:pt x="174" y="0"/>
                              </a:lnTo>
                              <a:lnTo>
                                <a:pt x="195" y="14"/>
                              </a:lnTo>
                              <a:lnTo>
                                <a:pt x="209" y="47"/>
                              </a:lnTo>
                              <a:lnTo>
                                <a:pt x="27" y="56"/>
                              </a:lnTo>
                              <a:lnTo>
                                <a:pt x="13" y="48"/>
                              </a:lnTo>
                              <a:lnTo>
                                <a:pt x="0" y="1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C0C0C0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sz="1000" dirty="0">
                            <a:latin typeface="+mj-lt"/>
                          </a:endParaRPr>
                        </a:p>
                      </p:txBody>
                    </p:sp>
                  </p:grpSp>
                  <p:grpSp>
                    <p:nvGrpSpPr>
                      <p:cNvPr id="3243" name="Group 7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365" y="1638"/>
                        <a:ext cx="70" cy="32"/>
                        <a:chOff x="2365" y="1638"/>
                        <a:chExt cx="70" cy="32"/>
                      </a:xfrm>
                    </p:grpSpPr>
                    <p:sp>
                      <p:nvSpPr>
                        <p:cNvPr id="3244" name="Freeform 7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74" y="1652"/>
                          <a:ext cx="61" cy="18"/>
                        </a:xfrm>
                        <a:custGeom>
                          <a:avLst/>
                          <a:gdLst>
                            <a:gd name="T0" fmla="*/ 0 w 183"/>
                            <a:gd name="T1" fmla="*/ 5 h 54"/>
                            <a:gd name="T2" fmla="*/ 6 w 183"/>
                            <a:gd name="T3" fmla="*/ 18 h 54"/>
                            <a:gd name="T4" fmla="*/ 61 w 183"/>
                            <a:gd name="T5" fmla="*/ 14 h 54"/>
                            <a:gd name="T6" fmla="*/ 56 w 183"/>
                            <a:gd name="T7" fmla="*/ 0 h 54"/>
                            <a:gd name="T8" fmla="*/ 0 w 183"/>
                            <a:gd name="T9" fmla="*/ 5 h 54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183"/>
                            <a:gd name="T16" fmla="*/ 0 h 54"/>
                            <a:gd name="T17" fmla="*/ 183 w 183"/>
                            <a:gd name="T18" fmla="*/ 54 h 54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183" h="54">
                              <a:moveTo>
                                <a:pt x="0" y="15"/>
                              </a:moveTo>
                              <a:lnTo>
                                <a:pt x="17" y="54"/>
                              </a:lnTo>
                              <a:lnTo>
                                <a:pt x="183" y="41"/>
                              </a:lnTo>
                              <a:lnTo>
                                <a:pt x="167" y="0"/>
                              </a:lnTo>
                              <a:lnTo>
                                <a:pt x="0" y="15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hlink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sz="1000" dirty="0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3245" name="Freeform 7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65" y="1638"/>
                          <a:ext cx="70" cy="18"/>
                        </a:xfrm>
                        <a:custGeom>
                          <a:avLst/>
                          <a:gdLst>
                            <a:gd name="T0" fmla="*/ 0 w 209"/>
                            <a:gd name="T1" fmla="*/ 3 h 56"/>
                            <a:gd name="T2" fmla="*/ 58 w 209"/>
                            <a:gd name="T3" fmla="*/ 0 h 56"/>
                            <a:gd name="T4" fmla="*/ 65 w 209"/>
                            <a:gd name="T5" fmla="*/ 5 h 56"/>
                            <a:gd name="T6" fmla="*/ 70 w 209"/>
                            <a:gd name="T7" fmla="*/ 15 h 56"/>
                            <a:gd name="T8" fmla="*/ 9 w 209"/>
                            <a:gd name="T9" fmla="*/ 18 h 56"/>
                            <a:gd name="T10" fmla="*/ 4 w 209"/>
                            <a:gd name="T11" fmla="*/ 15 h 56"/>
                            <a:gd name="T12" fmla="*/ 0 w 209"/>
                            <a:gd name="T13" fmla="*/ 3 h 5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w 209"/>
                            <a:gd name="T22" fmla="*/ 0 h 56"/>
                            <a:gd name="T23" fmla="*/ 209 w 209"/>
                            <a:gd name="T24" fmla="*/ 56 h 56"/>
                          </a:gdLst>
                          <a:ahLst/>
                          <a:cxnLst>
                            <a:cxn ang="T14">
                              <a:pos x="T0" y="T1"/>
                            </a:cxn>
                            <a:cxn ang="T15">
                              <a:pos x="T2" y="T3"/>
                            </a:cxn>
                            <a:cxn ang="T16">
                              <a:pos x="T4" y="T5"/>
                            </a:cxn>
                            <a:cxn ang="T17">
                              <a:pos x="T6" y="T7"/>
                            </a:cxn>
                            <a:cxn ang="T18">
                              <a:pos x="T8" y="T9"/>
                            </a:cxn>
                            <a:cxn ang="T19">
                              <a:pos x="T10" y="T11"/>
                            </a:cxn>
                            <a:cxn ang="T20">
                              <a:pos x="T12" y="T13"/>
                            </a:cxn>
                          </a:cxnLst>
                          <a:rect l="T21" t="T22" r="T23" b="T24"/>
                          <a:pathLst>
                            <a:path w="209" h="56">
                              <a:moveTo>
                                <a:pt x="0" y="8"/>
                              </a:moveTo>
                              <a:lnTo>
                                <a:pt x="174" y="0"/>
                              </a:lnTo>
                              <a:lnTo>
                                <a:pt x="193" y="14"/>
                              </a:lnTo>
                              <a:lnTo>
                                <a:pt x="209" y="46"/>
                              </a:lnTo>
                              <a:lnTo>
                                <a:pt x="28" y="56"/>
                              </a:lnTo>
                              <a:lnTo>
                                <a:pt x="12" y="47"/>
                              </a:lnTo>
                              <a:lnTo>
                                <a:pt x="0" y="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C0C0C0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sz="1000" dirty="0">
                            <a:latin typeface="+mj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3239" name="Group 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95" y="1609"/>
                      <a:ext cx="787" cy="424"/>
                      <a:chOff x="1695" y="1609"/>
                      <a:chExt cx="787" cy="424"/>
                    </a:xfrm>
                  </p:grpSpPr>
                  <p:sp>
                    <p:nvSpPr>
                      <p:cNvPr id="3240" name="Freeform 7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99" y="1638"/>
                        <a:ext cx="41" cy="330"/>
                      </a:xfrm>
                      <a:custGeom>
                        <a:avLst/>
                        <a:gdLst>
                          <a:gd name="T0" fmla="*/ 0 w 121"/>
                          <a:gd name="T1" fmla="*/ 0 h 989"/>
                          <a:gd name="T2" fmla="*/ 8 w 121"/>
                          <a:gd name="T3" fmla="*/ 15 h 989"/>
                          <a:gd name="T4" fmla="*/ 15 w 121"/>
                          <a:gd name="T5" fmla="*/ 27 h 989"/>
                          <a:gd name="T6" fmla="*/ 18 w 121"/>
                          <a:gd name="T7" fmla="*/ 39 h 989"/>
                          <a:gd name="T8" fmla="*/ 21 w 121"/>
                          <a:gd name="T9" fmla="*/ 49 h 989"/>
                          <a:gd name="T10" fmla="*/ 24 w 121"/>
                          <a:gd name="T11" fmla="*/ 61 h 989"/>
                          <a:gd name="T12" fmla="*/ 26 w 121"/>
                          <a:gd name="T13" fmla="*/ 74 h 989"/>
                          <a:gd name="T14" fmla="*/ 28 w 121"/>
                          <a:gd name="T15" fmla="*/ 85 h 989"/>
                          <a:gd name="T16" fmla="*/ 31 w 121"/>
                          <a:gd name="T17" fmla="*/ 96 h 989"/>
                          <a:gd name="T18" fmla="*/ 36 w 121"/>
                          <a:gd name="T19" fmla="*/ 105 h 989"/>
                          <a:gd name="T20" fmla="*/ 35 w 121"/>
                          <a:gd name="T21" fmla="*/ 115 h 989"/>
                          <a:gd name="T22" fmla="*/ 34 w 121"/>
                          <a:gd name="T23" fmla="*/ 129 h 989"/>
                          <a:gd name="T24" fmla="*/ 34 w 121"/>
                          <a:gd name="T25" fmla="*/ 145 h 989"/>
                          <a:gd name="T26" fmla="*/ 37 w 121"/>
                          <a:gd name="T27" fmla="*/ 166 h 989"/>
                          <a:gd name="T28" fmla="*/ 40 w 121"/>
                          <a:gd name="T29" fmla="*/ 202 h 989"/>
                          <a:gd name="T30" fmla="*/ 41 w 121"/>
                          <a:gd name="T31" fmla="*/ 235 h 989"/>
                          <a:gd name="T32" fmla="*/ 41 w 121"/>
                          <a:gd name="T33" fmla="*/ 259 h 989"/>
                          <a:gd name="T34" fmla="*/ 38 w 121"/>
                          <a:gd name="T35" fmla="*/ 284 h 989"/>
                          <a:gd name="T36" fmla="*/ 36 w 121"/>
                          <a:gd name="T37" fmla="*/ 305 h 989"/>
                          <a:gd name="T38" fmla="*/ 31 w 121"/>
                          <a:gd name="T39" fmla="*/ 330 h 989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w 121"/>
                          <a:gd name="T61" fmla="*/ 0 h 989"/>
                          <a:gd name="T62" fmla="*/ 121 w 121"/>
                          <a:gd name="T63" fmla="*/ 989 h 989"/>
                        </a:gdLst>
                        <a:ahLst/>
                        <a:cxnLst>
                          <a:cxn ang="T40">
                            <a:pos x="T0" y="T1"/>
                          </a:cxn>
                          <a:cxn ang="T41">
                            <a:pos x="T2" y="T3"/>
                          </a:cxn>
                          <a:cxn ang="T42">
                            <a:pos x="T4" y="T5"/>
                          </a:cxn>
                          <a:cxn ang="T43">
                            <a:pos x="T6" y="T7"/>
                          </a:cxn>
                          <a:cxn ang="T44">
                            <a:pos x="T8" y="T9"/>
                          </a:cxn>
                          <a:cxn ang="T45">
                            <a:pos x="T10" y="T11"/>
                          </a:cxn>
                          <a:cxn ang="T46">
                            <a:pos x="T12" y="T13"/>
                          </a:cxn>
                          <a:cxn ang="T47">
                            <a:pos x="T14" y="T15"/>
                          </a:cxn>
                          <a:cxn ang="T48">
                            <a:pos x="T16" y="T17"/>
                          </a:cxn>
                          <a:cxn ang="T49">
                            <a:pos x="T18" y="T19"/>
                          </a:cxn>
                          <a:cxn ang="T50">
                            <a:pos x="T20" y="T21"/>
                          </a:cxn>
                          <a:cxn ang="T51">
                            <a:pos x="T22" y="T23"/>
                          </a:cxn>
                          <a:cxn ang="T52">
                            <a:pos x="T24" y="T25"/>
                          </a:cxn>
                          <a:cxn ang="T53">
                            <a:pos x="T26" y="T27"/>
                          </a:cxn>
                          <a:cxn ang="T54">
                            <a:pos x="T28" y="T29"/>
                          </a:cxn>
                          <a:cxn ang="T55">
                            <a:pos x="T30" y="T31"/>
                          </a:cxn>
                          <a:cxn ang="T56">
                            <a:pos x="T32" y="T33"/>
                          </a:cxn>
                          <a:cxn ang="T57">
                            <a:pos x="T34" y="T35"/>
                          </a:cxn>
                          <a:cxn ang="T58">
                            <a:pos x="T36" y="T37"/>
                          </a:cxn>
                          <a:cxn ang="T59">
                            <a:pos x="T38" y="T39"/>
                          </a:cxn>
                        </a:cxnLst>
                        <a:rect l="T60" t="T61" r="T62" b="T63"/>
                        <a:pathLst>
                          <a:path w="121" h="989">
                            <a:moveTo>
                              <a:pt x="0" y="0"/>
                            </a:moveTo>
                            <a:lnTo>
                              <a:pt x="25" y="45"/>
                            </a:lnTo>
                            <a:lnTo>
                              <a:pt x="43" y="82"/>
                            </a:lnTo>
                            <a:lnTo>
                              <a:pt x="52" y="117"/>
                            </a:lnTo>
                            <a:lnTo>
                              <a:pt x="61" y="147"/>
                            </a:lnTo>
                            <a:lnTo>
                              <a:pt x="71" y="183"/>
                            </a:lnTo>
                            <a:lnTo>
                              <a:pt x="77" y="222"/>
                            </a:lnTo>
                            <a:lnTo>
                              <a:pt x="84" y="256"/>
                            </a:lnTo>
                            <a:lnTo>
                              <a:pt x="92" y="289"/>
                            </a:lnTo>
                            <a:lnTo>
                              <a:pt x="106" y="315"/>
                            </a:lnTo>
                            <a:lnTo>
                              <a:pt x="104" y="345"/>
                            </a:lnTo>
                            <a:lnTo>
                              <a:pt x="101" y="386"/>
                            </a:lnTo>
                            <a:lnTo>
                              <a:pt x="101" y="436"/>
                            </a:lnTo>
                            <a:lnTo>
                              <a:pt x="108" y="497"/>
                            </a:lnTo>
                            <a:lnTo>
                              <a:pt x="117" y="606"/>
                            </a:lnTo>
                            <a:lnTo>
                              <a:pt x="121" y="704"/>
                            </a:lnTo>
                            <a:lnTo>
                              <a:pt x="121" y="777"/>
                            </a:lnTo>
                            <a:lnTo>
                              <a:pt x="113" y="850"/>
                            </a:lnTo>
                            <a:lnTo>
                              <a:pt x="106" y="915"/>
                            </a:lnTo>
                            <a:lnTo>
                              <a:pt x="92" y="989"/>
                            </a:lnTo>
                          </a:path>
                        </a:pathLst>
                      </a:custGeom>
                      <a:noFill/>
                      <a:ln w="6350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41" name="Freeform 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95" y="1609"/>
                        <a:ext cx="787" cy="424"/>
                      </a:xfrm>
                      <a:custGeom>
                        <a:avLst/>
                        <a:gdLst>
                          <a:gd name="T0" fmla="*/ 72 w 2361"/>
                          <a:gd name="T1" fmla="*/ 51 h 1271"/>
                          <a:gd name="T2" fmla="*/ 43 w 2361"/>
                          <a:gd name="T3" fmla="*/ 55 h 1271"/>
                          <a:gd name="T4" fmla="*/ 23 w 2361"/>
                          <a:gd name="T5" fmla="*/ 58 h 1271"/>
                          <a:gd name="T6" fmla="*/ 0 w 2361"/>
                          <a:gd name="T7" fmla="*/ 59 h 1271"/>
                          <a:gd name="T8" fmla="*/ 7 w 2361"/>
                          <a:gd name="T9" fmla="*/ 82 h 1271"/>
                          <a:gd name="T10" fmla="*/ 12 w 2361"/>
                          <a:gd name="T11" fmla="*/ 98 h 1271"/>
                          <a:gd name="T12" fmla="*/ 18 w 2361"/>
                          <a:gd name="T13" fmla="*/ 120 h 1271"/>
                          <a:gd name="T14" fmla="*/ 21 w 2361"/>
                          <a:gd name="T15" fmla="*/ 140 h 1271"/>
                          <a:gd name="T16" fmla="*/ 25 w 2361"/>
                          <a:gd name="T17" fmla="*/ 165 h 1271"/>
                          <a:gd name="T18" fmla="*/ 37 w 2361"/>
                          <a:gd name="T19" fmla="*/ 178 h 1271"/>
                          <a:gd name="T20" fmla="*/ 26 w 2361"/>
                          <a:gd name="T21" fmla="*/ 183 h 1271"/>
                          <a:gd name="T22" fmla="*/ 26 w 2361"/>
                          <a:gd name="T23" fmla="*/ 205 h 1271"/>
                          <a:gd name="T24" fmla="*/ 28 w 2361"/>
                          <a:gd name="T25" fmla="*/ 228 h 1271"/>
                          <a:gd name="T26" fmla="*/ 30 w 2361"/>
                          <a:gd name="T27" fmla="*/ 257 h 1271"/>
                          <a:gd name="T28" fmla="*/ 33 w 2361"/>
                          <a:gd name="T29" fmla="*/ 310 h 1271"/>
                          <a:gd name="T30" fmla="*/ 33 w 2361"/>
                          <a:gd name="T31" fmla="*/ 358 h 1271"/>
                          <a:gd name="T32" fmla="*/ 31 w 2361"/>
                          <a:gd name="T33" fmla="*/ 386 h 1271"/>
                          <a:gd name="T34" fmla="*/ 30 w 2361"/>
                          <a:gd name="T35" fmla="*/ 407 h 1271"/>
                          <a:gd name="T36" fmla="*/ 28 w 2361"/>
                          <a:gd name="T37" fmla="*/ 424 h 1271"/>
                          <a:gd name="T38" fmla="*/ 656 w 2361"/>
                          <a:gd name="T39" fmla="*/ 323 h 1271"/>
                          <a:gd name="T40" fmla="*/ 687 w 2361"/>
                          <a:gd name="T41" fmla="*/ 316 h 1271"/>
                          <a:gd name="T42" fmla="*/ 685 w 2361"/>
                          <a:gd name="T43" fmla="*/ 298 h 1271"/>
                          <a:gd name="T44" fmla="*/ 688 w 2361"/>
                          <a:gd name="T45" fmla="*/ 280 h 1271"/>
                          <a:gd name="T46" fmla="*/ 690 w 2361"/>
                          <a:gd name="T47" fmla="*/ 264 h 1271"/>
                          <a:gd name="T48" fmla="*/ 699 w 2361"/>
                          <a:gd name="T49" fmla="*/ 242 h 1271"/>
                          <a:gd name="T50" fmla="*/ 707 w 2361"/>
                          <a:gd name="T51" fmla="*/ 224 h 1271"/>
                          <a:gd name="T52" fmla="*/ 718 w 2361"/>
                          <a:gd name="T53" fmla="*/ 202 h 1271"/>
                          <a:gd name="T54" fmla="*/ 731 w 2361"/>
                          <a:gd name="T55" fmla="*/ 183 h 1271"/>
                          <a:gd name="T56" fmla="*/ 741 w 2361"/>
                          <a:gd name="T57" fmla="*/ 166 h 1271"/>
                          <a:gd name="T58" fmla="*/ 756 w 2361"/>
                          <a:gd name="T59" fmla="*/ 147 h 1271"/>
                          <a:gd name="T60" fmla="*/ 769 w 2361"/>
                          <a:gd name="T61" fmla="*/ 132 h 1271"/>
                          <a:gd name="T62" fmla="*/ 782 w 2361"/>
                          <a:gd name="T63" fmla="*/ 115 h 1271"/>
                          <a:gd name="T64" fmla="*/ 787 w 2361"/>
                          <a:gd name="T65" fmla="*/ 103 h 1271"/>
                          <a:gd name="T66" fmla="*/ 782 w 2361"/>
                          <a:gd name="T67" fmla="*/ 97 h 1271"/>
                          <a:gd name="T68" fmla="*/ 779 w 2361"/>
                          <a:gd name="T69" fmla="*/ 82 h 1271"/>
                          <a:gd name="T70" fmla="*/ 774 w 2361"/>
                          <a:gd name="T71" fmla="*/ 61 h 1271"/>
                          <a:gd name="T72" fmla="*/ 768 w 2361"/>
                          <a:gd name="T73" fmla="*/ 41 h 1271"/>
                          <a:gd name="T74" fmla="*/ 760 w 2361"/>
                          <a:gd name="T75" fmla="*/ 24 h 1271"/>
                          <a:gd name="T76" fmla="*/ 748 w 2361"/>
                          <a:gd name="T77" fmla="*/ 10 h 1271"/>
                          <a:gd name="T78" fmla="*/ 741 w 2361"/>
                          <a:gd name="T79" fmla="*/ 0 h 1271"/>
                          <a:gd name="T80" fmla="*/ 698 w 2361"/>
                          <a:gd name="T81" fmla="*/ 0 h 1271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w 2361"/>
                          <a:gd name="T124" fmla="*/ 0 h 1271"/>
                          <a:gd name="T125" fmla="*/ 2361 w 2361"/>
                          <a:gd name="T126" fmla="*/ 1271 h 1271"/>
                        </a:gdLst>
                        <a:ahLst/>
                        <a:cxnLst>
                          <a:cxn ang="T82">
                            <a:pos x="T0" y="T1"/>
                          </a:cxn>
                          <a:cxn ang="T83">
                            <a:pos x="T2" y="T3"/>
                          </a:cxn>
                          <a:cxn ang="T84">
                            <a:pos x="T4" y="T5"/>
                          </a:cxn>
                          <a:cxn ang="T85">
                            <a:pos x="T6" y="T7"/>
                          </a:cxn>
                          <a:cxn ang="T86">
                            <a:pos x="T8" y="T9"/>
                          </a:cxn>
                          <a:cxn ang="T87">
                            <a:pos x="T10" y="T11"/>
                          </a:cxn>
                          <a:cxn ang="T88">
                            <a:pos x="T12" y="T13"/>
                          </a:cxn>
                          <a:cxn ang="T89">
                            <a:pos x="T14" y="T15"/>
                          </a:cxn>
                          <a:cxn ang="T90">
                            <a:pos x="T16" y="T17"/>
                          </a:cxn>
                          <a:cxn ang="T91">
                            <a:pos x="T18" y="T19"/>
                          </a:cxn>
                          <a:cxn ang="T92">
                            <a:pos x="T20" y="T21"/>
                          </a:cxn>
                          <a:cxn ang="T93">
                            <a:pos x="T22" y="T23"/>
                          </a:cxn>
                          <a:cxn ang="T94">
                            <a:pos x="T24" y="T25"/>
                          </a:cxn>
                          <a:cxn ang="T95">
                            <a:pos x="T26" y="T27"/>
                          </a:cxn>
                          <a:cxn ang="T96">
                            <a:pos x="T28" y="T29"/>
                          </a:cxn>
                          <a:cxn ang="T97">
                            <a:pos x="T30" y="T31"/>
                          </a:cxn>
                          <a:cxn ang="T98">
                            <a:pos x="T32" y="T33"/>
                          </a:cxn>
                          <a:cxn ang="T99">
                            <a:pos x="T34" y="T35"/>
                          </a:cxn>
                          <a:cxn ang="T100">
                            <a:pos x="T36" y="T37"/>
                          </a:cxn>
                          <a:cxn ang="T101">
                            <a:pos x="T38" y="T39"/>
                          </a:cxn>
                          <a:cxn ang="T102">
                            <a:pos x="T40" y="T41"/>
                          </a:cxn>
                          <a:cxn ang="T103">
                            <a:pos x="T42" y="T43"/>
                          </a:cxn>
                          <a:cxn ang="T104">
                            <a:pos x="T44" y="T45"/>
                          </a:cxn>
                          <a:cxn ang="T105">
                            <a:pos x="T46" y="T47"/>
                          </a:cxn>
                          <a:cxn ang="T106">
                            <a:pos x="T48" y="T49"/>
                          </a:cxn>
                          <a:cxn ang="T107">
                            <a:pos x="T50" y="T51"/>
                          </a:cxn>
                          <a:cxn ang="T108">
                            <a:pos x="T52" y="T53"/>
                          </a:cxn>
                          <a:cxn ang="T109">
                            <a:pos x="T54" y="T55"/>
                          </a:cxn>
                          <a:cxn ang="T110">
                            <a:pos x="T56" y="T57"/>
                          </a:cxn>
                          <a:cxn ang="T111">
                            <a:pos x="T58" y="T59"/>
                          </a:cxn>
                          <a:cxn ang="T112">
                            <a:pos x="T60" y="T61"/>
                          </a:cxn>
                          <a:cxn ang="T113">
                            <a:pos x="T62" y="T63"/>
                          </a:cxn>
                          <a:cxn ang="T114">
                            <a:pos x="T64" y="T65"/>
                          </a:cxn>
                          <a:cxn ang="T115">
                            <a:pos x="T66" y="T67"/>
                          </a:cxn>
                          <a:cxn ang="T116">
                            <a:pos x="T68" y="T69"/>
                          </a:cxn>
                          <a:cxn ang="T117">
                            <a:pos x="T70" y="T71"/>
                          </a:cxn>
                          <a:cxn ang="T118">
                            <a:pos x="T72" y="T73"/>
                          </a:cxn>
                          <a:cxn ang="T119">
                            <a:pos x="T74" y="T75"/>
                          </a:cxn>
                          <a:cxn ang="T120">
                            <a:pos x="T76" y="T77"/>
                          </a:cxn>
                          <a:cxn ang="T121">
                            <a:pos x="T78" y="T79"/>
                          </a:cxn>
                          <a:cxn ang="T122">
                            <a:pos x="T80" y="T81"/>
                          </a:cxn>
                        </a:cxnLst>
                        <a:rect l="T123" t="T124" r="T125" b="T126"/>
                        <a:pathLst>
                          <a:path w="2361" h="1271">
                            <a:moveTo>
                              <a:pt x="215" y="152"/>
                            </a:moveTo>
                            <a:lnTo>
                              <a:pt x="130" y="166"/>
                            </a:lnTo>
                            <a:lnTo>
                              <a:pt x="70" y="175"/>
                            </a:lnTo>
                            <a:lnTo>
                              <a:pt x="0" y="177"/>
                            </a:lnTo>
                            <a:lnTo>
                              <a:pt x="21" y="245"/>
                            </a:lnTo>
                            <a:lnTo>
                              <a:pt x="35" y="295"/>
                            </a:lnTo>
                            <a:lnTo>
                              <a:pt x="53" y="360"/>
                            </a:lnTo>
                            <a:lnTo>
                              <a:pt x="62" y="419"/>
                            </a:lnTo>
                            <a:lnTo>
                              <a:pt x="74" y="494"/>
                            </a:lnTo>
                            <a:lnTo>
                              <a:pt x="112" y="533"/>
                            </a:lnTo>
                            <a:lnTo>
                              <a:pt x="79" y="549"/>
                            </a:lnTo>
                            <a:lnTo>
                              <a:pt x="79" y="616"/>
                            </a:lnTo>
                            <a:lnTo>
                              <a:pt x="83" y="684"/>
                            </a:lnTo>
                            <a:lnTo>
                              <a:pt x="91" y="771"/>
                            </a:lnTo>
                            <a:lnTo>
                              <a:pt x="99" y="929"/>
                            </a:lnTo>
                            <a:lnTo>
                              <a:pt x="99" y="1073"/>
                            </a:lnTo>
                            <a:lnTo>
                              <a:pt x="94" y="1156"/>
                            </a:lnTo>
                            <a:lnTo>
                              <a:pt x="91" y="1220"/>
                            </a:lnTo>
                            <a:lnTo>
                              <a:pt x="83" y="1271"/>
                            </a:lnTo>
                            <a:lnTo>
                              <a:pt x="1969" y="967"/>
                            </a:lnTo>
                            <a:lnTo>
                              <a:pt x="2062" y="946"/>
                            </a:lnTo>
                            <a:lnTo>
                              <a:pt x="2054" y="893"/>
                            </a:lnTo>
                            <a:lnTo>
                              <a:pt x="2063" y="838"/>
                            </a:lnTo>
                            <a:lnTo>
                              <a:pt x="2070" y="792"/>
                            </a:lnTo>
                            <a:lnTo>
                              <a:pt x="2097" y="724"/>
                            </a:lnTo>
                            <a:lnTo>
                              <a:pt x="2121" y="672"/>
                            </a:lnTo>
                            <a:lnTo>
                              <a:pt x="2155" y="606"/>
                            </a:lnTo>
                            <a:lnTo>
                              <a:pt x="2194" y="549"/>
                            </a:lnTo>
                            <a:lnTo>
                              <a:pt x="2223" y="497"/>
                            </a:lnTo>
                            <a:lnTo>
                              <a:pt x="2269" y="441"/>
                            </a:lnTo>
                            <a:lnTo>
                              <a:pt x="2308" y="395"/>
                            </a:lnTo>
                            <a:lnTo>
                              <a:pt x="2345" y="344"/>
                            </a:lnTo>
                            <a:lnTo>
                              <a:pt x="2361" y="310"/>
                            </a:lnTo>
                            <a:lnTo>
                              <a:pt x="2345" y="291"/>
                            </a:lnTo>
                            <a:lnTo>
                              <a:pt x="2338" y="246"/>
                            </a:lnTo>
                            <a:lnTo>
                              <a:pt x="2322" y="182"/>
                            </a:lnTo>
                            <a:lnTo>
                              <a:pt x="2303" y="124"/>
                            </a:lnTo>
                            <a:lnTo>
                              <a:pt x="2279" y="71"/>
                            </a:lnTo>
                            <a:lnTo>
                              <a:pt x="2245" y="29"/>
                            </a:lnTo>
                            <a:lnTo>
                              <a:pt x="2223" y="0"/>
                            </a:lnTo>
                            <a:lnTo>
                              <a:pt x="2094" y="0"/>
                            </a:lnTo>
                          </a:path>
                        </a:pathLst>
                      </a:custGeom>
                      <a:noFill/>
                      <a:ln w="6350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198" name="Group 81"/>
                <p:cNvGrpSpPr>
                  <a:grpSpLocks/>
                </p:cNvGrpSpPr>
                <p:nvPr/>
              </p:nvGrpSpPr>
              <p:grpSpPr bwMode="auto">
                <a:xfrm>
                  <a:off x="3166" y="1704"/>
                  <a:ext cx="592" cy="236"/>
                  <a:chOff x="385" y="1820"/>
                  <a:chExt cx="592" cy="236"/>
                </a:xfrm>
              </p:grpSpPr>
              <p:grpSp>
                <p:nvGrpSpPr>
                  <p:cNvPr id="3217" name="Group 82"/>
                  <p:cNvGrpSpPr>
                    <a:grpSpLocks/>
                  </p:cNvGrpSpPr>
                  <p:nvPr/>
                </p:nvGrpSpPr>
                <p:grpSpPr bwMode="auto">
                  <a:xfrm>
                    <a:off x="448" y="1833"/>
                    <a:ext cx="366" cy="223"/>
                    <a:chOff x="448" y="1833"/>
                    <a:chExt cx="366" cy="223"/>
                  </a:xfrm>
                </p:grpSpPr>
                <p:sp>
                  <p:nvSpPr>
                    <p:cNvPr id="3227" name="Freeform 83"/>
                    <p:cNvSpPr>
                      <a:spLocks/>
                    </p:cNvSpPr>
                    <p:nvPr/>
                  </p:nvSpPr>
                  <p:spPr bwMode="auto">
                    <a:xfrm>
                      <a:off x="448" y="1833"/>
                      <a:ext cx="366" cy="223"/>
                    </a:xfrm>
                    <a:custGeom>
                      <a:avLst/>
                      <a:gdLst>
                        <a:gd name="T0" fmla="*/ 0 w 1097"/>
                        <a:gd name="T1" fmla="*/ 0 h 670"/>
                        <a:gd name="T2" fmla="*/ 0 w 1097"/>
                        <a:gd name="T3" fmla="*/ 137 h 670"/>
                        <a:gd name="T4" fmla="*/ 366 w 1097"/>
                        <a:gd name="T5" fmla="*/ 223 h 670"/>
                        <a:gd name="T6" fmla="*/ 366 w 1097"/>
                        <a:gd name="T7" fmla="*/ 71 h 670"/>
                        <a:gd name="T8" fmla="*/ 0 w 1097"/>
                        <a:gd name="T9" fmla="*/ 0 h 67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97"/>
                        <a:gd name="T16" fmla="*/ 0 h 670"/>
                        <a:gd name="T17" fmla="*/ 1097 w 1097"/>
                        <a:gd name="T18" fmla="*/ 670 h 67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97" h="670">
                          <a:moveTo>
                            <a:pt x="0" y="0"/>
                          </a:moveTo>
                          <a:lnTo>
                            <a:pt x="0" y="411"/>
                          </a:lnTo>
                          <a:lnTo>
                            <a:pt x="1097" y="670"/>
                          </a:lnTo>
                          <a:lnTo>
                            <a:pt x="1097" y="21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</p:txBody>
                </p:sp>
                <p:grpSp>
                  <p:nvGrpSpPr>
                    <p:cNvPr id="3228" name="Group 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76" y="1845"/>
                      <a:ext cx="300" cy="152"/>
                      <a:chOff x="476" y="1845"/>
                      <a:chExt cx="300" cy="152"/>
                    </a:xfrm>
                  </p:grpSpPr>
                  <p:sp>
                    <p:nvSpPr>
                      <p:cNvPr id="3229" name="Arc 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6" y="1860"/>
                        <a:ext cx="298" cy="71"/>
                      </a:xfrm>
                      <a:custGeom>
                        <a:avLst/>
                        <a:gdLst>
                          <a:gd name="T0" fmla="*/ 3 w 27230"/>
                          <a:gd name="T1" fmla="*/ 0 h 21600"/>
                          <a:gd name="T2" fmla="*/ 0 w 27230"/>
                          <a:gd name="T3" fmla="*/ 0 h 21600"/>
                          <a:gd name="T4" fmla="*/ 3 w 27230"/>
                          <a:gd name="T5" fmla="*/ 0 h 21600"/>
                          <a:gd name="T6" fmla="*/ 0 60000 65536"/>
                          <a:gd name="T7" fmla="*/ 0 60000 65536"/>
                          <a:gd name="T8" fmla="*/ 0 60000 65536"/>
                          <a:gd name="T9" fmla="*/ 0 w 27230"/>
                          <a:gd name="T10" fmla="*/ 0 h 21600"/>
                          <a:gd name="T11" fmla="*/ 27230 w 27230"/>
                          <a:gd name="T12" fmla="*/ 21600 h 21600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7230" h="21600" fill="none" extrusionOk="0">
                            <a:moveTo>
                              <a:pt x="27229" y="20838"/>
                            </a:moveTo>
                            <a:cubicBezTo>
                              <a:pt x="25377" y="21343"/>
                              <a:pt x="23466" y="21599"/>
                              <a:pt x="21546" y="21600"/>
                            </a:cubicBezTo>
                            <a:cubicBezTo>
                              <a:pt x="10207" y="21600"/>
                              <a:pt x="798" y="12832"/>
                              <a:pt x="-1" y="1522"/>
                            </a:cubicBezTo>
                          </a:path>
                          <a:path w="27230" h="21600" stroke="0" extrusionOk="0">
                            <a:moveTo>
                              <a:pt x="27229" y="20838"/>
                            </a:moveTo>
                            <a:cubicBezTo>
                              <a:pt x="25377" y="21343"/>
                              <a:pt x="23466" y="21599"/>
                              <a:pt x="21546" y="21600"/>
                            </a:cubicBezTo>
                            <a:cubicBezTo>
                              <a:pt x="10207" y="21600"/>
                              <a:pt x="798" y="12832"/>
                              <a:pt x="-1" y="1522"/>
                            </a:cubicBezTo>
                            <a:lnTo>
                              <a:pt x="21546" y="0"/>
                            </a:lnTo>
                            <a:close/>
                          </a:path>
                        </a:pathLst>
                      </a:cu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30" name="Arc 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8" y="1876"/>
                        <a:ext cx="296" cy="70"/>
                      </a:xfrm>
                      <a:custGeom>
                        <a:avLst/>
                        <a:gdLst>
                          <a:gd name="T0" fmla="*/ 3 w 27065"/>
                          <a:gd name="T1" fmla="*/ 0 h 21600"/>
                          <a:gd name="T2" fmla="*/ 0 w 27065"/>
                          <a:gd name="T3" fmla="*/ 0 h 21600"/>
                          <a:gd name="T4" fmla="*/ 3 w 27065"/>
                          <a:gd name="T5" fmla="*/ 0 h 21600"/>
                          <a:gd name="T6" fmla="*/ 0 60000 65536"/>
                          <a:gd name="T7" fmla="*/ 0 60000 65536"/>
                          <a:gd name="T8" fmla="*/ 0 60000 65536"/>
                          <a:gd name="T9" fmla="*/ 0 w 27065"/>
                          <a:gd name="T10" fmla="*/ 0 h 21600"/>
                          <a:gd name="T11" fmla="*/ 27065 w 27065"/>
                          <a:gd name="T12" fmla="*/ 21600 h 21600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7065" h="21600" fill="none" extrusionOk="0">
                            <a:moveTo>
                              <a:pt x="27065" y="20869"/>
                            </a:moveTo>
                            <a:cubicBezTo>
                              <a:pt x="25247" y="21354"/>
                              <a:pt x="23374" y="21599"/>
                              <a:pt x="21494" y="21600"/>
                            </a:cubicBezTo>
                            <a:cubicBezTo>
                              <a:pt x="10393" y="21600"/>
                              <a:pt x="1100" y="13185"/>
                              <a:pt x="0" y="2139"/>
                            </a:cubicBezTo>
                          </a:path>
                          <a:path w="27065" h="21600" stroke="0" extrusionOk="0">
                            <a:moveTo>
                              <a:pt x="27065" y="20869"/>
                            </a:moveTo>
                            <a:cubicBezTo>
                              <a:pt x="25247" y="21354"/>
                              <a:pt x="23374" y="21599"/>
                              <a:pt x="21494" y="21600"/>
                            </a:cubicBezTo>
                            <a:cubicBezTo>
                              <a:pt x="10393" y="21600"/>
                              <a:pt x="1100" y="13185"/>
                              <a:pt x="0" y="2139"/>
                            </a:cubicBezTo>
                            <a:lnTo>
                              <a:pt x="21494" y="0"/>
                            </a:lnTo>
                            <a:close/>
                          </a:path>
                        </a:pathLst>
                      </a:cu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31" name="Arc 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8" y="1893"/>
                        <a:ext cx="298" cy="70"/>
                      </a:xfrm>
                      <a:custGeom>
                        <a:avLst/>
                        <a:gdLst>
                          <a:gd name="T0" fmla="*/ 3 w 27276"/>
                          <a:gd name="T1" fmla="*/ 0 h 21600"/>
                          <a:gd name="T2" fmla="*/ 0 w 27276"/>
                          <a:gd name="T3" fmla="*/ 0 h 21600"/>
                          <a:gd name="T4" fmla="*/ 3 w 27276"/>
                          <a:gd name="T5" fmla="*/ 0 h 21600"/>
                          <a:gd name="T6" fmla="*/ 0 60000 65536"/>
                          <a:gd name="T7" fmla="*/ 0 60000 65536"/>
                          <a:gd name="T8" fmla="*/ 0 60000 65536"/>
                          <a:gd name="T9" fmla="*/ 0 w 27276"/>
                          <a:gd name="T10" fmla="*/ 0 h 21600"/>
                          <a:gd name="T11" fmla="*/ 27276 w 27276"/>
                          <a:gd name="T12" fmla="*/ 21600 h 21600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7276" h="21600" fill="none" extrusionOk="0">
                            <a:moveTo>
                              <a:pt x="27276" y="20826"/>
                            </a:moveTo>
                            <a:cubicBezTo>
                              <a:pt x="25409" y="21339"/>
                              <a:pt x="23482" y="21599"/>
                              <a:pt x="21546" y="21600"/>
                            </a:cubicBezTo>
                            <a:cubicBezTo>
                              <a:pt x="10208" y="21600"/>
                              <a:pt x="800" y="12834"/>
                              <a:pt x="-1" y="1526"/>
                            </a:cubicBezTo>
                          </a:path>
                          <a:path w="27276" h="21600" stroke="0" extrusionOk="0">
                            <a:moveTo>
                              <a:pt x="27276" y="20826"/>
                            </a:moveTo>
                            <a:cubicBezTo>
                              <a:pt x="25409" y="21339"/>
                              <a:pt x="23482" y="21599"/>
                              <a:pt x="21546" y="21600"/>
                            </a:cubicBezTo>
                            <a:cubicBezTo>
                              <a:pt x="10208" y="21600"/>
                              <a:pt x="800" y="12834"/>
                              <a:pt x="-1" y="1526"/>
                            </a:cubicBezTo>
                            <a:lnTo>
                              <a:pt x="21546" y="0"/>
                            </a:lnTo>
                            <a:close/>
                          </a:path>
                        </a:pathLst>
                      </a:cu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32" name="Arc 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9" y="1911"/>
                        <a:ext cx="297" cy="71"/>
                      </a:xfrm>
                      <a:custGeom>
                        <a:avLst/>
                        <a:gdLst>
                          <a:gd name="T0" fmla="*/ 3 w 27261"/>
                          <a:gd name="T1" fmla="*/ 0 h 21600"/>
                          <a:gd name="T2" fmla="*/ 0 w 27261"/>
                          <a:gd name="T3" fmla="*/ 0 h 21600"/>
                          <a:gd name="T4" fmla="*/ 3 w 27261"/>
                          <a:gd name="T5" fmla="*/ 0 h 21600"/>
                          <a:gd name="T6" fmla="*/ 0 60000 65536"/>
                          <a:gd name="T7" fmla="*/ 0 60000 65536"/>
                          <a:gd name="T8" fmla="*/ 0 60000 65536"/>
                          <a:gd name="T9" fmla="*/ 0 w 27261"/>
                          <a:gd name="T10" fmla="*/ 0 h 21600"/>
                          <a:gd name="T11" fmla="*/ 27261 w 27261"/>
                          <a:gd name="T12" fmla="*/ 21600 h 21600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7261" h="21600" fill="none" extrusionOk="0">
                            <a:moveTo>
                              <a:pt x="27260" y="20835"/>
                            </a:moveTo>
                            <a:cubicBezTo>
                              <a:pt x="25405" y="21342"/>
                              <a:pt x="23489" y="21599"/>
                              <a:pt x="21566" y="21600"/>
                            </a:cubicBezTo>
                            <a:cubicBezTo>
                              <a:pt x="10107" y="21600"/>
                              <a:pt x="642" y="12651"/>
                              <a:pt x="-1" y="1211"/>
                            </a:cubicBezTo>
                          </a:path>
                          <a:path w="27261" h="21600" stroke="0" extrusionOk="0">
                            <a:moveTo>
                              <a:pt x="27260" y="20835"/>
                            </a:moveTo>
                            <a:cubicBezTo>
                              <a:pt x="25405" y="21342"/>
                              <a:pt x="23489" y="21599"/>
                              <a:pt x="21566" y="21600"/>
                            </a:cubicBezTo>
                            <a:cubicBezTo>
                              <a:pt x="10107" y="21600"/>
                              <a:pt x="642" y="12651"/>
                              <a:pt x="-1" y="1211"/>
                            </a:cubicBezTo>
                            <a:lnTo>
                              <a:pt x="21566" y="0"/>
                            </a:lnTo>
                            <a:close/>
                          </a:path>
                        </a:pathLst>
                      </a:cu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33" name="Arc 8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6" y="1926"/>
                        <a:ext cx="297" cy="71"/>
                      </a:xfrm>
                      <a:custGeom>
                        <a:avLst/>
                        <a:gdLst>
                          <a:gd name="T0" fmla="*/ 3 w 27166"/>
                          <a:gd name="T1" fmla="*/ 0 h 21600"/>
                          <a:gd name="T2" fmla="*/ 0 w 27166"/>
                          <a:gd name="T3" fmla="*/ 0 h 21600"/>
                          <a:gd name="T4" fmla="*/ 3 w 27166"/>
                          <a:gd name="T5" fmla="*/ 0 h 21600"/>
                          <a:gd name="T6" fmla="*/ 0 60000 65536"/>
                          <a:gd name="T7" fmla="*/ 0 60000 65536"/>
                          <a:gd name="T8" fmla="*/ 0 60000 65536"/>
                          <a:gd name="T9" fmla="*/ 0 w 27166"/>
                          <a:gd name="T10" fmla="*/ 0 h 21600"/>
                          <a:gd name="T11" fmla="*/ 27166 w 27166"/>
                          <a:gd name="T12" fmla="*/ 21600 h 21600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7166" h="21600" fill="none" extrusionOk="0">
                            <a:moveTo>
                              <a:pt x="27165" y="20861"/>
                            </a:moveTo>
                            <a:cubicBezTo>
                              <a:pt x="25339" y="21351"/>
                              <a:pt x="23456" y="21599"/>
                              <a:pt x="21566" y="21600"/>
                            </a:cubicBezTo>
                            <a:cubicBezTo>
                              <a:pt x="10109" y="21600"/>
                              <a:pt x="646" y="12655"/>
                              <a:pt x="0" y="1217"/>
                            </a:cubicBezTo>
                          </a:path>
                          <a:path w="27166" h="21600" stroke="0" extrusionOk="0">
                            <a:moveTo>
                              <a:pt x="27165" y="20861"/>
                            </a:moveTo>
                            <a:cubicBezTo>
                              <a:pt x="25339" y="21351"/>
                              <a:pt x="23456" y="21599"/>
                              <a:pt x="21566" y="21600"/>
                            </a:cubicBezTo>
                            <a:cubicBezTo>
                              <a:pt x="10109" y="21600"/>
                              <a:pt x="646" y="12655"/>
                              <a:pt x="0" y="1217"/>
                            </a:cubicBezTo>
                            <a:lnTo>
                              <a:pt x="21566" y="0"/>
                            </a:lnTo>
                            <a:close/>
                          </a:path>
                        </a:pathLst>
                      </a:cu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34" name="Arc 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6" y="1845"/>
                        <a:ext cx="296" cy="71"/>
                      </a:xfrm>
                      <a:custGeom>
                        <a:avLst/>
                        <a:gdLst>
                          <a:gd name="T0" fmla="*/ 3 w 27131"/>
                          <a:gd name="T1" fmla="*/ 0 h 21600"/>
                          <a:gd name="T2" fmla="*/ 0 w 27131"/>
                          <a:gd name="T3" fmla="*/ 0 h 21600"/>
                          <a:gd name="T4" fmla="*/ 3 w 27131"/>
                          <a:gd name="T5" fmla="*/ 0 h 21600"/>
                          <a:gd name="T6" fmla="*/ 0 60000 65536"/>
                          <a:gd name="T7" fmla="*/ 0 60000 65536"/>
                          <a:gd name="T8" fmla="*/ 0 60000 65536"/>
                          <a:gd name="T9" fmla="*/ 0 w 27131"/>
                          <a:gd name="T10" fmla="*/ 0 h 21600"/>
                          <a:gd name="T11" fmla="*/ 27131 w 27131"/>
                          <a:gd name="T12" fmla="*/ 21600 h 21600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7131" h="21600" fill="none" extrusionOk="0">
                            <a:moveTo>
                              <a:pt x="27131" y="20859"/>
                            </a:moveTo>
                            <a:cubicBezTo>
                              <a:pt x="25302" y="21350"/>
                              <a:pt x="23416" y="21599"/>
                              <a:pt x="21523" y="21600"/>
                            </a:cubicBezTo>
                            <a:cubicBezTo>
                              <a:pt x="10300" y="21600"/>
                              <a:pt x="947" y="13006"/>
                              <a:pt x="0" y="1823"/>
                            </a:cubicBezTo>
                          </a:path>
                          <a:path w="27131" h="21600" stroke="0" extrusionOk="0">
                            <a:moveTo>
                              <a:pt x="27131" y="20859"/>
                            </a:moveTo>
                            <a:cubicBezTo>
                              <a:pt x="25302" y="21350"/>
                              <a:pt x="23416" y="21599"/>
                              <a:pt x="21523" y="21600"/>
                            </a:cubicBezTo>
                            <a:cubicBezTo>
                              <a:pt x="10300" y="21600"/>
                              <a:pt x="947" y="13006"/>
                              <a:pt x="0" y="1823"/>
                            </a:cubicBezTo>
                            <a:lnTo>
                              <a:pt x="21523" y="0"/>
                            </a:lnTo>
                            <a:close/>
                          </a:path>
                        </a:pathLst>
                      </a:custGeom>
                      <a:noFill/>
                      <a:ln w="63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218" name="Group 91"/>
                  <p:cNvGrpSpPr>
                    <a:grpSpLocks/>
                  </p:cNvGrpSpPr>
                  <p:nvPr/>
                </p:nvGrpSpPr>
                <p:grpSpPr bwMode="auto">
                  <a:xfrm>
                    <a:off x="385" y="1820"/>
                    <a:ext cx="592" cy="212"/>
                    <a:chOff x="385" y="1820"/>
                    <a:chExt cx="592" cy="212"/>
                  </a:xfrm>
                </p:grpSpPr>
                <p:grpSp>
                  <p:nvGrpSpPr>
                    <p:cNvPr id="3219" name="Group 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1820"/>
                      <a:ext cx="97" cy="156"/>
                      <a:chOff x="385" y="1820"/>
                      <a:chExt cx="97" cy="156"/>
                    </a:xfrm>
                  </p:grpSpPr>
                  <p:sp>
                    <p:nvSpPr>
                      <p:cNvPr id="3224" name="Freeform 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2" y="1823"/>
                        <a:ext cx="86" cy="142"/>
                      </a:xfrm>
                      <a:custGeom>
                        <a:avLst/>
                        <a:gdLst>
                          <a:gd name="T0" fmla="*/ 0 w 256"/>
                          <a:gd name="T1" fmla="*/ 0 h 426"/>
                          <a:gd name="T2" fmla="*/ 11 w 256"/>
                          <a:gd name="T3" fmla="*/ 107 h 426"/>
                          <a:gd name="T4" fmla="*/ 86 w 256"/>
                          <a:gd name="T5" fmla="*/ 142 h 426"/>
                          <a:gd name="T6" fmla="*/ 79 w 256"/>
                          <a:gd name="T7" fmla="*/ 17 h 426"/>
                          <a:gd name="T8" fmla="*/ 0 w 256"/>
                          <a:gd name="T9" fmla="*/ 0 h 42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56"/>
                          <a:gd name="T16" fmla="*/ 0 h 426"/>
                          <a:gd name="T17" fmla="*/ 256 w 256"/>
                          <a:gd name="T18" fmla="*/ 426 h 42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56" h="426">
                            <a:moveTo>
                              <a:pt x="0" y="0"/>
                            </a:moveTo>
                            <a:lnTo>
                              <a:pt x="34" y="322"/>
                            </a:lnTo>
                            <a:lnTo>
                              <a:pt x="256" y="426"/>
                            </a:lnTo>
                            <a:lnTo>
                              <a:pt x="236" y="5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25" name="Freeform 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5" y="1820"/>
                        <a:ext cx="18" cy="117"/>
                      </a:xfrm>
                      <a:custGeom>
                        <a:avLst/>
                        <a:gdLst>
                          <a:gd name="T0" fmla="*/ 0 w 55"/>
                          <a:gd name="T1" fmla="*/ 0 h 352"/>
                          <a:gd name="T2" fmla="*/ 18 w 55"/>
                          <a:gd name="T3" fmla="*/ 117 h 352"/>
                          <a:gd name="T4" fmla="*/ 10 w 55"/>
                          <a:gd name="T5" fmla="*/ 7 h 352"/>
                          <a:gd name="T6" fmla="*/ 0 w 55"/>
                          <a:gd name="T7" fmla="*/ 0 h 352"/>
                          <a:gd name="T8" fmla="*/ 0 60000 65536"/>
                          <a:gd name="T9" fmla="*/ 0 60000 65536"/>
                          <a:gd name="T10" fmla="*/ 0 60000 65536"/>
                          <a:gd name="T11" fmla="*/ 0 60000 65536"/>
                          <a:gd name="T12" fmla="*/ 0 w 55"/>
                          <a:gd name="T13" fmla="*/ 0 h 352"/>
                          <a:gd name="T14" fmla="*/ 55 w 55"/>
                          <a:gd name="T15" fmla="*/ 352 h 352"/>
                        </a:gdLst>
                        <a:ahLst/>
                        <a:cxnLst>
                          <a:cxn ang="T8">
                            <a:pos x="T0" y="T1"/>
                          </a:cxn>
                          <a:cxn ang="T9">
                            <a:pos x="T2" y="T3"/>
                          </a:cxn>
                          <a:cxn ang="T10">
                            <a:pos x="T4" y="T5"/>
                          </a:cxn>
                          <a:cxn ang="T11">
                            <a:pos x="T6" y="T7"/>
                          </a:cxn>
                        </a:cxnLst>
                        <a:rect l="T12" t="T13" r="T14" b="T15"/>
                        <a:pathLst>
                          <a:path w="55" h="352">
                            <a:moveTo>
                              <a:pt x="0" y="0"/>
                            </a:moveTo>
                            <a:lnTo>
                              <a:pt x="55" y="352"/>
                            </a:lnTo>
                            <a:lnTo>
                              <a:pt x="31" y="2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E0700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26" name="Freeform 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53" y="1835"/>
                        <a:ext cx="29" cy="141"/>
                      </a:xfrm>
                      <a:custGeom>
                        <a:avLst/>
                        <a:gdLst>
                          <a:gd name="T0" fmla="*/ 0 w 87"/>
                          <a:gd name="T1" fmla="*/ 0 h 423"/>
                          <a:gd name="T2" fmla="*/ 9 w 87"/>
                          <a:gd name="T3" fmla="*/ 131 h 423"/>
                          <a:gd name="T4" fmla="*/ 29 w 87"/>
                          <a:gd name="T5" fmla="*/ 141 h 423"/>
                          <a:gd name="T6" fmla="*/ 21 w 87"/>
                          <a:gd name="T7" fmla="*/ 2 h 423"/>
                          <a:gd name="T8" fmla="*/ 0 w 87"/>
                          <a:gd name="T9" fmla="*/ 0 h 42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87"/>
                          <a:gd name="T16" fmla="*/ 0 h 423"/>
                          <a:gd name="T17" fmla="*/ 87 w 87"/>
                          <a:gd name="T18" fmla="*/ 423 h 42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87" h="423">
                            <a:moveTo>
                              <a:pt x="0" y="0"/>
                            </a:moveTo>
                            <a:lnTo>
                              <a:pt x="27" y="393"/>
                            </a:lnTo>
                            <a:lnTo>
                              <a:pt x="87" y="423"/>
                            </a:lnTo>
                            <a:lnTo>
                              <a:pt x="63" y="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E0E0E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220" name="Group 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67" y="1905"/>
                      <a:ext cx="210" cy="127"/>
                      <a:chOff x="767" y="1905"/>
                      <a:chExt cx="210" cy="127"/>
                    </a:xfrm>
                  </p:grpSpPr>
                  <p:sp>
                    <p:nvSpPr>
                      <p:cNvPr id="3221" name="Freeform 9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67" y="1905"/>
                        <a:ext cx="45" cy="126"/>
                      </a:xfrm>
                      <a:custGeom>
                        <a:avLst/>
                        <a:gdLst>
                          <a:gd name="T0" fmla="*/ 0 w 136"/>
                          <a:gd name="T1" fmla="*/ 1 h 380"/>
                          <a:gd name="T2" fmla="*/ 10 w 136"/>
                          <a:gd name="T3" fmla="*/ 123 h 380"/>
                          <a:gd name="T4" fmla="*/ 45 w 136"/>
                          <a:gd name="T5" fmla="*/ 126 h 380"/>
                          <a:gd name="T6" fmla="*/ 32 w 136"/>
                          <a:gd name="T7" fmla="*/ 0 h 380"/>
                          <a:gd name="T8" fmla="*/ 0 w 136"/>
                          <a:gd name="T9" fmla="*/ 1 h 38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36"/>
                          <a:gd name="T16" fmla="*/ 0 h 380"/>
                          <a:gd name="T17" fmla="*/ 136 w 136"/>
                          <a:gd name="T18" fmla="*/ 380 h 38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36" h="380">
                            <a:moveTo>
                              <a:pt x="0" y="3"/>
                            </a:moveTo>
                            <a:lnTo>
                              <a:pt x="31" y="371"/>
                            </a:lnTo>
                            <a:lnTo>
                              <a:pt x="136" y="380"/>
                            </a:lnTo>
                            <a:lnTo>
                              <a:pt x="96" y="0"/>
                            </a:lnTo>
                            <a:lnTo>
                              <a:pt x="0" y="3"/>
                            </a:lnTo>
                            <a:close/>
                          </a:path>
                        </a:pathLst>
                      </a:custGeom>
                      <a:solidFill>
                        <a:srgbClr val="E0E0E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22" name="Freeform 9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92" y="1905"/>
                        <a:ext cx="117" cy="127"/>
                      </a:xfrm>
                      <a:custGeom>
                        <a:avLst/>
                        <a:gdLst>
                          <a:gd name="T0" fmla="*/ 0 w 351"/>
                          <a:gd name="T1" fmla="*/ 0 h 382"/>
                          <a:gd name="T2" fmla="*/ 13 w 351"/>
                          <a:gd name="T3" fmla="*/ 124 h 382"/>
                          <a:gd name="T4" fmla="*/ 117 w 351"/>
                          <a:gd name="T5" fmla="*/ 127 h 382"/>
                          <a:gd name="T6" fmla="*/ 105 w 351"/>
                          <a:gd name="T7" fmla="*/ 1 h 382"/>
                          <a:gd name="T8" fmla="*/ 0 w 351"/>
                          <a:gd name="T9" fmla="*/ 0 h 382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51"/>
                          <a:gd name="T16" fmla="*/ 0 h 382"/>
                          <a:gd name="T17" fmla="*/ 351 w 351"/>
                          <a:gd name="T18" fmla="*/ 382 h 382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51" h="382">
                            <a:moveTo>
                              <a:pt x="0" y="0"/>
                            </a:moveTo>
                            <a:lnTo>
                              <a:pt x="40" y="374"/>
                            </a:lnTo>
                            <a:lnTo>
                              <a:pt x="351" y="382"/>
                            </a:lnTo>
                            <a:lnTo>
                              <a:pt x="316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23" name="Freeform 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97" y="1918"/>
                        <a:ext cx="80" cy="106"/>
                      </a:xfrm>
                      <a:custGeom>
                        <a:avLst/>
                        <a:gdLst>
                          <a:gd name="T0" fmla="*/ 0 w 241"/>
                          <a:gd name="T1" fmla="*/ 0 h 319"/>
                          <a:gd name="T2" fmla="*/ 9 w 241"/>
                          <a:gd name="T3" fmla="*/ 106 h 319"/>
                          <a:gd name="T4" fmla="*/ 55 w 241"/>
                          <a:gd name="T5" fmla="*/ 106 h 319"/>
                          <a:gd name="T6" fmla="*/ 80 w 241"/>
                          <a:gd name="T7" fmla="*/ 1 h 319"/>
                          <a:gd name="T8" fmla="*/ 0 w 241"/>
                          <a:gd name="T9" fmla="*/ 0 h 31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41"/>
                          <a:gd name="T16" fmla="*/ 0 h 319"/>
                          <a:gd name="T17" fmla="*/ 241 w 241"/>
                          <a:gd name="T18" fmla="*/ 319 h 31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41" h="319">
                            <a:moveTo>
                              <a:pt x="0" y="0"/>
                            </a:moveTo>
                            <a:lnTo>
                              <a:pt x="28" y="319"/>
                            </a:lnTo>
                            <a:lnTo>
                              <a:pt x="167" y="319"/>
                            </a:lnTo>
                            <a:lnTo>
                              <a:pt x="241" y="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E0700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</p:grpSp>
              </p:grpSp>
            </p:grpSp>
            <p:sp>
              <p:nvSpPr>
                <p:cNvPr id="3199" name="Freeform 100"/>
                <p:cNvSpPr>
                  <a:spLocks/>
                </p:cNvSpPr>
                <p:nvPr/>
              </p:nvSpPr>
              <p:spPr bwMode="auto">
                <a:xfrm>
                  <a:off x="3161" y="1668"/>
                  <a:ext cx="602" cy="139"/>
                </a:xfrm>
                <a:custGeom>
                  <a:avLst/>
                  <a:gdLst>
                    <a:gd name="T0" fmla="*/ 34 w 1805"/>
                    <a:gd name="T1" fmla="*/ 0 h 418"/>
                    <a:gd name="T2" fmla="*/ 26 w 1805"/>
                    <a:gd name="T3" fmla="*/ 3 h 418"/>
                    <a:gd name="T4" fmla="*/ 20 w 1805"/>
                    <a:gd name="T5" fmla="*/ 5 h 418"/>
                    <a:gd name="T6" fmla="*/ 15 w 1805"/>
                    <a:gd name="T7" fmla="*/ 8 h 418"/>
                    <a:gd name="T8" fmla="*/ 9 w 1805"/>
                    <a:gd name="T9" fmla="*/ 13 h 418"/>
                    <a:gd name="T10" fmla="*/ 4 w 1805"/>
                    <a:gd name="T11" fmla="*/ 16 h 418"/>
                    <a:gd name="T12" fmla="*/ 1 w 1805"/>
                    <a:gd name="T13" fmla="*/ 22 h 418"/>
                    <a:gd name="T14" fmla="*/ 0 w 1805"/>
                    <a:gd name="T15" fmla="*/ 29 h 418"/>
                    <a:gd name="T16" fmla="*/ 0 w 1805"/>
                    <a:gd name="T17" fmla="*/ 35 h 418"/>
                    <a:gd name="T18" fmla="*/ 4 w 1805"/>
                    <a:gd name="T19" fmla="*/ 38 h 418"/>
                    <a:gd name="T20" fmla="*/ 10 w 1805"/>
                    <a:gd name="T21" fmla="*/ 44 h 418"/>
                    <a:gd name="T22" fmla="*/ 17 w 1805"/>
                    <a:gd name="T23" fmla="*/ 49 h 418"/>
                    <a:gd name="T24" fmla="*/ 29 w 1805"/>
                    <a:gd name="T25" fmla="*/ 55 h 418"/>
                    <a:gd name="T26" fmla="*/ 42 w 1805"/>
                    <a:gd name="T27" fmla="*/ 60 h 418"/>
                    <a:gd name="T28" fmla="*/ 56 w 1805"/>
                    <a:gd name="T29" fmla="*/ 65 h 418"/>
                    <a:gd name="T30" fmla="*/ 73 w 1805"/>
                    <a:gd name="T31" fmla="*/ 71 h 418"/>
                    <a:gd name="T32" fmla="*/ 89 w 1805"/>
                    <a:gd name="T33" fmla="*/ 76 h 418"/>
                    <a:gd name="T34" fmla="*/ 110 w 1805"/>
                    <a:gd name="T35" fmla="*/ 83 h 418"/>
                    <a:gd name="T36" fmla="*/ 130 w 1805"/>
                    <a:gd name="T37" fmla="*/ 89 h 418"/>
                    <a:gd name="T38" fmla="*/ 150 w 1805"/>
                    <a:gd name="T39" fmla="*/ 95 h 418"/>
                    <a:gd name="T40" fmla="*/ 169 w 1805"/>
                    <a:gd name="T41" fmla="*/ 99 h 418"/>
                    <a:gd name="T42" fmla="*/ 187 w 1805"/>
                    <a:gd name="T43" fmla="*/ 104 h 418"/>
                    <a:gd name="T44" fmla="*/ 207 w 1805"/>
                    <a:gd name="T45" fmla="*/ 107 h 418"/>
                    <a:gd name="T46" fmla="*/ 227 w 1805"/>
                    <a:gd name="T47" fmla="*/ 112 h 418"/>
                    <a:gd name="T48" fmla="*/ 247 w 1805"/>
                    <a:gd name="T49" fmla="*/ 115 h 418"/>
                    <a:gd name="T50" fmla="*/ 274 w 1805"/>
                    <a:gd name="T51" fmla="*/ 120 h 418"/>
                    <a:gd name="T52" fmla="*/ 298 w 1805"/>
                    <a:gd name="T53" fmla="*/ 124 h 418"/>
                    <a:gd name="T54" fmla="*/ 328 w 1805"/>
                    <a:gd name="T55" fmla="*/ 128 h 418"/>
                    <a:gd name="T56" fmla="*/ 354 w 1805"/>
                    <a:gd name="T57" fmla="*/ 131 h 418"/>
                    <a:gd name="T58" fmla="*/ 377 w 1805"/>
                    <a:gd name="T59" fmla="*/ 132 h 418"/>
                    <a:gd name="T60" fmla="*/ 401 w 1805"/>
                    <a:gd name="T61" fmla="*/ 134 h 418"/>
                    <a:gd name="T62" fmla="*/ 444 w 1805"/>
                    <a:gd name="T63" fmla="*/ 136 h 418"/>
                    <a:gd name="T64" fmla="*/ 570 w 1805"/>
                    <a:gd name="T65" fmla="*/ 139 h 418"/>
                    <a:gd name="T66" fmla="*/ 602 w 1805"/>
                    <a:gd name="T67" fmla="*/ 136 h 418"/>
                    <a:gd name="T68" fmla="*/ 493 w 1805"/>
                    <a:gd name="T69" fmla="*/ 93 h 418"/>
                    <a:gd name="T70" fmla="*/ 481 w 1805"/>
                    <a:gd name="T71" fmla="*/ 88 h 418"/>
                    <a:gd name="T72" fmla="*/ 467 w 1805"/>
                    <a:gd name="T73" fmla="*/ 87 h 418"/>
                    <a:gd name="T74" fmla="*/ 454 w 1805"/>
                    <a:gd name="T75" fmla="*/ 87 h 418"/>
                    <a:gd name="T76" fmla="*/ 441 w 1805"/>
                    <a:gd name="T77" fmla="*/ 88 h 418"/>
                    <a:gd name="T78" fmla="*/ 426 w 1805"/>
                    <a:gd name="T79" fmla="*/ 89 h 418"/>
                    <a:gd name="T80" fmla="*/ 411 w 1805"/>
                    <a:gd name="T81" fmla="*/ 88 h 418"/>
                    <a:gd name="T82" fmla="*/ 394 w 1805"/>
                    <a:gd name="T83" fmla="*/ 86 h 418"/>
                    <a:gd name="T84" fmla="*/ 348 w 1805"/>
                    <a:gd name="T85" fmla="*/ 81 h 418"/>
                    <a:gd name="T86" fmla="*/ 317 w 1805"/>
                    <a:gd name="T87" fmla="*/ 79 h 418"/>
                    <a:gd name="T88" fmla="*/ 288 w 1805"/>
                    <a:gd name="T89" fmla="*/ 74 h 418"/>
                    <a:gd name="T90" fmla="*/ 257 w 1805"/>
                    <a:gd name="T91" fmla="*/ 69 h 418"/>
                    <a:gd name="T92" fmla="*/ 225 w 1805"/>
                    <a:gd name="T93" fmla="*/ 64 h 418"/>
                    <a:gd name="T94" fmla="*/ 187 w 1805"/>
                    <a:gd name="T95" fmla="*/ 58 h 418"/>
                    <a:gd name="T96" fmla="*/ 155 w 1805"/>
                    <a:gd name="T97" fmla="*/ 49 h 418"/>
                    <a:gd name="T98" fmla="*/ 131 w 1805"/>
                    <a:gd name="T99" fmla="*/ 41 h 418"/>
                    <a:gd name="T100" fmla="*/ 107 w 1805"/>
                    <a:gd name="T101" fmla="*/ 35 h 418"/>
                    <a:gd name="T102" fmla="*/ 87 w 1805"/>
                    <a:gd name="T103" fmla="*/ 28 h 418"/>
                    <a:gd name="T104" fmla="*/ 70 w 1805"/>
                    <a:gd name="T105" fmla="*/ 22 h 418"/>
                    <a:gd name="T106" fmla="*/ 56 w 1805"/>
                    <a:gd name="T107" fmla="*/ 15 h 418"/>
                    <a:gd name="T108" fmla="*/ 48 w 1805"/>
                    <a:gd name="T109" fmla="*/ 11 h 418"/>
                    <a:gd name="T110" fmla="*/ 42 w 1805"/>
                    <a:gd name="T111" fmla="*/ 7 h 418"/>
                    <a:gd name="T112" fmla="*/ 34 w 1805"/>
                    <a:gd name="T113" fmla="*/ 0 h 41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805"/>
                    <a:gd name="T172" fmla="*/ 0 h 418"/>
                    <a:gd name="T173" fmla="*/ 1805 w 1805"/>
                    <a:gd name="T174" fmla="*/ 418 h 41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805" h="418">
                      <a:moveTo>
                        <a:pt x="102" y="0"/>
                      </a:moveTo>
                      <a:lnTo>
                        <a:pt x="79" y="8"/>
                      </a:lnTo>
                      <a:lnTo>
                        <a:pt x="61" y="16"/>
                      </a:lnTo>
                      <a:lnTo>
                        <a:pt x="45" y="25"/>
                      </a:lnTo>
                      <a:lnTo>
                        <a:pt x="28" y="40"/>
                      </a:lnTo>
                      <a:lnTo>
                        <a:pt x="13" y="49"/>
                      </a:lnTo>
                      <a:lnTo>
                        <a:pt x="4" y="66"/>
                      </a:lnTo>
                      <a:lnTo>
                        <a:pt x="0" y="86"/>
                      </a:lnTo>
                      <a:lnTo>
                        <a:pt x="0" y="105"/>
                      </a:lnTo>
                      <a:lnTo>
                        <a:pt x="13" y="115"/>
                      </a:lnTo>
                      <a:lnTo>
                        <a:pt x="29" y="131"/>
                      </a:lnTo>
                      <a:lnTo>
                        <a:pt x="52" y="146"/>
                      </a:lnTo>
                      <a:lnTo>
                        <a:pt x="87" y="165"/>
                      </a:lnTo>
                      <a:lnTo>
                        <a:pt x="125" y="179"/>
                      </a:lnTo>
                      <a:lnTo>
                        <a:pt x="167" y="195"/>
                      </a:lnTo>
                      <a:lnTo>
                        <a:pt x="219" y="214"/>
                      </a:lnTo>
                      <a:lnTo>
                        <a:pt x="268" y="230"/>
                      </a:lnTo>
                      <a:lnTo>
                        <a:pt x="330" y="250"/>
                      </a:lnTo>
                      <a:lnTo>
                        <a:pt x="389" y="268"/>
                      </a:lnTo>
                      <a:lnTo>
                        <a:pt x="451" y="285"/>
                      </a:lnTo>
                      <a:lnTo>
                        <a:pt x="507" y="297"/>
                      </a:lnTo>
                      <a:lnTo>
                        <a:pt x="560" y="312"/>
                      </a:lnTo>
                      <a:lnTo>
                        <a:pt x="620" y="323"/>
                      </a:lnTo>
                      <a:lnTo>
                        <a:pt x="682" y="336"/>
                      </a:lnTo>
                      <a:lnTo>
                        <a:pt x="741" y="347"/>
                      </a:lnTo>
                      <a:lnTo>
                        <a:pt x="823" y="360"/>
                      </a:lnTo>
                      <a:lnTo>
                        <a:pt x="895" y="372"/>
                      </a:lnTo>
                      <a:lnTo>
                        <a:pt x="984" y="386"/>
                      </a:lnTo>
                      <a:lnTo>
                        <a:pt x="1060" y="394"/>
                      </a:lnTo>
                      <a:lnTo>
                        <a:pt x="1129" y="398"/>
                      </a:lnTo>
                      <a:lnTo>
                        <a:pt x="1202" y="404"/>
                      </a:lnTo>
                      <a:lnTo>
                        <a:pt x="1332" y="410"/>
                      </a:lnTo>
                      <a:lnTo>
                        <a:pt x="1709" y="418"/>
                      </a:lnTo>
                      <a:lnTo>
                        <a:pt x="1805" y="410"/>
                      </a:lnTo>
                      <a:lnTo>
                        <a:pt x="1477" y="279"/>
                      </a:lnTo>
                      <a:lnTo>
                        <a:pt x="1441" y="266"/>
                      </a:lnTo>
                      <a:lnTo>
                        <a:pt x="1400" y="262"/>
                      </a:lnTo>
                      <a:lnTo>
                        <a:pt x="1360" y="262"/>
                      </a:lnTo>
                      <a:lnTo>
                        <a:pt x="1323" y="266"/>
                      </a:lnTo>
                      <a:lnTo>
                        <a:pt x="1277" y="268"/>
                      </a:lnTo>
                      <a:lnTo>
                        <a:pt x="1232" y="266"/>
                      </a:lnTo>
                      <a:lnTo>
                        <a:pt x="1182" y="260"/>
                      </a:lnTo>
                      <a:lnTo>
                        <a:pt x="1042" y="244"/>
                      </a:lnTo>
                      <a:lnTo>
                        <a:pt x="951" y="238"/>
                      </a:lnTo>
                      <a:lnTo>
                        <a:pt x="863" y="224"/>
                      </a:lnTo>
                      <a:lnTo>
                        <a:pt x="770" y="208"/>
                      </a:lnTo>
                      <a:lnTo>
                        <a:pt x="674" y="191"/>
                      </a:lnTo>
                      <a:lnTo>
                        <a:pt x="560" y="173"/>
                      </a:lnTo>
                      <a:lnTo>
                        <a:pt x="466" y="146"/>
                      </a:lnTo>
                      <a:lnTo>
                        <a:pt x="393" y="123"/>
                      </a:lnTo>
                      <a:lnTo>
                        <a:pt x="322" y="105"/>
                      </a:lnTo>
                      <a:lnTo>
                        <a:pt x="260" y="84"/>
                      </a:lnTo>
                      <a:lnTo>
                        <a:pt x="210" y="66"/>
                      </a:lnTo>
                      <a:lnTo>
                        <a:pt x="167" y="46"/>
                      </a:lnTo>
                      <a:lnTo>
                        <a:pt x="144" y="33"/>
                      </a:lnTo>
                      <a:lnTo>
                        <a:pt x="125" y="20"/>
                      </a:lnTo>
                      <a:lnTo>
                        <a:pt x="102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 dirty="0">
                    <a:latin typeface="+mj-lt"/>
                  </a:endParaRPr>
                </a:p>
              </p:txBody>
            </p:sp>
            <p:grpSp>
              <p:nvGrpSpPr>
                <p:cNvPr id="3200" name="Group 101"/>
                <p:cNvGrpSpPr>
                  <a:grpSpLocks/>
                </p:cNvGrpSpPr>
                <p:nvPr/>
              </p:nvGrpSpPr>
              <p:grpSpPr bwMode="auto">
                <a:xfrm>
                  <a:off x="5424" y="1637"/>
                  <a:ext cx="176" cy="116"/>
                  <a:chOff x="2643" y="1753"/>
                  <a:chExt cx="176" cy="116"/>
                </a:xfrm>
              </p:grpSpPr>
              <p:grpSp>
                <p:nvGrpSpPr>
                  <p:cNvPr id="3213" name="Group 102"/>
                  <p:cNvGrpSpPr>
                    <a:grpSpLocks/>
                  </p:cNvGrpSpPr>
                  <p:nvPr/>
                </p:nvGrpSpPr>
                <p:grpSpPr bwMode="auto">
                  <a:xfrm>
                    <a:off x="2643" y="1753"/>
                    <a:ext cx="176" cy="116"/>
                    <a:chOff x="2643" y="1753"/>
                    <a:chExt cx="176" cy="116"/>
                  </a:xfrm>
                </p:grpSpPr>
                <p:sp>
                  <p:nvSpPr>
                    <p:cNvPr id="3215" name="Freeform 103"/>
                    <p:cNvSpPr>
                      <a:spLocks/>
                    </p:cNvSpPr>
                    <p:nvPr/>
                  </p:nvSpPr>
                  <p:spPr bwMode="auto">
                    <a:xfrm>
                      <a:off x="2643" y="1753"/>
                      <a:ext cx="176" cy="116"/>
                    </a:xfrm>
                    <a:custGeom>
                      <a:avLst/>
                      <a:gdLst>
                        <a:gd name="T0" fmla="*/ 107 w 530"/>
                        <a:gd name="T1" fmla="*/ 0 h 346"/>
                        <a:gd name="T2" fmla="*/ 111 w 530"/>
                        <a:gd name="T3" fmla="*/ 9 h 346"/>
                        <a:gd name="T4" fmla="*/ 117 w 530"/>
                        <a:gd name="T5" fmla="*/ 13 h 346"/>
                        <a:gd name="T6" fmla="*/ 128 w 530"/>
                        <a:gd name="T7" fmla="*/ 17 h 346"/>
                        <a:gd name="T8" fmla="*/ 141 w 530"/>
                        <a:gd name="T9" fmla="*/ 23 h 346"/>
                        <a:gd name="T10" fmla="*/ 166 w 530"/>
                        <a:gd name="T11" fmla="*/ 31 h 346"/>
                        <a:gd name="T12" fmla="*/ 172 w 530"/>
                        <a:gd name="T13" fmla="*/ 34 h 346"/>
                        <a:gd name="T14" fmla="*/ 175 w 530"/>
                        <a:gd name="T15" fmla="*/ 37 h 346"/>
                        <a:gd name="T16" fmla="*/ 176 w 530"/>
                        <a:gd name="T17" fmla="*/ 64 h 346"/>
                        <a:gd name="T18" fmla="*/ 175 w 530"/>
                        <a:gd name="T19" fmla="*/ 70 h 346"/>
                        <a:gd name="T20" fmla="*/ 172 w 530"/>
                        <a:gd name="T21" fmla="*/ 75 h 346"/>
                        <a:gd name="T22" fmla="*/ 167 w 530"/>
                        <a:gd name="T23" fmla="*/ 80 h 346"/>
                        <a:gd name="T24" fmla="*/ 163 w 530"/>
                        <a:gd name="T25" fmla="*/ 83 h 346"/>
                        <a:gd name="T26" fmla="*/ 155 w 530"/>
                        <a:gd name="T27" fmla="*/ 88 h 346"/>
                        <a:gd name="T28" fmla="*/ 141 w 530"/>
                        <a:gd name="T29" fmla="*/ 94 h 346"/>
                        <a:gd name="T30" fmla="*/ 125 w 530"/>
                        <a:gd name="T31" fmla="*/ 100 h 346"/>
                        <a:gd name="T32" fmla="*/ 101 w 530"/>
                        <a:gd name="T33" fmla="*/ 107 h 346"/>
                        <a:gd name="T34" fmla="*/ 78 w 530"/>
                        <a:gd name="T35" fmla="*/ 111 h 346"/>
                        <a:gd name="T36" fmla="*/ 64 w 530"/>
                        <a:gd name="T37" fmla="*/ 114 h 346"/>
                        <a:gd name="T38" fmla="*/ 53 w 530"/>
                        <a:gd name="T39" fmla="*/ 115 h 346"/>
                        <a:gd name="T40" fmla="*/ 37 w 530"/>
                        <a:gd name="T41" fmla="*/ 116 h 346"/>
                        <a:gd name="T42" fmla="*/ 27 w 530"/>
                        <a:gd name="T43" fmla="*/ 115 h 346"/>
                        <a:gd name="T44" fmla="*/ 21 w 530"/>
                        <a:gd name="T45" fmla="*/ 113 h 346"/>
                        <a:gd name="T46" fmla="*/ 15 w 530"/>
                        <a:gd name="T47" fmla="*/ 110 h 346"/>
                        <a:gd name="T48" fmla="*/ 12 w 530"/>
                        <a:gd name="T49" fmla="*/ 104 h 346"/>
                        <a:gd name="T50" fmla="*/ 0 w 530"/>
                        <a:gd name="T51" fmla="*/ 45 h 346"/>
                        <a:gd name="T52" fmla="*/ 7 w 530"/>
                        <a:gd name="T53" fmla="*/ 42 h 346"/>
                        <a:gd name="T54" fmla="*/ 19 w 530"/>
                        <a:gd name="T55" fmla="*/ 39 h 346"/>
                        <a:gd name="T56" fmla="*/ 40 w 530"/>
                        <a:gd name="T57" fmla="*/ 36 h 346"/>
                        <a:gd name="T58" fmla="*/ 51 w 530"/>
                        <a:gd name="T59" fmla="*/ 33 h 346"/>
                        <a:gd name="T60" fmla="*/ 64 w 530"/>
                        <a:gd name="T61" fmla="*/ 29 h 346"/>
                        <a:gd name="T62" fmla="*/ 73 w 530"/>
                        <a:gd name="T63" fmla="*/ 26 h 346"/>
                        <a:gd name="T64" fmla="*/ 83 w 530"/>
                        <a:gd name="T65" fmla="*/ 23 h 346"/>
                        <a:gd name="T66" fmla="*/ 89 w 530"/>
                        <a:gd name="T67" fmla="*/ 20 h 346"/>
                        <a:gd name="T68" fmla="*/ 97 w 530"/>
                        <a:gd name="T69" fmla="*/ 17 h 346"/>
                        <a:gd name="T70" fmla="*/ 103 w 530"/>
                        <a:gd name="T71" fmla="*/ 12 h 346"/>
                        <a:gd name="T72" fmla="*/ 106 w 530"/>
                        <a:gd name="T73" fmla="*/ 7 h 346"/>
                        <a:gd name="T74" fmla="*/ 107 w 530"/>
                        <a:gd name="T75" fmla="*/ 0 h 34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w 530"/>
                        <a:gd name="T115" fmla="*/ 0 h 346"/>
                        <a:gd name="T116" fmla="*/ 530 w 530"/>
                        <a:gd name="T117" fmla="*/ 346 h 346"/>
                      </a:gdLst>
                      <a:ahLst/>
                      <a:cxnLst>
                        <a:cxn ang="T76">
                          <a:pos x="T0" y="T1"/>
                        </a:cxn>
                        <a:cxn ang="T77">
                          <a:pos x="T2" y="T3"/>
                        </a:cxn>
                        <a:cxn ang="T78">
                          <a:pos x="T4" y="T5"/>
                        </a:cxn>
                        <a:cxn ang="T79">
                          <a:pos x="T6" y="T7"/>
                        </a:cxn>
                        <a:cxn ang="T80">
                          <a:pos x="T8" y="T9"/>
                        </a:cxn>
                        <a:cxn ang="T81">
                          <a:pos x="T10" y="T11"/>
                        </a:cxn>
                        <a:cxn ang="T82">
                          <a:pos x="T12" y="T13"/>
                        </a:cxn>
                        <a:cxn ang="T83">
                          <a:pos x="T14" y="T15"/>
                        </a:cxn>
                        <a:cxn ang="T84">
                          <a:pos x="T16" y="T17"/>
                        </a:cxn>
                        <a:cxn ang="T85">
                          <a:pos x="T18" y="T19"/>
                        </a:cxn>
                        <a:cxn ang="T86">
                          <a:pos x="T20" y="T21"/>
                        </a:cxn>
                        <a:cxn ang="T87">
                          <a:pos x="T22" y="T23"/>
                        </a:cxn>
                        <a:cxn ang="T88">
                          <a:pos x="T24" y="T25"/>
                        </a:cxn>
                        <a:cxn ang="T89">
                          <a:pos x="T26" y="T27"/>
                        </a:cxn>
                        <a:cxn ang="T90">
                          <a:pos x="T28" y="T29"/>
                        </a:cxn>
                        <a:cxn ang="T91">
                          <a:pos x="T30" y="T31"/>
                        </a:cxn>
                        <a:cxn ang="T92">
                          <a:pos x="T32" y="T33"/>
                        </a:cxn>
                        <a:cxn ang="T93">
                          <a:pos x="T34" y="T35"/>
                        </a:cxn>
                        <a:cxn ang="T94">
                          <a:pos x="T36" y="T37"/>
                        </a:cxn>
                        <a:cxn ang="T95">
                          <a:pos x="T38" y="T39"/>
                        </a:cxn>
                        <a:cxn ang="T96">
                          <a:pos x="T40" y="T41"/>
                        </a:cxn>
                        <a:cxn ang="T97">
                          <a:pos x="T42" y="T43"/>
                        </a:cxn>
                        <a:cxn ang="T98">
                          <a:pos x="T44" y="T45"/>
                        </a:cxn>
                        <a:cxn ang="T99">
                          <a:pos x="T46" y="T47"/>
                        </a:cxn>
                        <a:cxn ang="T100">
                          <a:pos x="T48" y="T49"/>
                        </a:cxn>
                        <a:cxn ang="T101">
                          <a:pos x="T50" y="T51"/>
                        </a:cxn>
                        <a:cxn ang="T102">
                          <a:pos x="T52" y="T53"/>
                        </a:cxn>
                        <a:cxn ang="T103">
                          <a:pos x="T54" y="T55"/>
                        </a:cxn>
                        <a:cxn ang="T104">
                          <a:pos x="T56" y="T57"/>
                        </a:cxn>
                        <a:cxn ang="T105">
                          <a:pos x="T58" y="T59"/>
                        </a:cxn>
                        <a:cxn ang="T106">
                          <a:pos x="T60" y="T61"/>
                        </a:cxn>
                        <a:cxn ang="T107">
                          <a:pos x="T62" y="T63"/>
                        </a:cxn>
                        <a:cxn ang="T108">
                          <a:pos x="T64" y="T65"/>
                        </a:cxn>
                        <a:cxn ang="T109">
                          <a:pos x="T66" y="T67"/>
                        </a:cxn>
                        <a:cxn ang="T110">
                          <a:pos x="T68" y="T69"/>
                        </a:cxn>
                        <a:cxn ang="T111">
                          <a:pos x="T70" y="T71"/>
                        </a:cxn>
                        <a:cxn ang="T112">
                          <a:pos x="T72" y="T73"/>
                        </a:cxn>
                        <a:cxn ang="T113">
                          <a:pos x="T74" y="T75"/>
                        </a:cxn>
                      </a:cxnLst>
                      <a:rect l="T114" t="T115" r="T116" b="T117"/>
                      <a:pathLst>
                        <a:path w="530" h="346">
                          <a:moveTo>
                            <a:pt x="323" y="0"/>
                          </a:moveTo>
                          <a:lnTo>
                            <a:pt x="334" y="27"/>
                          </a:lnTo>
                          <a:lnTo>
                            <a:pt x="352" y="40"/>
                          </a:lnTo>
                          <a:lnTo>
                            <a:pt x="385" y="52"/>
                          </a:lnTo>
                          <a:lnTo>
                            <a:pt x="426" y="69"/>
                          </a:lnTo>
                          <a:lnTo>
                            <a:pt x="500" y="92"/>
                          </a:lnTo>
                          <a:lnTo>
                            <a:pt x="518" y="101"/>
                          </a:lnTo>
                          <a:lnTo>
                            <a:pt x="526" y="110"/>
                          </a:lnTo>
                          <a:lnTo>
                            <a:pt x="530" y="190"/>
                          </a:lnTo>
                          <a:lnTo>
                            <a:pt x="527" y="209"/>
                          </a:lnTo>
                          <a:lnTo>
                            <a:pt x="519" y="225"/>
                          </a:lnTo>
                          <a:lnTo>
                            <a:pt x="504" y="238"/>
                          </a:lnTo>
                          <a:lnTo>
                            <a:pt x="491" y="249"/>
                          </a:lnTo>
                          <a:lnTo>
                            <a:pt x="466" y="263"/>
                          </a:lnTo>
                          <a:lnTo>
                            <a:pt x="425" y="279"/>
                          </a:lnTo>
                          <a:lnTo>
                            <a:pt x="377" y="298"/>
                          </a:lnTo>
                          <a:lnTo>
                            <a:pt x="304" y="318"/>
                          </a:lnTo>
                          <a:lnTo>
                            <a:pt x="235" y="332"/>
                          </a:lnTo>
                          <a:lnTo>
                            <a:pt x="192" y="340"/>
                          </a:lnTo>
                          <a:lnTo>
                            <a:pt x="159" y="344"/>
                          </a:lnTo>
                          <a:lnTo>
                            <a:pt x="110" y="346"/>
                          </a:lnTo>
                          <a:lnTo>
                            <a:pt x="81" y="344"/>
                          </a:lnTo>
                          <a:lnTo>
                            <a:pt x="62" y="338"/>
                          </a:lnTo>
                          <a:lnTo>
                            <a:pt x="45" y="328"/>
                          </a:lnTo>
                          <a:lnTo>
                            <a:pt x="37" y="311"/>
                          </a:lnTo>
                          <a:lnTo>
                            <a:pt x="0" y="133"/>
                          </a:lnTo>
                          <a:lnTo>
                            <a:pt x="22" y="124"/>
                          </a:lnTo>
                          <a:lnTo>
                            <a:pt x="57" y="116"/>
                          </a:lnTo>
                          <a:lnTo>
                            <a:pt x="121" y="106"/>
                          </a:lnTo>
                          <a:lnTo>
                            <a:pt x="154" y="97"/>
                          </a:lnTo>
                          <a:lnTo>
                            <a:pt x="192" y="87"/>
                          </a:lnTo>
                          <a:lnTo>
                            <a:pt x="219" y="79"/>
                          </a:lnTo>
                          <a:lnTo>
                            <a:pt x="251" y="69"/>
                          </a:lnTo>
                          <a:lnTo>
                            <a:pt x="269" y="61"/>
                          </a:lnTo>
                          <a:lnTo>
                            <a:pt x="293" y="51"/>
                          </a:lnTo>
                          <a:lnTo>
                            <a:pt x="309" y="35"/>
                          </a:lnTo>
                          <a:lnTo>
                            <a:pt x="319" y="20"/>
                          </a:lnTo>
                          <a:lnTo>
                            <a:pt x="323" y="0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</p:txBody>
                </p:sp>
                <p:sp>
                  <p:nvSpPr>
                    <p:cNvPr id="3216" name="Freeform 104"/>
                    <p:cNvSpPr>
                      <a:spLocks/>
                    </p:cNvSpPr>
                    <p:nvPr/>
                  </p:nvSpPr>
                  <p:spPr bwMode="auto">
                    <a:xfrm>
                      <a:off x="2652" y="1771"/>
                      <a:ext cx="157" cy="51"/>
                    </a:xfrm>
                    <a:custGeom>
                      <a:avLst/>
                      <a:gdLst>
                        <a:gd name="T0" fmla="*/ 104 w 472"/>
                        <a:gd name="T1" fmla="*/ 12 h 154"/>
                        <a:gd name="T2" fmla="*/ 111 w 472"/>
                        <a:gd name="T3" fmla="*/ 7 h 154"/>
                        <a:gd name="T4" fmla="*/ 118 w 472"/>
                        <a:gd name="T5" fmla="*/ 0 h 154"/>
                        <a:gd name="T6" fmla="*/ 132 w 472"/>
                        <a:gd name="T7" fmla="*/ 6 h 154"/>
                        <a:gd name="T8" fmla="*/ 157 w 472"/>
                        <a:gd name="T9" fmla="*/ 13 h 154"/>
                        <a:gd name="T10" fmla="*/ 155 w 472"/>
                        <a:gd name="T11" fmla="*/ 17 h 154"/>
                        <a:gd name="T12" fmla="*/ 150 w 472"/>
                        <a:gd name="T13" fmla="*/ 21 h 154"/>
                        <a:gd name="T14" fmla="*/ 143 w 472"/>
                        <a:gd name="T15" fmla="*/ 26 h 154"/>
                        <a:gd name="T16" fmla="*/ 129 w 472"/>
                        <a:gd name="T17" fmla="*/ 32 h 154"/>
                        <a:gd name="T18" fmla="*/ 114 w 472"/>
                        <a:gd name="T19" fmla="*/ 38 h 154"/>
                        <a:gd name="T20" fmla="*/ 97 w 472"/>
                        <a:gd name="T21" fmla="*/ 42 h 154"/>
                        <a:gd name="T22" fmla="*/ 83 w 472"/>
                        <a:gd name="T23" fmla="*/ 45 h 154"/>
                        <a:gd name="T24" fmla="*/ 69 w 472"/>
                        <a:gd name="T25" fmla="*/ 47 h 154"/>
                        <a:gd name="T26" fmla="*/ 55 w 472"/>
                        <a:gd name="T27" fmla="*/ 49 h 154"/>
                        <a:gd name="T28" fmla="*/ 36 w 472"/>
                        <a:gd name="T29" fmla="*/ 51 h 154"/>
                        <a:gd name="T30" fmla="*/ 22 w 472"/>
                        <a:gd name="T31" fmla="*/ 51 h 154"/>
                        <a:gd name="T32" fmla="*/ 11 w 472"/>
                        <a:gd name="T33" fmla="*/ 51 h 154"/>
                        <a:gd name="T34" fmla="*/ 3 w 472"/>
                        <a:gd name="T35" fmla="*/ 46 h 154"/>
                        <a:gd name="T36" fmla="*/ 0 w 472"/>
                        <a:gd name="T37" fmla="*/ 41 h 154"/>
                        <a:gd name="T38" fmla="*/ 1 w 472"/>
                        <a:gd name="T39" fmla="*/ 36 h 154"/>
                        <a:gd name="T40" fmla="*/ 3 w 472"/>
                        <a:gd name="T41" fmla="*/ 32 h 154"/>
                        <a:gd name="T42" fmla="*/ 11 w 472"/>
                        <a:gd name="T43" fmla="*/ 32 h 154"/>
                        <a:gd name="T44" fmla="*/ 22 w 472"/>
                        <a:gd name="T45" fmla="*/ 32 h 154"/>
                        <a:gd name="T46" fmla="*/ 31 w 472"/>
                        <a:gd name="T47" fmla="*/ 32 h 154"/>
                        <a:gd name="T48" fmla="*/ 46 w 472"/>
                        <a:gd name="T49" fmla="*/ 29 h 154"/>
                        <a:gd name="T50" fmla="*/ 56 w 472"/>
                        <a:gd name="T51" fmla="*/ 27 h 154"/>
                        <a:gd name="T52" fmla="*/ 68 w 472"/>
                        <a:gd name="T53" fmla="*/ 25 h 154"/>
                        <a:gd name="T54" fmla="*/ 79 w 472"/>
                        <a:gd name="T55" fmla="*/ 23 h 154"/>
                        <a:gd name="T56" fmla="*/ 88 w 472"/>
                        <a:gd name="T57" fmla="*/ 19 h 154"/>
                        <a:gd name="T58" fmla="*/ 97 w 472"/>
                        <a:gd name="T59" fmla="*/ 16 h 154"/>
                        <a:gd name="T60" fmla="*/ 104 w 472"/>
                        <a:gd name="T61" fmla="*/ 12 h 154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472"/>
                        <a:gd name="T94" fmla="*/ 0 h 154"/>
                        <a:gd name="T95" fmla="*/ 472 w 472"/>
                        <a:gd name="T96" fmla="*/ 154 h 154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472" h="154">
                          <a:moveTo>
                            <a:pt x="313" y="35"/>
                          </a:moveTo>
                          <a:lnTo>
                            <a:pt x="334" y="21"/>
                          </a:lnTo>
                          <a:lnTo>
                            <a:pt x="356" y="0"/>
                          </a:lnTo>
                          <a:lnTo>
                            <a:pt x="398" y="17"/>
                          </a:lnTo>
                          <a:lnTo>
                            <a:pt x="472" y="40"/>
                          </a:lnTo>
                          <a:lnTo>
                            <a:pt x="467" y="52"/>
                          </a:lnTo>
                          <a:lnTo>
                            <a:pt x="451" y="64"/>
                          </a:lnTo>
                          <a:lnTo>
                            <a:pt x="429" y="80"/>
                          </a:lnTo>
                          <a:lnTo>
                            <a:pt x="389" y="97"/>
                          </a:lnTo>
                          <a:lnTo>
                            <a:pt x="342" y="114"/>
                          </a:lnTo>
                          <a:lnTo>
                            <a:pt x="291" y="126"/>
                          </a:lnTo>
                          <a:lnTo>
                            <a:pt x="249" y="135"/>
                          </a:lnTo>
                          <a:lnTo>
                            <a:pt x="208" y="142"/>
                          </a:lnTo>
                          <a:lnTo>
                            <a:pt x="164" y="147"/>
                          </a:lnTo>
                          <a:lnTo>
                            <a:pt x="107" y="154"/>
                          </a:lnTo>
                          <a:lnTo>
                            <a:pt x="65" y="154"/>
                          </a:lnTo>
                          <a:lnTo>
                            <a:pt x="33" y="153"/>
                          </a:lnTo>
                          <a:lnTo>
                            <a:pt x="9" y="138"/>
                          </a:lnTo>
                          <a:lnTo>
                            <a:pt x="0" y="124"/>
                          </a:lnTo>
                          <a:lnTo>
                            <a:pt x="2" y="110"/>
                          </a:lnTo>
                          <a:lnTo>
                            <a:pt x="10" y="98"/>
                          </a:lnTo>
                          <a:lnTo>
                            <a:pt x="34" y="97"/>
                          </a:lnTo>
                          <a:lnTo>
                            <a:pt x="67" y="96"/>
                          </a:lnTo>
                          <a:lnTo>
                            <a:pt x="93" y="96"/>
                          </a:lnTo>
                          <a:lnTo>
                            <a:pt x="138" y="88"/>
                          </a:lnTo>
                          <a:lnTo>
                            <a:pt x="168" y="81"/>
                          </a:lnTo>
                          <a:lnTo>
                            <a:pt x="203" y="74"/>
                          </a:lnTo>
                          <a:lnTo>
                            <a:pt x="236" y="69"/>
                          </a:lnTo>
                          <a:lnTo>
                            <a:pt x="265" y="58"/>
                          </a:lnTo>
                          <a:lnTo>
                            <a:pt x="293" y="49"/>
                          </a:lnTo>
                          <a:lnTo>
                            <a:pt x="313" y="35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</p:txBody>
                </p:sp>
              </p:grpSp>
              <p:sp>
                <p:nvSpPr>
                  <p:cNvPr id="3214" name="Freeform 105"/>
                  <p:cNvSpPr>
                    <a:spLocks/>
                  </p:cNvSpPr>
                  <p:nvPr/>
                </p:nvSpPr>
                <p:spPr bwMode="auto">
                  <a:xfrm>
                    <a:off x="2673" y="1798"/>
                    <a:ext cx="125" cy="25"/>
                  </a:xfrm>
                  <a:custGeom>
                    <a:avLst/>
                    <a:gdLst>
                      <a:gd name="T0" fmla="*/ 0 w 375"/>
                      <a:gd name="T1" fmla="*/ 25 h 76"/>
                      <a:gd name="T2" fmla="*/ 22 w 375"/>
                      <a:gd name="T3" fmla="*/ 24 h 76"/>
                      <a:gd name="T4" fmla="*/ 49 w 375"/>
                      <a:gd name="T5" fmla="*/ 22 h 76"/>
                      <a:gd name="T6" fmla="*/ 74 w 375"/>
                      <a:gd name="T7" fmla="*/ 17 h 76"/>
                      <a:gd name="T8" fmla="*/ 91 w 375"/>
                      <a:gd name="T9" fmla="*/ 14 h 76"/>
                      <a:gd name="T10" fmla="*/ 111 w 375"/>
                      <a:gd name="T11" fmla="*/ 6 h 76"/>
                      <a:gd name="T12" fmla="*/ 125 w 375"/>
                      <a:gd name="T13" fmla="*/ 0 h 7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375"/>
                      <a:gd name="T22" fmla="*/ 0 h 76"/>
                      <a:gd name="T23" fmla="*/ 375 w 375"/>
                      <a:gd name="T24" fmla="*/ 76 h 7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375" h="76">
                        <a:moveTo>
                          <a:pt x="0" y="76"/>
                        </a:moveTo>
                        <a:lnTo>
                          <a:pt x="65" y="74"/>
                        </a:lnTo>
                        <a:lnTo>
                          <a:pt x="146" y="66"/>
                        </a:lnTo>
                        <a:lnTo>
                          <a:pt x="222" y="53"/>
                        </a:lnTo>
                        <a:lnTo>
                          <a:pt x="274" y="43"/>
                        </a:lnTo>
                        <a:lnTo>
                          <a:pt x="332" y="19"/>
                        </a:lnTo>
                        <a:lnTo>
                          <a:pt x="375" y="0"/>
                        </a:lnTo>
                      </a:path>
                    </a:pathLst>
                  </a:custGeom>
                  <a:noFill/>
                  <a:ln w="6350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00" dirty="0">
                      <a:latin typeface="+mj-lt"/>
                    </a:endParaRPr>
                  </a:p>
                </p:txBody>
              </p:sp>
            </p:grpSp>
            <p:grpSp>
              <p:nvGrpSpPr>
                <p:cNvPr id="3201" name="Group 106"/>
                <p:cNvGrpSpPr>
                  <a:grpSpLocks/>
                </p:cNvGrpSpPr>
                <p:nvPr/>
              </p:nvGrpSpPr>
              <p:grpSpPr bwMode="auto">
                <a:xfrm>
                  <a:off x="3136" y="1767"/>
                  <a:ext cx="802" cy="265"/>
                  <a:chOff x="355" y="1883"/>
                  <a:chExt cx="802" cy="265"/>
                </a:xfrm>
              </p:grpSpPr>
              <p:grpSp>
                <p:nvGrpSpPr>
                  <p:cNvPr id="3202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355" y="1883"/>
                    <a:ext cx="802" cy="265"/>
                    <a:chOff x="355" y="1883"/>
                    <a:chExt cx="802" cy="265"/>
                  </a:xfrm>
                </p:grpSpPr>
                <p:sp>
                  <p:nvSpPr>
                    <p:cNvPr id="3210" name="Freeform 108"/>
                    <p:cNvSpPr>
                      <a:spLocks/>
                    </p:cNvSpPr>
                    <p:nvPr/>
                  </p:nvSpPr>
                  <p:spPr bwMode="auto">
                    <a:xfrm>
                      <a:off x="355" y="1920"/>
                      <a:ext cx="802" cy="228"/>
                    </a:xfrm>
                    <a:custGeom>
                      <a:avLst/>
                      <a:gdLst>
                        <a:gd name="T0" fmla="*/ 34 w 2407"/>
                        <a:gd name="T1" fmla="*/ 3 h 685"/>
                        <a:gd name="T2" fmla="*/ 15 w 2407"/>
                        <a:gd name="T3" fmla="*/ 13 h 685"/>
                        <a:gd name="T4" fmla="*/ 4 w 2407"/>
                        <a:gd name="T5" fmla="*/ 26 h 685"/>
                        <a:gd name="T6" fmla="*/ 0 w 2407"/>
                        <a:gd name="T7" fmla="*/ 38 h 685"/>
                        <a:gd name="T8" fmla="*/ 1 w 2407"/>
                        <a:gd name="T9" fmla="*/ 89 h 685"/>
                        <a:gd name="T10" fmla="*/ 14 w 2407"/>
                        <a:gd name="T11" fmla="*/ 104 h 685"/>
                        <a:gd name="T12" fmla="*/ 36 w 2407"/>
                        <a:gd name="T13" fmla="*/ 119 h 685"/>
                        <a:gd name="T14" fmla="*/ 106 w 2407"/>
                        <a:gd name="T15" fmla="*/ 145 h 685"/>
                        <a:gd name="T16" fmla="*/ 195 w 2407"/>
                        <a:gd name="T17" fmla="*/ 173 h 685"/>
                        <a:gd name="T18" fmla="*/ 277 w 2407"/>
                        <a:gd name="T19" fmla="*/ 193 h 685"/>
                        <a:gd name="T20" fmla="*/ 354 w 2407"/>
                        <a:gd name="T21" fmla="*/ 208 h 685"/>
                        <a:gd name="T22" fmla="*/ 399 w 2407"/>
                        <a:gd name="T23" fmla="*/ 214 h 685"/>
                        <a:gd name="T24" fmla="*/ 434 w 2407"/>
                        <a:gd name="T25" fmla="*/ 218 h 685"/>
                        <a:gd name="T26" fmla="*/ 491 w 2407"/>
                        <a:gd name="T27" fmla="*/ 222 h 685"/>
                        <a:gd name="T28" fmla="*/ 560 w 2407"/>
                        <a:gd name="T29" fmla="*/ 226 h 685"/>
                        <a:gd name="T30" fmla="*/ 639 w 2407"/>
                        <a:gd name="T31" fmla="*/ 228 h 685"/>
                        <a:gd name="T32" fmla="*/ 699 w 2407"/>
                        <a:gd name="T33" fmla="*/ 226 h 685"/>
                        <a:gd name="T34" fmla="*/ 744 w 2407"/>
                        <a:gd name="T35" fmla="*/ 218 h 685"/>
                        <a:gd name="T36" fmla="*/ 767 w 2407"/>
                        <a:gd name="T37" fmla="*/ 205 h 685"/>
                        <a:gd name="T38" fmla="*/ 786 w 2407"/>
                        <a:gd name="T39" fmla="*/ 186 h 685"/>
                        <a:gd name="T40" fmla="*/ 799 w 2407"/>
                        <a:gd name="T41" fmla="*/ 159 h 685"/>
                        <a:gd name="T42" fmla="*/ 802 w 2407"/>
                        <a:gd name="T43" fmla="*/ 129 h 685"/>
                        <a:gd name="T44" fmla="*/ 799 w 2407"/>
                        <a:gd name="T45" fmla="*/ 102 h 685"/>
                        <a:gd name="T46" fmla="*/ 735 w 2407"/>
                        <a:gd name="T47" fmla="*/ 114 h 685"/>
                        <a:gd name="T48" fmla="*/ 686 w 2407"/>
                        <a:gd name="T49" fmla="*/ 118 h 685"/>
                        <a:gd name="T50" fmla="*/ 647 w 2407"/>
                        <a:gd name="T51" fmla="*/ 117 h 685"/>
                        <a:gd name="T52" fmla="*/ 618 w 2407"/>
                        <a:gd name="T53" fmla="*/ 113 h 685"/>
                        <a:gd name="T54" fmla="*/ 597 w 2407"/>
                        <a:gd name="T55" fmla="*/ 106 h 685"/>
                        <a:gd name="T56" fmla="*/ 511 w 2407"/>
                        <a:gd name="T57" fmla="*/ 100 h 685"/>
                        <a:gd name="T58" fmla="*/ 455 w 2407"/>
                        <a:gd name="T59" fmla="*/ 98 h 685"/>
                        <a:gd name="T60" fmla="*/ 402 w 2407"/>
                        <a:gd name="T61" fmla="*/ 93 h 685"/>
                        <a:gd name="T62" fmla="*/ 339 w 2407"/>
                        <a:gd name="T63" fmla="*/ 85 h 685"/>
                        <a:gd name="T64" fmla="*/ 288 w 2407"/>
                        <a:gd name="T65" fmla="*/ 78 h 685"/>
                        <a:gd name="T66" fmla="*/ 212 w 2407"/>
                        <a:gd name="T67" fmla="*/ 63 h 685"/>
                        <a:gd name="T68" fmla="*/ 147 w 2407"/>
                        <a:gd name="T69" fmla="*/ 47 h 685"/>
                        <a:gd name="T70" fmla="*/ 86 w 2407"/>
                        <a:gd name="T71" fmla="*/ 27 h 685"/>
                        <a:gd name="T72" fmla="*/ 59 w 2407"/>
                        <a:gd name="T73" fmla="*/ 16 h 685"/>
                        <a:gd name="T74" fmla="*/ 50 w 2407"/>
                        <a:gd name="T75" fmla="*/ 8 h 685"/>
                        <a:gd name="T76" fmla="*/ 42 w 2407"/>
                        <a:gd name="T77" fmla="*/ 0 h 685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w 2407"/>
                        <a:gd name="T118" fmla="*/ 0 h 685"/>
                        <a:gd name="T119" fmla="*/ 2407 w 2407"/>
                        <a:gd name="T120" fmla="*/ 685 h 685"/>
                      </a:gdLst>
                      <a:ahLst/>
                      <a:cxnLst>
                        <a:cxn ang="T78">
                          <a:pos x="T0" y="T1"/>
                        </a:cxn>
                        <a:cxn ang="T79">
                          <a:pos x="T2" y="T3"/>
                        </a:cxn>
                        <a:cxn ang="T80">
                          <a:pos x="T4" y="T5"/>
                        </a:cxn>
                        <a:cxn ang="T81">
                          <a:pos x="T6" y="T7"/>
                        </a:cxn>
                        <a:cxn ang="T82">
                          <a:pos x="T8" y="T9"/>
                        </a:cxn>
                        <a:cxn ang="T83">
                          <a:pos x="T10" y="T11"/>
                        </a:cxn>
                        <a:cxn ang="T84">
                          <a:pos x="T12" y="T13"/>
                        </a:cxn>
                        <a:cxn ang="T85">
                          <a:pos x="T14" y="T15"/>
                        </a:cxn>
                        <a:cxn ang="T86">
                          <a:pos x="T16" y="T17"/>
                        </a:cxn>
                        <a:cxn ang="T87">
                          <a:pos x="T18" y="T19"/>
                        </a:cxn>
                        <a:cxn ang="T88">
                          <a:pos x="T20" y="T21"/>
                        </a:cxn>
                        <a:cxn ang="T89">
                          <a:pos x="T22" y="T23"/>
                        </a:cxn>
                        <a:cxn ang="T90">
                          <a:pos x="T24" y="T25"/>
                        </a:cxn>
                        <a:cxn ang="T91">
                          <a:pos x="T26" y="T27"/>
                        </a:cxn>
                        <a:cxn ang="T92">
                          <a:pos x="T28" y="T29"/>
                        </a:cxn>
                        <a:cxn ang="T93">
                          <a:pos x="T30" y="T31"/>
                        </a:cxn>
                        <a:cxn ang="T94">
                          <a:pos x="T32" y="T33"/>
                        </a:cxn>
                        <a:cxn ang="T95">
                          <a:pos x="T34" y="T35"/>
                        </a:cxn>
                        <a:cxn ang="T96">
                          <a:pos x="T36" y="T37"/>
                        </a:cxn>
                        <a:cxn ang="T97">
                          <a:pos x="T38" y="T39"/>
                        </a:cxn>
                        <a:cxn ang="T98">
                          <a:pos x="T40" y="T41"/>
                        </a:cxn>
                        <a:cxn ang="T99">
                          <a:pos x="T42" y="T43"/>
                        </a:cxn>
                        <a:cxn ang="T100">
                          <a:pos x="T44" y="T45"/>
                        </a:cxn>
                        <a:cxn ang="T101">
                          <a:pos x="T46" y="T47"/>
                        </a:cxn>
                        <a:cxn ang="T102">
                          <a:pos x="T48" y="T49"/>
                        </a:cxn>
                        <a:cxn ang="T103">
                          <a:pos x="T50" y="T51"/>
                        </a:cxn>
                        <a:cxn ang="T104">
                          <a:pos x="T52" y="T53"/>
                        </a:cxn>
                        <a:cxn ang="T105">
                          <a:pos x="T54" y="T55"/>
                        </a:cxn>
                        <a:cxn ang="T106">
                          <a:pos x="T56" y="T57"/>
                        </a:cxn>
                        <a:cxn ang="T107">
                          <a:pos x="T58" y="T59"/>
                        </a:cxn>
                        <a:cxn ang="T108">
                          <a:pos x="T60" y="T61"/>
                        </a:cxn>
                        <a:cxn ang="T109">
                          <a:pos x="T62" y="T63"/>
                        </a:cxn>
                        <a:cxn ang="T110">
                          <a:pos x="T64" y="T65"/>
                        </a:cxn>
                        <a:cxn ang="T111">
                          <a:pos x="T66" y="T67"/>
                        </a:cxn>
                        <a:cxn ang="T112">
                          <a:pos x="T68" y="T69"/>
                        </a:cxn>
                        <a:cxn ang="T113">
                          <a:pos x="T70" y="T71"/>
                        </a:cxn>
                        <a:cxn ang="T114">
                          <a:pos x="T72" y="T73"/>
                        </a:cxn>
                        <a:cxn ang="T115">
                          <a:pos x="T74" y="T75"/>
                        </a:cxn>
                        <a:cxn ang="T116">
                          <a:pos x="T76" y="T77"/>
                        </a:cxn>
                      </a:cxnLst>
                      <a:rect l="T117" t="T118" r="T119" b="T120"/>
                      <a:pathLst>
                        <a:path w="2407" h="685">
                          <a:moveTo>
                            <a:pt x="125" y="0"/>
                          </a:moveTo>
                          <a:lnTo>
                            <a:pt x="101" y="8"/>
                          </a:lnTo>
                          <a:lnTo>
                            <a:pt x="75" y="22"/>
                          </a:lnTo>
                          <a:lnTo>
                            <a:pt x="46" y="39"/>
                          </a:lnTo>
                          <a:lnTo>
                            <a:pt x="24" y="59"/>
                          </a:lnTo>
                          <a:lnTo>
                            <a:pt x="12" y="78"/>
                          </a:lnTo>
                          <a:lnTo>
                            <a:pt x="4" y="93"/>
                          </a:lnTo>
                          <a:lnTo>
                            <a:pt x="0" y="115"/>
                          </a:lnTo>
                          <a:lnTo>
                            <a:pt x="0" y="247"/>
                          </a:lnTo>
                          <a:lnTo>
                            <a:pt x="4" y="268"/>
                          </a:lnTo>
                          <a:lnTo>
                            <a:pt x="19" y="293"/>
                          </a:lnTo>
                          <a:lnTo>
                            <a:pt x="42" y="313"/>
                          </a:lnTo>
                          <a:lnTo>
                            <a:pt x="68" y="336"/>
                          </a:lnTo>
                          <a:lnTo>
                            <a:pt x="108" y="358"/>
                          </a:lnTo>
                          <a:lnTo>
                            <a:pt x="226" y="401"/>
                          </a:lnTo>
                          <a:lnTo>
                            <a:pt x="319" y="435"/>
                          </a:lnTo>
                          <a:lnTo>
                            <a:pt x="445" y="478"/>
                          </a:lnTo>
                          <a:lnTo>
                            <a:pt x="585" y="520"/>
                          </a:lnTo>
                          <a:lnTo>
                            <a:pt x="695" y="551"/>
                          </a:lnTo>
                          <a:lnTo>
                            <a:pt x="830" y="581"/>
                          </a:lnTo>
                          <a:lnTo>
                            <a:pt x="986" y="609"/>
                          </a:lnTo>
                          <a:lnTo>
                            <a:pt x="1062" y="624"/>
                          </a:lnTo>
                          <a:lnTo>
                            <a:pt x="1133" y="633"/>
                          </a:lnTo>
                          <a:lnTo>
                            <a:pt x="1198" y="643"/>
                          </a:lnTo>
                          <a:lnTo>
                            <a:pt x="1243" y="649"/>
                          </a:lnTo>
                          <a:lnTo>
                            <a:pt x="1302" y="654"/>
                          </a:lnTo>
                          <a:lnTo>
                            <a:pt x="1350" y="656"/>
                          </a:lnTo>
                          <a:lnTo>
                            <a:pt x="1473" y="666"/>
                          </a:lnTo>
                          <a:lnTo>
                            <a:pt x="1583" y="673"/>
                          </a:lnTo>
                          <a:lnTo>
                            <a:pt x="1680" y="680"/>
                          </a:lnTo>
                          <a:lnTo>
                            <a:pt x="1791" y="684"/>
                          </a:lnTo>
                          <a:lnTo>
                            <a:pt x="1917" y="685"/>
                          </a:lnTo>
                          <a:lnTo>
                            <a:pt x="2030" y="682"/>
                          </a:lnTo>
                          <a:lnTo>
                            <a:pt x="2099" y="680"/>
                          </a:lnTo>
                          <a:lnTo>
                            <a:pt x="2168" y="668"/>
                          </a:lnTo>
                          <a:lnTo>
                            <a:pt x="2234" y="654"/>
                          </a:lnTo>
                          <a:lnTo>
                            <a:pt x="2274" y="639"/>
                          </a:lnTo>
                          <a:lnTo>
                            <a:pt x="2302" y="616"/>
                          </a:lnTo>
                          <a:lnTo>
                            <a:pt x="2334" y="593"/>
                          </a:lnTo>
                          <a:lnTo>
                            <a:pt x="2360" y="558"/>
                          </a:lnTo>
                          <a:lnTo>
                            <a:pt x="2379" y="528"/>
                          </a:lnTo>
                          <a:lnTo>
                            <a:pt x="2398" y="478"/>
                          </a:lnTo>
                          <a:lnTo>
                            <a:pt x="2404" y="429"/>
                          </a:lnTo>
                          <a:lnTo>
                            <a:pt x="2407" y="388"/>
                          </a:lnTo>
                          <a:lnTo>
                            <a:pt x="2404" y="344"/>
                          </a:lnTo>
                          <a:lnTo>
                            <a:pt x="2399" y="306"/>
                          </a:lnTo>
                          <a:lnTo>
                            <a:pt x="2252" y="336"/>
                          </a:lnTo>
                          <a:lnTo>
                            <a:pt x="2205" y="342"/>
                          </a:lnTo>
                          <a:lnTo>
                            <a:pt x="2123" y="353"/>
                          </a:lnTo>
                          <a:lnTo>
                            <a:pt x="2058" y="354"/>
                          </a:lnTo>
                          <a:lnTo>
                            <a:pt x="2001" y="354"/>
                          </a:lnTo>
                          <a:lnTo>
                            <a:pt x="1941" y="353"/>
                          </a:lnTo>
                          <a:lnTo>
                            <a:pt x="1896" y="352"/>
                          </a:lnTo>
                          <a:lnTo>
                            <a:pt x="1854" y="338"/>
                          </a:lnTo>
                          <a:lnTo>
                            <a:pt x="1824" y="334"/>
                          </a:lnTo>
                          <a:lnTo>
                            <a:pt x="1793" y="318"/>
                          </a:lnTo>
                          <a:lnTo>
                            <a:pt x="1775" y="301"/>
                          </a:lnTo>
                          <a:lnTo>
                            <a:pt x="1534" y="300"/>
                          </a:lnTo>
                          <a:lnTo>
                            <a:pt x="1425" y="296"/>
                          </a:lnTo>
                          <a:lnTo>
                            <a:pt x="1367" y="295"/>
                          </a:lnTo>
                          <a:lnTo>
                            <a:pt x="1302" y="289"/>
                          </a:lnTo>
                          <a:lnTo>
                            <a:pt x="1208" y="279"/>
                          </a:lnTo>
                          <a:lnTo>
                            <a:pt x="1099" y="267"/>
                          </a:lnTo>
                          <a:lnTo>
                            <a:pt x="1018" y="255"/>
                          </a:lnTo>
                          <a:lnTo>
                            <a:pt x="941" y="243"/>
                          </a:lnTo>
                          <a:lnTo>
                            <a:pt x="865" y="235"/>
                          </a:lnTo>
                          <a:lnTo>
                            <a:pt x="752" y="212"/>
                          </a:lnTo>
                          <a:lnTo>
                            <a:pt x="637" y="190"/>
                          </a:lnTo>
                          <a:lnTo>
                            <a:pt x="526" y="164"/>
                          </a:lnTo>
                          <a:lnTo>
                            <a:pt x="441" y="140"/>
                          </a:lnTo>
                          <a:lnTo>
                            <a:pt x="351" y="113"/>
                          </a:lnTo>
                          <a:lnTo>
                            <a:pt x="258" y="82"/>
                          </a:lnTo>
                          <a:lnTo>
                            <a:pt x="212" y="63"/>
                          </a:lnTo>
                          <a:lnTo>
                            <a:pt x="178" y="47"/>
                          </a:lnTo>
                          <a:lnTo>
                            <a:pt x="160" y="37"/>
                          </a:lnTo>
                          <a:lnTo>
                            <a:pt x="149" y="24"/>
                          </a:lnTo>
                          <a:lnTo>
                            <a:pt x="141" y="0"/>
                          </a:lnTo>
                          <a:lnTo>
                            <a:pt x="125" y="0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</p:txBody>
                </p:sp>
                <p:sp>
                  <p:nvSpPr>
                    <p:cNvPr id="3211" name="Freeform 109"/>
                    <p:cNvSpPr>
                      <a:spLocks/>
                    </p:cNvSpPr>
                    <p:nvPr/>
                  </p:nvSpPr>
                  <p:spPr bwMode="auto">
                    <a:xfrm>
                      <a:off x="355" y="1951"/>
                      <a:ext cx="802" cy="197"/>
                    </a:xfrm>
                    <a:custGeom>
                      <a:avLst/>
                      <a:gdLst>
                        <a:gd name="T0" fmla="*/ 55 w 2407"/>
                        <a:gd name="T1" fmla="*/ 29 h 592"/>
                        <a:gd name="T2" fmla="*/ 28 w 2407"/>
                        <a:gd name="T3" fmla="*/ 17 h 592"/>
                        <a:gd name="T4" fmla="*/ 7 w 2407"/>
                        <a:gd name="T5" fmla="*/ 4 h 592"/>
                        <a:gd name="T6" fmla="*/ 0 w 2407"/>
                        <a:gd name="T7" fmla="*/ 7 h 592"/>
                        <a:gd name="T8" fmla="*/ 1 w 2407"/>
                        <a:gd name="T9" fmla="*/ 58 h 592"/>
                        <a:gd name="T10" fmla="*/ 14 w 2407"/>
                        <a:gd name="T11" fmla="*/ 73 h 592"/>
                        <a:gd name="T12" fmla="*/ 36 w 2407"/>
                        <a:gd name="T13" fmla="*/ 88 h 592"/>
                        <a:gd name="T14" fmla="*/ 106 w 2407"/>
                        <a:gd name="T15" fmla="*/ 114 h 592"/>
                        <a:gd name="T16" fmla="*/ 195 w 2407"/>
                        <a:gd name="T17" fmla="*/ 143 h 592"/>
                        <a:gd name="T18" fmla="*/ 277 w 2407"/>
                        <a:gd name="T19" fmla="*/ 162 h 592"/>
                        <a:gd name="T20" fmla="*/ 354 w 2407"/>
                        <a:gd name="T21" fmla="*/ 177 h 592"/>
                        <a:gd name="T22" fmla="*/ 399 w 2407"/>
                        <a:gd name="T23" fmla="*/ 183 h 592"/>
                        <a:gd name="T24" fmla="*/ 434 w 2407"/>
                        <a:gd name="T25" fmla="*/ 187 h 592"/>
                        <a:gd name="T26" fmla="*/ 491 w 2407"/>
                        <a:gd name="T27" fmla="*/ 191 h 592"/>
                        <a:gd name="T28" fmla="*/ 560 w 2407"/>
                        <a:gd name="T29" fmla="*/ 195 h 592"/>
                        <a:gd name="T30" fmla="*/ 639 w 2407"/>
                        <a:gd name="T31" fmla="*/ 197 h 592"/>
                        <a:gd name="T32" fmla="*/ 699 w 2407"/>
                        <a:gd name="T33" fmla="*/ 195 h 592"/>
                        <a:gd name="T34" fmla="*/ 727 w 2407"/>
                        <a:gd name="T35" fmla="*/ 191 h 592"/>
                        <a:gd name="T36" fmla="*/ 758 w 2407"/>
                        <a:gd name="T37" fmla="*/ 182 h 592"/>
                        <a:gd name="T38" fmla="*/ 778 w 2407"/>
                        <a:gd name="T39" fmla="*/ 166 h 592"/>
                        <a:gd name="T40" fmla="*/ 793 w 2407"/>
                        <a:gd name="T41" fmla="*/ 145 h 592"/>
                        <a:gd name="T42" fmla="*/ 801 w 2407"/>
                        <a:gd name="T43" fmla="*/ 112 h 592"/>
                        <a:gd name="T44" fmla="*/ 801 w 2407"/>
                        <a:gd name="T45" fmla="*/ 84 h 592"/>
                        <a:gd name="T46" fmla="*/ 796 w 2407"/>
                        <a:gd name="T47" fmla="*/ 82 h 592"/>
                        <a:gd name="T48" fmla="*/ 782 w 2407"/>
                        <a:gd name="T49" fmla="*/ 97 h 592"/>
                        <a:gd name="T50" fmla="*/ 755 w 2407"/>
                        <a:gd name="T51" fmla="*/ 104 h 592"/>
                        <a:gd name="T52" fmla="*/ 713 w 2407"/>
                        <a:gd name="T53" fmla="*/ 110 h 592"/>
                        <a:gd name="T54" fmla="*/ 663 w 2407"/>
                        <a:gd name="T55" fmla="*/ 114 h 592"/>
                        <a:gd name="T56" fmla="*/ 618 w 2407"/>
                        <a:gd name="T57" fmla="*/ 113 h 592"/>
                        <a:gd name="T58" fmla="*/ 560 w 2407"/>
                        <a:gd name="T59" fmla="*/ 112 h 592"/>
                        <a:gd name="T60" fmla="*/ 513 w 2407"/>
                        <a:gd name="T61" fmla="*/ 112 h 592"/>
                        <a:gd name="T62" fmla="*/ 465 w 2407"/>
                        <a:gd name="T63" fmla="*/ 110 h 592"/>
                        <a:gd name="T64" fmla="*/ 409 w 2407"/>
                        <a:gd name="T65" fmla="*/ 106 h 592"/>
                        <a:gd name="T66" fmla="*/ 349 w 2407"/>
                        <a:gd name="T67" fmla="*/ 100 h 592"/>
                        <a:gd name="T68" fmla="*/ 295 w 2407"/>
                        <a:gd name="T69" fmla="*/ 92 h 592"/>
                        <a:gd name="T70" fmla="*/ 242 w 2407"/>
                        <a:gd name="T71" fmla="*/ 82 h 592"/>
                        <a:gd name="T72" fmla="*/ 197 w 2407"/>
                        <a:gd name="T73" fmla="*/ 71 h 592"/>
                        <a:gd name="T74" fmla="*/ 148 w 2407"/>
                        <a:gd name="T75" fmla="*/ 57 h 592"/>
                        <a:gd name="T76" fmla="*/ 112 w 2407"/>
                        <a:gd name="T77" fmla="*/ 48 h 592"/>
                        <a:gd name="T78" fmla="*/ 81 w 2407"/>
                        <a:gd name="T79" fmla="*/ 37 h 592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w 2407"/>
                        <a:gd name="T121" fmla="*/ 0 h 592"/>
                        <a:gd name="T122" fmla="*/ 2407 w 2407"/>
                        <a:gd name="T123" fmla="*/ 592 h 592"/>
                      </a:gdLst>
                      <a:ahLst/>
                      <a:cxnLst>
                        <a:cxn ang="T80">
                          <a:pos x="T0" y="T1"/>
                        </a:cxn>
                        <a:cxn ang="T81">
                          <a:pos x="T2" y="T3"/>
                        </a:cxn>
                        <a:cxn ang="T82">
                          <a:pos x="T4" y="T5"/>
                        </a:cxn>
                        <a:cxn ang="T83">
                          <a:pos x="T6" y="T7"/>
                        </a:cxn>
                        <a:cxn ang="T84">
                          <a:pos x="T8" y="T9"/>
                        </a:cxn>
                        <a:cxn ang="T85">
                          <a:pos x="T10" y="T11"/>
                        </a:cxn>
                        <a:cxn ang="T86">
                          <a:pos x="T12" y="T13"/>
                        </a:cxn>
                        <a:cxn ang="T87">
                          <a:pos x="T14" y="T15"/>
                        </a:cxn>
                        <a:cxn ang="T88">
                          <a:pos x="T16" y="T17"/>
                        </a:cxn>
                        <a:cxn ang="T89">
                          <a:pos x="T18" y="T19"/>
                        </a:cxn>
                        <a:cxn ang="T90">
                          <a:pos x="T20" y="T21"/>
                        </a:cxn>
                        <a:cxn ang="T91">
                          <a:pos x="T22" y="T23"/>
                        </a:cxn>
                        <a:cxn ang="T92">
                          <a:pos x="T24" y="T25"/>
                        </a:cxn>
                        <a:cxn ang="T93">
                          <a:pos x="T26" y="T27"/>
                        </a:cxn>
                        <a:cxn ang="T94">
                          <a:pos x="T28" y="T29"/>
                        </a:cxn>
                        <a:cxn ang="T95">
                          <a:pos x="T30" y="T31"/>
                        </a:cxn>
                        <a:cxn ang="T96">
                          <a:pos x="T32" y="T33"/>
                        </a:cxn>
                        <a:cxn ang="T97">
                          <a:pos x="T34" y="T35"/>
                        </a:cxn>
                        <a:cxn ang="T98">
                          <a:pos x="T36" y="T37"/>
                        </a:cxn>
                        <a:cxn ang="T99">
                          <a:pos x="T38" y="T39"/>
                        </a:cxn>
                        <a:cxn ang="T100">
                          <a:pos x="T40" y="T41"/>
                        </a:cxn>
                        <a:cxn ang="T101">
                          <a:pos x="T42" y="T43"/>
                        </a:cxn>
                        <a:cxn ang="T102">
                          <a:pos x="T44" y="T45"/>
                        </a:cxn>
                        <a:cxn ang="T103">
                          <a:pos x="T46" y="T47"/>
                        </a:cxn>
                        <a:cxn ang="T104">
                          <a:pos x="T48" y="T49"/>
                        </a:cxn>
                        <a:cxn ang="T105">
                          <a:pos x="T50" y="T51"/>
                        </a:cxn>
                        <a:cxn ang="T106">
                          <a:pos x="T52" y="T53"/>
                        </a:cxn>
                        <a:cxn ang="T107">
                          <a:pos x="T54" y="T55"/>
                        </a:cxn>
                        <a:cxn ang="T108">
                          <a:pos x="T56" y="T57"/>
                        </a:cxn>
                        <a:cxn ang="T109">
                          <a:pos x="T58" y="T59"/>
                        </a:cxn>
                        <a:cxn ang="T110">
                          <a:pos x="T60" y="T61"/>
                        </a:cxn>
                        <a:cxn ang="T111">
                          <a:pos x="T62" y="T63"/>
                        </a:cxn>
                        <a:cxn ang="T112">
                          <a:pos x="T64" y="T65"/>
                        </a:cxn>
                        <a:cxn ang="T113">
                          <a:pos x="T66" y="T67"/>
                        </a:cxn>
                        <a:cxn ang="T114">
                          <a:pos x="T68" y="T69"/>
                        </a:cxn>
                        <a:cxn ang="T115">
                          <a:pos x="T70" y="T71"/>
                        </a:cxn>
                        <a:cxn ang="T116">
                          <a:pos x="T72" y="T73"/>
                        </a:cxn>
                        <a:cxn ang="T117">
                          <a:pos x="T74" y="T75"/>
                        </a:cxn>
                        <a:cxn ang="T118">
                          <a:pos x="T76" y="T77"/>
                        </a:cxn>
                        <a:cxn ang="T119">
                          <a:pos x="T78" y="T79"/>
                        </a:cxn>
                      </a:cxnLst>
                      <a:rect l="T120" t="T121" r="T122" b="T123"/>
                      <a:pathLst>
                        <a:path w="2407" h="592">
                          <a:moveTo>
                            <a:pt x="209" y="98"/>
                          </a:moveTo>
                          <a:lnTo>
                            <a:pt x="166" y="86"/>
                          </a:lnTo>
                          <a:lnTo>
                            <a:pt x="125" y="70"/>
                          </a:lnTo>
                          <a:lnTo>
                            <a:pt x="83" y="51"/>
                          </a:lnTo>
                          <a:lnTo>
                            <a:pt x="49" y="31"/>
                          </a:lnTo>
                          <a:lnTo>
                            <a:pt x="20" y="13"/>
                          </a:lnTo>
                          <a:lnTo>
                            <a:pt x="4" y="0"/>
                          </a:lnTo>
                          <a:lnTo>
                            <a:pt x="0" y="22"/>
                          </a:lnTo>
                          <a:lnTo>
                            <a:pt x="0" y="154"/>
                          </a:lnTo>
                          <a:lnTo>
                            <a:pt x="4" y="175"/>
                          </a:lnTo>
                          <a:lnTo>
                            <a:pt x="19" y="200"/>
                          </a:lnTo>
                          <a:lnTo>
                            <a:pt x="42" y="220"/>
                          </a:lnTo>
                          <a:lnTo>
                            <a:pt x="68" y="243"/>
                          </a:lnTo>
                          <a:lnTo>
                            <a:pt x="108" y="265"/>
                          </a:lnTo>
                          <a:lnTo>
                            <a:pt x="226" y="308"/>
                          </a:lnTo>
                          <a:lnTo>
                            <a:pt x="319" y="342"/>
                          </a:lnTo>
                          <a:lnTo>
                            <a:pt x="445" y="385"/>
                          </a:lnTo>
                          <a:lnTo>
                            <a:pt x="585" y="429"/>
                          </a:lnTo>
                          <a:lnTo>
                            <a:pt x="695" y="458"/>
                          </a:lnTo>
                          <a:lnTo>
                            <a:pt x="830" y="488"/>
                          </a:lnTo>
                          <a:lnTo>
                            <a:pt x="958" y="514"/>
                          </a:lnTo>
                          <a:lnTo>
                            <a:pt x="1062" y="531"/>
                          </a:lnTo>
                          <a:lnTo>
                            <a:pt x="1133" y="543"/>
                          </a:lnTo>
                          <a:lnTo>
                            <a:pt x="1198" y="550"/>
                          </a:lnTo>
                          <a:lnTo>
                            <a:pt x="1243" y="556"/>
                          </a:lnTo>
                          <a:lnTo>
                            <a:pt x="1302" y="561"/>
                          </a:lnTo>
                          <a:lnTo>
                            <a:pt x="1356" y="565"/>
                          </a:lnTo>
                          <a:lnTo>
                            <a:pt x="1473" y="573"/>
                          </a:lnTo>
                          <a:lnTo>
                            <a:pt x="1583" y="580"/>
                          </a:lnTo>
                          <a:lnTo>
                            <a:pt x="1680" y="587"/>
                          </a:lnTo>
                          <a:lnTo>
                            <a:pt x="1791" y="591"/>
                          </a:lnTo>
                          <a:lnTo>
                            <a:pt x="1917" y="592"/>
                          </a:lnTo>
                          <a:lnTo>
                            <a:pt x="2030" y="589"/>
                          </a:lnTo>
                          <a:lnTo>
                            <a:pt x="2099" y="587"/>
                          </a:lnTo>
                          <a:lnTo>
                            <a:pt x="2147" y="580"/>
                          </a:lnTo>
                          <a:lnTo>
                            <a:pt x="2182" y="575"/>
                          </a:lnTo>
                          <a:lnTo>
                            <a:pt x="2233" y="563"/>
                          </a:lnTo>
                          <a:lnTo>
                            <a:pt x="2274" y="546"/>
                          </a:lnTo>
                          <a:lnTo>
                            <a:pt x="2306" y="523"/>
                          </a:lnTo>
                          <a:lnTo>
                            <a:pt x="2334" y="500"/>
                          </a:lnTo>
                          <a:lnTo>
                            <a:pt x="2360" y="465"/>
                          </a:lnTo>
                          <a:lnTo>
                            <a:pt x="2379" y="437"/>
                          </a:lnTo>
                          <a:lnTo>
                            <a:pt x="2398" y="385"/>
                          </a:lnTo>
                          <a:lnTo>
                            <a:pt x="2404" y="336"/>
                          </a:lnTo>
                          <a:lnTo>
                            <a:pt x="2407" y="295"/>
                          </a:lnTo>
                          <a:lnTo>
                            <a:pt x="2404" y="251"/>
                          </a:lnTo>
                          <a:lnTo>
                            <a:pt x="2399" y="213"/>
                          </a:lnTo>
                          <a:lnTo>
                            <a:pt x="2390" y="245"/>
                          </a:lnTo>
                          <a:lnTo>
                            <a:pt x="2375" y="273"/>
                          </a:lnTo>
                          <a:lnTo>
                            <a:pt x="2346" y="291"/>
                          </a:lnTo>
                          <a:lnTo>
                            <a:pt x="2306" y="302"/>
                          </a:lnTo>
                          <a:lnTo>
                            <a:pt x="2267" y="313"/>
                          </a:lnTo>
                          <a:lnTo>
                            <a:pt x="2209" y="324"/>
                          </a:lnTo>
                          <a:lnTo>
                            <a:pt x="2141" y="332"/>
                          </a:lnTo>
                          <a:lnTo>
                            <a:pt x="2075" y="336"/>
                          </a:lnTo>
                          <a:lnTo>
                            <a:pt x="1989" y="342"/>
                          </a:lnTo>
                          <a:lnTo>
                            <a:pt x="1914" y="342"/>
                          </a:lnTo>
                          <a:lnTo>
                            <a:pt x="1854" y="341"/>
                          </a:lnTo>
                          <a:lnTo>
                            <a:pt x="1777" y="336"/>
                          </a:lnTo>
                          <a:lnTo>
                            <a:pt x="1680" y="336"/>
                          </a:lnTo>
                          <a:lnTo>
                            <a:pt x="1609" y="336"/>
                          </a:lnTo>
                          <a:lnTo>
                            <a:pt x="1541" y="336"/>
                          </a:lnTo>
                          <a:lnTo>
                            <a:pt x="1476" y="333"/>
                          </a:lnTo>
                          <a:lnTo>
                            <a:pt x="1395" y="332"/>
                          </a:lnTo>
                          <a:lnTo>
                            <a:pt x="1318" y="326"/>
                          </a:lnTo>
                          <a:lnTo>
                            <a:pt x="1228" y="320"/>
                          </a:lnTo>
                          <a:lnTo>
                            <a:pt x="1133" y="309"/>
                          </a:lnTo>
                          <a:lnTo>
                            <a:pt x="1047" y="301"/>
                          </a:lnTo>
                          <a:lnTo>
                            <a:pt x="967" y="288"/>
                          </a:lnTo>
                          <a:lnTo>
                            <a:pt x="886" y="275"/>
                          </a:lnTo>
                          <a:lnTo>
                            <a:pt x="801" y="260"/>
                          </a:lnTo>
                          <a:lnTo>
                            <a:pt x="726" y="245"/>
                          </a:lnTo>
                          <a:lnTo>
                            <a:pt x="658" y="229"/>
                          </a:lnTo>
                          <a:lnTo>
                            <a:pt x="591" y="212"/>
                          </a:lnTo>
                          <a:lnTo>
                            <a:pt x="514" y="191"/>
                          </a:lnTo>
                          <a:lnTo>
                            <a:pt x="443" y="171"/>
                          </a:lnTo>
                          <a:lnTo>
                            <a:pt x="392" y="155"/>
                          </a:lnTo>
                          <a:lnTo>
                            <a:pt x="335" y="143"/>
                          </a:lnTo>
                          <a:lnTo>
                            <a:pt x="294" y="127"/>
                          </a:lnTo>
                          <a:lnTo>
                            <a:pt x="243" y="111"/>
                          </a:lnTo>
                          <a:lnTo>
                            <a:pt x="209" y="98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</p:txBody>
                </p:sp>
                <p:sp>
                  <p:nvSpPr>
                    <p:cNvPr id="3212" name="Arc 110"/>
                    <p:cNvSpPr>
                      <a:spLocks/>
                    </p:cNvSpPr>
                    <p:nvPr/>
                  </p:nvSpPr>
                  <p:spPr bwMode="auto">
                    <a:xfrm>
                      <a:off x="415" y="1883"/>
                      <a:ext cx="545" cy="185"/>
                    </a:xfrm>
                    <a:custGeom>
                      <a:avLst/>
                      <a:gdLst>
                        <a:gd name="T0" fmla="*/ 13 w 22043"/>
                        <a:gd name="T1" fmla="*/ 2 h 21600"/>
                        <a:gd name="T2" fmla="*/ 0 w 22043"/>
                        <a:gd name="T3" fmla="*/ 1 h 21600"/>
                        <a:gd name="T4" fmla="*/ 11 w 22043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2043"/>
                        <a:gd name="T10" fmla="*/ 0 h 21600"/>
                        <a:gd name="T11" fmla="*/ 22043 w 22043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2043" h="21600" fill="none" extrusionOk="0">
                          <a:moveTo>
                            <a:pt x="22042" y="21250"/>
                          </a:moveTo>
                          <a:cubicBezTo>
                            <a:pt x="20766" y="21483"/>
                            <a:pt x="19471" y="21599"/>
                            <a:pt x="18174" y="21600"/>
                          </a:cubicBezTo>
                          <a:cubicBezTo>
                            <a:pt x="10821" y="21600"/>
                            <a:pt x="3973" y="17859"/>
                            <a:pt x="0" y="11673"/>
                          </a:cubicBezTo>
                        </a:path>
                        <a:path w="22043" h="21600" stroke="0" extrusionOk="0">
                          <a:moveTo>
                            <a:pt x="22042" y="21250"/>
                          </a:moveTo>
                          <a:cubicBezTo>
                            <a:pt x="20766" y="21483"/>
                            <a:pt x="19471" y="21599"/>
                            <a:pt x="18174" y="21600"/>
                          </a:cubicBezTo>
                          <a:cubicBezTo>
                            <a:pt x="10821" y="21600"/>
                            <a:pt x="3973" y="17859"/>
                            <a:pt x="0" y="11673"/>
                          </a:cubicBezTo>
                          <a:lnTo>
                            <a:pt x="18174" y="0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203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386" y="1987"/>
                    <a:ext cx="515" cy="136"/>
                    <a:chOff x="386" y="1987"/>
                    <a:chExt cx="515" cy="136"/>
                  </a:xfrm>
                </p:grpSpPr>
                <p:grpSp>
                  <p:nvGrpSpPr>
                    <p:cNvPr id="3204" name="Group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03" y="2085"/>
                      <a:ext cx="98" cy="38"/>
                      <a:chOff x="803" y="2085"/>
                      <a:chExt cx="98" cy="38"/>
                    </a:xfrm>
                  </p:grpSpPr>
                  <p:sp>
                    <p:nvSpPr>
                      <p:cNvPr id="3208" name="Freeform 11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03" y="2085"/>
                        <a:ext cx="98" cy="38"/>
                      </a:xfrm>
                      <a:custGeom>
                        <a:avLst/>
                        <a:gdLst>
                          <a:gd name="T0" fmla="*/ 0 w 294"/>
                          <a:gd name="T1" fmla="*/ 0 h 113"/>
                          <a:gd name="T2" fmla="*/ 0 w 294"/>
                          <a:gd name="T3" fmla="*/ 35 h 113"/>
                          <a:gd name="T4" fmla="*/ 98 w 294"/>
                          <a:gd name="T5" fmla="*/ 38 h 113"/>
                          <a:gd name="T6" fmla="*/ 98 w 294"/>
                          <a:gd name="T7" fmla="*/ 31 h 113"/>
                          <a:gd name="T8" fmla="*/ 13 w 294"/>
                          <a:gd name="T9" fmla="*/ 27 h 113"/>
                          <a:gd name="T10" fmla="*/ 13 w 294"/>
                          <a:gd name="T11" fmla="*/ 0 h 113"/>
                          <a:gd name="T12" fmla="*/ 0 w 294"/>
                          <a:gd name="T13" fmla="*/ 0 h 113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294"/>
                          <a:gd name="T22" fmla="*/ 0 h 113"/>
                          <a:gd name="T23" fmla="*/ 294 w 294"/>
                          <a:gd name="T24" fmla="*/ 113 h 113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294" h="113">
                            <a:moveTo>
                              <a:pt x="0" y="0"/>
                            </a:moveTo>
                            <a:lnTo>
                              <a:pt x="0" y="104"/>
                            </a:lnTo>
                            <a:lnTo>
                              <a:pt x="294" y="113"/>
                            </a:lnTo>
                            <a:lnTo>
                              <a:pt x="294" y="92"/>
                            </a:lnTo>
                            <a:lnTo>
                              <a:pt x="39" y="79"/>
                            </a:lnTo>
                            <a:lnTo>
                              <a:pt x="40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09" name="Freeform 11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14" y="2085"/>
                        <a:ext cx="87" cy="32"/>
                      </a:xfrm>
                      <a:custGeom>
                        <a:avLst/>
                        <a:gdLst>
                          <a:gd name="T0" fmla="*/ 0 w 260"/>
                          <a:gd name="T1" fmla="*/ 0 h 96"/>
                          <a:gd name="T2" fmla="*/ 85 w 260"/>
                          <a:gd name="T3" fmla="*/ 0 h 96"/>
                          <a:gd name="T4" fmla="*/ 87 w 260"/>
                          <a:gd name="T5" fmla="*/ 32 h 96"/>
                          <a:gd name="T6" fmla="*/ 0 w 260"/>
                          <a:gd name="T7" fmla="*/ 29 h 96"/>
                          <a:gd name="T8" fmla="*/ 0 w 260"/>
                          <a:gd name="T9" fmla="*/ 0 h 9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60"/>
                          <a:gd name="T16" fmla="*/ 0 h 96"/>
                          <a:gd name="T17" fmla="*/ 260 w 260"/>
                          <a:gd name="T18" fmla="*/ 96 h 9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60" h="96">
                            <a:moveTo>
                              <a:pt x="0" y="0"/>
                            </a:moveTo>
                            <a:lnTo>
                              <a:pt x="255" y="0"/>
                            </a:lnTo>
                            <a:lnTo>
                              <a:pt x="260" y="96"/>
                            </a:lnTo>
                            <a:lnTo>
                              <a:pt x="0" y="88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20202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205" name="Group 1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6" y="1987"/>
                      <a:ext cx="39" cy="41"/>
                      <a:chOff x="386" y="1987"/>
                      <a:chExt cx="39" cy="41"/>
                    </a:xfrm>
                  </p:grpSpPr>
                  <p:sp>
                    <p:nvSpPr>
                      <p:cNvPr id="3206" name="Freeform 11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6" y="1987"/>
                        <a:ext cx="39" cy="41"/>
                      </a:xfrm>
                      <a:custGeom>
                        <a:avLst/>
                        <a:gdLst>
                          <a:gd name="T0" fmla="*/ 0 w 118"/>
                          <a:gd name="T1" fmla="*/ 0 h 123"/>
                          <a:gd name="T2" fmla="*/ 0 w 118"/>
                          <a:gd name="T3" fmla="*/ 26 h 123"/>
                          <a:gd name="T4" fmla="*/ 39 w 118"/>
                          <a:gd name="T5" fmla="*/ 41 h 123"/>
                          <a:gd name="T6" fmla="*/ 39 w 118"/>
                          <a:gd name="T7" fmla="*/ 35 h 123"/>
                          <a:gd name="T8" fmla="*/ 4 w 118"/>
                          <a:gd name="T9" fmla="*/ 22 h 123"/>
                          <a:gd name="T10" fmla="*/ 4 w 118"/>
                          <a:gd name="T11" fmla="*/ 2 h 123"/>
                          <a:gd name="T12" fmla="*/ 0 w 118"/>
                          <a:gd name="T13" fmla="*/ 0 h 123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118"/>
                          <a:gd name="T22" fmla="*/ 0 h 123"/>
                          <a:gd name="T23" fmla="*/ 118 w 118"/>
                          <a:gd name="T24" fmla="*/ 123 h 123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118" h="123">
                            <a:moveTo>
                              <a:pt x="0" y="0"/>
                            </a:moveTo>
                            <a:lnTo>
                              <a:pt x="0" y="77"/>
                            </a:lnTo>
                            <a:lnTo>
                              <a:pt x="118" y="123"/>
                            </a:lnTo>
                            <a:lnTo>
                              <a:pt x="118" y="106"/>
                            </a:lnTo>
                            <a:lnTo>
                              <a:pt x="12" y="66"/>
                            </a:lnTo>
                            <a:lnTo>
                              <a:pt x="12" y="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3207" name="Freeform 11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0" y="1989"/>
                        <a:ext cx="35" cy="34"/>
                      </a:xfrm>
                      <a:custGeom>
                        <a:avLst/>
                        <a:gdLst>
                          <a:gd name="T0" fmla="*/ 0 w 106"/>
                          <a:gd name="T1" fmla="*/ 0 h 103"/>
                          <a:gd name="T2" fmla="*/ 35 w 106"/>
                          <a:gd name="T3" fmla="*/ 11 h 103"/>
                          <a:gd name="T4" fmla="*/ 35 w 106"/>
                          <a:gd name="T5" fmla="*/ 34 h 103"/>
                          <a:gd name="T6" fmla="*/ 0 w 106"/>
                          <a:gd name="T7" fmla="*/ 23 h 103"/>
                          <a:gd name="T8" fmla="*/ 0 w 106"/>
                          <a:gd name="T9" fmla="*/ 0 h 10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06"/>
                          <a:gd name="T16" fmla="*/ 0 h 103"/>
                          <a:gd name="T17" fmla="*/ 106 w 106"/>
                          <a:gd name="T18" fmla="*/ 103 h 10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06" h="103">
                            <a:moveTo>
                              <a:pt x="0" y="0"/>
                            </a:moveTo>
                            <a:lnTo>
                              <a:pt x="106" y="34"/>
                            </a:lnTo>
                            <a:lnTo>
                              <a:pt x="106" y="103"/>
                            </a:lnTo>
                            <a:lnTo>
                              <a:pt x="0" y="69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202020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sz="1000" dirty="0">
                          <a:latin typeface="+mj-lt"/>
                        </a:endParaRPr>
                      </a:p>
                    </p:txBody>
                  </p:sp>
                </p:grpSp>
              </p:grpSp>
            </p:grpSp>
          </p:grpSp>
        </p:grpSp>
        <p:sp>
          <p:nvSpPr>
            <p:cNvPr id="3175" name="Text Box 118"/>
            <p:cNvSpPr txBox="1">
              <a:spLocks noChangeArrowheads="1"/>
            </p:cNvSpPr>
            <p:nvPr/>
          </p:nvSpPr>
          <p:spPr bwMode="auto">
            <a:xfrm>
              <a:off x="3503614" y="2927862"/>
              <a:ext cx="2901674" cy="6866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000" b="1" dirty="0">
                  <a:latin typeface="+mj-lt"/>
                </a:rPr>
                <a:t>Finished Product</a:t>
              </a:r>
            </a:p>
          </p:txBody>
        </p:sp>
        <p:sp>
          <p:nvSpPr>
            <p:cNvPr id="3176" name="Text Box 119"/>
            <p:cNvSpPr txBox="1">
              <a:spLocks noChangeArrowheads="1"/>
            </p:cNvSpPr>
            <p:nvPr/>
          </p:nvSpPr>
          <p:spPr bwMode="auto">
            <a:xfrm>
              <a:off x="1290638" y="4045461"/>
              <a:ext cx="2879725" cy="228935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/>
            <a:lstStyle/>
            <a:p>
              <a:pPr algn="l" eaLnBrk="0" hangingPunct="0"/>
              <a:r>
                <a:rPr lang="en-US" sz="800" b="1" u="sng" dirty="0">
                  <a:latin typeface="+mj-lt"/>
                </a:rPr>
                <a:t>Standard Configuration</a:t>
              </a:r>
              <a:endParaRPr lang="en-US" sz="800" b="1" dirty="0">
                <a:latin typeface="+mj-lt"/>
              </a:endParaRPr>
            </a:p>
            <a:p>
              <a:pPr algn="l" eaLnBrk="0" hangingPunct="0"/>
              <a:r>
                <a:rPr lang="en-US" sz="800" dirty="0">
                  <a:latin typeface="+mj-lt"/>
                </a:rPr>
                <a:t>Engine</a:t>
              </a:r>
            </a:p>
            <a:p>
              <a:pPr algn="l" eaLnBrk="0" hangingPunct="0"/>
              <a:r>
                <a:rPr lang="en-US" sz="800" dirty="0">
                  <a:latin typeface="+mj-lt"/>
                </a:rPr>
                <a:t>Transmission</a:t>
              </a:r>
            </a:p>
            <a:p>
              <a:pPr algn="l" eaLnBrk="0" hangingPunct="0"/>
              <a:r>
                <a:rPr lang="en-US" sz="800" b="1" u="sng" dirty="0">
                  <a:latin typeface="+mj-lt"/>
                </a:rPr>
                <a:t>Options</a:t>
              </a:r>
              <a:endParaRPr lang="en-US" sz="800" b="1" dirty="0">
                <a:latin typeface="+mj-lt"/>
              </a:endParaRPr>
            </a:p>
            <a:p>
              <a:pPr algn="l" eaLnBrk="0" hangingPunct="0"/>
              <a:r>
                <a:rPr lang="en-US" sz="800" dirty="0">
                  <a:latin typeface="+mj-lt"/>
                </a:rPr>
                <a:t>V6</a:t>
              </a:r>
            </a:p>
            <a:p>
              <a:pPr algn="l" eaLnBrk="0" hangingPunct="0"/>
              <a:r>
                <a:rPr lang="en-US" sz="800" dirty="0">
                  <a:latin typeface="+mj-lt"/>
                </a:rPr>
                <a:t>Automatic</a:t>
              </a:r>
            </a:p>
          </p:txBody>
        </p:sp>
        <p:sp>
          <p:nvSpPr>
            <p:cNvPr id="3177" name="Text Box 120"/>
            <p:cNvSpPr txBox="1">
              <a:spLocks noChangeArrowheads="1"/>
            </p:cNvSpPr>
            <p:nvPr/>
          </p:nvSpPr>
          <p:spPr bwMode="auto">
            <a:xfrm>
              <a:off x="4959350" y="4045461"/>
              <a:ext cx="2879725" cy="215335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/>
            <a:lstStyle/>
            <a:p>
              <a:pPr algn="l" eaLnBrk="0" hangingPunct="0">
                <a:defRPr/>
              </a:pPr>
              <a:r>
                <a:rPr lang="en-US" sz="800" b="1" u="sng" dirty="0">
                  <a:latin typeface="+mj-lt"/>
                </a:rPr>
                <a:t>Optional Accessories</a:t>
              </a:r>
            </a:p>
            <a:p>
              <a:pPr algn="l" eaLnBrk="0" hangingPunct="0">
                <a:defRPr/>
              </a:pPr>
              <a:r>
                <a:rPr lang="en-US" sz="800" dirty="0">
                  <a:latin typeface="+mj-lt"/>
                </a:rPr>
                <a:t>Air Conditioning</a:t>
              </a:r>
            </a:p>
            <a:p>
              <a:pPr algn="l" eaLnBrk="0" hangingPunct="0">
                <a:defRPr/>
              </a:pPr>
              <a:r>
                <a:rPr lang="en-US" sz="800" dirty="0">
                  <a:latin typeface="+mj-lt"/>
                </a:rPr>
                <a:t>Stereo</a:t>
              </a:r>
            </a:p>
            <a:p>
              <a:pPr algn="l" eaLnBrk="0" hangingPunct="0">
                <a:defRPr/>
              </a:pPr>
              <a:r>
                <a:rPr lang="en-US" sz="800" dirty="0">
                  <a:latin typeface="+mj-lt"/>
                </a:rPr>
                <a:t>Anti-theft System</a:t>
              </a:r>
            </a:p>
          </p:txBody>
        </p:sp>
        <p:cxnSp>
          <p:nvCxnSpPr>
            <p:cNvPr id="3178" name="AutoShape 122"/>
            <p:cNvCxnSpPr>
              <a:cxnSpLocks noChangeShapeType="1"/>
              <a:stCxn id="3176" idx="0"/>
              <a:endCxn id="3175" idx="2"/>
            </p:cNvCxnSpPr>
            <p:nvPr/>
          </p:nvCxnSpPr>
          <p:spPr bwMode="auto">
            <a:xfrm rot="5400000" flipH="1" flipV="1">
              <a:off x="3627010" y="2718020"/>
              <a:ext cx="430936" cy="2223950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179" name="AutoShape 123"/>
            <p:cNvCxnSpPr>
              <a:cxnSpLocks noChangeShapeType="1"/>
              <a:stCxn id="3177" idx="0"/>
              <a:endCxn id="3175" idx="2"/>
            </p:cNvCxnSpPr>
            <p:nvPr/>
          </p:nvCxnSpPr>
          <p:spPr bwMode="auto">
            <a:xfrm rot="16200000" flipV="1">
              <a:off x="5461366" y="3107614"/>
              <a:ext cx="430936" cy="1444762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  <p:sp>
        <p:nvSpPr>
          <p:cNvPr id="3296" name="Content Placeholder 6"/>
          <p:cNvSpPr txBox="1">
            <a:spLocks/>
          </p:cNvSpPr>
          <p:nvPr/>
        </p:nvSpPr>
        <p:spPr>
          <a:xfrm>
            <a:off x="4255008" y="1793819"/>
            <a:ext cx="2103120" cy="412933"/>
          </a:xfrm>
          <a:prstGeom prst="rect">
            <a:avLst/>
          </a:prstGeom>
        </p:spPr>
        <p:txBody>
          <a:bodyPr/>
          <a:lstStyle/>
          <a:p>
            <a:r>
              <a:rPr lang="en-US" sz="1800" b="1" dirty="0" smtClean="0">
                <a:latin typeface="+mn-lt"/>
              </a:rPr>
              <a:t>Line and Flow</a:t>
            </a:r>
          </a:p>
        </p:txBody>
      </p:sp>
      <p:sp>
        <p:nvSpPr>
          <p:cNvPr id="3297" name="Content Placeholder 6"/>
          <p:cNvSpPr txBox="1">
            <a:spLocks/>
          </p:cNvSpPr>
          <p:nvPr/>
        </p:nvSpPr>
        <p:spPr>
          <a:xfrm>
            <a:off x="390144" y="4031051"/>
            <a:ext cx="2103120" cy="394645"/>
          </a:xfrm>
          <a:prstGeom prst="rect">
            <a:avLst/>
          </a:prstGeom>
        </p:spPr>
        <p:txBody>
          <a:bodyPr/>
          <a:lstStyle/>
          <a:p>
            <a:r>
              <a:rPr lang="en-US" sz="1800" b="1" dirty="0" smtClean="0">
                <a:latin typeface="+mn-lt"/>
              </a:rPr>
              <a:t>Manufactured</a:t>
            </a:r>
          </a:p>
        </p:txBody>
      </p:sp>
      <p:sp>
        <p:nvSpPr>
          <p:cNvPr id="3298" name="Content Placeholder 6"/>
          <p:cNvSpPr txBox="1">
            <a:spLocks/>
          </p:cNvSpPr>
          <p:nvPr/>
        </p:nvSpPr>
        <p:spPr>
          <a:xfrm>
            <a:off x="384048" y="1781627"/>
            <a:ext cx="2103120" cy="437317"/>
          </a:xfrm>
          <a:prstGeom prst="rect">
            <a:avLst/>
          </a:prstGeom>
        </p:spPr>
        <p:txBody>
          <a:bodyPr/>
          <a:lstStyle/>
          <a:p>
            <a:r>
              <a:rPr lang="en-US" sz="1800" b="1" dirty="0" smtClean="0">
                <a:latin typeface="+mn-lt"/>
              </a:rPr>
              <a:t>Purchased</a:t>
            </a:r>
          </a:p>
        </p:txBody>
      </p:sp>
      <p:sp>
        <p:nvSpPr>
          <p:cNvPr id="3299" name="Content Placeholder 6"/>
          <p:cNvSpPr txBox="1">
            <a:spLocks/>
          </p:cNvSpPr>
          <p:nvPr/>
        </p:nvSpPr>
        <p:spPr>
          <a:xfrm>
            <a:off x="4255008" y="3677483"/>
            <a:ext cx="1645920" cy="345877"/>
          </a:xfrm>
          <a:prstGeom prst="rect">
            <a:avLst/>
          </a:prstGeom>
        </p:spPr>
        <p:txBody>
          <a:bodyPr/>
          <a:lstStyle/>
          <a:p>
            <a:r>
              <a:rPr lang="en-US" sz="1800" b="1" dirty="0" smtClean="0">
                <a:latin typeface="+mn-lt"/>
              </a:rPr>
              <a:t>Configured</a:t>
            </a:r>
          </a:p>
        </p:txBody>
      </p:sp>
      <p:sp>
        <p:nvSpPr>
          <p:cNvPr id="3302" name="Line 238"/>
          <p:cNvSpPr>
            <a:spLocks noChangeShapeType="1"/>
          </p:cNvSpPr>
          <p:nvPr/>
        </p:nvSpPr>
        <p:spPr bwMode="auto">
          <a:xfrm>
            <a:off x="2173796" y="4225544"/>
            <a:ext cx="474662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3303" name="Line 238"/>
          <p:cNvSpPr>
            <a:spLocks noChangeShapeType="1"/>
          </p:cNvSpPr>
          <p:nvPr/>
        </p:nvSpPr>
        <p:spPr bwMode="auto">
          <a:xfrm>
            <a:off x="1777556" y="1988312"/>
            <a:ext cx="474662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3304" name="Line 238"/>
          <p:cNvSpPr>
            <a:spLocks noChangeShapeType="1"/>
          </p:cNvSpPr>
          <p:nvPr/>
        </p:nvSpPr>
        <p:spPr bwMode="auto">
          <a:xfrm>
            <a:off x="6038660" y="1957832"/>
            <a:ext cx="474662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3305" name="Content Placeholder 6"/>
          <p:cNvSpPr txBox="1">
            <a:spLocks/>
          </p:cNvSpPr>
          <p:nvPr/>
        </p:nvSpPr>
        <p:spPr>
          <a:xfrm>
            <a:off x="6425184" y="2421707"/>
            <a:ext cx="2493264" cy="412933"/>
          </a:xfrm>
          <a:prstGeom prst="rect">
            <a:avLst/>
          </a:prstGeom>
        </p:spPr>
        <p:txBody>
          <a:bodyPr/>
          <a:lstStyle/>
          <a:p>
            <a:r>
              <a:rPr lang="en-US" sz="1400" b="1" dirty="0" smtClean="0">
                <a:latin typeface="+mn-lt"/>
              </a:rPr>
              <a:t>Production Schedules</a:t>
            </a:r>
          </a:p>
        </p:txBody>
      </p:sp>
      <p:sp>
        <p:nvSpPr>
          <p:cNvPr id="3306" name="Line 238"/>
          <p:cNvSpPr>
            <a:spLocks noChangeShapeType="1"/>
          </p:cNvSpPr>
          <p:nvPr/>
        </p:nvSpPr>
        <p:spPr bwMode="auto">
          <a:xfrm>
            <a:off x="5898452" y="3853688"/>
            <a:ext cx="474662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QS-SU-340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333892" y="1077756"/>
            <a:ext cx="6475413" cy="4872053"/>
            <a:chOff x="1371600" y="1520825"/>
            <a:chExt cx="6475413" cy="4872053"/>
          </a:xfrm>
        </p:grpSpPr>
        <p:sp>
          <p:nvSpPr>
            <p:cNvPr id="219159" name="Rectangle 23"/>
            <p:cNvSpPr>
              <a:spLocks noChangeArrowheads="1"/>
            </p:cNvSpPr>
            <p:nvPr/>
          </p:nvSpPr>
          <p:spPr bwMode="auto">
            <a:xfrm>
              <a:off x="1371600" y="1520825"/>
              <a:ext cx="6475413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19150" name="Rectangle 14"/>
            <p:cNvSpPr>
              <a:spLocks noChangeArrowheads="1"/>
            </p:cNvSpPr>
            <p:nvPr/>
          </p:nvSpPr>
          <p:spPr bwMode="auto">
            <a:xfrm>
              <a:off x="2449513" y="2566988"/>
              <a:ext cx="2033587" cy="889000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 dirty="0">
                  <a:latin typeface="+mn-lt"/>
                </a:rPr>
                <a:t>General Ledger</a:t>
              </a:r>
            </a:p>
            <a:p>
              <a:pPr algn="ctr" eaLnBrk="0" hangingPunct="0">
                <a:defRPr/>
              </a:pPr>
              <a:r>
                <a:rPr lang="en-US" sz="1800" dirty="0">
                  <a:latin typeface="+mn-lt"/>
                </a:rPr>
                <a:t>Cost</a:t>
              </a:r>
            </a:p>
          </p:txBody>
        </p:sp>
        <p:sp>
          <p:nvSpPr>
            <p:cNvPr id="219151" name="Rectangle 15"/>
            <p:cNvSpPr>
              <a:spLocks noChangeArrowheads="1"/>
            </p:cNvSpPr>
            <p:nvPr/>
          </p:nvSpPr>
          <p:spPr bwMode="auto">
            <a:xfrm>
              <a:off x="2451100" y="4500563"/>
              <a:ext cx="2025650" cy="885825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 dirty="0">
                  <a:latin typeface="+mn-lt"/>
                </a:rPr>
                <a:t>Current Cost</a:t>
              </a:r>
              <a:endParaRPr lang="en-US" sz="1800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52231" name="Rectangle 16"/>
            <p:cNvSpPr>
              <a:spLocks noChangeArrowheads="1"/>
            </p:cNvSpPr>
            <p:nvPr/>
          </p:nvSpPr>
          <p:spPr bwMode="auto">
            <a:xfrm>
              <a:off x="2786063" y="5472113"/>
              <a:ext cx="1396217" cy="9207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 dirty="0">
                  <a:latin typeface="+mn-lt"/>
                </a:rPr>
                <a:t>Average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 dirty="0">
                  <a:latin typeface="+mn-lt"/>
                </a:rPr>
                <a:t>Last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 dirty="0">
                  <a:latin typeface="+mn-lt"/>
                </a:rPr>
                <a:t>None</a:t>
              </a:r>
              <a:endParaRPr lang="en-US" sz="1800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52232" name="Rectangle 17"/>
            <p:cNvSpPr>
              <a:spLocks noChangeArrowheads="1"/>
            </p:cNvSpPr>
            <p:nvPr/>
          </p:nvSpPr>
          <p:spPr bwMode="auto">
            <a:xfrm>
              <a:off x="2746375" y="3516313"/>
              <a:ext cx="1449116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 dirty="0">
                  <a:latin typeface="+mn-lt"/>
                </a:rPr>
                <a:t>Standard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 dirty="0">
                  <a:latin typeface="+mn-lt"/>
                </a:rPr>
                <a:t>Average</a:t>
              </a:r>
            </a:p>
          </p:txBody>
        </p:sp>
        <p:sp>
          <p:nvSpPr>
            <p:cNvPr id="219154" name="Rectangle 18"/>
            <p:cNvSpPr>
              <a:spLocks noChangeArrowheads="1"/>
            </p:cNvSpPr>
            <p:nvPr/>
          </p:nvSpPr>
          <p:spPr bwMode="auto">
            <a:xfrm>
              <a:off x="5387974" y="3257550"/>
              <a:ext cx="1608673" cy="1462088"/>
            </a:xfrm>
            <a:prstGeom prst="rect">
              <a:avLst/>
            </a:prstGeom>
            <a:solidFill>
              <a:srgbClr val="DDDBC9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Material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Labor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Burden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Overhead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n-lt"/>
                </a:rPr>
                <a:t>Subcontract</a:t>
              </a:r>
              <a:endParaRPr lang="en-US" sz="1800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219155" name="Rectangle 19"/>
            <p:cNvSpPr>
              <a:spLocks noChangeArrowheads="1"/>
            </p:cNvSpPr>
            <p:nvPr/>
          </p:nvSpPr>
          <p:spPr bwMode="auto">
            <a:xfrm>
              <a:off x="5391149" y="2843213"/>
              <a:ext cx="1629249" cy="393700"/>
            </a:xfrm>
            <a:prstGeom prst="rect">
              <a:avLst/>
            </a:prstGeom>
            <a:solidFill>
              <a:srgbClr val="CBC4D7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2000" dirty="0">
                  <a:latin typeface="+mn-lt"/>
                </a:rPr>
                <a:t>Elements</a:t>
              </a:r>
              <a:endParaRPr lang="en-US" sz="2000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52235" name="Text Box 24"/>
            <p:cNvSpPr txBox="1">
              <a:spLocks noChangeArrowheads="1"/>
            </p:cNvSpPr>
            <p:nvPr/>
          </p:nvSpPr>
          <p:spPr bwMode="auto">
            <a:xfrm>
              <a:off x="2395538" y="1814513"/>
              <a:ext cx="4572000" cy="457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400" b="1" dirty="0">
                  <a:latin typeface="+mn-lt"/>
                </a:rPr>
                <a:t>Item Cost Development</a:t>
              </a:r>
            </a:p>
          </p:txBody>
        </p:sp>
        <p:sp>
          <p:nvSpPr>
            <p:cNvPr id="52236" name="Line 25"/>
            <p:cNvSpPr>
              <a:spLocks noChangeShapeType="1"/>
            </p:cNvSpPr>
            <p:nvPr/>
          </p:nvSpPr>
          <p:spPr bwMode="auto">
            <a:xfrm>
              <a:off x="2852738" y="2293448"/>
              <a:ext cx="371316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latin typeface="+mn-lt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QS-SU-350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90122" y="861856"/>
            <a:ext cx="1292619" cy="94615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256226" y="5159574"/>
            <a:ext cx="1176337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62050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(2)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Beryllium Copper</a:t>
            </a:r>
          </a:p>
        </p:txBody>
      </p:sp>
      <p:sp>
        <p:nvSpPr>
          <p:cNvPr id="222221" name="Rectangle 13"/>
          <p:cNvSpPr>
            <a:spLocks noChangeArrowheads="1"/>
          </p:cNvSpPr>
          <p:nvPr/>
        </p:nvSpPr>
        <p:spPr bwMode="auto">
          <a:xfrm>
            <a:off x="1822099" y="3774692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60004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Transducer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Plastic Housing</a:t>
            </a:r>
            <a:endParaRPr lang="en-US" sz="1500" dirty="0">
              <a:latin typeface="+mj-lt"/>
            </a:endParaRPr>
          </a:p>
        </p:txBody>
      </p:sp>
      <p:sp>
        <p:nvSpPr>
          <p:cNvPr id="222226" name="Rectangle 18"/>
          <p:cNvSpPr>
            <a:spLocks noChangeArrowheads="1"/>
          </p:cNvSpPr>
          <p:nvPr/>
        </p:nvSpPr>
        <p:spPr bwMode="auto">
          <a:xfrm>
            <a:off x="1866818" y="5159574"/>
            <a:ext cx="1176338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90031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Packaging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Display</a:t>
            </a: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2448429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60003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Keyboard</a:t>
            </a: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60005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Battery</a:t>
            </a: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60006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Monitor Cable</a:t>
            </a:r>
          </a:p>
        </p:txBody>
      </p:sp>
      <p:sp>
        <p:nvSpPr>
          <p:cNvPr id="307211" name="Rectangle 1035"/>
          <p:cNvSpPr>
            <a:spLocks noChangeArrowheads="1"/>
          </p:cNvSpPr>
          <p:nvPr/>
        </p:nvSpPr>
        <p:spPr bwMode="auto">
          <a:xfrm>
            <a:off x="256226" y="3811865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02003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Standard</a:t>
            </a:r>
            <a:br>
              <a:rPr lang="en-US" sz="1600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Connector</a:t>
            </a:r>
            <a:endParaRPr lang="en-US" sz="16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1595" y="3831850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  <a:endParaRPr lang="en-US" sz="1500" dirty="0">
              <a:latin typeface="+mj-lt"/>
            </a:endParaRPr>
          </a:p>
        </p:txBody>
      </p:sp>
      <p:cxnSp>
        <p:nvCxnSpPr>
          <p:cNvPr id="33" name="Straight Connector 32"/>
          <p:cNvCxnSpPr>
            <a:stCxn id="28" idx="2"/>
            <a:endCxn id="307211" idx="0"/>
          </p:cNvCxnSpPr>
          <p:nvPr/>
        </p:nvCxnSpPr>
        <p:spPr>
          <a:xfrm>
            <a:off x="844395" y="3394579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endCxn id="222221" idx="0"/>
          </p:cNvCxnSpPr>
          <p:nvPr/>
        </p:nvCxnSpPr>
        <p:spPr>
          <a:xfrm>
            <a:off x="831273" y="3610099"/>
            <a:ext cx="1578995" cy="16459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rot="16200000" flipV="1">
            <a:off x="831272" y="4952010"/>
            <a:ext cx="11876" cy="118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818670" y="47226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39"/>
          <p:cNvCxnSpPr>
            <a:endCxn id="222226" idx="0"/>
          </p:cNvCxnSpPr>
          <p:nvPr/>
        </p:nvCxnSpPr>
        <p:spPr>
          <a:xfrm>
            <a:off x="793673" y="4938124"/>
            <a:ext cx="1661314" cy="221450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16200000" flipH="1">
            <a:off x="4916693" y="2127745"/>
            <a:ext cx="640423" cy="9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>
            <a:stCxn id="28" idx="0"/>
          </p:cNvCxnSpPr>
          <p:nvPr/>
        </p:nvCxnSpPr>
        <p:spPr>
          <a:xfrm rot="5400000" flipH="1" flipV="1">
            <a:off x="2873397" y="96681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2125684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21019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21237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21336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2125665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product line 10 for the ultrasound</a:t>
            </a:r>
          </a:p>
          <a:p>
            <a:r>
              <a:rPr lang="en-US" dirty="0" smtClean="0"/>
              <a:t>Select the LAST method for current costs</a:t>
            </a:r>
          </a:p>
          <a:p>
            <a:r>
              <a:rPr lang="en-US" dirty="0" smtClean="0"/>
              <a:t>Update the default site in Inventory Control</a:t>
            </a:r>
          </a:p>
          <a:p>
            <a:r>
              <a:rPr lang="en-US" dirty="0" smtClean="0"/>
              <a:t>Set up status codes to be linked to items</a:t>
            </a:r>
          </a:p>
          <a:p>
            <a:r>
              <a:rPr lang="en-US" dirty="0" smtClean="0"/>
              <a:t>Define the item data for parent item 01010, the medical ultrasound</a:t>
            </a:r>
          </a:p>
          <a:p>
            <a:r>
              <a:rPr lang="en-US" dirty="0" smtClean="0"/>
              <a:t>Define the components of parent 01010 in a product structure relationship, specifying quantity required and routing operation</a:t>
            </a:r>
          </a:p>
          <a:p>
            <a:r>
              <a:rPr lang="en-US" dirty="0" smtClean="0"/>
              <a:t>Review the product structure 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Product Definition Example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QS-SU-351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Product Line</a:t>
            </a:r>
            <a:endParaRPr lang="en-US" dirty="0"/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QS-SU-360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494" y="1029813"/>
            <a:ext cx="51149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03" y="3143501"/>
            <a:ext cx="5181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5383" y="3578310"/>
            <a:ext cx="49720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0728" y="3836596"/>
            <a:ext cx="50101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Select Cost Method</a:t>
            </a:r>
            <a:endParaRPr lang="en-US" dirty="0"/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QS-SU-370</a:t>
            </a:r>
          </a:p>
        </p:txBody>
      </p:sp>
      <p:pic>
        <p:nvPicPr>
          <p:cNvPr id="55299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1789858"/>
            <a:ext cx="7894637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Rectangle 8"/>
          <p:cNvSpPr>
            <a:spLocks noChangeArrowheads="1"/>
          </p:cNvSpPr>
          <p:nvPr/>
        </p:nvSpPr>
        <p:spPr bwMode="auto">
          <a:xfrm>
            <a:off x="762000" y="2947145"/>
            <a:ext cx="2781300" cy="2571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Update Inventory Control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QS-SU-371</a:t>
            </a:r>
          </a:p>
        </p:txBody>
      </p:sp>
      <p:pic>
        <p:nvPicPr>
          <p:cNvPr id="5632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1457071"/>
            <a:ext cx="7723187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Item Status Codes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QS-SU-380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9434" y="959086"/>
            <a:ext cx="8640762" cy="5083175"/>
            <a:chOff x="268288" y="1439863"/>
            <a:chExt cx="8640762" cy="5083175"/>
          </a:xfrm>
        </p:grpSpPr>
        <p:pic>
          <p:nvPicPr>
            <p:cNvPr id="57348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8288" y="1439863"/>
              <a:ext cx="7475537" cy="442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49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76463" y="2170113"/>
              <a:ext cx="6732587" cy="4352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ine 208"/>
          <p:cNvSpPr>
            <a:spLocks noChangeShapeType="1"/>
          </p:cNvSpPr>
          <p:nvPr/>
        </p:nvSpPr>
        <p:spPr bwMode="auto">
          <a:xfrm>
            <a:off x="5501149" y="4696883"/>
            <a:ext cx="33215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 wrap="none" anchor="ctr"/>
          <a:lstStyle/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" name="Line 203"/>
          <p:cNvSpPr>
            <a:spLocks noChangeShapeType="1"/>
          </p:cNvSpPr>
          <p:nvPr/>
        </p:nvSpPr>
        <p:spPr bwMode="auto">
          <a:xfrm rot="10800000">
            <a:off x="5598932" y="4517952"/>
            <a:ext cx="33215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 wrap="none" anchor="ctr"/>
          <a:lstStyle/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5" name="Line 206"/>
          <p:cNvSpPr>
            <a:spLocks noChangeShapeType="1"/>
          </p:cNvSpPr>
          <p:nvPr/>
        </p:nvSpPr>
        <p:spPr bwMode="auto">
          <a:xfrm>
            <a:off x="4891830" y="4045693"/>
            <a:ext cx="0" cy="25124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 wrap="none" anchor="ctr"/>
          <a:lstStyle/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4" name="Line 205"/>
          <p:cNvSpPr>
            <a:spLocks noChangeShapeType="1"/>
          </p:cNvSpPr>
          <p:nvPr/>
        </p:nvSpPr>
        <p:spPr bwMode="auto">
          <a:xfrm flipV="1">
            <a:off x="6385018" y="3314642"/>
            <a:ext cx="0" cy="24293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 wrap="none" anchor="ctr"/>
          <a:lstStyle/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Line 207"/>
          <p:cNvSpPr>
            <a:spLocks noChangeShapeType="1"/>
          </p:cNvSpPr>
          <p:nvPr/>
        </p:nvSpPr>
        <p:spPr bwMode="auto">
          <a:xfrm>
            <a:off x="4868882" y="3075715"/>
            <a:ext cx="1" cy="40376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 wrap="none" anchor="ctr"/>
          <a:lstStyle/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Data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QS-SU-1001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405745" y="1088466"/>
            <a:ext cx="4338821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Product data manages the flow of inventory in the system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420624" y="1232987"/>
            <a:ext cx="3652612" cy="3493392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Define relationships between components and end items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Specify how and where items are built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 costs and cost sets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Control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product changes and effective dates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Define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data for all sites or site-specific data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22" name="Rectangle 197"/>
          <p:cNvSpPr>
            <a:spLocks noChangeArrowheads="1"/>
          </p:cNvSpPr>
          <p:nvPr/>
        </p:nvSpPr>
        <p:spPr bwMode="auto">
          <a:xfrm>
            <a:off x="4228529" y="4322617"/>
            <a:ext cx="1339806" cy="516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/>
            <a:r>
              <a:rPr kumimoji="1"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Stockroom</a:t>
            </a:r>
          </a:p>
        </p:txBody>
      </p:sp>
      <p:sp>
        <p:nvSpPr>
          <p:cNvPr id="23" name="Rectangle 198"/>
          <p:cNvSpPr>
            <a:spLocks noChangeArrowheads="1"/>
          </p:cNvSpPr>
          <p:nvPr/>
        </p:nvSpPr>
        <p:spPr bwMode="auto">
          <a:xfrm>
            <a:off x="7313027" y="2774287"/>
            <a:ext cx="1339806" cy="52705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/>
            <a:r>
              <a:rPr kumimoji="1"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Shipping</a:t>
            </a:r>
          </a:p>
        </p:txBody>
      </p:sp>
      <p:sp>
        <p:nvSpPr>
          <p:cNvPr id="24" name="Rectangle 199"/>
          <p:cNvSpPr>
            <a:spLocks noChangeArrowheads="1"/>
          </p:cNvSpPr>
          <p:nvPr/>
        </p:nvSpPr>
        <p:spPr bwMode="auto">
          <a:xfrm>
            <a:off x="5708512" y="2774287"/>
            <a:ext cx="1339806" cy="51517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/>
            <a:r>
              <a:rPr kumimoji="1"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Finished</a:t>
            </a:r>
          </a:p>
          <a:p>
            <a:pPr algn="ctr" eaLnBrk="0" hangingPunct="0"/>
            <a:r>
              <a:rPr kumimoji="1"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Goods</a:t>
            </a:r>
          </a:p>
        </p:txBody>
      </p:sp>
      <p:sp>
        <p:nvSpPr>
          <p:cNvPr id="26" name="Rectangle 200"/>
          <p:cNvSpPr>
            <a:spLocks noChangeArrowheads="1"/>
          </p:cNvSpPr>
          <p:nvPr/>
        </p:nvSpPr>
        <p:spPr bwMode="auto">
          <a:xfrm>
            <a:off x="4228529" y="3537519"/>
            <a:ext cx="1339806" cy="5238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/>
            <a:r>
              <a:rPr kumimoji="1"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Inspection</a:t>
            </a:r>
          </a:p>
        </p:txBody>
      </p:sp>
      <p:sp>
        <p:nvSpPr>
          <p:cNvPr id="40" name="Rectangle 201"/>
          <p:cNvSpPr>
            <a:spLocks noChangeArrowheads="1"/>
          </p:cNvSpPr>
          <p:nvPr/>
        </p:nvSpPr>
        <p:spPr bwMode="auto">
          <a:xfrm>
            <a:off x="4228529" y="2763203"/>
            <a:ext cx="1339806" cy="5025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/>
            <a:r>
              <a:rPr kumimoji="1"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Receiving</a:t>
            </a:r>
          </a:p>
        </p:txBody>
      </p:sp>
      <p:sp>
        <p:nvSpPr>
          <p:cNvPr id="41" name="Rectangle 202"/>
          <p:cNvSpPr>
            <a:spLocks noChangeArrowheads="1"/>
          </p:cNvSpPr>
          <p:nvPr/>
        </p:nvSpPr>
        <p:spPr bwMode="auto">
          <a:xfrm>
            <a:off x="5839137" y="3523796"/>
            <a:ext cx="2813696" cy="13245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/>
            <a:r>
              <a:rPr kumimoji="1"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Manufacturing</a:t>
            </a:r>
          </a:p>
          <a:p>
            <a:pPr algn="ctr" eaLnBrk="0" hangingPunct="0"/>
            <a:r>
              <a:rPr kumimoji="1"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(Work-In-Process)</a:t>
            </a:r>
          </a:p>
        </p:txBody>
      </p:sp>
      <p:sp>
        <p:nvSpPr>
          <p:cNvPr id="43" name="Line 204"/>
          <p:cNvSpPr>
            <a:spLocks noChangeShapeType="1"/>
          </p:cNvSpPr>
          <p:nvPr/>
        </p:nvSpPr>
        <p:spPr bwMode="auto">
          <a:xfrm>
            <a:off x="7027616" y="3099162"/>
            <a:ext cx="31184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 wrap="none" anchor="ctr"/>
          <a:lstStyle/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8" name="AutoShape 64"/>
          <p:cNvSpPr>
            <a:spLocks noChangeArrowheads="1"/>
          </p:cNvSpPr>
          <p:nvPr/>
        </p:nvSpPr>
        <p:spPr bwMode="auto">
          <a:xfrm>
            <a:off x="6777095" y="1926336"/>
            <a:ext cx="912837" cy="599968"/>
          </a:xfrm>
          <a:prstGeom prst="flowChartMultidocumen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wrap="none" lIns="0" rIns="0" anchor="ctr"/>
          <a:lstStyle/>
          <a:p>
            <a:pPr algn="ctr">
              <a:defRPr/>
            </a:pPr>
            <a:r>
              <a:rPr lang="en-US" sz="1200" b="1" dirty="0" smtClean="0">
                <a:latin typeface="+mj-lt"/>
              </a:rPr>
              <a:t>Sales</a:t>
            </a:r>
            <a:r>
              <a:rPr lang="en-US" sz="1400" b="1" dirty="0" smtClean="0">
                <a:latin typeface="+mj-lt"/>
              </a:rPr>
              <a:t/>
            </a:r>
            <a:br>
              <a:rPr lang="en-US" sz="1400" b="1" dirty="0" smtClean="0">
                <a:latin typeface="+mj-lt"/>
              </a:rPr>
            </a:br>
            <a:r>
              <a:rPr lang="en-US" sz="1200" b="1" dirty="0" smtClean="0">
                <a:latin typeface="+mj-lt"/>
              </a:rPr>
              <a:t>Orders</a:t>
            </a:r>
            <a:endParaRPr lang="en-US" sz="1200" b="1" dirty="0">
              <a:latin typeface="+mj-lt"/>
            </a:endParaRPr>
          </a:p>
        </p:txBody>
      </p:sp>
      <p:sp>
        <p:nvSpPr>
          <p:cNvPr id="49" name="AutoShape 64"/>
          <p:cNvSpPr>
            <a:spLocks noChangeArrowheads="1"/>
          </p:cNvSpPr>
          <p:nvPr/>
        </p:nvSpPr>
        <p:spPr bwMode="auto">
          <a:xfrm>
            <a:off x="4344301" y="1914144"/>
            <a:ext cx="912837" cy="631737"/>
          </a:xfrm>
          <a:prstGeom prst="flowChartMultidocumen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wrap="none" lIns="0" rIns="0" anchor="ctr"/>
          <a:lstStyle/>
          <a:p>
            <a:pPr algn="ctr">
              <a:defRPr/>
            </a:pPr>
            <a:r>
              <a:rPr lang="en-US" sz="1200" b="1" dirty="0" smtClean="0">
                <a:latin typeface="+mj-lt"/>
              </a:rPr>
              <a:t>Purchase</a:t>
            </a:r>
            <a:r>
              <a:rPr lang="en-US" sz="1400" b="1" dirty="0" smtClean="0">
                <a:latin typeface="+mj-lt"/>
              </a:rPr>
              <a:t/>
            </a:r>
            <a:br>
              <a:rPr lang="en-US" sz="1400" b="1" dirty="0" smtClean="0">
                <a:latin typeface="+mj-lt"/>
              </a:rPr>
            </a:br>
            <a:r>
              <a:rPr lang="en-US" sz="1200" b="1" dirty="0" smtClean="0">
                <a:latin typeface="+mj-lt"/>
              </a:rPr>
              <a:t>Orders</a:t>
            </a:r>
            <a:endParaRPr lang="en-US" sz="1200" b="1" dirty="0">
              <a:latin typeface="+mj-lt"/>
            </a:endParaRPr>
          </a:p>
        </p:txBody>
      </p:sp>
      <p:sp>
        <p:nvSpPr>
          <p:cNvPr id="50" name="Line 207"/>
          <p:cNvSpPr>
            <a:spLocks noChangeShapeType="1"/>
          </p:cNvSpPr>
          <p:nvPr/>
        </p:nvSpPr>
        <p:spPr bwMode="auto">
          <a:xfrm>
            <a:off x="4814578" y="2525010"/>
            <a:ext cx="0" cy="22815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 wrap="none" anchor="ctr"/>
          <a:lstStyle/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1" name="Line 207"/>
          <p:cNvSpPr>
            <a:spLocks noChangeShapeType="1"/>
          </p:cNvSpPr>
          <p:nvPr/>
        </p:nvSpPr>
        <p:spPr bwMode="auto">
          <a:xfrm flipH="1">
            <a:off x="7179418" y="2500108"/>
            <a:ext cx="3219" cy="5414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 wrap="none" anchor="ctr"/>
          <a:lstStyle/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660924" y="5126301"/>
            <a:ext cx="7865556" cy="1191372"/>
            <a:chOff x="257175" y="2193101"/>
            <a:chExt cx="8744321" cy="1428873"/>
          </a:xfrm>
        </p:grpSpPr>
        <p:sp>
          <p:nvSpPr>
            <p:cNvPr id="53" name="Rectangle 19"/>
            <p:cNvSpPr>
              <a:spLocks noChangeAspect="1" noChangeArrowheads="1"/>
            </p:cNvSpPr>
            <p:nvPr/>
          </p:nvSpPr>
          <p:spPr bwMode="auto">
            <a:xfrm>
              <a:off x="257175" y="2193101"/>
              <a:ext cx="8744321" cy="1428873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Manufacturing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54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915782"/>
              <a:ext cx="353751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</a:rPr>
                <a:t>Planning and Scheduling Workbenches</a:t>
              </a:r>
            </a:p>
          </p:txBody>
        </p:sp>
        <p:sp>
          <p:nvSpPr>
            <p:cNvPr id="55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705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 Execution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6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70507"/>
              <a:ext cx="1809012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7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70507"/>
              <a:ext cx="1673251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Product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Data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8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915782"/>
              <a:ext cx="167874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Lean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9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804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Quality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0" name="Text Box 26"/>
            <p:cNvSpPr txBox="1">
              <a:spLocks noChangeAspect="1" noChangeArrowheads="1"/>
            </p:cNvSpPr>
            <p:nvPr/>
          </p:nvSpPr>
          <p:spPr bwMode="auto">
            <a:xfrm>
              <a:off x="7094937" y="29128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PRO/PLUS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Generalized Codes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QS-SU-390</a:t>
            </a:r>
          </a:p>
        </p:txBody>
      </p:sp>
      <p:pic>
        <p:nvPicPr>
          <p:cNvPr id="58372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75" y="1224489"/>
            <a:ext cx="701833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104" y="4026714"/>
            <a:ext cx="7418387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3099" y="1075273"/>
            <a:ext cx="4224647" cy="4632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6044540" y="1676486"/>
            <a:ext cx="1306285" cy="235441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84919" y="1959515"/>
            <a:ext cx="1306285" cy="235441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66155" y="5593364"/>
            <a:ext cx="1306285" cy="235441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1864426" y="1781299"/>
            <a:ext cx="4120738" cy="30875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/>
          <p:cNvCxnSpPr/>
          <p:nvPr/>
        </p:nvCxnSpPr>
        <p:spPr>
          <a:xfrm>
            <a:off x="818670" y="47226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QS-SU-350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90122" y="861856"/>
            <a:ext cx="1292619" cy="94615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256226" y="5159574"/>
            <a:ext cx="1176337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62050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(2)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Beryllium Copper</a:t>
            </a:r>
          </a:p>
        </p:txBody>
      </p:sp>
      <p:sp>
        <p:nvSpPr>
          <p:cNvPr id="222221" name="Rectangle 13"/>
          <p:cNvSpPr>
            <a:spLocks noChangeArrowheads="1"/>
          </p:cNvSpPr>
          <p:nvPr/>
        </p:nvSpPr>
        <p:spPr bwMode="auto">
          <a:xfrm>
            <a:off x="1822099" y="3774692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60004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Transducer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Plastic Housing</a:t>
            </a:r>
            <a:endParaRPr lang="en-US" sz="1500" dirty="0">
              <a:latin typeface="+mj-lt"/>
            </a:endParaRPr>
          </a:p>
        </p:txBody>
      </p:sp>
      <p:sp>
        <p:nvSpPr>
          <p:cNvPr id="222226" name="Rectangle 18"/>
          <p:cNvSpPr>
            <a:spLocks noChangeArrowheads="1"/>
          </p:cNvSpPr>
          <p:nvPr/>
        </p:nvSpPr>
        <p:spPr bwMode="auto">
          <a:xfrm>
            <a:off x="1866818" y="5159574"/>
            <a:ext cx="1176338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90031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Packaging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Display</a:t>
            </a: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2448429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60003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Keyboard</a:t>
            </a: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60005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Battery</a:t>
            </a: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60006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Monitor Cable</a:t>
            </a:r>
          </a:p>
        </p:txBody>
      </p:sp>
      <p:sp>
        <p:nvSpPr>
          <p:cNvPr id="307211" name="Rectangle 1035"/>
          <p:cNvSpPr>
            <a:spLocks noChangeArrowheads="1"/>
          </p:cNvSpPr>
          <p:nvPr/>
        </p:nvSpPr>
        <p:spPr bwMode="auto">
          <a:xfrm>
            <a:off x="256226" y="3811865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02003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Standard</a:t>
            </a:r>
            <a:br>
              <a:rPr lang="en-US" sz="1600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Connector</a:t>
            </a:r>
            <a:endParaRPr lang="en-US" sz="16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1595" y="3831850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  <a:endParaRPr lang="en-US" sz="1500" dirty="0">
              <a:latin typeface="+mj-lt"/>
            </a:endParaRPr>
          </a:p>
        </p:txBody>
      </p:sp>
      <p:cxnSp>
        <p:nvCxnSpPr>
          <p:cNvPr id="33" name="Straight Connector 32"/>
          <p:cNvCxnSpPr>
            <a:stCxn id="28" idx="2"/>
            <a:endCxn id="307211" idx="0"/>
          </p:cNvCxnSpPr>
          <p:nvPr/>
        </p:nvCxnSpPr>
        <p:spPr>
          <a:xfrm>
            <a:off x="844395" y="3394579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endCxn id="222221" idx="0"/>
          </p:cNvCxnSpPr>
          <p:nvPr/>
        </p:nvCxnSpPr>
        <p:spPr>
          <a:xfrm>
            <a:off x="831273" y="3610099"/>
            <a:ext cx="1578995" cy="16459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rot="16200000" flipV="1">
            <a:off x="831272" y="4952010"/>
            <a:ext cx="11876" cy="118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39"/>
          <p:cNvCxnSpPr>
            <a:endCxn id="222226" idx="0"/>
          </p:cNvCxnSpPr>
          <p:nvPr/>
        </p:nvCxnSpPr>
        <p:spPr>
          <a:xfrm>
            <a:off x="793673" y="4938124"/>
            <a:ext cx="1661314" cy="221450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16200000" flipH="1">
            <a:off x="4916693" y="2127745"/>
            <a:ext cx="640423" cy="9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>
            <a:stCxn id="28" idx="0"/>
          </p:cNvCxnSpPr>
          <p:nvPr/>
        </p:nvCxnSpPr>
        <p:spPr>
          <a:xfrm rot="5400000" flipH="1" flipV="1">
            <a:off x="2873397" y="96681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2125684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21019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21237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21336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2125665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627529" y="1178015"/>
            <a:ext cx="264976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End </a:t>
            </a:r>
            <a:r>
              <a:rPr lang="en-US" sz="1800" dirty="0" smtClean="0">
                <a:latin typeface="+mj-lt"/>
              </a:rPr>
              <a:t>Item/Parent </a:t>
            </a:r>
            <a:r>
              <a:rPr lang="en-US" sz="1800" dirty="0">
                <a:latin typeface="+mj-lt"/>
              </a:rPr>
              <a:t>Level</a:t>
            </a:r>
            <a:endParaRPr lang="en-US" sz="1600" dirty="0">
              <a:latin typeface="+mj-lt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4133159" y="3810933"/>
            <a:ext cx="2493272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Component </a:t>
            </a:r>
            <a:r>
              <a:rPr lang="en-US" sz="1800" dirty="0" smtClean="0">
                <a:latin typeface="+mj-lt"/>
              </a:rPr>
              <a:t>Levels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Enter Item Information</a:t>
            </a:r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QS-SU-410</a:t>
            </a:r>
          </a:p>
        </p:txBody>
      </p:sp>
      <p:pic>
        <p:nvPicPr>
          <p:cNvPr id="6042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3075" y="1600436"/>
            <a:ext cx="30956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Rectangle 8"/>
          <p:cNvSpPr>
            <a:spLocks noChangeArrowheads="1"/>
          </p:cNvSpPr>
          <p:nvPr/>
        </p:nvSpPr>
        <p:spPr bwMode="auto">
          <a:xfrm>
            <a:off x="3724275" y="2998338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60422" name="Rectangle 9"/>
          <p:cNvSpPr>
            <a:spLocks noChangeArrowheads="1"/>
          </p:cNvSpPr>
          <p:nvPr/>
        </p:nvSpPr>
        <p:spPr bwMode="auto">
          <a:xfrm>
            <a:off x="3733800" y="3341238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60423" name="Rectangle 10"/>
          <p:cNvSpPr>
            <a:spLocks noChangeArrowheads="1"/>
          </p:cNvSpPr>
          <p:nvPr/>
        </p:nvSpPr>
        <p:spPr bwMode="auto">
          <a:xfrm>
            <a:off x="3733800" y="367226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60424" name="Rectangle 11"/>
          <p:cNvSpPr>
            <a:spLocks noChangeArrowheads="1"/>
          </p:cNvSpPr>
          <p:nvPr/>
        </p:nvSpPr>
        <p:spPr bwMode="auto">
          <a:xfrm>
            <a:off x="3733800" y="266141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General Item Data and Inventory Data</a:t>
            </a:r>
            <a:endParaRPr lang="en-US" dirty="0"/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42963" y="877026"/>
            <a:ext cx="7456487" cy="5419725"/>
            <a:chOff x="842963" y="1404938"/>
            <a:chExt cx="7456487" cy="5419725"/>
          </a:xfrm>
        </p:grpSpPr>
        <p:pic>
          <p:nvPicPr>
            <p:cNvPr id="61443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3" y="1404938"/>
              <a:ext cx="7456487" cy="541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5" name="Rectangle 9"/>
            <p:cNvSpPr>
              <a:spLocks noChangeArrowheads="1"/>
            </p:cNvSpPr>
            <p:nvPr/>
          </p:nvSpPr>
          <p:spPr bwMode="auto">
            <a:xfrm>
              <a:off x="981075" y="2582863"/>
              <a:ext cx="7200900" cy="6223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61446" name="Rectangle 10"/>
            <p:cNvSpPr>
              <a:spLocks noChangeArrowheads="1"/>
            </p:cNvSpPr>
            <p:nvPr/>
          </p:nvSpPr>
          <p:spPr bwMode="auto">
            <a:xfrm>
              <a:off x="1177925" y="3506788"/>
              <a:ext cx="3460750" cy="481012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61447" name="Rectangle 11"/>
            <p:cNvSpPr>
              <a:spLocks noChangeArrowheads="1"/>
            </p:cNvSpPr>
            <p:nvPr/>
          </p:nvSpPr>
          <p:spPr bwMode="auto">
            <a:xfrm>
              <a:off x="1347788" y="4892675"/>
              <a:ext cx="904875" cy="2540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61448" name="Rectangle 12"/>
            <p:cNvSpPr>
              <a:spLocks noChangeArrowheads="1"/>
            </p:cNvSpPr>
            <p:nvPr/>
          </p:nvSpPr>
          <p:spPr bwMode="auto">
            <a:xfrm>
              <a:off x="1489075" y="5372100"/>
              <a:ext cx="990600" cy="452438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828469"/>
            <a:ext cx="7482073" cy="531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Planning Data</a:t>
            </a:r>
            <a:endParaRPr lang="en-US" dirty="0"/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QS-SU-430</a:t>
            </a:r>
          </a:p>
        </p:txBody>
      </p:sp>
      <p:sp>
        <p:nvSpPr>
          <p:cNvPr id="63493" name="Rectangle 9"/>
          <p:cNvSpPr>
            <a:spLocks noChangeArrowheads="1"/>
          </p:cNvSpPr>
          <p:nvPr/>
        </p:nvSpPr>
        <p:spPr bwMode="auto">
          <a:xfrm>
            <a:off x="1010538" y="3110227"/>
            <a:ext cx="866775" cy="2555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63494" name="Rectangle 10"/>
          <p:cNvSpPr>
            <a:spLocks noChangeArrowheads="1"/>
          </p:cNvSpPr>
          <p:nvPr/>
        </p:nvSpPr>
        <p:spPr bwMode="auto">
          <a:xfrm>
            <a:off x="963038" y="3770752"/>
            <a:ext cx="1479550" cy="9334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63495" name="Rectangle 11"/>
          <p:cNvSpPr>
            <a:spLocks noChangeArrowheads="1"/>
          </p:cNvSpPr>
          <p:nvPr/>
        </p:nvSpPr>
        <p:spPr bwMode="auto">
          <a:xfrm>
            <a:off x="3025775" y="3550722"/>
            <a:ext cx="1688729" cy="273134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63496" name="Rectangle 12"/>
          <p:cNvSpPr>
            <a:spLocks noChangeArrowheads="1"/>
          </p:cNvSpPr>
          <p:nvPr/>
        </p:nvSpPr>
        <p:spPr bwMode="auto">
          <a:xfrm>
            <a:off x="5544613" y="3096002"/>
            <a:ext cx="1960562" cy="7270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223150"/>
            <a:ext cx="788511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Cost Data </a:t>
            </a:r>
            <a:endParaRPr lang="en-US" dirty="0"/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QS-SU-440</a:t>
            </a:r>
          </a:p>
        </p:txBody>
      </p:sp>
      <p:sp>
        <p:nvSpPr>
          <p:cNvPr id="64517" name="Rectangle 9"/>
          <p:cNvSpPr>
            <a:spLocks noChangeArrowheads="1"/>
          </p:cNvSpPr>
          <p:nvPr/>
        </p:nvSpPr>
        <p:spPr bwMode="auto">
          <a:xfrm>
            <a:off x="679450" y="4025744"/>
            <a:ext cx="29400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64518" name="Rectangle 10"/>
          <p:cNvSpPr>
            <a:spLocks noChangeArrowheads="1"/>
          </p:cNvSpPr>
          <p:nvPr/>
        </p:nvSpPr>
        <p:spPr bwMode="auto">
          <a:xfrm>
            <a:off x="669925" y="4497231"/>
            <a:ext cx="5853113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5-1: Set Up Item Data and Items</a:t>
            </a:r>
            <a:endParaRPr lang="en-US" dirty="0"/>
          </a:p>
        </p:txBody>
      </p:sp>
      <p:pic>
        <p:nvPicPr>
          <p:cNvPr id="72708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Product Structure</a:t>
            </a:r>
            <a:endParaRPr lang="en-US" dirty="0"/>
          </a:p>
        </p:txBody>
      </p:sp>
      <p:sp>
        <p:nvSpPr>
          <p:cNvPr id="665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QS-SU-460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773" y="792183"/>
            <a:ext cx="7553696" cy="5488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249465" y="3230098"/>
            <a:ext cx="2241880" cy="225621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211860" y="4676909"/>
            <a:ext cx="2241880" cy="225621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113" y="1931773"/>
            <a:ext cx="581977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 Inquiry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QS-SU-480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7530" y="949099"/>
            <a:ext cx="7113587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716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QS-SU-490</a:t>
            </a:r>
          </a:p>
        </p:txBody>
      </p:sp>
      <p:grpSp>
        <p:nvGrpSpPr>
          <p:cNvPr id="2" name="Group 40"/>
          <p:cNvGrpSpPr/>
          <p:nvPr/>
        </p:nvGrpSpPr>
        <p:grpSpPr>
          <a:xfrm>
            <a:off x="2568093" y="916388"/>
            <a:ext cx="4438348" cy="4172634"/>
            <a:chOff x="5726113" y="1185863"/>
            <a:chExt cx="4438348" cy="4172634"/>
          </a:xfrm>
        </p:grpSpPr>
        <p:sp>
          <p:nvSpPr>
            <p:cNvPr id="376837" name="Rectangle 5"/>
            <p:cNvSpPr>
              <a:spLocks noChangeArrowheads="1"/>
            </p:cNvSpPr>
            <p:nvPr/>
          </p:nvSpPr>
          <p:spPr bwMode="auto">
            <a:xfrm>
              <a:off x="6289675" y="1412875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1691" name="Rectangle 40"/>
            <p:cNvSpPr>
              <a:spLocks noChangeArrowheads="1"/>
            </p:cNvSpPr>
            <p:nvPr/>
          </p:nvSpPr>
          <p:spPr bwMode="auto">
            <a:xfrm>
              <a:off x="6675665" y="1509713"/>
              <a:ext cx="175849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 dirty="0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71693" name="AutoShape 42"/>
            <p:cNvSpPr>
              <a:spLocks noChangeArrowheads="1"/>
            </p:cNvSpPr>
            <p:nvPr/>
          </p:nvSpPr>
          <p:spPr bwMode="auto">
            <a:xfrm>
              <a:off x="5726113" y="1901825"/>
              <a:ext cx="690562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1694" name="Text Box 43"/>
            <p:cNvSpPr txBox="1">
              <a:spLocks noChangeArrowheads="1"/>
            </p:cNvSpPr>
            <p:nvPr/>
          </p:nvSpPr>
          <p:spPr bwMode="auto">
            <a:xfrm>
              <a:off x="6265862" y="3219450"/>
              <a:ext cx="3898599" cy="213904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line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</a:t>
              </a:r>
              <a:r>
                <a:rPr lang="en-US" sz="1400" i="1" dirty="0">
                  <a:latin typeface="+mj-lt"/>
                </a:rPr>
                <a:t>Product Line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Current cost method 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Inventory Accounting </a:t>
              </a:r>
              <a:r>
                <a:rPr lang="en-US" sz="1400" i="1" dirty="0" smtClean="0">
                  <a:latin typeface="+mj-lt"/>
                </a:rPr>
                <a:t>Control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Item data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Item Master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</a:t>
              </a:r>
              <a:r>
                <a:rPr lang="en-US" sz="1400" b="1" dirty="0" smtClean="0">
                  <a:latin typeface="+mj-lt"/>
                </a:rPr>
                <a:t>structure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Product Structure </a:t>
              </a:r>
              <a:r>
                <a:rPr lang="en-US" sz="1400" i="1" dirty="0" smtClean="0">
                  <a:latin typeface="+mj-lt"/>
                </a:rPr>
                <a:t>Maintenance</a:t>
              </a:r>
              <a:endParaRPr lang="en-US" sz="1400" i="1" dirty="0">
                <a:latin typeface="+mj-lt"/>
              </a:endParaRPr>
            </a:p>
          </p:txBody>
        </p:sp>
        <p:grpSp>
          <p:nvGrpSpPr>
            <p:cNvPr id="3" name="Group 50"/>
            <p:cNvGrpSpPr>
              <a:grpSpLocks/>
            </p:cNvGrpSpPr>
            <p:nvPr/>
          </p:nvGrpSpPr>
          <p:grpSpPr bwMode="auto">
            <a:xfrm>
              <a:off x="6086475" y="1185863"/>
              <a:ext cx="477838" cy="477837"/>
              <a:chOff x="0" y="351"/>
              <a:chExt cx="401" cy="401"/>
            </a:xfrm>
          </p:grpSpPr>
          <p:sp>
            <p:nvSpPr>
              <p:cNvPr id="71701" name="Oval 51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1702" name="Text Box 52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71700" name="Picture 58" descr="6809235 Medical Ultrasound in Us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5338" y="1808163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AutoShape 72"/>
          <p:cNvCxnSpPr>
            <a:cxnSpLocks noChangeShapeType="1"/>
          </p:cNvCxnSpPr>
          <p:nvPr/>
        </p:nvCxnSpPr>
        <p:spPr bwMode="auto">
          <a:xfrm>
            <a:off x="6614556" y="2790701"/>
            <a:ext cx="0" cy="403761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Manufacturing Planning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QS-SU-1002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181856" y="1242841"/>
            <a:ext cx="456271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MRP balances supply and demand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420623" y="1102361"/>
            <a:ext cx="3818867" cy="3656005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Generate forecasts 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and manage master schedules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Check resource loads</a:t>
            </a: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Plan by product line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Generate capacity requirement plan for departments/work centers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Calculate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projected inventory, schedule, and planned orders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3" name="AutoShape 59"/>
          <p:cNvSpPr>
            <a:spLocks noChangeArrowheads="1"/>
          </p:cNvSpPr>
          <p:nvPr/>
        </p:nvSpPr>
        <p:spPr bwMode="auto">
          <a:xfrm>
            <a:off x="4935806" y="3695101"/>
            <a:ext cx="1111496" cy="754979"/>
          </a:xfrm>
          <a:prstGeom prst="flowChartMultidocument">
            <a:avLst/>
          </a:prstGeom>
          <a:solidFill>
            <a:schemeClr val="tx2">
              <a:lumMod val="10000"/>
              <a:lumOff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wrap="none" lIns="0" tIns="457200" rIns="0" anchor="ctr"/>
          <a:lstStyle/>
          <a:p>
            <a:pPr algn="ctr">
              <a:defRPr/>
            </a:pPr>
            <a:endParaRPr lang="en-US" sz="1000" b="1" dirty="0">
              <a:latin typeface="+mj-lt"/>
            </a:endParaRPr>
          </a:p>
        </p:txBody>
      </p:sp>
      <p:sp>
        <p:nvSpPr>
          <p:cNvPr id="54" name="Text Box 60"/>
          <p:cNvSpPr txBox="1">
            <a:spLocks noChangeArrowheads="1"/>
          </p:cNvSpPr>
          <p:nvPr/>
        </p:nvSpPr>
        <p:spPr bwMode="auto">
          <a:xfrm>
            <a:off x="4982119" y="3902762"/>
            <a:ext cx="861602" cy="1983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altLang="zh-CN" sz="1000" b="1" dirty="0" smtClean="0">
                <a:solidFill>
                  <a:schemeClr val="hlink"/>
                </a:solidFill>
                <a:latin typeface="+mj-lt"/>
                <a:ea typeface="宋体" charset="-122"/>
              </a:rPr>
              <a:t>Planned Purchase Orders</a:t>
            </a:r>
            <a:endParaRPr lang="en-US" altLang="zh-CN" sz="1000" b="1" dirty="0">
              <a:solidFill>
                <a:schemeClr val="hlink"/>
              </a:solidFill>
              <a:latin typeface="+mj-lt"/>
              <a:ea typeface="宋体" charset="-122"/>
            </a:endParaRPr>
          </a:p>
        </p:txBody>
      </p:sp>
      <p:sp>
        <p:nvSpPr>
          <p:cNvPr id="55" name="AutoShape 61"/>
          <p:cNvSpPr>
            <a:spLocks noChangeArrowheads="1"/>
          </p:cNvSpPr>
          <p:nvPr/>
        </p:nvSpPr>
        <p:spPr bwMode="auto">
          <a:xfrm>
            <a:off x="7163623" y="3695101"/>
            <a:ext cx="1111496" cy="791555"/>
          </a:xfrm>
          <a:prstGeom prst="flowChartMultidocumen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wrap="none" lIns="0" tIns="457200" rIns="0" anchor="ctr"/>
          <a:lstStyle/>
          <a:p>
            <a:pPr algn="ctr">
              <a:defRPr/>
            </a:pPr>
            <a:endParaRPr lang="en-US" sz="1000" b="1" dirty="0">
              <a:latin typeface="+mj-lt"/>
            </a:endParaRPr>
          </a:p>
        </p:txBody>
      </p:sp>
      <p:sp>
        <p:nvSpPr>
          <p:cNvPr id="56" name="Text Box 62"/>
          <p:cNvSpPr txBox="1">
            <a:spLocks noChangeArrowheads="1"/>
          </p:cNvSpPr>
          <p:nvPr/>
        </p:nvSpPr>
        <p:spPr bwMode="auto">
          <a:xfrm>
            <a:off x="7215724" y="3902762"/>
            <a:ext cx="861603" cy="1983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altLang="zh-CN" sz="1000" b="1" dirty="0" smtClean="0">
                <a:solidFill>
                  <a:schemeClr val="hlink"/>
                </a:solidFill>
                <a:latin typeface="+mj-lt"/>
                <a:ea typeface="宋体" charset="-122"/>
              </a:rPr>
              <a:t>Planned</a:t>
            </a:r>
            <a:br>
              <a:rPr lang="en-US" altLang="zh-CN" sz="1000" b="1" dirty="0" smtClean="0">
                <a:solidFill>
                  <a:schemeClr val="hlink"/>
                </a:solidFill>
                <a:latin typeface="+mj-lt"/>
                <a:ea typeface="宋体" charset="-122"/>
              </a:rPr>
            </a:br>
            <a:r>
              <a:rPr lang="en-US" altLang="zh-CN" sz="1000" b="1" dirty="0" smtClean="0">
                <a:solidFill>
                  <a:schemeClr val="hlink"/>
                </a:solidFill>
                <a:latin typeface="+mj-lt"/>
                <a:ea typeface="宋体" charset="-122"/>
              </a:rPr>
              <a:t>Work Orders</a:t>
            </a:r>
            <a:endParaRPr lang="en-US" altLang="zh-CN" sz="1000" b="1" dirty="0">
              <a:solidFill>
                <a:schemeClr val="hlink"/>
              </a:solidFill>
              <a:latin typeface="+mj-lt"/>
              <a:ea typeface="宋体" charset="-122"/>
            </a:endParaRPr>
          </a:p>
        </p:txBody>
      </p:sp>
      <p:sp>
        <p:nvSpPr>
          <p:cNvPr id="57" name="AutoShape 63"/>
          <p:cNvSpPr>
            <a:spLocks noChangeArrowheads="1"/>
          </p:cNvSpPr>
          <p:nvPr/>
        </p:nvSpPr>
        <p:spPr bwMode="auto">
          <a:xfrm>
            <a:off x="6091166" y="3050320"/>
            <a:ext cx="916599" cy="420934"/>
          </a:xfrm>
          <a:prstGeom prst="flowChartProcess">
            <a:avLst/>
          </a:prstGeom>
          <a:solidFill>
            <a:schemeClr val="accent1"/>
          </a:solidFill>
          <a:ln w="38100">
            <a:solidFill>
              <a:srgbClr val="365E9A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MRP</a:t>
            </a:r>
          </a:p>
        </p:txBody>
      </p:sp>
      <p:sp>
        <p:nvSpPr>
          <p:cNvPr id="58" name="AutoShape 64"/>
          <p:cNvSpPr>
            <a:spLocks noChangeArrowheads="1"/>
          </p:cNvSpPr>
          <p:nvPr/>
        </p:nvSpPr>
        <p:spPr bwMode="auto">
          <a:xfrm>
            <a:off x="6020789" y="2165708"/>
            <a:ext cx="1167549" cy="676300"/>
          </a:xfrm>
          <a:prstGeom prst="flowChartMultidocumen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wrap="none" lIns="0" rIns="0" anchor="ctr"/>
          <a:lstStyle/>
          <a:p>
            <a:pPr>
              <a:defRPr/>
            </a:pPr>
            <a:r>
              <a:rPr lang="en-US" sz="1000" b="1" dirty="0" smtClean="0">
                <a:latin typeface="+mj-lt"/>
              </a:rPr>
              <a:t>   Sales </a:t>
            </a:r>
            <a:r>
              <a:rPr lang="en-US" sz="1000" b="1" dirty="0">
                <a:latin typeface="+mj-lt"/>
              </a:rPr>
              <a:t>Orders</a:t>
            </a:r>
          </a:p>
          <a:p>
            <a:pPr>
              <a:defRPr/>
            </a:pPr>
            <a:r>
              <a:rPr lang="en-US" sz="1000" b="1" dirty="0" smtClean="0">
                <a:latin typeface="+mj-lt"/>
              </a:rPr>
              <a:t>   And </a:t>
            </a:r>
            <a:r>
              <a:rPr lang="en-US" sz="1000" b="1" dirty="0">
                <a:latin typeface="+mj-lt"/>
              </a:rPr>
              <a:t>Forecasts</a:t>
            </a:r>
          </a:p>
        </p:txBody>
      </p:sp>
      <p:sp>
        <p:nvSpPr>
          <p:cNvPr id="59" name="Text Box 65"/>
          <p:cNvSpPr txBox="1">
            <a:spLocks noChangeArrowheads="1"/>
          </p:cNvSpPr>
          <p:nvPr/>
        </p:nvSpPr>
        <p:spPr bwMode="auto">
          <a:xfrm>
            <a:off x="5794514" y="1796919"/>
            <a:ext cx="1621897" cy="25069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altLang="zh-CN" sz="1000" b="1" dirty="0">
                <a:solidFill>
                  <a:schemeClr val="hlink"/>
                </a:solidFill>
                <a:latin typeface="+mj-lt"/>
                <a:ea typeface="宋体" charset="-122"/>
              </a:rPr>
              <a:t>Independent Demand</a:t>
            </a:r>
          </a:p>
        </p:txBody>
      </p:sp>
      <p:sp>
        <p:nvSpPr>
          <p:cNvPr id="60" name="Text Box 66"/>
          <p:cNvSpPr txBox="1">
            <a:spLocks noChangeArrowheads="1"/>
          </p:cNvSpPr>
          <p:nvPr/>
        </p:nvSpPr>
        <p:spPr bwMode="auto">
          <a:xfrm>
            <a:off x="5504481" y="4581996"/>
            <a:ext cx="2337499" cy="2462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000" b="1" dirty="0">
                <a:solidFill>
                  <a:schemeClr val="hlink"/>
                </a:solidFill>
                <a:latin typeface="+mj-lt"/>
                <a:ea typeface="宋体" charset="-122"/>
              </a:rPr>
              <a:t>Dependent Demand (Calculated)</a:t>
            </a:r>
          </a:p>
        </p:txBody>
      </p:sp>
      <p:sp>
        <p:nvSpPr>
          <p:cNvPr id="61" name="Text Box 67"/>
          <p:cNvSpPr txBox="1">
            <a:spLocks noChangeArrowheads="1"/>
          </p:cNvSpPr>
          <p:nvPr/>
        </p:nvSpPr>
        <p:spPr bwMode="auto">
          <a:xfrm>
            <a:off x="6273075" y="3748420"/>
            <a:ext cx="718466" cy="2462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000" b="1" dirty="0">
                <a:solidFill>
                  <a:schemeClr val="hlink"/>
                </a:solidFill>
                <a:latin typeface="+mj-lt"/>
                <a:ea typeface="宋体" charset="-122"/>
              </a:rPr>
              <a:t>Planning</a:t>
            </a:r>
          </a:p>
        </p:txBody>
      </p:sp>
      <p:sp>
        <p:nvSpPr>
          <p:cNvPr id="62" name="Text Box 68"/>
          <p:cNvSpPr txBox="1">
            <a:spLocks noChangeArrowheads="1"/>
          </p:cNvSpPr>
          <p:nvPr/>
        </p:nvSpPr>
        <p:spPr bwMode="auto">
          <a:xfrm>
            <a:off x="7354661" y="2377440"/>
            <a:ext cx="1472347" cy="7227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/>
          <a:lstStyle/>
          <a:p>
            <a:pPr algn="l" eaLnBrk="0" hangingPunct="0">
              <a:defRPr/>
            </a:pPr>
            <a:r>
              <a:rPr lang="en-US" sz="1000" b="1" dirty="0">
                <a:latin typeface="+mj-lt"/>
              </a:rPr>
              <a:t>Planning Information</a:t>
            </a:r>
          </a:p>
          <a:p>
            <a:pPr algn="l" eaLnBrk="0" hangingPunct="0">
              <a:buFontTx/>
              <a:buChar char="•"/>
              <a:defRPr/>
            </a:pPr>
            <a:r>
              <a:rPr lang="en-US" sz="1000" dirty="0">
                <a:latin typeface="+mj-lt"/>
              </a:rPr>
              <a:t> Current inventory</a:t>
            </a:r>
          </a:p>
          <a:p>
            <a:pPr algn="l" eaLnBrk="0" hangingPunct="0">
              <a:buFontTx/>
              <a:buChar char="•"/>
              <a:defRPr/>
            </a:pPr>
            <a:r>
              <a:rPr lang="en-US" sz="1000" dirty="0">
                <a:latin typeface="+mj-lt"/>
              </a:rPr>
              <a:t> Lead times</a:t>
            </a:r>
          </a:p>
          <a:p>
            <a:pPr algn="l" eaLnBrk="0" hangingPunct="0">
              <a:buFontTx/>
              <a:buChar char="•"/>
              <a:defRPr/>
            </a:pPr>
            <a:r>
              <a:rPr lang="en-US" sz="1000" dirty="0">
                <a:latin typeface="+mj-lt"/>
              </a:rPr>
              <a:t>Product Structures</a:t>
            </a:r>
          </a:p>
        </p:txBody>
      </p:sp>
      <p:cxnSp>
        <p:nvCxnSpPr>
          <p:cNvPr id="63" name="AutoShape 70"/>
          <p:cNvCxnSpPr>
            <a:cxnSpLocks noChangeShapeType="1"/>
            <a:endCxn id="57" idx="1"/>
          </p:cNvCxnSpPr>
          <p:nvPr/>
        </p:nvCxnSpPr>
        <p:spPr bwMode="auto">
          <a:xfrm rot="16200000" flipH="1">
            <a:off x="5466087" y="2635707"/>
            <a:ext cx="148730" cy="1101427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 type="triangle" w="med" len="med"/>
            <a:tailEnd type="none" w="med" len="med"/>
          </a:ln>
        </p:spPr>
      </p:cxnSp>
      <p:cxnSp>
        <p:nvCxnSpPr>
          <p:cNvPr id="64" name="AutoShape 71"/>
          <p:cNvCxnSpPr>
            <a:cxnSpLocks noChangeShapeType="1"/>
            <a:stCxn id="62" idx="2"/>
            <a:endCxn id="57" idx="3"/>
          </p:cNvCxnSpPr>
          <p:nvPr/>
        </p:nvCxnSpPr>
        <p:spPr bwMode="auto">
          <a:xfrm rot="5400000">
            <a:off x="7468997" y="2638949"/>
            <a:ext cx="160606" cy="108307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66" name="AutoShape 73"/>
          <p:cNvCxnSpPr>
            <a:cxnSpLocks noChangeShapeType="1"/>
            <a:stCxn id="57" idx="2"/>
            <a:endCxn id="53" idx="0"/>
          </p:cNvCxnSpPr>
          <p:nvPr/>
        </p:nvCxnSpPr>
        <p:spPr bwMode="auto">
          <a:xfrm rot="5400000">
            <a:off x="5946821" y="3092455"/>
            <a:ext cx="223847" cy="981445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67" name="AutoShape 74"/>
          <p:cNvCxnSpPr>
            <a:cxnSpLocks noChangeShapeType="1"/>
            <a:stCxn id="57" idx="2"/>
            <a:endCxn id="55" idx="0"/>
          </p:cNvCxnSpPr>
          <p:nvPr/>
        </p:nvCxnSpPr>
        <p:spPr bwMode="auto">
          <a:xfrm rot="16200000" flipH="1">
            <a:off x="7060729" y="2959991"/>
            <a:ext cx="223847" cy="1246372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68" name="Text Box 68"/>
          <p:cNvSpPr txBox="1">
            <a:spLocks noChangeArrowheads="1"/>
          </p:cNvSpPr>
          <p:nvPr/>
        </p:nvSpPr>
        <p:spPr bwMode="auto">
          <a:xfrm>
            <a:off x="4307665" y="2340864"/>
            <a:ext cx="1472347" cy="7441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/>
          <a:lstStyle/>
          <a:p>
            <a:pPr algn="l" eaLnBrk="0" hangingPunct="0">
              <a:defRPr/>
            </a:pPr>
            <a:r>
              <a:rPr lang="en-US" sz="1000" b="1" dirty="0" smtClean="0">
                <a:latin typeface="+mj-lt"/>
              </a:rPr>
              <a:t>Production Schedule</a:t>
            </a:r>
            <a:endParaRPr lang="en-US" sz="1000" b="1" dirty="0">
              <a:latin typeface="+mj-lt"/>
            </a:endParaRPr>
          </a:p>
          <a:p>
            <a:pPr algn="l" eaLnBrk="0" hangingPunct="0">
              <a:buFontTx/>
              <a:buChar char="•"/>
              <a:defRPr/>
            </a:pPr>
            <a:r>
              <a:rPr lang="en-US" sz="1000" dirty="0">
                <a:latin typeface="+mj-lt"/>
              </a:rPr>
              <a:t> </a:t>
            </a:r>
            <a:r>
              <a:rPr lang="en-US" sz="1000" dirty="0" smtClean="0">
                <a:latin typeface="+mj-lt"/>
              </a:rPr>
              <a:t>What</a:t>
            </a:r>
            <a:endParaRPr lang="en-US" sz="1000" dirty="0">
              <a:latin typeface="+mj-lt"/>
            </a:endParaRPr>
          </a:p>
          <a:p>
            <a:pPr algn="l" eaLnBrk="0" hangingPunct="0">
              <a:buFontTx/>
              <a:buChar char="•"/>
              <a:defRPr/>
            </a:pPr>
            <a:r>
              <a:rPr lang="en-US" sz="1000" dirty="0">
                <a:latin typeface="+mj-lt"/>
              </a:rPr>
              <a:t> </a:t>
            </a:r>
            <a:r>
              <a:rPr lang="en-US" sz="1000" dirty="0" smtClean="0">
                <a:latin typeface="+mj-lt"/>
              </a:rPr>
              <a:t>When</a:t>
            </a:r>
            <a:endParaRPr lang="en-US" sz="1000" dirty="0">
              <a:latin typeface="+mj-lt"/>
            </a:endParaRPr>
          </a:p>
          <a:p>
            <a:pPr algn="l" eaLnBrk="0" hangingPunct="0">
              <a:buFontTx/>
              <a:buChar char="•"/>
              <a:defRPr/>
            </a:pPr>
            <a:r>
              <a:rPr lang="en-US" sz="1000" dirty="0" smtClean="0">
                <a:latin typeface="+mj-lt"/>
              </a:rPr>
              <a:t> How many</a:t>
            </a:r>
            <a:endParaRPr lang="en-US" sz="1000" dirty="0">
              <a:latin typeface="+mj-lt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660924" y="5126301"/>
            <a:ext cx="7865556" cy="1191372"/>
            <a:chOff x="257175" y="2193101"/>
            <a:chExt cx="8744321" cy="1428873"/>
          </a:xfrm>
        </p:grpSpPr>
        <p:sp>
          <p:nvSpPr>
            <p:cNvPr id="41" name="Rectangle 19"/>
            <p:cNvSpPr>
              <a:spLocks noChangeAspect="1" noChangeArrowheads="1"/>
            </p:cNvSpPr>
            <p:nvPr/>
          </p:nvSpPr>
          <p:spPr bwMode="auto">
            <a:xfrm>
              <a:off x="257175" y="2193101"/>
              <a:ext cx="8744321" cy="1428873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Manufacturing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42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915782"/>
              <a:ext cx="353751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</a:rPr>
                <a:t>Planning and Scheduling Workbenches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705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 Execution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4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70507"/>
              <a:ext cx="1809012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5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70507"/>
              <a:ext cx="1673251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Product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Data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6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915782"/>
              <a:ext cx="167874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Lean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7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804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Quality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8" name="Text Box 26"/>
            <p:cNvSpPr txBox="1">
              <a:spLocks noChangeAspect="1" noChangeArrowheads="1"/>
            </p:cNvSpPr>
            <p:nvPr/>
          </p:nvSpPr>
          <p:spPr bwMode="auto">
            <a:xfrm>
              <a:off x="7094937" y="29128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PRO/PLUS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7880"/>
            <a:ext cx="8229600" cy="716523"/>
          </a:xfrm>
        </p:spPr>
        <p:txBody>
          <a:bodyPr>
            <a:normAutofit/>
          </a:bodyPr>
          <a:lstStyle/>
          <a:p>
            <a:r>
              <a:rPr lang="en-US" dirty="0" smtClean="0"/>
              <a:t>Exercise 5-2: Set Up Product Structure</a:t>
            </a:r>
            <a:endParaRPr lang="en-US" dirty="0"/>
          </a:p>
        </p:txBody>
      </p:sp>
      <p:pic>
        <p:nvPicPr>
          <p:cNvPr id="72708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186" y="1674979"/>
            <a:ext cx="57626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Exercise: Product Structure Inquiry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QS-SU-481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558223" y="5260778"/>
            <a:ext cx="5032581" cy="26124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976" y="846923"/>
            <a:ext cx="725646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Exercise: Product Structure by Item Report</a:t>
            </a:r>
          </a:p>
        </p:txBody>
      </p:sp>
      <p:sp>
        <p:nvSpPr>
          <p:cNvPr id="696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QS-SU-482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" y="1447800"/>
            <a:ext cx="805656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508671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Manufacturing Setup</a:t>
            </a:r>
            <a:endParaRPr lang="en-US" sz="3600" dirty="0" smtClean="0"/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Applications Enterprise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Quick Start</a:t>
            </a: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Quick Start Flow</a:t>
            </a:r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QS-SU-520</a:t>
            </a:r>
          </a:p>
        </p:txBody>
      </p:sp>
      <p:grpSp>
        <p:nvGrpSpPr>
          <p:cNvPr id="2" name="Group 96"/>
          <p:cNvGrpSpPr/>
          <p:nvPr/>
        </p:nvGrpSpPr>
        <p:grpSpPr>
          <a:xfrm>
            <a:off x="275200" y="1081693"/>
            <a:ext cx="8340297" cy="5030055"/>
            <a:chOff x="275200" y="1081693"/>
            <a:chExt cx="8340297" cy="5030055"/>
          </a:xfrm>
        </p:grpSpPr>
        <p:grpSp>
          <p:nvGrpSpPr>
            <p:cNvPr id="3" name="Group 171"/>
            <p:cNvGrpSpPr/>
            <p:nvPr/>
          </p:nvGrpSpPr>
          <p:grpSpPr>
            <a:xfrm>
              <a:off x="275200" y="1081693"/>
              <a:ext cx="8340297" cy="5030055"/>
              <a:chOff x="132700" y="1081693"/>
              <a:chExt cx="8340297" cy="5030055"/>
            </a:xfrm>
          </p:grpSpPr>
          <p:grpSp>
            <p:nvGrpSpPr>
              <p:cNvPr id="4" name="Group 88"/>
              <p:cNvGrpSpPr/>
              <p:nvPr/>
            </p:nvGrpSpPr>
            <p:grpSpPr>
              <a:xfrm>
                <a:off x="172275" y="1081693"/>
                <a:ext cx="8300722" cy="1424005"/>
                <a:chOff x="172275" y="1081693"/>
                <a:chExt cx="8300722" cy="1424005"/>
              </a:xfrm>
            </p:grpSpPr>
            <p:sp>
              <p:nvSpPr>
                <p:cNvPr id="82" name="Rectangle 82"/>
                <p:cNvSpPr>
                  <a:spLocks noChangeArrowheads="1"/>
                </p:cNvSpPr>
                <p:nvPr/>
              </p:nvSpPr>
              <p:spPr bwMode="auto">
                <a:xfrm>
                  <a:off x="6779116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7" name="Rectangle 82"/>
                <p:cNvSpPr>
                  <a:spLocks noChangeArrowheads="1"/>
                </p:cNvSpPr>
                <p:nvPr/>
              </p:nvSpPr>
              <p:spPr bwMode="auto">
                <a:xfrm>
                  <a:off x="4631659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pic>
              <p:nvPicPr>
                <p:cNvPr id="4113" name="Picture 87" descr="BS01045_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68073" y="1747938"/>
                  <a:ext cx="720869" cy="7102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5" name="Group 103"/>
                <p:cNvGrpSpPr>
                  <a:grpSpLocks/>
                </p:cNvGrpSpPr>
                <p:nvPr/>
              </p:nvGrpSpPr>
              <p:grpSpPr bwMode="auto">
                <a:xfrm>
                  <a:off x="4455259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3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81" name="AutoShape 120"/>
                <p:cNvSpPr>
                  <a:spLocks noChangeArrowheads="1"/>
                </p:cNvSpPr>
                <p:nvPr/>
              </p:nvSpPr>
              <p:spPr bwMode="auto">
                <a:xfrm>
                  <a:off x="6346244" y="16290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2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6" name="Group 103"/>
                <p:cNvGrpSpPr>
                  <a:grpSpLocks/>
                </p:cNvGrpSpPr>
                <p:nvPr/>
              </p:nvGrpSpPr>
              <p:grpSpPr bwMode="auto">
                <a:xfrm>
                  <a:off x="2319734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7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2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76" name="AutoShape 120"/>
                <p:cNvSpPr>
                  <a:spLocks noChangeArrowheads="1"/>
                </p:cNvSpPr>
                <p:nvPr/>
              </p:nvSpPr>
              <p:spPr bwMode="auto">
                <a:xfrm>
                  <a:off x="4210719" y="16191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582738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4111" name="Rectangle 85"/>
                <p:cNvSpPr>
                  <a:spLocks noChangeArrowheads="1"/>
                </p:cNvSpPr>
                <p:nvPr/>
              </p:nvSpPr>
              <p:spPr bwMode="auto">
                <a:xfrm>
                  <a:off x="4954036" y="1227419"/>
                  <a:ext cx="1125309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Enterprise </a:t>
                  </a:r>
                  <a:b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</a:b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Financials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4112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699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User Interface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grpSp>
              <p:nvGrpSpPr>
                <p:cNvPr id="7" name="Group 89"/>
                <p:cNvGrpSpPr>
                  <a:grpSpLocks/>
                </p:cNvGrpSpPr>
                <p:nvPr/>
              </p:nvGrpSpPr>
              <p:grpSpPr bwMode="auto">
                <a:xfrm>
                  <a:off x="2790919" y="1773823"/>
                  <a:ext cx="1211077" cy="624997"/>
                  <a:chOff x="673" y="1182"/>
                  <a:chExt cx="1810" cy="739"/>
                </a:xfrm>
              </p:grpSpPr>
              <p:sp>
                <p:nvSpPr>
                  <p:cNvPr id="4137" name="Freeform 90"/>
                  <p:cNvSpPr>
                    <a:spLocks/>
                  </p:cNvSpPr>
                  <p:nvPr/>
                </p:nvSpPr>
                <p:spPr bwMode="auto">
                  <a:xfrm>
                    <a:off x="1779" y="1572"/>
                    <a:ext cx="704" cy="339"/>
                  </a:xfrm>
                  <a:custGeom>
                    <a:avLst/>
                    <a:gdLst>
                      <a:gd name="T0" fmla="*/ 0 w 704"/>
                      <a:gd name="T1" fmla="*/ 338 h 339"/>
                      <a:gd name="T2" fmla="*/ 136 w 704"/>
                      <a:gd name="T3" fmla="*/ 31 h 339"/>
                      <a:gd name="T4" fmla="*/ 703 w 704"/>
                      <a:gd name="T5" fmla="*/ 0 h 339"/>
                      <a:gd name="T6" fmla="*/ 703 w 704"/>
                      <a:gd name="T7" fmla="*/ 134 h 339"/>
                      <a:gd name="T8" fmla="*/ 112 w 704"/>
                      <a:gd name="T9" fmla="*/ 338 h 339"/>
                      <a:gd name="T10" fmla="*/ 0 w 704"/>
                      <a:gd name="T11" fmla="*/ 338 h 3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704"/>
                      <a:gd name="T19" fmla="*/ 0 h 339"/>
                      <a:gd name="T20" fmla="*/ 704 w 704"/>
                      <a:gd name="T21" fmla="*/ 339 h 3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704" h="339">
                        <a:moveTo>
                          <a:pt x="0" y="338"/>
                        </a:moveTo>
                        <a:lnTo>
                          <a:pt x="136" y="31"/>
                        </a:lnTo>
                        <a:lnTo>
                          <a:pt x="703" y="0"/>
                        </a:lnTo>
                        <a:lnTo>
                          <a:pt x="703" y="134"/>
                        </a:lnTo>
                        <a:lnTo>
                          <a:pt x="112" y="338"/>
                        </a:lnTo>
                        <a:lnTo>
                          <a:pt x="0" y="338"/>
                        </a:lnTo>
                      </a:path>
                    </a:pathLst>
                  </a:custGeom>
                  <a:solidFill>
                    <a:srgbClr val="C0C0C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8" name="AutoShape 91"/>
                  <p:cNvSpPr>
                    <a:spLocks noChangeArrowheads="1"/>
                  </p:cNvSpPr>
                  <p:nvPr/>
                </p:nvSpPr>
                <p:spPr bwMode="auto">
                  <a:xfrm>
                    <a:off x="673" y="1620"/>
                    <a:ext cx="465" cy="221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9" name="AutoShape 92"/>
                  <p:cNvSpPr>
                    <a:spLocks noChangeArrowheads="1"/>
                  </p:cNvSpPr>
                  <p:nvPr/>
                </p:nvSpPr>
                <p:spPr bwMode="auto">
                  <a:xfrm>
                    <a:off x="1045" y="1439"/>
                    <a:ext cx="971" cy="479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0" name="AutoShape 93"/>
                  <p:cNvSpPr>
                    <a:spLocks noChangeArrowheads="1"/>
                  </p:cNvSpPr>
                  <p:nvPr/>
                </p:nvSpPr>
                <p:spPr bwMode="auto">
                  <a:xfrm>
                    <a:off x="1623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1" name="AutoShape 94"/>
                  <p:cNvSpPr>
                    <a:spLocks noChangeArrowheads="1"/>
                  </p:cNvSpPr>
                  <p:nvPr/>
                </p:nvSpPr>
                <p:spPr bwMode="auto">
                  <a:xfrm>
                    <a:off x="1419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2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1155" y="1768"/>
                    <a:ext cx="230" cy="145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3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1556" y="1771"/>
                    <a:ext cx="230" cy="146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4" name="AutoShape 97"/>
                  <p:cNvSpPr>
                    <a:spLocks noChangeArrowheads="1"/>
                  </p:cNvSpPr>
                  <p:nvPr/>
                </p:nvSpPr>
                <p:spPr bwMode="auto">
                  <a:xfrm>
                    <a:off x="1200" y="1627"/>
                    <a:ext cx="133" cy="49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5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764" y="1741"/>
                    <a:ext cx="75" cy="100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6" name="AutoShape 99" descr="Horizontal brick"/>
                  <p:cNvSpPr>
                    <a:spLocks noChangeArrowheads="1"/>
                  </p:cNvSpPr>
                  <p:nvPr/>
                </p:nvSpPr>
                <p:spPr bwMode="auto">
                  <a:xfrm>
                    <a:off x="903" y="1182"/>
                    <a:ext cx="80" cy="470"/>
                  </a:xfrm>
                  <a:prstGeom prst="cube">
                    <a:avLst>
                      <a:gd name="adj" fmla="val 24995"/>
                    </a:avLst>
                  </a:prstGeom>
                  <a:pattFill prst="horzBrick">
                    <a:fgClr>
                      <a:srgbClr val="714400"/>
                    </a:fgClr>
                    <a:bgClr>
                      <a:schemeClr val="bg1"/>
                    </a:bgClr>
                  </a:patt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7" name="AutoShape 100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415"/>
                    <a:ext cx="165" cy="94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8" name="AutoShape 101"/>
                  <p:cNvSpPr>
                    <a:spLocks noChangeArrowheads="1"/>
                  </p:cNvSpPr>
                  <p:nvPr/>
                </p:nvSpPr>
                <p:spPr bwMode="auto">
                  <a:xfrm>
                    <a:off x="1694" y="1368"/>
                    <a:ext cx="40" cy="113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9" name="Freeform 102"/>
                  <p:cNvSpPr>
                    <a:spLocks/>
                  </p:cNvSpPr>
                  <p:nvPr/>
                </p:nvSpPr>
                <p:spPr bwMode="auto">
                  <a:xfrm>
                    <a:off x="1899" y="1436"/>
                    <a:ext cx="121" cy="485"/>
                  </a:xfrm>
                  <a:custGeom>
                    <a:avLst/>
                    <a:gdLst>
                      <a:gd name="T0" fmla="*/ 0 w 121"/>
                      <a:gd name="T1" fmla="*/ 484 h 485"/>
                      <a:gd name="T2" fmla="*/ 0 w 121"/>
                      <a:gd name="T3" fmla="*/ 120 h 485"/>
                      <a:gd name="T4" fmla="*/ 120 w 121"/>
                      <a:gd name="T5" fmla="*/ 0 h 485"/>
                      <a:gd name="T6" fmla="*/ 120 w 121"/>
                      <a:gd name="T7" fmla="*/ 368 h 485"/>
                      <a:gd name="T8" fmla="*/ 0 w 121"/>
                      <a:gd name="T9" fmla="*/ 484 h 48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"/>
                      <a:gd name="T16" fmla="*/ 0 h 485"/>
                      <a:gd name="T17" fmla="*/ 121 w 121"/>
                      <a:gd name="T18" fmla="*/ 485 h 48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" h="485">
                        <a:moveTo>
                          <a:pt x="0" y="484"/>
                        </a:moveTo>
                        <a:lnTo>
                          <a:pt x="0" y="120"/>
                        </a:lnTo>
                        <a:lnTo>
                          <a:pt x="120" y="0"/>
                        </a:lnTo>
                        <a:lnTo>
                          <a:pt x="120" y="368"/>
                        </a:lnTo>
                        <a:lnTo>
                          <a:pt x="0" y="484"/>
                        </a:lnTo>
                      </a:path>
                    </a:pathLst>
                  </a:custGeom>
                  <a:solidFill>
                    <a:srgbClr val="FCD599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</p:grpSp>
            <p:grpSp>
              <p:nvGrpSpPr>
                <p:cNvPr id="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4135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4136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20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>
                        <a:solidFill>
                          <a:schemeClr val="bg1"/>
                        </a:solidFill>
                        <a:latin typeface="+mj-lt"/>
                      </a:rPr>
                      <a:t>1</a:t>
                    </a:r>
                  </a:p>
                </p:txBody>
              </p:sp>
            </p:grpSp>
            <p:sp>
              <p:nvSpPr>
                <p:cNvPr id="4126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63" name="Rectangle 88"/>
                <p:cNvSpPr>
                  <a:spLocks noChangeArrowheads="1"/>
                </p:cNvSpPr>
                <p:nvPr/>
              </p:nvSpPr>
              <p:spPr bwMode="auto">
                <a:xfrm>
                  <a:off x="7098976" y="1213567"/>
                  <a:ext cx="1088441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Product</a:t>
                  </a:r>
                </a:p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 </a:t>
                  </a:r>
                  <a:r>
                    <a:rPr lang="en-US" sz="1400" dirty="0">
                      <a:solidFill>
                        <a:srgbClr val="003366"/>
                      </a:solidFill>
                      <a:latin typeface="+mj-lt"/>
                    </a:rPr>
                    <a:t>Definition</a:t>
                  </a:r>
                </a:p>
              </p:txBody>
            </p:sp>
            <p:pic>
              <p:nvPicPr>
                <p:cNvPr id="67" name="Picture 1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contrast="-66000"/>
                </a:blip>
                <a:srcRect/>
                <a:stretch>
                  <a:fillRect/>
                </a:stretch>
              </p:blipFill>
              <p:spPr bwMode="auto">
                <a:xfrm>
                  <a:off x="7426906" y="1783811"/>
                  <a:ext cx="434560" cy="64165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9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System Foundation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pic>
              <p:nvPicPr>
                <p:cNvPr id="71" name="Picture 6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746218" y="1694826"/>
                  <a:ext cx="924891" cy="6920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9" name="Group 103"/>
                <p:cNvGrpSpPr>
                  <a:grpSpLocks/>
                </p:cNvGrpSpPr>
                <p:nvPr/>
              </p:nvGrpSpPr>
              <p:grpSpPr bwMode="auto">
                <a:xfrm>
                  <a:off x="6638341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8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4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0" name="Group 132"/>
              <p:cNvGrpSpPr/>
              <p:nvPr/>
            </p:nvGrpSpPr>
            <p:grpSpPr>
              <a:xfrm>
                <a:off x="170300" y="2991593"/>
                <a:ext cx="8300722" cy="1424005"/>
                <a:chOff x="336550" y="2991593"/>
                <a:chExt cx="8300722" cy="1424005"/>
              </a:xfrm>
            </p:grpSpPr>
            <p:grpSp>
              <p:nvGrpSpPr>
                <p:cNvPr id="11" name="Group 89"/>
                <p:cNvGrpSpPr/>
                <p:nvPr/>
              </p:nvGrpSpPr>
              <p:grpSpPr>
                <a:xfrm>
                  <a:off x="336550" y="2991593"/>
                  <a:ext cx="8300722" cy="1424005"/>
                  <a:chOff x="172275" y="1081693"/>
                  <a:chExt cx="8300722" cy="1424005"/>
                </a:xfrm>
              </p:grpSpPr>
              <p:sp>
                <p:nvSpPr>
                  <p:cNvPr id="91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6779116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2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4631659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2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4455259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9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30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7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5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6346244" y="16290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2496134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3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2319734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7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28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8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4210719" y="16191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9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48675" y="1249330"/>
                    <a:ext cx="1693881" cy="1256368"/>
                  </a:xfrm>
                  <a:prstGeom prst="rect">
                    <a:avLst/>
                  </a:prstGeom>
                  <a:noFill/>
                  <a:ln w="76200">
                    <a:solidFill>
                      <a:schemeClr val="accent2">
                        <a:lumMod val="75000"/>
                      </a:schemeClr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0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4921975" y="1286794"/>
                    <a:ext cx="1189429" cy="33406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Purchasing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1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493263" y="1186843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</a:p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Setup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4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172275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2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chemeClr val="accent2">
                        <a:lumMod val="75000"/>
                      </a:schemeClr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3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+mj-lt"/>
                        </a:rPr>
                        <a:t>5</a:t>
                      </a:r>
                    </a:p>
                  </p:txBody>
                </p:sp>
              </p:grpSp>
              <p:sp>
                <p:nvSpPr>
                  <p:cNvPr id="104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2063260" y="1609235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5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6904067" y="1189817"/>
                    <a:ext cx="1502015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  <a:b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</a:b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Execution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7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2605106" y="1196740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Cost Calculation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5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6638341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0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1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8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</p:grpSp>
            <p:pic>
              <p:nvPicPr>
                <p:cNvPr id="4122" name="Picture 117" descr="BD05161_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50348" y="3667377"/>
                  <a:ext cx="671574" cy="6496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07" name="Picture 81" descr="j0250085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168774" y="3601341"/>
                  <a:ext cx="690707" cy="7497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1" name="Picture 2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5231270" y="3639480"/>
                  <a:ext cx="731650" cy="6593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2" name="Picture 7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7048995" y="3784267"/>
                  <a:ext cx="1531536" cy="4195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6" name="Group 134"/>
              <p:cNvGrpSpPr/>
              <p:nvPr/>
            </p:nvGrpSpPr>
            <p:grpSpPr>
              <a:xfrm>
                <a:off x="132700" y="4687743"/>
                <a:ext cx="6816320" cy="1424005"/>
                <a:chOff x="172275" y="1081693"/>
                <a:chExt cx="6816320" cy="1424005"/>
              </a:xfrm>
            </p:grpSpPr>
            <p:sp>
              <p:nvSpPr>
                <p:cNvPr id="140" name="Rectangle 82"/>
                <p:cNvSpPr>
                  <a:spLocks noChangeArrowheads="1"/>
                </p:cNvSpPr>
                <p:nvPr/>
              </p:nvSpPr>
              <p:spPr bwMode="auto">
                <a:xfrm>
                  <a:off x="4831616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62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4469853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7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44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17" name="Group 103"/>
                <p:cNvGrpSpPr>
                  <a:grpSpLocks/>
                </p:cNvGrpSpPr>
                <p:nvPr/>
              </p:nvGrpSpPr>
              <p:grpSpPr bwMode="auto">
                <a:xfrm>
                  <a:off x="2251325" y="1081693"/>
                  <a:ext cx="436904" cy="365760"/>
                  <a:chOff x="-75" y="351"/>
                  <a:chExt cx="479" cy="401"/>
                </a:xfrm>
              </p:grpSpPr>
              <p:sp>
                <p:nvSpPr>
                  <p:cNvPr id="15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-52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6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75" y="418"/>
                    <a:ext cx="479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10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47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49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224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Sales/Invoices</a:t>
                  </a:r>
                </a:p>
              </p:txBody>
            </p:sp>
            <p:grpSp>
              <p:nvGrpSpPr>
                <p:cNvPr id="1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157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58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9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51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52" name="Rectangle 88"/>
                <p:cNvSpPr>
                  <a:spLocks noChangeArrowheads="1"/>
                </p:cNvSpPr>
                <p:nvPr/>
              </p:nvSpPr>
              <p:spPr bwMode="auto">
                <a:xfrm>
                  <a:off x="4828328" y="1261067"/>
                  <a:ext cx="1758496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Review Questions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3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Manufacturing Planning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6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6652935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8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pic>
            <p:nvPicPr>
              <p:cNvPr id="163" name="Picture 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b="19555"/>
              <a:stretch>
                <a:fillRect/>
              </a:stretch>
            </p:blipFill>
            <p:spPr bwMode="auto">
              <a:xfrm>
                <a:off x="817418" y="5262743"/>
                <a:ext cx="752044" cy="710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Picture 3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732253" y="5344244"/>
                <a:ext cx="1032226" cy="758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67" name="Elbow Connector 166"/>
              <p:cNvCxnSpPr>
                <a:stCxn id="82" idx="3"/>
                <a:endCxn id="99" idx="1"/>
              </p:cNvCxnSpPr>
              <p:nvPr/>
            </p:nvCxnSpPr>
            <p:spPr>
              <a:xfrm flipH="1">
                <a:off x="346700" y="1877514"/>
                <a:ext cx="8126297" cy="1909900"/>
              </a:xfrm>
              <a:prstGeom prst="bentConnector5">
                <a:avLst>
                  <a:gd name="adj1" fmla="val -2813"/>
                  <a:gd name="adj2" fmla="val 50000"/>
                  <a:gd name="adj3" fmla="val 102813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hape 170"/>
              <p:cNvCxnSpPr>
                <a:stCxn id="91" idx="3"/>
                <a:endCxn id="147" idx="1"/>
              </p:cNvCxnSpPr>
              <p:nvPr/>
            </p:nvCxnSpPr>
            <p:spPr>
              <a:xfrm flipH="1">
                <a:off x="309100" y="3787414"/>
                <a:ext cx="8161922" cy="1696150"/>
              </a:xfrm>
              <a:prstGeom prst="bentConnector5">
                <a:avLst>
                  <a:gd name="adj1" fmla="val -2801"/>
                  <a:gd name="adj2" fmla="val 50000"/>
                  <a:gd name="adj3" fmla="val 102801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24612" y="5248275"/>
              <a:ext cx="786183" cy="782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Concepts </a:t>
            </a:r>
          </a:p>
          <a:p>
            <a:pPr lvl="1" eaLnBrk="1" hangingPunct="1"/>
            <a:r>
              <a:rPr lang="en-US" dirty="0" smtClean="0"/>
              <a:t> Shop Calendar </a:t>
            </a:r>
          </a:p>
          <a:p>
            <a:pPr lvl="1" eaLnBrk="1" hangingPunct="1"/>
            <a:r>
              <a:rPr lang="en-US" dirty="0" smtClean="0"/>
              <a:t> Departments</a:t>
            </a:r>
          </a:p>
          <a:p>
            <a:pPr lvl="1" eaLnBrk="1" hangingPunct="1"/>
            <a:r>
              <a:rPr lang="en-US" dirty="0" smtClean="0"/>
              <a:t> Work Centers/Machines</a:t>
            </a:r>
          </a:p>
          <a:p>
            <a:pPr lvl="1" eaLnBrk="1" hangingPunct="1"/>
            <a:r>
              <a:rPr lang="en-US" dirty="0" smtClean="0"/>
              <a:t> Routings</a:t>
            </a:r>
          </a:p>
          <a:p>
            <a:pPr eaLnBrk="1" hangingPunct="1"/>
            <a:r>
              <a:rPr lang="en-US" dirty="0" smtClean="0"/>
              <a:t> Example</a:t>
            </a:r>
          </a:p>
          <a:p>
            <a:pPr lvl="1" eaLnBrk="1" hangingPunct="1"/>
            <a:r>
              <a:rPr lang="en-US" dirty="0" smtClean="0"/>
              <a:t>Set Up Shop Calendar</a:t>
            </a:r>
          </a:p>
          <a:p>
            <a:pPr lvl="1" eaLnBrk="1" hangingPunct="1"/>
            <a:r>
              <a:rPr lang="en-US" dirty="0" smtClean="0"/>
              <a:t>Define Departments</a:t>
            </a:r>
          </a:p>
          <a:p>
            <a:pPr lvl="1" eaLnBrk="1" hangingPunct="1"/>
            <a:r>
              <a:rPr lang="en-US" dirty="0" smtClean="0"/>
              <a:t>Define Work Centers/Machines</a:t>
            </a:r>
          </a:p>
          <a:p>
            <a:pPr lvl="1" eaLnBrk="1" hangingPunct="1"/>
            <a:r>
              <a:rPr lang="en-US" dirty="0" smtClean="0"/>
              <a:t>Set Up Routings</a:t>
            </a:r>
          </a:p>
          <a:p>
            <a:pPr eaLnBrk="1" hangingPunct="1"/>
            <a:r>
              <a:rPr lang="en-US" dirty="0" smtClean="0"/>
              <a:t> Exercise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Manufacturing Setup:</a:t>
            </a:r>
            <a:r>
              <a:rPr lang="en-US" b="0" dirty="0" smtClean="0"/>
              <a:t> </a:t>
            </a:r>
            <a:r>
              <a:rPr lang="en-US" dirty="0" smtClean="0"/>
              <a:t>Topics</a:t>
            </a:r>
          </a:p>
        </p:txBody>
      </p:sp>
      <p:sp>
        <p:nvSpPr>
          <p:cNvPr id="757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QS-SU-530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the information provided by a department</a:t>
            </a:r>
          </a:p>
          <a:p>
            <a:r>
              <a:rPr lang="en-US" dirty="0" smtClean="0"/>
              <a:t> Describe the information provided by a work center</a:t>
            </a:r>
          </a:p>
          <a:p>
            <a:r>
              <a:rPr lang="en-US" dirty="0" smtClean="0"/>
              <a:t> Describe the information provided by a routing</a:t>
            </a:r>
          </a:p>
          <a:p>
            <a:r>
              <a:rPr lang="en-US" dirty="0" smtClean="0"/>
              <a:t> Set up a shop calendar, department, work center, and routing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Manufacturing Setup: Learning Objectives</a:t>
            </a:r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QS-SU-540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QS-SU-550</a:t>
            </a:r>
          </a:p>
        </p:txBody>
      </p:sp>
      <p:sp>
        <p:nvSpPr>
          <p:cNvPr id="207912" name="Rectangle 40"/>
          <p:cNvSpPr>
            <a:spLocks noChangeArrowheads="1"/>
          </p:cNvSpPr>
          <p:nvPr/>
        </p:nvSpPr>
        <p:spPr bwMode="auto">
          <a:xfrm>
            <a:off x="7215376" y="3004391"/>
            <a:ext cx="1565555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Set Up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 Routings</a:t>
            </a:r>
            <a:endParaRPr lang="en-US" sz="1800" dirty="0">
              <a:latin typeface="+mj-lt"/>
            </a:endParaRPr>
          </a:p>
        </p:txBody>
      </p:sp>
      <p:sp>
        <p:nvSpPr>
          <p:cNvPr id="207913" name="Rectangle 41"/>
          <p:cNvSpPr>
            <a:spLocks noChangeArrowheads="1"/>
          </p:cNvSpPr>
          <p:nvPr/>
        </p:nvSpPr>
        <p:spPr bwMode="auto">
          <a:xfrm>
            <a:off x="4709458" y="2999348"/>
            <a:ext cx="1664447" cy="113188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Define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Work Center/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Machines</a:t>
            </a:r>
            <a:endParaRPr lang="en-US" sz="1800" dirty="0">
              <a:latin typeface="+mj-lt"/>
            </a:endParaRPr>
          </a:p>
        </p:txBody>
      </p:sp>
      <p:sp>
        <p:nvSpPr>
          <p:cNvPr id="207914" name="Rectangle 42"/>
          <p:cNvSpPr>
            <a:spLocks noChangeArrowheads="1"/>
          </p:cNvSpPr>
          <p:nvPr/>
        </p:nvSpPr>
        <p:spPr bwMode="auto">
          <a:xfrm>
            <a:off x="207962" y="3003550"/>
            <a:ext cx="1593943" cy="11318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Set Up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Shop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Calendar</a:t>
            </a:r>
            <a:endParaRPr lang="en-US" sz="1800" dirty="0">
              <a:latin typeface="+mj-lt"/>
            </a:endParaRPr>
          </a:p>
        </p:txBody>
      </p:sp>
      <p:sp>
        <p:nvSpPr>
          <p:cNvPr id="207916" name="Rectangle 44"/>
          <p:cNvSpPr>
            <a:spLocks noChangeArrowheads="1"/>
          </p:cNvSpPr>
          <p:nvPr/>
        </p:nvSpPr>
        <p:spPr bwMode="auto">
          <a:xfrm>
            <a:off x="2305050" y="2998788"/>
            <a:ext cx="1540809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Define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Departments</a:t>
            </a:r>
            <a:endParaRPr lang="en-US" sz="1800" dirty="0">
              <a:latin typeface="+mj-lt"/>
            </a:endParaRPr>
          </a:p>
        </p:txBody>
      </p:sp>
      <p:sp>
        <p:nvSpPr>
          <p:cNvPr id="48136" name="Rectangle 47"/>
          <p:cNvSpPr>
            <a:spLocks noChangeArrowheads="1"/>
          </p:cNvSpPr>
          <p:nvPr/>
        </p:nvSpPr>
        <p:spPr bwMode="auto">
          <a:xfrm>
            <a:off x="4361611" y="1708243"/>
            <a:ext cx="2709076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Specific machines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Number of identical 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machines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Machine rates</a:t>
            </a:r>
            <a:endParaRPr lang="en-US" sz="1400" dirty="0">
              <a:latin typeface="+mj-lt"/>
            </a:endParaRPr>
          </a:p>
        </p:txBody>
      </p:sp>
      <p:sp>
        <p:nvSpPr>
          <p:cNvPr id="48137" name="Rectangle 48"/>
          <p:cNvSpPr>
            <a:spLocks noChangeArrowheads="1"/>
          </p:cNvSpPr>
          <p:nvPr/>
        </p:nvSpPr>
        <p:spPr bwMode="auto">
          <a:xfrm>
            <a:off x="6546384" y="4349097"/>
            <a:ext cx="2377255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Production steps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Work center used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How long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Expected yield</a:t>
            </a:r>
            <a:endParaRPr lang="en-US" sz="1400" dirty="0">
              <a:latin typeface="+mj-lt"/>
            </a:endParaRPr>
          </a:p>
        </p:txBody>
      </p:sp>
      <p:sp>
        <p:nvSpPr>
          <p:cNvPr id="48138" name="Rectangle 49"/>
          <p:cNvSpPr>
            <a:spLocks noChangeArrowheads="1"/>
          </p:cNvSpPr>
          <p:nvPr/>
        </p:nvSpPr>
        <p:spPr bwMode="auto">
          <a:xfrm>
            <a:off x="2166284" y="2244632"/>
            <a:ext cx="1843454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GL accounts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Capacity</a:t>
            </a:r>
            <a:endParaRPr lang="en-US" sz="1800" dirty="0">
              <a:latin typeface="+mj-lt"/>
            </a:endParaRPr>
          </a:p>
        </p:txBody>
      </p:sp>
      <p:cxnSp>
        <p:nvCxnSpPr>
          <p:cNvPr id="48139" name="AutoShape 52"/>
          <p:cNvCxnSpPr>
            <a:cxnSpLocks noChangeShapeType="1"/>
            <a:stCxn id="207914" idx="3"/>
            <a:endCxn id="207916" idx="1"/>
          </p:cNvCxnSpPr>
          <p:nvPr/>
        </p:nvCxnSpPr>
        <p:spPr bwMode="auto">
          <a:xfrm flipV="1">
            <a:off x="1801905" y="3565526"/>
            <a:ext cx="503145" cy="396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0" name="AutoShape 53"/>
          <p:cNvCxnSpPr>
            <a:cxnSpLocks noChangeShapeType="1"/>
            <a:stCxn id="207916" idx="3"/>
            <a:endCxn id="207913" idx="1"/>
          </p:cNvCxnSpPr>
          <p:nvPr/>
        </p:nvCxnSpPr>
        <p:spPr bwMode="auto">
          <a:xfrm flipV="1">
            <a:off x="3845859" y="3565292"/>
            <a:ext cx="863599" cy="23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1" name="Rectangle 49"/>
          <p:cNvSpPr>
            <a:spLocks noChangeArrowheads="1"/>
          </p:cNvSpPr>
          <p:nvPr/>
        </p:nvSpPr>
        <p:spPr bwMode="auto">
          <a:xfrm>
            <a:off x="180601" y="4293067"/>
            <a:ext cx="2566409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Work days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By dept, work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center, or machine</a:t>
            </a:r>
          </a:p>
        </p:txBody>
      </p:sp>
      <p:cxnSp>
        <p:nvCxnSpPr>
          <p:cNvPr id="25" name="AutoShape 53"/>
          <p:cNvCxnSpPr>
            <a:cxnSpLocks noChangeShapeType="1"/>
          </p:cNvCxnSpPr>
          <p:nvPr/>
        </p:nvCxnSpPr>
        <p:spPr bwMode="auto">
          <a:xfrm flipV="1">
            <a:off x="6338048" y="3596669"/>
            <a:ext cx="863599" cy="23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2"/>
          <p:cNvGrpSpPr/>
          <p:nvPr/>
        </p:nvGrpSpPr>
        <p:grpSpPr>
          <a:xfrm>
            <a:off x="1002399" y="856506"/>
            <a:ext cx="7124700" cy="5330825"/>
            <a:chOff x="1068388" y="1243013"/>
            <a:chExt cx="7124700" cy="5330825"/>
          </a:xfrm>
        </p:grpSpPr>
        <p:sp>
          <p:nvSpPr>
            <p:cNvPr id="273420" name="Rectangle 12"/>
            <p:cNvSpPr>
              <a:spLocks noChangeArrowheads="1"/>
            </p:cNvSpPr>
            <p:nvPr/>
          </p:nvSpPr>
          <p:spPr bwMode="auto">
            <a:xfrm>
              <a:off x="1814513" y="1243013"/>
              <a:ext cx="5621337" cy="4233862"/>
            </a:xfrm>
            <a:prstGeom prst="rect">
              <a:avLst/>
            </a:prstGeom>
            <a:solidFill>
              <a:srgbClr val="F8F1E1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3173413" y="1314450"/>
              <a:ext cx="2873375" cy="1173163"/>
              <a:chOff x="673" y="1182"/>
              <a:chExt cx="1810" cy="739"/>
            </a:xfrm>
          </p:grpSpPr>
          <p:sp>
            <p:nvSpPr>
              <p:cNvPr id="78916" name="Freeform 1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8917" name="AutoShape 1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8918" name="AutoShape 1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8919" name="AutoShape 1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8920" name="AutoShape 1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8921" name="Rectangle 1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8922" name="Rectangle 2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8923" name="AutoShape 2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8924" name="Rectangle 2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8925" name="AutoShape 2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8926" name="AutoShape 2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8927" name="AutoShape 2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8928" name="Freeform 2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78853" name="Rectangle 27"/>
            <p:cNvSpPr>
              <a:spLocks noChangeArrowheads="1"/>
            </p:cNvSpPr>
            <p:nvPr/>
          </p:nvSpPr>
          <p:spPr bwMode="auto">
            <a:xfrm>
              <a:off x="3838575" y="2422525"/>
              <a:ext cx="1563688" cy="6667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dirty="0">
                  <a:latin typeface="+mj-lt"/>
                </a:rPr>
                <a:t>QMI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(Site 10-100)</a:t>
              </a:r>
            </a:p>
          </p:txBody>
        </p:sp>
        <p:sp>
          <p:nvSpPr>
            <p:cNvPr id="273436" name="Rectangle 28"/>
            <p:cNvSpPr>
              <a:spLocks noChangeArrowheads="1"/>
            </p:cNvSpPr>
            <p:nvPr/>
          </p:nvSpPr>
          <p:spPr bwMode="auto">
            <a:xfrm>
              <a:off x="2322513" y="3062288"/>
              <a:ext cx="1265237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 dirty="0">
                  <a:latin typeface="+mj-lt"/>
                </a:rPr>
                <a:t>Work Center </a:t>
              </a:r>
              <a:br>
                <a:rPr lang="en-US" sz="1200" dirty="0">
                  <a:latin typeface="+mj-lt"/>
                </a:rPr>
              </a:br>
              <a:r>
                <a:rPr lang="en-US" sz="1200" dirty="0" smtClean="0">
                  <a:latin typeface="+mj-lt"/>
                </a:rPr>
                <a:t>1000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3437" name="Rectangle 29"/>
            <p:cNvSpPr>
              <a:spLocks noChangeArrowheads="1"/>
            </p:cNvSpPr>
            <p:nvPr/>
          </p:nvSpPr>
          <p:spPr bwMode="auto">
            <a:xfrm>
              <a:off x="1125538" y="3978275"/>
              <a:ext cx="7026275" cy="355600"/>
            </a:xfrm>
            <a:prstGeom prst="rect">
              <a:avLst/>
            </a:prstGeom>
            <a:solidFill>
              <a:srgbClr val="E4C88A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46038" tIns="46038" rIns="46038" bIns="46038" anchor="ctr" anchorCtr="1"/>
            <a:lstStyle/>
            <a:p>
              <a:pPr algn="ctr" eaLnBrk="0" hangingPunct="0">
                <a:defRPr/>
              </a:pPr>
              <a:r>
                <a:rPr lang="en-US" sz="1800" b="1" dirty="0">
                  <a:latin typeface="+mj-lt"/>
                </a:rPr>
                <a:t>Shop Calendar</a:t>
              </a:r>
            </a:p>
          </p:txBody>
        </p:sp>
        <p:sp>
          <p:nvSpPr>
            <p:cNvPr id="273438" name="Rectangle 30"/>
            <p:cNvSpPr>
              <a:spLocks noChangeArrowheads="1"/>
            </p:cNvSpPr>
            <p:nvPr/>
          </p:nvSpPr>
          <p:spPr bwMode="auto">
            <a:xfrm>
              <a:off x="1114425" y="4325938"/>
              <a:ext cx="7040563" cy="113030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8857" name="Rectangle 31"/>
            <p:cNvSpPr>
              <a:spLocks noChangeArrowheads="1"/>
            </p:cNvSpPr>
            <p:nvPr/>
          </p:nvSpPr>
          <p:spPr bwMode="auto">
            <a:xfrm>
              <a:off x="5137150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58" name="Rectangle 32"/>
            <p:cNvSpPr>
              <a:spLocks noChangeArrowheads="1"/>
            </p:cNvSpPr>
            <p:nvPr/>
          </p:nvSpPr>
          <p:spPr bwMode="auto">
            <a:xfrm>
              <a:off x="615473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59" name="Rectangle 33"/>
            <p:cNvSpPr>
              <a:spLocks noChangeArrowheads="1"/>
            </p:cNvSpPr>
            <p:nvPr/>
          </p:nvSpPr>
          <p:spPr bwMode="auto">
            <a:xfrm>
              <a:off x="717232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60" name="Rectangle 34"/>
            <p:cNvSpPr>
              <a:spLocks noChangeArrowheads="1"/>
            </p:cNvSpPr>
            <p:nvPr/>
          </p:nvSpPr>
          <p:spPr bwMode="auto">
            <a:xfrm>
              <a:off x="4121150" y="4319588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61" name="Rectangle 35"/>
            <p:cNvSpPr>
              <a:spLocks noChangeArrowheads="1"/>
            </p:cNvSpPr>
            <p:nvPr/>
          </p:nvSpPr>
          <p:spPr bwMode="auto">
            <a:xfrm>
              <a:off x="3103563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62" name="Rectangle 36"/>
            <p:cNvSpPr>
              <a:spLocks noChangeArrowheads="1"/>
            </p:cNvSpPr>
            <p:nvPr/>
          </p:nvSpPr>
          <p:spPr bwMode="auto">
            <a:xfrm>
              <a:off x="208597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63" name="Rectangle 37"/>
            <p:cNvSpPr>
              <a:spLocks noChangeArrowheads="1"/>
            </p:cNvSpPr>
            <p:nvPr/>
          </p:nvSpPr>
          <p:spPr bwMode="auto">
            <a:xfrm>
              <a:off x="106838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64" name="Text Box 38"/>
            <p:cNvSpPr txBox="1">
              <a:spLocks noChangeArrowheads="1"/>
            </p:cNvSpPr>
            <p:nvPr/>
          </p:nvSpPr>
          <p:spPr bwMode="auto">
            <a:xfrm>
              <a:off x="1114425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Sunday</a:t>
              </a:r>
            </a:p>
          </p:txBody>
        </p:sp>
        <p:sp>
          <p:nvSpPr>
            <p:cNvPr id="78865" name="Text Box 39"/>
            <p:cNvSpPr txBox="1">
              <a:spLocks noChangeArrowheads="1"/>
            </p:cNvSpPr>
            <p:nvPr/>
          </p:nvSpPr>
          <p:spPr bwMode="auto">
            <a:xfrm>
              <a:off x="3155950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Tuesday</a:t>
              </a:r>
            </a:p>
          </p:txBody>
        </p:sp>
        <p:sp>
          <p:nvSpPr>
            <p:cNvPr id="78866" name="Text Box 40"/>
            <p:cNvSpPr txBox="1">
              <a:spLocks noChangeArrowheads="1"/>
            </p:cNvSpPr>
            <p:nvPr/>
          </p:nvSpPr>
          <p:spPr bwMode="auto">
            <a:xfrm>
              <a:off x="41735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Wednesday</a:t>
              </a:r>
            </a:p>
          </p:txBody>
        </p:sp>
        <p:sp>
          <p:nvSpPr>
            <p:cNvPr id="78867" name="Text Box 41"/>
            <p:cNvSpPr txBox="1">
              <a:spLocks noChangeArrowheads="1"/>
            </p:cNvSpPr>
            <p:nvPr/>
          </p:nvSpPr>
          <p:spPr bwMode="auto">
            <a:xfrm>
              <a:off x="2098675" y="4419600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Monday</a:t>
              </a:r>
            </a:p>
          </p:txBody>
        </p:sp>
        <p:sp>
          <p:nvSpPr>
            <p:cNvPr id="78868" name="Text Box 42"/>
            <p:cNvSpPr txBox="1">
              <a:spLocks noChangeArrowheads="1"/>
            </p:cNvSpPr>
            <p:nvPr/>
          </p:nvSpPr>
          <p:spPr bwMode="auto">
            <a:xfrm>
              <a:off x="5180013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Thursday</a:t>
              </a:r>
            </a:p>
          </p:txBody>
        </p:sp>
        <p:sp>
          <p:nvSpPr>
            <p:cNvPr id="78869" name="Text Box 43"/>
            <p:cNvSpPr txBox="1">
              <a:spLocks noChangeArrowheads="1"/>
            </p:cNvSpPr>
            <p:nvPr/>
          </p:nvSpPr>
          <p:spPr bwMode="auto">
            <a:xfrm>
              <a:off x="62309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Friday</a:t>
              </a:r>
            </a:p>
          </p:txBody>
        </p:sp>
        <p:sp>
          <p:nvSpPr>
            <p:cNvPr id="78870" name="Text Box 44"/>
            <p:cNvSpPr txBox="1">
              <a:spLocks noChangeArrowheads="1"/>
            </p:cNvSpPr>
            <p:nvPr/>
          </p:nvSpPr>
          <p:spPr bwMode="auto">
            <a:xfrm>
              <a:off x="721518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Saturday</a:t>
              </a:r>
            </a:p>
          </p:txBody>
        </p:sp>
        <p:sp>
          <p:nvSpPr>
            <p:cNvPr id="78871" name="Line 45"/>
            <p:cNvSpPr>
              <a:spLocks noChangeShapeType="1"/>
            </p:cNvSpPr>
            <p:nvPr/>
          </p:nvSpPr>
          <p:spPr bwMode="auto">
            <a:xfrm>
              <a:off x="20732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872" name="Line 46"/>
            <p:cNvSpPr>
              <a:spLocks noChangeShapeType="1"/>
            </p:cNvSpPr>
            <p:nvPr/>
          </p:nvSpPr>
          <p:spPr bwMode="auto">
            <a:xfrm>
              <a:off x="3100388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873" name="Line 47"/>
            <p:cNvSpPr>
              <a:spLocks noChangeShapeType="1"/>
            </p:cNvSpPr>
            <p:nvPr/>
          </p:nvSpPr>
          <p:spPr bwMode="auto">
            <a:xfrm>
              <a:off x="41179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874" name="Line 48"/>
            <p:cNvSpPr>
              <a:spLocks noChangeShapeType="1"/>
            </p:cNvSpPr>
            <p:nvPr/>
          </p:nvSpPr>
          <p:spPr bwMode="auto">
            <a:xfrm>
              <a:off x="5135563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875" name="Line 49"/>
            <p:cNvSpPr>
              <a:spLocks noChangeShapeType="1"/>
            </p:cNvSpPr>
            <p:nvPr/>
          </p:nvSpPr>
          <p:spPr bwMode="auto">
            <a:xfrm>
              <a:off x="6153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876" name="Line 50"/>
            <p:cNvSpPr>
              <a:spLocks noChangeShapeType="1"/>
            </p:cNvSpPr>
            <p:nvPr/>
          </p:nvSpPr>
          <p:spPr bwMode="auto">
            <a:xfrm>
              <a:off x="7169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877" name="Line 51"/>
            <p:cNvSpPr>
              <a:spLocks noChangeShapeType="1"/>
            </p:cNvSpPr>
            <p:nvPr/>
          </p:nvSpPr>
          <p:spPr bwMode="auto">
            <a:xfrm flipH="1">
              <a:off x="1114425" y="4344988"/>
              <a:ext cx="946150" cy="1122362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878" name="Line 52"/>
            <p:cNvSpPr>
              <a:spLocks noChangeShapeType="1"/>
            </p:cNvSpPr>
            <p:nvPr/>
          </p:nvSpPr>
          <p:spPr bwMode="auto">
            <a:xfrm flipH="1">
              <a:off x="7189788" y="4306888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879" name="Text Box 53"/>
            <p:cNvSpPr txBox="1">
              <a:spLocks noChangeArrowheads="1"/>
            </p:cNvSpPr>
            <p:nvPr/>
          </p:nvSpPr>
          <p:spPr bwMode="auto">
            <a:xfrm>
              <a:off x="2098675" y="4584700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 dirty="0">
                  <a:latin typeface="+mj-lt"/>
                </a:rPr>
                <a:t>1</a:t>
              </a:r>
            </a:p>
          </p:txBody>
        </p:sp>
        <p:sp>
          <p:nvSpPr>
            <p:cNvPr id="78880" name="Text Box 54"/>
            <p:cNvSpPr txBox="1">
              <a:spLocks noChangeArrowheads="1"/>
            </p:cNvSpPr>
            <p:nvPr/>
          </p:nvSpPr>
          <p:spPr bwMode="auto">
            <a:xfrm>
              <a:off x="313848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 dirty="0">
                  <a:latin typeface="+mj-lt"/>
                </a:rPr>
                <a:t>2</a:t>
              </a:r>
            </a:p>
          </p:txBody>
        </p:sp>
        <p:sp>
          <p:nvSpPr>
            <p:cNvPr id="78881" name="Text Box 55"/>
            <p:cNvSpPr txBox="1">
              <a:spLocks noChangeArrowheads="1"/>
            </p:cNvSpPr>
            <p:nvPr/>
          </p:nvSpPr>
          <p:spPr bwMode="auto">
            <a:xfrm>
              <a:off x="41497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 dirty="0">
                  <a:latin typeface="+mj-lt"/>
                </a:rPr>
                <a:t>3</a:t>
              </a:r>
            </a:p>
          </p:txBody>
        </p:sp>
        <p:sp>
          <p:nvSpPr>
            <p:cNvPr id="78882" name="Text Box 56"/>
            <p:cNvSpPr txBox="1">
              <a:spLocks noChangeArrowheads="1"/>
            </p:cNvSpPr>
            <p:nvPr/>
          </p:nvSpPr>
          <p:spPr bwMode="auto">
            <a:xfrm>
              <a:off x="517683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 dirty="0">
                  <a:latin typeface="+mj-lt"/>
                </a:rPr>
                <a:t>4</a:t>
              </a:r>
            </a:p>
          </p:txBody>
        </p:sp>
        <p:sp>
          <p:nvSpPr>
            <p:cNvPr id="78883" name="Text Box 57"/>
            <p:cNvSpPr txBox="1">
              <a:spLocks noChangeArrowheads="1"/>
            </p:cNvSpPr>
            <p:nvPr/>
          </p:nvSpPr>
          <p:spPr bwMode="auto">
            <a:xfrm>
              <a:off x="62071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 dirty="0">
                  <a:latin typeface="+mj-lt"/>
                </a:rPr>
                <a:t>5</a:t>
              </a:r>
            </a:p>
          </p:txBody>
        </p:sp>
        <p:sp>
          <p:nvSpPr>
            <p:cNvPr id="273466" name="Rectangle 58"/>
            <p:cNvSpPr>
              <a:spLocks noChangeArrowheads="1"/>
            </p:cNvSpPr>
            <p:nvPr/>
          </p:nvSpPr>
          <p:spPr bwMode="auto">
            <a:xfrm>
              <a:off x="1114425" y="5446713"/>
              <a:ext cx="7040563" cy="105410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8885" name="Rectangle 59"/>
            <p:cNvSpPr>
              <a:spLocks noChangeArrowheads="1"/>
            </p:cNvSpPr>
            <p:nvPr/>
          </p:nvSpPr>
          <p:spPr bwMode="auto">
            <a:xfrm>
              <a:off x="5137150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86" name="Rectangle 60"/>
            <p:cNvSpPr>
              <a:spLocks noChangeArrowheads="1"/>
            </p:cNvSpPr>
            <p:nvPr/>
          </p:nvSpPr>
          <p:spPr bwMode="auto">
            <a:xfrm>
              <a:off x="615473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87" name="Rectangle 61"/>
            <p:cNvSpPr>
              <a:spLocks noChangeArrowheads="1"/>
            </p:cNvSpPr>
            <p:nvPr/>
          </p:nvSpPr>
          <p:spPr bwMode="auto">
            <a:xfrm>
              <a:off x="717232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88" name="Rectangle 62"/>
            <p:cNvSpPr>
              <a:spLocks noChangeArrowheads="1"/>
            </p:cNvSpPr>
            <p:nvPr/>
          </p:nvSpPr>
          <p:spPr bwMode="auto">
            <a:xfrm>
              <a:off x="4121150" y="5459413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89" name="Rectangle 63"/>
            <p:cNvSpPr>
              <a:spLocks noChangeArrowheads="1"/>
            </p:cNvSpPr>
            <p:nvPr/>
          </p:nvSpPr>
          <p:spPr bwMode="auto">
            <a:xfrm>
              <a:off x="3103563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90" name="Rectangle 64"/>
            <p:cNvSpPr>
              <a:spLocks noChangeArrowheads="1"/>
            </p:cNvSpPr>
            <p:nvPr/>
          </p:nvSpPr>
          <p:spPr bwMode="auto">
            <a:xfrm>
              <a:off x="208597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91" name="Rectangle 65"/>
            <p:cNvSpPr>
              <a:spLocks noChangeArrowheads="1"/>
            </p:cNvSpPr>
            <p:nvPr/>
          </p:nvSpPr>
          <p:spPr bwMode="auto">
            <a:xfrm>
              <a:off x="106838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78892" name="Text Box 66"/>
            <p:cNvSpPr txBox="1">
              <a:spLocks noChangeArrowheads="1"/>
            </p:cNvSpPr>
            <p:nvPr/>
          </p:nvSpPr>
          <p:spPr bwMode="auto">
            <a:xfrm>
              <a:off x="1114425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Sunday</a:t>
              </a:r>
            </a:p>
          </p:txBody>
        </p:sp>
        <p:sp>
          <p:nvSpPr>
            <p:cNvPr id="78893" name="Text Box 67"/>
            <p:cNvSpPr txBox="1">
              <a:spLocks noChangeArrowheads="1"/>
            </p:cNvSpPr>
            <p:nvPr/>
          </p:nvSpPr>
          <p:spPr bwMode="auto">
            <a:xfrm>
              <a:off x="3155950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Tuesday</a:t>
              </a:r>
            </a:p>
          </p:txBody>
        </p:sp>
        <p:sp>
          <p:nvSpPr>
            <p:cNvPr id="78894" name="Text Box 68"/>
            <p:cNvSpPr txBox="1">
              <a:spLocks noChangeArrowheads="1"/>
            </p:cNvSpPr>
            <p:nvPr/>
          </p:nvSpPr>
          <p:spPr bwMode="auto">
            <a:xfrm>
              <a:off x="41735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Wednesday</a:t>
              </a:r>
            </a:p>
          </p:txBody>
        </p:sp>
        <p:sp>
          <p:nvSpPr>
            <p:cNvPr id="78895" name="Text Box 69"/>
            <p:cNvSpPr txBox="1">
              <a:spLocks noChangeArrowheads="1"/>
            </p:cNvSpPr>
            <p:nvPr/>
          </p:nvSpPr>
          <p:spPr bwMode="auto">
            <a:xfrm>
              <a:off x="2098675" y="5559425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Monday</a:t>
              </a:r>
            </a:p>
          </p:txBody>
        </p:sp>
        <p:sp>
          <p:nvSpPr>
            <p:cNvPr id="78896" name="Text Box 70"/>
            <p:cNvSpPr txBox="1">
              <a:spLocks noChangeArrowheads="1"/>
            </p:cNvSpPr>
            <p:nvPr/>
          </p:nvSpPr>
          <p:spPr bwMode="auto">
            <a:xfrm>
              <a:off x="5180013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Thursday</a:t>
              </a:r>
            </a:p>
          </p:txBody>
        </p:sp>
        <p:sp>
          <p:nvSpPr>
            <p:cNvPr id="78897" name="Text Box 71"/>
            <p:cNvSpPr txBox="1">
              <a:spLocks noChangeArrowheads="1"/>
            </p:cNvSpPr>
            <p:nvPr/>
          </p:nvSpPr>
          <p:spPr bwMode="auto">
            <a:xfrm>
              <a:off x="62309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Friday</a:t>
              </a:r>
            </a:p>
          </p:txBody>
        </p:sp>
        <p:sp>
          <p:nvSpPr>
            <p:cNvPr id="78898" name="Text Box 72"/>
            <p:cNvSpPr txBox="1">
              <a:spLocks noChangeArrowheads="1"/>
            </p:cNvSpPr>
            <p:nvPr/>
          </p:nvSpPr>
          <p:spPr bwMode="auto">
            <a:xfrm>
              <a:off x="721518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Saturday</a:t>
              </a:r>
            </a:p>
          </p:txBody>
        </p:sp>
        <p:sp>
          <p:nvSpPr>
            <p:cNvPr id="78899" name="Line 73"/>
            <p:cNvSpPr>
              <a:spLocks noChangeShapeType="1"/>
            </p:cNvSpPr>
            <p:nvPr/>
          </p:nvSpPr>
          <p:spPr bwMode="auto">
            <a:xfrm>
              <a:off x="20732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900" name="Line 74"/>
            <p:cNvSpPr>
              <a:spLocks noChangeShapeType="1"/>
            </p:cNvSpPr>
            <p:nvPr/>
          </p:nvSpPr>
          <p:spPr bwMode="auto">
            <a:xfrm>
              <a:off x="3100388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901" name="Line 75"/>
            <p:cNvSpPr>
              <a:spLocks noChangeShapeType="1"/>
            </p:cNvSpPr>
            <p:nvPr/>
          </p:nvSpPr>
          <p:spPr bwMode="auto">
            <a:xfrm>
              <a:off x="41179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902" name="Line 76"/>
            <p:cNvSpPr>
              <a:spLocks noChangeShapeType="1"/>
            </p:cNvSpPr>
            <p:nvPr/>
          </p:nvSpPr>
          <p:spPr bwMode="auto">
            <a:xfrm>
              <a:off x="5135563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903" name="Line 77"/>
            <p:cNvSpPr>
              <a:spLocks noChangeShapeType="1"/>
            </p:cNvSpPr>
            <p:nvPr/>
          </p:nvSpPr>
          <p:spPr bwMode="auto">
            <a:xfrm>
              <a:off x="6153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904" name="Line 78"/>
            <p:cNvSpPr>
              <a:spLocks noChangeShapeType="1"/>
            </p:cNvSpPr>
            <p:nvPr/>
          </p:nvSpPr>
          <p:spPr bwMode="auto">
            <a:xfrm>
              <a:off x="7169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905" name="Line 79"/>
            <p:cNvSpPr>
              <a:spLocks noChangeShapeType="1"/>
            </p:cNvSpPr>
            <p:nvPr/>
          </p:nvSpPr>
          <p:spPr bwMode="auto">
            <a:xfrm flipH="1">
              <a:off x="1143000" y="5437188"/>
              <a:ext cx="917575" cy="105568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906" name="Line 80"/>
            <p:cNvSpPr>
              <a:spLocks noChangeShapeType="1"/>
            </p:cNvSpPr>
            <p:nvPr/>
          </p:nvSpPr>
          <p:spPr bwMode="auto">
            <a:xfrm flipH="1">
              <a:off x="7256463" y="5408613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907" name="Text Box 81"/>
            <p:cNvSpPr txBox="1">
              <a:spLocks noChangeArrowheads="1"/>
            </p:cNvSpPr>
            <p:nvPr/>
          </p:nvSpPr>
          <p:spPr bwMode="auto">
            <a:xfrm>
              <a:off x="2098675" y="5724525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 dirty="0">
                  <a:latin typeface="+mj-lt"/>
                </a:rPr>
                <a:t>6</a:t>
              </a:r>
            </a:p>
          </p:txBody>
        </p:sp>
        <p:sp>
          <p:nvSpPr>
            <p:cNvPr id="78908" name="Text Box 82"/>
            <p:cNvSpPr txBox="1">
              <a:spLocks noChangeArrowheads="1"/>
            </p:cNvSpPr>
            <p:nvPr/>
          </p:nvSpPr>
          <p:spPr bwMode="auto">
            <a:xfrm>
              <a:off x="313848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 dirty="0">
                  <a:latin typeface="+mj-lt"/>
                </a:rPr>
                <a:t>7</a:t>
              </a:r>
            </a:p>
          </p:txBody>
        </p:sp>
        <p:sp>
          <p:nvSpPr>
            <p:cNvPr id="78909" name="Text Box 83"/>
            <p:cNvSpPr txBox="1">
              <a:spLocks noChangeArrowheads="1"/>
            </p:cNvSpPr>
            <p:nvPr/>
          </p:nvSpPr>
          <p:spPr bwMode="auto">
            <a:xfrm>
              <a:off x="41497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 dirty="0">
                  <a:latin typeface="+mj-lt"/>
                </a:rPr>
                <a:t>8</a:t>
              </a:r>
            </a:p>
          </p:txBody>
        </p:sp>
        <p:sp>
          <p:nvSpPr>
            <p:cNvPr id="78910" name="Text Box 84"/>
            <p:cNvSpPr txBox="1">
              <a:spLocks noChangeArrowheads="1"/>
            </p:cNvSpPr>
            <p:nvPr/>
          </p:nvSpPr>
          <p:spPr bwMode="auto">
            <a:xfrm>
              <a:off x="517683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 dirty="0">
                  <a:latin typeface="+mj-lt"/>
                </a:rPr>
                <a:t>9</a:t>
              </a:r>
            </a:p>
          </p:txBody>
        </p:sp>
        <p:sp>
          <p:nvSpPr>
            <p:cNvPr id="78911" name="Text Box 85"/>
            <p:cNvSpPr txBox="1">
              <a:spLocks noChangeArrowheads="1"/>
            </p:cNvSpPr>
            <p:nvPr/>
          </p:nvSpPr>
          <p:spPr bwMode="auto">
            <a:xfrm>
              <a:off x="62071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 dirty="0">
                  <a:latin typeface="+mj-lt"/>
                </a:rPr>
                <a:t>10</a:t>
              </a:r>
            </a:p>
          </p:txBody>
        </p:sp>
        <p:sp>
          <p:nvSpPr>
            <p:cNvPr id="78912" name="Line 86"/>
            <p:cNvSpPr>
              <a:spLocks noChangeShapeType="1"/>
            </p:cNvSpPr>
            <p:nvPr/>
          </p:nvSpPr>
          <p:spPr bwMode="auto">
            <a:xfrm>
              <a:off x="1120775" y="5448300"/>
              <a:ext cx="7050088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73495" name="Rectangle 87"/>
            <p:cNvSpPr>
              <a:spLocks noChangeArrowheads="1"/>
            </p:cNvSpPr>
            <p:nvPr/>
          </p:nvSpPr>
          <p:spPr bwMode="auto">
            <a:xfrm>
              <a:off x="3959225" y="306228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 dirty="0">
                  <a:latin typeface="+mj-lt"/>
                </a:rPr>
                <a:t>Work Center 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ASM</a:t>
              </a:r>
            </a:p>
          </p:txBody>
        </p:sp>
        <p:sp>
          <p:nvSpPr>
            <p:cNvPr id="273496" name="Rectangle 88"/>
            <p:cNvSpPr>
              <a:spLocks noChangeArrowheads="1"/>
            </p:cNvSpPr>
            <p:nvPr/>
          </p:nvSpPr>
          <p:spPr bwMode="auto">
            <a:xfrm>
              <a:off x="5594350" y="306228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 dirty="0">
                  <a:latin typeface="+mj-lt"/>
                </a:rPr>
                <a:t>Work Center </a:t>
              </a:r>
              <a:br>
                <a:rPr lang="en-US" sz="1200" dirty="0">
                  <a:latin typeface="+mj-lt"/>
                </a:rPr>
              </a:br>
              <a:r>
                <a:rPr lang="en-US" sz="1200" dirty="0" smtClean="0">
                  <a:latin typeface="+mj-lt"/>
                </a:rPr>
                <a:t>2000</a:t>
              </a:r>
              <a:endParaRPr lang="en-US" sz="1200" dirty="0">
                <a:latin typeface="+mj-lt"/>
              </a:endParaRPr>
            </a:p>
          </p:txBody>
        </p:sp>
      </p:grpSp>
      <p:sp>
        <p:nvSpPr>
          <p:cNvPr id="82" name="Title 8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Shop Calendar</a:t>
            </a:r>
            <a:endParaRPr lang="en-US" dirty="0"/>
          </a:p>
        </p:txBody>
      </p:sp>
      <p:sp>
        <p:nvSpPr>
          <p:cNvPr id="78915" name="Footer Placeholder 7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QS-SU-560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Departments, Work Centers, Machines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QS-SU-570</a:t>
            </a:r>
          </a:p>
        </p:txBody>
      </p:sp>
      <p:grpSp>
        <p:nvGrpSpPr>
          <p:cNvPr id="2" name="Group 51"/>
          <p:cNvGrpSpPr/>
          <p:nvPr/>
        </p:nvGrpSpPr>
        <p:grpSpPr>
          <a:xfrm>
            <a:off x="1238348" y="766482"/>
            <a:ext cx="6669088" cy="5487916"/>
            <a:chOff x="1247775" y="1190625"/>
            <a:chExt cx="6669088" cy="5487988"/>
          </a:xfrm>
        </p:grpSpPr>
        <p:sp>
          <p:nvSpPr>
            <p:cNvPr id="275537" name="Rectangle 81"/>
            <p:cNvSpPr>
              <a:spLocks noChangeArrowheads="1"/>
            </p:cNvSpPr>
            <p:nvPr/>
          </p:nvSpPr>
          <p:spPr bwMode="auto">
            <a:xfrm>
              <a:off x="1247775" y="1190625"/>
              <a:ext cx="6669088" cy="5487988"/>
            </a:xfrm>
            <a:prstGeom prst="rect">
              <a:avLst/>
            </a:prstGeom>
            <a:solidFill>
              <a:srgbClr val="EDD1C5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600" dirty="0">
                <a:latin typeface="+mj-lt"/>
              </a:endParaRPr>
            </a:p>
          </p:txBody>
        </p:sp>
        <p:sp>
          <p:nvSpPr>
            <p:cNvPr id="275538" name="Rectangle 82"/>
            <p:cNvSpPr>
              <a:spLocks noChangeArrowheads="1"/>
            </p:cNvSpPr>
            <p:nvPr/>
          </p:nvSpPr>
          <p:spPr bwMode="auto">
            <a:xfrm>
              <a:off x="2011363" y="2097088"/>
              <a:ext cx="5375275" cy="4411662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200" dirty="0">
                <a:latin typeface="+mj-lt"/>
              </a:endParaRPr>
            </a:p>
          </p:txBody>
        </p:sp>
        <p:sp>
          <p:nvSpPr>
            <p:cNvPr id="79878" name="Text Box 83"/>
            <p:cNvSpPr txBox="1">
              <a:spLocks noChangeArrowheads="1"/>
            </p:cNvSpPr>
            <p:nvPr/>
          </p:nvSpPr>
          <p:spPr bwMode="auto">
            <a:xfrm>
              <a:off x="1260475" y="1243013"/>
              <a:ext cx="6626225" cy="701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000" dirty="0">
                  <a:latin typeface="+mj-lt"/>
                </a:rPr>
                <a:t>Department  =  PROD</a:t>
              </a:r>
            </a:p>
            <a:p>
              <a:pPr algn="ctr" eaLnBrk="0" hangingPunct="0"/>
              <a:r>
                <a:rPr lang="en-US" sz="2000" dirty="0">
                  <a:latin typeface="+mj-lt"/>
                </a:rPr>
                <a:t> Component Production</a:t>
              </a:r>
            </a:p>
          </p:txBody>
        </p:sp>
        <p:sp>
          <p:nvSpPr>
            <p:cNvPr id="79879" name="Text Box 84"/>
            <p:cNvSpPr txBox="1">
              <a:spLocks noChangeArrowheads="1"/>
            </p:cNvSpPr>
            <p:nvPr/>
          </p:nvSpPr>
          <p:spPr bwMode="auto">
            <a:xfrm>
              <a:off x="3043238" y="2246313"/>
              <a:ext cx="3206750" cy="5810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 dirty="0">
                  <a:latin typeface="+mj-lt"/>
                </a:rPr>
                <a:t>Work Center  =  ASM</a:t>
              </a:r>
            </a:p>
            <a:p>
              <a:pPr algn="ctr" eaLnBrk="0" hangingPunct="0"/>
              <a:r>
                <a:rPr lang="en-US" sz="1600" dirty="0">
                  <a:latin typeface="+mj-lt"/>
                </a:rPr>
                <a:t>Assembly</a:t>
              </a:r>
            </a:p>
          </p:txBody>
        </p:sp>
        <p:sp>
          <p:nvSpPr>
            <p:cNvPr id="79880" name="Text Box 85"/>
            <p:cNvSpPr txBox="1">
              <a:spLocks noChangeArrowheads="1"/>
            </p:cNvSpPr>
            <p:nvPr/>
          </p:nvSpPr>
          <p:spPr bwMode="auto">
            <a:xfrm>
              <a:off x="2012950" y="2827338"/>
              <a:ext cx="5351463" cy="8309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00" dirty="0">
                  <a:latin typeface="+mj-lt"/>
                </a:rPr>
                <a:t>Machines  =  2</a:t>
              </a:r>
            </a:p>
            <a:p>
              <a:pPr algn="ctr" eaLnBrk="0" hangingPunct="0"/>
              <a:r>
                <a:rPr lang="en-US" sz="1200" dirty="0">
                  <a:latin typeface="+mj-lt"/>
                </a:rPr>
                <a:t>Set Up Rates  =  $10 per hour</a:t>
              </a:r>
            </a:p>
            <a:p>
              <a:pPr algn="ctr" eaLnBrk="0" hangingPunct="0"/>
              <a:r>
                <a:rPr lang="en-US" sz="1200" dirty="0">
                  <a:latin typeface="+mj-lt"/>
                </a:rPr>
                <a:t>Labor Rates  =  $10 per hour</a:t>
              </a:r>
            </a:p>
            <a:p>
              <a:pPr algn="ctr" eaLnBrk="0" hangingPunct="0"/>
              <a:r>
                <a:rPr lang="en-US" sz="1200" dirty="0">
                  <a:latin typeface="+mj-lt"/>
                </a:rPr>
                <a:t>Burden %  =  40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275542" name="Rectangle 86"/>
            <p:cNvSpPr>
              <a:spLocks noChangeArrowheads="1"/>
            </p:cNvSpPr>
            <p:nvPr/>
          </p:nvSpPr>
          <p:spPr bwMode="auto">
            <a:xfrm>
              <a:off x="3362325" y="4117975"/>
              <a:ext cx="2717800" cy="1795463"/>
            </a:xfrm>
            <a:prstGeom prst="rect">
              <a:avLst/>
            </a:prstGeom>
            <a:solidFill>
              <a:srgbClr val="D8DAC9"/>
            </a:solidFill>
            <a:ln w="38100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9882" name="Rectangle 87"/>
            <p:cNvSpPr>
              <a:spLocks noChangeArrowheads="1"/>
            </p:cNvSpPr>
            <p:nvPr/>
          </p:nvSpPr>
          <p:spPr bwMode="auto">
            <a:xfrm>
              <a:off x="3336925" y="4117975"/>
              <a:ext cx="2728913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1400" dirty="0">
                  <a:latin typeface="+mj-lt"/>
                </a:rPr>
                <a:t>Machines</a:t>
              </a:r>
            </a:p>
          </p:txBody>
        </p:sp>
        <p:grpSp>
          <p:nvGrpSpPr>
            <p:cNvPr id="3" name="Group 88"/>
            <p:cNvGrpSpPr>
              <a:grpSpLocks/>
            </p:cNvGrpSpPr>
            <p:nvPr/>
          </p:nvGrpSpPr>
          <p:grpSpPr bwMode="auto">
            <a:xfrm>
              <a:off x="3454400" y="4492625"/>
              <a:ext cx="1028700" cy="558800"/>
              <a:chOff x="2665" y="1248"/>
              <a:chExt cx="797" cy="433"/>
            </a:xfrm>
          </p:grpSpPr>
          <p:sp>
            <p:nvSpPr>
              <p:cNvPr id="79906" name="AutoShape 89"/>
              <p:cNvSpPr>
                <a:spLocks noChangeArrowheads="1"/>
              </p:cNvSpPr>
              <p:nvPr/>
            </p:nvSpPr>
            <p:spPr bwMode="auto">
              <a:xfrm>
                <a:off x="2665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07" name="Oval 90"/>
              <p:cNvSpPr>
                <a:spLocks noChangeArrowheads="1"/>
              </p:cNvSpPr>
              <p:nvPr/>
            </p:nvSpPr>
            <p:spPr bwMode="auto">
              <a:xfrm>
                <a:off x="2711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08" name="Oval 91"/>
              <p:cNvSpPr>
                <a:spLocks noChangeArrowheads="1"/>
              </p:cNvSpPr>
              <p:nvPr/>
            </p:nvSpPr>
            <p:spPr bwMode="auto">
              <a:xfrm>
                <a:off x="273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09" name="AutoShape 92"/>
              <p:cNvSpPr>
                <a:spLocks noChangeArrowheads="1"/>
              </p:cNvSpPr>
              <p:nvPr/>
            </p:nvSpPr>
            <p:spPr bwMode="auto">
              <a:xfrm>
                <a:off x="2747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10" name="AutoShape 93"/>
              <p:cNvSpPr>
                <a:spLocks noChangeArrowheads="1"/>
              </p:cNvSpPr>
              <p:nvPr/>
            </p:nvSpPr>
            <p:spPr bwMode="auto">
              <a:xfrm>
                <a:off x="3330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11" name="AutoShape 94"/>
              <p:cNvSpPr>
                <a:spLocks noChangeArrowheads="1"/>
              </p:cNvSpPr>
              <p:nvPr/>
            </p:nvSpPr>
            <p:spPr bwMode="auto">
              <a:xfrm>
                <a:off x="2817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12" name="AutoShape 95"/>
              <p:cNvSpPr>
                <a:spLocks noChangeArrowheads="1"/>
              </p:cNvSpPr>
              <p:nvPr/>
            </p:nvSpPr>
            <p:spPr bwMode="auto">
              <a:xfrm>
                <a:off x="2815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13" name="AutoShape 96"/>
              <p:cNvSpPr>
                <a:spLocks noChangeArrowheads="1"/>
              </p:cNvSpPr>
              <p:nvPr/>
            </p:nvSpPr>
            <p:spPr bwMode="auto">
              <a:xfrm>
                <a:off x="2728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14" name="AutoShape 97"/>
              <p:cNvSpPr>
                <a:spLocks noChangeArrowheads="1"/>
              </p:cNvSpPr>
              <p:nvPr/>
            </p:nvSpPr>
            <p:spPr bwMode="auto">
              <a:xfrm>
                <a:off x="274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15" name="AutoShape 98"/>
              <p:cNvSpPr>
                <a:spLocks noChangeArrowheads="1"/>
              </p:cNvSpPr>
              <p:nvPr/>
            </p:nvSpPr>
            <p:spPr bwMode="auto">
              <a:xfrm>
                <a:off x="330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16" name="Oval 99"/>
              <p:cNvSpPr>
                <a:spLocks noChangeArrowheads="1"/>
              </p:cNvSpPr>
              <p:nvPr/>
            </p:nvSpPr>
            <p:spPr bwMode="auto">
              <a:xfrm>
                <a:off x="3392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17" name="Oval 100"/>
              <p:cNvSpPr>
                <a:spLocks noChangeArrowheads="1"/>
              </p:cNvSpPr>
              <p:nvPr/>
            </p:nvSpPr>
            <p:spPr bwMode="auto">
              <a:xfrm>
                <a:off x="341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18" name="Oval 101"/>
              <p:cNvSpPr>
                <a:spLocks noChangeArrowheads="1"/>
              </p:cNvSpPr>
              <p:nvPr/>
            </p:nvSpPr>
            <p:spPr bwMode="auto">
              <a:xfrm>
                <a:off x="2949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19" name="Oval 102"/>
              <p:cNvSpPr>
                <a:spLocks noChangeArrowheads="1"/>
              </p:cNvSpPr>
              <p:nvPr/>
            </p:nvSpPr>
            <p:spPr bwMode="auto">
              <a:xfrm>
                <a:off x="3030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20" name="AutoShape 103"/>
              <p:cNvSpPr>
                <a:spLocks noChangeArrowheads="1"/>
              </p:cNvSpPr>
              <p:nvPr/>
            </p:nvSpPr>
            <p:spPr bwMode="auto">
              <a:xfrm>
                <a:off x="2997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21" name="Oval 104"/>
              <p:cNvSpPr>
                <a:spLocks noChangeArrowheads="1"/>
              </p:cNvSpPr>
              <p:nvPr/>
            </p:nvSpPr>
            <p:spPr bwMode="auto">
              <a:xfrm>
                <a:off x="3030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22" name="AutoShape 105"/>
              <p:cNvSpPr>
                <a:spLocks noChangeArrowheads="1"/>
              </p:cNvSpPr>
              <p:nvPr/>
            </p:nvSpPr>
            <p:spPr bwMode="auto">
              <a:xfrm>
                <a:off x="2997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grpSp>
          <p:nvGrpSpPr>
            <p:cNvPr id="4" name="Group 106"/>
            <p:cNvGrpSpPr>
              <a:grpSpLocks/>
            </p:cNvGrpSpPr>
            <p:nvPr/>
          </p:nvGrpSpPr>
          <p:grpSpPr bwMode="auto">
            <a:xfrm>
              <a:off x="4884738" y="4492625"/>
              <a:ext cx="1028700" cy="558800"/>
              <a:chOff x="3774" y="1248"/>
              <a:chExt cx="797" cy="433"/>
            </a:xfrm>
          </p:grpSpPr>
          <p:sp>
            <p:nvSpPr>
              <p:cNvPr id="79889" name="AutoShape 107"/>
              <p:cNvSpPr>
                <a:spLocks noChangeArrowheads="1"/>
              </p:cNvSpPr>
              <p:nvPr/>
            </p:nvSpPr>
            <p:spPr bwMode="auto">
              <a:xfrm>
                <a:off x="3774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890" name="Oval 108"/>
              <p:cNvSpPr>
                <a:spLocks noChangeArrowheads="1"/>
              </p:cNvSpPr>
              <p:nvPr/>
            </p:nvSpPr>
            <p:spPr bwMode="auto">
              <a:xfrm>
                <a:off x="3820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891" name="Oval 109"/>
              <p:cNvSpPr>
                <a:spLocks noChangeArrowheads="1"/>
              </p:cNvSpPr>
              <p:nvPr/>
            </p:nvSpPr>
            <p:spPr bwMode="auto">
              <a:xfrm>
                <a:off x="384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892" name="AutoShape 110"/>
              <p:cNvSpPr>
                <a:spLocks noChangeArrowheads="1"/>
              </p:cNvSpPr>
              <p:nvPr/>
            </p:nvSpPr>
            <p:spPr bwMode="auto">
              <a:xfrm>
                <a:off x="3856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893" name="AutoShape 111"/>
              <p:cNvSpPr>
                <a:spLocks noChangeArrowheads="1"/>
              </p:cNvSpPr>
              <p:nvPr/>
            </p:nvSpPr>
            <p:spPr bwMode="auto">
              <a:xfrm>
                <a:off x="4439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894" name="AutoShape 112"/>
              <p:cNvSpPr>
                <a:spLocks noChangeArrowheads="1"/>
              </p:cNvSpPr>
              <p:nvPr/>
            </p:nvSpPr>
            <p:spPr bwMode="auto">
              <a:xfrm>
                <a:off x="3926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895" name="AutoShape 113"/>
              <p:cNvSpPr>
                <a:spLocks noChangeArrowheads="1"/>
              </p:cNvSpPr>
              <p:nvPr/>
            </p:nvSpPr>
            <p:spPr bwMode="auto">
              <a:xfrm>
                <a:off x="3924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896" name="AutoShape 114"/>
              <p:cNvSpPr>
                <a:spLocks noChangeArrowheads="1"/>
              </p:cNvSpPr>
              <p:nvPr/>
            </p:nvSpPr>
            <p:spPr bwMode="auto">
              <a:xfrm>
                <a:off x="3837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897" name="AutoShape 115"/>
              <p:cNvSpPr>
                <a:spLocks noChangeArrowheads="1"/>
              </p:cNvSpPr>
              <p:nvPr/>
            </p:nvSpPr>
            <p:spPr bwMode="auto">
              <a:xfrm>
                <a:off x="384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898" name="AutoShape 116"/>
              <p:cNvSpPr>
                <a:spLocks noChangeArrowheads="1"/>
              </p:cNvSpPr>
              <p:nvPr/>
            </p:nvSpPr>
            <p:spPr bwMode="auto">
              <a:xfrm>
                <a:off x="440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899" name="Oval 117"/>
              <p:cNvSpPr>
                <a:spLocks noChangeArrowheads="1"/>
              </p:cNvSpPr>
              <p:nvPr/>
            </p:nvSpPr>
            <p:spPr bwMode="auto">
              <a:xfrm>
                <a:off x="4501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00" name="Oval 118"/>
              <p:cNvSpPr>
                <a:spLocks noChangeArrowheads="1"/>
              </p:cNvSpPr>
              <p:nvPr/>
            </p:nvSpPr>
            <p:spPr bwMode="auto">
              <a:xfrm>
                <a:off x="452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01" name="Oval 119"/>
              <p:cNvSpPr>
                <a:spLocks noChangeArrowheads="1"/>
              </p:cNvSpPr>
              <p:nvPr/>
            </p:nvSpPr>
            <p:spPr bwMode="auto">
              <a:xfrm>
                <a:off x="4058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02" name="Oval 120"/>
              <p:cNvSpPr>
                <a:spLocks noChangeArrowheads="1"/>
              </p:cNvSpPr>
              <p:nvPr/>
            </p:nvSpPr>
            <p:spPr bwMode="auto">
              <a:xfrm>
                <a:off x="4139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03" name="AutoShape 121"/>
              <p:cNvSpPr>
                <a:spLocks noChangeArrowheads="1"/>
              </p:cNvSpPr>
              <p:nvPr/>
            </p:nvSpPr>
            <p:spPr bwMode="auto">
              <a:xfrm>
                <a:off x="4106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04" name="Oval 122"/>
              <p:cNvSpPr>
                <a:spLocks noChangeArrowheads="1"/>
              </p:cNvSpPr>
              <p:nvPr/>
            </p:nvSpPr>
            <p:spPr bwMode="auto">
              <a:xfrm>
                <a:off x="4139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79905" name="AutoShape 123"/>
              <p:cNvSpPr>
                <a:spLocks noChangeArrowheads="1"/>
              </p:cNvSpPr>
              <p:nvPr/>
            </p:nvSpPr>
            <p:spPr bwMode="auto">
              <a:xfrm>
                <a:off x="4106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79885" name="Rectangle 124"/>
            <p:cNvSpPr>
              <a:spLocks noChangeArrowheads="1"/>
            </p:cNvSpPr>
            <p:nvPr/>
          </p:nvSpPr>
          <p:spPr bwMode="auto">
            <a:xfrm>
              <a:off x="3659188" y="5091113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 dirty="0">
                  <a:latin typeface="+mj-lt"/>
                </a:rPr>
                <a:t>Lathe 1</a:t>
              </a:r>
            </a:p>
          </p:txBody>
        </p:sp>
        <p:sp>
          <p:nvSpPr>
            <p:cNvPr id="79886" name="Rectangle 125"/>
            <p:cNvSpPr>
              <a:spLocks noChangeArrowheads="1"/>
            </p:cNvSpPr>
            <p:nvPr/>
          </p:nvSpPr>
          <p:spPr bwMode="auto">
            <a:xfrm>
              <a:off x="5113338" y="5081588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 dirty="0">
                  <a:latin typeface="+mj-lt"/>
                </a:rPr>
                <a:t>Lathe 2</a:t>
              </a:r>
            </a:p>
          </p:txBody>
        </p:sp>
        <p:sp>
          <p:nvSpPr>
            <p:cNvPr id="79887" name="Freeform 126"/>
            <p:cNvSpPr>
              <a:spLocks/>
            </p:cNvSpPr>
            <p:nvPr/>
          </p:nvSpPr>
          <p:spPr bwMode="auto">
            <a:xfrm>
              <a:off x="4017963" y="5337175"/>
              <a:ext cx="1544637" cy="260350"/>
            </a:xfrm>
            <a:custGeom>
              <a:avLst/>
              <a:gdLst>
                <a:gd name="T0" fmla="*/ 0 w 1197"/>
                <a:gd name="T1" fmla="*/ 0 h 202"/>
                <a:gd name="T2" fmla="*/ 0 w 1197"/>
                <a:gd name="T3" fmla="*/ 2147483647 h 202"/>
                <a:gd name="T4" fmla="*/ 2147483647 w 1197"/>
                <a:gd name="T5" fmla="*/ 2147483647 h 202"/>
                <a:gd name="T6" fmla="*/ 2147483647 w 1197"/>
                <a:gd name="T7" fmla="*/ 0 h 2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97"/>
                <a:gd name="T13" fmla="*/ 0 h 202"/>
                <a:gd name="T14" fmla="*/ 1197 w 1197"/>
                <a:gd name="T15" fmla="*/ 202 h 2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97" h="202">
                  <a:moveTo>
                    <a:pt x="0" y="0"/>
                  </a:moveTo>
                  <a:lnTo>
                    <a:pt x="0" y="201"/>
                  </a:lnTo>
                  <a:lnTo>
                    <a:pt x="1196" y="201"/>
                  </a:lnTo>
                  <a:lnTo>
                    <a:pt x="1196" y="0"/>
                  </a:lnTo>
                </a:path>
              </a:pathLst>
            </a:custGeom>
            <a:noFill/>
            <a:ln w="381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9888" name="Rectangle 127"/>
            <p:cNvSpPr>
              <a:spLocks noChangeArrowheads="1"/>
            </p:cNvSpPr>
            <p:nvPr/>
          </p:nvSpPr>
          <p:spPr bwMode="auto">
            <a:xfrm>
              <a:off x="4163577" y="5349875"/>
              <a:ext cx="1239123" cy="39754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en-US" sz="1000" dirty="0">
                  <a:latin typeface="+mj-lt"/>
                </a:rPr>
                <a:t>Interchangeable</a:t>
              </a:r>
            </a:p>
            <a:p>
              <a:pPr algn="ctr" eaLnBrk="0" hangingPunct="0"/>
              <a:r>
                <a:rPr lang="en-US" sz="1000" dirty="0">
                  <a:latin typeface="+mj-lt"/>
                </a:rPr>
                <a:t>Machines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Manufacturing Execution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QS-SU-1003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214632" y="1328185"/>
            <a:ext cx="4562711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Control all activities on the shop floor  with visibility and traceability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320635" y="1245178"/>
            <a:ext cx="3847604" cy="3656005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work orders to authorize and control the manufacture of products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Develop schedules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for high-volume, repetitive items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Report labor and calculate variances</a:t>
            </a: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Manage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configured product options/features</a:t>
            </a:r>
            <a:endParaRPr lang="en-US" sz="2000" baseline="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Manage orders for co-/by-products together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4383215" y="2535493"/>
            <a:ext cx="4346257" cy="1804860"/>
            <a:chOff x="652463" y="1779588"/>
            <a:chExt cx="7837487" cy="3851275"/>
          </a:xfrm>
        </p:grpSpPr>
        <p:sp>
          <p:nvSpPr>
            <p:cNvPr id="41" name="AutoShape 2"/>
            <p:cNvSpPr>
              <a:spLocks noChangeAspect="1" noChangeArrowheads="1" noTextEdit="1"/>
            </p:cNvSpPr>
            <p:nvPr/>
          </p:nvSpPr>
          <p:spPr bwMode="auto">
            <a:xfrm>
              <a:off x="652463" y="1779588"/>
              <a:ext cx="7837487" cy="385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2" name="Group 10"/>
            <p:cNvGrpSpPr>
              <a:grpSpLocks/>
            </p:cNvGrpSpPr>
            <p:nvPr/>
          </p:nvGrpSpPr>
          <p:grpSpPr bwMode="auto">
            <a:xfrm>
              <a:off x="755650" y="3462338"/>
              <a:ext cx="7715250" cy="728663"/>
              <a:chOff x="476" y="2181"/>
              <a:chExt cx="4860" cy="459"/>
            </a:xfrm>
          </p:grpSpPr>
          <p:sp>
            <p:nvSpPr>
              <p:cNvPr id="3182" name="Freeform 4"/>
              <p:cNvSpPr>
                <a:spLocks/>
              </p:cNvSpPr>
              <p:nvPr/>
            </p:nvSpPr>
            <p:spPr bwMode="auto">
              <a:xfrm>
                <a:off x="476" y="2181"/>
                <a:ext cx="4860" cy="459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0" y="407"/>
                  </a:cxn>
                  <a:cxn ang="0">
                    <a:pos x="0" y="459"/>
                  </a:cxn>
                  <a:cxn ang="0">
                    <a:pos x="4453" y="459"/>
                  </a:cxn>
                  <a:cxn ang="0">
                    <a:pos x="4860" y="52"/>
                  </a:cxn>
                  <a:cxn ang="0">
                    <a:pos x="4860" y="0"/>
                  </a:cxn>
                  <a:cxn ang="0">
                    <a:pos x="407" y="0"/>
                  </a:cxn>
                </a:cxnLst>
                <a:rect l="0" t="0" r="r" b="b"/>
                <a:pathLst>
                  <a:path w="4860" h="459">
                    <a:moveTo>
                      <a:pt x="407" y="0"/>
                    </a:moveTo>
                    <a:lnTo>
                      <a:pt x="0" y="407"/>
                    </a:lnTo>
                    <a:lnTo>
                      <a:pt x="0" y="459"/>
                    </a:lnTo>
                    <a:lnTo>
                      <a:pt x="4453" y="459"/>
                    </a:lnTo>
                    <a:lnTo>
                      <a:pt x="4860" y="52"/>
                    </a:lnTo>
                    <a:lnTo>
                      <a:pt x="4860" y="0"/>
                    </a:lnTo>
                    <a:lnTo>
                      <a:pt x="407" y="0"/>
                    </a:lnTo>
                    <a:close/>
                  </a:path>
                </a:pathLst>
              </a:custGeom>
              <a:solidFill>
                <a:srgbClr val="3F6FB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3" name="Freeform 5"/>
              <p:cNvSpPr>
                <a:spLocks/>
              </p:cNvSpPr>
              <p:nvPr/>
            </p:nvSpPr>
            <p:spPr bwMode="auto">
              <a:xfrm>
                <a:off x="476" y="2181"/>
                <a:ext cx="4860" cy="407"/>
              </a:xfrm>
              <a:custGeom>
                <a:avLst/>
                <a:gdLst/>
                <a:ahLst/>
                <a:cxnLst>
                  <a:cxn ang="0">
                    <a:pos x="0" y="407"/>
                  </a:cxn>
                  <a:cxn ang="0">
                    <a:pos x="4453" y="407"/>
                  </a:cxn>
                  <a:cxn ang="0">
                    <a:pos x="4860" y="0"/>
                  </a:cxn>
                  <a:cxn ang="0">
                    <a:pos x="407" y="0"/>
                  </a:cxn>
                  <a:cxn ang="0">
                    <a:pos x="0" y="407"/>
                  </a:cxn>
                </a:cxnLst>
                <a:rect l="0" t="0" r="r" b="b"/>
                <a:pathLst>
                  <a:path w="4860" h="407">
                    <a:moveTo>
                      <a:pt x="0" y="407"/>
                    </a:moveTo>
                    <a:lnTo>
                      <a:pt x="4453" y="407"/>
                    </a:lnTo>
                    <a:lnTo>
                      <a:pt x="4860" y="0"/>
                    </a:lnTo>
                    <a:lnTo>
                      <a:pt x="407" y="0"/>
                    </a:lnTo>
                    <a:lnTo>
                      <a:pt x="0" y="407"/>
                    </a:lnTo>
                    <a:close/>
                  </a:path>
                </a:pathLst>
              </a:custGeom>
              <a:solidFill>
                <a:srgbClr val="658BC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4" name="Freeform 6"/>
              <p:cNvSpPr>
                <a:spLocks/>
              </p:cNvSpPr>
              <p:nvPr/>
            </p:nvSpPr>
            <p:spPr bwMode="auto">
              <a:xfrm>
                <a:off x="4929" y="2181"/>
                <a:ext cx="407" cy="459"/>
              </a:xfrm>
              <a:custGeom>
                <a:avLst/>
                <a:gdLst/>
                <a:ahLst/>
                <a:cxnLst>
                  <a:cxn ang="0">
                    <a:pos x="0" y="407"/>
                  </a:cxn>
                  <a:cxn ang="0">
                    <a:pos x="407" y="0"/>
                  </a:cxn>
                  <a:cxn ang="0">
                    <a:pos x="407" y="52"/>
                  </a:cxn>
                  <a:cxn ang="0">
                    <a:pos x="0" y="459"/>
                  </a:cxn>
                  <a:cxn ang="0">
                    <a:pos x="0" y="407"/>
                  </a:cxn>
                </a:cxnLst>
                <a:rect l="0" t="0" r="r" b="b"/>
                <a:pathLst>
                  <a:path w="407" h="459">
                    <a:moveTo>
                      <a:pt x="0" y="407"/>
                    </a:moveTo>
                    <a:lnTo>
                      <a:pt x="407" y="0"/>
                    </a:lnTo>
                    <a:lnTo>
                      <a:pt x="407" y="52"/>
                    </a:lnTo>
                    <a:lnTo>
                      <a:pt x="0" y="459"/>
                    </a:lnTo>
                    <a:lnTo>
                      <a:pt x="0" y="407"/>
                    </a:lnTo>
                    <a:close/>
                  </a:path>
                </a:pathLst>
              </a:custGeom>
              <a:solidFill>
                <a:srgbClr val="32599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5" name="Freeform 7"/>
              <p:cNvSpPr>
                <a:spLocks/>
              </p:cNvSpPr>
              <p:nvPr/>
            </p:nvSpPr>
            <p:spPr bwMode="auto">
              <a:xfrm>
                <a:off x="476" y="2181"/>
                <a:ext cx="4860" cy="459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0" y="407"/>
                  </a:cxn>
                  <a:cxn ang="0">
                    <a:pos x="0" y="459"/>
                  </a:cxn>
                  <a:cxn ang="0">
                    <a:pos x="4453" y="459"/>
                  </a:cxn>
                  <a:cxn ang="0">
                    <a:pos x="4860" y="52"/>
                  </a:cxn>
                  <a:cxn ang="0">
                    <a:pos x="4860" y="0"/>
                  </a:cxn>
                  <a:cxn ang="0">
                    <a:pos x="407" y="0"/>
                  </a:cxn>
                </a:cxnLst>
                <a:rect l="0" t="0" r="r" b="b"/>
                <a:pathLst>
                  <a:path w="4860" h="459">
                    <a:moveTo>
                      <a:pt x="407" y="0"/>
                    </a:moveTo>
                    <a:lnTo>
                      <a:pt x="0" y="407"/>
                    </a:lnTo>
                    <a:lnTo>
                      <a:pt x="0" y="459"/>
                    </a:lnTo>
                    <a:lnTo>
                      <a:pt x="4453" y="459"/>
                    </a:lnTo>
                    <a:lnTo>
                      <a:pt x="4860" y="52"/>
                    </a:lnTo>
                    <a:lnTo>
                      <a:pt x="4860" y="0"/>
                    </a:lnTo>
                    <a:lnTo>
                      <a:pt x="407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6" name="Freeform 8"/>
              <p:cNvSpPr>
                <a:spLocks/>
              </p:cNvSpPr>
              <p:nvPr/>
            </p:nvSpPr>
            <p:spPr bwMode="auto">
              <a:xfrm>
                <a:off x="476" y="2181"/>
                <a:ext cx="4860" cy="407"/>
              </a:xfrm>
              <a:custGeom>
                <a:avLst/>
                <a:gdLst/>
                <a:ahLst/>
                <a:cxnLst>
                  <a:cxn ang="0">
                    <a:pos x="0" y="407"/>
                  </a:cxn>
                  <a:cxn ang="0">
                    <a:pos x="4453" y="407"/>
                  </a:cxn>
                  <a:cxn ang="0">
                    <a:pos x="4860" y="0"/>
                  </a:cxn>
                </a:cxnLst>
                <a:rect l="0" t="0" r="r" b="b"/>
                <a:pathLst>
                  <a:path w="4860" h="407">
                    <a:moveTo>
                      <a:pt x="0" y="407"/>
                    </a:moveTo>
                    <a:lnTo>
                      <a:pt x="4453" y="407"/>
                    </a:lnTo>
                    <a:lnTo>
                      <a:pt x="4860" y="0"/>
                    </a:lnTo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7" name="Line 9"/>
              <p:cNvSpPr>
                <a:spLocks noChangeShapeType="1"/>
              </p:cNvSpPr>
              <p:nvPr/>
            </p:nvSpPr>
            <p:spPr bwMode="auto">
              <a:xfrm>
                <a:off x="4929" y="2588"/>
                <a:ext cx="1" cy="52"/>
              </a:xfrm>
              <a:prstGeom prst="line">
                <a:avLst/>
              </a:pr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3" name="Group 15"/>
            <p:cNvGrpSpPr>
              <a:grpSpLocks/>
            </p:cNvGrpSpPr>
            <p:nvPr/>
          </p:nvGrpSpPr>
          <p:grpSpPr bwMode="auto">
            <a:xfrm>
              <a:off x="5827713" y="3687763"/>
              <a:ext cx="82550" cy="165100"/>
              <a:chOff x="3671" y="2323"/>
              <a:chExt cx="52" cy="104"/>
            </a:xfrm>
          </p:grpSpPr>
          <p:sp>
            <p:nvSpPr>
              <p:cNvPr id="3178" name="Freeform 11"/>
              <p:cNvSpPr>
                <a:spLocks/>
              </p:cNvSpPr>
              <p:nvPr/>
            </p:nvSpPr>
            <p:spPr bwMode="auto">
              <a:xfrm>
                <a:off x="3671" y="2323"/>
                <a:ext cx="52" cy="104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61" y="867"/>
                  </a:cxn>
                  <a:cxn ang="0">
                    <a:pos x="361" y="870"/>
                  </a:cxn>
                  <a:cxn ang="0">
                    <a:pos x="427" y="437"/>
                  </a:cxn>
                  <a:cxn ang="0">
                    <a:pos x="368" y="3"/>
                  </a:cxn>
                  <a:cxn ang="0">
                    <a:pos x="68" y="1"/>
                  </a:cxn>
                  <a:cxn ang="0">
                    <a:pos x="2" y="433"/>
                  </a:cxn>
                </a:cxnLst>
                <a:rect l="0" t="0" r="r" b="b"/>
                <a:pathLst>
                  <a:path w="429" h="870">
                    <a:moveTo>
                      <a:pt x="2" y="433"/>
                    </a:moveTo>
                    <a:cubicBezTo>
                      <a:pt x="0" y="673"/>
                      <a:pt x="27" y="867"/>
                      <a:pt x="61" y="867"/>
                    </a:cubicBezTo>
                    <a:lnTo>
                      <a:pt x="361" y="870"/>
                    </a:lnTo>
                    <a:cubicBezTo>
                      <a:pt x="396" y="870"/>
                      <a:pt x="425" y="676"/>
                      <a:pt x="427" y="437"/>
                    </a:cubicBezTo>
                    <a:cubicBezTo>
                      <a:pt x="429" y="198"/>
                      <a:pt x="403" y="3"/>
                      <a:pt x="368" y="3"/>
                    </a:cubicBezTo>
                    <a:lnTo>
                      <a:pt x="68" y="1"/>
                    </a:lnTo>
                    <a:cubicBezTo>
                      <a:pt x="34" y="0"/>
                      <a:pt x="4" y="194"/>
                      <a:pt x="2" y="4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9" name="Freeform 12"/>
              <p:cNvSpPr>
                <a:spLocks/>
              </p:cNvSpPr>
              <p:nvPr/>
            </p:nvSpPr>
            <p:spPr bwMode="auto">
              <a:xfrm>
                <a:off x="3671" y="2323"/>
                <a:ext cx="16" cy="104"/>
              </a:xfrm>
              <a:custGeom>
                <a:avLst/>
                <a:gdLst/>
                <a:ahLst/>
                <a:cxnLst>
                  <a:cxn ang="0">
                    <a:pos x="61" y="867"/>
                  </a:cxn>
                  <a:cxn ang="0">
                    <a:pos x="127" y="434"/>
                  </a:cxn>
                  <a:cxn ang="0">
                    <a:pos x="68" y="1"/>
                  </a:cxn>
                  <a:cxn ang="0">
                    <a:pos x="2" y="433"/>
                  </a:cxn>
                  <a:cxn ang="0">
                    <a:pos x="61" y="867"/>
                  </a:cxn>
                </a:cxnLst>
                <a:rect l="0" t="0" r="r" b="b"/>
                <a:pathLst>
                  <a:path w="129" h="868">
                    <a:moveTo>
                      <a:pt x="61" y="867"/>
                    </a:moveTo>
                    <a:cubicBezTo>
                      <a:pt x="96" y="868"/>
                      <a:pt x="125" y="674"/>
                      <a:pt x="127" y="434"/>
                    </a:cubicBezTo>
                    <a:cubicBezTo>
                      <a:pt x="129" y="195"/>
                      <a:pt x="103" y="1"/>
                      <a:pt x="68" y="1"/>
                    </a:cubicBezTo>
                    <a:cubicBezTo>
                      <a:pt x="34" y="0"/>
                      <a:pt x="4" y="194"/>
                      <a:pt x="2" y="433"/>
                    </a:cubicBezTo>
                    <a:cubicBezTo>
                      <a:pt x="0" y="673"/>
                      <a:pt x="27" y="867"/>
                      <a:pt x="61" y="867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0" name="Freeform 13"/>
              <p:cNvSpPr>
                <a:spLocks/>
              </p:cNvSpPr>
              <p:nvPr/>
            </p:nvSpPr>
            <p:spPr bwMode="auto">
              <a:xfrm>
                <a:off x="3671" y="2323"/>
                <a:ext cx="52" cy="104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61" y="867"/>
                  </a:cxn>
                  <a:cxn ang="0">
                    <a:pos x="361" y="870"/>
                  </a:cxn>
                  <a:cxn ang="0">
                    <a:pos x="427" y="437"/>
                  </a:cxn>
                  <a:cxn ang="0">
                    <a:pos x="368" y="3"/>
                  </a:cxn>
                  <a:cxn ang="0">
                    <a:pos x="68" y="1"/>
                  </a:cxn>
                  <a:cxn ang="0">
                    <a:pos x="2" y="433"/>
                  </a:cxn>
                </a:cxnLst>
                <a:rect l="0" t="0" r="r" b="b"/>
                <a:pathLst>
                  <a:path w="429" h="870">
                    <a:moveTo>
                      <a:pt x="2" y="433"/>
                    </a:moveTo>
                    <a:cubicBezTo>
                      <a:pt x="0" y="673"/>
                      <a:pt x="27" y="867"/>
                      <a:pt x="61" y="867"/>
                    </a:cubicBezTo>
                    <a:lnTo>
                      <a:pt x="361" y="870"/>
                    </a:lnTo>
                    <a:cubicBezTo>
                      <a:pt x="396" y="870"/>
                      <a:pt x="425" y="676"/>
                      <a:pt x="427" y="437"/>
                    </a:cubicBezTo>
                    <a:cubicBezTo>
                      <a:pt x="429" y="198"/>
                      <a:pt x="403" y="3"/>
                      <a:pt x="368" y="3"/>
                    </a:cubicBezTo>
                    <a:lnTo>
                      <a:pt x="68" y="1"/>
                    </a:lnTo>
                    <a:cubicBezTo>
                      <a:pt x="34" y="0"/>
                      <a:pt x="4" y="194"/>
                      <a:pt x="2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1" name="Freeform 14"/>
              <p:cNvSpPr>
                <a:spLocks/>
              </p:cNvSpPr>
              <p:nvPr/>
            </p:nvSpPr>
            <p:spPr bwMode="auto">
              <a:xfrm>
                <a:off x="3678" y="2323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4" name="Group 20"/>
            <p:cNvGrpSpPr>
              <a:grpSpLocks/>
            </p:cNvGrpSpPr>
            <p:nvPr/>
          </p:nvGrpSpPr>
          <p:grpSpPr bwMode="auto">
            <a:xfrm>
              <a:off x="5753100" y="3627438"/>
              <a:ext cx="117475" cy="284163"/>
              <a:chOff x="3624" y="2285"/>
              <a:chExt cx="74" cy="179"/>
            </a:xfrm>
          </p:grpSpPr>
          <p:sp>
            <p:nvSpPr>
              <p:cNvPr id="3174" name="Freeform 16"/>
              <p:cNvSpPr>
                <a:spLocks/>
              </p:cNvSpPr>
              <p:nvPr/>
            </p:nvSpPr>
            <p:spPr bwMode="auto">
              <a:xfrm>
                <a:off x="3624" y="2285"/>
                <a:ext cx="74" cy="179"/>
              </a:xfrm>
              <a:custGeom>
                <a:avLst/>
                <a:gdLst/>
                <a:ahLst/>
                <a:cxnLst>
                  <a:cxn ang="0">
                    <a:pos x="3" y="746"/>
                  </a:cxn>
                  <a:cxn ang="0">
                    <a:pos x="134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6" y="1"/>
                  </a:cxn>
                  <a:cxn ang="0">
                    <a:pos x="3" y="746"/>
                  </a:cxn>
                </a:cxnLst>
                <a:rect l="0" t="0" r="r" b="b"/>
                <a:pathLst>
                  <a:path w="615" h="1496">
                    <a:moveTo>
                      <a:pt x="3" y="746"/>
                    </a:moveTo>
                    <a:cubicBezTo>
                      <a:pt x="0" y="1157"/>
                      <a:pt x="59" y="1492"/>
                      <a:pt x="134" y="1492"/>
                    </a:cubicBezTo>
                    <a:lnTo>
                      <a:pt x="469" y="1495"/>
                    </a:lnTo>
                    <a:cubicBezTo>
                      <a:pt x="544" y="1496"/>
                      <a:pt x="608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6" y="1"/>
                    </a:lnTo>
                    <a:cubicBezTo>
                      <a:pt x="71" y="0"/>
                      <a:pt x="7" y="334"/>
                      <a:pt x="3" y="74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5" name="Freeform 17"/>
              <p:cNvSpPr>
                <a:spLocks/>
              </p:cNvSpPr>
              <p:nvPr/>
            </p:nvSpPr>
            <p:spPr bwMode="auto">
              <a:xfrm>
                <a:off x="3624" y="2285"/>
                <a:ext cx="34" cy="179"/>
              </a:xfrm>
              <a:custGeom>
                <a:avLst/>
                <a:gdLst/>
                <a:ahLst/>
                <a:cxnLst>
                  <a:cxn ang="0">
                    <a:pos x="134" y="1492"/>
                  </a:cxn>
                  <a:cxn ang="0">
                    <a:pos x="277" y="748"/>
                  </a:cxn>
                  <a:cxn ang="0">
                    <a:pos x="146" y="1"/>
                  </a:cxn>
                  <a:cxn ang="0">
                    <a:pos x="3" y="746"/>
                  </a:cxn>
                  <a:cxn ang="0">
                    <a:pos x="134" y="1492"/>
                  </a:cxn>
                </a:cxnLst>
                <a:rect l="0" t="0" r="r" b="b"/>
                <a:pathLst>
                  <a:path w="281" h="1493">
                    <a:moveTo>
                      <a:pt x="134" y="1492"/>
                    </a:moveTo>
                    <a:cubicBezTo>
                      <a:pt x="210" y="1493"/>
                      <a:pt x="274" y="1160"/>
                      <a:pt x="277" y="748"/>
                    </a:cubicBezTo>
                    <a:cubicBezTo>
                      <a:pt x="281" y="336"/>
                      <a:pt x="222" y="1"/>
                      <a:pt x="146" y="1"/>
                    </a:cubicBezTo>
                    <a:cubicBezTo>
                      <a:pt x="71" y="0"/>
                      <a:pt x="7" y="334"/>
                      <a:pt x="3" y="746"/>
                    </a:cubicBezTo>
                    <a:cubicBezTo>
                      <a:pt x="0" y="1157"/>
                      <a:pt x="59" y="1492"/>
                      <a:pt x="134" y="149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6" name="Freeform 18"/>
              <p:cNvSpPr>
                <a:spLocks/>
              </p:cNvSpPr>
              <p:nvPr/>
            </p:nvSpPr>
            <p:spPr bwMode="auto">
              <a:xfrm>
                <a:off x="3624" y="2285"/>
                <a:ext cx="74" cy="179"/>
              </a:xfrm>
              <a:custGeom>
                <a:avLst/>
                <a:gdLst/>
                <a:ahLst/>
                <a:cxnLst>
                  <a:cxn ang="0">
                    <a:pos x="3" y="746"/>
                  </a:cxn>
                  <a:cxn ang="0">
                    <a:pos x="134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6" y="1"/>
                  </a:cxn>
                  <a:cxn ang="0">
                    <a:pos x="3" y="746"/>
                  </a:cxn>
                </a:cxnLst>
                <a:rect l="0" t="0" r="r" b="b"/>
                <a:pathLst>
                  <a:path w="615" h="1496">
                    <a:moveTo>
                      <a:pt x="3" y="746"/>
                    </a:moveTo>
                    <a:cubicBezTo>
                      <a:pt x="0" y="1157"/>
                      <a:pt x="59" y="1492"/>
                      <a:pt x="134" y="1492"/>
                    </a:cubicBezTo>
                    <a:lnTo>
                      <a:pt x="469" y="1495"/>
                    </a:lnTo>
                    <a:cubicBezTo>
                      <a:pt x="544" y="1496"/>
                      <a:pt x="608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6" y="1"/>
                    </a:lnTo>
                    <a:cubicBezTo>
                      <a:pt x="71" y="0"/>
                      <a:pt x="7" y="334"/>
                      <a:pt x="3" y="74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7" name="Freeform 19"/>
              <p:cNvSpPr>
                <a:spLocks/>
              </p:cNvSpPr>
              <p:nvPr/>
            </p:nvSpPr>
            <p:spPr bwMode="auto">
              <a:xfrm>
                <a:off x="3640" y="2285"/>
                <a:ext cx="18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1" y="0"/>
                  </a:cxn>
                </a:cxnLst>
                <a:rect l="0" t="0" r="r" b="b"/>
                <a:pathLst>
                  <a:path w="18" h="179">
                    <a:moveTo>
                      <a:pt x="0" y="179"/>
                    </a:moveTo>
                    <a:cubicBezTo>
                      <a:pt x="9" y="179"/>
                      <a:pt x="17" y="139"/>
                      <a:pt x="17" y="90"/>
                    </a:cubicBezTo>
                    <a:cubicBezTo>
                      <a:pt x="18" y="40"/>
                      <a:pt x="11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5" name="Group 25"/>
            <p:cNvGrpSpPr>
              <a:grpSpLocks/>
            </p:cNvGrpSpPr>
            <p:nvPr/>
          </p:nvGrpSpPr>
          <p:grpSpPr bwMode="auto">
            <a:xfrm>
              <a:off x="5735638" y="3538538"/>
              <a:ext cx="96837" cy="460375"/>
              <a:chOff x="3613" y="2229"/>
              <a:chExt cx="61" cy="290"/>
            </a:xfrm>
          </p:grpSpPr>
          <p:sp>
            <p:nvSpPr>
              <p:cNvPr id="3170" name="Freeform 21"/>
              <p:cNvSpPr>
                <a:spLocks/>
              </p:cNvSpPr>
              <p:nvPr/>
            </p:nvSpPr>
            <p:spPr bwMode="auto">
              <a:xfrm>
                <a:off x="3613" y="2229"/>
                <a:ext cx="61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6" y="1212"/>
                  </a:cxn>
                  <a:cxn ang="0">
                    <a:pos x="391" y="3"/>
                  </a:cxn>
                  <a:cxn ang="0">
                    <a:pos x="141" y="1"/>
                  </a:cxn>
                  <a:cxn ang="0">
                    <a:pos x="6" y="1208"/>
                  </a:cxn>
                </a:cxnLst>
                <a:rect l="0" t="0" r="r" b="b"/>
                <a:pathLst>
                  <a:path w="511" h="2420">
                    <a:moveTo>
                      <a:pt x="6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6" y="1212"/>
                    </a:cubicBezTo>
                    <a:cubicBezTo>
                      <a:pt x="511" y="544"/>
                      <a:pt x="460" y="3"/>
                      <a:pt x="391" y="3"/>
                    </a:cubicBezTo>
                    <a:lnTo>
                      <a:pt x="141" y="1"/>
                    </a:lnTo>
                    <a:cubicBezTo>
                      <a:pt x="72" y="0"/>
                      <a:pt x="11" y="540"/>
                      <a:pt x="6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1" name="Freeform 22"/>
              <p:cNvSpPr>
                <a:spLocks/>
              </p:cNvSpPr>
              <p:nvPr/>
            </p:nvSpPr>
            <p:spPr bwMode="auto">
              <a:xfrm>
                <a:off x="3613" y="2229"/>
                <a:ext cx="31" cy="290"/>
              </a:xfrm>
              <a:custGeom>
                <a:avLst/>
                <a:gdLst/>
                <a:ahLst/>
                <a:cxnLst>
                  <a:cxn ang="0">
                    <a:pos x="121" y="2417"/>
                  </a:cxn>
                  <a:cxn ang="0">
                    <a:pos x="256" y="1210"/>
                  </a:cxn>
                  <a:cxn ang="0">
                    <a:pos x="141" y="1"/>
                  </a:cxn>
                  <a:cxn ang="0">
                    <a:pos x="6" y="1208"/>
                  </a:cxn>
                  <a:cxn ang="0">
                    <a:pos x="121" y="2417"/>
                  </a:cxn>
                </a:cxnLst>
                <a:rect l="0" t="0" r="r" b="b"/>
                <a:pathLst>
                  <a:path w="261" h="2418">
                    <a:moveTo>
                      <a:pt x="121" y="2417"/>
                    </a:moveTo>
                    <a:cubicBezTo>
                      <a:pt x="190" y="2418"/>
                      <a:pt x="250" y="1877"/>
                      <a:pt x="256" y="1210"/>
                    </a:cubicBezTo>
                    <a:cubicBezTo>
                      <a:pt x="261" y="542"/>
                      <a:pt x="210" y="1"/>
                      <a:pt x="141" y="1"/>
                    </a:cubicBezTo>
                    <a:cubicBezTo>
                      <a:pt x="72" y="0"/>
                      <a:pt x="11" y="540"/>
                      <a:pt x="6" y="1208"/>
                    </a:cubicBezTo>
                    <a:cubicBezTo>
                      <a:pt x="0" y="1875"/>
                      <a:pt x="52" y="2417"/>
                      <a:pt x="121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2" name="Freeform 23"/>
              <p:cNvSpPr>
                <a:spLocks/>
              </p:cNvSpPr>
              <p:nvPr/>
            </p:nvSpPr>
            <p:spPr bwMode="auto">
              <a:xfrm>
                <a:off x="3613" y="2229"/>
                <a:ext cx="61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6" y="1212"/>
                  </a:cxn>
                  <a:cxn ang="0">
                    <a:pos x="391" y="3"/>
                  </a:cxn>
                  <a:cxn ang="0">
                    <a:pos x="141" y="1"/>
                  </a:cxn>
                  <a:cxn ang="0">
                    <a:pos x="6" y="1208"/>
                  </a:cxn>
                </a:cxnLst>
                <a:rect l="0" t="0" r="r" b="b"/>
                <a:pathLst>
                  <a:path w="511" h="2420">
                    <a:moveTo>
                      <a:pt x="6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6" y="1212"/>
                    </a:cubicBezTo>
                    <a:cubicBezTo>
                      <a:pt x="511" y="544"/>
                      <a:pt x="460" y="3"/>
                      <a:pt x="391" y="3"/>
                    </a:cubicBezTo>
                    <a:lnTo>
                      <a:pt x="141" y="1"/>
                    </a:lnTo>
                    <a:cubicBezTo>
                      <a:pt x="72" y="0"/>
                      <a:pt x="11" y="540"/>
                      <a:pt x="6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3" name="Freeform 24"/>
              <p:cNvSpPr>
                <a:spLocks/>
              </p:cNvSpPr>
              <p:nvPr/>
            </p:nvSpPr>
            <p:spPr bwMode="auto">
              <a:xfrm>
                <a:off x="3627" y="2229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8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6" name="Group 31"/>
            <p:cNvGrpSpPr>
              <a:grpSpLocks/>
            </p:cNvGrpSpPr>
            <p:nvPr/>
          </p:nvGrpSpPr>
          <p:grpSpPr bwMode="auto">
            <a:xfrm>
              <a:off x="5319713" y="3603626"/>
              <a:ext cx="452437" cy="355600"/>
              <a:chOff x="3351" y="2270"/>
              <a:chExt cx="285" cy="224"/>
            </a:xfrm>
          </p:grpSpPr>
          <p:sp>
            <p:nvSpPr>
              <p:cNvPr id="3165" name="Freeform 26"/>
              <p:cNvSpPr>
                <a:spLocks/>
              </p:cNvSpPr>
              <p:nvPr/>
            </p:nvSpPr>
            <p:spPr bwMode="auto">
              <a:xfrm>
                <a:off x="3351" y="2286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0" y="1717"/>
                  </a:cxn>
                  <a:cxn ang="0">
                    <a:pos x="2173" y="1734"/>
                  </a:cxn>
                  <a:cxn ang="0">
                    <a:pos x="2303" y="876"/>
                  </a:cxn>
                  <a:cxn ang="0">
                    <a:pos x="2187" y="17"/>
                  </a:cxn>
                  <a:cxn ang="0">
                    <a:pos x="134" y="1"/>
                  </a:cxn>
                  <a:cxn ang="0">
                    <a:pos x="4" y="858"/>
                  </a:cxn>
                </a:cxnLst>
                <a:rect l="0" t="0" r="r" b="b"/>
                <a:pathLst>
                  <a:path w="2307" h="1734">
                    <a:moveTo>
                      <a:pt x="4" y="858"/>
                    </a:moveTo>
                    <a:cubicBezTo>
                      <a:pt x="0" y="1332"/>
                      <a:pt x="52" y="1717"/>
                      <a:pt x="120" y="1717"/>
                    </a:cubicBezTo>
                    <a:lnTo>
                      <a:pt x="2173" y="1734"/>
                    </a:lnTo>
                    <a:cubicBezTo>
                      <a:pt x="2241" y="1734"/>
                      <a:pt x="2300" y="1350"/>
                      <a:pt x="2303" y="876"/>
                    </a:cubicBezTo>
                    <a:cubicBezTo>
                      <a:pt x="2307" y="402"/>
                      <a:pt x="2255" y="18"/>
                      <a:pt x="2187" y="17"/>
                    </a:cubicBezTo>
                    <a:lnTo>
                      <a:pt x="134" y="1"/>
                    </a:lnTo>
                    <a:cubicBezTo>
                      <a:pt x="66" y="0"/>
                      <a:pt x="7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6" name="Freeform 27"/>
              <p:cNvSpPr>
                <a:spLocks/>
              </p:cNvSpPr>
              <p:nvPr/>
            </p:nvSpPr>
            <p:spPr bwMode="auto">
              <a:xfrm>
                <a:off x="3359" y="2270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5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3" y="1716"/>
                      <a:pt x="121" y="1717"/>
                    </a:cubicBezTo>
                    <a:lnTo>
                      <a:pt x="2173" y="1733"/>
                    </a:lnTo>
                    <a:cubicBezTo>
                      <a:pt x="2242" y="1734"/>
                      <a:pt x="2300" y="1350"/>
                      <a:pt x="2304" y="876"/>
                    </a:cubicBezTo>
                    <a:cubicBezTo>
                      <a:pt x="2308" y="402"/>
                      <a:pt x="2256" y="17"/>
                      <a:pt x="2187" y="17"/>
                    </a:cubicBezTo>
                    <a:lnTo>
                      <a:pt x="135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7" name="Freeform 28"/>
              <p:cNvSpPr>
                <a:spLocks/>
              </p:cNvSpPr>
              <p:nvPr/>
            </p:nvSpPr>
            <p:spPr bwMode="auto">
              <a:xfrm>
                <a:off x="3359" y="2270"/>
                <a:ext cx="30" cy="206"/>
              </a:xfrm>
              <a:custGeom>
                <a:avLst/>
                <a:gdLst/>
                <a:ahLst/>
                <a:cxnLst>
                  <a:cxn ang="0">
                    <a:pos x="121" y="1717"/>
                  </a:cxn>
                  <a:cxn ang="0">
                    <a:pos x="252" y="860"/>
                  </a:cxn>
                  <a:cxn ang="0">
                    <a:pos x="135" y="0"/>
                  </a:cxn>
                  <a:cxn ang="0">
                    <a:pos x="4" y="858"/>
                  </a:cxn>
                  <a:cxn ang="0">
                    <a:pos x="121" y="1717"/>
                  </a:cxn>
                </a:cxnLst>
                <a:rect l="0" t="0" r="r" b="b"/>
                <a:pathLst>
                  <a:path w="255" h="1717">
                    <a:moveTo>
                      <a:pt x="121" y="1717"/>
                    </a:moveTo>
                    <a:cubicBezTo>
                      <a:pt x="189" y="1717"/>
                      <a:pt x="248" y="1334"/>
                      <a:pt x="252" y="860"/>
                    </a:cubicBezTo>
                    <a:cubicBezTo>
                      <a:pt x="255" y="385"/>
                      <a:pt x="203" y="1"/>
                      <a:pt x="135" y="0"/>
                    </a:cubicBezTo>
                    <a:cubicBezTo>
                      <a:pt x="66" y="0"/>
                      <a:pt x="8" y="383"/>
                      <a:pt x="4" y="858"/>
                    </a:cubicBezTo>
                    <a:cubicBezTo>
                      <a:pt x="0" y="1332"/>
                      <a:pt x="53" y="1716"/>
                      <a:pt x="121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8" name="Freeform 29"/>
              <p:cNvSpPr>
                <a:spLocks/>
              </p:cNvSpPr>
              <p:nvPr/>
            </p:nvSpPr>
            <p:spPr bwMode="auto">
              <a:xfrm>
                <a:off x="3359" y="2270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5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3" y="1716"/>
                      <a:pt x="121" y="1717"/>
                    </a:cubicBezTo>
                    <a:lnTo>
                      <a:pt x="2173" y="1733"/>
                    </a:lnTo>
                    <a:cubicBezTo>
                      <a:pt x="2242" y="1734"/>
                      <a:pt x="2300" y="1350"/>
                      <a:pt x="2304" y="876"/>
                    </a:cubicBezTo>
                    <a:cubicBezTo>
                      <a:pt x="2308" y="402"/>
                      <a:pt x="2256" y="17"/>
                      <a:pt x="2187" y="17"/>
                    </a:cubicBezTo>
                    <a:lnTo>
                      <a:pt x="135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9" name="Freeform 30"/>
              <p:cNvSpPr>
                <a:spLocks/>
              </p:cNvSpPr>
              <p:nvPr/>
            </p:nvSpPr>
            <p:spPr bwMode="auto">
              <a:xfrm>
                <a:off x="3373" y="2270"/>
                <a:ext cx="16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6" y="103"/>
                  </a:cxn>
                  <a:cxn ang="0">
                    <a:pos x="2" y="0"/>
                  </a:cxn>
                </a:cxnLst>
                <a:rect l="0" t="0" r="r" b="b"/>
                <a:pathLst>
                  <a:path w="16" h="206">
                    <a:moveTo>
                      <a:pt x="0" y="206"/>
                    </a:moveTo>
                    <a:cubicBezTo>
                      <a:pt x="9" y="206"/>
                      <a:pt x="16" y="160"/>
                      <a:pt x="16" y="103"/>
                    </a:cubicBezTo>
                    <a:cubicBezTo>
                      <a:pt x="16" y="46"/>
                      <a:pt x="10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5773738" y="3768726"/>
              <a:ext cx="4762" cy="95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2" y="50"/>
                </a:cxn>
                <a:cxn ang="0">
                  <a:pos x="25" y="25"/>
                </a:cxn>
                <a:cxn ang="0">
                  <a:pos x="13" y="0"/>
                </a:cxn>
                <a:cxn ang="0">
                  <a:pos x="0" y="25"/>
                </a:cxn>
              </a:cxnLst>
              <a:rect l="0" t="0" r="r" b="b"/>
              <a:pathLst>
                <a:path w="25" h="50">
                  <a:moveTo>
                    <a:pt x="0" y="25"/>
                  </a:moveTo>
                  <a:cubicBezTo>
                    <a:pt x="0" y="39"/>
                    <a:pt x="5" y="50"/>
                    <a:pt x="12" y="50"/>
                  </a:cubicBezTo>
                  <a:cubicBezTo>
                    <a:pt x="19" y="50"/>
                    <a:pt x="25" y="39"/>
                    <a:pt x="25" y="25"/>
                  </a:cubicBezTo>
                  <a:cubicBezTo>
                    <a:pt x="25" y="11"/>
                    <a:pt x="19" y="0"/>
                    <a:pt x="13" y="0"/>
                  </a:cubicBezTo>
                  <a:cubicBezTo>
                    <a:pt x="6" y="0"/>
                    <a:pt x="0" y="11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5751513" y="3941763"/>
              <a:ext cx="7937" cy="1428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8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2" y="75"/>
                    <a:pt x="42" y="59"/>
                    <a:pt x="42" y="38"/>
                  </a:cubicBezTo>
                  <a:cubicBezTo>
                    <a:pt x="42" y="17"/>
                    <a:pt x="33" y="0"/>
                    <a:pt x="21" y="0"/>
                  </a:cubicBezTo>
                  <a:cubicBezTo>
                    <a:pt x="10" y="0"/>
                    <a:pt x="0" y="17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5757863" y="3578226"/>
              <a:ext cx="7937" cy="1428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7"/>
                </a:cxn>
                <a:cxn ang="0">
                  <a:pos x="22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3" y="75"/>
                    <a:pt x="42" y="58"/>
                    <a:pt x="42" y="37"/>
                  </a:cubicBezTo>
                  <a:cubicBezTo>
                    <a:pt x="42" y="17"/>
                    <a:pt x="33" y="0"/>
                    <a:pt x="22" y="0"/>
                  </a:cubicBezTo>
                  <a:cubicBezTo>
                    <a:pt x="10" y="0"/>
                    <a:pt x="1" y="16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5770563" y="3670301"/>
              <a:ext cx="7937" cy="1270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67"/>
                </a:cxn>
                <a:cxn ang="0">
                  <a:pos x="42" y="34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2"/>
                    <a:pt x="9" y="67"/>
                    <a:pt x="21" y="67"/>
                  </a:cubicBezTo>
                  <a:cubicBezTo>
                    <a:pt x="32" y="67"/>
                    <a:pt x="42" y="52"/>
                    <a:pt x="42" y="34"/>
                  </a:cubicBezTo>
                  <a:cubicBezTo>
                    <a:pt x="42" y="15"/>
                    <a:pt x="33" y="0"/>
                    <a:pt x="21" y="0"/>
                  </a:cubicBezTo>
                  <a:cubicBezTo>
                    <a:pt x="10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5768975" y="3859213"/>
              <a:ext cx="6350" cy="11113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6" y="58"/>
                </a:cxn>
                <a:cxn ang="0">
                  <a:pos x="33" y="29"/>
                </a:cxn>
                <a:cxn ang="0">
                  <a:pos x="17" y="0"/>
                </a:cxn>
                <a:cxn ang="0">
                  <a:pos x="0" y="29"/>
                </a:cxn>
              </a:cxnLst>
              <a:rect l="0" t="0" r="r" b="b"/>
              <a:pathLst>
                <a:path w="33" h="58">
                  <a:moveTo>
                    <a:pt x="0" y="29"/>
                  </a:moveTo>
                  <a:cubicBezTo>
                    <a:pt x="0" y="45"/>
                    <a:pt x="7" y="58"/>
                    <a:pt x="16" y="58"/>
                  </a:cubicBezTo>
                  <a:cubicBezTo>
                    <a:pt x="25" y="58"/>
                    <a:pt x="33" y="45"/>
                    <a:pt x="33" y="29"/>
                  </a:cubicBezTo>
                  <a:cubicBezTo>
                    <a:pt x="33" y="13"/>
                    <a:pt x="26" y="0"/>
                    <a:pt x="17" y="0"/>
                  </a:cubicBezTo>
                  <a:cubicBezTo>
                    <a:pt x="8" y="0"/>
                    <a:pt x="0" y="13"/>
                    <a:pt x="0" y="2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2" name="Group 42"/>
            <p:cNvGrpSpPr>
              <a:grpSpLocks/>
            </p:cNvGrpSpPr>
            <p:nvPr/>
          </p:nvGrpSpPr>
          <p:grpSpPr bwMode="auto">
            <a:xfrm>
              <a:off x="5273675" y="3536951"/>
              <a:ext cx="131762" cy="473075"/>
              <a:chOff x="3322" y="2228"/>
              <a:chExt cx="83" cy="298"/>
            </a:xfrm>
          </p:grpSpPr>
          <p:sp>
            <p:nvSpPr>
              <p:cNvPr id="3160" name="Freeform 37"/>
              <p:cNvSpPr>
                <a:spLocks/>
              </p:cNvSpPr>
              <p:nvPr/>
            </p:nvSpPr>
            <p:spPr bwMode="auto">
              <a:xfrm>
                <a:off x="3322" y="2236"/>
                <a:ext cx="83" cy="290"/>
              </a:xfrm>
              <a:custGeom>
                <a:avLst/>
                <a:gdLst/>
                <a:ahLst/>
                <a:cxnLst>
                  <a:cxn ang="0">
                    <a:pos x="6" y="1207"/>
                  </a:cxn>
                  <a:cxn ang="0">
                    <a:pos x="167" y="2417"/>
                  </a:cxn>
                  <a:cxn ang="0">
                    <a:pos x="509" y="2420"/>
                  </a:cxn>
                  <a:cxn ang="0">
                    <a:pos x="689" y="1213"/>
                  </a:cxn>
                  <a:cxn ang="0">
                    <a:pos x="528" y="3"/>
                  </a:cxn>
                  <a:cxn ang="0">
                    <a:pos x="186" y="0"/>
                  </a:cxn>
                  <a:cxn ang="0">
                    <a:pos x="6" y="1207"/>
                  </a:cxn>
                </a:cxnLst>
                <a:rect l="0" t="0" r="r" b="b"/>
                <a:pathLst>
                  <a:path w="695" h="2421">
                    <a:moveTo>
                      <a:pt x="6" y="1207"/>
                    </a:moveTo>
                    <a:cubicBezTo>
                      <a:pt x="0" y="1875"/>
                      <a:pt x="73" y="2416"/>
                      <a:pt x="167" y="2417"/>
                    </a:cubicBezTo>
                    <a:lnTo>
                      <a:pt x="509" y="2420"/>
                    </a:lnTo>
                    <a:cubicBezTo>
                      <a:pt x="603" y="2421"/>
                      <a:pt x="684" y="1880"/>
                      <a:pt x="689" y="1213"/>
                    </a:cubicBezTo>
                    <a:cubicBezTo>
                      <a:pt x="695" y="546"/>
                      <a:pt x="622" y="4"/>
                      <a:pt x="528" y="3"/>
                    </a:cubicBezTo>
                    <a:lnTo>
                      <a:pt x="186" y="0"/>
                    </a:lnTo>
                    <a:cubicBezTo>
                      <a:pt x="92" y="0"/>
                      <a:pt x="11" y="540"/>
                      <a:pt x="6" y="1207"/>
                    </a:cubicBezTo>
                    <a:close/>
                  </a:path>
                </a:pathLst>
              </a:custGeom>
              <a:solidFill>
                <a:srgbClr val="1C1C1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1" name="Freeform 38"/>
              <p:cNvSpPr>
                <a:spLocks/>
              </p:cNvSpPr>
              <p:nvPr/>
            </p:nvSpPr>
            <p:spPr bwMode="auto">
              <a:xfrm>
                <a:off x="3322" y="2228"/>
                <a:ext cx="83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67" y="2417"/>
                  </a:cxn>
                  <a:cxn ang="0">
                    <a:pos x="509" y="2420"/>
                  </a:cxn>
                  <a:cxn ang="0">
                    <a:pos x="689" y="1213"/>
                  </a:cxn>
                  <a:cxn ang="0">
                    <a:pos x="528" y="4"/>
                  </a:cxn>
                  <a:cxn ang="0">
                    <a:pos x="186" y="1"/>
                  </a:cxn>
                  <a:cxn ang="0">
                    <a:pos x="6" y="1208"/>
                  </a:cxn>
                </a:cxnLst>
                <a:rect l="0" t="0" r="r" b="b"/>
                <a:pathLst>
                  <a:path w="695" h="2421">
                    <a:moveTo>
                      <a:pt x="6" y="1208"/>
                    </a:moveTo>
                    <a:cubicBezTo>
                      <a:pt x="0" y="1875"/>
                      <a:pt x="73" y="2417"/>
                      <a:pt x="167" y="2417"/>
                    </a:cubicBezTo>
                    <a:lnTo>
                      <a:pt x="509" y="2420"/>
                    </a:lnTo>
                    <a:cubicBezTo>
                      <a:pt x="603" y="2421"/>
                      <a:pt x="684" y="1881"/>
                      <a:pt x="689" y="1213"/>
                    </a:cubicBezTo>
                    <a:cubicBezTo>
                      <a:pt x="695" y="546"/>
                      <a:pt x="622" y="4"/>
                      <a:pt x="528" y="4"/>
                    </a:cubicBezTo>
                    <a:lnTo>
                      <a:pt x="186" y="1"/>
                    </a:lnTo>
                    <a:cubicBezTo>
                      <a:pt x="92" y="0"/>
                      <a:pt x="11" y="540"/>
                      <a:pt x="6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2" name="Freeform 39"/>
              <p:cNvSpPr>
                <a:spLocks/>
              </p:cNvSpPr>
              <p:nvPr/>
            </p:nvSpPr>
            <p:spPr bwMode="auto">
              <a:xfrm>
                <a:off x="3322" y="2228"/>
                <a:ext cx="42" cy="290"/>
              </a:xfrm>
              <a:custGeom>
                <a:avLst/>
                <a:gdLst/>
                <a:ahLst/>
                <a:cxnLst>
                  <a:cxn ang="0">
                    <a:pos x="167" y="2417"/>
                  </a:cxn>
                  <a:cxn ang="0">
                    <a:pos x="347" y="1210"/>
                  </a:cxn>
                  <a:cxn ang="0">
                    <a:pos x="186" y="1"/>
                  </a:cxn>
                  <a:cxn ang="0">
                    <a:pos x="6" y="1208"/>
                  </a:cxn>
                  <a:cxn ang="0">
                    <a:pos x="167" y="2417"/>
                  </a:cxn>
                </a:cxnLst>
                <a:rect l="0" t="0" r="r" b="b"/>
                <a:pathLst>
                  <a:path w="353" h="2418">
                    <a:moveTo>
                      <a:pt x="167" y="2417"/>
                    </a:moveTo>
                    <a:cubicBezTo>
                      <a:pt x="261" y="2418"/>
                      <a:pt x="342" y="1878"/>
                      <a:pt x="347" y="1210"/>
                    </a:cubicBezTo>
                    <a:cubicBezTo>
                      <a:pt x="353" y="543"/>
                      <a:pt x="281" y="2"/>
                      <a:pt x="186" y="1"/>
                    </a:cubicBezTo>
                    <a:cubicBezTo>
                      <a:pt x="92" y="0"/>
                      <a:pt x="11" y="540"/>
                      <a:pt x="6" y="1208"/>
                    </a:cubicBezTo>
                    <a:cubicBezTo>
                      <a:pt x="0" y="1875"/>
                      <a:pt x="73" y="2417"/>
                      <a:pt x="167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3" name="Freeform 40"/>
              <p:cNvSpPr>
                <a:spLocks/>
              </p:cNvSpPr>
              <p:nvPr/>
            </p:nvSpPr>
            <p:spPr bwMode="auto">
              <a:xfrm>
                <a:off x="3322" y="2228"/>
                <a:ext cx="83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67" y="2417"/>
                  </a:cxn>
                  <a:cxn ang="0">
                    <a:pos x="509" y="2420"/>
                  </a:cxn>
                  <a:cxn ang="0">
                    <a:pos x="689" y="1213"/>
                  </a:cxn>
                  <a:cxn ang="0">
                    <a:pos x="528" y="4"/>
                  </a:cxn>
                  <a:cxn ang="0">
                    <a:pos x="186" y="1"/>
                  </a:cxn>
                  <a:cxn ang="0">
                    <a:pos x="6" y="1208"/>
                  </a:cxn>
                </a:cxnLst>
                <a:rect l="0" t="0" r="r" b="b"/>
                <a:pathLst>
                  <a:path w="695" h="2421">
                    <a:moveTo>
                      <a:pt x="6" y="1208"/>
                    </a:moveTo>
                    <a:cubicBezTo>
                      <a:pt x="0" y="1875"/>
                      <a:pt x="73" y="2417"/>
                      <a:pt x="167" y="2417"/>
                    </a:cubicBezTo>
                    <a:lnTo>
                      <a:pt x="509" y="2420"/>
                    </a:lnTo>
                    <a:cubicBezTo>
                      <a:pt x="603" y="2421"/>
                      <a:pt x="684" y="1881"/>
                      <a:pt x="689" y="1213"/>
                    </a:cubicBezTo>
                    <a:cubicBezTo>
                      <a:pt x="695" y="546"/>
                      <a:pt x="622" y="4"/>
                      <a:pt x="528" y="4"/>
                    </a:cubicBezTo>
                    <a:lnTo>
                      <a:pt x="186" y="1"/>
                    </a:lnTo>
                    <a:cubicBezTo>
                      <a:pt x="92" y="0"/>
                      <a:pt x="11" y="540"/>
                      <a:pt x="6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4" name="Freeform 41"/>
              <p:cNvSpPr>
                <a:spLocks/>
              </p:cNvSpPr>
              <p:nvPr/>
            </p:nvSpPr>
            <p:spPr bwMode="auto">
              <a:xfrm>
                <a:off x="3342" y="2228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1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" name="Group 47"/>
            <p:cNvGrpSpPr>
              <a:grpSpLocks/>
            </p:cNvGrpSpPr>
            <p:nvPr/>
          </p:nvGrpSpPr>
          <p:grpSpPr bwMode="auto">
            <a:xfrm>
              <a:off x="5200650" y="3624263"/>
              <a:ext cx="115887" cy="285750"/>
              <a:chOff x="3276" y="2283"/>
              <a:chExt cx="73" cy="180"/>
            </a:xfrm>
          </p:grpSpPr>
          <p:sp>
            <p:nvSpPr>
              <p:cNvPr id="3156" name="Freeform 43"/>
              <p:cNvSpPr>
                <a:spLocks/>
              </p:cNvSpPr>
              <p:nvPr/>
            </p:nvSpPr>
            <p:spPr bwMode="auto">
              <a:xfrm>
                <a:off x="3276" y="2283"/>
                <a:ext cx="73" cy="180"/>
              </a:xfrm>
              <a:custGeom>
                <a:avLst/>
                <a:gdLst/>
                <a:ahLst/>
                <a:cxnLst>
                  <a:cxn ang="0">
                    <a:pos x="3" y="749"/>
                  </a:cxn>
                  <a:cxn ang="0">
                    <a:pos x="132" y="1500"/>
                  </a:cxn>
                  <a:cxn ang="0">
                    <a:pos x="462" y="1503"/>
                  </a:cxn>
                  <a:cxn ang="0">
                    <a:pos x="603" y="754"/>
                  </a:cxn>
                  <a:cxn ang="0">
                    <a:pos x="475" y="3"/>
                  </a:cxn>
                  <a:cxn ang="0">
                    <a:pos x="145" y="0"/>
                  </a:cxn>
                  <a:cxn ang="0">
                    <a:pos x="3" y="749"/>
                  </a:cxn>
                </a:cxnLst>
                <a:rect l="0" t="0" r="r" b="b"/>
                <a:pathLst>
                  <a:path w="607" h="1503">
                    <a:moveTo>
                      <a:pt x="3" y="749"/>
                    </a:moveTo>
                    <a:cubicBezTo>
                      <a:pt x="0" y="1163"/>
                      <a:pt x="58" y="1500"/>
                      <a:pt x="132" y="1500"/>
                    </a:cubicBezTo>
                    <a:lnTo>
                      <a:pt x="462" y="1503"/>
                    </a:lnTo>
                    <a:cubicBezTo>
                      <a:pt x="537" y="1503"/>
                      <a:pt x="600" y="1168"/>
                      <a:pt x="603" y="754"/>
                    </a:cubicBezTo>
                    <a:cubicBezTo>
                      <a:pt x="607" y="340"/>
                      <a:pt x="549" y="3"/>
                      <a:pt x="475" y="3"/>
                    </a:cubicBezTo>
                    <a:lnTo>
                      <a:pt x="145" y="0"/>
                    </a:lnTo>
                    <a:cubicBezTo>
                      <a:pt x="70" y="0"/>
                      <a:pt x="7" y="335"/>
                      <a:pt x="3" y="7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7" name="Freeform 44"/>
              <p:cNvSpPr>
                <a:spLocks/>
              </p:cNvSpPr>
              <p:nvPr/>
            </p:nvSpPr>
            <p:spPr bwMode="auto">
              <a:xfrm>
                <a:off x="3276" y="2283"/>
                <a:ext cx="33" cy="180"/>
              </a:xfrm>
              <a:custGeom>
                <a:avLst/>
                <a:gdLst/>
                <a:ahLst/>
                <a:cxnLst>
                  <a:cxn ang="0">
                    <a:pos x="132" y="1500"/>
                  </a:cxn>
                  <a:cxn ang="0">
                    <a:pos x="273" y="751"/>
                  </a:cxn>
                  <a:cxn ang="0">
                    <a:pos x="145" y="0"/>
                  </a:cxn>
                  <a:cxn ang="0">
                    <a:pos x="3" y="749"/>
                  </a:cxn>
                  <a:cxn ang="0">
                    <a:pos x="132" y="1500"/>
                  </a:cxn>
                </a:cxnLst>
                <a:rect l="0" t="0" r="r" b="b"/>
                <a:pathLst>
                  <a:path w="277" h="1501">
                    <a:moveTo>
                      <a:pt x="132" y="1500"/>
                    </a:moveTo>
                    <a:cubicBezTo>
                      <a:pt x="207" y="1501"/>
                      <a:pt x="270" y="1165"/>
                      <a:pt x="273" y="751"/>
                    </a:cubicBezTo>
                    <a:cubicBezTo>
                      <a:pt x="277" y="337"/>
                      <a:pt x="219" y="1"/>
                      <a:pt x="145" y="0"/>
                    </a:cubicBezTo>
                    <a:cubicBezTo>
                      <a:pt x="70" y="0"/>
                      <a:pt x="7" y="335"/>
                      <a:pt x="3" y="749"/>
                    </a:cubicBezTo>
                    <a:cubicBezTo>
                      <a:pt x="0" y="1163"/>
                      <a:pt x="58" y="1500"/>
                      <a:pt x="132" y="1500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8" name="Freeform 45"/>
              <p:cNvSpPr>
                <a:spLocks/>
              </p:cNvSpPr>
              <p:nvPr/>
            </p:nvSpPr>
            <p:spPr bwMode="auto">
              <a:xfrm>
                <a:off x="3276" y="2283"/>
                <a:ext cx="73" cy="180"/>
              </a:xfrm>
              <a:custGeom>
                <a:avLst/>
                <a:gdLst/>
                <a:ahLst/>
                <a:cxnLst>
                  <a:cxn ang="0">
                    <a:pos x="3" y="749"/>
                  </a:cxn>
                  <a:cxn ang="0">
                    <a:pos x="132" y="1500"/>
                  </a:cxn>
                  <a:cxn ang="0">
                    <a:pos x="462" y="1503"/>
                  </a:cxn>
                  <a:cxn ang="0">
                    <a:pos x="603" y="754"/>
                  </a:cxn>
                  <a:cxn ang="0">
                    <a:pos x="475" y="3"/>
                  </a:cxn>
                  <a:cxn ang="0">
                    <a:pos x="145" y="0"/>
                  </a:cxn>
                  <a:cxn ang="0">
                    <a:pos x="3" y="749"/>
                  </a:cxn>
                </a:cxnLst>
                <a:rect l="0" t="0" r="r" b="b"/>
                <a:pathLst>
                  <a:path w="607" h="1503">
                    <a:moveTo>
                      <a:pt x="3" y="749"/>
                    </a:moveTo>
                    <a:cubicBezTo>
                      <a:pt x="0" y="1163"/>
                      <a:pt x="58" y="1500"/>
                      <a:pt x="132" y="1500"/>
                    </a:cubicBezTo>
                    <a:lnTo>
                      <a:pt x="462" y="1503"/>
                    </a:lnTo>
                    <a:cubicBezTo>
                      <a:pt x="537" y="1503"/>
                      <a:pt x="600" y="1168"/>
                      <a:pt x="603" y="754"/>
                    </a:cubicBezTo>
                    <a:cubicBezTo>
                      <a:pt x="607" y="340"/>
                      <a:pt x="549" y="3"/>
                      <a:pt x="475" y="3"/>
                    </a:cubicBezTo>
                    <a:lnTo>
                      <a:pt x="145" y="0"/>
                    </a:lnTo>
                    <a:cubicBezTo>
                      <a:pt x="70" y="0"/>
                      <a:pt x="7" y="335"/>
                      <a:pt x="3" y="749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9" name="Freeform 46"/>
              <p:cNvSpPr>
                <a:spLocks/>
              </p:cNvSpPr>
              <p:nvPr/>
            </p:nvSpPr>
            <p:spPr bwMode="auto">
              <a:xfrm>
                <a:off x="3292" y="2283"/>
                <a:ext cx="17" cy="180"/>
              </a:xfrm>
              <a:custGeom>
                <a:avLst/>
                <a:gdLst/>
                <a:ahLst/>
                <a:cxnLst>
                  <a:cxn ang="0">
                    <a:pos x="0" y="180"/>
                  </a:cxn>
                  <a:cxn ang="0">
                    <a:pos x="17" y="90"/>
                  </a:cxn>
                  <a:cxn ang="0">
                    <a:pos x="1" y="0"/>
                  </a:cxn>
                </a:cxnLst>
                <a:rect l="0" t="0" r="r" b="b"/>
                <a:pathLst>
                  <a:path w="17" h="180">
                    <a:moveTo>
                      <a:pt x="0" y="180"/>
                    </a:moveTo>
                    <a:cubicBezTo>
                      <a:pt x="9" y="180"/>
                      <a:pt x="16" y="140"/>
                      <a:pt x="17" y="90"/>
                    </a:cubicBezTo>
                    <a:cubicBezTo>
                      <a:pt x="17" y="40"/>
                      <a:pt x="10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0" name="Group 52"/>
            <p:cNvGrpSpPr>
              <a:grpSpLocks/>
            </p:cNvGrpSpPr>
            <p:nvPr/>
          </p:nvGrpSpPr>
          <p:grpSpPr bwMode="auto">
            <a:xfrm>
              <a:off x="5172075" y="3602038"/>
              <a:ext cx="80962" cy="330200"/>
              <a:chOff x="3258" y="2269"/>
              <a:chExt cx="51" cy="208"/>
            </a:xfrm>
          </p:grpSpPr>
          <p:sp>
            <p:nvSpPr>
              <p:cNvPr id="3152" name="Freeform 48"/>
              <p:cNvSpPr>
                <a:spLocks/>
              </p:cNvSpPr>
              <p:nvPr/>
            </p:nvSpPr>
            <p:spPr bwMode="auto">
              <a:xfrm>
                <a:off x="3258" y="2269"/>
                <a:ext cx="51" cy="208"/>
              </a:xfrm>
              <a:custGeom>
                <a:avLst/>
                <a:gdLst/>
                <a:ahLst/>
                <a:cxnLst>
                  <a:cxn ang="0">
                    <a:pos x="3" y="867"/>
                  </a:cxn>
                  <a:cxn ang="0">
                    <a:pos x="90" y="1734"/>
                  </a:cxn>
                  <a:cxn ang="0">
                    <a:pos x="319" y="1736"/>
                  </a:cxn>
                  <a:cxn ang="0">
                    <a:pos x="420" y="870"/>
                  </a:cxn>
                  <a:cxn ang="0">
                    <a:pos x="333" y="3"/>
                  </a:cxn>
                  <a:cxn ang="0">
                    <a:pos x="104" y="1"/>
                  </a:cxn>
                  <a:cxn ang="0">
                    <a:pos x="3" y="867"/>
                  </a:cxn>
                </a:cxnLst>
                <a:rect l="0" t="0" r="r" b="b"/>
                <a:pathLst>
                  <a:path w="424" h="1736">
                    <a:moveTo>
                      <a:pt x="3" y="867"/>
                    </a:moveTo>
                    <a:cubicBezTo>
                      <a:pt x="0" y="1345"/>
                      <a:pt x="38" y="1734"/>
                      <a:pt x="90" y="1734"/>
                    </a:cubicBezTo>
                    <a:lnTo>
                      <a:pt x="319" y="1736"/>
                    </a:lnTo>
                    <a:cubicBezTo>
                      <a:pt x="371" y="1736"/>
                      <a:pt x="416" y="1349"/>
                      <a:pt x="420" y="870"/>
                    </a:cubicBezTo>
                    <a:cubicBezTo>
                      <a:pt x="424" y="391"/>
                      <a:pt x="385" y="3"/>
                      <a:pt x="333" y="3"/>
                    </a:cubicBezTo>
                    <a:lnTo>
                      <a:pt x="104" y="1"/>
                    </a:lnTo>
                    <a:cubicBezTo>
                      <a:pt x="52" y="0"/>
                      <a:pt x="7" y="388"/>
                      <a:pt x="3" y="867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3" name="Freeform 49"/>
              <p:cNvSpPr>
                <a:spLocks/>
              </p:cNvSpPr>
              <p:nvPr/>
            </p:nvSpPr>
            <p:spPr bwMode="auto">
              <a:xfrm>
                <a:off x="3258" y="2269"/>
                <a:ext cx="23" cy="208"/>
              </a:xfrm>
              <a:custGeom>
                <a:avLst/>
                <a:gdLst/>
                <a:ahLst/>
                <a:cxnLst>
                  <a:cxn ang="0">
                    <a:pos x="90" y="1734"/>
                  </a:cxn>
                  <a:cxn ang="0">
                    <a:pos x="191" y="868"/>
                  </a:cxn>
                  <a:cxn ang="0">
                    <a:pos x="104" y="1"/>
                  </a:cxn>
                  <a:cxn ang="0">
                    <a:pos x="3" y="867"/>
                  </a:cxn>
                  <a:cxn ang="0">
                    <a:pos x="90" y="1734"/>
                  </a:cxn>
                </a:cxnLst>
                <a:rect l="0" t="0" r="r" b="b"/>
                <a:pathLst>
                  <a:path w="195" h="1735">
                    <a:moveTo>
                      <a:pt x="90" y="1734"/>
                    </a:moveTo>
                    <a:cubicBezTo>
                      <a:pt x="142" y="1735"/>
                      <a:pt x="187" y="1347"/>
                      <a:pt x="191" y="868"/>
                    </a:cubicBezTo>
                    <a:cubicBezTo>
                      <a:pt x="195" y="390"/>
                      <a:pt x="156" y="1"/>
                      <a:pt x="104" y="1"/>
                    </a:cubicBezTo>
                    <a:cubicBezTo>
                      <a:pt x="52" y="0"/>
                      <a:pt x="7" y="388"/>
                      <a:pt x="3" y="867"/>
                    </a:cubicBezTo>
                    <a:cubicBezTo>
                      <a:pt x="0" y="1345"/>
                      <a:pt x="38" y="1734"/>
                      <a:pt x="90" y="1734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4" name="Freeform 50"/>
              <p:cNvSpPr>
                <a:spLocks/>
              </p:cNvSpPr>
              <p:nvPr/>
            </p:nvSpPr>
            <p:spPr bwMode="auto">
              <a:xfrm>
                <a:off x="3258" y="2269"/>
                <a:ext cx="51" cy="208"/>
              </a:xfrm>
              <a:custGeom>
                <a:avLst/>
                <a:gdLst/>
                <a:ahLst/>
                <a:cxnLst>
                  <a:cxn ang="0">
                    <a:pos x="3" y="867"/>
                  </a:cxn>
                  <a:cxn ang="0">
                    <a:pos x="90" y="1734"/>
                  </a:cxn>
                  <a:cxn ang="0">
                    <a:pos x="319" y="1736"/>
                  </a:cxn>
                  <a:cxn ang="0">
                    <a:pos x="420" y="870"/>
                  </a:cxn>
                  <a:cxn ang="0">
                    <a:pos x="333" y="3"/>
                  </a:cxn>
                  <a:cxn ang="0">
                    <a:pos x="104" y="1"/>
                  </a:cxn>
                  <a:cxn ang="0">
                    <a:pos x="3" y="867"/>
                  </a:cxn>
                </a:cxnLst>
                <a:rect l="0" t="0" r="r" b="b"/>
                <a:pathLst>
                  <a:path w="424" h="1736">
                    <a:moveTo>
                      <a:pt x="3" y="867"/>
                    </a:moveTo>
                    <a:cubicBezTo>
                      <a:pt x="0" y="1345"/>
                      <a:pt x="38" y="1734"/>
                      <a:pt x="90" y="1734"/>
                    </a:cubicBezTo>
                    <a:lnTo>
                      <a:pt x="319" y="1736"/>
                    </a:lnTo>
                    <a:cubicBezTo>
                      <a:pt x="371" y="1736"/>
                      <a:pt x="416" y="1349"/>
                      <a:pt x="420" y="870"/>
                    </a:cubicBezTo>
                    <a:cubicBezTo>
                      <a:pt x="424" y="391"/>
                      <a:pt x="385" y="3"/>
                      <a:pt x="333" y="3"/>
                    </a:cubicBezTo>
                    <a:lnTo>
                      <a:pt x="104" y="1"/>
                    </a:lnTo>
                    <a:cubicBezTo>
                      <a:pt x="52" y="0"/>
                      <a:pt x="7" y="388"/>
                      <a:pt x="3" y="86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5" name="Freeform 51"/>
              <p:cNvSpPr>
                <a:spLocks/>
              </p:cNvSpPr>
              <p:nvPr/>
            </p:nvSpPr>
            <p:spPr bwMode="auto">
              <a:xfrm>
                <a:off x="3269" y="2269"/>
                <a:ext cx="12" cy="208"/>
              </a:xfrm>
              <a:custGeom>
                <a:avLst/>
                <a:gdLst/>
                <a:ahLst/>
                <a:cxnLst>
                  <a:cxn ang="0">
                    <a:pos x="0" y="208"/>
                  </a:cxn>
                  <a:cxn ang="0">
                    <a:pos x="12" y="104"/>
                  </a:cxn>
                  <a:cxn ang="0">
                    <a:pos x="1" y="0"/>
                  </a:cxn>
                </a:cxnLst>
                <a:rect l="0" t="0" r="r" b="b"/>
                <a:pathLst>
                  <a:path w="12" h="208">
                    <a:moveTo>
                      <a:pt x="0" y="208"/>
                    </a:moveTo>
                    <a:cubicBezTo>
                      <a:pt x="6" y="208"/>
                      <a:pt x="11" y="162"/>
                      <a:pt x="12" y="104"/>
                    </a:cubicBezTo>
                    <a:cubicBezTo>
                      <a:pt x="12" y="47"/>
                      <a:pt x="8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1" name="Freeform 53"/>
            <p:cNvSpPr>
              <a:spLocks/>
            </p:cNvSpPr>
            <p:nvPr/>
          </p:nvSpPr>
          <p:spPr bwMode="auto">
            <a:xfrm>
              <a:off x="5321300" y="3762376"/>
              <a:ext cx="6350" cy="95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6" y="50"/>
                </a:cxn>
                <a:cxn ang="0">
                  <a:pos x="33" y="26"/>
                </a:cxn>
                <a:cxn ang="0">
                  <a:pos x="17" y="0"/>
                </a:cxn>
                <a:cxn ang="0">
                  <a:pos x="0" y="25"/>
                </a:cxn>
              </a:cxnLst>
              <a:rect l="0" t="0" r="r" b="b"/>
              <a:pathLst>
                <a:path w="33" h="51">
                  <a:moveTo>
                    <a:pt x="0" y="25"/>
                  </a:moveTo>
                  <a:cubicBezTo>
                    <a:pt x="0" y="39"/>
                    <a:pt x="7" y="50"/>
                    <a:pt x="16" y="50"/>
                  </a:cubicBezTo>
                  <a:cubicBezTo>
                    <a:pt x="25" y="51"/>
                    <a:pt x="33" y="39"/>
                    <a:pt x="33" y="26"/>
                  </a:cubicBezTo>
                  <a:cubicBezTo>
                    <a:pt x="33" y="12"/>
                    <a:pt x="26" y="1"/>
                    <a:pt x="17" y="0"/>
                  </a:cubicBezTo>
                  <a:cubicBezTo>
                    <a:pt x="7" y="0"/>
                    <a:pt x="0" y="12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54"/>
            <p:cNvSpPr>
              <a:spLocks/>
            </p:cNvSpPr>
            <p:nvPr/>
          </p:nvSpPr>
          <p:spPr bwMode="auto">
            <a:xfrm>
              <a:off x="5297488" y="3940176"/>
              <a:ext cx="7937" cy="1587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0" y="83"/>
                </a:cxn>
                <a:cxn ang="0">
                  <a:pos x="41" y="42"/>
                </a:cxn>
                <a:cxn ang="0">
                  <a:pos x="21" y="0"/>
                </a:cxn>
                <a:cxn ang="0">
                  <a:pos x="0" y="41"/>
                </a:cxn>
              </a:cxnLst>
              <a:rect l="0" t="0" r="r" b="b"/>
              <a:pathLst>
                <a:path w="42" h="83">
                  <a:moveTo>
                    <a:pt x="0" y="41"/>
                  </a:moveTo>
                  <a:cubicBezTo>
                    <a:pt x="0" y="64"/>
                    <a:pt x="9" y="83"/>
                    <a:pt x="20" y="83"/>
                  </a:cubicBezTo>
                  <a:cubicBezTo>
                    <a:pt x="32" y="83"/>
                    <a:pt x="41" y="65"/>
                    <a:pt x="41" y="42"/>
                  </a:cubicBezTo>
                  <a:cubicBezTo>
                    <a:pt x="42" y="19"/>
                    <a:pt x="32" y="0"/>
                    <a:pt x="21" y="0"/>
                  </a:cubicBezTo>
                  <a:cubicBezTo>
                    <a:pt x="9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55"/>
            <p:cNvSpPr>
              <a:spLocks/>
            </p:cNvSpPr>
            <p:nvPr/>
          </p:nvSpPr>
          <p:spPr bwMode="auto">
            <a:xfrm>
              <a:off x="5302250" y="3582988"/>
              <a:ext cx="9525" cy="1587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4" y="83"/>
                </a:cxn>
                <a:cxn ang="0">
                  <a:pos x="50" y="42"/>
                </a:cxn>
                <a:cxn ang="0">
                  <a:pos x="25" y="0"/>
                </a:cxn>
                <a:cxn ang="0">
                  <a:pos x="0" y="41"/>
                </a:cxn>
              </a:cxnLst>
              <a:rect l="0" t="0" r="r" b="b"/>
              <a:pathLst>
                <a:path w="50" h="83">
                  <a:moveTo>
                    <a:pt x="0" y="41"/>
                  </a:moveTo>
                  <a:cubicBezTo>
                    <a:pt x="0" y="64"/>
                    <a:pt x="11" y="83"/>
                    <a:pt x="24" y="83"/>
                  </a:cubicBezTo>
                  <a:cubicBezTo>
                    <a:pt x="38" y="83"/>
                    <a:pt x="50" y="65"/>
                    <a:pt x="50" y="42"/>
                  </a:cubicBezTo>
                  <a:cubicBezTo>
                    <a:pt x="50" y="19"/>
                    <a:pt x="39" y="0"/>
                    <a:pt x="25" y="0"/>
                  </a:cubicBezTo>
                  <a:cubicBezTo>
                    <a:pt x="11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56"/>
            <p:cNvSpPr>
              <a:spLocks/>
            </p:cNvSpPr>
            <p:nvPr/>
          </p:nvSpPr>
          <p:spPr bwMode="auto">
            <a:xfrm>
              <a:off x="5316538" y="3663951"/>
              <a:ext cx="7937" cy="1270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0" y="66"/>
                </a:cxn>
                <a:cxn ang="0">
                  <a:pos x="41" y="33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1"/>
                    <a:pt x="9" y="66"/>
                    <a:pt x="20" y="66"/>
                  </a:cubicBezTo>
                  <a:cubicBezTo>
                    <a:pt x="32" y="67"/>
                    <a:pt x="41" y="52"/>
                    <a:pt x="41" y="33"/>
                  </a:cubicBezTo>
                  <a:cubicBezTo>
                    <a:pt x="42" y="15"/>
                    <a:pt x="32" y="0"/>
                    <a:pt x="21" y="0"/>
                  </a:cubicBezTo>
                  <a:cubicBezTo>
                    <a:pt x="9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57"/>
            <p:cNvSpPr>
              <a:spLocks/>
            </p:cNvSpPr>
            <p:nvPr/>
          </p:nvSpPr>
          <p:spPr bwMode="auto">
            <a:xfrm>
              <a:off x="5314950" y="3857626"/>
              <a:ext cx="7937" cy="1270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1" y="67"/>
                </a:cxn>
                <a:cxn ang="0">
                  <a:pos x="42" y="34"/>
                </a:cxn>
                <a:cxn ang="0">
                  <a:pos x="22" y="0"/>
                </a:cxn>
                <a:cxn ang="0">
                  <a:pos x="0" y="34"/>
                </a:cxn>
              </a:cxnLst>
              <a:rect l="0" t="0" r="r" b="b"/>
              <a:pathLst>
                <a:path w="42" h="67">
                  <a:moveTo>
                    <a:pt x="0" y="34"/>
                  </a:moveTo>
                  <a:cubicBezTo>
                    <a:pt x="0" y="52"/>
                    <a:pt x="10" y="67"/>
                    <a:pt x="21" y="67"/>
                  </a:cubicBezTo>
                  <a:cubicBezTo>
                    <a:pt x="33" y="67"/>
                    <a:pt x="42" y="52"/>
                    <a:pt x="42" y="34"/>
                  </a:cubicBezTo>
                  <a:cubicBezTo>
                    <a:pt x="42" y="16"/>
                    <a:pt x="33" y="1"/>
                    <a:pt x="22" y="0"/>
                  </a:cubicBezTo>
                  <a:cubicBezTo>
                    <a:pt x="10" y="0"/>
                    <a:pt x="1" y="15"/>
                    <a:pt x="0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6" name="Group 60"/>
            <p:cNvGrpSpPr>
              <a:grpSpLocks/>
            </p:cNvGrpSpPr>
            <p:nvPr/>
          </p:nvGrpSpPr>
          <p:grpSpPr bwMode="auto">
            <a:xfrm>
              <a:off x="5175250" y="3622676"/>
              <a:ext cx="28575" cy="288925"/>
              <a:chOff x="3260" y="2282"/>
              <a:chExt cx="18" cy="182"/>
            </a:xfrm>
          </p:grpSpPr>
          <p:sp>
            <p:nvSpPr>
              <p:cNvPr id="3150" name="Freeform 58"/>
              <p:cNvSpPr>
                <a:spLocks/>
              </p:cNvSpPr>
              <p:nvPr/>
            </p:nvSpPr>
            <p:spPr bwMode="auto">
              <a:xfrm>
                <a:off x="3260" y="2282"/>
                <a:ext cx="18" cy="182"/>
              </a:xfrm>
              <a:custGeom>
                <a:avLst/>
                <a:gdLst/>
                <a:ahLst/>
                <a:cxnLst>
                  <a:cxn ang="0">
                    <a:pos x="3" y="758"/>
                  </a:cxn>
                  <a:cxn ang="0">
                    <a:pos x="68" y="1517"/>
                  </a:cxn>
                  <a:cxn ang="0">
                    <a:pos x="145" y="759"/>
                  </a:cxn>
                  <a:cxn ang="0">
                    <a:pos x="80" y="0"/>
                  </a:cxn>
                  <a:cxn ang="0">
                    <a:pos x="3" y="758"/>
                  </a:cxn>
                </a:cxnLst>
                <a:rect l="0" t="0" r="r" b="b"/>
                <a:pathLst>
                  <a:path w="148" h="1517">
                    <a:moveTo>
                      <a:pt x="3" y="758"/>
                    </a:moveTo>
                    <a:cubicBezTo>
                      <a:pt x="0" y="1177"/>
                      <a:pt x="29" y="1516"/>
                      <a:pt x="68" y="1517"/>
                    </a:cubicBezTo>
                    <a:cubicBezTo>
                      <a:pt x="107" y="1517"/>
                      <a:pt x="141" y="1178"/>
                      <a:pt x="145" y="759"/>
                    </a:cubicBezTo>
                    <a:cubicBezTo>
                      <a:pt x="148" y="340"/>
                      <a:pt x="119" y="0"/>
                      <a:pt x="80" y="0"/>
                    </a:cubicBezTo>
                    <a:cubicBezTo>
                      <a:pt x="41" y="0"/>
                      <a:pt x="7" y="339"/>
                      <a:pt x="3" y="758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1" name="Freeform 59"/>
              <p:cNvSpPr>
                <a:spLocks/>
              </p:cNvSpPr>
              <p:nvPr/>
            </p:nvSpPr>
            <p:spPr bwMode="auto">
              <a:xfrm>
                <a:off x="3260" y="2282"/>
                <a:ext cx="18" cy="182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8" y="182"/>
                  </a:cxn>
                  <a:cxn ang="0">
                    <a:pos x="17" y="91"/>
                  </a:cxn>
                  <a:cxn ang="0">
                    <a:pos x="10" y="0"/>
                  </a:cxn>
                  <a:cxn ang="0">
                    <a:pos x="0" y="91"/>
                  </a:cxn>
                </a:cxnLst>
                <a:rect l="0" t="0" r="r" b="b"/>
                <a:pathLst>
                  <a:path w="18" h="182">
                    <a:moveTo>
                      <a:pt x="0" y="91"/>
                    </a:moveTo>
                    <a:cubicBezTo>
                      <a:pt x="0" y="141"/>
                      <a:pt x="3" y="182"/>
                      <a:pt x="8" y="182"/>
                    </a:cubicBezTo>
                    <a:cubicBezTo>
                      <a:pt x="13" y="182"/>
                      <a:pt x="17" y="141"/>
                      <a:pt x="17" y="91"/>
                    </a:cubicBezTo>
                    <a:cubicBezTo>
                      <a:pt x="18" y="41"/>
                      <a:pt x="14" y="0"/>
                      <a:pt x="10" y="0"/>
                    </a:cubicBezTo>
                    <a:cubicBezTo>
                      <a:pt x="5" y="0"/>
                      <a:pt x="1" y="41"/>
                      <a:pt x="0" y="91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7" name="Group 63"/>
            <p:cNvGrpSpPr>
              <a:grpSpLocks/>
            </p:cNvGrpSpPr>
            <p:nvPr/>
          </p:nvGrpSpPr>
          <p:grpSpPr bwMode="auto">
            <a:xfrm>
              <a:off x="5176838" y="3630613"/>
              <a:ext cx="26987" cy="271463"/>
              <a:chOff x="3261" y="2287"/>
              <a:chExt cx="17" cy="171"/>
            </a:xfrm>
          </p:grpSpPr>
          <p:sp>
            <p:nvSpPr>
              <p:cNvPr id="3148" name="Freeform 61"/>
              <p:cNvSpPr>
                <a:spLocks/>
              </p:cNvSpPr>
              <p:nvPr/>
            </p:nvSpPr>
            <p:spPr bwMode="auto">
              <a:xfrm>
                <a:off x="3261" y="2287"/>
                <a:ext cx="17" cy="171"/>
              </a:xfrm>
              <a:custGeom>
                <a:avLst/>
                <a:gdLst/>
                <a:ahLst/>
                <a:cxnLst>
                  <a:cxn ang="0">
                    <a:pos x="3" y="712"/>
                  </a:cxn>
                  <a:cxn ang="0">
                    <a:pos x="64" y="1425"/>
                  </a:cxn>
                  <a:cxn ang="0">
                    <a:pos x="137" y="713"/>
                  </a:cxn>
                  <a:cxn ang="0">
                    <a:pos x="76" y="0"/>
                  </a:cxn>
                  <a:cxn ang="0">
                    <a:pos x="3" y="712"/>
                  </a:cxn>
                </a:cxnLst>
                <a:rect l="0" t="0" r="r" b="b"/>
                <a:pathLst>
                  <a:path w="140" h="1425">
                    <a:moveTo>
                      <a:pt x="3" y="712"/>
                    </a:moveTo>
                    <a:cubicBezTo>
                      <a:pt x="0" y="1105"/>
                      <a:pt x="28" y="1424"/>
                      <a:pt x="64" y="1425"/>
                    </a:cubicBezTo>
                    <a:cubicBezTo>
                      <a:pt x="101" y="1425"/>
                      <a:pt x="134" y="1106"/>
                      <a:pt x="137" y="713"/>
                    </a:cubicBezTo>
                    <a:cubicBezTo>
                      <a:pt x="140" y="319"/>
                      <a:pt x="113" y="0"/>
                      <a:pt x="76" y="0"/>
                    </a:cubicBezTo>
                    <a:cubicBezTo>
                      <a:pt x="39" y="0"/>
                      <a:pt x="7" y="318"/>
                      <a:pt x="3" y="71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9" name="Freeform 62"/>
              <p:cNvSpPr>
                <a:spLocks/>
              </p:cNvSpPr>
              <p:nvPr/>
            </p:nvSpPr>
            <p:spPr bwMode="auto">
              <a:xfrm>
                <a:off x="3261" y="2287"/>
                <a:ext cx="17" cy="171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8" y="171"/>
                  </a:cxn>
                  <a:cxn ang="0">
                    <a:pos x="16" y="86"/>
                  </a:cxn>
                  <a:cxn ang="0">
                    <a:pos x="9" y="0"/>
                  </a:cxn>
                  <a:cxn ang="0">
                    <a:pos x="0" y="86"/>
                  </a:cxn>
                </a:cxnLst>
                <a:rect l="0" t="0" r="r" b="b"/>
                <a:pathLst>
                  <a:path w="17" h="171">
                    <a:moveTo>
                      <a:pt x="0" y="86"/>
                    </a:moveTo>
                    <a:cubicBezTo>
                      <a:pt x="0" y="133"/>
                      <a:pt x="3" y="171"/>
                      <a:pt x="8" y="171"/>
                    </a:cubicBezTo>
                    <a:cubicBezTo>
                      <a:pt x="12" y="171"/>
                      <a:pt x="16" y="133"/>
                      <a:pt x="16" y="86"/>
                    </a:cubicBezTo>
                    <a:cubicBezTo>
                      <a:pt x="17" y="38"/>
                      <a:pt x="13" y="0"/>
                      <a:pt x="9" y="0"/>
                    </a:cubicBezTo>
                    <a:cubicBezTo>
                      <a:pt x="5" y="0"/>
                      <a:pt x="1" y="38"/>
                      <a:pt x="0" y="8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8" name="Group 68"/>
            <p:cNvGrpSpPr>
              <a:grpSpLocks/>
            </p:cNvGrpSpPr>
            <p:nvPr/>
          </p:nvGrpSpPr>
          <p:grpSpPr bwMode="auto">
            <a:xfrm>
              <a:off x="5827713" y="3687763"/>
              <a:ext cx="82550" cy="165100"/>
              <a:chOff x="3671" y="2323"/>
              <a:chExt cx="52" cy="104"/>
            </a:xfrm>
          </p:grpSpPr>
          <p:sp>
            <p:nvSpPr>
              <p:cNvPr id="3144" name="Freeform 64"/>
              <p:cNvSpPr>
                <a:spLocks/>
              </p:cNvSpPr>
              <p:nvPr/>
            </p:nvSpPr>
            <p:spPr bwMode="auto">
              <a:xfrm>
                <a:off x="3671" y="2323"/>
                <a:ext cx="52" cy="104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61" y="867"/>
                  </a:cxn>
                  <a:cxn ang="0">
                    <a:pos x="361" y="870"/>
                  </a:cxn>
                  <a:cxn ang="0">
                    <a:pos x="427" y="437"/>
                  </a:cxn>
                  <a:cxn ang="0">
                    <a:pos x="368" y="3"/>
                  </a:cxn>
                  <a:cxn ang="0">
                    <a:pos x="68" y="1"/>
                  </a:cxn>
                  <a:cxn ang="0">
                    <a:pos x="2" y="433"/>
                  </a:cxn>
                </a:cxnLst>
                <a:rect l="0" t="0" r="r" b="b"/>
                <a:pathLst>
                  <a:path w="429" h="870">
                    <a:moveTo>
                      <a:pt x="2" y="433"/>
                    </a:moveTo>
                    <a:cubicBezTo>
                      <a:pt x="0" y="673"/>
                      <a:pt x="27" y="867"/>
                      <a:pt x="61" y="867"/>
                    </a:cubicBezTo>
                    <a:lnTo>
                      <a:pt x="361" y="870"/>
                    </a:lnTo>
                    <a:cubicBezTo>
                      <a:pt x="396" y="870"/>
                      <a:pt x="425" y="676"/>
                      <a:pt x="427" y="437"/>
                    </a:cubicBezTo>
                    <a:cubicBezTo>
                      <a:pt x="429" y="198"/>
                      <a:pt x="403" y="3"/>
                      <a:pt x="368" y="3"/>
                    </a:cubicBezTo>
                    <a:lnTo>
                      <a:pt x="68" y="1"/>
                    </a:lnTo>
                    <a:cubicBezTo>
                      <a:pt x="34" y="0"/>
                      <a:pt x="4" y="194"/>
                      <a:pt x="2" y="4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5" name="Freeform 65"/>
              <p:cNvSpPr>
                <a:spLocks/>
              </p:cNvSpPr>
              <p:nvPr/>
            </p:nvSpPr>
            <p:spPr bwMode="auto">
              <a:xfrm>
                <a:off x="3671" y="2323"/>
                <a:ext cx="16" cy="104"/>
              </a:xfrm>
              <a:custGeom>
                <a:avLst/>
                <a:gdLst/>
                <a:ahLst/>
                <a:cxnLst>
                  <a:cxn ang="0">
                    <a:pos x="61" y="867"/>
                  </a:cxn>
                  <a:cxn ang="0">
                    <a:pos x="127" y="434"/>
                  </a:cxn>
                  <a:cxn ang="0">
                    <a:pos x="68" y="1"/>
                  </a:cxn>
                  <a:cxn ang="0">
                    <a:pos x="2" y="433"/>
                  </a:cxn>
                  <a:cxn ang="0">
                    <a:pos x="61" y="867"/>
                  </a:cxn>
                </a:cxnLst>
                <a:rect l="0" t="0" r="r" b="b"/>
                <a:pathLst>
                  <a:path w="129" h="868">
                    <a:moveTo>
                      <a:pt x="61" y="867"/>
                    </a:moveTo>
                    <a:cubicBezTo>
                      <a:pt x="96" y="868"/>
                      <a:pt x="125" y="674"/>
                      <a:pt x="127" y="434"/>
                    </a:cubicBezTo>
                    <a:cubicBezTo>
                      <a:pt x="129" y="195"/>
                      <a:pt x="103" y="1"/>
                      <a:pt x="68" y="1"/>
                    </a:cubicBezTo>
                    <a:cubicBezTo>
                      <a:pt x="34" y="0"/>
                      <a:pt x="4" y="194"/>
                      <a:pt x="2" y="433"/>
                    </a:cubicBezTo>
                    <a:cubicBezTo>
                      <a:pt x="0" y="673"/>
                      <a:pt x="27" y="867"/>
                      <a:pt x="61" y="867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6" name="Freeform 66"/>
              <p:cNvSpPr>
                <a:spLocks/>
              </p:cNvSpPr>
              <p:nvPr/>
            </p:nvSpPr>
            <p:spPr bwMode="auto">
              <a:xfrm>
                <a:off x="3671" y="2323"/>
                <a:ext cx="52" cy="104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61" y="867"/>
                  </a:cxn>
                  <a:cxn ang="0">
                    <a:pos x="361" y="870"/>
                  </a:cxn>
                  <a:cxn ang="0">
                    <a:pos x="427" y="437"/>
                  </a:cxn>
                  <a:cxn ang="0">
                    <a:pos x="368" y="3"/>
                  </a:cxn>
                  <a:cxn ang="0">
                    <a:pos x="68" y="1"/>
                  </a:cxn>
                  <a:cxn ang="0">
                    <a:pos x="2" y="433"/>
                  </a:cxn>
                </a:cxnLst>
                <a:rect l="0" t="0" r="r" b="b"/>
                <a:pathLst>
                  <a:path w="429" h="870">
                    <a:moveTo>
                      <a:pt x="2" y="433"/>
                    </a:moveTo>
                    <a:cubicBezTo>
                      <a:pt x="0" y="673"/>
                      <a:pt x="27" y="867"/>
                      <a:pt x="61" y="867"/>
                    </a:cubicBezTo>
                    <a:lnTo>
                      <a:pt x="361" y="870"/>
                    </a:lnTo>
                    <a:cubicBezTo>
                      <a:pt x="396" y="870"/>
                      <a:pt x="425" y="676"/>
                      <a:pt x="427" y="437"/>
                    </a:cubicBezTo>
                    <a:cubicBezTo>
                      <a:pt x="429" y="198"/>
                      <a:pt x="403" y="3"/>
                      <a:pt x="368" y="3"/>
                    </a:cubicBezTo>
                    <a:lnTo>
                      <a:pt x="68" y="1"/>
                    </a:lnTo>
                    <a:cubicBezTo>
                      <a:pt x="34" y="0"/>
                      <a:pt x="4" y="194"/>
                      <a:pt x="2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7" name="Freeform 67"/>
              <p:cNvSpPr>
                <a:spLocks/>
              </p:cNvSpPr>
              <p:nvPr/>
            </p:nvSpPr>
            <p:spPr bwMode="auto">
              <a:xfrm>
                <a:off x="3678" y="2323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9" name="Group 73"/>
            <p:cNvGrpSpPr>
              <a:grpSpLocks/>
            </p:cNvGrpSpPr>
            <p:nvPr/>
          </p:nvGrpSpPr>
          <p:grpSpPr bwMode="auto">
            <a:xfrm>
              <a:off x="5753100" y="3627438"/>
              <a:ext cx="117475" cy="284163"/>
              <a:chOff x="3624" y="2285"/>
              <a:chExt cx="74" cy="179"/>
            </a:xfrm>
          </p:grpSpPr>
          <p:sp>
            <p:nvSpPr>
              <p:cNvPr id="3140" name="Freeform 69"/>
              <p:cNvSpPr>
                <a:spLocks/>
              </p:cNvSpPr>
              <p:nvPr/>
            </p:nvSpPr>
            <p:spPr bwMode="auto">
              <a:xfrm>
                <a:off x="3624" y="2285"/>
                <a:ext cx="74" cy="179"/>
              </a:xfrm>
              <a:custGeom>
                <a:avLst/>
                <a:gdLst/>
                <a:ahLst/>
                <a:cxnLst>
                  <a:cxn ang="0">
                    <a:pos x="3" y="746"/>
                  </a:cxn>
                  <a:cxn ang="0">
                    <a:pos x="134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6" y="1"/>
                  </a:cxn>
                  <a:cxn ang="0">
                    <a:pos x="3" y="746"/>
                  </a:cxn>
                </a:cxnLst>
                <a:rect l="0" t="0" r="r" b="b"/>
                <a:pathLst>
                  <a:path w="615" h="1496">
                    <a:moveTo>
                      <a:pt x="3" y="746"/>
                    </a:moveTo>
                    <a:cubicBezTo>
                      <a:pt x="0" y="1157"/>
                      <a:pt x="59" y="1492"/>
                      <a:pt x="134" y="1492"/>
                    </a:cubicBezTo>
                    <a:lnTo>
                      <a:pt x="469" y="1495"/>
                    </a:lnTo>
                    <a:cubicBezTo>
                      <a:pt x="544" y="1496"/>
                      <a:pt x="608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6" y="1"/>
                    </a:lnTo>
                    <a:cubicBezTo>
                      <a:pt x="71" y="0"/>
                      <a:pt x="7" y="334"/>
                      <a:pt x="3" y="74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1" name="Freeform 70"/>
              <p:cNvSpPr>
                <a:spLocks/>
              </p:cNvSpPr>
              <p:nvPr/>
            </p:nvSpPr>
            <p:spPr bwMode="auto">
              <a:xfrm>
                <a:off x="3624" y="2285"/>
                <a:ext cx="34" cy="179"/>
              </a:xfrm>
              <a:custGeom>
                <a:avLst/>
                <a:gdLst/>
                <a:ahLst/>
                <a:cxnLst>
                  <a:cxn ang="0">
                    <a:pos x="134" y="1492"/>
                  </a:cxn>
                  <a:cxn ang="0">
                    <a:pos x="277" y="748"/>
                  </a:cxn>
                  <a:cxn ang="0">
                    <a:pos x="146" y="1"/>
                  </a:cxn>
                  <a:cxn ang="0">
                    <a:pos x="3" y="746"/>
                  </a:cxn>
                  <a:cxn ang="0">
                    <a:pos x="134" y="1492"/>
                  </a:cxn>
                </a:cxnLst>
                <a:rect l="0" t="0" r="r" b="b"/>
                <a:pathLst>
                  <a:path w="281" h="1493">
                    <a:moveTo>
                      <a:pt x="134" y="1492"/>
                    </a:moveTo>
                    <a:cubicBezTo>
                      <a:pt x="210" y="1493"/>
                      <a:pt x="274" y="1160"/>
                      <a:pt x="277" y="748"/>
                    </a:cubicBezTo>
                    <a:cubicBezTo>
                      <a:pt x="281" y="336"/>
                      <a:pt x="222" y="1"/>
                      <a:pt x="146" y="1"/>
                    </a:cubicBezTo>
                    <a:cubicBezTo>
                      <a:pt x="71" y="0"/>
                      <a:pt x="7" y="334"/>
                      <a:pt x="3" y="746"/>
                    </a:cubicBezTo>
                    <a:cubicBezTo>
                      <a:pt x="0" y="1157"/>
                      <a:pt x="59" y="1492"/>
                      <a:pt x="134" y="149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2" name="Freeform 71"/>
              <p:cNvSpPr>
                <a:spLocks/>
              </p:cNvSpPr>
              <p:nvPr/>
            </p:nvSpPr>
            <p:spPr bwMode="auto">
              <a:xfrm>
                <a:off x="3624" y="2285"/>
                <a:ext cx="74" cy="179"/>
              </a:xfrm>
              <a:custGeom>
                <a:avLst/>
                <a:gdLst/>
                <a:ahLst/>
                <a:cxnLst>
                  <a:cxn ang="0">
                    <a:pos x="3" y="746"/>
                  </a:cxn>
                  <a:cxn ang="0">
                    <a:pos x="134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6" y="1"/>
                  </a:cxn>
                  <a:cxn ang="0">
                    <a:pos x="3" y="746"/>
                  </a:cxn>
                </a:cxnLst>
                <a:rect l="0" t="0" r="r" b="b"/>
                <a:pathLst>
                  <a:path w="615" h="1496">
                    <a:moveTo>
                      <a:pt x="3" y="746"/>
                    </a:moveTo>
                    <a:cubicBezTo>
                      <a:pt x="0" y="1157"/>
                      <a:pt x="59" y="1492"/>
                      <a:pt x="134" y="1492"/>
                    </a:cubicBezTo>
                    <a:lnTo>
                      <a:pt x="469" y="1495"/>
                    </a:lnTo>
                    <a:cubicBezTo>
                      <a:pt x="544" y="1496"/>
                      <a:pt x="608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6" y="1"/>
                    </a:lnTo>
                    <a:cubicBezTo>
                      <a:pt x="71" y="0"/>
                      <a:pt x="7" y="334"/>
                      <a:pt x="3" y="74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3" name="Freeform 72"/>
              <p:cNvSpPr>
                <a:spLocks/>
              </p:cNvSpPr>
              <p:nvPr/>
            </p:nvSpPr>
            <p:spPr bwMode="auto">
              <a:xfrm>
                <a:off x="3640" y="2285"/>
                <a:ext cx="18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1" y="0"/>
                  </a:cxn>
                </a:cxnLst>
                <a:rect l="0" t="0" r="r" b="b"/>
                <a:pathLst>
                  <a:path w="18" h="179">
                    <a:moveTo>
                      <a:pt x="0" y="179"/>
                    </a:moveTo>
                    <a:cubicBezTo>
                      <a:pt x="9" y="179"/>
                      <a:pt x="17" y="139"/>
                      <a:pt x="17" y="90"/>
                    </a:cubicBezTo>
                    <a:cubicBezTo>
                      <a:pt x="18" y="40"/>
                      <a:pt x="11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0" name="Group 78"/>
            <p:cNvGrpSpPr>
              <a:grpSpLocks/>
            </p:cNvGrpSpPr>
            <p:nvPr/>
          </p:nvGrpSpPr>
          <p:grpSpPr bwMode="auto">
            <a:xfrm>
              <a:off x="5735638" y="3538538"/>
              <a:ext cx="96837" cy="460375"/>
              <a:chOff x="3613" y="2229"/>
              <a:chExt cx="61" cy="290"/>
            </a:xfrm>
          </p:grpSpPr>
          <p:sp>
            <p:nvSpPr>
              <p:cNvPr id="3136" name="Freeform 74"/>
              <p:cNvSpPr>
                <a:spLocks/>
              </p:cNvSpPr>
              <p:nvPr/>
            </p:nvSpPr>
            <p:spPr bwMode="auto">
              <a:xfrm>
                <a:off x="3613" y="2229"/>
                <a:ext cx="61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6" y="1212"/>
                  </a:cxn>
                  <a:cxn ang="0">
                    <a:pos x="391" y="3"/>
                  </a:cxn>
                  <a:cxn ang="0">
                    <a:pos x="141" y="1"/>
                  </a:cxn>
                  <a:cxn ang="0">
                    <a:pos x="6" y="1208"/>
                  </a:cxn>
                </a:cxnLst>
                <a:rect l="0" t="0" r="r" b="b"/>
                <a:pathLst>
                  <a:path w="511" h="2420">
                    <a:moveTo>
                      <a:pt x="6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6" y="1212"/>
                    </a:cubicBezTo>
                    <a:cubicBezTo>
                      <a:pt x="511" y="544"/>
                      <a:pt x="460" y="3"/>
                      <a:pt x="391" y="3"/>
                    </a:cubicBezTo>
                    <a:lnTo>
                      <a:pt x="141" y="1"/>
                    </a:lnTo>
                    <a:cubicBezTo>
                      <a:pt x="72" y="0"/>
                      <a:pt x="11" y="540"/>
                      <a:pt x="6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7" name="Freeform 75"/>
              <p:cNvSpPr>
                <a:spLocks/>
              </p:cNvSpPr>
              <p:nvPr/>
            </p:nvSpPr>
            <p:spPr bwMode="auto">
              <a:xfrm>
                <a:off x="3613" y="2229"/>
                <a:ext cx="31" cy="290"/>
              </a:xfrm>
              <a:custGeom>
                <a:avLst/>
                <a:gdLst/>
                <a:ahLst/>
                <a:cxnLst>
                  <a:cxn ang="0">
                    <a:pos x="121" y="2417"/>
                  </a:cxn>
                  <a:cxn ang="0">
                    <a:pos x="256" y="1210"/>
                  </a:cxn>
                  <a:cxn ang="0">
                    <a:pos x="141" y="1"/>
                  </a:cxn>
                  <a:cxn ang="0">
                    <a:pos x="6" y="1208"/>
                  </a:cxn>
                  <a:cxn ang="0">
                    <a:pos x="121" y="2417"/>
                  </a:cxn>
                </a:cxnLst>
                <a:rect l="0" t="0" r="r" b="b"/>
                <a:pathLst>
                  <a:path w="261" h="2418">
                    <a:moveTo>
                      <a:pt x="121" y="2417"/>
                    </a:moveTo>
                    <a:cubicBezTo>
                      <a:pt x="190" y="2418"/>
                      <a:pt x="250" y="1877"/>
                      <a:pt x="256" y="1210"/>
                    </a:cubicBezTo>
                    <a:cubicBezTo>
                      <a:pt x="261" y="542"/>
                      <a:pt x="210" y="1"/>
                      <a:pt x="141" y="1"/>
                    </a:cubicBezTo>
                    <a:cubicBezTo>
                      <a:pt x="72" y="0"/>
                      <a:pt x="11" y="540"/>
                      <a:pt x="6" y="1208"/>
                    </a:cubicBezTo>
                    <a:cubicBezTo>
                      <a:pt x="0" y="1875"/>
                      <a:pt x="52" y="2417"/>
                      <a:pt x="121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8" name="Freeform 76"/>
              <p:cNvSpPr>
                <a:spLocks/>
              </p:cNvSpPr>
              <p:nvPr/>
            </p:nvSpPr>
            <p:spPr bwMode="auto">
              <a:xfrm>
                <a:off x="3613" y="2229"/>
                <a:ext cx="61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6" y="1212"/>
                  </a:cxn>
                  <a:cxn ang="0">
                    <a:pos x="391" y="3"/>
                  </a:cxn>
                  <a:cxn ang="0">
                    <a:pos x="141" y="1"/>
                  </a:cxn>
                  <a:cxn ang="0">
                    <a:pos x="6" y="1208"/>
                  </a:cxn>
                </a:cxnLst>
                <a:rect l="0" t="0" r="r" b="b"/>
                <a:pathLst>
                  <a:path w="511" h="2420">
                    <a:moveTo>
                      <a:pt x="6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6" y="1212"/>
                    </a:cubicBezTo>
                    <a:cubicBezTo>
                      <a:pt x="511" y="544"/>
                      <a:pt x="460" y="3"/>
                      <a:pt x="391" y="3"/>
                    </a:cubicBezTo>
                    <a:lnTo>
                      <a:pt x="141" y="1"/>
                    </a:lnTo>
                    <a:cubicBezTo>
                      <a:pt x="72" y="0"/>
                      <a:pt x="11" y="540"/>
                      <a:pt x="6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9" name="Freeform 77"/>
              <p:cNvSpPr>
                <a:spLocks/>
              </p:cNvSpPr>
              <p:nvPr/>
            </p:nvSpPr>
            <p:spPr bwMode="auto">
              <a:xfrm>
                <a:off x="3627" y="2229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8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1" name="Group 84"/>
            <p:cNvGrpSpPr>
              <a:grpSpLocks/>
            </p:cNvGrpSpPr>
            <p:nvPr/>
          </p:nvGrpSpPr>
          <p:grpSpPr bwMode="auto">
            <a:xfrm>
              <a:off x="5319713" y="3603626"/>
              <a:ext cx="452437" cy="355600"/>
              <a:chOff x="3351" y="2270"/>
              <a:chExt cx="285" cy="224"/>
            </a:xfrm>
          </p:grpSpPr>
          <p:sp>
            <p:nvSpPr>
              <p:cNvPr id="3131" name="Freeform 79"/>
              <p:cNvSpPr>
                <a:spLocks/>
              </p:cNvSpPr>
              <p:nvPr/>
            </p:nvSpPr>
            <p:spPr bwMode="auto">
              <a:xfrm>
                <a:off x="3351" y="2286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0" y="1717"/>
                  </a:cxn>
                  <a:cxn ang="0">
                    <a:pos x="2173" y="1734"/>
                  </a:cxn>
                  <a:cxn ang="0">
                    <a:pos x="2303" y="876"/>
                  </a:cxn>
                  <a:cxn ang="0">
                    <a:pos x="2187" y="17"/>
                  </a:cxn>
                  <a:cxn ang="0">
                    <a:pos x="134" y="1"/>
                  </a:cxn>
                  <a:cxn ang="0">
                    <a:pos x="4" y="858"/>
                  </a:cxn>
                </a:cxnLst>
                <a:rect l="0" t="0" r="r" b="b"/>
                <a:pathLst>
                  <a:path w="2307" h="1734">
                    <a:moveTo>
                      <a:pt x="4" y="858"/>
                    </a:moveTo>
                    <a:cubicBezTo>
                      <a:pt x="0" y="1332"/>
                      <a:pt x="52" y="1717"/>
                      <a:pt x="120" y="1717"/>
                    </a:cubicBezTo>
                    <a:lnTo>
                      <a:pt x="2173" y="1734"/>
                    </a:lnTo>
                    <a:cubicBezTo>
                      <a:pt x="2241" y="1734"/>
                      <a:pt x="2300" y="1350"/>
                      <a:pt x="2303" y="876"/>
                    </a:cubicBezTo>
                    <a:cubicBezTo>
                      <a:pt x="2307" y="402"/>
                      <a:pt x="2255" y="18"/>
                      <a:pt x="2187" y="17"/>
                    </a:cubicBezTo>
                    <a:lnTo>
                      <a:pt x="134" y="1"/>
                    </a:lnTo>
                    <a:cubicBezTo>
                      <a:pt x="66" y="0"/>
                      <a:pt x="7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2" name="Freeform 80"/>
              <p:cNvSpPr>
                <a:spLocks/>
              </p:cNvSpPr>
              <p:nvPr/>
            </p:nvSpPr>
            <p:spPr bwMode="auto">
              <a:xfrm>
                <a:off x="3359" y="2270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5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3" y="1716"/>
                      <a:pt x="121" y="1717"/>
                    </a:cubicBezTo>
                    <a:lnTo>
                      <a:pt x="2173" y="1733"/>
                    </a:lnTo>
                    <a:cubicBezTo>
                      <a:pt x="2242" y="1734"/>
                      <a:pt x="2300" y="1350"/>
                      <a:pt x="2304" y="876"/>
                    </a:cubicBezTo>
                    <a:cubicBezTo>
                      <a:pt x="2308" y="402"/>
                      <a:pt x="2256" y="17"/>
                      <a:pt x="2187" y="17"/>
                    </a:cubicBezTo>
                    <a:lnTo>
                      <a:pt x="135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3" name="Freeform 81"/>
              <p:cNvSpPr>
                <a:spLocks/>
              </p:cNvSpPr>
              <p:nvPr/>
            </p:nvSpPr>
            <p:spPr bwMode="auto">
              <a:xfrm>
                <a:off x="3359" y="2270"/>
                <a:ext cx="30" cy="206"/>
              </a:xfrm>
              <a:custGeom>
                <a:avLst/>
                <a:gdLst/>
                <a:ahLst/>
                <a:cxnLst>
                  <a:cxn ang="0">
                    <a:pos x="121" y="1717"/>
                  </a:cxn>
                  <a:cxn ang="0">
                    <a:pos x="252" y="860"/>
                  </a:cxn>
                  <a:cxn ang="0">
                    <a:pos x="135" y="0"/>
                  </a:cxn>
                  <a:cxn ang="0">
                    <a:pos x="4" y="858"/>
                  </a:cxn>
                  <a:cxn ang="0">
                    <a:pos x="121" y="1717"/>
                  </a:cxn>
                </a:cxnLst>
                <a:rect l="0" t="0" r="r" b="b"/>
                <a:pathLst>
                  <a:path w="255" h="1717">
                    <a:moveTo>
                      <a:pt x="121" y="1717"/>
                    </a:moveTo>
                    <a:cubicBezTo>
                      <a:pt x="189" y="1717"/>
                      <a:pt x="248" y="1334"/>
                      <a:pt x="252" y="860"/>
                    </a:cubicBezTo>
                    <a:cubicBezTo>
                      <a:pt x="255" y="385"/>
                      <a:pt x="203" y="1"/>
                      <a:pt x="135" y="0"/>
                    </a:cubicBezTo>
                    <a:cubicBezTo>
                      <a:pt x="66" y="0"/>
                      <a:pt x="8" y="383"/>
                      <a:pt x="4" y="858"/>
                    </a:cubicBezTo>
                    <a:cubicBezTo>
                      <a:pt x="0" y="1332"/>
                      <a:pt x="53" y="1716"/>
                      <a:pt x="121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4" name="Freeform 82"/>
              <p:cNvSpPr>
                <a:spLocks/>
              </p:cNvSpPr>
              <p:nvPr/>
            </p:nvSpPr>
            <p:spPr bwMode="auto">
              <a:xfrm>
                <a:off x="3359" y="2270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5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3" y="1716"/>
                      <a:pt x="121" y="1717"/>
                    </a:cubicBezTo>
                    <a:lnTo>
                      <a:pt x="2173" y="1733"/>
                    </a:lnTo>
                    <a:cubicBezTo>
                      <a:pt x="2242" y="1734"/>
                      <a:pt x="2300" y="1350"/>
                      <a:pt x="2304" y="876"/>
                    </a:cubicBezTo>
                    <a:cubicBezTo>
                      <a:pt x="2308" y="402"/>
                      <a:pt x="2256" y="17"/>
                      <a:pt x="2187" y="17"/>
                    </a:cubicBezTo>
                    <a:lnTo>
                      <a:pt x="135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5" name="Freeform 83"/>
              <p:cNvSpPr>
                <a:spLocks/>
              </p:cNvSpPr>
              <p:nvPr/>
            </p:nvSpPr>
            <p:spPr bwMode="auto">
              <a:xfrm>
                <a:off x="3373" y="2270"/>
                <a:ext cx="16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6" y="103"/>
                  </a:cxn>
                  <a:cxn ang="0">
                    <a:pos x="2" y="0"/>
                  </a:cxn>
                </a:cxnLst>
                <a:rect l="0" t="0" r="r" b="b"/>
                <a:pathLst>
                  <a:path w="16" h="206">
                    <a:moveTo>
                      <a:pt x="0" y="206"/>
                    </a:moveTo>
                    <a:cubicBezTo>
                      <a:pt x="9" y="206"/>
                      <a:pt x="16" y="160"/>
                      <a:pt x="16" y="103"/>
                    </a:cubicBezTo>
                    <a:cubicBezTo>
                      <a:pt x="16" y="46"/>
                      <a:pt x="10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82" name="Freeform 85"/>
            <p:cNvSpPr>
              <a:spLocks/>
            </p:cNvSpPr>
            <p:nvPr/>
          </p:nvSpPr>
          <p:spPr bwMode="auto">
            <a:xfrm>
              <a:off x="5773738" y="3768726"/>
              <a:ext cx="4762" cy="95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2" y="50"/>
                </a:cxn>
                <a:cxn ang="0">
                  <a:pos x="25" y="25"/>
                </a:cxn>
                <a:cxn ang="0">
                  <a:pos x="13" y="0"/>
                </a:cxn>
                <a:cxn ang="0">
                  <a:pos x="0" y="25"/>
                </a:cxn>
              </a:cxnLst>
              <a:rect l="0" t="0" r="r" b="b"/>
              <a:pathLst>
                <a:path w="25" h="50">
                  <a:moveTo>
                    <a:pt x="0" y="25"/>
                  </a:moveTo>
                  <a:cubicBezTo>
                    <a:pt x="0" y="39"/>
                    <a:pt x="5" y="50"/>
                    <a:pt x="12" y="50"/>
                  </a:cubicBezTo>
                  <a:cubicBezTo>
                    <a:pt x="19" y="50"/>
                    <a:pt x="25" y="39"/>
                    <a:pt x="25" y="25"/>
                  </a:cubicBezTo>
                  <a:cubicBezTo>
                    <a:pt x="25" y="11"/>
                    <a:pt x="19" y="0"/>
                    <a:pt x="13" y="0"/>
                  </a:cubicBezTo>
                  <a:cubicBezTo>
                    <a:pt x="6" y="0"/>
                    <a:pt x="0" y="11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86"/>
            <p:cNvSpPr>
              <a:spLocks/>
            </p:cNvSpPr>
            <p:nvPr/>
          </p:nvSpPr>
          <p:spPr bwMode="auto">
            <a:xfrm>
              <a:off x="5751513" y="3941763"/>
              <a:ext cx="7937" cy="1428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8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2" y="75"/>
                    <a:pt x="42" y="59"/>
                    <a:pt x="42" y="38"/>
                  </a:cubicBezTo>
                  <a:cubicBezTo>
                    <a:pt x="42" y="17"/>
                    <a:pt x="33" y="0"/>
                    <a:pt x="21" y="0"/>
                  </a:cubicBezTo>
                  <a:cubicBezTo>
                    <a:pt x="10" y="0"/>
                    <a:pt x="0" y="17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87"/>
            <p:cNvSpPr>
              <a:spLocks/>
            </p:cNvSpPr>
            <p:nvPr/>
          </p:nvSpPr>
          <p:spPr bwMode="auto">
            <a:xfrm>
              <a:off x="5757863" y="3578226"/>
              <a:ext cx="7937" cy="1428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7"/>
                </a:cxn>
                <a:cxn ang="0">
                  <a:pos x="22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3" y="75"/>
                    <a:pt x="42" y="58"/>
                    <a:pt x="42" y="37"/>
                  </a:cubicBezTo>
                  <a:cubicBezTo>
                    <a:pt x="42" y="17"/>
                    <a:pt x="33" y="0"/>
                    <a:pt x="22" y="0"/>
                  </a:cubicBezTo>
                  <a:cubicBezTo>
                    <a:pt x="10" y="0"/>
                    <a:pt x="1" y="16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88"/>
            <p:cNvSpPr>
              <a:spLocks/>
            </p:cNvSpPr>
            <p:nvPr/>
          </p:nvSpPr>
          <p:spPr bwMode="auto">
            <a:xfrm>
              <a:off x="5770563" y="3670301"/>
              <a:ext cx="7937" cy="1270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67"/>
                </a:cxn>
                <a:cxn ang="0">
                  <a:pos x="42" y="34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2"/>
                    <a:pt x="9" y="67"/>
                    <a:pt x="21" y="67"/>
                  </a:cubicBezTo>
                  <a:cubicBezTo>
                    <a:pt x="32" y="67"/>
                    <a:pt x="42" y="52"/>
                    <a:pt x="42" y="34"/>
                  </a:cubicBezTo>
                  <a:cubicBezTo>
                    <a:pt x="42" y="15"/>
                    <a:pt x="33" y="0"/>
                    <a:pt x="21" y="0"/>
                  </a:cubicBezTo>
                  <a:cubicBezTo>
                    <a:pt x="10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89"/>
            <p:cNvSpPr>
              <a:spLocks/>
            </p:cNvSpPr>
            <p:nvPr/>
          </p:nvSpPr>
          <p:spPr bwMode="auto">
            <a:xfrm>
              <a:off x="5768975" y="3859213"/>
              <a:ext cx="6350" cy="11113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6" y="58"/>
                </a:cxn>
                <a:cxn ang="0">
                  <a:pos x="33" y="29"/>
                </a:cxn>
                <a:cxn ang="0">
                  <a:pos x="17" y="0"/>
                </a:cxn>
                <a:cxn ang="0">
                  <a:pos x="0" y="29"/>
                </a:cxn>
              </a:cxnLst>
              <a:rect l="0" t="0" r="r" b="b"/>
              <a:pathLst>
                <a:path w="33" h="58">
                  <a:moveTo>
                    <a:pt x="0" y="29"/>
                  </a:moveTo>
                  <a:cubicBezTo>
                    <a:pt x="0" y="45"/>
                    <a:pt x="7" y="58"/>
                    <a:pt x="16" y="58"/>
                  </a:cubicBezTo>
                  <a:cubicBezTo>
                    <a:pt x="25" y="58"/>
                    <a:pt x="33" y="45"/>
                    <a:pt x="33" y="29"/>
                  </a:cubicBezTo>
                  <a:cubicBezTo>
                    <a:pt x="33" y="13"/>
                    <a:pt x="26" y="0"/>
                    <a:pt x="17" y="0"/>
                  </a:cubicBezTo>
                  <a:cubicBezTo>
                    <a:pt x="8" y="0"/>
                    <a:pt x="0" y="13"/>
                    <a:pt x="0" y="2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87" name="Group 95"/>
            <p:cNvGrpSpPr>
              <a:grpSpLocks/>
            </p:cNvGrpSpPr>
            <p:nvPr/>
          </p:nvGrpSpPr>
          <p:grpSpPr bwMode="auto">
            <a:xfrm>
              <a:off x="5273675" y="3536951"/>
              <a:ext cx="131762" cy="473075"/>
              <a:chOff x="3322" y="2228"/>
              <a:chExt cx="83" cy="298"/>
            </a:xfrm>
          </p:grpSpPr>
          <p:sp>
            <p:nvSpPr>
              <p:cNvPr id="3126" name="Freeform 90"/>
              <p:cNvSpPr>
                <a:spLocks/>
              </p:cNvSpPr>
              <p:nvPr/>
            </p:nvSpPr>
            <p:spPr bwMode="auto">
              <a:xfrm>
                <a:off x="3322" y="2236"/>
                <a:ext cx="83" cy="290"/>
              </a:xfrm>
              <a:custGeom>
                <a:avLst/>
                <a:gdLst/>
                <a:ahLst/>
                <a:cxnLst>
                  <a:cxn ang="0">
                    <a:pos x="6" y="1207"/>
                  </a:cxn>
                  <a:cxn ang="0">
                    <a:pos x="167" y="2417"/>
                  </a:cxn>
                  <a:cxn ang="0">
                    <a:pos x="509" y="2420"/>
                  </a:cxn>
                  <a:cxn ang="0">
                    <a:pos x="689" y="1213"/>
                  </a:cxn>
                  <a:cxn ang="0">
                    <a:pos x="528" y="3"/>
                  </a:cxn>
                  <a:cxn ang="0">
                    <a:pos x="186" y="0"/>
                  </a:cxn>
                  <a:cxn ang="0">
                    <a:pos x="6" y="1207"/>
                  </a:cxn>
                </a:cxnLst>
                <a:rect l="0" t="0" r="r" b="b"/>
                <a:pathLst>
                  <a:path w="695" h="2421">
                    <a:moveTo>
                      <a:pt x="6" y="1207"/>
                    </a:moveTo>
                    <a:cubicBezTo>
                      <a:pt x="0" y="1875"/>
                      <a:pt x="73" y="2416"/>
                      <a:pt x="167" y="2417"/>
                    </a:cubicBezTo>
                    <a:lnTo>
                      <a:pt x="509" y="2420"/>
                    </a:lnTo>
                    <a:cubicBezTo>
                      <a:pt x="603" y="2421"/>
                      <a:pt x="684" y="1880"/>
                      <a:pt x="689" y="1213"/>
                    </a:cubicBezTo>
                    <a:cubicBezTo>
                      <a:pt x="695" y="546"/>
                      <a:pt x="622" y="4"/>
                      <a:pt x="528" y="3"/>
                    </a:cubicBezTo>
                    <a:lnTo>
                      <a:pt x="186" y="0"/>
                    </a:lnTo>
                    <a:cubicBezTo>
                      <a:pt x="92" y="0"/>
                      <a:pt x="11" y="540"/>
                      <a:pt x="6" y="1207"/>
                    </a:cubicBezTo>
                    <a:close/>
                  </a:path>
                </a:pathLst>
              </a:custGeom>
              <a:solidFill>
                <a:srgbClr val="1C1C1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7" name="Freeform 91"/>
              <p:cNvSpPr>
                <a:spLocks/>
              </p:cNvSpPr>
              <p:nvPr/>
            </p:nvSpPr>
            <p:spPr bwMode="auto">
              <a:xfrm>
                <a:off x="3322" y="2228"/>
                <a:ext cx="83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67" y="2417"/>
                  </a:cxn>
                  <a:cxn ang="0">
                    <a:pos x="509" y="2420"/>
                  </a:cxn>
                  <a:cxn ang="0">
                    <a:pos x="689" y="1213"/>
                  </a:cxn>
                  <a:cxn ang="0">
                    <a:pos x="528" y="4"/>
                  </a:cxn>
                  <a:cxn ang="0">
                    <a:pos x="186" y="1"/>
                  </a:cxn>
                  <a:cxn ang="0">
                    <a:pos x="6" y="1208"/>
                  </a:cxn>
                </a:cxnLst>
                <a:rect l="0" t="0" r="r" b="b"/>
                <a:pathLst>
                  <a:path w="695" h="2421">
                    <a:moveTo>
                      <a:pt x="6" y="1208"/>
                    </a:moveTo>
                    <a:cubicBezTo>
                      <a:pt x="0" y="1875"/>
                      <a:pt x="73" y="2417"/>
                      <a:pt x="167" y="2417"/>
                    </a:cubicBezTo>
                    <a:lnTo>
                      <a:pt x="509" y="2420"/>
                    </a:lnTo>
                    <a:cubicBezTo>
                      <a:pt x="603" y="2421"/>
                      <a:pt x="684" y="1881"/>
                      <a:pt x="689" y="1213"/>
                    </a:cubicBezTo>
                    <a:cubicBezTo>
                      <a:pt x="695" y="546"/>
                      <a:pt x="622" y="4"/>
                      <a:pt x="528" y="4"/>
                    </a:cubicBezTo>
                    <a:lnTo>
                      <a:pt x="186" y="1"/>
                    </a:lnTo>
                    <a:cubicBezTo>
                      <a:pt x="92" y="0"/>
                      <a:pt x="11" y="540"/>
                      <a:pt x="6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8" name="Freeform 92"/>
              <p:cNvSpPr>
                <a:spLocks/>
              </p:cNvSpPr>
              <p:nvPr/>
            </p:nvSpPr>
            <p:spPr bwMode="auto">
              <a:xfrm>
                <a:off x="3322" y="2228"/>
                <a:ext cx="42" cy="290"/>
              </a:xfrm>
              <a:custGeom>
                <a:avLst/>
                <a:gdLst/>
                <a:ahLst/>
                <a:cxnLst>
                  <a:cxn ang="0">
                    <a:pos x="167" y="2417"/>
                  </a:cxn>
                  <a:cxn ang="0">
                    <a:pos x="347" y="1210"/>
                  </a:cxn>
                  <a:cxn ang="0">
                    <a:pos x="186" y="1"/>
                  </a:cxn>
                  <a:cxn ang="0">
                    <a:pos x="6" y="1208"/>
                  </a:cxn>
                  <a:cxn ang="0">
                    <a:pos x="167" y="2417"/>
                  </a:cxn>
                </a:cxnLst>
                <a:rect l="0" t="0" r="r" b="b"/>
                <a:pathLst>
                  <a:path w="353" h="2418">
                    <a:moveTo>
                      <a:pt x="167" y="2417"/>
                    </a:moveTo>
                    <a:cubicBezTo>
                      <a:pt x="261" y="2418"/>
                      <a:pt x="342" y="1878"/>
                      <a:pt x="347" y="1210"/>
                    </a:cubicBezTo>
                    <a:cubicBezTo>
                      <a:pt x="353" y="543"/>
                      <a:pt x="281" y="2"/>
                      <a:pt x="186" y="1"/>
                    </a:cubicBezTo>
                    <a:cubicBezTo>
                      <a:pt x="92" y="0"/>
                      <a:pt x="11" y="540"/>
                      <a:pt x="6" y="1208"/>
                    </a:cubicBezTo>
                    <a:cubicBezTo>
                      <a:pt x="0" y="1875"/>
                      <a:pt x="73" y="2417"/>
                      <a:pt x="167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9" name="Freeform 93"/>
              <p:cNvSpPr>
                <a:spLocks/>
              </p:cNvSpPr>
              <p:nvPr/>
            </p:nvSpPr>
            <p:spPr bwMode="auto">
              <a:xfrm>
                <a:off x="3322" y="2228"/>
                <a:ext cx="83" cy="290"/>
              </a:xfrm>
              <a:custGeom>
                <a:avLst/>
                <a:gdLst/>
                <a:ahLst/>
                <a:cxnLst>
                  <a:cxn ang="0">
                    <a:pos x="6" y="1208"/>
                  </a:cxn>
                  <a:cxn ang="0">
                    <a:pos x="167" y="2417"/>
                  </a:cxn>
                  <a:cxn ang="0">
                    <a:pos x="509" y="2420"/>
                  </a:cxn>
                  <a:cxn ang="0">
                    <a:pos x="689" y="1213"/>
                  </a:cxn>
                  <a:cxn ang="0">
                    <a:pos x="528" y="4"/>
                  </a:cxn>
                  <a:cxn ang="0">
                    <a:pos x="186" y="1"/>
                  </a:cxn>
                  <a:cxn ang="0">
                    <a:pos x="6" y="1208"/>
                  </a:cxn>
                </a:cxnLst>
                <a:rect l="0" t="0" r="r" b="b"/>
                <a:pathLst>
                  <a:path w="695" h="2421">
                    <a:moveTo>
                      <a:pt x="6" y="1208"/>
                    </a:moveTo>
                    <a:cubicBezTo>
                      <a:pt x="0" y="1875"/>
                      <a:pt x="73" y="2417"/>
                      <a:pt x="167" y="2417"/>
                    </a:cubicBezTo>
                    <a:lnTo>
                      <a:pt x="509" y="2420"/>
                    </a:lnTo>
                    <a:cubicBezTo>
                      <a:pt x="603" y="2421"/>
                      <a:pt x="684" y="1881"/>
                      <a:pt x="689" y="1213"/>
                    </a:cubicBezTo>
                    <a:cubicBezTo>
                      <a:pt x="695" y="546"/>
                      <a:pt x="622" y="4"/>
                      <a:pt x="528" y="4"/>
                    </a:cubicBezTo>
                    <a:lnTo>
                      <a:pt x="186" y="1"/>
                    </a:lnTo>
                    <a:cubicBezTo>
                      <a:pt x="92" y="0"/>
                      <a:pt x="11" y="540"/>
                      <a:pt x="6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0" name="Freeform 94"/>
              <p:cNvSpPr>
                <a:spLocks/>
              </p:cNvSpPr>
              <p:nvPr/>
            </p:nvSpPr>
            <p:spPr bwMode="auto">
              <a:xfrm>
                <a:off x="3342" y="2228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1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8" name="Group 100"/>
            <p:cNvGrpSpPr>
              <a:grpSpLocks/>
            </p:cNvGrpSpPr>
            <p:nvPr/>
          </p:nvGrpSpPr>
          <p:grpSpPr bwMode="auto">
            <a:xfrm>
              <a:off x="5200650" y="3624263"/>
              <a:ext cx="115887" cy="285750"/>
              <a:chOff x="3276" y="2283"/>
              <a:chExt cx="73" cy="180"/>
            </a:xfrm>
          </p:grpSpPr>
          <p:sp>
            <p:nvSpPr>
              <p:cNvPr id="3122" name="Freeform 96"/>
              <p:cNvSpPr>
                <a:spLocks/>
              </p:cNvSpPr>
              <p:nvPr/>
            </p:nvSpPr>
            <p:spPr bwMode="auto">
              <a:xfrm>
                <a:off x="3276" y="2283"/>
                <a:ext cx="73" cy="180"/>
              </a:xfrm>
              <a:custGeom>
                <a:avLst/>
                <a:gdLst/>
                <a:ahLst/>
                <a:cxnLst>
                  <a:cxn ang="0">
                    <a:pos x="3" y="749"/>
                  </a:cxn>
                  <a:cxn ang="0">
                    <a:pos x="132" y="1500"/>
                  </a:cxn>
                  <a:cxn ang="0">
                    <a:pos x="462" y="1503"/>
                  </a:cxn>
                  <a:cxn ang="0">
                    <a:pos x="603" y="754"/>
                  </a:cxn>
                  <a:cxn ang="0">
                    <a:pos x="475" y="3"/>
                  </a:cxn>
                  <a:cxn ang="0">
                    <a:pos x="145" y="0"/>
                  </a:cxn>
                  <a:cxn ang="0">
                    <a:pos x="3" y="749"/>
                  </a:cxn>
                </a:cxnLst>
                <a:rect l="0" t="0" r="r" b="b"/>
                <a:pathLst>
                  <a:path w="607" h="1503">
                    <a:moveTo>
                      <a:pt x="3" y="749"/>
                    </a:moveTo>
                    <a:cubicBezTo>
                      <a:pt x="0" y="1163"/>
                      <a:pt x="58" y="1500"/>
                      <a:pt x="132" y="1500"/>
                    </a:cubicBezTo>
                    <a:lnTo>
                      <a:pt x="462" y="1503"/>
                    </a:lnTo>
                    <a:cubicBezTo>
                      <a:pt x="537" y="1503"/>
                      <a:pt x="600" y="1168"/>
                      <a:pt x="603" y="754"/>
                    </a:cubicBezTo>
                    <a:cubicBezTo>
                      <a:pt x="607" y="340"/>
                      <a:pt x="549" y="3"/>
                      <a:pt x="475" y="3"/>
                    </a:cubicBezTo>
                    <a:lnTo>
                      <a:pt x="145" y="0"/>
                    </a:lnTo>
                    <a:cubicBezTo>
                      <a:pt x="70" y="0"/>
                      <a:pt x="7" y="335"/>
                      <a:pt x="3" y="7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3" name="Freeform 97"/>
              <p:cNvSpPr>
                <a:spLocks/>
              </p:cNvSpPr>
              <p:nvPr/>
            </p:nvSpPr>
            <p:spPr bwMode="auto">
              <a:xfrm>
                <a:off x="3276" y="2283"/>
                <a:ext cx="33" cy="180"/>
              </a:xfrm>
              <a:custGeom>
                <a:avLst/>
                <a:gdLst/>
                <a:ahLst/>
                <a:cxnLst>
                  <a:cxn ang="0">
                    <a:pos x="132" y="1500"/>
                  </a:cxn>
                  <a:cxn ang="0">
                    <a:pos x="273" y="751"/>
                  </a:cxn>
                  <a:cxn ang="0">
                    <a:pos x="145" y="0"/>
                  </a:cxn>
                  <a:cxn ang="0">
                    <a:pos x="3" y="749"/>
                  </a:cxn>
                  <a:cxn ang="0">
                    <a:pos x="132" y="1500"/>
                  </a:cxn>
                </a:cxnLst>
                <a:rect l="0" t="0" r="r" b="b"/>
                <a:pathLst>
                  <a:path w="277" h="1501">
                    <a:moveTo>
                      <a:pt x="132" y="1500"/>
                    </a:moveTo>
                    <a:cubicBezTo>
                      <a:pt x="207" y="1501"/>
                      <a:pt x="270" y="1165"/>
                      <a:pt x="273" y="751"/>
                    </a:cubicBezTo>
                    <a:cubicBezTo>
                      <a:pt x="277" y="337"/>
                      <a:pt x="219" y="1"/>
                      <a:pt x="145" y="0"/>
                    </a:cubicBezTo>
                    <a:cubicBezTo>
                      <a:pt x="70" y="0"/>
                      <a:pt x="7" y="335"/>
                      <a:pt x="3" y="749"/>
                    </a:cubicBezTo>
                    <a:cubicBezTo>
                      <a:pt x="0" y="1163"/>
                      <a:pt x="58" y="1500"/>
                      <a:pt x="132" y="1500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4" name="Freeform 98"/>
              <p:cNvSpPr>
                <a:spLocks/>
              </p:cNvSpPr>
              <p:nvPr/>
            </p:nvSpPr>
            <p:spPr bwMode="auto">
              <a:xfrm>
                <a:off x="3276" y="2283"/>
                <a:ext cx="73" cy="180"/>
              </a:xfrm>
              <a:custGeom>
                <a:avLst/>
                <a:gdLst/>
                <a:ahLst/>
                <a:cxnLst>
                  <a:cxn ang="0">
                    <a:pos x="3" y="749"/>
                  </a:cxn>
                  <a:cxn ang="0">
                    <a:pos x="132" y="1500"/>
                  </a:cxn>
                  <a:cxn ang="0">
                    <a:pos x="462" y="1503"/>
                  </a:cxn>
                  <a:cxn ang="0">
                    <a:pos x="603" y="754"/>
                  </a:cxn>
                  <a:cxn ang="0">
                    <a:pos x="475" y="3"/>
                  </a:cxn>
                  <a:cxn ang="0">
                    <a:pos x="145" y="0"/>
                  </a:cxn>
                  <a:cxn ang="0">
                    <a:pos x="3" y="749"/>
                  </a:cxn>
                </a:cxnLst>
                <a:rect l="0" t="0" r="r" b="b"/>
                <a:pathLst>
                  <a:path w="607" h="1503">
                    <a:moveTo>
                      <a:pt x="3" y="749"/>
                    </a:moveTo>
                    <a:cubicBezTo>
                      <a:pt x="0" y="1163"/>
                      <a:pt x="58" y="1500"/>
                      <a:pt x="132" y="1500"/>
                    </a:cubicBezTo>
                    <a:lnTo>
                      <a:pt x="462" y="1503"/>
                    </a:lnTo>
                    <a:cubicBezTo>
                      <a:pt x="537" y="1503"/>
                      <a:pt x="600" y="1168"/>
                      <a:pt x="603" y="754"/>
                    </a:cubicBezTo>
                    <a:cubicBezTo>
                      <a:pt x="607" y="340"/>
                      <a:pt x="549" y="3"/>
                      <a:pt x="475" y="3"/>
                    </a:cubicBezTo>
                    <a:lnTo>
                      <a:pt x="145" y="0"/>
                    </a:lnTo>
                    <a:cubicBezTo>
                      <a:pt x="70" y="0"/>
                      <a:pt x="7" y="335"/>
                      <a:pt x="3" y="749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5" name="Freeform 99"/>
              <p:cNvSpPr>
                <a:spLocks/>
              </p:cNvSpPr>
              <p:nvPr/>
            </p:nvSpPr>
            <p:spPr bwMode="auto">
              <a:xfrm>
                <a:off x="3292" y="2283"/>
                <a:ext cx="17" cy="180"/>
              </a:xfrm>
              <a:custGeom>
                <a:avLst/>
                <a:gdLst/>
                <a:ahLst/>
                <a:cxnLst>
                  <a:cxn ang="0">
                    <a:pos x="0" y="180"/>
                  </a:cxn>
                  <a:cxn ang="0">
                    <a:pos x="17" y="90"/>
                  </a:cxn>
                  <a:cxn ang="0">
                    <a:pos x="1" y="0"/>
                  </a:cxn>
                </a:cxnLst>
                <a:rect l="0" t="0" r="r" b="b"/>
                <a:pathLst>
                  <a:path w="17" h="180">
                    <a:moveTo>
                      <a:pt x="0" y="180"/>
                    </a:moveTo>
                    <a:cubicBezTo>
                      <a:pt x="9" y="180"/>
                      <a:pt x="16" y="140"/>
                      <a:pt x="17" y="90"/>
                    </a:cubicBezTo>
                    <a:cubicBezTo>
                      <a:pt x="17" y="40"/>
                      <a:pt x="10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9" name="Group 105"/>
            <p:cNvGrpSpPr>
              <a:grpSpLocks/>
            </p:cNvGrpSpPr>
            <p:nvPr/>
          </p:nvGrpSpPr>
          <p:grpSpPr bwMode="auto">
            <a:xfrm>
              <a:off x="5172075" y="3602038"/>
              <a:ext cx="80962" cy="330200"/>
              <a:chOff x="3258" y="2269"/>
              <a:chExt cx="51" cy="208"/>
            </a:xfrm>
          </p:grpSpPr>
          <p:sp>
            <p:nvSpPr>
              <p:cNvPr id="3118" name="Freeform 101"/>
              <p:cNvSpPr>
                <a:spLocks/>
              </p:cNvSpPr>
              <p:nvPr/>
            </p:nvSpPr>
            <p:spPr bwMode="auto">
              <a:xfrm>
                <a:off x="3258" y="2269"/>
                <a:ext cx="51" cy="208"/>
              </a:xfrm>
              <a:custGeom>
                <a:avLst/>
                <a:gdLst/>
                <a:ahLst/>
                <a:cxnLst>
                  <a:cxn ang="0">
                    <a:pos x="3" y="867"/>
                  </a:cxn>
                  <a:cxn ang="0">
                    <a:pos x="90" y="1734"/>
                  </a:cxn>
                  <a:cxn ang="0">
                    <a:pos x="319" y="1736"/>
                  </a:cxn>
                  <a:cxn ang="0">
                    <a:pos x="420" y="870"/>
                  </a:cxn>
                  <a:cxn ang="0">
                    <a:pos x="333" y="3"/>
                  </a:cxn>
                  <a:cxn ang="0">
                    <a:pos x="104" y="1"/>
                  </a:cxn>
                  <a:cxn ang="0">
                    <a:pos x="3" y="867"/>
                  </a:cxn>
                </a:cxnLst>
                <a:rect l="0" t="0" r="r" b="b"/>
                <a:pathLst>
                  <a:path w="424" h="1736">
                    <a:moveTo>
                      <a:pt x="3" y="867"/>
                    </a:moveTo>
                    <a:cubicBezTo>
                      <a:pt x="0" y="1345"/>
                      <a:pt x="38" y="1734"/>
                      <a:pt x="90" y="1734"/>
                    </a:cubicBezTo>
                    <a:lnTo>
                      <a:pt x="319" y="1736"/>
                    </a:lnTo>
                    <a:cubicBezTo>
                      <a:pt x="371" y="1736"/>
                      <a:pt x="416" y="1349"/>
                      <a:pt x="420" y="870"/>
                    </a:cubicBezTo>
                    <a:cubicBezTo>
                      <a:pt x="424" y="391"/>
                      <a:pt x="385" y="3"/>
                      <a:pt x="333" y="3"/>
                    </a:cubicBezTo>
                    <a:lnTo>
                      <a:pt x="104" y="1"/>
                    </a:lnTo>
                    <a:cubicBezTo>
                      <a:pt x="52" y="0"/>
                      <a:pt x="7" y="388"/>
                      <a:pt x="3" y="867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9" name="Freeform 102"/>
              <p:cNvSpPr>
                <a:spLocks/>
              </p:cNvSpPr>
              <p:nvPr/>
            </p:nvSpPr>
            <p:spPr bwMode="auto">
              <a:xfrm>
                <a:off x="3258" y="2269"/>
                <a:ext cx="23" cy="208"/>
              </a:xfrm>
              <a:custGeom>
                <a:avLst/>
                <a:gdLst/>
                <a:ahLst/>
                <a:cxnLst>
                  <a:cxn ang="0">
                    <a:pos x="90" y="1734"/>
                  </a:cxn>
                  <a:cxn ang="0">
                    <a:pos x="191" y="868"/>
                  </a:cxn>
                  <a:cxn ang="0">
                    <a:pos x="104" y="1"/>
                  </a:cxn>
                  <a:cxn ang="0">
                    <a:pos x="3" y="867"/>
                  </a:cxn>
                  <a:cxn ang="0">
                    <a:pos x="90" y="1734"/>
                  </a:cxn>
                </a:cxnLst>
                <a:rect l="0" t="0" r="r" b="b"/>
                <a:pathLst>
                  <a:path w="195" h="1735">
                    <a:moveTo>
                      <a:pt x="90" y="1734"/>
                    </a:moveTo>
                    <a:cubicBezTo>
                      <a:pt x="142" y="1735"/>
                      <a:pt x="187" y="1347"/>
                      <a:pt x="191" y="868"/>
                    </a:cubicBezTo>
                    <a:cubicBezTo>
                      <a:pt x="195" y="390"/>
                      <a:pt x="156" y="1"/>
                      <a:pt x="104" y="1"/>
                    </a:cubicBezTo>
                    <a:cubicBezTo>
                      <a:pt x="52" y="0"/>
                      <a:pt x="7" y="388"/>
                      <a:pt x="3" y="867"/>
                    </a:cubicBezTo>
                    <a:cubicBezTo>
                      <a:pt x="0" y="1345"/>
                      <a:pt x="38" y="1734"/>
                      <a:pt x="90" y="1734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0" name="Freeform 103"/>
              <p:cNvSpPr>
                <a:spLocks/>
              </p:cNvSpPr>
              <p:nvPr/>
            </p:nvSpPr>
            <p:spPr bwMode="auto">
              <a:xfrm>
                <a:off x="3258" y="2269"/>
                <a:ext cx="51" cy="208"/>
              </a:xfrm>
              <a:custGeom>
                <a:avLst/>
                <a:gdLst/>
                <a:ahLst/>
                <a:cxnLst>
                  <a:cxn ang="0">
                    <a:pos x="3" y="867"/>
                  </a:cxn>
                  <a:cxn ang="0">
                    <a:pos x="90" y="1734"/>
                  </a:cxn>
                  <a:cxn ang="0">
                    <a:pos x="319" y="1736"/>
                  </a:cxn>
                  <a:cxn ang="0">
                    <a:pos x="420" y="870"/>
                  </a:cxn>
                  <a:cxn ang="0">
                    <a:pos x="333" y="3"/>
                  </a:cxn>
                  <a:cxn ang="0">
                    <a:pos x="104" y="1"/>
                  </a:cxn>
                  <a:cxn ang="0">
                    <a:pos x="3" y="867"/>
                  </a:cxn>
                </a:cxnLst>
                <a:rect l="0" t="0" r="r" b="b"/>
                <a:pathLst>
                  <a:path w="424" h="1736">
                    <a:moveTo>
                      <a:pt x="3" y="867"/>
                    </a:moveTo>
                    <a:cubicBezTo>
                      <a:pt x="0" y="1345"/>
                      <a:pt x="38" y="1734"/>
                      <a:pt x="90" y="1734"/>
                    </a:cubicBezTo>
                    <a:lnTo>
                      <a:pt x="319" y="1736"/>
                    </a:lnTo>
                    <a:cubicBezTo>
                      <a:pt x="371" y="1736"/>
                      <a:pt x="416" y="1349"/>
                      <a:pt x="420" y="870"/>
                    </a:cubicBezTo>
                    <a:cubicBezTo>
                      <a:pt x="424" y="391"/>
                      <a:pt x="385" y="3"/>
                      <a:pt x="333" y="3"/>
                    </a:cubicBezTo>
                    <a:lnTo>
                      <a:pt x="104" y="1"/>
                    </a:lnTo>
                    <a:cubicBezTo>
                      <a:pt x="52" y="0"/>
                      <a:pt x="7" y="388"/>
                      <a:pt x="3" y="86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1" name="Freeform 104"/>
              <p:cNvSpPr>
                <a:spLocks/>
              </p:cNvSpPr>
              <p:nvPr/>
            </p:nvSpPr>
            <p:spPr bwMode="auto">
              <a:xfrm>
                <a:off x="3269" y="2269"/>
                <a:ext cx="12" cy="208"/>
              </a:xfrm>
              <a:custGeom>
                <a:avLst/>
                <a:gdLst/>
                <a:ahLst/>
                <a:cxnLst>
                  <a:cxn ang="0">
                    <a:pos x="0" y="208"/>
                  </a:cxn>
                  <a:cxn ang="0">
                    <a:pos x="12" y="104"/>
                  </a:cxn>
                  <a:cxn ang="0">
                    <a:pos x="1" y="0"/>
                  </a:cxn>
                </a:cxnLst>
                <a:rect l="0" t="0" r="r" b="b"/>
                <a:pathLst>
                  <a:path w="12" h="208">
                    <a:moveTo>
                      <a:pt x="0" y="208"/>
                    </a:moveTo>
                    <a:cubicBezTo>
                      <a:pt x="6" y="208"/>
                      <a:pt x="11" y="162"/>
                      <a:pt x="12" y="104"/>
                    </a:cubicBezTo>
                    <a:cubicBezTo>
                      <a:pt x="12" y="47"/>
                      <a:pt x="8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5321300" y="3762376"/>
              <a:ext cx="6350" cy="95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6" y="50"/>
                </a:cxn>
                <a:cxn ang="0">
                  <a:pos x="33" y="26"/>
                </a:cxn>
                <a:cxn ang="0">
                  <a:pos x="17" y="0"/>
                </a:cxn>
                <a:cxn ang="0">
                  <a:pos x="0" y="25"/>
                </a:cxn>
              </a:cxnLst>
              <a:rect l="0" t="0" r="r" b="b"/>
              <a:pathLst>
                <a:path w="33" h="51">
                  <a:moveTo>
                    <a:pt x="0" y="25"/>
                  </a:moveTo>
                  <a:cubicBezTo>
                    <a:pt x="0" y="39"/>
                    <a:pt x="7" y="50"/>
                    <a:pt x="16" y="50"/>
                  </a:cubicBezTo>
                  <a:cubicBezTo>
                    <a:pt x="25" y="51"/>
                    <a:pt x="33" y="39"/>
                    <a:pt x="33" y="26"/>
                  </a:cubicBezTo>
                  <a:cubicBezTo>
                    <a:pt x="33" y="12"/>
                    <a:pt x="26" y="1"/>
                    <a:pt x="17" y="0"/>
                  </a:cubicBezTo>
                  <a:cubicBezTo>
                    <a:pt x="7" y="0"/>
                    <a:pt x="0" y="12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5297488" y="3940176"/>
              <a:ext cx="7937" cy="1587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0" y="83"/>
                </a:cxn>
                <a:cxn ang="0">
                  <a:pos x="41" y="42"/>
                </a:cxn>
                <a:cxn ang="0">
                  <a:pos x="21" y="0"/>
                </a:cxn>
                <a:cxn ang="0">
                  <a:pos x="0" y="41"/>
                </a:cxn>
              </a:cxnLst>
              <a:rect l="0" t="0" r="r" b="b"/>
              <a:pathLst>
                <a:path w="42" h="83">
                  <a:moveTo>
                    <a:pt x="0" y="41"/>
                  </a:moveTo>
                  <a:cubicBezTo>
                    <a:pt x="0" y="64"/>
                    <a:pt x="9" y="83"/>
                    <a:pt x="20" y="83"/>
                  </a:cubicBezTo>
                  <a:cubicBezTo>
                    <a:pt x="32" y="83"/>
                    <a:pt x="41" y="65"/>
                    <a:pt x="41" y="42"/>
                  </a:cubicBezTo>
                  <a:cubicBezTo>
                    <a:pt x="42" y="19"/>
                    <a:pt x="32" y="0"/>
                    <a:pt x="21" y="0"/>
                  </a:cubicBezTo>
                  <a:cubicBezTo>
                    <a:pt x="9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5302250" y="3582988"/>
              <a:ext cx="9525" cy="1587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4" y="83"/>
                </a:cxn>
                <a:cxn ang="0">
                  <a:pos x="50" y="42"/>
                </a:cxn>
                <a:cxn ang="0">
                  <a:pos x="25" y="0"/>
                </a:cxn>
                <a:cxn ang="0">
                  <a:pos x="0" y="41"/>
                </a:cxn>
              </a:cxnLst>
              <a:rect l="0" t="0" r="r" b="b"/>
              <a:pathLst>
                <a:path w="50" h="83">
                  <a:moveTo>
                    <a:pt x="0" y="41"/>
                  </a:moveTo>
                  <a:cubicBezTo>
                    <a:pt x="0" y="64"/>
                    <a:pt x="11" y="83"/>
                    <a:pt x="24" y="83"/>
                  </a:cubicBezTo>
                  <a:cubicBezTo>
                    <a:pt x="38" y="83"/>
                    <a:pt x="50" y="65"/>
                    <a:pt x="50" y="42"/>
                  </a:cubicBezTo>
                  <a:cubicBezTo>
                    <a:pt x="50" y="19"/>
                    <a:pt x="39" y="0"/>
                    <a:pt x="25" y="0"/>
                  </a:cubicBezTo>
                  <a:cubicBezTo>
                    <a:pt x="11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5316538" y="3663951"/>
              <a:ext cx="7937" cy="1270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0" y="66"/>
                </a:cxn>
                <a:cxn ang="0">
                  <a:pos x="41" y="33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1"/>
                    <a:pt x="9" y="66"/>
                    <a:pt x="20" y="66"/>
                  </a:cubicBezTo>
                  <a:cubicBezTo>
                    <a:pt x="32" y="67"/>
                    <a:pt x="41" y="52"/>
                    <a:pt x="41" y="33"/>
                  </a:cubicBezTo>
                  <a:cubicBezTo>
                    <a:pt x="42" y="15"/>
                    <a:pt x="32" y="0"/>
                    <a:pt x="21" y="0"/>
                  </a:cubicBezTo>
                  <a:cubicBezTo>
                    <a:pt x="9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110"/>
            <p:cNvSpPr>
              <a:spLocks/>
            </p:cNvSpPr>
            <p:nvPr/>
          </p:nvSpPr>
          <p:spPr bwMode="auto">
            <a:xfrm>
              <a:off x="5314950" y="3857626"/>
              <a:ext cx="7937" cy="1270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1" y="67"/>
                </a:cxn>
                <a:cxn ang="0">
                  <a:pos x="42" y="34"/>
                </a:cxn>
                <a:cxn ang="0">
                  <a:pos x="22" y="0"/>
                </a:cxn>
                <a:cxn ang="0">
                  <a:pos x="0" y="34"/>
                </a:cxn>
              </a:cxnLst>
              <a:rect l="0" t="0" r="r" b="b"/>
              <a:pathLst>
                <a:path w="42" h="67">
                  <a:moveTo>
                    <a:pt x="0" y="34"/>
                  </a:moveTo>
                  <a:cubicBezTo>
                    <a:pt x="0" y="52"/>
                    <a:pt x="10" y="67"/>
                    <a:pt x="21" y="67"/>
                  </a:cubicBezTo>
                  <a:cubicBezTo>
                    <a:pt x="33" y="67"/>
                    <a:pt x="42" y="52"/>
                    <a:pt x="42" y="34"/>
                  </a:cubicBezTo>
                  <a:cubicBezTo>
                    <a:pt x="42" y="16"/>
                    <a:pt x="33" y="1"/>
                    <a:pt x="22" y="0"/>
                  </a:cubicBezTo>
                  <a:cubicBezTo>
                    <a:pt x="10" y="0"/>
                    <a:pt x="1" y="15"/>
                    <a:pt x="0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95" name="Group 113"/>
            <p:cNvGrpSpPr>
              <a:grpSpLocks/>
            </p:cNvGrpSpPr>
            <p:nvPr/>
          </p:nvGrpSpPr>
          <p:grpSpPr bwMode="auto">
            <a:xfrm>
              <a:off x="5175250" y="3622676"/>
              <a:ext cx="28575" cy="288925"/>
              <a:chOff x="3260" y="2282"/>
              <a:chExt cx="18" cy="182"/>
            </a:xfrm>
          </p:grpSpPr>
          <p:sp>
            <p:nvSpPr>
              <p:cNvPr id="3116" name="Freeform 111"/>
              <p:cNvSpPr>
                <a:spLocks/>
              </p:cNvSpPr>
              <p:nvPr/>
            </p:nvSpPr>
            <p:spPr bwMode="auto">
              <a:xfrm>
                <a:off x="3260" y="2282"/>
                <a:ext cx="18" cy="182"/>
              </a:xfrm>
              <a:custGeom>
                <a:avLst/>
                <a:gdLst/>
                <a:ahLst/>
                <a:cxnLst>
                  <a:cxn ang="0">
                    <a:pos x="3" y="758"/>
                  </a:cxn>
                  <a:cxn ang="0">
                    <a:pos x="68" y="1517"/>
                  </a:cxn>
                  <a:cxn ang="0">
                    <a:pos x="145" y="759"/>
                  </a:cxn>
                  <a:cxn ang="0">
                    <a:pos x="80" y="0"/>
                  </a:cxn>
                  <a:cxn ang="0">
                    <a:pos x="3" y="758"/>
                  </a:cxn>
                </a:cxnLst>
                <a:rect l="0" t="0" r="r" b="b"/>
                <a:pathLst>
                  <a:path w="148" h="1517">
                    <a:moveTo>
                      <a:pt x="3" y="758"/>
                    </a:moveTo>
                    <a:cubicBezTo>
                      <a:pt x="0" y="1177"/>
                      <a:pt x="29" y="1516"/>
                      <a:pt x="68" y="1517"/>
                    </a:cubicBezTo>
                    <a:cubicBezTo>
                      <a:pt x="107" y="1517"/>
                      <a:pt x="141" y="1178"/>
                      <a:pt x="145" y="759"/>
                    </a:cubicBezTo>
                    <a:cubicBezTo>
                      <a:pt x="148" y="340"/>
                      <a:pt x="119" y="0"/>
                      <a:pt x="80" y="0"/>
                    </a:cubicBezTo>
                    <a:cubicBezTo>
                      <a:pt x="41" y="0"/>
                      <a:pt x="7" y="339"/>
                      <a:pt x="3" y="758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7" name="Freeform 112"/>
              <p:cNvSpPr>
                <a:spLocks/>
              </p:cNvSpPr>
              <p:nvPr/>
            </p:nvSpPr>
            <p:spPr bwMode="auto">
              <a:xfrm>
                <a:off x="3260" y="2282"/>
                <a:ext cx="18" cy="182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8" y="182"/>
                  </a:cxn>
                  <a:cxn ang="0">
                    <a:pos x="17" y="91"/>
                  </a:cxn>
                  <a:cxn ang="0">
                    <a:pos x="10" y="0"/>
                  </a:cxn>
                  <a:cxn ang="0">
                    <a:pos x="0" y="91"/>
                  </a:cxn>
                </a:cxnLst>
                <a:rect l="0" t="0" r="r" b="b"/>
                <a:pathLst>
                  <a:path w="18" h="182">
                    <a:moveTo>
                      <a:pt x="0" y="91"/>
                    </a:moveTo>
                    <a:cubicBezTo>
                      <a:pt x="0" y="141"/>
                      <a:pt x="3" y="182"/>
                      <a:pt x="8" y="182"/>
                    </a:cubicBezTo>
                    <a:cubicBezTo>
                      <a:pt x="13" y="182"/>
                      <a:pt x="17" y="141"/>
                      <a:pt x="17" y="91"/>
                    </a:cubicBezTo>
                    <a:cubicBezTo>
                      <a:pt x="18" y="41"/>
                      <a:pt x="14" y="0"/>
                      <a:pt x="10" y="0"/>
                    </a:cubicBezTo>
                    <a:cubicBezTo>
                      <a:pt x="5" y="0"/>
                      <a:pt x="1" y="41"/>
                      <a:pt x="0" y="91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96" name="Group 116"/>
            <p:cNvGrpSpPr>
              <a:grpSpLocks/>
            </p:cNvGrpSpPr>
            <p:nvPr/>
          </p:nvGrpSpPr>
          <p:grpSpPr bwMode="auto">
            <a:xfrm>
              <a:off x="5176838" y="3630613"/>
              <a:ext cx="26987" cy="271463"/>
              <a:chOff x="3261" y="2287"/>
              <a:chExt cx="17" cy="171"/>
            </a:xfrm>
          </p:grpSpPr>
          <p:sp>
            <p:nvSpPr>
              <p:cNvPr id="3114" name="Freeform 114"/>
              <p:cNvSpPr>
                <a:spLocks/>
              </p:cNvSpPr>
              <p:nvPr/>
            </p:nvSpPr>
            <p:spPr bwMode="auto">
              <a:xfrm>
                <a:off x="3261" y="2287"/>
                <a:ext cx="17" cy="171"/>
              </a:xfrm>
              <a:custGeom>
                <a:avLst/>
                <a:gdLst/>
                <a:ahLst/>
                <a:cxnLst>
                  <a:cxn ang="0">
                    <a:pos x="3" y="712"/>
                  </a:cxn>
                  <a:cxn ang="0">
                    <a:pos x="64" y="1425"/>
                  </a:cxn>
                  <a:cxn ang="0">
                    <a:pos x="137" y="713"/>
                  </a:cxn>
                  <a:cxn ang="0">
                    <a:pos x="76" y="0"/>
                  </a:cxn>
                  <a:cxn ang="0">
                    <a:pos x="3" y="712"/>
                  </a:cxn>
                </a:cxnLst>
                <a:rect l="0" t="0" r="r" b="b"/>
                <a:pathLst>
                  <a:path w="140" h="1425">
                    <a:moveTo>
                      <a:pt x="3" y="712"/>
                    </a:moveTo>
                    <a:cubicBezTo>
                      <a:pt x="0" y="1105"/>
                      <a:pt x="28" y="1424"/>
                      <a:pt x="64" y="1425"/>
                    </a:cubicBezTo>
                    <a:cubicBezTo>
                      <a:pt x="101" y="1425"/>
                      <a:pt x="134" y="1106"/>
                      <a:pt x="137" y="713"/>
                    </a:cubicBezTo>
                    <a:cubicBezTo>
                      <a:pt x="140" y="319"/>
                      <a:pt x="113" y="0"/>
                      <a:pt x="76" y="0"/>
                    </a:cubicBezTo>
                    <a:cubicBezTo>
                      <a:pt x="39" y="0"/>
                      <a:pt x="7" y="318"/>
                      <a:pt x="3" y="71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5" name="Freeform 115"/>
              <p:cNvSpPr>
                <a:spLocks/>
              </p:cNvSpPr>
              <p:nvPr/>
            </p:nvSpPr>
            <p:spPr bwMode="auto">
              <a:xfrm>
                <a:off x="3261" y="2287"/>
                <a:ext cx="17" cy="171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8" y="171"/>
                  </a:cxn>
                  <a:cxn ang="0">
                    <a:pos x="16" y="86"/>
                  </a:cxn>
                  <a:cxn ang="0">
                    <a:pos x="9" y="0"/>
                  </a:cxn>
                  <a:cxn ang="0">
                    <a:pos x="0" y="86"/>
                  </a:cxn>
                </a:cxnLst>
                <a:rect l="0" t="0" r="r" b="b"/>
                <a:pathLst>
                  <a:path w="17" h="171">
                    <a:moveTo>
                      <a:pt x="0" y="86"/>
                    </a:moveTo>
                    <a:cubicBezTo>
                      <a:pt x="0" y="133"/>
                      <a:pt x="3" y="171"/>
                      <a:pt x="8" y="171"/>
                    </a:cubicBezTo>
                    <a:cubicBezTo>
                      <a:pt x="12" y="171"/>
                      <a:pt x="16" y="133"/>
                      <a:pt x="16" y="86"/>
                    </a:cubicBezTo>
                    <a:cubicBezTo>
                      <a:pt x="17" y="38"/>
                      <a:pt x="13" y="0"/>
                      <a:pt x="9" y="0"/>
                    </a:cubicBezTo>
                    <a:cubicBezTo>
                      <a:pt x="5" y="0"/>
                      <a:pt x="1" y="38"/>
                      <a:pt x="0" y="8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97" name="Group 121"/>
            <p:cNvGrpSpPr>
              <a:grpSpLocks/>
            </p:cNvGrpSpPr>
            <p:nvPr/>
          </p:nvGrpSpPr>
          <p:grpSpPr bwMode="auto">
            <a:xfrm>
              <a:off x="6840538" y="3687763"/>
              <a:ext cx="82550" cy="165100"/>
              <a:chOff x="4309" y="2323"/>
              <a:chExt cx="52" cy="104"/>
            </a:xfrm>
          </p:grpSpPr>
          <p:sp>
            <p:nvSpPr>
              <p:cNvPr id="3110" name="Freeform 117"/>
              <p:cNvSpPr>
                <a:spLocks/>
              </p:cNvSpPr>
              <p:nvPr/>
            </p:nvSpPr>
            <p:spPr bwMode="auto">
              <a:xfrm>
                <a:off x="4309" y="2323"/>
                <a:ext cx="52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31" y="433"/>
                  </a:cxn>
                  <a:cxn ang="0">
                    <a:pos x="181" y="435"/>
                  </a:cxn>
                  <a:cxn ang="0">
                    <a:pos x="214" y="218"/>
                  </a:cxn>
                  <a:cxn ang="0">
                    <a:pos x="184" y="1"/>
                  </a:cxn>
                  <a:cxn ang="0">
                    <a:pos x="34" y="0"/>
                  </a:cxn>
                  <a:cxn ang="0">
                    <a:pos x="1" y="216"/>
                  </a:cxn>
                </a:cxnLst>
                <a:rect l="0" t="0" r="r" b="b"/>
                <a:pathLst>
                  <a:path w="215" h="435">
                    <a:moveTo>
                      <a:pt x="1" y="216"/>
                    </a:moveTo>
                    <a:cubicBezTo>
                      <a:pt x="0" y="336"/>
                      <a:pt x="13" y="433"/>
                      <a:pt x="31" y="433"/>
                    </a:cubicBezTo>
                    <a:lnTo>
                      <a:pt x="181" y="435"/>
                    </a:lnTo>
                    <a:cubicBezTo>
                      <a:pt x="198" y="435"/>
                      <a:pt x="213" y="338"/>
                      <a:pt x="214" y="218"/>
                    </a:cubicBezTo>
                    <a:cubicBezTo>
                      <a:pt x="215" y="98"/>
                      <a:pt x="201" y="1"/>
                      <a:pt x="184" y="1"/>
                    </a:cubicBezTo>
                    <a:lnTo>
                      <a:pt x="34" y="0"/>
                    </a:lnTo>
                    <a:cubicBezTo>
                      <a:pt x="17" y="0"/>
                      <a:pt x="2" y="97"/>
                      <a:pt x="1" y="2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1" name="Freeform 118"/>
              <p:cNvSpPr>
                <a:spLocks/>
              </p:cNvSpPr>
              <p:nvPr/>
            </p:nvSpPr>
            <p:spPr bwMode="auto">
              <a:xfrm>
                <a:off x="4309" y="2323"/>
                <a:ext cx="16" cy="104"/>
              </a:xfrm>
              <a:custGeom>
                <a:avLst/>
                <a:gdLst/>
                <a:ahLst/>
                <a:cxnLst>
                  <a:cxn ang="0">
                    <a:pos x="31" y="433"/>
                  </a:cxn>
                  <a:cxn ang="0">
                    <a:pos x="64" y="217"/>
                  </a:cxn>
                  <a:cxn ang="0">
                    <a:pos x="34" y="0"/>
                  </a:cxn>
                  <a:cxn ang="0">
                    <a:pos x="1" y="216"/>
                  </a:cxn>
                  <a:cxn ang="0">
                    <a:pos x="31" y="433"/>
                  </a:cxn>
                </a:cxnLst>
                <a:rect l="0" t="0" r="r" b="b"/>
                <a:pathLst>
                  <a:path w="65" h="433">
                    <a:moveTo>
                      <a:pt x="31" y="433"/>
                    </a:moveTo>
                    <a:cubicBezTo>
                      <a:pt x="48" y="433"/>
                      <a:pt x="63" y="337"/>
                      <a:pt x="64" y="217"/>
                    </a:cubicBezTo>
                    <a:cubicBezTo>
                      <a:pt x="65" y="97"/>
                      <a:pt x="51" y="0"/>
                      <a:pt x="34" y="0"/>
                    </a:cubicBezTo>
                    <a:cubicBezTo>
                      <a:pt x="17" y="0"/>
                      <a:pt x="2" y="97"/>
                      <a:pt x="1" y="216"/>
                    </a:cubicBezTo>
                    <a:cubicBezTo>
                      <a:pt x="0" y="336"/>
                      <a:pt x="13" y="433"/>
                      <a:pt x="31" y="433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2" name="Freeform 119"/>
              <p:cNvSpPr>
                <a:spLocks/>
              </p:cNvSpPr>
              <p:nvPr/>
            </p:nvSpPr>
            <p:spPr bwMode="auto">
              <a:xfrm>
                <a:off x="4309" y="2323"/>
                <a:ext cx="52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31" y="433"/>
                  </a:cxn>
                  <a:cxn ang="0">
                    <a:pos x="181" y="435"/>
                  </a:cxn>
                  <a:cxn ang="0">
                    <a:pos x="214" y="218"/>
                  </a:cxn>
                  <a:cxn ang="0">
                    <a:pos x="184" y="1"/>
                  </a:cxn>
                  <a:cxn ang="0">
                    <a:pos x="34" y="0"/>
                  </a:cxn>
                  <a:cxn ang="0">
                    <a:pos x="1" y="216"/>
                  </a:cxn>
                </a:cxnLst>
                <a:rect l="0" t="0" r="r" b="b"/>
                <a:pathLst>
                  <a:path w="215" h="435">
                    <a:moveTo>
                      <a:pt x="1" y="216"/>
                    </a:moveTo>
                    <a:cubicBezTo>
                      <a:pt x="0" y="336"/>
                      <a:pt x="13" y="433"/>
                      <a:pt x="31" y="433"/>
                    </a:cubicBezTo>
                    <a:lnTo>
                      <a:pt x="181" y="435"/>
                    </a:lnTo>
                    <a:cubicBezTo>
                      <a:pt x="198" y="435"/>
                      <a:pt x="213" y="338"/>
                      <a:pt x="214" y="218"/>
                    </a:cubicBezTo>
                    <a:cubicBezTo>
                      <a:pt x="215" y="98"/>
                      <a:pt x="201" y="1"/>
                      <a:pt x="184" y="1"/>
                    </a:cubicBezTo>
                    <a:lnTo>
                      <a:pt x="34" y="0"/>
                    </a:lnTo>
                    <a:cubicBezTo>
                      <a:pt x="17" y="0"/>
                      <a:pt x="2" y="97"/>
                      <a:pt x="1" y="21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3" name="Freeform 120"/>
              <p:cNvSpPr>
                <a:spLocks/>
              </p:cNvSpPr>
              <p:nvPr/>
            </p:nvSpPr>
            <p:spPr bwMode="auto">
              <a:xfrm>
                <a:off x="4316" y="2323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98" name="Group 126"/>
            <p:cNvGrpSpPr>
              <a:grpSpLocks/>
            </p:cNvGrpSpPr>
            <p:nvPr/>
          </p:nvGrpSpPr>
          <p:grpSpPr bwMode="auto">
            <a:xfrm>
              <a:off x="6765925" y="3627438"/>
              <a:ext cx="117475" cy="284163"/>
              <a:chOff x="4262" y="2285"/>
              <a:chExt cx="74" cy="179"/>
            </a:xfrm>
          </p:grpSpPr>
          <p:sp>
            <p:nvSpPr>
              <p:cNvPr id="3106" name="Freeform 122"/>
              <p:cNvSpPr>
                <a:spLocks/>
              </p:cNvSpPr>
              <p:nvPr/>
            </p:nvSpPr>
            <p:spPr bwMode="auto">
              <a:xfrm>
                <a:off x="4262" y="2285"/>
                <a:ext cx="74" cy="179"/>
              </a:xfrm>
              <a:custGeom>
                <a:avLst/>
                <a:gdLst/>
                <a:ahLst/>
                <a:cxnLst>
                  <a:cxn ang="0">
                    <a:pos x="1" y="373"/>
                  </a:cxn>
                  <a:cxn ang="0">
                    <a:pos x="67" y="746"/>
                  </a:cxn>
                  <a:cxn ang="0">
                    <a:pos x="234" y="748"/>
                  </a:cxn>
                  <a:cxn ang="0">
                    <a:pos x="305" y="375"/>
                  </a:cxn>
                  <a:cxn ang="0">
                    <a:pos x="240" y="2"/>
                  </a:cxn>
                  <a:cxn ang="0">
                    <a:pos x="73" y="1"/>
                  </a:cxn>
                  <a:cxn ang="0">
                    <a:pos x="1" y="373"/>
                  </a:cxn>
                </a:cxnLst>
                <a:rect l="0" t="0" r="r" b="b"/>
                <a:pathLst>
                  <a:path w="307" h="748">
                    <a:moveTo>
                      <a:pt x="1" y="373"/>
                    </a:moveTo>
                    <a:cubicBezTo>
                      <a:pt x="0" y="579"/>
                      <a:pt x="29" y="746"/>
                      <a:pt x="67" y="746"/>
                    </a:cubicBezTo>
                    <a:lnTo>
                      <a:pt x="234" y="748"/>
                    </a:lnTo>
                    <a:cubicBezTo>
                      <a:pt x="272" y="748"/>
                      <a:pt x="304" y="581"/>
                      <a:pt x="305" y="375"/>
                    </a:cubicBezTo>
                    <a:cubicBezTo>
                      <a:pt x="307" y="169"/>
                      <a:pt x="278" y="2"/>
                      <a:pt x="240" y="2"/>
                    </a:cubicBezTo>
                    <a:lnTo>
                      <a:pt x="73" y="1"/>
                    </a:lnTo>
                    <a:cubicBezTo>
                      <a:pt x="35" y="0"/>
                      <a:pt x="3" y="167"/>
                      <a:pt x="1" y="373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7" name="Freeform 123"/>
              <p:cNvSpPr>
                <a:spLocks/>
              </p:cNvSpPr>
              <p:nvPr/>
            </p:nvSpPr>
            <p:spPr bwMode="auto">
              <a:xfrm>
                <a:off x="4262" y="2285"/>
                <a:ext cx="34" cy="179"/>
              </a:xfrm>
              <a:custGeom>
                <a:avLst/>
                <a:gdLst/>
                <a:ahLst/>
                <a:cxnLst>
                  <a:cxn ang="0">
                    <a:pos x="67" y="746"/>
                  </a:cxn>
                  <a:cxn ang="0">
                    <a:pos x="138" y="374"/>
                  </a:cxn>
                  <a:cxn ang="0">
                    <a:pos x="73" y="1"/>
                  </a:cxn>
                  <a:cxn ang="0">
                    <a:pos x="1" y="373"/>
                  </a:cxn>
                  <a:cxn ang="0">
                    <a:pos x="67" y="746"/>
                  </a:cxn>
                </a:cxnLst>
                <a:rect l="0" t="0" r="r" b="b"/>
                <a:pathLst>
                  <a:path w="140" h="747">
                    <a:moveTo>
                      <a:pt x="67" y="746"/>
                    </a:moveTo>
                    <a:cubicBezTo>
                      <a:pt x="105" y="747"/>
                      <a:pt x="137" y="580"/>
                      <a:pt x="138" y="374"/>
                    </a:cubicBezTo>
                    <a:cubicBezTo>
                      <a:pt x="140" y="168"/>
                      <a:pt x="111" y="1"/>
                      <a:pt x="73" y="1"/>
                    </a:cubicBezTo>
                    <a:cubicBezTo>
                      <a:pt x="35" y="0"/>
                      <a:pt x="3" y="167"/>
                      <a:pt x="1" y="373"/>
                    </a:cubicBezTo>
                    <a:cubicBezTo>
                      <a:pt x="0" y="579"/>
                      <a:pt x="29" y="746"/>
                      <a:pt x="67" y="7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8" name="Freeform 124"/>
              <p:cNvSpPr>
                <a:spLocks/>
              </p:cNvSpPr>
              <p:nvPr/>
            </p:nvSpPr>
            <p:spPr bwMode="auto">
              <a:xfrm>
                <a:off x="4262" y="2285"/>
                <a:ext cx="74" cy="179"/>
              </a:xfrm>
              <a:custGeom>
                <a:avLst/>
                <a:gdLst/>
                <a:ahLst/>
                <a:cxnLst>
                  <a:cxn ang="0">
                    <a:pos x="1" y="373"/>
                  </a:cxn>
                  <a:cxn ang="0">
                    <a:pos x="67" y="746"/>
                  </a:cxn>
                  <a:cxn ang="0">
                    <a:pos x="234" y="748"/>
                  </a:cxn>
                  <a:cxn ang="0">
                    <a:pos x="305" y="375"/>
                  </a:cxn>
                  <a:cxn ang="0">
                    <a:pos x="240" y="2"/>
                  </a:cxn>
                  <a:cxn ang="0">
                    <a:pos x="73" y="1"/>
                  </a:cxn>
                  <a:cxn ang="0">
                    <a:pos x="1" y="373"/>
                  </a:cxn>
                </a:cxnLst>
                <a:rect l="0" t="0" r="r" b="b"/>
                <a:pathLst>
                  <a:path w="307" h="748">
                    <a:moveTo>
                      <a:pt x="1" y="373"/>
                    </a:moveTo>
                    <a:cubicBezTo>
                      <a:pt x="0" y="579"/>
                      <a:pt x="29" y="746"/>
                      <a:pt x="67" y="746"/>
                    </a:cubicBezTo>
                    <a:lnTo>
                      <a:pt x="234" y="748"/>
                    </a:lnTo>
                    <a:cubicBezTo>
                      <a:pt x="272" y="748"/>
                      <a:pt x="304" y="581"/>
                      <a:pt x="305" y="375"/>
                    </a:cubicBezTo>
                    <a:cubicBezTo>
                      <a:pt x="307" y="169"/>
                      <a:pt x="278" y="2"/>
                      <a:pt x="240" y="2"/>
                    </a:cubicBezTo>
                    <a:lnTo>
                      <a:pt x="73" y="1"/>
                    </a:lnTo>
                    <a:cubicBezTo>
                      <a:pt x="35" y="0"/>
                      <a:pt x="3" y="167"/>
                      <a:pt x="1" y="37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9" name="Freeform 125"/>
              <p:cNvSpPr>
                <a:spLocks/>
              </p:cNvSpPr>
              <p:nvPr/>
            </p:nvSpPr>
            <p:spPr bwMode="auto">
              <a:xfrm>
                <a:off x="4278" y="2285"/>
                <a:ext cx="18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8" h="179">
                    <a:moveTo>
                      <a:pt x="0" y="179"/>
                    </a:moveTo>
                    <a:cubicBezTo>
                      <a:pt x="9" y="179"/>
                      <a:pt x="17" y="139"/>
                      <a:pt x="17" y="90"/>
                    </a:cubicBezTo>
                    <a:cubicBezTo>
                      <a:pt x="18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99" name="Group 131"/>
            <p:cNvGrpSpPr>
              <a:grpSpLocks/>
            </p:cNvGrpSpPr>
            <p:nvPr/>
          </p:nvGrpSpPr>
          <p:grpSpPr bwMode="auto">
            <a:xfrm>
              <a:off x="6748463" y="3538538"/>
              <a:ext cx="96837" cy="460375"/>
              <a:chOff x="4251" y="2229"/>
              <a:chExt cx="61" cy="290"/>
            </a:xfrm>
          </p:grpSpPr>
          <p:sp>
            <p:nvSpPr>
              <p:cNvPr id="3102" name="Freeform 127"/>
              <p:cNvSpPr>
                <a:spLocks/>
              </p:cNvSpPr>
              <p:nvPr/>
            </p:nvSpPr>
            <p:spPr bwMode="auto">
              <a:xfrm>
                <a:off x="4251" y="2229"/>
                <a:ext cx="61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60" y="1209"/>
                  </a:cxn>
                  <a:cxn ang="0">
                    <a:pos x="185" y="1210"/>
                  </a:cxn>
                  <a:cxn ang="0">
                    <a:pos x="252" y="606"/>
                  </a:cxn>
                  <a:cxn ang="0">
                    <a:pos x="195" y="1"/>
                  </a:cxn>
                  <a:cxn ang="0">
                    <a:pos x="70" y="0"/>
                  </a:cxn>
                  <a:cxn ang="0">
                    <a:pos x="2" y="604"/>
                  </a:cxn>
                </a:cxnLst>
                <a:rect l="0" t="0" r="r" b="b"/>
                <a:pathLst>
                  <a:path w="255" h="1210">
                    <a:moveTo>
                      <a:pt x="2" y="604"/>
                    </a:moveTo>
                    <a:cubicBezTo>
                      <a:pt x="0" y="938"/>
                      <a:pt x="26" y="1209"/>
                      <a:pt x="60" y="1209"/>
                    </a:cubicBezTo>
                    <a:lnTo>
                      <a:pt x="185" y="1210"/>
                    </a:lnTo>
                    <a:cubicBezTo>
                      <a:pt x="220" y="1210"/>
                      <a:pt x="250" y="940"/>
                      <a:pt x="252" y="606"/>
                    </a:cubicBezTo>
                    <a:cubicBezTo>
                      <a:pt x="255" y="272"/>
                      <a:pt x="229" y="2"/>
                      <a:pt x="195" y="1"/>
                    </a:cubicBezTo>
                    <a:lnTo>
                      <a:pt x="70" y="0"/>
                    </a:lnTo>
                    <a:cubicBezTo>
                      <a:pt x="35" y="0"/>
                      <a:pt x="5" y="270"/>
                      <a:pt x="2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3" name="Freeform 128"/>
              <p:cNvSpPr>
                <a:spLocks/>
              </p:cNvSpPr>
              <p:nvPr/>
            </p:nvSpPr>
            <p:spPr bwMode="auto">
              <a:xfrm>
                <a:off x="4251" y="2229"/>
                <a:ext cx="31" cy="290"/>
              </a:xfrm>
              <a:custGeom>
                <a:avLst/>
                <a:gdLst/>
                <a:ahLst/>
                <a:cxnLst>
                  <a:cxn ang="0">
                    <a:pos x="60" y="1209"/>
                  </a:cxn>
                  <a:cxn ang="0">
                    <a:pos x="127" y="605"/>
                  </a:cxn>
                  <a:cxn ang="0">
                    <a:pos x="70" y="0"/>
                  </a:cxn>
                  <a:cxn ang="0">
                    <a:pos x="2" y="604"/>
                  </a:cxn>
                  <a:cxn ang="0">
                    <a:pos x="60" y="1209"/>
                  </a:cxn>
                </a:cxnLst>
                <a:rect l="0" t="0" r="r" b="b"/>
                <a:pathLst>
                  <a:path w="130" h="1209">
                    <a:moveTo>
                      <a:pt x="60" y="1209"/>
                    </a:moveTo>
                    <a:cubicBezTo>
                      <a:pt x="95" y="1209"/>
                      <a:pt x="125" y="939"/>
                      <a:pt x="127" y="605"/>
                    </a:cubicBezTo>
                    <a:cubicBezTo>
                      <a:pt x="130" y="271"/>
                      <a:pt x="104" y="1"/>
                      <a:pt x="70" y="0"/>
                    </a:cubicBezTo>
                    <a:cubicBezTo>
                      <a:pt x="35" y="0"/>
                      <a:pt x="5" y="270"/>
                      <a:pt x="2" y="604"/>
                    </a:cubicBezTo>
                    <a:cubicBezTo>
                      <a:pt x="0" y="938"/>
                      <a:pt x="26" y="1209"/>
                      <a:pt x="60" y="1209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4" name="Freeform 129"/>
              <p:cNvSpPr>
                <a:spLocks/>
              </p:cNvSpPr>
              <p:nvPr/>
            </p:nvSpPr>
            <p:spPr bwMode="auto">
              <a:xfrm>
                <a:off x="4251" y="2229"/>
                <a:ext cx="61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60" y="1209"/>
                  </a:cxn>
                  <a:cxn ang="0">
                    <a:pos x="185" y="1210"/>
                  </a:cxn>
                  <a:cxn ang="0">
                    <a:pos x="252" y="606"/>
                  </a:cxn>
                  <a:cxn ang="0">
                    <a:pos x="195" y="1"/>
                  </a:cxn>
                  <a:cxn ang="0">
                    <a:pos x="70" y="0"/>
                  </a:cxn>
                  <a:cxn ang="0">
                    <a:pos x="2" y="604"/>
                  </a:cxn>
                </a:cxnLst>
                <a:rect l="0" t="0" r="r" b="b"/>
                <a:pathLst>
                  <a:path w="255" h="1210">
                    <a:moveTo>
                      <a:pt x="2" y="604"/>
                    </a:moveTo>
                    <a:cubicBezTo>
                      <a:pt x="0" y="938"/>
                      <a:pt x="26" y="1209"/>
                      <a:pt x="60" y="1209"/>
                    </a:cubicBezTo>
                    <a:lnTo>
                      <a:pt x="185" y="1210"/>
                    </a:lnTo>
                    <a:cubicBezTo>
                      <a:pt x="220" y="1210"/>
                      <a:pt x="250" y="940"/>
                      <a:pt x="252" y="606"/>
                    </a:cubicBezTo>
                    <a:cubicBezTo>
                      <a:pt x="255" y="272"/>
                      <a:pt x="229" y="2"/>
                      <a:pt x="195" y="1"/>
                    </a:cubicBezTo>
                    <a:lnTo>
                      <a:pt x="70" y="0"/>
                    </a:lnTo>
                    <a:cubicBezTo>
                      <a:pt x="35" y="0"/>
                      <a:pt x="5" y="270"/>
                      <a:pt x="2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5" name="Freeform 130"/>
              <p:cNvSpPr>
                <a:spLocks/>
              </p:cNvSpPr>
              <p:nvPr/>
            </p:nvSpPr>
            <p:spPr bwMode="auto">
              <a:xfrm>
                <a:off x="4265" y="2229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9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00" name="Group 137"/>
            <p:cNvGrpSpPr>
              <a:grpSpLocks/>
            </p:cNvGrpSpPr>
            <p:nvPr/>
          </p:nvGrpSpPr>
          <p:grpSpPr bwMode="auto">
            <a:xfrm>
              <a:off x="6332538" y="3603626"/>
              <a:ext cx="452437" cy="355600"/>
              <a:chOff x="3989" y="2270"/>
              <a:chExt cx="285" cy="224"/>
            </a:xfrm>
          </p:grpSpPr>
          <p:sp>
            <p:nvSpPr>
              <p:cNvPr id="3097" name="Freeform 132"/>
              <p:cNvSpPr>
                <a:spLocks/>
              </p:cNvSpPr>
              <p:nvPr/>
            </p:nvSpPr>
            <p:spPr bwMode="auto">
              <a:xfrm>
                <a:off x="3989" y="2286"/>
                <a:ext cx="277" cy="208"/>
              </a:xfrm>
              <a:custGeom>
                <a:avLst/>
                <a:gdLst/>
                <a:ahLst/>
                <a:cxnLst>
                  <a:cxn ang="0">
                    <a:pos x="2" y="429"/>
                  </a:cxn>
                  <a:cxn ang="0">
                    <a:pos x="60" y="859"/>
                  </a:cxn>
                  <a:cxn ang="0">
                    <a:pos x="1086" y="867"/>
                  </a:cxn>
                  <a:cxn ang="0">
                    <a:pos x="1152" y="438"/>
                  </a:cxn>
                  <a:cxn ang="0">
                    <a:pos x="1093" y="9"/>
                  </a:cxn>
                  <a:cxn ang="0">
                    <a:pos x="67" y="1"/>
                  </a:cxn>
                  <a:cxn ang="0">
                    <a:pos x="2" y="429"/>
                  </a:cxn>
                </a:cxnLst>
                <a:rect l="0" t="0" r="r" b="b"/>
                <a:pathLst>
                  <a:path w="1154" h="867">
                    <a:moveTo>
                      <a:pt x="2" y="429"/>
                    </a:moveTo>
                    <a:cubicBezTo>
                      <a:pt x="0" y="666"/>
                      <a:pt x="26" y="859"/>
                      <a:pt x="60" y="859"/>
                    </a:cubicBezTo>
                    <a:lnTo>
                      <a:pt x="1086" y="867"/>
                    </a:lnTo>
                    <a:cubicBezTo>
                      <a:pt x="1121" y="867"/>
                      <a:pt x="1150" y="675"/>
                      <a:pt x="1152" y="438"/>
                    </a:cubicBezTo>
                    <a:cubicBezTo>
                      <a:pt x="1154" y="201"/>
                      <a:pt x="1128" y="9"/>
                      <a:pt x="1093" y="9"/>
                    </a:cubicBezTo>
                    <a:lnTo>
                      <a:pt x="67" y="1"/>
                    </a:lnTo>
                    <a:cubicBezTo>
                      <a:pt x="33" y="0"/>
                      <a:pt x="4" y="192"/>
                      <a:pt x="2" y="429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8" name="Freeform 133"/>
              <p:cNvSpPr>
                <a:spLocks/>
              </p:cNvSpPr>
              <p:nvPr/>
            </p:nvSpPr>
            <p:spPr bwMode="auto">
              <a:xfrm>
                <a:off x="3997" y="2270"/>
                <a:ext cx="277" cy="208"/>
              </a:xfrm>
              <a:custGeom>
                <a:avLst/>
                <a:gdLst/>
                <a:ahLst/>
                <a:cxnLst>
                  <a:cxn ang="0">
                    <a:pos x="2" y="428"/>
                  </a:cxn>
                  <a:cxn ang="0">
                    <a:pos x="61" y="858"/>
                  </a:cxn>
                  <a:cxn ang="0">
                    <a:pos x="1087" y="866"/>
                  </a:cxn>
                  <a:cxn ang="0">
                    <a:pos x="1152" y="438"/>
                  </a:cxn>
                  <a:cxn ang="0">
                    <a:pos x="1094" y="8"/>
                  </a:cxn>
                  <a:cxn ang="0">
                    <a:pos x="67" y="0"/>
                  </a:cxn>
                  <a:cxn ang="0">
                    <a:pos x="2" y="428"/>
                  </a:cxn>
                </a:cxnLst>
                <a:rect l="0" t="0" r="r" b="b"/>
                <a:pathLst>
                  <a:path w="1154" h="867">
                    <a:moveTo>
                      <a:pt x="2" y="428"/>
                    </a:moveTo>
                    <a:cubicBezTo>
                      <a:pt x="0" y="666"/>
                      <a:pt x="26" y="858"/>
                      <a:pt x="61" y="858"/>
                    </a:cubicBezTo>
                    <a:lnTo>
                      <a:pt x="1087" y="866"/>
                    </a:lnTo>
                    <a:cubicBezTo>
                      <a:pt x="1121" y="867"/>
                      <a:pt x="1150" y="675"/>
                      <a:pt x="1152" y="438"/>
                    </a:cubicBezTo>
                    <a:cubicBezTo>
                      <a:pt x="1154" y="201"/>
                      <a:pt x="1128" y="8"/>
                      <a:pt x="1094" y="8"/>
                    </a:cubicBezTo>
                    <a:lnTo>
                      <a:pt x="67" y="0"/>
                    </a:lnTo>
                    <a:cubicBezTo>
                      <a:pt x="33" y="0"/>
                      <a:pt x="4" y="191"/>
                      <a:pt x="2" y="42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9" name="Freeform 134"/>
              <p:cNvSpPr>
                <a:spLocks/>
              </p:cNvSpPr>
              <p:nvPr/>
            </p:nvSpPr>
            <p:spPr bwMode="auto">
              <a:xfrm>
                <a:off x="3997" y="2270"/>
                <a:ext cx="31" cy="206"/>
              </a:xfrm>
              <a:custGeom>
                <a:avLst/>
                <a:gdLst/>
                <a:ahLst/>
                <a:cxnLst>
                  <a:cxn ang="0">
                    <a:pos x="61" y="858"/>
                  </a:cxn>
                  <a:cxn ang="0">
                    <a:pos x="126" y="429"/>
                  </a:cxn>
                  <a:cxn ang="0">
                    <a:pos x="67" y="0"/>
                  </a:cxn>
                  <a:cxn ang="0">
                    <a:pos x="2" y="428"/>
                  </a:cxn>
                  <a:cxn ang="0">
                    <a:pos x="61" y="858"/>
                  </a:cxn>
                </a:cxnLst>
                <a:rect l="0" t="0" r="r" b="b"/>
                <a:pathLst>
                  <a:path w="128" h="858">
                    <a:moveTo>
                      <a:pt x="61" y="858"/>
                    </a:moveTo>
                    <a:cubicBezTo>
                      <a:pt x="95" y="858"/>
                      <a:pt x="124" y="667"/>
                      <a:pt x="126" y="429"/>
                    </a:cubicBezTo>
                    <a:cubicBezTo>
                      <a:pt x="128" y="192"/>
                      <a:pt x="102" y="0"/>
                      <a:pt x="67" y="0"/>
                    </a:cubicBezTo>
                    <a:cubicBezTo>
                      <a:pt x="33" y="0"/>
                      <a:pt x="4" y="191"/>
                      <a:pt x="2" y="428"/>
                    </a:cubicBezTo>
                    <a:cubicBezTo>
                      <a:pt x="0" y="666"/>
                      <a:pt x="26" y="858"/>
                      <a:pt x="61" y="85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0" name="Freeform 135"/>
              <p:cNvSpPr>
                <a:spLocks/>
              </p:cNvSpPr>
              <p:nvPr/>
            </p:nvSpPr>
            <p:spPr bwMode="auto">
              <a:xfrm>
                <a:off x="3997" y="2270"/>
                <a:ext cx="277" cy="208"/>
              </a:xfrm>
              <a:custGeom>
                <a:avLst/>
                <a:gdLst/>
                <a:ahLst/>
                <a:cxnLst>
                  <a:cxn ang="0">
                    <a:pos x="2" y="428"/>
                  </a:cxn>
                  <a:cxn ang="0">
                    <a:pos x="61" y="858"/>
                  </a:cxn>
                  <a:cxn ang="0">
                    <a:pos x="1087" y="866"/>
                  </a:cxn>
                  <a:cxn ang="0">
                    <a:pos x="1152" y="438"/>
                  </a:cxn>
                  <a:cxn ang="0">
                    <a:pos x="1094" y="8"/>
                  </a:cxn>
                  <a:cxn ang="0">
                    <a:pos x="67" y="0"/>
                  </a:cxn>
                  <a:cxn ang="0">
                    <a:pos x="2" y="428"/>
                  </a:cxn>
                </a:cxnLst>
                <a:rect l="0" t="0" r="r" b="b"/>
                <a:pathLst>
                  <a:path w="1154" h="867">
                    <a:moveTo>
                      <a:pt x="2" y="428"/>
                    </a:moveTo>
                    <a:cubicBezTo>
                      <a:pt x="0" y="666"/>
                      <a:pt x="26" y="858"/>
                      <a:pt x="61" y="858"/>
                    </a:cubicBezTo>
                    <a:lnTo>
                      <a:pt x="1087" y="866"/>
                    </a:lnTo>
                    <a:cubicBezTo>
                      <a:pt x="1121" y="867"/>
                      <a:pt x="1150" y="675"/>
                      <a:pt x="1152" y="438"/>
                    </a:cubicBezTo>
                    <a:cubicBezTo>
                      <a:pt x="1154" y="201"/>
                      <a:pt x="1128" y="8"/>
                      <a:pt x="1094" y="8"/>
                    </a:cubicBezTo>
                    <a:lnTo>
                      <a:pt x="67" y="0"/>
                    </a:lnTo>
                    <a:cubicBezTo>
                      <a:pt x="33" y="0"/>
                      <a:pt x="4" y="191"/>
                      <a:pt x="2" y="42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1" name="Freeform 136"/>
              <p:cNvSpPr>
                <a:spLocks/>
              </p:cNvSpPr>
              <p:nvPr/>
            </p:nvSpPr>
            <p:spPr bwMode="auto">
              <a:xfrm>
                <a:off x="4011" y="2270"/>
                <a:ext cx="17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6" y="103"/>
                  </a:cxn>
                  <a:cxn ang="0">
                    <a:pos x="2" y="0"/>
                  </a:cxn>
                </a:cxnLst>
                <a:rect l="0" t="0" r="r" b="b"/>
                <a:pathLst>
                  <a:path w="17" h="206">
                    <a:moveTo>
                      <a:pt x="0" y="206"/>
                    </a:moveTo>
                    <a:cubicBezTo>
                      <a:pt x="9" y="206"/>
                      <a:pt x="16" y="160"/>
                      <a:pt x="16" y="103"/>
                    </a:cubicBezTo>
                    <a:cubicBezTo>
                      <a:pt x="17" y="46"/>
                      <a:pt x="10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01" name="Freeform 138"/>
            <p:cNvSpPr>
              <a:spLocks/>
            </p:cNvSpPr>
            <p:nvPr/>
          </p:nvSpPr>
          <p:spPr bwMode="auto">
            <a:xfrm>
              <a:off x="6786563" y="3768726"/>
              <a:ext cx="4762" cy="95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7" y="25"/>
                </a:cxn>
                <a:cxn ang="0">
                  <a:pos x="13" y="13"/>
                </a:cxn>
                <a:cxn ang="0">
                  <a:pos x="7" y="0"/>
                </a:cxn>
                <a:cxn ang="0">
                  <a:pos x="0" y="13"/>
                </a:cxn>
              </a:cxnLst>
              <a:rect l="0" t="0" r="r" b="b"/>
              <a:pathLst>
                <a:path w="13" h="25">
                  <a:moveTo>
                    <a:pt x="0" y="13"/>
                  </a:moveTo>
                  <a:cubicBezTo>
                    <a:pt x="0" y="19"/>
                    <a:pt x="3" y="25"/>
                    <a:pt x="7" y="25"/>
                  </a:cubicBezTo>
                  <a:cubicBezTo>
                    <a:pt x="10" y="25"/>
                    <a:pt x="13" y="20"/>
                    <a:pt x="13" y="13"/>
                  </a:cubicBezTo>
                  <a:cubicBezTo>
                    <a:pt x="13" y="6"/>
                    <a:pt x="10" y="0"/>
                    <a:pt x="7" y="0"/>
                  </a:cubicBezTo>
                  <a:cubicBezTo>
                    <a:pt x="3" y="0"/>
                    <a:pt x="1" y="6"/>
                    <a:pt x="0" y="1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139"/>
            <p:cNvSpPr>
              <a:spLocks/>
            </p:cNvSpPr>
            <p:nvPr/>
          </p:nvSpPr>
          <p:spPr bwMode="auto">
            <a:xfrm>
              <a:off x="6764338" y="3941763"/>
              <a:ext cx="7937" cy="142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0" y="38"/>
                </a:cxn>
                <a:cxn ang="0">
                  <a:pos x="21" y="19"/>
                </a:cxn>
                <a:cxn ang="0">
                  <a:pos x="11" y="0"/>
                </a:cxn>
                <a:cxn ang="0">
                  <a:pos x="0" y="19"/>
                </a:cxn>
              </a:cxnLst>
              <a:rect l="0" t="0" r="r" b="b"/>
              <a:pathLst>
                <a:path w="21" h="38">
                  <a:moveTo>
                    <a:pt x="0" y="19"/>
                  </a:moveTo>
                  <a:cubicBezTo>
                    <a:pt x="0" y="29"/>
                    <a:pt x="5" y="38"/>
                    <a:pt x="10" y="38"/>
                  </a:cubicBezTo>
                  <a:cubicBezTo>
                    <a:pt x="16" y="38"/>
                    <a:pt x="21" y="29"/>
                    <a:pt x="21" y="19"/>
                  </a:cubicBezTo>
                  <a:cubicBezTo>
                    <a:pt x="21" y="9"/>
                    <a:pt x="16" y="0"/>
                    <a:pt x="11" y="0"/>
                  </a:cubicBezTo>
                  <a:cubicBezTo>
                    <a:pt x="5" y="0"/>
                    <a:pt x="0" y="9"/>
                    <a:pt x="0" y="1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140"/>
            <p:cNvSpPr>
              <a:spLocks/>
            </p:cNvSpPr>
            <p:nvPr/>
          </p:nvSpPr>
          <p:spPr bwMode="auto">
            <a:xfrm>
              <a:off x="6770688" y="3578226"/>
              <a:ext cx="7937" cy="142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0" y="38"/>
                </a:cxn>
                <a:cxn ang="0">
                  <a:pos x="21" y="19"/>
                </a:cxn>
                <a:cxn ang="0">
                  <a:pos x="10" y="0"/>
                </a:cxn>
                <a:cxn ang="0">
                  <a:pos x="0" y="19"/>
                </a:cxn>
              </a:cxnLst>
              <a:rect l="0" t="0" r="r" b="b"/>
              <a:pathLst>
                <a:path w="21" h="38">
                  <a:moveTo>
                    <a:pt x="0" y="19"/>
                  </a:moveTo>
                  <a:cubicBezTo>
                    <a:pt x="0" y="29"/>
                    <a:pt x="4" y="38"/>
                    <a:pt x="10" y="38"/>
                  </a:cubicBezTo>
                  <a:cubicBezTo>
                    <a:pt x="16" y="38"/>
                    <a:pt x="21" y="29"/>
                    <a:pt x="21" y="19"/>
                  </a:cubicBezTo>
                  <a:cubicBezTo>
                    <a:pt x="21" y="9"/>
                    <a:pt x="16" y="0"/>
                    <a:pt x="10" y="0"/>
                  </a:cubicBezTo>
                  <a:cubicBezTo>
                    <a:pt x="5" y="0"/>
                    <a:pt x="0" y="8"/>
                    <a:pt x="0" y="1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Freeform 141"/>
            <p:cNvSpPr>
              <a:spLocks/>
            </p:cNvSpPr>
            <p:nvPr/>
          </p:nvSpPr>
          <p:spPr bwMode="auto">
            <a:xfrm>
              <a:off x="6783388" y="3670301"/>
              <a:ext cx="7937" cy="127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0" y="33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6"/>
                </a:cxn>
              </a:cxnLst>
              <a:rect l="0" t="0" r="r" b="b"/>
              <a:pathLst>
                <a:path w="21" h="33">
                  <a:moveTo>
                    <a:pt x="0" y="16"/>
                  </a:moveTo>
                  <a:cubicBezTo>
                    <a:pt x="0" y="26"/>
                    <a:pt x="5" y="33"/>
                    <a:pt x="10" y="33"/>
                  </a:cubicBezTo>
                  <a:cubicBezTo>
                    <a:pt x="16" y="33"/>
                    <a:pt x="21" y="26"/>
                    <a:pt x="21" y="17"/>
                  </a:cubicBezTo>
                  <a:cubicBezTo>
                    <a:pt x="21" y="7"/>
                    <a:pt x="16" y="0"/>
                    <a:pt x="11" y="0"/>
                  </a:cubicBezTo>
                  <a:cubicBezTo>
                    <a:pt x="5" y="0"/>
                    <a:pt x="0" y="7"/>
                    <a:pt x="0" y="16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Oval 142"/>
            <p:cNvSpPr>
              <a:spLocks noChangeArrowheads="1"/>
            </p:cNvSpPr>
            <p:nvPr/>
          </p:nvSpPr>
          <p:spPr bwMode="auto">
            <a:xfrm>
              <a:off x="6781800" y="3859213"/>
              <a:ext cx="6350" cy="1111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06" name="Group 148"/>
            <p:cNvGrpSpPr>
              <a:grpSpLocks/>
            </p:cNvGrpSpPr>
            <p:nvPr/>
          </p:nvGrpSpPr>
          <p:grpSpPr bwMode="auto">
            <a:xfrm>
              <a:off x="6286500" y="3536951"/>
              <a:ext cx="131762" cy="474663"/>
              <a:chOff x="3960" y="2228"/>
              <a:chExt cx="83" cy="299"/>
            </a:xfrm>
          </p:grpSpPr>
          <p:sp>
            <p:nvSpPr>
              <p:cNvPr id="3092" name="Freeform 143"/>
              <p:cNvSpPr>
                <a:spLocks/>
              </p:cNvSpPr>
              <p:nvPr/>
            </p:nvSpPr>
            <p:spPr bwMode="auto">
              <a:xfrm>
                <a:off x="3960" y="2236"/>
                <a:ext cx="83" cy="291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84" y="1209"/>
                  </a:cxn>
                  <a:cxn ang="0">
                    <a:pos x="254" y="1210"/>
                  </a:cxn>
                  <a:cxn ang="0">
                    <a:pos x="345" y="607"/>
                  </a:cxn>
                  <a:cxn ang="0">
                    <a:pos x="264" y="2"/>
                  </a:cxn>
                  <a:cxn ang="0">
                    <a:pos x="93" y="0"/>
                  </a:cxn>
                  <a:cxn ang="0">
                    <a:pos x="3" y="604"/>
                  </a:cxn>
                </a:cxnLst>
                <a:rect l="0" t="0" r="r" b="b"/>
                <a:pathLst>
                  <a:path w="347" h="1211">
                    <a:moveTo>
                      <a:pt x="3" y="604"/>
                    </a:moveTo>
                    <a:cubicBezTo>
                      <a:pt x="0" y="938"/>
                      <a:pt x="36" y="1208"/>
                      <a:pt x="84" y="1209"/>
                    </a:cubicBezTo>
                    <a:lnTo>
                      <a:pt x="254" y="1210"/>
                    </a:lnTo>
                    <a:cubicBezTo>
                      <a:pt x="302" y="1211"/>
                      <a:pt x="342" y="940"/>
                      <a:pt x="345" y="607"/>
                    </a:cubicBezTo>
                    <a:cubicBezTo>
                      <a:pt x="347" y="273"/>
                      <a:pt x="311" y="2"/>
                      <a:pt x="264" y="2"/>
                    </a:cubicBezTo>
                    <a:lnTo>
                      <a:pt x="93" y="0"/>
                    </a:lnTo>
                    <a:cubicBezTo>
                      <a:pt x="46" y="0"/>
                      <a:pt x="6" y="270"/>
                      <a:pt x="3" y="604"/>
                    </a:cubicBezTo>
                    <a:close/>
                  </a:path>
                </a:pathLst>
              </a:custGeom>
              <a:solidFill>
                <a:srgbClr val="1C1C1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3" name="Freeform 144"/>
              <p:cNvSpPr>
                <a:spLocks/>
              </p:cNvSpPr>
              <p:nvPr/>
            </p:nvSpPr>
            <p:spPr bwMode="auto">
              <a:xfrm>
                <a:off x="3960" y="2228"/>
                <a:ext cx="83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84" y="1208"/>
                  </a:cxn>
                  <a:cxn ang="0">
                    <a:pos x="254" y="1210"/>
                  </a:cxn>
                  <a:cxn ang="0">
                    <a:pos x="345" y="606"/>
                  </a:cxn>
                  <a:cxn ang="0">
                    <a:pos x="264" y="2"/>
                  </a:cxn>
                  <a:cxn ang="0">
                    <a:pos x="93" y="0"/>
                  </a:cxn>
                  <a:cxn ang="0">
                    <a:pos x="3" y="604"/>
                  </a:cxn>
                </a:cxnLst>
                <a:rect l="0" t="0" r="r" b="b"/>
                <a:pathLst>
                  <a:path w="347" h="1210">
                    <a:moveTo>
                      <a:pt x="3" y="604"/>
                    </a:moveTo>
                    <a:cubicBezTo>
                      <a:pt x="0" y="937"/>
                      <a:pt x="36" y="1208"/>
                      <a:pt x="84" y="1208"/>
                    </a:cubicBezTo>
                    <a:lnTo>
                      <a:pt x="254" y="1210"/>
                    </a:lnTo>
                    <a:cubicBezTo>
                      <a:pt x="302" y="1210"/>
                      <a:pt x="342" y="940"/>
                      <a:pt x="345" y="606"/>
                    </a:cubicBezTo>
                    <a:cubicBezTo>
                      <a:pt x="347" y="273"/>
                      <a:pt x="311" y="2"/>
                      <a:pt x="264" y="2"/>
                    </a:cubicBezTo>
                    <a:lnTo>
                      <a:pt x="93" y="0"/>
                    </a:lnTo>
                    <a:cubicBezTo>
                      <a:pt x="46" y="0"/>
                      <a:pt x="6" y="270"/>
                      <a:pt x="3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4" name="Freeform 145"/>
              <p:cNvSpPr>
                <a:spLocks/>
              </p:cNvSpPr>
              <p:nvPr/>
            </p:nvSpPr>
            <p:spPr bwMode="auto">
              <a:xfrm>
                <a:off x="3960" y="2228"/>
                <a:ext cx="42" cy="290"/>
              </a:xfrm>
              <a:custGeom>
                <a:avLst/>
                <a:gdLst/>
                <a:ahLst/>
                <a:cxnLst>
                  <a:cxn ang="0">
                    <a:pos x="84" y="1208"/>
                  </a:cxn>
                  <a:cxn ang="0">
                    <a:pos x="174" y="605"/>
                  </a:cxn>
                  <a:cxn ang="0">
                    <a:pos x="93" y="0"/>
                  </a:cxn>
                  <a:cxn ang="0">
                    <a:pos x="3" y="604"/>
                  </a:cxn>
                  <a:cxn ang="0">
                    <a:pos x="84" y="1208"/>
                  </a:cxn>
                </a:cxnLst>
                <a:rect l="0" t="0" r="r" b="b"/>
                <a:pathLst>
                  <a:path w="176" h="1209">
                    <a:moveTo>
                      <a:pt x="84" y="1208"/>
                    </a:moveTo>
                    <a:cubicBezTo>
                      <a:pt x="131" y="1209"/>
                      <a:pt x="171" y="939"/>
                      <a:pt x="174" y="605"/>
                    </a:cubicBezTo>
                    <a:cubicBezTo>
                      <a:pt x="176" y="271"/>
                      <a:pt x="140" y="1"/>
                      <a:pt x="93" y="0"/>
                    </a:cubicBezTo>
                    <a:cubicBezTo>
                      <a:pt x="46" y="0"/>
                      <a:pt x="6" y="270"/>
                      <a:pt x="3" y="604"/>
                    </a:cubicBezTo>
                    <a:cubicBezTo>
                      <a:pt x="0" y="937"/>
                      <a:pt x="36" y="1208"/>
                      <a:pt x="84" y="120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5" name="Freeform 146"/>
              <p:cNvSpPr>
                <a:spLocks/>
              </p:cNvSpPr>
              <p:nvPr/>
            </p:nvSpPr>
            <p:spPr bwMode="auto">
              <a:xfrm>
                <a:off x="3960" y="2228"/>
                <a:ext cx="83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84" y="1208"/>
                  </a:cxn>
                  <a:cxn ang="0">
                    <a:pos x="254" y="1210"/>
                  </a:cxn>
                  <a:cxn ang="0">
                    <a:pos x="345" y="606"/>
                  </a:cxn>
                  <a:cxn ang="0">
                    <a:pos x="264" y="2"/>
                  </a:cxn>
                  <a:cxn ang="0">
                    <a:pos x="93" y="0"/>
                  </a:cxn>
                  <a:cxn ang="0">
                    <a:pos x="3" y="604"/>
                  </a:cxn>
                </a:cxnLst>
                <a:rect l="0" t="0" r="r" b="b"/>
                <a:pathLst>
                  <a:path w="347" h="1210">
                    <a:moveTo>
                      <a:pt x="3" y="604"/>
                    </a:moveTo>
                    <a:cubicBezTo>
                      <a:pt x="0" y="937"/>
                      <a:pt x="36" y="1208"/>
                      <a:pt x="84" y="1208"/>
                    </a:cubicBezTo>
                    <a:lnTo>
                      <a:pt x="254" y="1210"/>
                    </a:lnTo>
                    <a:cubicBezTo>
                      <a:pt x="302" y="1210"/>
                      <a:pt x="342" y="940"/>
                      <a:pt x="345" y="606"/>
                    </a:cubicBezTo>
                    <a:cubicBezTo>
                      <a:pt x="347" y="273"/>
                      <a:pt x="311" y="2"/>
                      <a:pt x="264" y="2"/>
                    </a:cubicBezTo>
                    <a:lnTo>
                      <a:pt x="93" y="0"/>
                    </a:lnTo>
                    <a:cubicBezTo>
                      <a:pt x="46" y="0"/>
                      <a:pt x="6" y="270"/>
                      <a:pt x="3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6" name="Freeform 147"/>
              <p:cNvSpPr>
                <a:spLocks/>
              </p:cNvSpPr>
              <p:nvPr/>
            </p:nvSpPr>
            <p:spPr bwMode="auto">
              <a:xfrm>
                <a:off x="3980" y="2228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1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07" name="Group 153"/>
            <p:cNvGrpSpPr>
              <a:grpSpLocks/>
            </p:cNvGrpSpPr>
            <p:nvPr/>
          </p:nvGrpSpPr>
          <p:grpSpPr bwMode="auto">
            <a:xfrm>
              <a:off x="6213475" y="3624263"/>
              <a:ext cx="115887" cy="285750"/>
              <a:chOff x="3914" y="2283"/>
              <a:chExt cx="73" cy="180"/>
            </a:xfrm>
          </p:grpSpPr>
          <p:sp>
            <p:nvSpPr>
              <p:cNvPr id="3088" name="Freeform 149"/>
              <p:cNvSpPr>
                <a:spLocks/>
              </p:cNvSpPr>
              <p:nvPr/>
            </p:nvSpPr>
            <p:spPr bwMode="auto">
              <a:xfrm>
                <a:off x="3914" y="2283"/>
                <a:ext cx="73" cy="180"/>
              </a:xfrm>
              <a:custGeom>
                <a:avLst/>
                <a:gdLst/>
                <a:ahLst/>
                <a:cxnLst>
                  <a:cxn ang="0">
                    <a:pos x="1" y="375"/>
                  </a:cxn>
                  <a:cxn ang="0">
                    <a:pos x="66" y="750"/>
                  </a:cxn>
                  <a:cxn ang="0">
                    <a:pos x="231" y="752"/>
                  </a:cxn>
                  <a:cxn ang="0">
                    <a:pos x="301" y="377"/>
                  </a:cxn>
                  <a:cxn ang="0">
                    <a:pos x="237" y="2"/>
                  </a:cxn>
                  <a:cxn ang="0">
                    <a:pos x="72" y="0"/>
                  </a:cxn>
                  <a:cxn ang="0">
                    <a:pos x="1" y="375"/>
                  </a:cxn>
                </a:cxnLst>
                <a:rect l="0" t="0" r="r" b="b"/>
                <a:pathLst>
                  <a:path w="303" h="752">
                    <a:moveTo>
                      <a:pt x="1" y="375"/>
                    </a:moveTo>
                    <a:cubicBezTo>
                      <a:pt x="0" y="582"/>
                      <a:pt x="29" y="750"/>
                      <a:pt x="66" y="750"/>
                    </a:cubicBezTo>
                    <a:lnTo>
                      <a:pt x="231" y="752"/>
                    </a:lnTo>
                    <a:cubicBezTo>
                      <a:pt x="268" y="752"/>
                      <a:pt x="300" y="584"/>
                      <a:pt x="301" y="377"/>
                    </a:cubicBezTo>
                    <a:cubicBezTo>
                      <a:pt x="303" y="170"/>
                      <a:pt x="274" y="2"/>
                      <a:pt x="237" y="2"/>
                    </a:cubicBezTo>
                    <a:lnTo>
                      <a:pt x="72" y="0"/>
                    </a:lnTo>
                    <a:cubicBezTo>
                      <a:pt x="35" y="0"/>
                      <a:pt x="3" y="168"/>
                      <a:pt x="1" y="3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9" name="Freeform 150"/>
              <p:cNvSpPr>
                <a:spLocks/>
              </p:cNvSpPr>
              <p:nvPr/>
            </p:nvSpPr>
            <p:spPr bwMode="auto">
              <a:xfrm>
                <a:off x="3914" y="2283"/>
                <a:ext cx="33" cy="180"/>
              </a:xfrm>
              <a:custGeom>
                <a:avLst/>
                <a:gdLst/>
                <a:ahLst/>
                <a:cxnLst>
                  <a:cxn ang="0">
                    <a:pos x="66" y="750"/>
                  </a:cxn>
                  <a:cxn ang="0">
                    <a:pos x="136" y="376"/>
                  </a:cxn>
                  <a:cxn ang="0">
                    <a:pos x="72" y="0"/>
                  </a:cxn>
                  <a:cxn ang="0">
                    <a:pos x="1" y="375"/>
                  </a:cxn>
                  <a:cxn ang="0">
                    <a:pos x="66" y="750"/>
                  </a:cxn>
                </a:cxnLst>
                <a:rect l="0" t="0" r="r" b="b"/>
                <a:pathLst>
                  <a:path w="138" h="751">
                    <a:moveTo>
                      <a:pt x="66" y="750"/>
                    </a:moveTo>
                    <a:cubicBezTo>
                      <a:pt x="103" y="751"/>
                      <a:pt x="135" y="583"/>
                      <a:pt x="136" y="376"/>
                    </a:cubicBezTo>
                    <a:cubicBezTo>
                      <a:pt x="138" y="169"/>
                      <a:pt x="109" y="1"/>
                      <a:pt x="72" y="0"/>
                    </a:cubicBezTo>
                    <a:cubicBezTo>
                      <a:pt x="35" y="0"/>
                      <a:pt x="3" y="168"/>
                      <a:pt x="1" y="375"/>
                    </a:cubicBezTo>
                    <a:cubicBezTo>
                      <a:pt x="0" y="582"/>
                      <a:pt x="29" y="750"/>
                      <a:pt x="66" y="750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0" name="Freeform 151"/>
              <p:cNvSpPr>
                <a:spLocks/>
              </p:cNvSpPr>
              <p:nvPr/>
            </p:nvSpPr>
            <p:spPr bwMode="auto">
              <a:xfrm>
                <a:off x="3914" y="2283"/>
                <a:ext cx="73" cy="180"/>
              </a:xfrm>
              <a:custGeom>
                <a:avLst/>
                <a:gdLst/>
                <a:ahLst/>
                <a:cxnLst>
                  <a:cxn ang="0">
                    <a:pos x="1" y="375"/>
                  </a:cxn>
                  <a:cxn ang="0">
                    <a:pos x="66" y="750"/>
                  </a:cxn>
                  <a:cxn ang="0">
                    <a:pos x="231" y="752"/>
                  </a:cxn>
                  <a:cxn ang="0">
                    <a:pos x="301" y="377"/>
                  </a:cxn>
                  <a:cxn ang="0">
                    <a:pos x="237" y="2"/>
                  </a:cxn>
                  <a:cxn ang="0">
                    <a:pos x="72" y="0"/>
                  </a:cxn>
                  <a:cxn ang="0">
                    <a:pos x="1" y="375"/>
                  </a:cxn>
                </a:cxnLst>
                <a:rect l="0" t="0" r="r" b="b"/>
                <a:pathLst>
                  <a:path w="303" h="752">
                    <a:moveTo>
                      <a:pt x="1" y="375"/>
                    </a:moveTo>
                    <a:cubicBezTo>
                      <a:pt x="0" y="582"/>
                      <a:pt x="29" y="750"/>
                      <a:pt x="66" y="750"/>
                    </a:cubicBezTo>
                    <a:lnTo>
                      <a:pt x="231" y="752"/>
                    </a:lnTo>
                    <a:cubicBezTo>
                      <a:pt x="268" y="752"/>
                      <a:pt x="300" y="584"/>
                      <a:pt x="301" y="377"/>
                    </a:cubicBezTo>
                    <a:cubicBezTo>
                      <a:pt x="303" y="170"/>
                      <a:pt x="274" y="2"/>
                      <a:pt x="237" y="2"/>
                    </a:cubicBezTo>
                    <a:lnTo>
                      <a:pt x="72" y="0"/>
                    </a:lnTo>
                    <a:cubicBezTo>
                      <a:pt x="35" y="0"/>
                      <a:pt x="3" y="168"/>
                      <a:pt x="1" y="37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1" name="Freeform 152"/>
              <p:cNvSpPr>
                <a:spLocks/>
              </p:cNvSpPr>
              <p:nvPr/>
            </p:nvSpPr>
            <p:spPr bwMode="auto">
              <a:xfrm>
                <a:off x="3930" y="2283"/>
                <a:ext cx="17" cy="180"/>
              </a:xfrm>
              <a:custGeom>
                <a:avLst/>
                <a:gdLst/>
                <a:ahLst/>
                <a:cxnLst>
                  <a:cxn ang="0">
                    <a:pos x="0" y="180"/>
                  </a:cxn>
                  <a:cxn ang="0">
                    <a:pos x="17" y="90"/>
                  </a:cxn>
                  <a:cxn ang="0">
                    <a:pos x="1" y="0"/>
                  </a:cxn>
                </a:cxnLst>
                <a:rect l="0" t="0" r="r" b="b"/>
                <a:pathLst>
                  <a:path w="17" h="180">
                    <a:moveTo>
                      <a:pt x="0" y="180"/>
                    </a:moveTo>
                    <a:cubicBezTo>
                      <a:pt x="9" y="180"/>
                      <a:pt x="16" y="140"/>
                      <a:pt x="17" y="90"/>
                    </a:cubicBezTo>
                    <a:cubicBezTo>
                      <a:pt x="17" y="40"/>
                      <a:pt x="10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08" name="Group 158"/>
            <p:cNvGrpSpPr>
              <a:grpSpLocks/>
            </p:cNvGrpSpPr>
            <p:nvPr/>
          </p:nvGrpSpPr>
          <p:grpSpPr bwMode="auto">
            <a:xfrm>
              <a:off x="6184900" y="3602038"/>
              <a:ext cx="80962" cy="330200"/>
              <a:chOff x="3896" y="2269"/>
              <a:chExt cx="51" cy="208"/>
            </a:xfrm>
          </p:grpSpPr>
          <p:sp>
            <p:nvSpPr>
              <p:cNvPr id="3084" name="Freeform 154"/>
              <p:cNvSpPr>
                <a:spLocks/>
              </p:cNvSpPr>
              <p:nvPr/>
            </p:nvSpPr>
            <p:spPr bwMode="auto">
              <a:xfrm>
                <a:off x="3896" y="2269"/>
                <a:ext cx="51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6" y="867"/>
                  </a:cxn>
                  <a:cxn ang="0">
                    <a:pos x="160" y="868"/>
                  </a:cxn>
                  <a:cxn ang="0">
                    <a:pos x="211" y="435"/>
                  </a:cxn>
                  <a:cxn ang="0">
                    <a:pos x="167" y="1"/>
                  </a:cxn>
                  <a:cxn ang="0">
                    <a:pos x="53" y="0"/>
                  </a:cxn>
                  <a:cxn ang="0">
                    <a:pos x="2" y="433"/>
                  </a:cxn>
                </a:cxnLst>
                <a:rect l="0" t="0" r="r" b="b"/>
                <a:pathLst>
                  <a:path w="213" h="868">
                    <a:moveTo>
                      <a:pt x="2" y="433"/>
                    </a:moveTo>
                    <a:cubicBezTo>
                      <a:pt x="0" y="672"/>
                      <a:pt x="20" y="867"/>
                      <a:pt x="46" y="867"/>
                    </a:cubicBezTo>
                    <a:lnTo>
                      <a:pt x="160" y="868"/>
                    </a:lnTo>
                    <a:cubicBezTo>
                      <a:pt x="186" y="868"/>
                      <a:pt x="209" y="674"/>
                      <a:pt x="211" y="435"/>
                    </a:cubicBezTo>
                    <a:cubicBezTo>
                      <a:pt x="213" y="195"/>
                      <a:pt x="193" y="1"/>
                      <a:pt x="167" y="1"/>
                    </a:cubicBezTo>
                    <a:lnTo>
                      <a:pt x="53" y="0"/>
                    </a:lnTo>
                    <a:cubicBezTo>
                      <a:pt x="27" y="0"/>
                      <a:pt x="4" y="194"/>
                      <a:pt x="2" y="433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5" name="Freeform 155"/>
              <p:cNvSpPr>
                <a:spLocks/>
              </p:cNvSpPr>
              <p:nvPr/>
            </p:nvSpPr>
            <p:spPr bwMode="auto">
              <a:xfrm>
                <a:off x="3896" y="2269"/>
                <a:ext cx="23" cy="208"/>
              </a:xfrm>
              <a:custGeom>
                <a:avLst/>
                <a:gdLst/>
                <a:ahLst/>
                <a:cxnLst>
                  <a:cxn ang="0">
                    <a:pos x="91" y="1734"/>
                  </a:cxn>
                  <a:cxn ang="0">
                    <a:pos x="192" y="868"/>
                  </a:cxn>
                  <a:cxn ang="0">
                    <a:pos x="105" y="1"/>
                  </a:cxn>
                  <a:cxn ang="0">
                    <a:pos x="4" y="867"/>
                  </a:cxn>
                  <a:cxn ang="0">
                    <a:pos x="91" y="1734"/>
                  </a:cxn>
                </a:cxnLst>
                <a:rect l="0" t="0" r="r" b="b"/>
                <a:pathLst>
                  <a:path w="195" h="1735">
                    <a:moveTo>
                      <a:pt x="91" y="1734"/>
                    </a:moveTo>
                    <a:cubicBezTo>
                      <a:pt x="143" y="1735"/>
                      <a:pt x="188" y="1347"/>
                      <a:pt x="192" y="868"/>
                    </a:cubicBezTo>
                    <a:cubicBezTo>
                      <a:pt x="195" y="390"/>
                      <a:pt x="157" y="1"/>
                      <a:pt x="105" y="1"/>
                    </a:cubicBezTo>
                    <a:cubicBezTo>
                      <a:pt x="53" y="0"/>
                      <a:pt x="8" y="388"/>
                      <a:pt x="4" y="867"/>
                    </a:cubicBezTo>
                    <a:cubicBezTo>
                      <a:pt x="0" y="1345"/>
                      <a:pt x="39" y="1734"/>
                      <a:pt x="91" y="1734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6" name="Freeform 156"/>
              <p:cNvSpPr>
                <a:spLocks/>
              </p:cNvSpPr>
              <p:nvPr/>
            </p:nvSpPr>
            <p:spPr bwMode="auto">
              <a:xfrm>
                <a:off x="3896" y="2269"/>
                <a:ext cx="51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6" y="867"/>
                  </a:cxn>
                  <a:cxn ang="0">
                    <a:pos x="160" y="868"/>
                  </a:cxn>
                  <a:cxn ang="0">
                    <a:pos x="211" y="435"/>
                  </a:cxn>
                  <a:cxn ang="0">
                    <a:pos x="167" y="1"/>
                  </a:cxn>
                  <a:cxn ang="0">
                    <a:pos x="53" y="0"/>
                  </a:cxn>
                  <a:cxn ang="0">
                    <a:pos x="2" y="433"/>
                  </a:cxn>
                </a:cxnLst>
                <a:rect l="0" t="0" r="r" b="b"/>
                <a:pathLst>
                  <a:path w="213" h="868">
                    <a:moveTo>
                      <a:pt x="2" y="433"/>
                    </a:moveTo>
                    <a:cubicBezTo>
                      <a:pt x="0" y="672"/>
                      <a:pt x="20" y="867"/>
                      <a:pt x="46" y="867"/>
                    </a:cubicBezTo>
                    <a:lnTo>
                      <a:pt x="160" y="868"/>
                    </a:lnTo>
                    <a:cubicBezTo>
                      <a:pt x="186" y="868"/>
                      <a:pt x="209" y="674"/>
                      <a:pt x="211" y="435"/>
                    </a:cubicBezTo>
                    <a:cubicBezTo>
                      <a:pt x="213" y="195"/>
                      <a:pt x="193" y="1"/>
                      <a:pt x="167" y="1"/>
                    </a:cubicBezTo>
                    <a:lnTo>
                      <a:pt x="53" y="0"/>
                    </a:lnTo>
                    <a:cubicBezTo>
                      <a:pt x="27" y="0"/>
                      <a:pt x="4" y="194"/>
                      <a:pt x="2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7" name="Freeform 157"/>
              <p:cNvSpPr>
                <a:spLocks/>
              </p:cNvSpPr>
              <p:nvPr/>
            </p:nvSpPr>
            <p:spPr bwMode="auto">
              <a:xfrm>
                <a:off x="3907" y="2269"/>
                <a:ext cx="12" cy="208"/>
              </a:xfrm>
              <a:custGeom>
                <a:avLst/>
                <a:gdLst/>
                <a:ahLst/>
                <a:cxnLst>
                  <a:cxn ang="0">
                    <a:pos x="0" y="208"/>
                  </a:cxn>
                  <a:cxn ang="0">
                    <a:pos x="12" y="104"/>
                  </a:cxn>
                  <a:cxn ang="0">
                    <a:pos x="1" y="0"/>
                  </a:cxn>
                </a:cxnLst>
                <a:rect l="0" t="0" r="r" b="b"/>
                <a:pathLst>
                  <a:path w="12" h="208">
                    <a:moveTo>
                      <a:pt x="0" y="208"/>
                    </a:moveTo>
                    <a:cubicBezTo>
                      <a:pt x="6" y="208"/>
                      <a:pt x="11" y="162"/>
                      <a:pt x="12" y="104"/>
                    </a:cubicBezTo>
                    <a:cubicBezTo>
                      <a:pt x="12" y="47"/>
                      <a:pt x="8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09" name="Freeform 159"/>
            <p:cNvSpPr>
              <a:spLocks/>
            </p:cNvSpPr>
            <p:nvPr/>
          </p:nvSpPr>
          <p:spPr bwMode="auto">
            <a:xfrm>
              <a:off x="6334125" y="3762376"/>
              <a:ext cx="6350" cy="95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8" y="25"/>
                </a:cxn>
                <a:cxn ang="0">
                  <a:pos x="17" y="13"/>
                </a:cxn>
                <a:cxn ang="0">
                  <a:pos x="8" y="0"/>
                </a:cxn>
                <a:cxn ang="0">
                  <a:pos x="0" y="13"/>
                </a:cxn>
              </a:cxnLst>
              <a:rect l="0" t="0" r="r" b="b"/>
              <a:pathLst>
                <a:path w="17" h="26">
                  <a:moveTo>
                    <a:pt x="0" y="13"/>
                  </a:moveTo>
                  <a:cubicBezTo>
                    <a:pt x="0" y="20"/>
                    <a:pt x="4" y="25"/>
                    <a:pt x="8" y="25"/>
                  </a:cubicBezTo>
                  <a:cubicBezTo>
                    <a:pt x="13" y="26"/>
                    <a:pt x="17" y="20"/>
                    <a:pt x="17" y="13"/>
                  </a:cubicBezTo>
                  <a:cubicBezTo>
                    <a:pt x="17" y="6"/>
                    <a:pt x="13" y="1"/>
                    <a:pt x="8" y="0"/>
                  </a:cubicBezTo>
                  <a:cubicBezTo>
                    <a:pt x="4" y="0"/>
                    <a:pt x="0" y="6"/>
                    <a:pt x="0" y="1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0" name="Freeform 160"/>
            <p:cNvSpPr>
              <a:spLocks/>
            </p:cNvSpPr>
            <p:nvPr/>
          </p:nvSpPr>
          <p:spPr bwMode="auto">
            <a:xfrm>
              <a:off x="6310313" y="3940176"/>
              <a:ext cx="7937" cy="15875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1" y="42"/>
                </a:cxn>
                <a:cxn ang="0">
                  <a:pos x="21" y="21"/>
                </a:cxn>
                <a:cxn ang="0">
                  <a:pos x="11" y="0"/>
                </a:cxn>
                <a:cxn ang="0">
                  <a:pos x="0" y="21"/>
                </a:cxn>
              </a:cxnLst>
              <a:rect l="0" t="0" r="r" b="b"/>
              <a:pathLst>
                <a:path w="21" h="42">
                  <a:moveTo>
                    <a:pt x="0" y="21"/>
                  </a:moveTo>
                  <a:cubicBezTo>
                    <a:pt x="0" y="32"/>
                    <a:pt x="5" y="42"/>
                    <a:pt x="11" y="42"/>
                  </a:cubicBezTo>
                  <a:cubicBezTo>
                    <a:pt x="16" y="42"/>
                    <a:pt x="21" y="33"/>
                    <a:pt x="21" y="21"/>
                  </a:cubicBezTo>
                  <a:cubicBezTo>
                    <a:pt x="21" y="10"/>
                    <a:pt x="17" y="0"/>
                    <a:pt x="11" y="0"/>
                  </a:cubicBezTo>
                  <a:cubicBezTo>
                    <a:pt x="5" y="0"/>
                    <a:pt x="1" y="9"/>
                    <a:pt x="0" y="2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1" name="Freeform 161"/>
            <p:cNvSpPr>
              <a:spLocks/>
            </p:cNvSpPr>
            <p:nvPr/>
          </p:nvSpPr>
          <p:spPr bwMode="auto">
            <a:xfrm>
              <a:off x="6315075" y="3582988"/>
              <a:ext cx="9525" cy="1587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12" y="41"/>
                </a:cxn>
                <a:cxn ang="0">
                  <a:pos x="25" y="21"/>
                </a:cxn>
                <a:cxn ang="0">
                  <a:pos x="13" y="0"/>
                </a:cxn>
                <a:cxn ang="0">
                  <a:pos x="0" y="20"/>
                </a:cxn>
              </a:cxnLst>
              <a:rect l="0" t="0" r="r" b="b"/>
              <a:pathLst>
                <a:path w="25" h="41">
                  <a:moveTo>
                    <a:pt x="0" y="20"/>
                  </a:moveTo>
                  <a:cubicBezTo>
                    <a:pt x="0" y="32"/>
                    <a:pt x="5" y="41"/>
                    <a:pt x="12" y="41"/>
                  </a:cubicBezTo>
                  <a:cubicBezTo>
                    <a:pt x="19" y="41"/>
                    <a:pt x="25" y="32"/>
                    <a:pt x="25" y="21"/>
                  </a:cubicBezTo>
                  <a:cubicBezTo>
                    <a:pt x="25" y="9"/>
                    <a:pt x="20" y="0"/>
                    <a:pt x="13" y="0"/>
                  </a:cubicBezTo>
                  <a:cubicBezTo>
                    <a:pt x="6" y="0"/>
                    <a:pt x="0" y="9"/>
                    <a:pt x="0" y="2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2" name="Freeform 162"/>
            <p:cNvSpPr>
              <a:spLocks/>
            </p:cNvSpPr>
            <p:nvPr/>
          </p:nvSpPr>
          <p:spPr bwMode="auto">
            <a:xfrm>
              <a:off x="6329363" y="3663951"/>
              <a:ext cx="7937" cy="1270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33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7"/>
                </a:cxn>
              </a:cxnLst>
              <a:rect l="0" t="0" r="r" b="b"/>
              <a:pathLst>
                <a:path w="21" h="34">
                  <a:moveTo>
                    <a:pt x="0" y="17"/>
                  </a:moveTo>
                  <a:cubicBezTo>
                    <a:pt x="0" y="26"/>
                    <a:pt x="5" y="33"/>
                    <a:pt x="11" y="33"/>
                  </a:cubicBezTo>
                  <a:cubicBezTo>
                    <a:pt x="17" y="34"/>
                    <a:pt x="21" y="26"/>
                    <a:pt x="21" y="17"/>
                  </a:cubicBezTo>
                  <a:cubicBezTo>
                    <a:pt x="21" y="8"/>
                    <a:pt x="17" y="0"/>
                    <a:pt x="11" y="0"/>
                  </a:cubicBezTo>
                  <a:cubicBezTo>
                    <a:pt x="5" y="0"/>
                    <a:pt x="1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3" name="Freeform 163"/>
            <p:cNvSpPr>
              <a:spLocks/>
            </p:cNvSpPr>
            <p:nvPr/>
          </p:nvSpPr>
          <p:spPr bwMode="auto">
            <a:xfrm>
              <a:off x="6327775" y="3857626"/>
              <a:ext cx="7937" cy="1270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34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7"/>
                </a:cxn>
              </a:cxnLst>
              <a:rect l="0" t="0" r="r" b="b"/>
              <a:pathLst>
                <a:path w="21" h="34">
                  <a:moveTo>
                    <a:pt x="0" y="17"/>
                  </a:moveTo>
                  <a:cubicBezTo>
                    <a:pt x="0" y="26"/>
                    <a:pt x="5" y="34"/>
                    <a:pt x="11" y="34"/>
                  </a:cubicBezTo>
                  <a:cubicBezTo>
                    <a:pt x="16" y="34"/>
                    <a:pt x="21" y="26"/>
                    <a:pt x="21" y="17"/>
                  </a:cubicBezTo>
                  <a:cubicBezTo>
                    <a:pt x="21" y="8"/>
                    <a:pt x="17" y="1"/>
                    <a:pt x="11" y="0"/>
                  </a:cubicBezTo>
                  <a:cubicBezTo>
                    <a:pt x="5" y="0"/>
                    <a:pt x="0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14" name="Group 166"/>
            <p:cNvGrpSpPr>
              <a:grpSpLocks/>
            </p:cNvGrpSpPr>
            <p:nvPr/>
          </p:nvGrpSpPr>
          <p:grpSpPr bwMode="auto">
            <a:xfrm>
              <a:off x="6188075" y="3622676"/>
              <a:ext cx="28575" cy="288925"/>
              <a:chOff x="3898" y="2282"/>
              <a:chExt cx="18" cy="182"/>
            </a:xfrm>
          </p:grpSpPr>
          <p:sp>
            <p:nvSpPr>
              <p:cNvPr id="3082" name="Freeform 164"/>
              <p:cNvSpPr>
                <a:spLocks/>
              </p:cNvSpPr>
              <p:nvPr/>
            </p:nvSpPr>
            <p:spPr bwMode="auto">
              <a:xfrm>
                <a:off x="3898" y="2282"/>
                <a:ext cx="18" cy="182"/>
              </a:xfrm>
              <a:custGeom>
                <a:avLst/>
                <a:gdLst/>
                <a:ahLst/>
                <a:cxnLst>
                  <a:cxn ang="0">
                    <a:pos x="4" y="758"/>
                  </a:cxn>
                  <a:cxn ang="0">
                    <a:pos x="69" y="1517"/>
                  </a:cxn>
                  <a:cxn ang="0">
                    <a:pos x="145" y="759"/>
                  </a:cxn>
                  <a:cxn ang="0">
                    <a:pos x="81" y="0"/>
                  </a:cxn>
                  <a:cxn ang="0">
                    <a:pos x="4" y="758"/>
                  </a:cxn>
                </a:cxnLst>
                <a:rect l="0" t="0" r="r" b="b"/>
                <a:pathLst>
                  <a:path w="149" h="1517">
                    <a:moveTo>
                      <a:pt x="4" y="758"/>
                    </a:moveTo>
                    <a:cubicBezTo>
                      <a:pt x="0" y="1177"/>
                      <a:pt x="29" y="1516"/>
                      <a:pt x="69" y="1517"/>
                    </a:cubicBezTo>
                    <a:cubicBezTo>
                      <a:pt x="108" y="1517"/>
                      <a:pt x="142" y="1178"/>
                      <a:pt x="145" y="759"/>
                    </a:cubicBezTo>
                    <a:cubicBezTo>
                      <a:pt x="149" y="340"/>
                      <a:pt x="120" y="0"/>
                      <a:pt x="81" y="0"/>
                    </a:cubicBezTo>
                    <a:cubicBezTo>
                      <a:pt x="42" y="0"/>
                      <a:pt x="7" y="339"/>
                      <a:pt x="4" y="758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3" name="Freeform 165"/>
              <p:cNvSpPr>
                <a:spLocks/>
              </p:cNvSpPr>
              <p:nvPr/>
            </p:nvSpPr>
            <p:spPr bwMode="auto">
              <a:xfrm>
                <a:off x="3898" y="2282"/>
                <a:ext cx="18" cy="182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8" y="182"/>
                  </a:cxn>
                  <a:cxn ang="0">
                    <a:pos x="17" y="91"/>
                  </a:cxn>
                  <a:cxn ang="0">
                    <a:pos x="10" y="0"/>
                  </a:cxn>
                  <a:cxn ang="0">
                    <a:pos x="0" y="91"/>
                  </a:cxn>
                </a:cxnLst>
                <a:rect l="0" t="0" r="r" b="b"/>
                <a:pathLst>
                  <a:path w="18" h="182">
                    <a:moveTo>
                      <a:pt x="0" y="91"/>
                    </a:moveTo>
                    <a:cubicBezTo>
                      <a:pt x="0" y="141"/>
                      <a:pt x="3" y="182"/>
                      <a:pt x="8" y="182"/>
                    </a:cubicBezTo>
                    <a:cubicBezTo>
                      <a:pt x="13" y="182"/>
                      <a:pt x="17" y="141"/>
                      <a:pt x="17" y="91"/>
                    </a:cubicBezTo>
                    <a:cubicBezTo>
                      <a:pt x="18" y="41"/>
                      <a:pt x="14" y="0"/>
                      <a:pt x="10" y="0"/>
                    </a:cubicBezTo>
                    <a:cubicBezTo>
                      <a:pt x="5" y="0"/>
                      <a:pt x="1" y="41"/>
                      <a:pt x="0" y="91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15" name="Group 169"/>
            <p:cNvGrpSpPr>
              <a:grpSpLocks/>
            </p:cNvGrpSpPr>
            <p:nvPr/>
          </p:nvGrpSpPr>
          <p:grpSpPr bwMode="auto">
            <a:xfrm>
              <a:off x="6189663" y="3630613"/>
              <a:ext cx="26987" cy="271463"/>
              <a:chOff x="3899" y="2287"/>
              <a:chExt cx="17" cy="171"/>
            </a:xfrm>
          </p:grpSpPr>
          <p:sp>
            <p:nvSpPr>
              <p:cNvPr id="3080" name="Freeform 167"/>
              <p:cNvSpPr>
                <a:spLocks/>
              </p:cNvSpPr>
              <p:nvPr/>
            </p:nvSpPr>
            <p:spPr bwMode="auto">
              <a:xfrm>
                <a:off x="3899" y="2287"/>
                <a:ext cx="17" cy="171"/>
              </a:xfrm>
              <a:custGeom>
                <a:avLst/>
                <a:gdLst/>
                <a:ahLst/>
                <a:cxnLst>
                  <a:cxn ang="0">
                    <a:pos x="3" y="712"/>
                  </a:cxn>
                  <a:cxn ang="0">
                    <a:pos x="64" y="1425"/>
                  </a:cxn>
                  <a:cxn ang="0">
                    <a:pos x="136" y="713"/>
                  </a:cxn>
                  <a:cxn ang="0">
                    <a:pos x="76" y="0"/>
                  </a:cxn>
                  <a:cxn ang="0">
                    <a:pos x="3" y="712"/>
                  </a:cxn>
                </a:cxnLst>
                <a:rect l="0" t="0" r="r" b="b"/>
                <a:pathLst>
                  <a:path w="140" h="1425">
                    <a:moveTo>
                      <a:pt x="3" y="712"/>
                    </a:moveTo>
                    <a:cubicBezTo>
                      <a:pt x="0" y="1105"/>
                      <a:pt x="27" y="1424"/>
                      <a:pt x="64" y="1425"/>
                    </a:cubicBezTo>
                    <a:cubicBezTo>
                      <a:pt x="101" y="1425"/>
                      <a:pt x="133" y="1106"/>
                      <a:pt x="136" y="713"/>
                    </a:cubicBezTo>
                    <a:cubicBezTo>
                      <a:pt x="140" y="319"/>
                      <a:pt x="112" y="0"/>
                      <a:pt x="76" y="0"/>
                    </a:cubicBezTo>
                    <a:cubicBezTo>
                      <a:pt x="39" y="0"/>
                      <a:pt x="6" y="318"/>
                      <a:pt x="3" y="71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1" name="Freeform 168"/>
              <p:cNvSpPr>
                <a:spLocks/>
              </p:cNvSpPr>
              <p:nvPr/>
            </p:nvSpPr>
            <p:spPr bwMode="auto">
              <a:xfrm>
                <a:off x="3899" y="2287"/>
                <a:ext cx="17" cy="171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8" y="171"/>
                  </a:cxn>
                  <a:cxn ang="0">
                    <a:pos x="16" y="86"/>
                  </a:cxn>
                  <a:cxn ang="0">
                    <a:pos x="9" y="0"/>
                  </a:cxn>
                  <a:cxn ang="0">
                    <a:pos x="0" y="86"/>
                  </a:cxn>
                </a:cxnLst>
                <a:rect l="0" t="0" r="r" b="b"/>
                <a:pathLst>
                  <a:path w="17" h="171">
                    <a:moveTo>
                      <a:pt x="0" y="86"/>
                    </a:moveTo>
                    <a:cubicBezTo>
                      <a:pt x="0" y="133"/>
                      <a:pt x="3" y="171"/>
                      <a:pt x="8" y="171"/>
                    </a:cubicBezTo>
                    <a:cubicBezTo>
                      <a:pt x="12" y="171"/>
                      <a:pt x="16" y="133"/>
                      <a:pt x="16" y="86"/>
                    </a:cubicBezTo>
                    <a:cubicBezTo>
                      <a:pt x="17" y="38"/>
                      <a:pt x="13" y="0"/>
                      <a:pt x="9" y="0"/>
                    </a:cubicBezTo>
                    <a:cubicBezTo>
                      <a:pt x="5" y="0"/>
                      <a:pt x="1" y="38"/>
                      <a:pt x="0" y="8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16" name="Group 174"/>
            <p:cNvGrpSpPr>
              <a:grpSpLocks/>
            </p:cNvGrpSpPr>
            <p:nvPr/>
          </p:nvGrpSpPr>
          <p:grpSpPr bwMode="auto">
            <a:xfrm>
              <a:off x="6086475" y="3684588"/>
              <a:ext cx="123825" cy="165100"/>
              <a:chOff x="3834" y="2321"/>
              <a:chExt cx="78" cy="104"/>
            </a:xfrm>
          </p:grpSpPr>
          <p:sp>
            <p:nvSpPr>
              <p:cNvPr id="3076" name="Freeform 170"/>
              <p:cNvSpPr>
                <a:spLocks/>
              </p:cNvSpPr>
              <p:nvPr/>
            </p:nvSpPr>
            <p:spPr bwMode="auto">
              <a:xfrm>
                <a:off x="3834" y="2321"/>
                <a:ext cx="78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8" y="867"/>
                  </a:cxn>
                  <a:cxn ang="0">
                    <a:pos x="578" y="871"/>
                  </a:cxn>
                  <a:cxn ang="0">
                    <a:pos x="651" y="438"/>
                  </a:cxn>
                  <a:cxn ang="0">
                    <a:pos x="585" y="4"/>
                  </a:cxn>
                  <a:cxn ang="0">
                    <a:pos x="75" y="0"/>
                  </a:cxn>
                  <a:cxn ang="0">
                    <a:pos x="1" y="433"/>
                  </a:cxn>
                </a:cxnLst>
                <a:rect l="0" t="0" r="r" b="b"/>
                <a:pathLst>
                  <a:path w="653" h="871">
                    <a:moveTo>
                      <a:pt x="1" y="433"/>
                    </a:moveTo>
                    <a:cubicBezTo>
                      <a:pt x="0" y="672"/>
                      <a:pt x="29" y="866"/>
                      <a:pt x="68" y="867"/>
                    </a:cubicBezTo>
                    <a:lnTo>
                      <a:pt x="578" y="871"/>
                    </a:lnTo>
                    <a:cubicBezTo>
                      <a:pt x="617" y="871"/>
                      <a:pt x="650" y="677"/>
                      <a:pt x="651" y="438"/>
                    </a:cubicBezTo>
                    <a:cubicBezTo>
                      <a:pt x="653" y="199"/>
                      <a:pt x="624" y="5"/>
                      <a:pt x="585" y="4"/>
                    </a:cubicBezTo>
                    <a:lnTo>
                      <a:pt x="75" y="0"/>
                    </a:lnTo>
                    <a:cubicBezTo>
                      <a:pt x="36" y="0"/>
                      <a:pt x="3" y="194"/>
                      <a:pt x="1" y="4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7" name="Freeform 171"/>
              <p:cNvSpPr>
                <a:spLocks/>
              </p:cNvSpPr>
              <p:nvPr/>
            </p:nvSpPr>
            <p:spPr bwMode="auto">
              <a:xfrm>
                <a:off x="3834" y="2321"/>
                <a:ext cx="17" cy="104"/>
              </a:xfrm>
              <a:custGeom>
                <a:avLst/>
                <a:gdLst/>
                <a:ahLst/>
                <a:cxnLst>
                  <a:cxn ang="0">
                    <a:pos x="68" y="867"/>
                  </a:cxn>
                  <a:cxn ang="0">
                    <a:pos x="141" y="434"/>
                  </a:cxn>
                  <a:cxn ang="0">
                    <a:pos x="75" y="0"/>
                  </a:cxn>
                  <a:cxn ang="0">
                    <a:pos x="1" y="433"/>
                  </a:cxn>
                  <a:cxn ang="0">
                    <a:pos x="68" y="867"/>
                  </a:cxn>
                </a:cxnLst>
                <a:rect l="0" t="0" r="r" b="b"/>
                <a:pathLst>
                  <a:path w="143" h="867">
                    <a:moveTo>
                      <a:pt x="68" y="867"/>
                    </a:moveTo>
                    <a:cubicBezTo>
                      <a:pt x="106" y="867"/>
                      <a:pt x="139" y="673"/>
                      <a:pt x="141" y="434"/>
                    </a:cubicBezTo>
                    <a:cubicBezTo>
                      <a:pt x="143" y="195"/>
                      <a:pt x="113" y="0"/>
                      <a:pt x="75" y="0"/>
                    </a:cubicBezTo>
                    <a:cubicBezTo>
                      <a:pt x="36" y="0"/>
                      <a:pt x="3" y="194"/>
                      <a:pt x="1" y="433"/>
                    </a:cubicBezTo>
                    <a:cubicBezTo>
                      <a:pt x="0" y="672"/>
                      <a:pt x="29" y="866"/>
                      <a:pt x="68" y="867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8" name="Freeform 172"/>
              <p:cNvSpPr>
                <a:spLocks/>
              </p:cNvSpPr>
              <p:nvPr/>
            </p:nvSpPr>
            <p:spPr bwMode="auto">
              <a:xfrm>
                <a:off x="3834" y="2321"/>
                <a:ext cx="78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8" y="867"/>
                  </a:cxn>
                  <a:cxn ang="0">
                    <a:pos x="578" y="871"/>
                  </a:cxn>
                  <a:cxn ang="0">
                    <a:pos x="651" y="438"/>
                  </a:cxn>
                  <a:cxn ang="0">
                    <a:pos x="585" y="4"/>
                  </a:cxn>
                  <a:cxn ang="0">
                    <a:pos x="75" y="0"/>
                  </a:cxn>
                  <a:cxn ang="0">
                    <a:pos x="1" y="433"/>
                  </a:cxn>
                </a:cxnLst>
                <a:rect l="0" t="0" r="r" b="b"/>
                <a:pathLst>
                  <a:path w="653" h="871">
                    <a:moveTo>
                      <a:pt x="1" y="433"/>
                    </a:moveTo>
                    <a:cubicBezTo>
                      <a:pt x="0" y="672"/>
                      <a:pt x="29" y="866"/>
                      <a:pt x="68" y="867"/>
                    </a:cubicBezTo>
                    <a:lnTo>
                      <a:pt x="578" y="871"/>
                    </a:lnTo>
                    <a:cubicBezTo>
                      <a:pt x="617" y="871"/>
                      <a:pt x="650" y="677"/>
                      <a:pt x="651" y="438"/>
                    </a:cubicBezTo>
                    <a:cubicBezTo>
                      <a:pt x="653" y="199"/>
                      <a:pt x="624" y="5"/>
                      <a:pt x="585" y="4"/>
                    </a:cubicBezTo>
                    <a:lnTo>
                      <a:pt x="75" y="0"/>
                    </a:lnTo>
                    <a:cubicBezTo>
                      <a:pt x="36" y="0"/>
                      <a:pt x="3" y="194"/>
                      <a:pt x="1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9" name="Freeform 173"/>
              <p:cNvSpPr>
                <a:spLocks/>
              </p:cNvSpPr>
              <p:nvPr/>
            </p:nvSpPr>
            <p:spPr bwMode="auto">
              <a:xfrm>
                <a:off x="3842" y="2321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9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9" y="81"/>
                      <a:pt x="9" y="52"/>
                    </a:cubicBezTo>
                    <a:cubicBezTo>
                      <a:pt x="9" y="23"/>
                      <a:pt x="6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17" name="Freeform 175"/>
            <p:cNvSpPr>
              <a:spLocks/>
            </p:cNvSpPr>
            <p:nvPr/>
          </p:nvSpPr>
          <p:spPr bwMode="auto">
            <a:xfrm>
              <a:off x="6086475" y="3698876"/>
              <a:ext cx="23812" cy="134938"/>
            </a:xfrm>
            <a:custGeom>
              <a:avLst/>
              <a:gdLst/>
              <a:ahLst/>
              <a:cxnLst>
                <a:cxn ang="0">
                  <a:pos x="1" y="354"/>
                </a:cxn>
                <a:cxn ang="0">
                  <a:pos x="57" y="708"/>
                </a:cxn>
                <a:cxn ang="0">
                  <a:pos x="118" y="355"/>
                </a:cxn>
                <a:cxn ang="0">
                  <a:pos x="63" y="0"/>
                </a:cxn>
                <a:cxn ang="0">
                  <a:pos x="1" y="354"/>
                </a:cxn>
              </a:cxnLst>
              <a:rect l="0" t="0" r="r" b="b"/>
              <a:pathLst>
                <a:path w="120" h="709">
                  <a:moveTo>
                    <a:pt x="1" y="354"/>
                  </a:moveTo>
                  <a:cubicBezTo>
                    <a:pt x="0" y="549"/>
                    <a:pt x="25" y="708"/>
                    <a:pt x="57" y="708"/>
                  </a:cubicBezTo>
                  <a:cubicBezTo>
                    <a:pt x="89" y="709"/>
                    <a:pt x="117" y="550"/>
                    <a:pt x="118" y="355"/>
                  </a:cubicBezTo>
                  <a:cubicBezTo>
                    <a:pt x="120" y="159"/>
                    <a:pt x="95" y="0"/>
                    <a:pt x="63" y="0"/>
                  </a:cubicBezTo>
                  <a:cubicBezTo>
                    <a:pt x="30" y="0"/>
                    <a:pt x="3" y="158"/>
                    <a:pt x="1" y="35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18" name="Group 180"/>
            <p:cNvGrpSpPr>
              <a:grpSpLocks/>
            </p:cNvGrpSpPr>
            <p:nvPr/>
          </p:nvGrpSpPr>
          <p:grpSpPr bwMode="auto">
            <a:xfrm>
              <a:off x="6840538" y="3687763"/>
              <a:ext cx="82550" cy="165100"/>
              <a:chOff x="4309" y="2323"/>
              <a:chExt cx="52" cy="104"/>
            </a:xfrm>
          </p:grpSpPr>
          <p:sp>
            <p:nvSpPr>
              <p:cNvPr id="3072" name="Freeform 176"/>
              <p:cNvSpPr>
                <a:spLocks/>
              </p:cNvSpPr>
              <p:nvPr/>
            </p:nvSpPr>
            <p:spPr bwMode="auto">
              <a:xfrm>
                <a:off x="4309" y="2323"/>
                <a:ext cx="52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31" y="433"/>
                  </a:cxn>
                  <a:cxn ang="0">
                    <a:pos x="181" y="435"/>
                  </a:cxn>
                  <a:cxn ang="0">
                    <a:pos x="214" y="218"/>
                  </a:cxn>
                  <a:cxn ang="0">
                    <a:pos x="184" y="1"/>
                  </a:cxn>
                  <a:cxn ang="0">
                    <a:pos x="34" y="0"/>
                  </a:cxn>
                  <a:cxn ang="0">
                    <a:pos x="1" y="216"/>
                  </a:cxn>
                </a:cxnLst>
                <a:rect l="0" t="0" r="r" b="b"/>
                <a:pathLst>
                  <a:path w="215" h="435">
                    <a:moveTo>
                      <a:pt x="1" y="216"/>
                    </a:moveTo>
                    <a:cubicBezTo>
                      <a:pt x="0" y="336"/>
                      <a:pt x="13" y="433"/>
                      <a:pt x="31" y="433"/>
                    </a:cubicBezTo>
                    <a:lnTo>
                      <a:pt x="181" y="435"/>
                    </a:lnTo>
                    <a:cubicBezTo>
                      <a:pt x="198" y="435"/>
                      <a:pt x="213" y="338"/>
                      <a:pt x="214" y="218"/>
                    </a:cubicBezTo>
                    <a:cubicBezTo>
                      <a:pt x="215" y="98"/>
                      <a:pt x="201" y="1"/>
                      <a:pt x="184" y="1"/>
                    </a:cubicBezTo>
                    <a:lnTo>
                      <a:pt x="34" y="0"/>
                    </a:lnTo>
                    <a:cubicBezTo>
                      <a:pt x="17" y="0"/>
                      <a:pt x="2" y="97"/>
                      <a:pt x="1" y="2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3" name="Freeform 177"/>
              <p:cNvSpPr>
                <a:spLocks/>
              </p:cNvSpPr>
              <p:nvPr/>
            </p:nvSpPr>
            <p:spPr bwMode="auto">
              <a:xfrm>
                <a:off x="4309" y="2323"/>
                <a:ext cx="16" cy="104"/>
              </a:xfrm>
              <a:custGeom>
                <a:avLst/>
                <a:gdLst/>
                <a:ahLst/>
                <a:cxnLst>
                  <a:cxn ang="0">
                    <a:pos x="31" y="433"/>
                  </a:cxn>
                  <a:cxn ang="0">
                    <a:pos x="64" y="217"/>
                  </a:cxn>
                  <a:cxn ang="0">
                    <a:pos x="34" y="0"/>
                  </a:cxn>
                  <a:cxn ang="0">
                    <a:pos x="1" y="216"/>
                  </a:cxn>
                  <a:cxn ang="0">
                    <a:pos x="31" y="433"/>
                  </a:cxn>
                </a:cxnLst>
                <a:rect l="0" t="0" r="r" b="b"/>
                <a:pathLst>
                  <a:path w="65" h="433">
                    <a:moveTo>
                      <a:pt x="31" y="433"/>
                    </a:moveTo>
                    <a:cubicBezTo>
                      <a:pt x="48" y="433"/>
                      <a:pt x="63" y="337"/>
                      <a:pt x="64" y="217"/>
                    </a:cubicBezTo>
                    <a:cubicBezTo>
                      <a:pt x="65" y="97"/>
                      <a:pt x="51" y="0"/>
                      <a:pt x="34" y="0"/>
                    </a:cubicBezTo>
                    <a:cubicBezTo>
                      <a:pt x="17" y="0"/>
                      <a:pt x="2" y="97"/>
                      <a:pt x="1" y="216"/>
                    </a:cubicBezTo>
                    <a:cubicBezTo>
                      <a:pt x="0" y="336"/>
                      <a:pt x="13" y="433"/>
                      <a:pt x="31" y="433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4" name="Freeform 178"/>
              <p:cNvSpPr>
                <a:spLocks/>
              </p:cNvSpPr>
              <p:nvPr/>
            </p:nvSpPr>
            <p:spPr bwMode="auto">
              <a:xfrm>
                <a:off x="4309" y="2323"/>
                <a:ext cx="52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31" y="433"/>
                  </a:cxn>
                  <a:cxn ang="0">
                    <a:pos x="181" y="435"/>
                  </a:cxn>
                  <a:cxn ang="0">
                    <a:pos x="214" y="218"/>
                  </a:cxn>
                  <a:cxn ang="0">
                    <a:pos x="184" y="1"/>
                  </a:cxn>
                  <a:cxn ang="0">
                    <a:pos x="34" y="0"/>
                  </a:cxn>
                  <a:cxn ang="0">
                    <a:pos x="1" y="216"/>
                  </a:cxn>
                </a:cxnLst>
                <a:rect l="0" t="0" r="r" b="b"/>
                <a:pathLst>
                  <a:path w="215" h="435">
                    <a:moveTo>
                      <a:pt x="1" y="216"/>
                    </a:moveTo>
                    <a:cubicBezTo>
                      <a:pt x="0" y="336"/>
                      <a:pt x="13" y="433"/>
                      <a:pt x="31" y="433"/>
                    </a:cubicBezTo>
                    <a:lnTo>
                      <a:pt x="181" y="435"/>
                    </a:lnTo>
                    <a:cubicBezTo>
                      <a:pt x="198" y="435"/>
                      <a:pt x="213" y="338"/>
                      <a:pt x="214" y="218"/>
                    </a:cubicBezTo>
                    <a:cubicBezTo>
                      <a:pt x="215" y="98"/>
                      <a:pt x="201" y="1"/>
                      <a:pt x="184" y="1"/>
                    </a:cubicBezTo>
                    <a:lnTo>
                      <a:pt x="34" y="0"/>
                    </a:lnTo>
                    <a:cubicBezTo>
                      <a:pt x="17" y="0"/>
                      <a:pt x="2" y="97"/>
                      <a:pt x="1" y="21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5" name="Freeform 179"/>
              <p:cNvSpPr>
                <a:spLocks/>
              </p:cNvSpPr>
              <p:nvPr/>
            </p:nvSpPr>
            <p:spPr bwMode="auto">
              <a:xfrm>
                <a:off x="4316" y="2323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19" name="Group 185"/>
            <p:cNvGrpSpPr>
              <a:grpSpLocks/>
            </p:cNvGrpSpPr>
            <p:nvPr/>
          </p:nvGrpSpPr>
          <p:grpSpPr bwMode="auto">
            <a:xfrm>
              <a:off x="6765925" y="3627438"/>
              <a:ext cx="117475" cy="284163"/>
              <a:chOff x="4262" y="2285"/>
              <a:chExt cx="74" cy="179"/>
            </a:xfrm>
          </p:grpSpPr>
          <p:sp>
            <p:nvSpPr>
              <p:cNvPr id="3068" name="Freeform 181"/>
              <p:cNvSpPr>
                <a:spLocks/>
              </p:cNvSpPr>
              <p:nvPr/>
            </p:nvSpPr>
            <p:spPr bwMode="auto">
              <a:xfrm>
                <a:off x="4262" y="2285"/>
                <a:ext cx="74" cy="179"/>
              </a:xfrm>
              <a:custGeom>
                <a:avLst/>
                <a:gdLst/>
                <a:ahLst/>
                <a:cxnLst>
                  <a:cxn ang="0">
                    <a:pos x="1" y="373"/>
                  </a:cxn>
                  <a:cxn ang="0">
                    <a:pos x="67" y="746"/>
                  </a:cxn>
                  <a:cxn ang="0">
                    <a:pos x="234" y="748"/>
                  </a:cxn>
                  <a:cxn ang="0">
                    <a:pos x="305" y="375"/>
                  </a:cxn>
                  <a:cxn ang="0">
                    <a:pos x="240" y="2"/>
                  </a:cxn>
                  <a:cxn ang="0">
                    <a:pos x="73" y="1"/>
                  </a:cxn>
                  <a:cxn ang="0">
                    <a:pos x="1" y="373"/>
                  </a:cxn>
                </a:cxnLst>
                <a:rect l="0" t="0" r="r" b="b"/>
                <a:pathLst>
                  <a:path w="307" h="748">
                    <a:moveTo>
                      <a:pt x="1" y="373"/>
                    </a:moveTo>
                    <a:cubicBezTo>
                      <a:pt x="0" y="579"/>
                      <a:pt x="29" y="746"/>
                      <a:pt x="67" y="746"/>
                    </a:cubicBezTo>
                    <a:lnTo>
                      <a:pt x="234" y="748"/>
                    </a:lnTo>
                    <a:cubicBezTo>
                      <a:pt x="272" y="748"/>
                      <a:pt x="304" y="581"/>
                      <a:pt x="305" y="375"/>
                    </a:cubicBezTo>
                    <a:cubicBezTo>
                      <a:pt x="307" y="169"/>
                      <a:pt x="278" y="2"/>
                      <a:pt x="240" y="2"/>
                    </a:cubicBezTo>
                    <a:lnTo>
                      <a:pt x="73" y="1"/>
                    </a:lnTo>
                    <a:cubicBezTo>
                      <a:pt x="35" y="0"/>
                      <a:pt x="3" y="167"/>
                      <a:pt x="1" y="373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9" name="Freeform 182"/>
              <p:cNvSpPr>
                <a:spLocks/>
              </p:cNvSpPr>
              <p:nvPr/>
            </p:nvSpPr>
            <p:spPr bwMode="auto">
              <a:xfrm>
                <a:off x="4262" y="2285"/>
                <a:ext cx="34" cy="179"/>
              </a:xfrm>
              <a:custGeom>
                <a:avLst/>
                <a:gdLst/>
                <a:ahLst/>
                <a:cxnLst>
                  <a:cxn ang="0">
                    <a:pos x="67" y="746"/>
                  </a:cxn>
                  <a:cxn ang="0">
                    <a:pos x="138" y="374"/>
                  </a:cxn>
                  <a:cxn ang="0">
                    <a:pos x="73" y="1"/>
                  </a:cxn>
                  <a:cxn ang="0">
                    <a:pos x="1" y="373"/>
                  </a:cxn>
                  <a:cxn ang="0">
                    <a:pos x="67" y="746"/>
                  </a:cxn>
                </a:cxnLst>
                <a:rect l="0" t="0" r="r" b="b"/>
                <a:pathLst>
                  <a:path w="140" h="747">
                    <a:moveTo>
                      <a:pt x="67" y="746"/>
                    </a:moveTo>
                    <a:cubicBezTo>
                      <a:pt x="105" y="747"/>
                      <a:pt x="137" y="580"/>
                      <a:pt x="138" y="374"/>
                    </a:cubicBezTo>
                    <a:cubicBezTo>
                      <a:pt x="140" y="168"/>
                      <a:pt x="111" y="1"/>
                      <a:pt x="73" y="1"/>
                    </a:cubicBezTo>
                    <a:cubicBezTo>
                      <a:pt x="35" y="0"/>
                      <a:pt x="3" y="167"/>
                      <a:pt x="1" y="373"/>
                    </a:cubicBezTo>
                    <a:cubicBezTo>
                      <a:pt x="0" y="579"/>
                      <a:pt x="29" y="746"/>
                      <a:pt x="67" y="7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0" name="Freeform 183"/>
              <p:cNvSpPr>
                <a:spLocks/>
              </p:cNvSpPr>
              <p:nvPr/>
            </p:nvSpPr>
            <p:spPr bwMode="auto">
              <a:xfrm>
                <a:off x="4262" y="2285"/>
                <a:ext cx="74" cy="179"/>
              </a:xfrm>
              <a:custGeom>
                <a:avLst/>
                <a:gdLst/>
                <a:ahLst/>
                <a:cxnLst>
                  <a:cxn ang="0">
                    <a:pos x="1" y="373"/>
                  </a:cxn>
                  <a:cxn ang="0">
                    <a:pos x="67" y="746"/>
                  </a:cxn>
                  <a:cxn ang="0">
                    <a:pos x="234" y="748"/>
                  </a:cxn>
                  <a:cxn ang="0">
                    <a:pos x="305" y="375"/>
                  </a:cxn>
                  <a:cxn ang="0">
                    <a:pos x="240" y="2"/>
                  </a:cxn>
                  <a:cxn ang="0">
                    <a:pos x="73" y="1"/>
                  </a:cxn>
                  <a:cxn ang="0">
                    <a:pos x="1" y="373"/>
                  </a:cxn>
                </a:cxnLst>
                <a:rect l="0" t="0" r="r" b="b"/>
                <a:pathLst>
                  <a:path w="307" h="748">
                    <a:moveTo>
                      <a:pt x="1" y="373"/>
                    </a:moveTo>
                    <a:cubicBezTo>
                      <a:pt x="0" y="579"/>
                      <a:pt x="29" y="746"/>
                      <a:pt x="67" y="746"/>
                    </a:cubicBezTo>
                    <a:lnTo>
                      <a:pt x="234" y="748"/>
                    </a:lnTo>
                    <a:cubicBezTo>
                      <a:pt x="272" y="748"/>
                      <a:pt x="304" y="581"/>
                      <a:pt x="305" y="375"/>
                    </a:cubicBezTo>
                    <a:cubicBezTo>
                      <a:pt x="307" y="169"/>
                      <a:pt x="278" y="2"/>
                      <a:pt x="240" y="2"/>
                    </a:cubicBezTo>
                    <a:lnTo>
                      <a:pt x="73" y="1"/>
                    </a:lnTo>
                    <a:cubicBezTo>
                      <a:pt x="35" y="0"/>
                      <a:pt x="3" y="167"/>
                      <a:pt x="1" y="37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1" name="Freeform 184"/>
              <p:cNvSpPr>
                <a:spLocks/>
              </p:cNvSpPr>
              <p:nvPr/>
            </p:nvSpPr>
            <p:spPr bwMode="auto">
              <a:xfrm>
                <a:off x="4278" y="2285"/>
                <a:ext cx="18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8" h="179">
                    <a:moveTo>
                      <a:pt x="0" y="179"/>
                    </a:moveTo>
                    <a:cubicBezTo>
                      <a:pt x="9" y="179"/>
                      <a:pt x="17" y="139"/>
                      <a:pt x="17" y="90"/>
                    </a:cubicBezTo>
                    <a:cubicBezTo>
                      <a:pt x="18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20" name="Group 190"/>
            <p:cNvGrpSpPr>
              <a:grpSpLocks/>
            </p:cNvGrpSpPr>
            <p:nvPr/>
          </p:nvGrpSpPr>
          <p:grpSpPr bwMode="auto">
            <a:xfrm>
              <a:off x="6748463" y="3538538"/>
              <a:ext cx="96837" cy="460375"/>
              <a:chOff x="4251" y="2229"/>
              <a:chExt cx="61" cy="290"/>
            </a:xfrm>
          </p:grpSpPr>
          <p:sp>
            <p:nvSpPr>
              <p:cNvPr id="3064" name="Freeform 186"/>
              <p:cNvSpPr>
                <a:spLocks/>
              </p:cNvSpPr>
              <p:nvPr/>
            </p:nvSpPr>
            <p:spPr bwMode="auto">
              <a:xfrm>
                <a:off x="4251" y="2229"/>
                <a:ext cx="61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60" y="1209"/>
                  </a:cxn>
                  <a:cxn ang="0">
                    <a:pos x="185" y="1210"/>
                  </a:cxn>
                  <a:cxn ang="0">
                    <a:pos x="252" y="606"/>
                  </a:cxn>
                  <a:cxn ang="0">
                    <a:pos x="195" y="1"/>
                  </a:cxn>
                  <a:cxn ang="0">
                    <a:pos x="70" y="0"/>
                  </a:cxn>
                  <a:cxn ang="0">
                    <a:pos x="2" y="604"/>
                  </a:cxn>
                </a:cxnLst>
                <a:rect l="0" t="0" r="r" b="b"/>
                <a:pathLst>
                  <a:path w="255" h="1210">
                    <a:moveTo>
                      <a:pt x="2" y="604"/>
                    </a:moveTo>
                    <a:cubicBezTo>
                      <a:pt x="0" y="938"/>
                      <a:pt x="26" y="1209"/>
                      <a:pt x="60" y="1209"/>
                    </a:cubicBezTo>
                    <a:lnTo>
                      <a:pt x="185" y="1210"/>
                    </a:lnTo>
                    <a:cubicBezTo>
                      <a:pt x="220" y="1210"/>
                      <a:pt x="250" y="940"/>
                      <a:pt x="252" y="606"/>
                    </a:cubicBezTo>
                    <a:cubicBezTo>
                      <a:pt x="255" y="272"/>
                      <a:pt x="229" y="2"/>
                      <a:pt x="195" y="1"/>
                    </a:cubicBezTo>
                    <a:lnTo>
                      <a:pt x="70" y="0"/>
                    </a:lnTo>
                    <a:cubicBezTo>
                      <a:pt x="35" y="0"/>
                      <a:pt x="5" y="270"/>
                      <a:pt x="2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5" name="Freeform 187"/>
              <p:cNvSpPr>
                <a:spLocks/>
              </p:cNvSpPr>
              <p:nvPr/>
            </p:nvSpPr>
            <p:spPr bwMode="auto">
              <a:xfrm>
                <a:off x="4251" y="2229"/>
                <a:ext cx="31" cy="290"/>
              </a:xfrm>
              <a:custGeom>
                <a:avLst/>
                <a:gdLst/>
                <a:ahLst/>
                <a:cxnLst>
                  <a:cxn ang="0">
                    <a:pos x="60" y="1209"/>
                  </a:cxn>
                  <a:cxn ang="0">
                    <a:pos x="127" y="605"/>
                  </a:cxn>
                  <a:cxn ang="0">
                    <a:pos x="70" y="0"/>
                  </a:cxn>
                  <a:cxn ang="0">
                    <a:pos x="2" y="604"/>
                  </a:cxn>
                  <a:cxn ang="0">
                    <a:pos x="60" y="1209"/>
                  </a:cxn>
                </a:cxnLst>
                <a:rect l="0" t="0" r="r" b="b"/>
                <a:pathLst>
                  <a:path w="130" h="1209">
                    <a:moveTo>
                      <a:pt x="60" y="1209"/>
                    </a:moveTo>
                    <a:cubicBezTo>
                      <a:pt x="95" y="1209"/>
                      <a:pt x="125" y="939"/>
                      <a:pt x="127" y="605"/>
                    </a:cubicBezTo>
                    <a:cubicBezTo>
                      <a:pt x="130" y="271"/>
                      <a:pt x="104" y="1"/>
                      <a:pt x="70" y="0"/>
                    </a:cubicBezTo>
                    <a:cubicBezTo>
                      <a:pt x="35" y="0"/>
                      <a:pt x="5" y="270"/>
                      <a:pt x="2" y="604"/>
                    </a:cubicBezTo>
                    <a:cubicBezTo>
                      <a:pt x="0" y="938"/>
                      <a:pt x="26" y="1209"/>
                      <a:pt x="60" y="1209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6" name="Freeform 188"/>
              <p:cNvSpPr>
                <a:spLocks/>
              </p:cNvSpPr>
              <p:nvPr/>
            </p:nvSpPr>
            <p:spPr bwMode="auto">
              <a:xfrm>
                <a:off x="4251" y="2229"/>
                <a:ext cx="61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60" y="1209"/>
                  </a:cxn>
                  <a:cxn ang="0">
                    <a:pos x="185" y="1210"/>
                  </a:cxn>
                  <a:cxn ang="0">
                    <a:pos x="252" y="606"/>
                  </a:cxn>
                  <a:cxn ang="0">
                    <a:pos x="195" y="1"/>
                  </a:cxn>
                  <a:cxn ang="0">
                    <a:pos x="70" y="0"/>
                  </a:cxn>
                  <a:cxn ang="0">
                    <a:pos x="2" y="604"/>
                  </a:cxn>
                </a:cxnLst>
                <a:rect l="0" t="0" r="r" b="b"/>
                <a:pathLst>
                  <a:path w="255" h="1210">
                    <a:moveTo>
                      <a:pt x="2" y="604"/>
                    </a:moveTo>
                    <a:cubicBezTo>
                      <a:pt x="0" y="938"/>
                      <a:pt x="26" y="1209"/>
                      <a:pt x="60" y="1209"/>
                    </a:cubicBezTo>
                    <a:lnTo>
                      <a:pt x="185" y="1210"/>
                    </a:lnTo>
                    <a:cubicBezTo>
                      <a:pt x="220" y="1210"/>
                      <a:pt x="250" y="940"/>
                      <a:pt x="252" y="606"/>
                    </a:cubicBezTo>
                    <a:cubicBezTo>
                      <a:pt x="255" y="272"/>
                      <a:pt x="229" y="2"/>
                      <a:pt x="195" y="1"/>
                    </a:cubicBezTo>
                    <a:lnTo>
                      <a:pt x="70" y="0"/>
                    </a:lnTo>
                    <a:cubicBezTo>
                      <a:pt x="35" y="0"/>
                      <a:pt x="5" y="270"/>
                      <a:pt x="2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7" name="Freeform 189"/>
              <p:cNvSpPr>
                <a:spLocks/>
              </p:cNvSpPr>
              <p:nvPr/>
            </p:nvSpPr>
            <p:spPr bwMode="auto">
              <a:xfrm>
                <a:off x="4265" y="2229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9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21" name="Group 196"/>
            <p:cNvGrpSpPr>
              <a:grpSpLocks/>
            </p:cNvGrpSpPr>
            <p:nvPr/>
          </p:nvGrpSpPr>
          <p:grpSpPr bwMode="auto">
            <a:xfrm>
              <a:off x="6332538" y="3603626"/>
              <a:ext cx="452437" cy="355600"/>
              <a:chOff x="3989" y="2270"/>
              <a:chExt cx="285" cy="224"/>
            </a:xfrm>
          </p:grpSpPr>
          <p:sp>
            <p:nvSpPr>
              <p:cNvPr id="3059" name="Freeform 191"/>
              <p:cNvSpPr>
                <a:spLocks/>
              </p:cNvSpPr>
              <p:nvPr/>
            </p:nvSpPr>
            <p:spPr bwMode="auto">
              <a:xfrm>
                <a:off x="3989" y="2286"/>
                <a:ext cx="277" cy="208"/>
              </a:xfrm>
              <a:custGeom>
                <a:avLst/>
                <a:gdLst/>
                <a:ahLst/>
                <a:cxnLst>
                  <a:cxn ang="0">
                    <a:pos x="2" y="429"/>
                  </a:cxn>
                  <a:cxn ang="0">
                    <a:pos x="60" y="859"/>
                  </a:cxn>
                  <a:cxn ang="0">
                    <a:pos x="1086" y="867"/>
                  </a:cxn>
                  <a:cxn ang="0">
                    <a:pos x="1152" y="438"/>
                  </a:cxn>
                  <a:cxn ang="0">
                    <a:pos x="1093" y="9"/>
                  </a:cxn>
                  <a:cxn ang="0">
                    <a:pos x="67" y="1"/>
                  </a:cxn>
                  <a:cxn ang="0">
                    <a:pos x="2" y="429"/>
                  </a:cxn>
                </a:cxnLst>
                <a:rect l="0" t="0" r="r" b="b"/>
                <a:pathLst>
                  <a:path w="1154" h="867">
                    <a:moveTo>
                      <a:pt x="2" y="429"/>
                    </a:moveTo>
                    <a:cubicBezTo>
                      <a:pt x="0" y="666"/>
                      <a:pt x="26" y="859"/>
                      <a:pt x="60" y="859"/>
                    </a:cubicBezTo>
                    <a:lnTo>
                      <a:pt x="1086" y="867"/>
                    </a:lnTo>
                    <a:cubicBezTo>
                      <a:pt x="1121" y="867"/>
                      <a:pt x="1150" y="675"/>
                      <a:pt x="1152" y="438"/>
                    </a:cubicBezTo>
                    <a:cubicBezTo>
                      <a:pt x="1154" y="201"/>
                      <a:pt x="1128" y="9"/>
                      <a:pt x="1093" y="9"/>
                    </a:cubicBezTo>
                    <a:lnTo>
                      <a:pt x="67" y="1"/>
                    </a:lnTo>
                    <a:cubicBezTo>
                      <a:pt x="33" y="0"/>
                      <a:pt x="4" y="192"/>
                      <a:pt x="2" y="429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0" name="Freeform 192"/>
              <p:cNvSpPr>
                <a:spLocks/>
              </p:cNvSpPr>
              <p:nvPr/>
            </p:nvSpPr>
            <p:spPr bwMode="auto">
              <a:xfrm>
                <a:off x="3997" y="2270"/>
                <a:ext cx="277" cy="208"/>
              </a:xfrm>
              <a:custGeom>
                <a:avLst/>
                <a:gdLst/>
                <a:ahLst/>
                <a:cxnLst>
                  <a:cxn ang="0">
                    <a:pos x="2" y="428"/>
                  </a:cxn>
                  <a:cxn ang="0">
                    <a:pos x="61" y="858"/>
                  </a:cxn>
                  <a:cxn ang="0">
                    <a:pos x="1087" y="866"/>
                  </a:cxn>
                  <a:cxn ang="0">
                    <a:pos x="1152" y="438"/>
                  </a:cxn>
                  <a:cxn ang="0">
                    <a:pos x="1094" y="8"/>
                  </a:cxn>
                  <a:cxn ang="0">
                    <a:pos x="67" y="0"/>
                  </a:cxn>
                  <a:cxn ang="0">
                    <a:pos x="2" y="428"/>
                  </a:cxn>
                </a:cxnLst>
                <a:rect l="0" t="0" r="r" b="b"/>
                <a:pathLst>
                  <a:path w="1154" h="867">
                    <a:moveTo>
                      <a:pt x="2" y="428"/>
                    </a:moveTo>
                    <a:cubicBezTo>
                      <a:pt x="0" y="666"/>
                      <a:pt x="26" y="858"/>
                      <a:pt x="61" y="858"/>
                    </a:cubicBezTo>
                    <a:lnTo>
                      <a:pt x="1087" y="866"/>
                    </a:lnTo>
                    <a:cubicBezTo>
                      <a:pt x="1121" y="867"/>
                      <a:pt x="1150" y="675"/>
                      <a:pt x="1152" y="438"/>
                    </a:cubicBezTo>
                    <a:cubicBezTo>
                      <a:pt x="1154" y="201"/>
                      <a:pt x="1128" y="8"/>
                      <a:pt x="1094" y="8"/>
                    </a:cubicBezTo>
                    <a:lnTo>
                      <a:pt x="67" y="0"/>
                    </a:lnTo>
                    <a:cubicBezTo>
                      <a:pt x="33" y="0"/>
                      <a:pt x="4" y="191"/>
                      <a:pt x="2" y="42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1" name="Freeform 193"/>
              <p:cNvSpPr>
                <a:spLocks/>
              </p:cNvSpPr>
              <p:nvPr/>
            </p:nvSpPr>
            <p:spPr bwMode="auto">
              <a:xfrm>
                <a:off x="3997" y="2270"/>
                <a:ext cx="31" cy="206"/>
              </a:xfrm>
              <a:custGeom>
                <a:avLst/>
                <a:gdLst/>
                <a:ahLst/>
                <a:cxnLst>
                  <a:cxn ang="0">
                    <a:pos x="61" y="858"/>
                  </a:cxn>
                  <a:cxn ang="0">
                    <a:pos x="126" y="429"/>
                  </a:cxn>
                  <a:cxn ang="0">
                    <a:pos x="67" y="0"/>
                  </a:cxn>
                  <a:cxn ang="0">
                    <a:pos x="2" y="428"/>
                  </a:cxn>
                  <a:cxn ang="0">
                    <a:pos x="61" y="858"/>
                  </a:cxn>
                </a:cxnLst>
                <a:rect l="0" t="0" r="r" b="b"/>
                <a:pathLst>
                  <a:path w="128" h="858">
                    <a:moveTo>
                      <a:pt x="61" y="858"/>
                    </a:moveTo>
                    <a:cubicBezTo>
                      <a:pt x="95" y="858"/>
                      <a:pt x="124" y="667"/>
                      <a:pt x="126" y="429"/>
                    </a:cubicBezTo>
                    <a:cubicBezTo>
                      <a:pt x="128" y="192"/>
                      <a:pt x="102" y="0"/>
                      <a:pt x="67" y="0"/>
                    </a:cubicBezTo>
                    <a:cubicBezTo>
                      <a:pt x="33" y="0"/>
                      <a:pt x="4" y="191"/>
                      <a:pt x="2" y="428"/>
                    </a:cubicBezTo>
                    <a:cubicBezTo>
                      <a:pt x="0" y="666"/>
                      <a:pt x="26" y="858"/>
                      <a:pt x="61" y="85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2" name="Freeform 194"/>
              <p:cNvSpPr>
                <a:spLocks/>
              </p:cNvSpPr>
              <p:nvPr/>
            </p:nvSpPr>
            <p:spPr bwMode="auto">
              <a:xfrm>
                <a:off x="3997" y="2270"/>
                <a:ext cx="277" cy="208"/>
              </a:xfrm>
              <a:custGeom>
                <a:avLst/>
                <a:gdLst/>
                <a:ahLst/>
                <a:cxnLst>
                  <a:cxn ang="0">
                    <a:pos x="2" y="428"/>
                  </a:cxn>
                  <a:cxn ang="0">
                    <a:pos x="61" y="858"/>
                  </a:cxn>
                  <a:cxn ang="0">
                    <a:pos x="1087" y="866"/>
                  </a:cxn>
                  <a:cxn ang="0">
                    <a:pos x="1152" y="438"/>
                  </a:cxn>
                  <a:cxn ang="0">
                    <a:pos x="1094" y="8"/>
                  </a:cxn>
                  <a:cxn ang="0">
                    <a:pos x="67" y="0"/>
                  </a:cxn>
                  <a:cxn ang="0">
                    <a:pos x="2" y="428"/>
                  </a:cxn>
                </a:cxnLst>
                <a:rect l="0" t="0" r="r" b="b"/>
                <a:pathLst>
                  <a:path w="1154" h="867">
                    <a:moveTo>
                      <a:pt x="2" y="428"/>
                    </a:moveTo>
                    <a:cubicBezTo>
                      <a:pt x="0" y="666"/>
                      <a:pt x="26" y="858"/>
                      <a:pt x="61" y="858"/>
                    </a:cubicBezTo>
                    <a:lnTo>
                      <a:pt x="1087" y="866"/>
                    </a:lnTo>
                    <a:cubicBezTo>
                      <a:pt x="1121" y="867"/>
                      <a:pt x="1150" y="675"/>
                      <a:pt x="1152" y="438"/>
                    </a:cubicBezTo>
                    <a:cubicBezTo>
                      <a:pt x="1154" y="201"/>
                      <a:pt x="1128" y="8"/>
                      <a:pt x="1094" y="8"/>
                    </a:cubicBezTo>
                    <a:lnTo>
                      <a:pt x="67" y="0"/>
                    </a:lnTo>
                    <a:cubicBezTo>
                      <a:pt x="33" y="0"/>
                      <a:pt x="4" y="191"/>
                      <a:pt x="2" y="42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3" name="Freeform 195"/>
              <p:cNvSpPr>
                <a:spLocks/>
              </p:cNvSpPr>
              <p:nvPr/>
            </p:nvSpPr>
            <p:spPr bwMode="auto">
              <a:xfrm>
                <a:off x="4011" y="2270"/>
                <a:ext cx="17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6" y="103"/>
                  </a:cxn>
                  <a:cxn ang="0">
                    <a:pos x="2" y="0"/>
                  </a:cxn>
                </a:cxnLst>
                <a:rect l="0" t="0" r="r" b="b"/>
                <a:pathLst>
                  <a:path w="17" h="206">
                    <a:moveTo>
                      <a:pt x="0" y="206"/>
                    </a:moveTo>
                    <a:cubicBezTo>
                      <a:pt x="9" y="206"/>
                      <a:pt x="16" y="160"/>
                      <a:pt x="16" y="103"/>
                    </a:cubicBezTo>
                    <a:cubicBezTo>
                      <a:pt x="17" y="46"/>
                      <a:pt x="10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22" name="Freeform 197"/>
            <p:cNvSpPr>
              <a:spLocks/>
            </p:cNvSpPr>
            <p:nvPr/>
          </p:nvSpPr>
          <p:spPr bwMode="auto">
            <a:xfrm>
              <a:off x="6786563" y="3768726"/>
              <a:ext cx="4762" cy="95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7" y="25"/>
                </a:cxn>
                <a:cxn ang="0">
                  <a:pos x="13" y="13"/>
                </a:cxn>
                <a:cxn ang="0">
                  <a:pos x="7" y="0"/>
                </a:cxn>
                <a:cxn ang="0">
                  <a:pos x="0" y="13"/>
                </a:cxn>
              </a:cxnLst>
              <a:rect l="0" t="0" r="r" b="b"/>
              <a:pathLst>
                <a:path w="13" h="25">
                  <a:moveTo>
                    <a:pt x="0" y="13"/>
                  </a:moveTo>
                  <a:cubicBezTo>
                    <a:pt x="0" y="19"/>
                    <a:pt x="3" y="25"/>
                    <a:pt x="7" y="25"/>
                  </a:cubicBezTo>
                  <a:cubicBezTo>
                    <a:pt x="10" y="25"/>
                    <a:pt x="13" y="20"/>
                    <a:pt x="13" y="13"/>
                  </a:cubicBezTo>
                  <a:cubicBezTo>
                    <a:pt x="13" y="6"/>
                    <a:pt x="10" y="0"/>
                    <a:pt x="7" y="0"/>
                  </a:cubicBezTo>
                  <a:cubicBezTo>
                    <a:pt x="3" y="0"/>
                    <a:pt x="1" y="6"/>
                    <a:pt x="0" y="1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3" name="Freeform 198"/>
            <p:cNvSpPr>
              <a:spLocks/>
            </p:cNvSpPr>
            <p:nvPr/>
          </p:nvSpPr>
          <p:spPr bwMode="auto">
            <a:xfrm>
              <a:off x="6764338" y="3941763"/>
              <a:ext cx="7937" cy="142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0" y="38"/>
                </a:cxn>
                <a:cxn ang="0">
                  <a:pos x="21" y="19"/>
                </a:cxn>
                <a:cxn ang="0">
                  <a:pos x="11" y="0"/>
                </a:cxn>
                <a:cxn ang="0">
                  <a:pos x="0" y="19"/>
                </a:cxn>
              </a:cxnLst>
              <a:rect l="0" t="0" r="r" b="b"/>
              <a:pathLst>
                <a:path w="21" h="38">
                  <a:moveTo>
                    <a:pt x="0" y="19"/>
                  </a:moveTo>
                  <a:cubicBezTo>
                    <a:pt x="0" y="29"/>
                    <a:pt x="5" y="38"/>
                    <a:pt x="10" y="38"/>
                  </a:cubicBezTo>
                  <a:cubicBezTo>
                    <a:pt x="16" y="38"/>
                    <a:pt x="21" y="29"/>
                    <a:pt x="21" y="19"/>
                  </a:cubicBezTo>
                  <a:cubicBezTo>
                    <a:pt x="21" y="9"/>
                    <a:pt x="16" y="0"/>
                    <a:pt x="11" y="0"/>
                  </a:cubicBezTo>
                  <a:cubicBezTo>
                    <a:pt x="5" y="0"/>
                    <a:pt x="0" y="9"/>
                    <a:pt x="0" y="1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4" name="Freeform 199"/>
            <p:cNvSpPr>
              <a:spLocks/>
            </p:cNvSpPr>
            <p:nvPr/>
          </p:nvSpPr>
          <p:spPr bwMode="auto">
            <a:xfrm>
              <a:off x="6770688" y="3578226"/>
              <a:ext cx="7937" cy="142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0" y="38"/>
                </a:cxn>
                <a:cxn ang="0">
                  <a:pos x="21" y="19"/>
                </a:cxn>
                <a:cxn ang="0">
                  <a:pos x="10" y="0"/>
                </a:cxn>
                <a:cxn ang="0">
                  <a:pos x="0" y="19"/>
                </a:cxn>
              </a:cxnLst>
              <a:rect l="0" t="0" r="r" b="b"/>
              <a:pathLst>
                <a:path w="21" h="38">
                  <a:moveTo>
                    <a:pt x="0" y="19"/>
                  </a:moveTo>
                  <a:cubicBezTo>
                    <a:pt x="0" y="29"/>
                    <a:pt x="4" y="38"/>
                    <a:pt x="10" y="38"/>
                  </a:cubicBezTo>
                  <a:cubicBezTo>
                    <a:pt x="16" y="38"/>
                    <a:pt x="21" y="29"/>
                    <a:pt x="21" y="19"/>
                  </a:cubicBezTo>
                  <a:cubicBezTo>
                    <a:pt x="21" y="9"/>
                    <a:pt x="16" y="0"/>
                    <a:pt x="10" y="0"/>
                  </a:cubicBezTo>
                  <a:cubicBezTo>
                    <a:pt x="5" y="0"/>
                    <a:pt x="0" y="8"/>
                    <a:pt x="0" y="1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5" name="Freeform 200"/>
            <p:cNvSpPr>
              <a:spLocks/>
            </p:cNvSpPr>
            <p:nvPr/>
          </p:nvSpPr>
          <p:spPr bwMode="auto">
            <a:xfrm>
              <a:off x="6783388" y="3670301"/>
              <a:ext cx="7937" cy="127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0" y="33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6"/>
                </a:cxn>
              </a:cxnLst>
              <a:rect l="0" t="0" r="r" b="b"/>
              <a:pathLst>
                <a:path w="21" h="33">
                  <a:moveTo>
                    <a:pt x="0" y="16"/>
                  </a:moveTo>
                  <a:cubicBezTo>
                    <a:pt x="0" y="26"/>
                    <a:pt x="5" y="33"/>
                    <a:pt x="10" y="33"/>
                  </a:cubicBezTo>
                  <a:cubicBezTo>
                    <a:pt x="16" y="33"/>
                    <a:pt x="21" y="26"/>
                    <a:pt x="21" y="17"/>
                  </a:cubicBezTo>
                  <a:cubicBezTo>
                    <a:pt x="21" y="7"/>
                    <a:pt x="16" y="0"/>
                    <a:pt x="11" y="0"/>
                  </a:cubicBezTo>
                  <a:cubicBezTo>
                    <a:pt x="5" y="0"/>
                    <a:pt x="0" y="7"/>
                    <a:pt x="0" y="16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6" name="Oval 201"/>
            <p:cNvSpPr>
              <a:spLocks noChangeArrowheads="1"/>
            </p:cNvSpPr>
            <p:nvPr/>
          </p:nvSpPr>
          <p:spPr bwMode="auto">
            <a:xfrm>
              <a:off x="6781800" y="3859213"/>
              <a:ext cx="6350" cy="1111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27" name="Group 207"/>
            <p:cNvGrpSpPr>
              <a:grpSpLocks/>
            </p:cNvGrpSpPr>
            <p:nvPr/>
          </p:nvGrpSpPr>
          <p:grpSpPr bwMode="auto">
            <a:xfrm>
              <a:off x="6286500" y="3536951"/>
              <a:ext cx="131762" cy="474663"/>
              <a:chOff x="3960" y="2228"/>
              <a:chExt cx="83" cy="299"/>
            </a:xfrm>
          </p:grpSpPr>
          <p:sp>
            <p:nvSpPr>
              <p:cNvPr id="3054" name="Freeform 202"/>
              <p:cNvSpPr>
                <a:spLocks/>
              </p:cNvSpPr>
              <p:nvPr/>
            </p:nvSpPr>
            <p:spPr bwMode="auto">
              <a:xfrm>
                <a:off x="3960" y="2236"/>
                <a:ext cx="83" cy="291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84" y="1209"/>
                  </a:cxn>
                  <a:cxn ang="0">
                    <a:pos x="254" y="1210"/>
                  </a:cxn>
                  <a:cxn ang="0">
                    <a:pos x="345" y="607"/>
                  </a:cxn>
                  <a:cxn ang="0">
                    <a:pos x="264" y="2"/>
                  </a:cxn>
                  <a:cxn ang="0">
                    <a:pos x="93" y="0"/>
                  </a:cxn>
                  <a:cxn ang="0">
                    <a:pos x="3" y="604"/>
                  </a:cxn>
                </a:cxnLst>
                <a:rect l="0" t="0" r="r" b="b"/>
                <a:pathLst>
                  <a:path w="347" h="1211">
                    <a:moveTo>
                      <a:pt x="3" y="604"/>
                    </a:moveTo>
                    <a:cubicBezTo>
                      <a:pt x="0" y="938"/>
                      <a:pt x="36" y="1208"/>
                      <a:pt x="84" y="1209"/>
                    </a:cubicBezTo>
                    <a:lnTo>
                      <a:pt x="254" y="1210"/>
                    </a:lnTo>
                    <a:cubicBezTo>
                      <a:pt x="302" y="1211"/>
                      <a:pt x="342" y="940"/>
                      <a:pt x="345" y="607"/>
                    </a:cubicBezTo>
                    <a:cubicBezTo>
                      <a:pt x="347" y="273"/>
                      <a:pt x="311" y="2"/>
                      <a:pt x="264" y="2"/>
                    </a:cubicBezTo>
                    <a:lnTo>
                      <a:pt x="93" y="0"/>
                    </a:lnTo>
                    <a:cubicBezTo>
                      <a:pt x="46" y="0"/>
                      <a:pt x="6" y="270"/>
                      <a:pt x="3" y="604"/>
                    </a:cubicBezTo>
                    <a:close/>
                  </a:path>
                </a:pathLst>
              </a:custGeom>
              <a:solidFill>
                <a:srgbClr val="1C1C1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5" name="Freeform 203"/>
              <p:cNvSpPr>
                <a:spLocks/>
              </p:cNvSpPr>
              <p:nvPr/>
            </p:nvSpPr>
            <p:spPr bwMode="auto">
              <a:xfrm>
                <a:off x="3960" y="2228"/>
                <a:ext cx="83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84" y="1208"/>
                  </a:cxn>
                  <a:cxn ang="0">
                    <a:pos x="254" y="1210"/>
                  </a:cxn>
                  <a:cxn ang="0">
                    <a:pos x="345" y="606"/>
                  </a:cxn>
                  <a:cxn ang="0">
                    <a:pos x="264" y="2"/>
                  </a:cxn>
                  <a:cxn ang="0">
                    <a:pos x="93" y="0"/>
                  </a:cxn>
                  <a:cxn ang="0">
                    <a:pos x="3" y="604"/>
                  </a:cxn>
                </a:cxnLst>
                <a:rect l="0" t="0" r="r" b="b"/>
                <a:pathLst>
                  <a:path w="347" h="1210">
                    <a:moveTo>
                      <a:pt x="3" y="604"/>
                    </a:moveTo>
                    <a:cubicBezTo>
                      <a:pt x="0" y="937"/>
                      <a:pt x="36" y="1208"/>
                      <a:pt x="84" y="1208"/>
                    </a:cubicBezTo>
                    <a:lnTo>
                      <a:pt x="254" y="1210"/>
                    </a:lnTo>
                    <a:cubicBezTo>
                      <a:pt x="302" y="1210"/>
                      <a:pt x="342" y="940"/>
                      <a:pt x="345" y="606"/>
                    </a:cubicBezTo>
                    <a:cubicBezTo>
                      <a:pt x="347" y="273"/>
                      <a:pt x="311" y="2"/>
                      <a:pt x="264" y="2"/>
                    </a:cubicBezTo>
                    <a:lnTo>
                      <a:pt x="93" y="0"/>
                    </a:lnTo>
                    <a:cubicBezTo>
                      <a:pt x="46" y="0"/>
                      <a:pt x="6" y="270"/>
                      <a:pt x="3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6" name="Freeform 204"/>
              <p:cNvSpPr>
                <a:spLocks/>
              </p:cNvSpPr>
              <p:nvPr/>
            </p:nvSpPr>
            <p:spPr bwMode="auto">
              <a:xfrm>
                <a:off x="3960" y="2228"/>
                <a:ext cx="42" cy="290"/>
              </a:xfrm>
              <a:custGeom>
                <a:avLst/>
                <a:gdLst/>
                <a:ahLst/>
                <a:cxnLst>
                  <a:cxn ang="0">
                    <a:pos x="84" y="1208"/>
                  </a:cxn>
                  <a:cxn ang="0">
                    <a:pos x="174" y="605"/>
                  </a:cxn>
                  <a:cxn ang="0">
                    <a:pos x="93" y="0"/>
                  </a:cxn>
                  <a:cxn ang="0">
                    <a:pos x="3" y="604"/>
                  </a:cxn>
                  <a:cxn ang="0">
                    <a:pos x="84" y="1208"/>
                  </a:cxn>
                </a:cxnLst>
                <a:rect l="0" t="0" r="r" b="b"/>
                <a:pathLst>
                  <a:path w="176" h="1209">
                    <a:moveTo>
                      <a:pt x="84" y="1208"/>
                    </a:moveTo>
                    <a:cubicBezTo>
                      <a:pt x="131" y="1209"/>
                      <a:pt x="171" y="939"/>
                      <a:pt x="174" y="605"/>
                    </a:cubicBezTo>
                    <a:cubicBezTo>
                      <a:pt x="176" y="271"/>
                      <a:pt x="140" y="1"/>
                      <a:pt x="93" y="0"/>
                    </a:cubicBezTo>
                    <a:cubicBezTo>
                      <a:pt x="46" y="0"/>
                      <a:pt x="6" y="270"/>
                      <a:pt x="3" y="604"/>
                    </a:cubicBezTo>
                    <a:cubicBezTo>
                      <a:pt x="0" y="937"/>
                      <a:pt x="36" y="1208"/>
                      <a:pt x="84" y="120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7" name="Freeform 205"/>
              <p:cNvSpPr>
                <a:spLocks/>
              </p:cNvSpPr>
              <p:nvPr/>
            </p:nvSpPr>
            <p:spPr bwMode="auto">
              <a:xfrm>
                <a:off x="3960" y="2228"/>
                <a:ext cx="83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84" y="1208"/>
                  </a:cxn>
                  <a:cxn ang="0">
                    <a:pos x="254" y="1210"/>
                  </a:cxn>
                  <a:cxn ang="0">
                    <a:pos x="345" y="606"/>
                  </a:cxn>
                  <a:cxn ang="0">
                    <a:pos x="264" y="2"/>
                  </a:cxn>
                  <a:cxn ang="0">
                    <a:pos x="93" y="0"/>
                  </a:cxn>
                  <a:cxn ang="0">
                    <a:pos x="3" y="604"/>
                  </a:cxn>
                </a:cxnLst>
                <a:rect l="0" t="0" r="r" b="b"/>
                <a:pathLst>
                  <a:path w="347" h="1210">
                    <a:moveTo>
                      <a:pt x="3" y="604"/>
                    </a:moveTo>
                    <a:cubicBezTo>
                      <a:pt x="0" y="937"/>
                      <a:pt x="36" y="1208"/>
                      <a:pt x="84" y="1208"/>
                    </a:cubicBezTo>
                    <a:lnTo>
                      <a:pt x="254" y="1210"/>
                    </a:lnTo>
                    <a:cubicBezTo>
                      <a:pt x="302" y="1210"/>
                      <a:pt x="342" y="940"/>
                      <a:pt x="345" y="606"/>
                    </a:cubicBezTo>
                    <a:cubicBezTo>
                      <a:pt x="347" y="273"/>
                      <a:pt x="311" y="2"/>
                      <a:pt x="264" y="2"/>
                    </a:cubicBezTo>
                    <a:lnTo>
                      <a:pt x="93" y="0"/>
                    </a:lnTo>
                    <a:cubicBezTo>
                      <a:pt x="46" y="0"/>
                      <a:pt x="6" y="270"/>
                      <a:pt x="3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8" name="Freeform 206"/>
              <p:cNvSpPr>
                <a:spLocks/>
              </p:cNvSpPr>
              <p:nvPr/>
            </p:nvSpPr>
            <p:spPr bwMode="auto">
              <a:xfrm>
                <a:off x="3980" y="2228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1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28" name="Group 212"/>
            <p:cNvGrpSpPr>
              <a:grpSpLocks/>
            </p:cNvGrpSpPr>
            <p:nvPr/>
          </p:nvGrpSpPr>
          <p:grpSpPr bwMode="auto">
            <a:xfrm>
              <a:off x="6213475" y="3624263"/>
              <a:ext cx="115887" cy="285750"/>
              <a:chOff x="3914" y="2283"/>
              <a:chExt cx="73" cy="180"/>
            </a:xfrm>
          </p:grpSpPr>
          <p:sp>
            <p:nvSpPr>
              <p:cNvPr id="3050" name="Freeform 208"/>
              <p:cNvSpPr>
                <a:spLocks/>
              </p:cNvSpPr>
              <p:nvPr/>
            </p:nvSpPr>
            <p:spPr bwMode="auto">
              <a:xfrm>
                <a:off x="3914" y="2283"/>
                <a:ext cx="73" cy="180"/>
              </a:xfrm>
              <a:custGeom>
                <a:avLst/>
                <a:gdLst/>
                <a:ahLst/>
                <a:cxnLst>
                  <a:cxn ang="0">
                    <a:pos x="1" y="375"/>
                  </a:cxn>
                  <a:cxn ang="0">
                    <a:pos x="66" y="750"/>
                  </a:cxn>
                  <a:cxn ang="0">
                    <a:pos x="231" y="752"/>
                  </a:cxn>
                  <a:cxn ang="0">
                    <a:pos x="301" y="377"/>
                  </a:cxn>
                  <a:cxn ang="0">
                    <a:pos x="237" y="2"/>
                  </a:cxn>
                  <a:cxn ang="0">
                    <a:pos x="72" y="0"/>
                  </a:cxn>
                  <a:cxn ang="0">
                    <a:pos x="1" y="375"/>
                  </a:cxn>
                </a:cxnLst>
                <a:rect l="0" t="0" r="r" b="b"/>
                <a:pathLst>
                  <a:path w="303" h="752">
                    <a:moveTo>
                      <a:pt x="1" y="375"/>
                    </a:moveTo>
                    <a:cubicBezTo>
                      <a:pt x="0" y="582"/>
                      <a:pt x="29" y="750"/>
                      <a:pt x="66" y="750"/>
                    </a:cubicBezTo>
                    <a:lnTo>
                      <a:pt x="231" y="752"/>
                    </a:lnTo>
                    <a:cubicBezTo>
                      <a:pt x="268" y="752"/>
                      <a:pt x="300" y="584"/>
                      <a:pt x="301" y="377"/>
                    </a:cubicBezTo>
                    <a:cubicBezTo>
                      <a:pt x="303" y="170"/>
                      <a:pt x="274" y="2"/>
                      <a:pt x="237" y="2"/>
                    </a:cubicBezTo>
                    <a:lnTo>
                      <a:pt x="72" y="0"/>
                    </a:lnTo>
                    <a:cubicBezTo>
                      <a:pt x="35" y="0"/>
                      <a:pt x="3" y="168"/>
                      <a:pt x="1" y="3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1" name="Freeform 209"/>
              <p:cNvSpPr>
                <a:spLocks/>
              </p:cNvSpPr>
              <p:nvPr/>
            </p:nvSpPr>
            <p:spPr bwMode="auto">
              <a:xfrm>
                <a:off x="3914" y="2283"/>
                <a:ext cx="33" cy="180"/>
              </a:xfrm>
              <a:custGeom>
                <a:avLst/>
                <a:gdLst/>
                <a:ahLst/>
                <a:cxnLst>
                  <a:cxn ang="0">
                    <a:pos x="66" y="750"/>
                  </a:cxn>
                  <a:cxn ang="0">
                    <a:pos x="136" y="376"/>
                  </a:cxn>
                  <a:cxn ang="0">
                    <a:pos x="72" y="0"/>
                  </a:cxn>
                  <a:cxn ang="0">
                    <a:pos x="1" y="375"/>
                  </a:cxn>
                  <a:cxn ang="0">
                    <a:pos x="66" y="750"/>
                  </a:cxn>
                </a:cxnLst>
                <a:rect l="0" t="0" r="r" b="b"/>
                <a:pathLst>
                  <a:path w="138" h="751">
                    <a:moveTo>
                      <a:pt x="66" y="750"/>
                    </a:moveTo>
                    <a:cubicBezTo>
                      <a:pt x="103" y="751"/>
                      <a:pt x="135" y="583"/>
                      <a:pt x="136" y="376"/>
                    </a:cubicBezTo>
                    <a:cubicBezTo>
                      <a:pt x="138" y="169"/>
                      <a:pt x="109" y="1"/>
                      <a:pt x="72" y="0"/>
                    </a:cubicBezTo>
                    <a:cubicBezTo>
                      <a:pt x="35" y="0"/>
                      <a:pt x="3" y="168"/>
                      <a:pt x="1" y="375"/>
                    </a:cubicBezTo>
                    <a:cubicBezTo>
                      <a:pt x="0" y="582"/>
                      <a:pt x="29" y="750"/>
                      <a:pt x="66" y="750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2" name="Freeform 210"/>
              <p:cNvSpPr>
                <a:spLocks/>
              </p:cNvSpPr>
              <p:nvPr/>
            </p:nvSpPr>
            <p:spPr bwMode="auto">
              <a:xfrm>
                <a:off x="3914" y="2283"/>
                <a:ext cx="73" cy="180"/>
              </a:xfrm>
              <a:custGeom>
                <a:avLst/>
                <a:gdLst/>
                <a:ahLst/>
                <a:cxnLst>
                  <a:cxn ang="0">
                    <a:pos x="1" y="375"/>
                  </a:cxn>
                  <a:cxn ang="0">
                    <a:pos x="66" y="750"/>
                  </a:cxn>
                  <a:cxn ang="0">
                    <a:pos x="231" y="752"/>
                  </a:cxn>
                  <a:cxn ang="0">
                    <a:pos x="301" y="377"/>
                  </a:cxn>
                  <a:cxn ang="0">
                    <a:pos x="237" y="2"/>
                  </a:cxn>
                  <a:cxn ang="0">
                    <a:pos x="72" y="0"/>
                  </a:cxn>
                  <a:cxn ang="0">
                    <a:pos x="1" y="375"/>
                  </a:cxn>
                </a:cxnLst>
                <a:rect l="0" t="0" r="r" b="b"/>
                <a:pathLst>
                  <a:path w="303" h="752">
                    <a:moveTo>
                      <a:pt x="1" y="375"/>
                    </a:moveTo>
                    <a:cubicBezTo>
                      <a:pt x="0" y="582"/>
                      <a:pt x="29" y="750"/>
                      <a:pt x="66" y="750"/>
                    </a:cubicBezTo>
                    <a:lnTo>
                      <a:pt x="231" y="752"/>
                    </a:lnTo>
                    <a:cubicBezTo>
                      <a:pt x="268" y="752"/>
                      <a:pt x="300" y="584"/>
                      <a:pt x="301" y="377"/>
                    </a:cubicBezTo>
                    <a:cubicBezTo>
                      <a:pt x="303" y="170"/>
                      <a:pt x="274" y="2"/>
                      <a:pt x="237" y="2"/>
                    </a:cubicBezTo>
                    <a:lnTo>
                      <a:pt x="72" y="0"/>
                    </a:lnTo>
                    <a:cubicBezTo>
                      <a:pt x="35" y="0"/>
                      <a:pt x="3" y="168"/>
                      <a:pt x="1" y="37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3" name="Freeform 211"/>
              <p:cNvSpPr>
                <a:spLocks/>
              </p:cNvSpPr>
              <p:nvPr/>
            </p:nvSpPr>
            <p:spPr bwMode="auto">
              <a:xfrm>
                <a:off x="3930" y="2283"/>
                <a:ext cx="17" cy="180"/>
              </a:xfrm>
              <a:custGeom>
                <a:avLst/>
                <a:gdLst/>
                <a:ahLst/>
                <a:cxnLst>
                  <a:cxn ang="0">
                    <a:pos x="0" y="180"/>
                  </a:cxn>
                  <a:cxn ang="0">
                    <a:pos x="17" y="90"/>
                  </a:cxn>
                  <a:cxn ang="0">
                    <a:pos x="1" y="0"/>
                  </a:cxn>
                </a:cxnLst>
                <a:rect l="0" t="0" r="r" b="b"/>
                <a:pathLst>
                  <a:path w="17" h="180">
                    <a:moveTo>
                      <a:pt x="0" y="180"/>
                    </a:moveTo>
                    <a:cubicBezTo>
                      <a:pt x="9" y="180"/>
                      <a:pt x="16" y="140"/>
                      <a:pt x="17" y="90"/>
                    </a:cubicBezTo>
                    <a:cubicBezTo>
                      <a:pt x="17" y="40"/>
                      <a:pt x="10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29" name="Group 217"/>
            <p:cNvGrpSpPr>
              <a:grpSpLocks/>
            </p:cNvGrpSpPr>
            <p:nvPr/>
          </p:nvGrpSpPr>
          <p:grpSpPr bwMode="auto">
            <a:xfrm>
              <a:off x="6184900" y="3602038"/>
              <a:ext cx="80962" cy="330200"/>
              <a:chOff x="3896" y="2269"/>
              <a:chExt cx="51" cy="208"/>
            </a:xfrm>
          </p:grpSpPr>
          <p:sp>
            <p:nvSpPr>
              <p:cNvPr id="3046" name="Freeform 213"/>
              <p:cNvSpPr>
                <a:spLocks/>
              </p:cNvSpPr>
              <p:nvPr/>
            </p:nvSpPr>
            <p:spPr bwMode="auto">
              <a:xfrm>
                <a:off x="3896" y="2269"/>
                <a:ext cx="51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6" y="867"/>
                  </a:cxn>
                  <a:cxn ang="0">
                    <a:pos x="160" y="868"/>
                  </a:cxn>
                  <a:cxn ang="0">
                    <a:pos x="211" y="435"/>
                  </a:cxn>
                  <a:cxn ang="0">
                    <a:pos x="167" y="1"/>
                  </a:cxn>
                  <a:cxn ang="0">
                    <a:pos x="53" y="0"/>
                  </a:cxn>
                  <a:cxn ang="0">
                    <a:pos x="2" y="433"/>
                  </a:cxn>
                </a:cxnLst>
                <a:rect l="0" t="0" r="r" b="b"/>
                <a:pathLst>
                  <a:path w="213" h="868">
                    <a:moveTo>
                      <a:pt x="2" y="433"/>
                    </a:moveTo>
                    <a:cubicBezTo>
                      <a:pt x="0" y="672"/>
                      <a:pt x="20" y="867"/>
                      <a:pt x="46" y="867"/>
                    </a:cubicBezTo>
                    <a:lnTo>
                      <a:pt x="160" y="868"/>
                    </a:lnTo>
                    <a:cubicBezTo>
                      <a:pt x="186" y="868"/>
                      <a:pt x="209" y="674"/>
                      <a:pt x="211" y="435"/>
                    </a:cubicBezTo>
                    <a:cubicBezTo>
                      <a:pt x="213" y="195"/>
                      <a:pt x="193" y="1"/>
                      <a:pt x="167" y="1"/>
                    </a:cubicBezTo>
                    <a:lnTo>
                      <a:pt x="53" y="0"/>
                    </a:lnTo>
                    <a:cubicBezTo>
                      <a:pt x="27" y="0"/>
                      <a:pt x="4" y="194"/>
                      <a:pt x="2" y="433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7" name="Freeform 214"/>
              <p:cNvSpPr>
                <a:spLocks/>
              </p:cNvSpPr>
              <p:nvPr/>
            </p:nvSpPr>
            <p:spPr bwMode="auto">
              <a:xfrm>
                <a:off x="3896" y="2269"/>
                <a:ext cx="23" cy="208"/>
              </a:xfrm>
              <a:custGeom>
                <a:avLst/>
                <a:gdLst/>
                <a:ahLst/>
                <a:cxnLst>
                  <a:cxn ang="0">
                    <a:pos x="91" y="1734"/>
                  </a:cxn>
                  <a:cxn ang="0">
                    <a:pos x="192" y="868"/>
                  </a:cxn>
                  <a:cxn ang="0">
                    <a:pos x="105" y="1"/>
                  </a:cxn>
                  <a:cxn ang="0">
                    <a:pos x="4" y="867"/>
                  </a:cxn>
                  <a:cxn ang="0">
                    <a:pos x="91" y="1734"/>
                  </a:cxn>
                </a:cxnLst>
                <a:rect l="0" t="0" r="r" b="b"/>
                <a:pathLst>
                  <a:path w="195" h="1735">
                    <a:moveTo>
                      <a:pt x="91" y="1734"/>
                    </a:moveTo>
                    <a:cubicBezTo>
                      <a:pt x="143" y="1735"/>
                      <a:pt x="188" y="1347"/>
                      <a:pt x="192" y="868"/>
                    </a:cubicBezTo>
                    <a:cubicBezTo>
                      <a:pt x="195" y="390"/>
                      <a:pt x="157" y="1"/>
                      <a:pt x="105" y="1"/>
                    </a:cubicBezTo>
                    <a:cubicBezTo>
                      <a:pt x="53" y="0"/>
                      <a:pt x="8" y="388"/>
                      <a:pt x="4" y="867"/>
                    </a:cubicBezTo>
                    <a:cubicBezTo>
                      <a:pt x="0" y="1345"/>
                      <a:pt x="39" y="1734"/>
                      <a:pt x="91" y="1734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8" name="Freeform 215"/>
              <p:cNvSpPr>
                <a:spLocks/>
              </p:cNvSpPr>
              <p:nvPr/>
            </p:nvSpPr>
            <p:spPr bwMode="auto">
              <a:xfrm>
                <a:off x="3896" y="2269"/>
                <a:ext cx="51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6" y="867"/>
                  </a:cxn>
                  <a:cxn ang="0">
                    <a:pos x="160" y="868"/>
                  </a:cxn>
                  <a:cxn ang="0">
                    <a:pos x="211" y="435"/>
                  </a:cxn>
                  <a:cxn ang="0">
                    <a:pos x="167" y="1"/>
                  </a:cxn>
                  <a:cxn ang="0">
                    <a:pos x="53" y="0"/>
                  </a:cxn>
                  <a:cxn ang="0">
                    <a:pos x="2" y="433"/>
                  </a:cxn>
                </a:cxnLst>
                <a:rect l="0" t="0" r="r" b="b"/>
                <a:pathLst>
                  <a:path w="213" h="868">
                    <a:moveTo>
                      <a:pt x="2" y="433"/>
                    </a:moveTo>
                    <a:cubicBezTo>
                      <a:pt x="0" y="672"/>
                      <a:pt x="20" y="867"/>
                      <a:pt x="46" y="867"/>
                    </a:cubicBezTo>
                    <a:lnTo>
                      <a:pt x="160" y="868"/>
                    </a:lnTo>
                    <a:cubicBezTo>
                      <a:pt x="186" y="868"/>
                      <a:pt x="209" y="674"/>
                      <a:pt x="211" y="435"/>
                    </a:cubicBezTo>
                    <a:cubicBezTo>
                      <a:pt x="213" y="195"/>
                      <a:pt x="193" y="1"/>
                      <a:pt x="167" y="1"/>
                    </a:cubicBezTo>
                    <a:lnTo>
                      <a:pt x="53" y="0"/>
                    </a:lnTo>
                    <a:cubicBezTo>
                      <a:pt x="27" y="0"/>
                      <a:pt x="4" y="194"/>
                      <a:pt x="2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9" name="Freeform 216"/>
              <p:cNvSpPr>
                <a:spLocks/>
              </p:cNvSpPr>
              <p:nvPr/>
            </p:nvSpPr>
            <p:spPr bwMode="auto">
              <a:xfrm>
                <a:off x="3907" y="2269"/>
                <a:ext cx="12" cy="208"/>
              </a:xfrm>
              <a:custGeom>
                <a:avLst/>
                <a:gdLst/>
                <a:ahLst/>
                <a:cxnLst>
                  <a:cxn ang="0">
                    <a:pos x="0" y="208"/>
                  </a:cxn>
                  <a:cxn ang="0">
                    <a:pos x="12" y="104"/>
                  </a:cxn>
                  <a:cxn ang="0">
                    <a:pos x="1" y="0"/>
                  </a:cxn>
                </a:cxnLst>
                <a:rect l="0" t="0" r="r" b="b"/>
                <a:pathLst>
                  <a:path w="12" h="208">
                    <a:moveTo>
                      <a:pt x="0" y="208"/>
                    </a:moveTo>
                    <a:cubicBezTo>
                      <a:pt x="6" y="208"/>
                      <a:pt x="11" y="162"/>
                      <a:pt x="12" y="104"/>
                    </a:cubicBezTo>
                    <a:cubicBezTo>
                      <a:pt x="12" y="47"/>
                      <a:pt x="8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30" name="Freeform 218"/>
            <p:cNvSpPr>
              <a:spLocks/>
            </p:cNvSpPr>
            <p:nvPr/>
          </p:nvSpPr>
          <p:spPr bwMode="auto">
            <a:xfrm>
              <a:off x="6334125" y="3762376"/>
              <a:ext cx="6350" cy="95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8" y="25"/>
                </a:cxn>
                <a:cxn ang="0">
                  <a:pos x="17" y="13"/>
                </a:cxn>
                <a:cxn ang="0">
                  <a:pos x="8" y="0"/>
                </a:cxn>
                <a:cxn ang="0">
                  <a:pos x="0" y="13"/>
                </a:cxn>
              </a:cxnLst>
              <a:rect l="0" t="0" r="r" b="b"/>
              <a:pathLst>
                <a:path w="17" h="26">
                  <a:moveTo>
                    <a:pt x="0" y="13"/>
                  </a:moveTo>
                  <a:cubicBezTo>
                    <a:pt x="0" y="20"/>
                    <a:pt x="4" y="25"/>
                    <a:pt x="8" y="25"/>
                  </a:cubicBezTo>
                  <a:cubicBezTo>
                    <a:pt x="13" y="26"/>
                    <a:pt x="17" y="20"/>
                    <a:pt x="17" y="13"/>
                  </a:cubicBezTo>
                  <a:cubicBezTo>
                    <a:pt x="17" y="6"/>
                    <a:pt x="13" y="1"/>
                    <a:pt x="8" y="0"/>
                  </a:cubicBezTo>
                  <a:cubicBezTo>
                    <a:pt x="4" y="0"/>
                    <a:pt x="0" y="6"/>
                    <a:pt x="0" y="1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1" name="Freeform 219"/>
            <p:cNvSpPr>
              <a:spLocks/>
            </p:cNvSpPr>
            <p:nvPr/>
          </p:nvSpPr>
          <p:spPr bwMode="auto">
            <a:xfrm>
              <a:off x="6310313" y="3940176"/>
              <a:ext cx="7937" cy="15875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1" y="42"/>
                </a:cxn>
                <a:cxn ang="0">
                  <a:pos x="21" y="21"/>
                </a:cxn>
                <a:cxn ang="0">
                  <a:pos x="11" y="0"/>
                </a:cxn>
                <a:cxn ang="0">
                  <a:pos x="0" y="21"/>
                </a:cxn>
              </a:cxnLst>
              <a:rect l="0" t="0" r="r" b="b"/>
              <a:pathLst>
                <a:path w="21" h="42">
                  <a:moveTo>
                    <a:pt x="0" y="21"/>
                  </a:moveTo>
                  <a:cubicBezTo>
                    <a:pt x="0" y="32"/>
                    <a:pt x="5" y="42"/>
                    <a:pt x="11" y="42"/>
                  </a:cubicBezTo>
                  <a:cubicBezTo>
                    <a:pt x="16" y="42"/>
                    <a:pt x="21" y="33"/>
                    <a:pt x="21" y="21"/>
                  </a:cubicBezTo>
                  <a:cubicBezTo>
                    <a:pt x="21" y="10"/>
                    <a:pt x="17" y="0"/>
                    <a:pt x="11" y="0"/>
                  </a:cubicBezTo>
                  <a:cubicBezTo>
                    <a:pt x="5" y="0"/>
                    <a:pt x="1" y="9"/>
                    <a:pt x="0" y="2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2" name="Freeform 220"/>
            <p:cNvSpPr>
              <a:spLocks/>
            </p:cNvSpPr>
            <p:nvPr/>
          </p:nvSpPr>
          <p:spPr bwMode="auto">
            <a:xfrm>
              <a:off x="6315075" y="3582988"/>
              <a:ext cx="9525" cy="1587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12" y="41"/>
                </a:cxn>
                <a:cxn ang="0">
                  <a:pos x="25" y="21"/>
                </a:cxn>
                <a:cxn ang="0">
                  <a:pos x="13" y="0"/>
                </a:cxn>
                <a:cxn ang="0">
                  <a:pos x="0" y="20"/>
                </a:cxn>
              </a:cxnLst>
              <a:rect l="0" t="0" r="r" b="b"/>
              <a:pathLst>
                <a:path w="25" h="41">
                  <a:moveTo>
                    <a:pt x="0" y="20"/>
                  </a:moveTo>
                  <a:cubicBezTo>
                    <a:pt x="0" y="32"/>
                    <a:pt x="5" y="41"/>
                    <a:pt x="12" y="41"/>
                  </a:cubicBezTo>
                  <a:cubicBezTo>
                    <a:pt x="19" y="41"/>
                    <a:pt x="25" y="32"/>
                    <a:pt x="25" y="21"/>
                  </a:cubicBezTo>
                  <a:cubicBezTo>
                    <a:pt x="25" y="9"/>
                    <a:pt x="20" y="0"/>
                    <a:pt x="13" y="0"/>
                  </a:cubicBezTo>
                  <a:cubicBezTo>
                    <a:pt x="6" y="0"/>
                    <a:pt x="0" y="9"/>
                    <a:pt x="0" y="2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" name="Freeform 221"/>
            <p:cNvSpPr>
              <a:spLocks/>
            </p:cNvSpPr>
            <p:nvPr/>
          </p:nvSpPr>
          <p:spPr bwMode="auto">
            <a:xfrm>
              <a:off x="6329363" y="3663951"/>
              <a:ext cx="7937" cy="1270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33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7"/>
                </a:cxn>
              </a:cxnLst>
              <a:rect l="0" t="0" r="r" b="b"/>
              <a:pathLst>
                <a:path w="21" h="34">
                  <a:moveTo>
                    <a:pt x="0" y="17"/>
                  </a:moveTo>
                  <a:cubicBezTo>
                    <a:pt x="0" y="26"/>
                    <a:pt x="5" y="33"/>
                    <a:pt x="11" y="33"/>
                  </a:cubicBezTo>
                  <a:cubicBezTo>
                    <a:pt x="17" y="34"/>
                    <a:pt x="21" y="26"/>
                    <a:pt x="21" y="17"/>
                  </a:cubicBezTo>
                  <a:cubicBezTo>
                    <a:pt x="21" y="8"/>
                    <a:pt x="17" y="0"/>
                    <a:pt x="11" y="0"/>
                  </a:cubicBezTo>
                  <a:cubicBezTo>
                    <a:pt x="5" y="0"/>
                    <a:pt x="1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4" name="Freeform 222"/>
            <p:cNvSpPr>
              <a:spLocks/>
            </p:cNvSpPr>
            <p:nvPr/>
          </p:nvSpPr>
          <p:spPr bwMode="auto">
            <a:xfrm>
              <a:off x="6327775" y="3857626"/>
              <a:ext cx="7937" cy="1270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34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7"/>
                </a:cxn>
              </a:cxnLst>
              <a:rect l="0" t="0" r="r" b="b"/>
              <a:pathLst>
                <a:path w="21" h="34">
                  <a:moveTo>
                    <a:pt x="0" y="17"/>
                  </a:moveTo>
                  <a:cubicBezTo>
                    <a:pt x="0" y="26"/>
                    <a:pt x="5" y="34"/>
                    <a:pt x="11" y="34"/>
                  </a:cubicBezTo>
                  <a:cubicBezTo>
                    <a:pt x="16" y="34"/>
                    <a:pt x="21" y="26"/>
                    <a:pt x="21" y="17"/>
                  </a:cubicBezTo>
                  <a:cubicBezTo>
                    <a:pt x="21" y="8"/>
                    <a:pt x="17" y="1"/>
                    <a:pt x="11" y="0"/>
                  </a:cubicBezTo>
                  <a:cubicBezTo>
                    <a:pt x="5" y="0"/>
                    <a:pt x="0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35" name="Group 225"/>
            <p:cNvGrpSpPr>
              <a:grpSpLocks/>
            </p:cNvGrpSpPr>
            <p:nvPr/>
          </p:nvGrpSpPr>
          <p:grpSpPr bwMode="auto">
            <a:xfrm>
              <a:off x="6188075" y="3622676"/>
              <a:ext cx="28575" cy="288925"/>
              <a:chOff x="3898" y="2282"/>
              <a:chExt cx="18" cy="182"/>
            </a:xfrm>
          </p:grpSpPr>
          <p:sp>
            <p:nvSpPr>
              <p:cNvPr id="3044" name="Freeform 223"/>
              <p:cNvSpPr>
                <a:spLocks/>
              </p:cNvSpPr>
              <p:nvPr/>
            </p:nvSpPr>
            <p:spPr bwMode="auto">
              <a:xfrm>
                <a:off x="3898" y="2282"/>
                <a:ext cx="18" cy="182"/>
              </a:xfrm>
              <a:custGeom>
                <a:avLst/>
                <a:gdLst/>
                <a:ahLst/>
                <a:cxnLst>
                  <a:cxn ang="0">
                    <a:pos x="4" y="758"/>
                  </a:cxn>
                  <a:cxn ang="0">
                    <a:pos x="69" y="1517"/>
                  </a:cxn>
                  <a:cxn ang="0">
                    <a:pos x="145" y="759"/>
                  </a:cxn>
                  <a:cxn ang="0">
                    <a:pos x="81" y="0"/>
                  </a:cxn>
                  <a:cxn ang="0">
                    <a:pos x="4" y="758"/>
                  </a:cxn>
                </a:cxnLst>
                <a:rect l="0" t="0" r="r" b="b"/>
                <a:pathLst>
                  <a:path w="149" h="1517">
                    <a:moveTo>
                      <a:pt x="4" y="758"/>
                    </a:moveTo>
                    <a:cubicBezTo>
                      <a:pt x="0" y="1177"/>
                      <a:pt x="29" y="1516"/>
                      <a:pt x="69" y="1517"/>
                    </a:cubicBezTo>
                    <a:cubicBezTo>
                      <a:pt x="108" y="1517"/>
                      <a:pt x="142" y="1178"/>
                      <a:pt x="145" y="759"/>
                    </a:cubicBezTo>
                    <a:cubicBezTo>
                      <a:pt x="149" y="340"/>
                      <a:pt x="120" y="0"/>
                      <a:pt x="81" y="0"/>
                    </a:cubicBezTo>
                    <a:cubicBezTo>
                      <a:pt x="42" y="0"/>
                      <a:pt x="7" y="339"/>
                      <a:pt x="4" y="758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5" name="Freeform 224"/>
              <p:cNvSpPr>
                <a:spLocks/>
              </p:cNvSpPr>
              <p:nvPr/>
            </p:nvSpPr>
            <p:spPr bwMode="auto">
              <a:xfrm>
                <a:off x="3898" y="2282"/>
                <a:ext cx="18" cy="182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8" y="182"/>
                  </a:cxn>
                  <a:cxn ang="0">
                    <a:pos x="17" y="91"/>
                  </a:cxn>
                  <a:cxn ang="0">
                    <a:pos x="10" y="0"/>
                  </a:cxn>
                  <a:cxn ang="0">
                    <a:pos x="0" y="91"/>
                  </a:cxn>
                </a:cxnLst>
                <a:rect l="0" t="0" r="r" b="b"/>
                <a:pathLst>
                  <a:path w="18" h="182">
                    <a:moveTo>
                      <a:pt x="0" y="91"/>
                    </a:moveTo>
                    <a:cubicBezTo>
                      <a:pt x="0" y="141"/>
                      <a:pt x="3" y="182"/>
                      <a:pt x="8" y="182"/>
                    </a:cubicBezTo>
                    <a:cubicBezTo>
                      <a:pt x="13" y="182"/>
                      <a:pt x="17" y="141"/>
                      <a:pt x="17" y="91"/>
                    </a:cubicBezTo>
                    <a:cubicBezTo>
                      <a:pt x="18" y="41"/>
                      <a:pt x="14" y="0"/>
                      <a:pt x="10" y="0"/>
                    </a:cubicBezTo>
                    <a:cubicBezTo>
                      <a:pt x="5" y="0"/>
                      <a:pt x="1" y="41"/>
                      <a:pt x="0" y="91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36" name="Group 228"/>
            <p:cNvGrpSpPr>
              <a:grpSpLocks/>
            </p:cNvGrpSpPr>
            <p:nvPr/>
          </p:nvGrpSpPr>
          <p:grpSpPr bwMode="auto">
            <a:xfrm>
              <a:off x="6189663" y="3630613"/>
              <a:ext cx="26987" cy="271463"/>
              <a:chOff x="3899" y="2287"/>
              <a:chExt cx="17" cy="171"/>
            </a:xfrm>
          </p:grpSpPr>
          <p:sp>
            <p:nvSpPr>
              <p:cNvPr id="3042" name="Freeform 226"/>
              <p:cNvSpPr>
                <a:spLocks/>
              </p:cNvSpPr>
              <p:nvPr/>
            </p:nvSpPr>
            <p:spPr bwMode="auto">
              <a:xfrm>
                <a:off x="3899" y="2287"/>
                <a:ext cx="17" cy="171"/>
              </a:xfrm>
              <a:custGeom>
                <a:avLst/>
                <a:gdLst/>
                <a:ahLst/>
                <a:cxnLst>
                  <a:cxn ang="0">
                    <a:pos x="3" y="712"/>
                  </a:cxn>
                  <a:cxn ang="0">
                    <a:pos x="64" y="1425"/>
                  </a:cxn>
                  <a:cxn ang="0">
                    <a:pos x="136" y="713"/>
                  </a:cxn>
                  <a:cxn ang="0">
                    <a:pos x="76" y="0"/>
                  </a:cxn>
                  <a:cxn ang="0">
                    <a:pos x="3" y="712"/>
                  </a:cxn>
                </a:cxnLst>
                <a:rect l="0" t="0" r="r" b="b"/>
                <a:pathLst>
                  <a:path w="140" h="1425">
                    <a:moveTo>
                      <a:pt x="3" y="712"/>
                    </a:moveTo>
                    <a:cubicBezTo>
                      <a:pt x="0" y="1105"/>
                      <a:pt x="27" y="1424"/>
                      <a:pt x="64" y="1425"/>
                    </a:cubicBezTo>
                    <a:cubicBezTo>
                      <a:pt x="101" y="1425"/>
                      <a:pt x="133" y="1106"/>
                      <a:pt x="136" y="713"/>
                    </a:cubicBezTo>
                    <a:cubicBezTo>
                      <a:pt x="140" y="319"/>
                      <a:pt x="112" y="0"/>
                      <a:pt x="76" y="0"/>
                    </a:cubicBezTo>
                    <a:cubicBezTo>
                      <a:pt x="39" y="0"/>
                      <a:pt x="6" y="318"/>
                      <a:pt x="3" y="71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3" name="Freeform 227"/>
              <p:cNvSpPr>
                <a:spLocks/>
              </p:cNvSpPr>
              <p:nvPr/>
            </p:nvSpPr>
            <p:spPr bwMode="auto">
              <a:xfrm>
                <a:off x="3899" y="2287"/>
                <a:ext cx="17" cy="171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8" y="171"/>
                  </a:cxn>
                  <a:cxn ang="0">
                    <a:pos x="16" y="86"/>
                  </a:cxn>
                  <a:cxn ang="0">
                    <a:pos x="9" y="0"/>
                  </a:cxn>
                  <a:cxn ang="0">
                    <a:pos x="0" y="86"/>
                  </a:cxn>
                </a:cxnLst>
                <a:rect l="0" t="0" r="r" b="b"/>
                <a:pathLst>
                  <a:path w="17" h="171">
                    <a:moveTo>
                      <a:pt x="0" y="86"/>
                    </a:moveTo>
                    <a:cubicBezTo>
                      <a:pt x="0" y="133"/>
                      <a:pt x="3" y="171"/>
                      <a:pt x="8" y="171"/>
                    </a:cubicBezTo>
                    <a:cubicBezTo>
                      <a:pt x="12" y="171"/>
                      <a:pt x="16" y="133"/>
                      <a:pt x="16" y="86"/>
                    </a:cubicBezTo>
                    <a:cubicBezTo>
                      <a:pt x="17" y="38"/>
                      <a:pt x="13" y="0"/>
                      <a:pt x="9" y="0"/>
                    </a:cubicBezTo>
                    <a:cubicBezTo>
                      <a:pt x="5" y="0"/>
                      <a:pt x="1" y="38"/>
                      <a:pt x="0" y="8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37" name="Group 233"/>
            <p:cNvGrpSpPr>
              <a:grpSpLocks/>
            </p:cNvGrpSpPr>
            <p:nvPr/>
          </p:nvGrpSpPr>
          <p:grpSpPr bwMode="auto">
            <a:xfrm>
              <a:off x="6086475" y="3684588"/>
              <a:ext cx="123825" cy="165100"/>
              <a:chOff x="3834" y="2321"/>
              <a:chExt cx="78" cy="104"/>
            </a:xfrm>
          </p:grpSpPr>
          <p:sp>
            <p:nvSpPr>
              <p:cNvPr id="3038" name="Freeform 229"/>
              <p:cNvSpPr>
                <a:spLocks/>
              </p:cNvSpPr>
              <p:nvPr/>
            </p:nvSpPr>
            <p:spPr bwMode="auto">
              <a:xfrm>
                <a:off x="3834" y="2321"/>
                <a:ext cx="78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8" y="867"/>
                  </a:cxn>
                  <a:cxn ang="0">
                    <a:pos x="578" y="871"/>
                  </a:cxn>
                  <a:cxn ang="0">
                    <a:pos x="651" y="438"/>
                  </a:cxn>
                  <a:cxn ang="0">
                    <a:pos x="585" y="4"/>
                  </a:cxn>
                  <a:cxn ang="0">
                    <a:pos x="75" y="0"/>
                  </a:cxn>
                  <a:cxn ang="0">
                    <a:pos x="1" y="433"/>
                  </a:cxn>
                </a:cxnLst>
                <a:rect l="0" t="0" r="r" b="b"/>
                <a:pathLst>
                  <a:path w="653" h="871">
                    <a:moveTo>
                      <a:pt x="1" y="433"/>
                    </a:moveTo>
                    <a:cubicBezTo>
                      <a:pt x="0" y="672"/>
                      <a:pt x="29" y="866"/>
                      <a:pt x="68" y="867"/>
                    </a:cubicBezTo>
                    <a:lnTo>
                      <a:pt x="578" y="871"/>
                    </a:lnTo>
                    <a:cubicBezTo>
                      <a:pt x="617" y="871"/>
                      <a:pt x="650" y="677"/>
                      <a:pt x="651" y="438"/>
                    </a:cubicBezTo>
                    <a:cubicBezTo>
                      <a:pt x="653" y="199"/>
                      <a:pt x="624" y="5"/>
                      <a:pt x="585" y="4"/>
                    </a:cubicBezTo>
                    <a:lnTo>
                      <a:pt x="75" y="0"/>
                    </a:lnTo>
                    <a:cubicBezTo>
                      <a:pt x="36" y="0"/>
                      <a:pt x="3" y="194"/>
                      <a:pt x="1" y="4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9" name="Freeform 230"/>
              <p:cNvSpPr>
                <a:spLocks/>
              </p:cNvSpPr>
              <p:nvPr/>
            </p:nvSpPr>
            <p:spPr bwMode="auto">
              <a:xfrm>
                <a:off x="3834" y="2321"/>
                <a:ext cx="17" cy="104"/>
              </a:xfrm>
              <a:custGeom>
                <a:avLst/>
                <a:gdLst/>
                <a:ahLst/>
                <a:cxnLst>
                  <a:cxn ang="0">
                    <a:pos x="68" y="867"/>
                  </a:cxn>
                  <a:cxn ang="0">
                    <a:pos x="141" y="434"/>
                  </a:cxn>
                  <a:cxn ang="0">
                    <a:pos x="75" y="0"/>
                  </a:cxn>
                  <a:cxn ang="0">
                    <a:pos x="1" y="433"/>
                  </a:cxn>
                  <a:cxn ang="0">
                    <a:pos x="68" y="867"/>
                  </a:cxn>
                </a:cxnLst>
                <a:rect l="0" t="0" r="r" b="b"/>
                <a:pathLst>
                  <a:path w="143" h="867">
                    <a:moveTo>
                      <a:pt x="68" y="867"/>
                    </a:moveTo>
                    <a:cubicBezTo>
                      <a:pt x="106" y="867"/>
                      <a:pt x="139" y="673"/>
                      <a:pt x="141" y="434"/>
                    </a:cubicBezTo>
                    <a:cubicBezTo>
                      <a:pt x="143" y="195"/>
                      <a:pt x="113" y="0"/>
                      <a:pt x="75" y="0"/>
                    </a:cubicBezTo>
                    <a:cubicBezTo>
                      <a:pt x="36" y="0"/>
                      <a:pt x="3" y="194"/>
                      <a:pt x="1" y="433"/>
                    </a:cubicBezTo>
                    <a:cubicBezTo>
                      <a:pt x="0" y="672"/>
                      <a:pt x="29" y="866"/>
                      <a:pt x="68" y="867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0" name="Freeform 231"/>
              <p:cNvSpPr>
                <a:spLocks/>
              </p:cNvSpPr>
              <p:nvPr/>
            </p:nvSpPr>
            <p:spPr bwMode="auto">
              <a:xfrm>
                <a:off x="3834" y="2321"/>
                <a:ext cx="78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8" y="867"/>
                  </a:cxn>
                  <a:cxn ang="0">
                    <a:pos x="578" y="871"/>
                  </a:cxn>
                  <a:cxn ang="0">
                    <a:pos x="651" y="438"/>
                  </a:cxn>
                  <a:cxn ang="0">
                    <a:pos x="585" y="4"/>
                  </a:cxn>
                  <a:cxn ang="0">
                    <a:pos x="75" y="0"/>
                  </a:cxn>
                  <a:cxn ang="0">
                    <a:pos x="1" y="433"/>
                  </a:cxn>
                </a:cxnLst>
                <a:rect l="0" t="0" r="r" b="b"/>
                <a:pathLst>
                  <a:path w="653" h="871">
                    <a:moveTo>
                      <a:pt x="1" y="433"/>
                    </a:moveTo>
                    <a:cubicBezTo>
                      <a:pt x="0" y="672"/>
                      <a:pt x="29" y="866"/>
                      <a:pt x="68" y="867"/>
                    </a:cubicBezTo>
                    <a:lnTo>
                      <a:pt x="578" y="871"/>
                    </a:lnTo>
                    <a:cubicBezTo>
                      <a:pt x="617" y="871"/>
                      <a:pt x="650" y="677"/>
                      <a:pt x="651" y="438"/>
                    </a:cubicBezTo>
                    <a:cubicBezTo>
                      <a:pt x="653" y="199"/>
                      <a:pt x="624" y="5"/>
                      <a:pt x="585" y="4"/>
                    </a:cubicBezTo>
                    <a:lnTo>
                      <a:pt x="75" y="0"/>
                    </a:lnTo>
                    <a:cubicBezTo>
                      <a:pt x="36" y="0"/>
                      <a:pt x="3" y="194"/>
                      <a:pt x="1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1" name="Freeform 232"/>
              <p:cNvSpPr>
                <a:spLocks/>
              </p:cNvSpPr>
              <p:nvPr/>
            </p:nvSpPr>
            <p:spPr bwMode="auto">
              <a:xfrm>
                <a:off x="3842" y="2321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9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9" y="81"/>
                      <a:pt x="9" y="52"/>
                    </a:cubicBezTo>
                    <a:cubicBezTo>
                      <a:pt x="9" y="23"/>
                      <a:pt x="6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38" name="Freeform 234"/>
            <p:cNvSpPr>
              <a:spLocks/>
            </p:cNvSpPr>
            <p:nvPr/>
          </p:nvSpPr>
          <p:spPr bwMode="auto">
            <a:xfrm>
              <a:off x="6086475" y="3698876"/>
              <a:ext cx="23812" cy="134938"/>
            </a:xfrm>
            <a:custGeom>
              <a:avLst/>
              <a:gdLst/>
              <a:ahLst/>
              <a:cxnLst>
                <a:cxn ang="0">
                  <a:pos x="1" y="354"/>
                </a:cxn>
                <a:cxn ang="0">
                  <a:pos x="57" y="708"/>
                </a:cxn>
                <a:cxn ang="0">
                  <a:pos x="118" y="355"/>
                </a:cxn>
                <a:cxn ang="0">
                  <a:pos x="63" y="0"/>
                </a:cxn>
                <a:cxn ang="0">
                  <a:pos x="1" y="354"/>
                </a:cxn>
              </a:cxnLst>
              <a:rect l="0" t="0" r="r" b="b"/>
              <a:pathLst>
                <a:path w="120" h="709">
                  <a:moveTo>
                    <a:pt x="1" y="354"/>
                  </a:moveTo>
                  <a:cubicBezTo>
                    <a:pt x="0" y="549"/>
                    <a:pt x="25" y="708"/>
                    <a:pt x="57" y="708"/>
                  </a:cubicBezTo>
                  <a:cubicBezTo>
                    <a:pt x="89" y="709"/>
                    <a:pt x="117" y="550"/>
                    <a:pt x="118" y="355"/>
                  </a:cubicBezTo>
                  <a:cubicBezTo>
                    <a:pt x="120" y="159"/>
                    <a:pt x="95" y="0"/>
                    <a:pt x="63" y="0"/>
                  </a:cubicBezTo>
                  <a:cubicBezTo>
                    <a:pt x="30" y="0"/>
                    <a:pt x="3" y="158"/>
                    <a:pt x="1" y="35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39" name="Group 239"/>
            <p:cNvGrpSpPr>
              <a:grpSpLocks/>
            </p:cNvGrpSpPr>
            <p:nvPr/>
          </p:nvGrpSpPr>
          <p:grpSpPr bwMode="auto">
            <a:xfrm>
              <a:off x="7793038" y="3668713"/>
              <a:ext cx="77787" cy="165100"/>
              <a:chOff x="4909" y="2311"/>
              <a:chExt cx="49" cy="104"/>
            </a:xfrm>
          </p:grpSpPr>
          <p:sp>
            <p:nvSpPr>
              <p:cNvPr id="3034" name="Freeform 235"/>
              <p:cNvSpPr>
                <a:spLocks/>
              </p:cNvSpPr>
              <p:nvPr/>
            </p:nvSpPr>
            <p:spPr bwMode="auto">
              <a:xfrm>
                <a:off x="4909" y="2311"/>
                <a:ext cx="49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29" y="433"/>
                  </a:cxn>
                  <a:cxn ang="0">
                    <a:pos x="174" y="435"/>
                  </a:cxn>
                  <a:cxn ang="0">
                    <a:pos x="205" y="218"/>
                  </a:cxn>
                  <a:cxn ang="0">
                    <a:pos x="177" y="1"/>
                  </a:cxn>
                  <a:cxn ang="0">
                    <a:pos x="33" y="0"/>
                  </a:cxn>
                  <a:cxn ang="0">
                    <a:pos x="1" y="216"/>
                  </a:cxn>
                </a:cxnLst>
                <a:rect l="0" t="0" r="r" b="b"/>
                <a:pathLst>
                  <a:path w="206" h="435">
                    <a:moveTo>
                      <a:pt x="1" y="216"/>
                    </a:moveTo>
                    <a:cubicBezTo>
                      <a:pt x="0" y="336"/>
                      <a:pt x="13" y="433"/>
                      <a:pt x="29" y="433"/>
                    </a:cubicBezTo>
                    <a:lnTo>
                      <a:pt x="174" y="435"/>
                    </a:lnTo>
                    <a:cubicBezTo>
                      <a:pt x="190" y="435"/>
                      <a:pt x="204" y="338"/>
                      <a:pt x="205" y="218"/>
                    </a:cubicBezTo>
                    <a:cubicBezTo>
                      <a:pt x="206" y="98"/>
                      <a:pt x="194" y="1"/>
                      <a:pt x="177" y="1"/>
                    </a:cubicBezTo>
                    <a:lnTo>
                      <a:pt x="33" y="0"/>
                    </a:lnTo>
                    <a:cubicBezTo>
                      <a:pt x="16" y="0"/>
                      <a:pt x="2" y="97"/>
                      <a:pt x="1" y="2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5" name="Freeform 236"/>
              <p:cNvSpPr>
                <a:spLocks/>
              </p:cNvSpPr>
              <p:nvPr/>
            </p:nvSpPr>
            <p:spPr bwMode="auto">
              <a:xfrm>
                <a:off x="4909" y="2311"/>
                <a:ext cx="15" cy="104"/>
              </a:xfrm>
              <a:custGeom>
                <a:avLst/>
                <a:gdLst/>
                <a:ahLst/>
                <a:cxnLst>
                  <a:cxn ang="0">
                    <a:pos x="29" y="433"/>
                  </a:cxn>
                  <a:cxn ang="0">
                    <a:pos x="61" y="217"/>
                  </a:cxn>
                  <a:cxn ang="0">
                    <a:pos x="33" y="0"/>
                  </a:cxn>
                  <a:cxn ang="0">
                    <a:pos x="1" y="216"/>
                  </a:cxn>
                  <a:cxn ang="0">
                    <a:pos x="29" y="433"/>
                  </a:cxn>
                </a:cxnLst>
                <a:rect l="0" t="0" r="r" b="b"/>
                <a:pathLst>
                  <a:path w="62" h="434">
                    <a:moveTo>
                      <a:pt x="29" y="433"/>
                    </a:moveTo>
                    <a:cubicBezTo>
                      <a:pt x="46" y="434"/>
                      <a:pt x="60" y="337"/>
                      <a:pt x="61" y="217"/>
                    </a:cubicBezTo>
                    <a:cubicBezTo>
                      <a:pt x="62" y="97"/>
                      <a:pt x="49" y="0"/>
                      <a:pt x="33" y="0"/>
                    </a:cubicBezTo>
                    <a:cubicBezTo>
                      <a:pt x="16" y="0"/>
                      <a:pt x="2" y="97"/>
                      <a:pt x="1" y="216"/>
                    </a:cubicBezTo>
                    <a:cubicBezTo>
                      <a:pt x="0" y="336"/>
                      <a:pt x="13" y="433"/>
                      <a:pt x="29" y="433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6" name="Freeform 237"/>
              <p:cNvSpPr>
                <a:spLocks/>
              </p:cNvSpPr>
              <p:nvPr/>
            </p:nvSpPr>
            <p:spPr bwMode="auto">
              <a:xfrm>
                <a:off x="4909" y="2311"/>
                <a:ext cx="49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29" y="433"/>
                  </a:cxn>
                  <a:cxn ang="0">
                    <a:pos x="174" y="435"/>
                  </a:cxn>
                  <a:cxn ang="0">
                    <a:pos x="205" y="218"/>
                  </a:cxn>
                  <a:cxn ang="0">
                    <a:pos x="177" y="1"/>
                  </a:cxn>
                  <a:cxn ang="0">
                    <a:pos x="33" y="0"/>
                  </a:cxn>
                  <a:cxn ang="0">
                    <a:pos x="1" y="216"/>
                  </a:cxn>
                </a:cxnLst>
                <a:rect l="0" t="0" r="r" b="b"/>
                <a:pathLst>
                  <a:path w="206" h="435">
                    <a:moveTo>
                      <a:pt x="1" y="216"/>
                    </a:moveTo>
                    <a:cubicBezTo>
                      <a:pt x="0" y="336"/>
                      <a:pt x="13" y="433"/>
                      <a:pt x="29" y="433"/>
                    </a:cubicBezTo>
                    <a:lnTo>
                      <a:pt x="174" y="435"/>
                    </a:lnTo>
                    <a:cubicBezTo>
                      <a:pt x="190" y="435"/>
                      <a:pt x="204" y="338"/>
                      <a:pt x="205" y="218"/>
                    </a:cubicBezTo>
                    <a:cubicBezTo>
                      <a:pt x="206" y="98"/>
                      <a:pt x="194" y="1"/>
                      <a:pt x="177" y="1"/>
                    </a:cubicBezTo>
                    <a:lnTo>
                      <a:pt x="33" y="0"/>
                    </a:lnTo>
                    <a:cubicBezTo>
                      <a:pt x="16" y="0"/>
                      <a:pt x="2" y="97"/>
                      <a:pt x="1" y="21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7" name="Freeform 238"/>
              <p:cNvSpPr>
                <a:spLocks/>
              </p:cNvSpPr>
              <p:nvPr/>
            </p:nvSpPr>
            <p:spPr bwMode="auto">
              <a:xfrm>
                <a:off x="4916" y="2311"/>
                <a:ext cx="8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8" h="104">
                    <a:moveTo>
                      <a:pt x="0" y="104"/>
                    </a:moveTo>
                    <a:cubicBezTo>
                      <a:pt x="4" y="104"/>
                      <a:pt x="7" y="81"/>
                      <a:pt x="8" y="52"/>
                    </a:cubicBezTo>
                    <a:cubicBezTo>
                      <a:pt x="8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40" name="Group 244"/>
            <p:cNvGrpSpPr>
              <a:grpSpLocks/>
            </p:cNvGrpSpPr>
            <p:nvPr/>
          </p:nvGrpSpPr>
          <p:grpSpPr bwMode="auto">
            <a:xfrm>
              <a:off x="7721600" y="3609976"/>
              <a:ext cx="112712" cy="284163"/>
              <a:chOff x="4864" y="2274"/>
              <a:chExt cx="71" cy="179"/>
            </a:xfrm>
          </p:grpSpPr>
          <p:sp>
            <p:nvSpPr>
              <p:cNvPr id="3030" name="Freeform 240"/>
              <p:cNvSpPr>
                <a:spLocks/>
              </p:cNvSpPr>
              <p:nvPr/>
            </p:nvSpPr>
            <p:spPr bwMode="auto">
              <a:xfrm>
                <a:off x="4864" y="2274"/>
                <a:ext cx="71" cy="179"/>
              </a:xfrm>
              <a:custGeom>
                <a:avLst/>
                <a:gdLst/>
                <a:ahLst/>
                <a:cxnLst>
                  <a:cxn ang="0">
                    <a:pos x="2" y="372"/>
                  </a:cxn>
                  <a:cxn ang="0">
                    <a:pos x="64" y="746"/>
                  </a:cxn>
                  <a:cxn ang="0">
                    <a:pos x="225" y="747"/>
                  </a:cxn>
                  <a:cxn ang="0">
                    <a:pos x="293" y="375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2"/>
                  </a:cxn>
                </a:cxnLst>
                <a:rect l="0" t="0" r="r" b="b"/>
                <a:pathLst>
                  <a:path w="295" h="747">
                    <a:moveTo>
                      <a:pt x="2" y="372"/>
                    </a:moveTo>
                    <a:cubicBezTo>
                      <a:pt x="0" y="578"/>
                      <a:pt x="28" y="745"/>
                      <a:pt x="64" y="746"/>
                    </a:cubicBezTo>
                    <a:lnTo>
                      <a:pt x="225" y="747"/>
                    </a:lnTo>
                    <a:cubicBezTo>
                      <a:pt x="261" y="747"/>
                      <a:pt x="292" y="581"/>
                      <a:pt x="293" y="375"/>
                    </a:cubicBezTo>
                    <a:cubicBezTo>
                      <a:pt x="295" y="169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6"/>
                      <a:pt x="2" y="37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1" name="Freeform 241"/>
              <p:cNvSpPr>
                <a:spLocks/>
              </p:cNvSpPr>
              <p:nvPr/>
            </p:nvSpPr>
            <p:spPr bwMode="auto">
              <a:xfrm>
                <a:off x="4864" y="2274"/>
                <a:ext cx="32" cy="179"/>
              </a:xfrm>
              <a:custGeom>
                <a:avLst/>
                <a:gdLst/>
                <a:ahLst/>
                <a:cxnLst>
                  <a:cxn ang="0">
                    <a:pos x="64" y="746"/>
                  </a:cxn>
                  <a:cxn ang="0">
                    <a:pos x="133" y="373"/>
                  </a:cxn>
                  <a:cxn ang="0">
                    <a:pos x="70" y="0"/>
                  </a:cxn>
                  <a:cxn ang="0">
                    <a:pos x="2" y="372"/>
                  </a:cxn>
                  <a:cxn ang="0">
                    <a:pos x="64" y="746"/>
                  </a:cxn>
                </a:cxnLst>
                <a:rect l="0" t="0" r="r" b="b"/>
                <a:pathLst>
                  <a:path w="135" h="746">
                    <a:moveTo>
                      <a:pt x="64" y="746"/>
                    </a:moveTo>
                    <a:cubicBezTo>
                      <a:pt x="100" y="746"/>
                      <a:pt x="131" y="579"/>
                      <a:pt x="133" y="373"/>
                    </a:cubicBezTo>
                    <a:cubicBezTo>
                      <a:pt x="135" y="167"/>
                      <a:pt x="107" y="0"/>
                      <a:pt x="70" y="0"/>
                    </a:cubicBezTo>
                    <a:cubicBezTo>
                      <a:pt x="34" y="0"/>
                      <a:pt x="3" y="166"/>
                      <a:pt x="2" y="372"/>
                    </a:cubicBezTo>
                    <a:cubicBezTo>
                      <a:pt x="0" y="578"/>
                      <a:pt x="28" y="745"/>
                      <a:pt x="64" y="7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2" name="Freeform 242"/>
              <p:cNvSpPr>
                <a:spLocks/>
              </p:cNvSpPr>
              <p:nvPr/>
            </p:nvSpPr>
            <p:spPr bwMode="auto">
              <a:xfrm>
                <a:off x="4864" y="2274"/>
                <a:ext cx="71" cy="179"/>
              </a:xfrm>
              <a:custGeom>
                <a:avLst/>
                <a:gdLst/>
                <a:ahLst/>
                <a:cxnLst>
                  <a:cxn ang="0">
                    <a:pos x="2" y="372"/>
                  </a:cxn>
                  <a:cxn ang="0">
                    <a:pos x="64" y="746"/>
                  </a:cxn>
                  <a:cxn ang="0">
                    <a:pos x="225" y="747"/>
                  </a:cxn>
                  <a:cxn ang="0">
                    <a:pos x="293" y="375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2"/>
                  </a:cxn>
                </a:cxnLst>
                <a:rect l="0" t="0" r="r" b="b"/>
                <a:pathLst>
                  <a:path w="295" h="747">
                    <a:moveTo>
                      <a:pt x="2" y="372"/>
                    </a:moveTo>
                    <a:cubicBezTo>
                      <a:pt x="0" y="578"/>
                      <a:pt x="28" y="745"/>
                      <a:pt x="64" y="746"/>
                    </a:cubicBezTo>
                    <a:lnTo>
                      <a:pt x="225" y="747"/>
                    </a:lnTo>
                    <a:cubicBezTo>
                      <a:pt x="261" y="747"/>
                      <a:pt x="292" y="581"/>
                      <a:pt x="293" y="375"/>
                    </a:cubicBezTo>
                    <a:cubicBezTo>
                      <a:pt x="295" y="169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6"/>
                      <a:pt x="2" y="37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3" name="Freeform 243"/>
              <p:cNvSpPr>
                <a:spLocks/>
              </p:cNvSpPr>
              <p:nvPr/>
            </p:nvSpPr>
            <p:spPr bwMode="auto">
              <a:xfrm>
                <a:off x="4879" y="2274"/>
                <a:ext cx="17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7" h="179">
                    <a:moveTo>
                      <a:pt x="0" y="179"/>
                    </a:moveTo>
                    <a:cubicBezTo>
                      <a:pt x="9" y="179"/>
                      <a:pt x="16" y="139"/>
                      <a:pt x="17" y="90"/>
                    </a:cubicBezTo>
                    <a:cubicBezTo>
                      <a:pt x="17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41" name="Group 249"/>
            <p:cNvGrpSpPr>
              <a:grpSpLocks/>
            </p:cNvGrpSpPr>
            <p:nvPr/>
          </p:nvGrpSpPr>
          <p:grpSpPr bwMode="auto">
            <a:xfrm>
              <a:off x="7704138" y="3522663"/>
              <a:ext cx="92075" cy="460375"/>
              <a:chOff x="4853" y="2219"/>
              <a:chExt cx="58" cy="290"/>
            </a:xfrm>
          </p:grpSpPr>
          <p:sp>
            <p:nvSpPr>
              <p:cNvPr id="3026" name="Freeform 245"/>
              <p:cNvSpPr>
                <a:spLocks/>
              </p:cNvSpPr>
              <p:nvPr/>
            </p:nvSpPr>
            <p:spPr bwMode="auto">
              <a:xfrm>
                <a:off x="4853" y="2219"/>
                <a:ext cx="58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57" y="1208"/>
                  </a:cxn>
                  <a:cxn ang="0">
                    <a:pos x="176" y="1209"/>
                  </a:cxn>
                  <a:cxn ang="0">
                    <a:pos x="240" y="605"/>
                  </a:cxn>
                  <a:cxn ang="0">
                    <a:pos x="186" y="1"/>
                  </a:cxn>
                  <a:cxn ang="0">
                    <a:pos x="67" y="0"/>
                  </a:cxn>
                  <a:cxn ang="0">
                    <a:pos x="3" y="604"/>
                  </a:cxn>
                </a:cxnLst>
                <a:rect l="0" t="0" r="r" b="b"/>
                <a:pathLst>
                  <a:path w="243" h="1209">
                    <a:moveTo>
                      <a:pt x="3" y="604"/>
                    </a:moveTo>
                    <a:cubicBezTo>
                      <a:pt x="0" y="937"/>
                      <a:pt x="25" y="1208"/>
                      <a:pt x="57" y="1208"/>
                    </a:cubicBezTo>
                    <a:lnTo>
                      <a:pt x="176" y="1209"/>
                    </a:lnTo>
                    <a:cubicBezTo>
                      <a:pt x="209" y="1209"/>
                      <a:pt x="238" y="939"/>
                      <a:pt x="240" y="605"/>
                    </a:cubicBezTo>
                    <a:cubicBezTo>
                      <a:pt x="243" y="272"/>
                      <a:pt x="219" y="1"/>
                      <a:pt x="186" y="1"/>
                    </a:cubicBezTo>
                    <a:lnTo>
                      <a:pt x="67" y="0"/>
                    </a:lnTo>
                    <a:cubicBezTo>
                      <a:pt x="34" y="0"/>
                      <a:pt x="5" y="270"/>
                      <a:pt x="3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7" name="Freeform 246"/>
              <p:cNvSpPr>
                <a:spLocks/>
              </p:cNvSpPr>
              <p:nvPr/>
            </p:nvSpPr>
            <p:spPr bwMode="auto">
              <a:xfrm>
                <a:off x="4853" y="2219"/>
                <a:ext cx="29" cy="290"/>
              </a:xfrm>
              <a:custGeom>
                <a:avLst/>
                <a:gdLst/>
                <a:ahLst/>
                <a:cxnLst>
                  <a:cxn ang="0">
                    <a:pos x="57" y="1208"/>
                  </a:cxn>
                  <a:cxn ang="0">
                    <a:pos x="122" y="604"/>
                  </a:cxn>
                  <a:cxn ang="0">
                    <a:pos x="67" y="0"/>
                  </a:cxn>
                  <a:cxn ang="0">
                    <a:pos x="3" y="604"/>
                  </a:cxn>
                  <a:cxn ang="0">
                    <a:pos x="57" y="1208"/>
                  </a:cxn>
                </a:cxnLst>
                <a:rect l="0" t="0" r="r" b="b"/>
                <a:pathLst>
                  <a:path w="124" h="1208">
                    <a:moveTo>
                      <a:pt x="57" y="1208"/>
                    </a:moveTo>
                    <a:cubicBezTo>
                      <a:pt x="90" y="1208"/>
                      <a:pt x="119" y="938"/>
                      <a:pt x="122" y="604"/>
                    </a:cubicBezTo>
                    <a:cubicBezTo>
                      <a:pt x="124" y="271"/>
                      <a:pt x="100" y="0"/>
                      <a:pt x="67" y="0"/>
                    </a:cubicBezTo>
                    <a:cubicBezTo>
                      <a:pt x="34" y="0"/>
                      <a:pt x="5" y="270"/>
                      <a:pt x="3" y="604"/>
                    </a:cubicBezTo>
                    <a:cubicBezTo>
                      <a:pt x="0" y="937"/>
                      <a:pt x="25" y="1208"/>
                      <a:pt x="57" y="120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8" name="Freeform 247"/>
              <p:cNvSpPr>
                <a:spLocks/>
              </p:cNvSpPr>
              <p:nvPr/>
            </p:nvSpPr>
            <p:spPr bwMode="auto">
              <a:xfrm>
                <a:off x="4853" y="2219"/>
                <a:ext cx="58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57" y="1208"/>
                  </a:cxn>
                  <a:cxn ang="0">
                    <a:pos x="176" y="1209"/>
                  </a:cxn>
                  <a:cxn ang="0">
                    <a:pos x="240" y="605"/>
                  </a:cxn>
                  <a:cxn ang="0">
                    <a:pos x="186" y="1"/>
                  </a:cxn>
                  <a:cxn ang="0">
                    <a:pos x="67" y="0"/>
                  </a:cxn>
                  <a:cxn ang="0">
                    <a:pos x="3" y="604"/>
                  </a:cxn>
                </a:cxnLst>
                <a:rect l="0" t="0" r="r" b="b"/>
                <a:pathLst>
                  <a:path w="243" h="1209">
                    <a:moveTo>
                      <a:pt x="3" y="604"/>
                    </a:moveTo>
                    <a:cubicBezTo>
                      <a:pt x="0" y="937"/>
                      <a:pt x="25" y="1208"/>
                      <a:pt x="57" y="1208"/>
                    </a:cubicBezTo>
                    <a:lnTo>
                      <a:pt x="176" y="1209"/>
                    </a:lnTo>
                    <a:cubicBezTo>
                      <a:pt x="209" y="1209"/>
                      <a:pt x="238" y="939"/>
                      <a:pt x="240" y="605"/>
                    </a:cubicBezTo>
                    <a:cubicBezTo>
                      <a:pt x="243" y="272"/>
                      <a:pt x="219" y="1"/>
                      <a:pt x="186" y="1"/>
                    </a:cubicBezTo>
                    <a:lnTo>
                      <a:pt x="67" y="0"/>
                    </a:lnTo>
                    <a:cubicBezTo>
                      <a:pt x="34" y="0"/>
                      <a:pt x="5" y="270"/>
                      <a:pt x="3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9" name="Freeform 248"/>
              <p:cNvSpPr>
                <a:spLocks/>
              </p:cNvSpPr>
              <p:nvPr/>
            </p:nvSpPr>
            <p:spPr bwMode="auto">
              <a:xfrm>
                <a:off x="4866" y="2219"/>
                <a:ext cx="16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6" h="290">
                    <a:moveTo>
                      <a:pt x="0" y="290"/>
                    </a:moveTo>
                    <a:cubicBezTo>
                      <a:pt x="8" y="290"/>
                      <a:pt x="15" y="225"/>
                      <a:pt x="16" y="145"/>
                    </a:cubicBezTo>
                    <a:cubicBezTo>
                      <a:pt x="16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42" name="Group 255"/>
            <p:cNvGrpSpPr>
              <a:grpSpLocks/>
            </p:cNvGrpSpPr>
            <p:nvPr/>
          </p:nvGrpSpPr>
          <p:grpSpPr bwMode="auto">
            <a:xfrm>
              <a:off x="7300913" y="3592513"/>
              <a:ext cx="433387" cy="355600"/>
              <a:chOff x="4599" y="2263"/>
              <a:chExt cx="273" cy="224"/>
            </a:xfrm>
          </p:grpSpPr>
          <p:sp>
            <p:nvSpPr>
              <p:cNvPr id="3021" name="Freeform 250"/>
              <p:cNvSpPr>
                <a:spLocks/>
              </p:cNvSpPr>
              <p:nvPr/>
            </p:nvSpPr>
            <p:spPr bwMode="auto">
              <a:xfrm>
                <a:off x="4599" y="2279"/>
                <a:ext cx="265" cy="208"/>
              </a:xfrm>
              <a:custGeom>
                <a:avLst/>
                <a:gdLst/>
                <a:ahLst/>
                <a:cxnLst>
                  <a:cxn ang="0">
                    <a:pos x="1" y="429"/>
                  </a:cxn>
                  <a:cxn ang="0">
                    <a:pos x="57" y="859"/>
                  </a:cxn>
                  <a:cxn ang="0">
                    <a:pos x="1039" y="867"/>
                  </a:cxn>
                  <a:cxn ang="0">
                    <a:pos x="1101" y="438"/>
                  </a:cxn>
                  <a:cxn ang="0">
                    <a:pos x="1046" y="8"/>
                  </a:cxn>
                  <a:cxn ang="0">
                    <a:pos x="64" y="1"/>
                  </a:cxn>
                  <a:cxn ang="0">
                    <a:pos x="1" y="429"/>
                  </a:cxn>
                </a:cxnLst>
                <a:rect l="0" t="0" r="r" b="b"/>
                <a:pathLst>
                  <a:path w="1103" h="867">
                    <a:moveTo>
                      <a:pt x="1" y="429"/>
                    </a:moveTo>
                    <a:cubicBezTo>
                      <a:pt x="0" y="666"/>
                      <a:pt x="25" y="859"/>
                      <a:pt x="57" y="859"/>
                    </a:cubicBezTo>
                    <a:lnTo>
                      <a:pt x="1039" y="867"/>
                    </a:lnTo>
                    <a:cubicBezTo>
                      <a:pt x="1072" y="867"/>
                      <a:pt x="1100" y="675"/>
                      <a:pt x="1101" y="438"/>
                    </a:cubicBezTo>
                    <a:cubicBezTo>
                      <a:pt x="1103" y="201"/>
                      <a:pt x="1078" y="9"/>
                      <a:pt x="1046" y="8"/>
                    </a:cubicBezTo>
                    <a:lnTo>
                      <a:pt x="64" y="1"/>
                    </a:lnTo>
                    <a:cubicBezTo>
                      <a:pt x="31" y="0"/>
                      <a:pt x="3" y="192"/>
                      <a:pt x="1" y="429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2" name="Freeform 251"/>
              <p:cNvSpPr>
                <a:spLocks/>
              </p:cNvSpPr>
              <p:nvPr/>
            </p:nvSpPr>
            <p:spPr bwMode="auto">
              <a:xfrm>
                <a:off x="4607" y="2263"/>
                <a:ext cx="265" cy="208"/>
              </a:xfrm>
              <a:custGeom>
                <a:avLst/>
                <a:gdLst/>
                <a:ahLst/>
                <a:cxnLst>
                  <a:cxn ang="0">
                    <a:pos x="2" y="429"/>
                  </a:cxn>
                  <a:cxn ang="0">
                    <a:pos x="58" y="858"/>
                  </a:cxn>
                  <a:cxn ang="0">
                    <a:pos x="1039" y="866"/>
                  </a:cxn>
                  <a:cxn ang="0">
                    <a:pos x="1102" y="437"/>
                  </a:cxn>
                  <a:cxn ang="0">
                    <a:pos x="1046" y="8"/>
                  </a:cxn>
                  <a:cxn ang="0">
                    <a:pos x="64" y="0"/>
                  </a:cxn>
                  <a:cxn ang="0">
                    <a:pos x="2" y="429"/>
                  </a:cxn>
                </a:cxnLst>
                <a:rect l="0" t="0" r="r" b="b"/>
                <a:pathLst>
                  <a:path w="1104" h="866">
                    <a:moveTo>
                      <a:pt x="2" y="429"/>
                    </a:moveTo>
                    <a:cubicBezTo>
                      <a:pt x="0" y="666"/>
                      <a:pt x="25" y="858"/>
                      <a:pt x="58" y="858"/>
                    </a:cubicBezTo>
                    <a:lnTo>
                      <a:pt x="1039" y="866"/>
                    </a:lnTo>
                    <a:cubicBezTo>
                      <a:pt x="1072" y="866"/>
                      <a:pt x="1100" y="674"/>
                      <a:pt x="1102" y="437"/>
                    </a:cubicBezTo>
                    <a:cubicBezTo>
                      <a:pt x="1104" y="200"/>
                      <a:pt x="1079" y="8"/>
                      <a:pt x="1046" y="8"/>
                    </a:cubicBezTo>
                    <a:lnTo>
                      <a:pt x="64" y="0"/>
                    </a:lnTo>
                    <a:cubicBezTo>
                      <a:pt x="32" y="0"/>
                      <a:pt x="4" y="192"/>
                      <a:pt x="2" y="429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3" name="Freeform 252"/>
              <p:cNvSpPr>
                <a:spLocks/>
              </p:cNvSpPr>
              <p:nvPr/>
            </p:nvSpPr>
            <p:spPr bwMode="auto">
              <a:xfrm>
                <a:off x="4607" y="2263"/>
                <a:ext cx="29" cy="206"/>
              </a:xfrm>
              <a:custGeom>
                <a:avLst/>
                <a:gdLst/>
                <a:ahLst/>
                <a:cxnLst>
                  <a:cxn ang="0">
                    <a:pos x="58" y="858"/>
                  </a:cxn>
                  <a:cxn ang="0">
                    <a:pos x="120" y="429"/>
                  </a:cxn>
                  <a:cxn ang="0">
                    <a:pos x="64" y="0"/>
                  </a:cxn>
                  <a:cxn ang="0">
                    <a:pos x="2" y="429"/>
                  </a:cxn>
                  <a:cxn ang="0">
                    <a:pos x="58" y="858"/>
                  </a:cxn>
                </a:cxnLst>
                <a:rect l="0" t="0" r="r" b="b"/>
                <a:pathLst>
                  <a:path w="122" h="858">
                    <a:moveTo>
                      <a:pt x="58" y="858"/>
                    </a:moveTo>
                    <a:cubicBezTo>
                      <a:pt x="90" y="858"/>
                      <a:pt x="118" y="667"/>
                      <a:pt x="120" y="429"/>
                    </a:cubicBezTo>
                    <a:cubicBezTo>
                      <a:pt x="122" y="192"/>
                      <a:pt x="97" y="0"/>
                      <a:pt x="64" y="0"/>
                    </a:cubicBezTo>
                    <a:cubicBezTo>
                      <a:pt x="32" y="0"/>
                      <a:pt x="4" y="192"/>
                      <a:pt x="2" y="429"/>
                    </a:cubicBezTo>
                    <a:cubicBezTo>
                      <a:pt x="0" y="666"/>
                      <a:pt x="25" y="858"/>
                      <a:pt x="58" y="85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4" name="Freeform 253"/>
              <p:cNvSpPr>
                <a:spLocks/>
              </p:cNvSpPr>
              <p:nvPr/>
            </p:nvSpPr>
            <p:spPr bwMode="auto">
              <a:xfrm>
                <a:off x="4607" y="2263"/>
                <a:ext cx="265" cy="208"/>
              </a:xfrm>
              <a:custGeom>
                <a:avLst/>
                <a:gdLst/>
                <a:ahLst/>
                <a:cxnLst>
                  <a:cxn ang="0">
                    <a:pos x="2" y="429"/>
                  </a:cxn>
                  <a:cxn ang="0">
                    <a:pos x="58" y="858"/>
                  </a:cxn>
                  <a:cxn ang="0">
                    <a:pos x="1039" y="866"/>
                  </a:cxn>
                  <a:cxn ang="0">
                    <a:pos x="1102" y="437"/>
                  </a:cxn>
                  <a:cxn ang="0">
                    <a:pos x="1046" y="8"/>
                  </a:cxn>
                  <a:cxn ang="0">
                    <a:pos x="64" y="0"/>
                  </a:cxn>
                  <a:cxn ang="0">
                    <a:pos x="2" y="429"/>
                  </a:cxn>
                </a:cxnLst>
                <a:rect l="0" t="0" r="r" b="b"/>
                <a:pathLst>
                  <a:path w="1104" h="866">
                    <a:moveTo>
                      <a:pt x="2" y="429"/>
                    </a:moveTo>
                    <a:cubicBezTo>
                      <a:pt x="0" y="666"/>
                      <a:pt x="25" y="858"/>
                      <a:pt x="58" y="858"/>
                    </a:cubicBezTo>
                    <a:lnTo>
                      <a:pt x="1039" y="866"/>
                    </a:lnTo>
                    <a:cubicBezTo>
                      <a:pt x="1072" y="866"/>
                      <a:pt x="1100" y="674"/>
                      <a:pt x="1102" y="437"/>
                    </a:cubicBezTo>
                    <a:cubicBezTo>
                      <a:pt x="1104" y="200"/>
                      <a:pt x="1079" y="8"/>
                      <a:pt x="1046" y="8"/>
                    </a:cubicBezTo>
                    <a:lnTo>
                      <a:pt x="64" y="0"/>
                    </a:lnTo>
                    <a:cubicBezTo>
                      <a:pt x="32" y="0"/>
                      <a:pt x="4" y="192"/>
                      <a:pt x="2" y="429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5" name="Freeform 254"/>
              <p:cNvSpPr>
                <a:spLocks/>
              </p:cNvSpPr>
              <p:nvPr/>
            </p:nvSpPr>
            <p:spPr bwMode="auto">
              <a:xfrm>
                <a:off x="4621" y="2263"/>
                <a:ext cx="15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5" y="103"/>
                  </a:cxn>
                  <a:cxn ang="0">
                    <a:pos x="1" y="0"/>
                  </a:cxn>
                </a:cxnLst>
                <a:rect l="0" t="0" r="r" b="b"/>
                <a:pathLst>
                  <a:path w="15" h="206">
                    <a:moveTo>
                      <a:pt x="0" y="206"/>
                    </a:moveTo>
                    <a:cubicBezTo>
                      <a:pt x="7" y="206"/>
                      <a:pt x="14" y="160"/>
                      <a:pt x="15" y="103"/>
                    </a:cubicBezTo>
                    <a:cubicBezTo>
                      <a:pt x="15" y="46"/>
                      <a:pt x="9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43" name="Freeform 256"/>
            <p:cNvSpPr>
              <a:spLocks/>
            </p:cNvSpPr>
            <p:nvPr/>
          </p:nvSpPr>
          <p:spPr bwMode="auto">
            <a:xfrm>
              <a:off x="7740650" y="3752851"/>
              <a:ext cx="4762" cy="95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6" y="25"/>
                </a:cxn>
                <a:cxn ang="0">
                  <a:pos x="12" y="13"/>
                </a:cxn>
                <a:cxn ang="0">
                  <a:pos x="6" y="0"/>
                </a:cxn>
                <a:cxn ang="0">
                  <a:pos x="0" y="13"/>
                </a:cxn>
              </a:cxnLst>
              <a:rect l="0" t="0" r="r" b="b"/>
              <a:pathLst>
                <a:path w="12" h="25">
                  <a:moveTo>
                    <a:pt x="0" y="13"/>
                  </a:moveTo>
                  <a:cubicBezTo>
                    <a:pt x="0" y="20"/>
                    <a:pt x="2" y="25"/>
                    <a:pt x="6" y="25"/>
                  </a:cubicBezTo>
                  <a:cubicBezTo>
                    <a:pt x="9" y="25"/>
                    <a:pt x="12" y="20"/>
                    <a:pt x="12" y="13"/>
                  </a:cubicBezTo>
                  <a:cubicBezTo>
                    <a:pt x="12" y="6"/>
                    <a:pt x="9" y="0"/>
                    <a:pt x="6" y="0"/>
                  </a:cubicBezTo>
                  <a:cubicBezTo>
                    <a:pt x="3" y="0"/>
                    <a:pt x="0" y="6"/>
                    <a:pt x="0" y="1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Freeform 257"/>
            <p:cNvSpPr>
              <a:spLocks/>
            </p:cNvSpPr>
            <p:nvPr/>
          </p:nvSpPr>
          <p:spPr bwMode="auto">
            <a:xfrm>
              <a:off x="7713663" y="3922713"/>
              <a:ext cx="7937" cy="142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0" y="38"/>
                </a:cxn>
                <a:cxn ang="0">
                  <a:pos x="21" y="19"/>
                </a:cxn>
                <a:cxn ang="0">
                  <a:pos x="10" y="0"/>
                </a:cxn>
                <a:cxn ang="0">
                  <a:pos x="0" y="19"/>
                </a:cxn>
              </a:cxnLst>
              <a:rect l="0" t="0" r="r" b="b"/>
              <a:pathLst>
                <a:path w="21" h="38">
                  <a:moveTo>
                    <a:pt x="0" y="19"/>
                  </a:moveTo>
                  <a:cubicBezTo>
                    <a:pt x="0" y="29"/>
                    <a:pt x="4" y="38"/>
                    <a:pt x="10" y="38"/>
                  </a:cubicBezTo>
                  <a:cubicBezTo>
                    <a:pt x="16" y="38"/>
                    <a:pt x="21" y="29"/>
                    <a:pt x="21" y="19"/>
                  </a:cubicBezTo>
                  <a:cubicBezTo>
                    <a:pt x="21" y="9"/>
                    <a:pt x="16" y="0"/>
                    <a:pt x="10" y="0"/>
                  </a:cubicBezTo>
                  <a:cubicBezTo>
                    <a:pt x="5" y="0"/>
                    <a:pt x="0" y="9"/>
                    <a:pt x="0" y="1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Freeform 258"/>
            <p:cNvSpPr>
              <a:spLocks/>
            </p:cNvSpPr>
            <p:nvPr/>
          </p:nvSpPr>
          <p:spPr bwMode="auto">
            <a:xfrm>
              <a:off x="7726363" y="3565526"/>
              <a:ext cx="7937" cy="14288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0" y="37"/>
                </a:cxn>
                <a:cxn ang="0">
                  <a:pos x="21" y="19"/>
                </a:cxn>
                <a:cxn ang="0">
                  <a:pos x="11" y="0"/>
                </a:cxn>
                <a:cxn ang="0">
                  <a:pos x="0" y="18"/>
                </a:cxn>
              </a:cxnLst>
              <a:rect l="0" t="0" r="r" b="b"/>
              <a:pathLst>
                <a:path w="21" h="37">
                  <a:moveTo>
                    <a:pt x="0" y="18"/>
                  </a:moveTo>
                  <a:cubicBezTo>
                    <a:pt x="0" y="29"/>
                    <a:pt x="5" y="37"/>
                    <a:pt x="10" y="37"/>
                  </a:cubicBezTo>
                  <a:cubicBezTo>
                    <a:pt x="16" y="37"/>
                    <a:pt x="21" y="29"/>
                    <a:pt x="21" y="19"/>
                  </a:cubicBezTo>
                  <a:cubicBezTo>
                    <a:pt x="21" y="8"/>
                    <a:pt x="16" y="0"/>
                    <a:pt x="11" y="0"/>
                  </a:cubicBezTo>
                  <a:cubicBezTo>
                    <a:pt x="5" y="0"/>
                    <a:pt x="0" y="8"/>
                    <a:pt x="0" y="18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Freeform 259"/>
            <p:cNvSpPr>
              <a:spLocks/>
            </p:cNvSpPr>
            <p:nvPr/>
          </p:nvSpPr>
          <p:spPr bwMode="auto">
            <a:xfrm>
              <a:off x="7740650" y="3656013"/>
              <a:ext cx="6350" cy="1270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8" y="34"/>
                </a:cxn>
                <a:cxn ang="0">
                  <a:pos x="16" y="17"/>
                </a:cxn>
                <a:cxn ang="0">
                  <a:pos x="8" y="0"/>
                </a:cxn>
                <a:cxn ang="0">
                  <a:pos x="0" y="17"/>
                </a:cxn>
              </a:cxnLst>
              <a:rect l="0" t="0" r="r" b="b"/>
              <a:pathLst>
                <a:path w="16" h="34">
                  <a:moveTo>
                    <a:pt x="0" y="17"/>
                  </a:moveTo>
                  <a:cubicBezTo>
                    <a:pt x="0" y="26"/>
                    <a:pt x="3" y="34"/>
                    <a:pt x="8" y="34"/>
                  </a:cubicBezTo>
                  <a:cubicBezTo>
                    <a:pt x="12" y="34"/>
                    <a:pt x="16" y="26"/>
                    <a:pt x="16" y="17"/>
                  </a:cubicBezTo>
                  <a:cubicBezTo>
                    <a:pt x="16" y="8"/>
                    <a:pt x="13" y="0"/>
                    <a:pt x="8" y="0"/>
                  </a:cubicBezTo>
                  <a:cubicBezTo>
                    <a:pt x="4" y="0"/>
                    <a:pt x="0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Freeform 260"/>
            <p:cNvSpPr>
              <a:spLocks/>
            </p:cNvSpPr>
            <p:nvPr/>
          </p:nvSpPr>
          <p:spPr bwMode="auto">
            <a:xfrm>
              <a:off x="7734300" y="3841751"/>
              <a:ext cx="6350" cy="11113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8" y="29"/>
                </a:cxn>
                <a:cxn ang="0">
                  <a:pos x="17" y="14"/>
                </a:cxn>
                <a:cxn ang="0">
                  <a:pos x="8" y="0"/>
                </a:cxn>
                <a:cxn ang="0">
                  <a:pos x="0" y="14"/>
                </a:cxn>
              </a:cxnLst>
              <a:rect l="0" t="0" r="r" b="b"/>
              <a:pathLst>
                <a:path w="17" h="29">
                  <a:moveTo>
                    <a:pt x="0" y="14"/>
                  </a:moveTo>
                  <a:cubicBezTo>
                    <a:pt x="0" y="22"/>
                    <a:pt x="4" y="29"/>
                    <a:pt x="8" y="29"/>
                  </a:cubicBezTo>
                  <a:cubicBezTo>
                    <a:pt x="13" y="29"/>
                    <a:pt x="17" y="23"/>
                    <a:pt x="17" y="14"/>
                  </a:cubicBezTo>
                  <a:cubicBezTo>
                    <a:pt x="17" y="6"/>
                    <a:pt x="13" y="0"/>
                    <a:pt x="8" y="0"/>
                  </a:cubicBezTo>
                  <a:cubicBezTo>
                    <a:pt x="4" y="0"/>
                    <a:pt x="0" y="6"/>
                    <a:pt x="0" y="1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48" name="Group 266"/>
            <p:cNvGrpSpPr>
              <a:grpSpLocks/>
            </p:cNvGrpSpPr>
            <p:nvPr/>
          </p:nvGrpSpPr>
          <p:grpSpPr bwMode="auto">
            <a:xfrm>
              <a:off x="7251700" y="3530601"/>
              <a:ext cx="127000" cy="473075"/>
              <a:chOff x="4568" y="2224"/>
              <a:chExt cx="80" cy="298"/>
            </a:xfrm>
          </p:grpSpPr>
          <p:sp>
            <p:nvSpPr>
              <p:cNvPr id="3016" name="Freeform 261"/>
              <p:cNvSpPr>
                <a:spLocks/>
              </p:cNvSpPr>
              <p:nvPr/>
            </p:nvSpPr>
            <p:spPr bwMode="auto">
              <a:xfrm>
                <a:off x="4568" y="2232"/>
                <a:ext cx="80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80" y="1209"/>
                  </a:cxn>
                  <a:cxn ang="0">
                    <a:pos x="244" y="1210"/>
                  </a:cxn>
                  <a:cxn ang="0">
                    <a:pos x="331" y="607"/>
                  </a:cxn>
                  <a:cxn ang="0">
                    <a:pos x="254" y="2"/>
                  </a:cxn>
                  <a:cxn ang="0">
                    <a:pos x="89" y="1"/>
                  </a:cxn>
                  <a:cxn ang="0">
                    <a:pos x="2" y="604"/>
                  </a:cxn>
                </a:cxnLst>
                <a:rect l="0" t="0" r="r" b="b"/>
                <a:pathLst>
                  <a:path w="334" h="1211">
                    <a:moveTo>
                      <a:pt x="2" y="604"/>
                    </a:moveTo>
                    <a:cubicBezTo>
                      <a:pt x="0" y="938"/>
                      <a:pt x="34" y="1209"/>
                      <a:pt x="80" y="1209"/>
                    </a:cubicBezTo>
                    <a:lnTo>
                      <a:pt x="244" y="1210"/>
                    </a:lnTo>
                    <a:cubicBezTo>
                      <a:pt x="290" y="1211"/>
                      <a:pt x="329" y="941"/>
                      <a:pt x="331" y="607"/>
                    </a:cubicBezTo>
                    <a:cubicBezTo>
                      <a:pt x="334" y="273"/>
                      <a:pt x="299" y="3"/>
                      <a:pt x="254" y="2"/>
                    </a:cubicBezTo>
                    <a:lnTo>
                      <a:pt x="89" y="1"/>
                    </a:lnTo>
                    <a:cubicBezTo>
                      <a:pt x="44" y="0"/>
                      <a:pt x="5" y="271"/>
                      <a:pt x="2" y="604"/>
                    </a:cubicBezTo>
                    <a:close/>
                  </a:path>
                </a:pathLst>
              </a:custGeom>
              <a:solidFill>
                <a:srgbClr val="1C1C1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7" name="Freeform 262"/>
              <p:cNvSpPr>
                <a:spLocks/>
              </p:cNvSpPr>
              <p:nvPr/>
            </p:nvSpPr>
            <p:spPr bwMode="auto">
              <a:xfrm>
                <a:off x="4568" y="2224"/>
                <a:ext cx="80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80" y="1209"/>
                  </a:cxn>
                  <a:cxn ang="0">
                    <a:pos x="244" y="1210"/>
                  </a:cxn>
                  <a:cxn ang="0">
                    <a:pos x="331" y="607"/>
                  </a:cxn>
                  <a:cxn ang="0">
                    <a:pos x="254" y="2"/>
                  </a:cxn>
                  <a:cxn ang="0">
                    <a:pos x="89" y="0"/>
                  </a:cxn>
                  <a:cxn ang="0">
                    <a:pos x="2" y="604"/>
                  </a:cxn>
                </a:cxnLst>
                <a:rect l="0" t="0" r="r" b="b"/>
                <a:pathLst>
                  <a:path w="334" h="1210">
                    <a:moveTo>
                      <a:pt x="2" y="604"/>
                    </a:moveTo>
                    <a:cubicBezTo>
                      <a:pt x="0" y="938"/>
                      <a:pt x="34" y="1208"/>
                      <a:pt x="80" y="1209"/>
                    </a:cubicBezTo>
                    <a:lnTo>
                      <a:pt x="244" y="1210"/>
                    </a:lnTo>
                    <a:cubicBezTo>
                      <a:pt x="290" y="1210"/>
                      <a:pt x="329" y="940"/>
                      <a:pt x="331" y="607"/>
                    </a:cubicBezTo>
                    <a:cubicBezTo>
                      <a:pt x="334" y="273"/>
                      <a:pt x="299" y="2"/>
                      <a:pt x="254" y="2"/>
                    </a:cubicBezTo>
                    <a:lnTo>
                      <a:pt x="89" y="0"/>
                    </a:lnTo>
                    <a:cubicBezTo>
                      <a:pt x="44" y="0"/>
                      <a:pt x="5" y="270"/>
                      <a:pt x="2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8" name="Freeform 263"/>
              <p:cNvSpPr>
                <a:spLocks/>
              </p:cNvSpPr>
              <p:nvPr/>
            </p:nvSpPr>
            <p:spPr bwMode="auto">
              <a:xfrm>
                <a:off x="4568" y="2224"/>
                <a:ext cx="41" cy="290"/>
              </a:xfrm>
              <a:custGeom>
                <a:avLst/>
                <a:gdLst/>
                <a:ahLst/>
                <a:cxnLst>
                  <a:cxn ang="0">
                    <a:pos x="80" y="1209"/>
                  </a:cxn>
                  <a:cxn ang="0">
                    <a:pos x="167" y="605"/>
                  </a:cxn>
                  <a:cxn ang="0">
                    <a:pos x="89" y="0"/>
                  </a:cxn>
                  <a:cxn ang="0">
                    <a:pos x="2" y="604"/>
                  </a:cxn>
                  <a:cxn ang="0">
                    <a:pos x="80" y="1209"/>
                  </a:cxn>
                </a:cxnLst>
                <a:rect l="0" t="0" r="r" b="b"/>
                <a:pathLst>
                  <a:path w="170" h="1209">
                    <a:moveTo>
                      <a:pt x="80" y="1209"/>
                    </a:moveTo>
                    <a:cubicBezTo>
                      <a:pt x="125" y="1209"/>
                      <a:pt x="164" y="939"/>
                      <a:pt x="167" y="605"/>
                    </a:cubicBezTo>
                    <a:cubicBezTo>
                      <a:pt x="170" y="272"/>
                      <a:pt x="135" y="1"/>
                      <a:pt x="89" y="0"/>
                    </a:cubicBezTo>
                    <a:cubicBezTo>
                      <a:pt x="44" y="0"/>
                      <a:pt x="5" y="270"/>
                      <a:pt x="2" y="604"/>
                    </a:cubicBezTo>
                    <a:cubicBezTo>
                      <a:pt x="0" y="938"/>
                      <a:pt x="34" y="1208"/>
                      <a:pt x="80" y="1209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9" name="Freeform 264"/>
              <p:cNvSpPr>
                <a:spLocks/>
              </p:cNvSpPr>
              <p:nvPr/>
            </p:nvSpPr>
            <p:spPr bwMode="auto">
              <a:xfrm>
                <a:off x="4568" y="2224"/>
                <a:ext cx="80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80" y="1209"/>
                  </a:cxn>
                  <a:cxn ang="0">
                    <a:pos x="244" y="1210"/>
                  </a:cxn>
                  <a:cxn ang="0">
                    <a:pos x="331" y="607"/>
                  </a:cxn>
                  <a:cxn ang="0">
                    <a:pos x="254" y="2"/>
                  </a:cxn>
                  <a:cxn ang="0">
                    <a:pos x="89" y="0"/>
                  </a:cxn>
                  <a:cxn ang="0">
                    <a:pos x="2" y="604"/>
                  </a:cxn>
                </a:cxnLst>
                <a:rect l="0" t="0" r="r" b="b"/>
                <a:pathLst>
                  <a:path w="334" h="1210">
                    <a:moveTo>
                      <a:pt x="2" y="604"/>
                    </a:moveTo>
                    <a:cubicBezTo>
                      <a:pt x="0" y="938"/>
                      <a:pt x="34" y="1208"/>
                      <a:pt x="80" y="1209"/>
                    </a:cubicBezTo>
                    <a:lnTo>
                      <a:pt x="244" y="1210"/>
                    </a:lnTo>
                    <a:cubicBezTo>
                      <a:pt x="290" y="1210"/>
                      <a:pt x="329" y="940"/>
                      <a:pt x="331" y="607"/>
                    </a:cubicBezTo>
                    <a:cubicBezTo>
                      <a:pt x="334" y="273"/>
                      <a:pt x="299" y="2"/>
                      <a:pt x="254" y="2"/>
                    </a:cubicBezTo>
                    <a:lnTo>
                      <a:pt x="89" y="0"/>
                    </a:lnTo>
                    <a:cubicBezTo>
                      <a:pt x="44" y="0"/>
                      <a:pt x="5" y="270"/>
                      <a:pt x="2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0" name="Freeform 265"/>
              <p:cNvSpPr>
                <a:spLocks/>
              </p:cNvSpPr>
              <p:nvPr/>
            </p:nvSpPr>
            <p:spPr bwMode="auto">
              <a:xfrm>
                <a:off x="4587" y="2224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0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49" name="Group 271"/>
            <p:cNvGrpSpPr>
              <a:grpSpLocks/>
            </p:cNvGrpSpPr>
            <p:nvPr/>
          </p:nvGrpSpPr>
          <p:grpSpPr bwMode="auto">
            <a:xfrm>
              <a:off x="7180263" y="3619501"/>
              <a:ext cx="112712" cy="285750"/>
              <a:chOff x="4523" y="2280"/>
              <a:chExt cx="71" cy="180"/>
            </a:xfrm>
          </p:grpSpPr>
          <p:sp>
            <p:nvSpPr>
              <p:cNvPr id="3012" name="Freeform 267"/>
              <p:cNvSpPr>
                <a:spLocks/>
              </p:cNvSpPr>
              <p:nvPr/>
            </p:nvSpPr>
            <p:spPr bwMode="auto">
              <a:xfrm>
                <a:off x="4523" y="2280"/>
                <a:ext cx="71" cy="180"/>
              </a:xfrm>
              <a:custGeom>
                <a:avLst/>
                <a:gdLst/>
                <a:ahLst/>
                <a:cxnLst>
                  <a:cxn ang="0">
                    <a:pos x="2" y="374"/>
                  </a:cxn>
                  <a:cxn ang="0">
                    <a:pos x="64" y="750"/>
                  </a:cxn>
                  <a:cxn ang="0">
                    <a:pos x="225" y="751"/>
                  </a:cxn>
                  <a:cxn ang="0">
                    <a:pos x="293" y="377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4"/>
                  </a:cxn>
                </a:cxnLst>
                <a:rect l="0" t="0" r="r" b="b"/>
                <a:pathLst>
                  <a:path w="295" h="751">
                    <a:moveTo>
                      <a:pt x="2" y="374"/>
                    </a:moveTo>
                    <a:cubicBezTo>
                      <a:pt x="0" y="581"/>
                      <a:pt x="28" y="750"/>
                      <a:pt x="64" y="750"/>
                    </a:cubicBezTo>
                    <a:lnTo>
                      <a:pt x="225" y="751"/>
                    </a:lnTo>
                    <a:cubicBezTo>
                      <a:pt x="261" y="751"/>
                      <a:pt x="292" y="584"/>
                      <a:pt x="293" y="377"/>
                    </a:cubicBezTo>
                    <a:cubicBezTo>
                      <a:pt x="295" y="170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7"/>
                      <a:pt x="2" y="3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3" name="Freeform 268"/>
              <p:cNvSpPr>
                <a:spLocks/>
              </p:cNvSpPr>
              <p:nvPr/>
            </p:nvSpPr>
            <p:spPr bwMode="auto">
              <a:xfrm>
                <a:off x="4523" y="2280"/>
                <a:ext cx="32" cy="180"/>
              </a:xfrm>
              <a:custGeom>
                <a:avLst/>
                <a:gdLst/>
                <a:ahLst/>
                <a:cxnLst>
                  <a:cxn ang="0">
                    <a:pos x="64" y="750"/>
                  </a:cxn>
                  <a:cxn ang="0">
                    <a:pos x="133" y="375"/>
                  </a:cxn>
                  <a:cxn ang="0">
                    <a:pos x="70" y="0"/>
                  </a:cxn>
                  <a:cxn ang="0">
                    <a:pos x="2" y="374"/>
                  </a:cxn>
                  <a:cxn ang="0">
                    <a:pos x="64" y="750"/>
                  </a:cxn>
                </a:cxnLst>
                <a:rect l="0" t="0" r="r" b="b"/>
                <a:pathLst>
                  <a:path w="135" h="750">
                    <a:moveTo>
                      <a:pt x="64" y="750"/>
                    </a:moveTo>
                    <a:cubicBezTo>
                      <a:pt x="101" y="750"/>
                      <a:pt x="131" y="582"/>
                      <a:pt x="133" y="375"/>
                    </a:cubicBezTo>
                    <a:cubicBezTo>
                      <a:pt x="135" y="168"/>
                      <a:pt x="107" y="0"/>
                      <a:pt x="70" y="0"/>
                    </a:cubicBezTo>
                    <a:cubicBezTo>
                      <a:pt x="34" y="0"/>
                      <a:pt x="3" y="167"/>
                      <a:pt x="2" y="374"/>
                    </a:cubicBezTo>
                    <a:cubicBezTo>
                      <a:pt x="0" y="581"/>
                      <a:pt x="28" y="750"/>
                      <a:pt x="64" y="750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4" name="Freeform 269"/>
              <p:cNvSpPr>
                <a:spLocks/>
              </p:cNvSpPr>
              <p:nvPr/>
            </p:nvSpPr>
            <p:spPr bwMode="auto">
              <a:xfrm>
                <a:off x="4523" y="2280"/>
                <a:ext cx="71" cy="180"/>
              </a:xfrm>
              <a:custGeom>
                <a:avLst/>
                <a:gdLst/>
                <a:ahLst/>
                <a:cxnLst>
                  <a:cxn ang="0">
                    <a:pos x="2" y="374"/>
                  </a:cxn>
                  <a:cxn ang="0">
                    <a:pos x="64" y="750"/>
                  </a:cxn>
                  <a:cxn ang="0">
                    <a:pos x="225" y="751"/>
                  </a:cxn>
                  <a:cxn ang="0">
                    <a:pos x="293" y="377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4"/>
                  </a:cxn>
                </a:cxnLst>
                <a:rect l="0" t="0" r="r" b="b"/>
                <a:pathLst>
                  <a:path w="295" h="751">
                    <a:moveTo>
                      <a:pt x="2" y="374"/>
                    </a:moveTo>
                    <a:cubicBezTo>
                      <a:pt x="0" y="581"/>
                      <a:pt x="28" y="750"/>
                      <a:pt x="64" y="750"/>
                    </a:cubicBezTo>
                    <a:lnTo>
                      <a:pt x="225" y="751"/>
                    </a:lnTo>
                    <a:cubicBezTo>
                      <a:pt x="261" y="751"/>
                      <a:pt x="292" y="584"/>
                      <a:pt x="293" y="377"/>
                    </a:cubicBezTo>
                    <a:cubicBezTo>
                      <a:pt x="295" y="170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7"/>
                      <a:pt x="2" y="37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5" name="Freeform 270"/>
              <p:cNvSpPr>
                <a:spLocks/>
              </p:cNvSpPr>
              <p:nvPr/>
            </p:nvSpPr>
            <p:spPr bwMode="auto">
              <a:xfrm>
                <a:off x="4538" y="2280"/>
                <a:ext cx="17" cy="180"/>
              </a:xfrm>
              <a:custGeom>
                <a:avLst/>
                <a:gdLst/>
                <a:ahLst/>
                <a:cxnLst>
                  <a:cxn ang="0">
                    <a:pos x="0" y="180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7" h="180">
                    <a:moveTo>
                      <a:pt x="0" y="180"/>
                    </a:moveTo>
                    <a:cubicBezTo>
                      <a:pt x="9" y="180"/>
                      <a:pt x="16" y="140"/>
                      <a:pt x="17" y="90"/>
                    </a:cubicBezTo>
                    <a:cubicBezTo>
                      <a:pt x="17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0" name="Group 276"/>
            <p:cNvGrpSpPr>
              <a:grpSpLocks/>
            </p:cNvGrpSpPr>
            <p:nvPr/>
          </p:nvGrpSpPr>
          <p:grpSpPr bwMode="auto">
            <a:xfrm>
              <a:off x="7153275" y="3598863"/>
              <a:ext cx="77787" cy="330200"/>
              <a:chOff x="4506" y="2267"/>
              <a:chExt cx="49" cy="208"/>
            </a:xfrm>
          </p:grpSpPr>
          <p:sp>
            <p:nvSpPr>
              <p:cNvPr id="3008" name="Freeform 272"/>
              <p:cNvSpPr>
                <a:spLocks/>
              </p:cNvSpPr>
              <p:nvPr/>
            </p:nvSpPr>
            <p:spPr bwMode="auto">
              <a:xfrm>
                <a:off x="4506" y="2267"/>
                <a:ext cx="49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3" y="867"/>
                  </a:cxn>
                  <a:cxn ang="0">
                    <a:pos x="153" y="867"/>
                  </a:cxn>
                  <a:cxn ang="0">
                    <a:pos x="202" y="434"/>
                  </a:cxn>
                  <a:cxn ang="0">
                    <a:pos x="160" y="1"/>
                  </a:cxn>
                  <a:cxn ang="0">
                    <a:pos x="50" y="0"/>
                  </a:cxn>
                  <a:cxn ang="0">
                    <a:pos x="2" y="433"/>
                  </a:cxn>
                </a:cxnLst>
                <a:rect l="0" t="0" r="r" b="b"/>
                <a:pathLst>
                  <a:path w="204" h="868">
                    <a:moveTo>
                      <a:pt x="2" y="433"/>
                    </a:moveTo>
                    <a:cubicBezTo>
                      <a:pt x="0" y="672"/>
                      <a:pt x="19" y="866"/>
                      <a:pt x="43" y="867"/>
                    </a:cubicBezTo>
                    <a:lnTo>
                      <a:pt x="153" y="867"/>
                    </a:lnTo>
                    <a:cubicBezTo>
                      <a:pt x="178" y="868"/>
                      <a:pt x="200" y="674"/>
                      <a:pt x="202" y="434"/>
                    </a:cubicBezTo>
                    <a:cubicBezTo>
                      <a:pt x="204" y="195"/>
                      <a:pt x="185" y="1"/>
                      <a:pt x="160" y="1"/>
                    </a:cubicBezTo>
                    <a:lnTo>
                      <a:pt x="50" y="0"/>
                    </a:lnTo>
                    <a:cubicBezTo>
                      <a:pt x="26" y="0"/>
                      <a:pt x="4" y="194"/>
                      <a:pt x="2" y="433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9" name="Freeform 273"/>
              <p:cNvSpPr>
                <a:spLocks/>
              </p:cNvSpPr>
              <p:nvPr/>
            </p:nvSpPr>
            <p:spPr bwMode="auto">
              <a:xfrm>
                <a:off x="4506" y="2267"/>
                <a:ext cx="22" cy="208"/>
              </a:xfrm>
              <a:custGeom>
                <a:avLst/>
                <a:gdLst/>
                <a:ahLst/>
                <a:cxnLst>
                  <a:cxn ang="0">
                    <a:pos x="43" y="867"/>
                  </a:cxn>
                  <a:cxn ang="0">
                    <a:pos x="92" y="434"/>
                  </a:cxn>
                  <a:cxn ang="0">
                    <a:pos x="50" y="0"/>
                  </a:cxn>
                  <a:cxn ang="0">
                    <a:pos x="2" y="433"/>
                  </a:cxn>
                  <a:cxn ang="0">
                    <a:pos x="43" y="867"/>
                  </a:cxn>
                </a:cxnLst>
                <a:rect l="0" t="0" r="r" b="b"/>
                <a:pathLst>
                  <a:path w="94" h="867">
                    <a:moveTo>
                      <a:pt x="43" y="867"/>
                    </a:moveTo>
                    <a:cubicBezTo>
                      <a:pt x="68" y="867"/>
                      <a:pt x="90" y="673"/>
                      <a:pt x="92" y="434"/>
                    </a:cubicBezTo>
                    <a:cubicBezTo>
                      <a:pt x="94" y="194"/>
                      <a:pt x="75" y="0"/>
                      <a:pt x="50" y="0"/>
                    </a:cubicBezTo>
                    <a:cubicBezTo>
                      <a:pt x="26" y="0"/>
                      <a:pt x="4" y="194"/>
                      <a:pt x="2" y="433"/>
                    </a:cubicBezTo>
                    <a:cubicBezTo>
                      <a:pt x="0" y="672"/>
                      <a:pt x="19" y="866"/>
                      <a:pt x="43" y="86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0" name="Freeform 274"/>
              <p:cNvSpPr>
                <a:spLocks/>
              </p:cNvSpPr>
              <p:nvPr/>
            </p:nvSpPr>
            <p:spPr bwMode="auto">
              <a:xfrm>
                <a:off x="4506" y="2267"/>
                <a:ext cx="49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3" y="867"/>
                  </a:cxn>
                  <a:cxn ang="0">
                    <a:pos x="153" y="867"/>
                  </a:cxn>
                  <a:cxn ang="0">
                    <a:pos x="202" y="434"/>
                  </a:cxn>
                  <a:cxn ang="0">
                    <a:pos x="160" y="1"/>
                  </a:cxn>
                  <a:cxn ang="0">
                    <a:pos x="50" y="0"/>
                  </a:cxn>
                  <a:cxn ang="0">
                    <a:pos x="2" y="433"/>
                  </a:cxn>
                </a:cxnLst>
                <a:rect l="0" t="0" r="r" b="b"/>
                <a:pathLst>
                  <a:path w="204" h="868">
                    <a:moveTo>
                      <a:pt x="2" y="433"/>
                    </a:moveTo>
                    <a:cubicBezTo>
                      <a:pt x="0" y="672"/>
                      <a:pt x="19" y="866"/>
                      <a:pt x="43" y="867"/>
                    </a:cubicBezTo>
                    <a:lnTo>
                      <a:pt x="153" y="867"/>
                    </a:lnTo>
                    <a:cubicBezTo>
                      <a:pt x="178" y="868"/>
                      <a:pt x="200" y="674"/>
                      <a:pt x="202" y="434"/>
                    </a:cubicBezTo>
                    <a:cubicBezTo>
                      <a:pt x="204" y="195"/>
                      <a:pt x="185" y="1"/>
                      <a:pt x="160" y="1"/>
                    </a:cubicBezTo>
                    <a:lnTo>
                      <a:pt x="50" y="0"/>
                    </a:lnTo>
                    <a:cubicBezTo>
                      <a:pt x="26" y="0"/>
                      <a:pt x="4" y="194"/>
                      <a:pt x="2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1" name="Freeform 275"/>
              <p:cNvSpPr>
                <a:spLocks/>
              </p:cNvSpPr>
              <p:nvPr/>
            </p:nvSpPr>
            <p:spPr bwMode="auto">
              <a:xfrm>
                <a:off x="4516" y="2267"/>
                <a:ext cx="12" cy="208"/>
              </a:xfrm>
              <a:custGeom>
                <a:avLst/>
                <a:gdLst/>
                <a:ahLst/>
                <a:cxnLst>
                  <a:cxn ang="0">
                    <a:pos x="0" y="208"/>
                  </a:cxn>
                  <a:cxn ang="0">
                    <a:pos x="12" y="104"/>
                  </a:cxn>
                  <a:cxn ang="0">
                    <a:pos x="2" y="0"/>
                  </a:cxn>
                </a:cxnLst>
                <a:rect l="0" t="0" r="r" b="b"/>
                <a:pathLst>
                  <a:path w="12" h="208">
                    <a:moveTo>
                      <a:pt x="0" y="208"/>
                    </a:moveTo>
                    <a:cubicBezTo>
                      <a:pt x="6" y="208"/>
                      <a:pt x="11" y="162"/>
                      <a:pt x="12" y="104"/>
                    </a:cubicBezTo>
                    <a:cubicBezTo>
                      <a:pt x="12" y="47"/>
                      <a:pt x="8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51" name="Freeform 277"/>
            <p:cNvSpPr>
              <a:spLocks/>
            </p:cNvSpPr>
            <p:nvPr/>
          </p:nvSpPr>
          <p:spPr bwMode="auto">
            <a:xfrm>
              <a:off x="7297738" y="3757613"/>
              <a:ext cx="6350" cy="952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25"/>
                </a:cxn>
                <a:cxn ang="0">
                  <a:pos x="17" y="13"/>
                </a:cxn>
                <a:cxn ang="0">
                  <a:pos x="9" y="0"/>
                </a:cxn>
                <a:cxn ang="0">
                  <a:pos x="0" y="12"/>
                </a:cxn>
              </a:cxnLst>
              <a:rect l="0" t="0" r="r" b="b"/>
              <a:pathLst>
                <a:path w="17" h="25">
                  <a:moveTo>
                    <a:pt x="0" y="12"/>
                  </a:moveTo>
                  <a:cubicBezTo>
                    <a:pt x="0" y="19"/>
                    <a:pt x="4" y="25"/>
                    <a:pt x="8" y="25"/>
                  </a:cubicBezTo>
                  <a:cubicBezTo>
                    <a:pt x="13" y="25"/>
                    <a:pt x="17" y="19"/>
                    <a:pt x="17" y="13"/>
                  </a:cubicBezTo>
                  <a:cubicBezTo>
                    <a:pt x="17" y="6"/>
                    <a:pt x="13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Freeform 278"/>
            <p:cNvSpPr>
              <a:spLocks/>
            </p:cNvSpPr>
            <p:nvPr/>
          </p:nvSpPr>
          <p:spPr bwMode="auto">
            <a:xfrm>
              <a:off x="7269163" y="3929063"/>
              <a:ext cx="9525" cy="15875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2" y="42"/>
                </a:cxn>
                <a:cxn ang="0">
                  <a:pos x="25" y="21"/>
                </a:cxn>
                <a:cxn ang="0">
                  <a:pos x="13" y="0"/>
                </a:cxn>
                <a:cxn ang="0">
                  <a:pos x="0" y="21"/>
                </a:cxn>
              </a:cxnLst>
              <a:rect l="0" t="0" r="r" b="b"/>
              <a:pathLst>
                <a:path w="25" h="42">
                  <a:moveTo>
                    <a:pt x="0" y="21"/>
                  </a:moveTo>
                  <a:cubicBezTo>
                    <a:pt x="0" y="32"/>
                    <a:pt x="6" y="42"/>
                    <a:pt x="12" y="42"/>
                  </a:cubicBezTo>
                  <a:cubicBezTo>
                    <a:pt x="19" y="42"/>
                    <a:pt x="25" y="32"/>
                    <a:pt x="25" y="21"/>
                  </a:cubicBezTo>
                  <a:cubicBezTo>
                    <a:pt x="25" y="9"/>
                    <a:pt x="20" y="0"/>
                    <a:pt x="13" y="0"/>
                  </a:cubicBezTo>
                  <a:cubicBezTo>
                    <a:pt x="6" y="0"/>
                    <a:pt x="0" y="9"/>
                    <a:pt x="0" y="2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Freeform 279"/>
            <p:cNvSpPr>
              <a:spLocks/>
            </p:cNvSpPr>
            <p:nvPr/>
          </p:nvSpPr>
          <p:spPr bwMode="auto">
            <a:xfrm>
              <a:off x="7283450" y="3581401"/>
              <a:ext cx="7937" cy="15875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0" y="42"/>
                </a:cxn>
                <a:cxn ang="0">
                  <a:pos x="20" y="21"/>
                </a:cxn>
                <a:cxn ang="0">
                  <a:pos x="10" y="0"/>
                </a:cxn>
                <a:cxn ang="0">
                  <a:pos x="0" y="21"/>
                </a:cxn>
              </a:cxnLst>
              <a:rect l="0" t="0" r="r" b="b"/>
              <a:pathLst>
                <a:path w="21" h="42">
                  <a:moveTo>
                    <a:pt x="0" y="21"/>
                  </a:moveTo>
                  <a:cubicBezTo>
                    <a:pt x="0" y="33"/>
                    <a:pt x="4" y="42"/>
                    <a:pt x="10" y="42"/>
                  </a:cubicBezTo>
                  <a:cubicBezTo>
                    <a:pt x="16" y="42"/>
                    <a:pt x="20" y="33"/>
                    <a:pt x="20" y="21"/>
                  </a:cubicBezTo>
                  <a:cubicBezTo>
                    <a:pt x="21" y="10"/>
                    <a:pt x="16" y="1"/>
                    <a:pt x="10" y="0"/>
                  </a:cubicBezTo>
                  <a:cubicBezTo>
                    <a:pt x="4" y="0"/>
                    <a:pt x="0" y="10"/>
                    <a:pt x="0" y="2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Freeform 280"/>
            <p:cNvSpPr>
              <a:spLocks/>
            </p:cNvSpPr>
            <p:nvPr/>
          </p:nvSpPr>
          <p:spPr bwMode="auto">
            <a:xfrm>
              <a:off x="7296150" y="3659188"/>
              <a:ext cx="7937" cy="127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0" y="33"/>
                </a:cxn>
                <a:cxn ang="0">
                  <a:pos x="21" y="16"/>
                </a:cxn>
                <a:cxn ang="0">
                  <a:pos x="11" y="0"/>
                </a:cxn>
                <a:cxn ang="0">
                  <a:pos x="0" y="16"/>
                </a:cxn>
              </a:cxnLst>
              <a:rect l="0" t="0" r="r" b="b"/>
              <a:pathLst>
                <a:path w="21" h="33">
                  <a:moveTo>
                    <a:pt x="0" y="16"/>
                  </a:moveTo>
                  <a:cubicBezTo>
                    <a:pt x="0" y="25"/>
                    <a:pt x="4" y="33"/>
                    <a:pt x="10" y="33"/>
                  </a:cubicBezTo>
                  <a:cubicBezTo>
                    <a:pt x="16" y="33"/>
                    <a:pt x="21" y="26"/>
                    <a:pt x="21" y="16"/>
                  </a:cubicBezTo>
                  <a:cubicBezTo>
                    <a:pt x="21" y="7"/>
                    <a:pt x="16" y="0"/>
                    <a:pt x="11" y="0"/>
                  </a:cubicBezTo>
                  <a:cubicBezTo>
                    <a:pt x="5" y="0"/>
                    <a:pt x="0" y="7"/>
                    <a:pt x="0" y="16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Freeform 281"/>
            <p:cNvSpPr>
              <a:spLocks/>
            </p:cNvSpPr>
            <p:nvPr/>
          </p:nvSpPr>
          <p:spPr bwMode="auto">
            <a:xfrm>
              <a:off x="7289800" y="3848101"/>
              <a:ext cx="7937" cy="1270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34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7"/>
                </a:cxn>
              </a:cxnLst>
              <a:rect l="0" t="0" r="r" b="b"/>
              <a:pathLst>
                <a:path w="21" h="34">
                  <a:moveTo>
                    <a:pt x="0" y="17"/>
                  </a:moveTo>
                  <a:cubicBezTo>
                    <a:pt x="0" y="26"/>
                    <a:pt x="5" y="34"/>
                    <a:pt x="11" y="34"/>
                  </a:cubicBezTo>
                  <a:cubicBezTo>
                    <a:pt x="16" y="34"/>
                    <a:pt x="21" y="26"/>
                    <a:pt x="21" y="17"/>
                  </a:cubicBezTo>
                  <a:cubicBezTo>
                    <a:pt x="21" y="8"/>
                    <a:pt x="17" y="1"/>
                    <a:pt x="11" y="0"/>
                  </a:cubicBezTo>
                  <a:cubicBezTo>
                    <a:pt x="5" y="0"/>
                    <a:pt x="0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56" name="Group 284"/>
            <p:cNvGrpSpPr>
              <a:grpSpLocks/>
            </p:cNvGrpSpPr>
            <p:nvPr/>
          </p:nvGrpSpPr>
          <p:grpSpPr bwMode="auto">
            <a:xfrm>
              <a:off x="7156450" y="3619501"/>
              <a:ext cx="26987" cy="288925"/>
              <a:chOff x="4508" y="2280"/>
              <a:chExt cx="17" cy="182"/>
            </a:xfrm>
          </p:grpSpPr>
          <p:sp>
            <p:nvSpPr>
              <p:cNvPr id="3006" name="Freeform 282"/>
              <p:cNvSpPr>
                <a:spLocks/>
              </p:cNvSpPr>
              <p:nvPr/>
            </p:nvSpPr>
            <p:spPr bwMode="auto">
              <a:xfrm>
                <a:off x="4508" y="2280"/>
                <a:ext cx="17" cy="182"/>
              </a:xfrm>
              <a:custGeom>
                <a:avLst/>
                <a:gdLst/>
                <a:ahLst/>
                <a:cxnLst>
                  <a:cxn ang="0">
                    <a:pos x="1" y="379"/>
                  </a:cxn>
                  <a:cxn ang="0">
                    <a:pos x="32" y="759"/>
                  </a:cxn>
                  <a:cxn ang="0">
                    <a:pos x="68" y="380"/>
                  </a:cxn>
                  <a:cxn ang="0">
                    <a:pos x="38" y="0"/>
                  </a:cxn>
                  <a:cxn ang="0">
                    <a:pos x="1" y="379"/>
                  </a:cxn>
                </a:cxnLst>
                <a:rect l="0" t="0" r="r" b="b"/>
                <a:pathLst>
                  <a:path w="70" h="759">
                    <a:moveTo>
                      <a:pt x="1" y="379"/>
                    </a:moveTo>
                    <a:cubicBezTo>
                      <a:pt x="0" y="589"/>
                      <a:pt x="13" y="759"/>
                      <a:pt x="32" y="759"/>
                    </a:cubicBezTo>
                    <a:cubicBezTo>
                      <a:pt x="50" y="759"/>
                      <a:pt x="66" y="589"/>
                      <a:pt x="68" y="380"/>
                    </a:cubicBezTo>
                    <a:cubicBezTo>
                      <a:pt x="70" y="170"/>
                      <a:pt x="56" y="1"/>
                      <a:pt x="38" y="0"/>
                    </a:cubicBezTo>
                    <a:cubicBezTo>
                      <a:pt x="19" y="0"/>
                      <a:pt x="3" y="170"/>
                      <a:pt x="1" y="379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7" name="Freeform 283"/>
              <p:cNvSpPr>
                <a:spLocks/>
              </p:cNvSpPr>
              <p:nvPr/>
            </p:nvSpPr>
            <p:spPr bwMode="auto">
              <a:xfrm>
                <a:off x="4508" y="2280"/>
                <a:ext cx="17" cy="182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8" y="182"/>
                  </a:cxn>
                  <a:cxn ang="0">
                    <a:pos x="16" y="91"/>
                  </a:cxn>
                  <a:cxn ang="0">
                    <a:pos x="9" y="0"/>
                  </a:cxn>
                  <a:cxn ang="0">
                    <a:pos x="0" y="91"/>
                  </a:cxn>
                </a:cxnLst>
                <a:rect l="0" t="0" r="r" b="b"/>
                <a:pathLst>
                  <a:path w="17" h="182">
                    <a:moveTo>
                      <a:pt x="0" y="91"/>
                    </a:moveTo>
                    <a:cubicBezTo>
                      <a:pt x="0" y="141"/>
                      <a:pt x="3" y="182"/>
                      <a:pt x="8" y="182"/>
                    </a:cubicBezTo>
                    <a:cubicBezTo>
                      <a:pt x="12" y="182"/>
                      <a:pt x="16" y="141"/>
                      <a:pt x="16" y="91"/>
                    </a:cubicBezTo>
                    <a:cubicBezTo>
                      <a:pt x="17" y="41"/>
                      <a:pt x="13" y="0"/>
                      <a:pt x="9" y="0"/>
                    </a:cubicBezTo>
                    <a:cubicBezTo>
                      <a:pt x="5" y="0"/>
                      <a:pt x="1" y="41"/>
                      <a:pt x="0" y="91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7" name="Group 287"/>
            <p:cNvGrpSpPr>
              <a:grpSpLocks/>
            </p:cNvGrpSpPr>
            <p:nvPr/>
          </p:nvGrpSpPr>
          <p:grpSpPr bwMode="auto">
            <a:xfrm>
              <a:off x="7154863" y="3625851"/>
              <a:ext cx="26987" cy="271463"/>
              <a:chOff x="4507" y="2284"/>
              <a:chExt cx="17" cy="171"/>
            </a:xfrm>
          </p:grpSpPr>
          <p:sp>
            <p:nvSpPr>
              <p:cNvPr id="3004" name="Freeform 285"/>
              <p:cNvSpPr>
                <a:spLocks/>
              </p:cNvSpPr>
              <p:nvPr/>
            </p:nvSpPr>
            <p:spPr bwMode="auto">
              <a:xfrm>
                <a:off x="4507" y="2284"/>
                <a:ext cx="17" cy="171"/>
              </a:xfrm>
              <a:custGeom>
                <a:avLst/>
                <a:gdLst/>
                <a:ahLst/>
                <a:cxnLst>
                  <a:cxn ang="0">
                    <a:pos x="1" y="356"/>
                  </a:cxn>
                  <a:cxn ang="0">
                    <a:pos x="32" y="713"/>
                  </a:cxn>
                  <a:cxn ang="0">
                    <a:pos x="68" y="357"/>
                  </a:cxn>
                  <a:cxn ang="0">
                    <a:pos x="37" y="0"/>
                  </a:cxn>
                  <a:cxn ang="0">
                    <a:pos x="1" y="356"/>
                  </a:cxn>
                </a:cxnLst>
                <a:rect l="0" t="0" r="r" b="b"/>
                <a:pathLst>
                  <a:path w="69" h="713">
                    <a:moveTo>
                      <a:pt x="1" y="356"/>
                    </a:moveTo>
                    <a:cubicBezTo>
                      <a:pt x="0" y="553"/>
                      <a:pt x="13" y="712"/>
                      <a:pt x="32" y="713"/>
                    </a:cubicBezTo>
                    <a:cubicBezTo>
                      <a:pt x="50" y="713"/>
                      <a:pt x="66" y="553"/>
                      <a:pt x="68" y="357"/>
                    </a:cubicBezTo>
                    <a:cubicBezTo>
                      <a:pt x="69" y="160"/>
                      <a:pt x="56" y="0"/>
                      <a:pt x="37" y="0"/>
                    </a:cubicBezTo>
                    <a:cubicBezTo>
                      <a:pt x="19" y="0"/>
                      <a:pt x="3" y="159"/>
                      <a:pt x="1" y="356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5" name="Freeform 286"/>
              <p:cNvSpPr>
                <a:spLocks/>
              </p:cNvSpPr>
              <p:nvPr/>
            </p:nvSpPr>
            <p:spPr bwMode="auto">
              <a:xfrm>
                <a:off x="4507" y="2284"/>
                <a:ext cx="17" cy="171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8" y="171"/>
                  </a:cxn>
                  <a:cxn ang="0">
                    <a:pos x="16" y="86"/>
                  </a:cxn>
                  <a:cxn ang="0">
                    <a:pos x="9" y="0"/>
                  </a:cxn>
                  <a:cxn ang="0">
                    <a:pos x="0" y="86"/>
                  </a:cxn>
                </a:cxnLst>
                <a:rect l="0" t="0" r="r" b="b"/>
                <a:pathLst>
                  <a:path w="17" h="171">
                    <a:moveTo>
                      <a:pt x="0" y="86"/>
                    </a:moveTo>
                    <a:cubicBezTo>
                      <a:pt x="0" y="133"/>
                      <a:pt x="3" y="171"/>
                      <a:pt x="8" y="171"/>
                    </a:cubicBezTo>
                    <a:cubicBezTo>
                      <a:pt x="12" y="171"/>
                      <a:pt x="16" y="133"/>
                      <a:pt x="16" y="86"/>
                    </a:cubicBezTo>
                    <a:cubicBezTo>
                      <a:pt x="17" y="38"/>
                      <a:pt x="13" y="0"/>
                      <a:pt x="9" y="0"/>
                    </a:cubicBezTo>
                    <a:cubicBezTo>
                      <a:pt x="5" y="0"/>
                      <a:pt x="1" y="38"/>
                      <a:pt x="0" y="8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8" name="Group 292"/>
            <p:cNvGrpSpPr>
              <a:grpSpLocks/>
            </p:cNvGrpSpPr>
            <p:nvPr/>
          </p:nvGrpSpPr>
          <p:grpSpPr bwMode="auto">
            <a:xfrm>
              <a:off x="7056438" y="3683001"/>
              <a:ext cx="119062" cy="166688"/>
              <a:chOff x="4445" y="2320"/>
              <a:chExt cx="75" cy="105"/>
            </a:xfrm>
          </p:grpSpPr>
          <p:sp>
            <p:nvSpPr>
              <p:cNvPr id="3000" name="Freeform 288"/>
              <p:cNvSpPr>
                <a:spLocks/>
              </p:cNvSpPr>
              <p:nvPr/>
            </p:nvSpPr>
            <p:spPr bwMode="auto">
              <a:xfrm>
                <a:off x="4445" y="2320"/>
                <a:ext cx="75" cy="105"/>
              </a:xfrm>
              <a:custGeom>
                <a:avLst/>
                <a:gdLst/>
                <a:ahLst/>
                <a:cxnLst>
                  <a:cxn ang="0">
                    <a:pos x="1" y="217"/>
                  </a:cxn>
                  <a:cxn ang="0">
                    <a:pos x="33" y="433"/>
                  </a:cxn>
                  <a:cxn ang="0">
                    <a:pos x="278" y="435"/>
                  </a:cxn>
                  <a:cxn ang="0">
                    <a:pos x="313" y="219"/>
                  </a:cxn>
                  <a:cxn ang="0">
                    <a:pos x="281" y="2"/>
                  </a:cxn>
                  <a:cxn ang="0">
                    <a:pos x="36" y="0"/>
                  </a:cxn>
                  <a:cxn ang="0">
                    <a:pos x="1" y="217"/>
                  </a:cxn>
                </a:cxnLst>
                <a:rect l="0" t="0" r="r" b="b"/>
                <a:pathLst>
                  <a:path w="314" h="436">
                    <a:moveTo>
                      <a:pt x="1" y="217"/>
                    </a:moveTo>
                    <a:cubicBezTo>
                      <a:pt x="0" y="336"/>
                      <a:pt x="14" y="433"/>
                      <a:pt x="33" y="433"/>
                    </a:cubicBezTo>
                    <a:lnTo>
                      <a:pt x="278" y="435"/>
                    </a:lnTo>
                    <a:cubicBezTo>
                      <a:pt x="297" y="436"/>
                      <a:pt x="312" y="339"/>
                      <a:pt x="313" y="219"/>
                    </a:cubicBezTo>
                    <a:cubicBezTo>
                      <a:pt x="314" y="99"/>
                      <a:pt x="300" y="2"/>
                      <a:pt x="281" y="2"/>
                    </a:cubicBezTo>
                    <a:lnTo>
                      <a:pt x="36" y="0"/>
                    </a:lnTo>
                    <a:cubicBezTo>
                      <a:pt x="18" y="0"/>
                      <a:pt x="2" y="97"/>
                      <a:pt x="1" y="2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1" name="Freeform 289"/>
              <p:cNvSpPr>
                <a:spLocks/>
              </p:cNvSpPr>
              <p:nvPr/>
            </p:nvSpPr>
            <p:spPr bwMode="auto">
              <a:xfrm>
                <a:off x="4445" y="2320"/>
                <a:ext cx="17" cy="104"/>
              </a:xfrm>
              <a:custGeom>
                <a:avLst/>
                <a:gdLst/>
                <a:ahLst/>
                <a:cxnLst>
                  <a:cxn ang="0">
                    <a:pos x="33" y="433"/>
                  </a:cxn>
                  <a:cxn ang="0">
                    <a:pos x="68" y="217"/>
                  </a:cxn>
                  <a:cxn ang="0">
                    <a:pos x="36" y="0"/>
                  </a:cxn>
                  <a:cxn ang="0">
                    <a:pos x="1" y="217"/>
                  </a:cxn>
                  <a:cxn ang="0">
                    <a:pos x="33" y="433"/>
                  </a:cxn>
                </a:cxnLst>
                <a:rect l="0" t="0" r="r" b="b"/>
                <a:pathLst>
                  <a:path w="69" h="434">
                    <a:moveTo>
                      <a:pt x="33" y="433"/>
                    </a:moveTo>
                    <a:cubicBezTo>
                      <a:pt x="51" y="434"/>
                      <a:pt x="67" y="337"/>
                      <a:pt x="68" y="217"/>
                    </a:cubicBezTo>
                    <a:cubicBezTo>
                      <a:pt x="69" y="97"/>
                      <a:pt x="55" y="0"/>
                      <a:pt x="36" y="0"/>
                    </a:cubicBezTo>
                    <a:cubicBezTo>
                      <a:pt x="18" y="0"/>
                      <a:pt x="2" y="97"/>
                      <a:pt x="1" y="217"/>
                    </a:cubicBezTo>
                    <a:cubicBezTo>
                      <a:pt x="0" y="336"/>
                      <a:pt x="14" y="433"/>
                      <a:pt x="33" y="433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2" name="Freeform 290"/>
              <p:cNvSpPr>
                <a:spLocks/>
              </p:cNvSpPr>
              <p:nvPr/>
            </p:nvSpPr>
            <p:spPr bwMode="auto">
              <a:xfrm>
                <a:off x="4445" y="2320"/>
                <a:ext cx="75" cy="105"/>
              </a:xfrm>
              <a:custGeom>
                <a:avLst/>
                <a:gdLst/>
                <a:ahLst/>
                <a:cxnLst>
                  <a:cxn ang="0">
                    <a:pos x="1" y="217"/>
                  </a:cxn>
                  <a:cxn ang="0">
                    <a:pos x="33" y="433"/>
                  </a:cxn>
                  <a:cxn ang="0">
                    <a:pos x="278" y="435"/>
                  </a:cxn>
                  <a:cxn ang="0">
                    <a:pos x="313" y="219"/>
                  </a:cxn>
                  <a:cxn ang="0">
                    <a:pos x="281" y="2"/>
                  </a:cxn>
                  <a:cxn ang="0">
                    <a:pos x="36" y="0"/>
                  </a:cxn>
                  <a:cxn ang="0">
                    <a:pos x="1" y="217"/>
                  </a:cxn>
                </a:cxnLst>
                <a:rect l="0" t="0" r="r" b="b"/>
                <a:pathLst>
                  <a:path w="314" h="436">
                    <a:moveTo>
                      <a:pt x="1" y="217"/>
                    </a:moveTo>
                    <a:cubicBezTo>
                      <a:pt x="0" y="336"/>
                      <a:pt x="14" y="433"/>
                      <a:pt x="33" y="433"/>
                    </a:cubicBezTo>
                    <a:lnTo>
                      <a:pt x="278" y="435"/>
                    </a:lnTo>
                    <a:cubicBezTo>
                      <a:pt x="297" y="436"/>
                      <a:pt x="312" y="339"/>
                      <a:pt x="313" y="219"/>
                    </a:cubicBezTo>
                    <a:cubicBezTo>
                      <a:pt x="314" y="99"/>
                      <a:pt x="300" y="2"/>
                      <a:pt x="281" y="2"/>
                    </a:cubicBezTo>
                    <a:lnTo>
                      <a:pt x="36" y="0"/>
                    </a:lnTo>
                    <a:cubicBezTo>
                      <a:pt x="18" y="0"/>
                      <a:pt x="2" y="97"/>
                      <a:pt x="1" y="21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3" name="Freeform 291"/>
              <p:cNvSpPr>
                <a:spLocks/>
              </p:cNvSpPr>
              <p:nvPr/>
            </p:nvSpPr>
            <p:spPr bwMode="auto">
              <a:xfrm>
                <a:off x="4453" y="2320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4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59" name="Freeform 293"/>
            <p:cNvSpPr>
              <a:spLocks/>
            </p:cNvSpPr>
            <p:nvPr/>
          </p:nvSpPr>
          <p:spPr bwMode="auto">
            <a:xfrm>
              <a:off x="7056438" y="3698876"/>
              <a:ext cx="22225" cy="134938"/>
            </a:xfrm>
            <a:custGeom>
              <a:avLst/>
              <a:gdLst/>
              <a:ahLst/>
              <a:cxnLst>
                <a:cxn ang="0">
                  <a:pos x="1" y="177"/>
                </a:cxn>
                <a:cxn ang="0">
                  <a:pos x="26" y="354"/>
                </a:cxn>
                <a:cxn ang="0">
                  <a:pos x="55" y="177"/>
                </a:cxn>
                <a:cxn ang="0">
                  <a:pos x="29" y="0"/>
                </a:cxn>
                <a:cxn ang="0">
                  <a:pos x="1" y="177"/>
                </a:cxn>
              </a:cxnLst>
              <a:rect l="0" t="0" r="r" b="b"/>
              <a:pathLst>
                <a:path w="56" h="354">
                  <a:moveTo>
                    <a:pt x="1" y="177"/>
                  </a:moveTo>
                  <a:cubicBezTo>
                    <a:pt x="0" y="274"/>
                    <a:pt x="12" y="354"/>
                    <a:pt x="26" y="354"/>
                  </a:cubicBezTo>
                  <a:cubicBezTo>
                    <a:pt x="41" y="354"/>
                    <a:pt x="54" y="275"/>
                    <a:pt x="55" y="177"/>
                  </a:cubicBezTo>
                  <a:cubicBezTo>
                    <a:pt x="56" y="79"/>
                    <a:pt x="44" y="0"/>
                    <a:pt x="29" y="0"/>
                  </a:cubicBezTo>
                  <a:cubicBezTo>
                    <a:pt x="14" y="0"/>
                    <a:pt x="2" y="79"/>
                    <a:pt x="1" y="17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60" name="Group 298"/>
            <p:cNvGrpSpPr>
              <a:grpSpLocks/>
            </p:cNvGrpSpPr>
            <p:nvPr/>
          </p:nvGrpSpPr>
          <p:grpSpPr bwMode="auto">
            <a:xfrm>
              <a:off x="7793038" y="3668713"/>
              <a:ext cx="77787" cy="165100"/>
              <a:chOff x="4909" y="2311"/>
              <a:chExt cx="49" cy="104"/>
            </a:xfrm>
          </p:grpSpPr>
          <p:sp>
            <p:nvSpPr>
              <p:cNvPr id="2996" name="Freeform 294"/>
              <p:cNvSpPr>
                <a:spLocks/>
              </p:cNvSpPr>
              <p:nvPr/>
            </p:nvSpPr>
            <p:spPr bwMode="auto">
              <a:xfrm>
                <a:off x="4909" y="2311"/>
                <a:ext cx="49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29" y="433"/>
                  </a:cxn>
                  <a:cxn ang="0">
                    <a:pos x="174" y="435"/>
                  </a:cxn>
                  <a:cxn ang="0">
                    <a:pos x="205" y="218"/>
                  </a:cxn>
                  <a:cxn ang="0">
                    <a:pos x="177" y="1"/>
                  </a:cxn>
                  <a:cxn ang="0">
                    <a:pos x="33" y="0"/>
                  </a:cxn>
                  <a:cxn ang="0">
                    <a:pos x="1" y="216"/>
                  </a:cxn>
                </a:cxnLst>
                <a:rect l="0" t="0" r="r" b="b"/>
                <a:pathLst>
                  <a:path w="206" h="435">
                    <a:moveTo>
                      <a:pt x="1" y="216"/>
                    </a:moveTo>
                    <a:cubicBezTo>
                      <a:pt x="0" y="336"/>
                      <a:pt x="13" y="433"/>
                      <a:pt x="29" y="433"/>
                    </a:cubicBezTo>
                    <a:lnTo>
                      <a:pt x="174" y="435"/>
                    </a:lnTo>
                    <a:cubicBezTo>
                      <a:pt x="190" y="435"/>
                      <a:pt x="204" y="338"/>
                      <a:pt x="205" y="218"/>
                    </a:cubicBezTo>
                    <a:cubicBezTo>
                      <a:pt x="206" y="98"/>
                      <a:pt x="194" y="1"/>
                      <a:pt x="177" y="1"/>
                    </a:cubicBezTo>
                    <a:lnTo>
                      <a:pt x="33" y="0"/>
                    </a:lnTo>
                    <a:cubicBezTo>
                      <a:pt x="16" y="0"/>
                      <a:pt x="2" y="97"/>
                      <a:pt x="1" y="2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7" name="Freeform 295"/>
              <p:cNvSpPr>
                <a:spLocks/>
              </p:cNvSpPr>
              <p:nvPr/>
            </p:nvSpPr>
            <p:spPr bwMode="auto">
              <a:xfrm>
                <a:off x="4909" y="2311"/>
                <a:ext cx="15" cy="104"/>
              </a:xfrm>
              <a:custGeom>
                <a:avLst/>
                <a:gdLst/>
                <a:ahLst/>
                <a:cxnLst>
                  <a:cxn ang="0">
                    <a:pos x="29" y="433"/>
                  </a:cxn>
                  <a:cxn ang="0">
                    <a:pos x="61" y="217"/>
                  </a:cxn>
                  <a:cxn ang="0">
                    <a:pos x="33" y="0"/>
                  </a:cxn>
                  <a:cxn ang="0">
                    <a:pos x="1" y="216"/>
                  </a:cxn>
                  <a:cxn ang="0">
                    <a:pos x="29" y="433"/>
                  </a:cxn>
                </a:cxnLst>
                <a:rect l="0" t="0" r="r" b="b"/>
                <a:pathLst>
                  <a:path w="62" h="434">
                    <a:moveTo>
                      <a:pt x="29" y="433"/>
                    </a:moveTo>
                    <a:cubicBezTo>
                      <a:pt x="46" y="434"/>
                      <a:pt x="60" y="337"/>
                      <a:pt x="61" y="217"/>
                    </a:cubicBezTo>
                    <a:cubicBezTo>
                      <a:pt x="62" y="97"/>
                      <a:pt x="49" y="0"/>
                      <a:pt x="33" y="0"/>
                    </a:cubicBezTo>
                    <a:cubicBezTo>
                      <a:pt x="16" y="0"/>
                      <a:pt x="2" y="97"/>
                      <a:pt x="1" y="216"/>
                    </a:cubicBezTo>
                    <a:cubicBezTo>
                      <a:pt x="0" y="336"/>
                      <a:pt x="13" y="433"/>
                      <a:pt x="29" y="433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8" name="Freeform 296"/>
              <p:cNvSpPr>
                <a:spLocks/>
              </p:cNvSpPr>
              <p:nvPr/>
            </p:nvSpPr>
            <p:spPr bwMode="auto">
              <a:xfrm>
                <a:off x="4909" y="2311"/>
                <a:ext cx="49" cy="104"/>
              </a:xfrm>
              <a:custGeom>
                <a:avLst/>
                <a:gdLst/>
                <a:ahLst/>
                <a:cxnLst>
                  <a:cxn ang="0">
                    <a:pos x="1" y="216"/>
                  </a:cxn>
                  <a:cxn ang="0">
                    <a:pos x="29" y="433"/>
                  </a:cxn>
                  <a:cxn ang="0">
                    <a:pos x="174" y="435"/>
                  </a:cxn>
                  <a:cxn ang="0">
                    <a:pos x="205" y="218"/>
                  </a:cxn>
                  <a:cxn ang="0">
                    <a:pos x="177" y="1"/>
                  </a:cxn>
                  <a:cxn ang="0">
                    <a:pos x="33" y="0"/>
                  </a:cxn>
                  <a:cxn ang="0">
                    <a:pos x="1" y="216"/>
                  </a:cxn>
                </a:cxnLst>
                <a:rect l="0" t="0" r="r" b="b"/>
                <a:pathLst>
                  <a:path w="206" h="435">
                    <a:moveTo>
                      <a:pt x="1" y="216"/>
                    </a:moveTo>
                    <a:cubicBezTo>
                      <a:pt x="0" y="336"/>
                      <a:pt x="13" y="433"/>
                      <a:pt x="29" y="433"/>
                    </a:cubicBezTo>
                    <a:lnTo>
                      <a:pt x="174" y="435"/>
                    </a:lnTo>
                    <a:cubicBezTo>
                      <a:pt x="190" y="435"/>
                      <a:pt x="204" y="338"/>
                      <a:pt x="205" y="218"/>
                    </a:cubicBezTo>
                    <a:cubicBezTo>
                      <a:pt x="206" y="98"/>
                      <a:pt x="194" y="1"/>
                      <a:pt x="177" y="1"/>
                    </a:cubicBezTo>
                    <a:lnTo>
                      <a:pt x="33" y="0"/>
                    </a:lnTo>
                    <a:cubicBezTo>
                      <a:pt x="16" y="0"/>
                      <a:pt x="2" y="97"/>
                      <a:pt x="1" y="21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9" name="Freeform 297"/>
              <p:cNvSpPr>
                <a:spLocks/>
              </p:cNvSpPr>
              <p:nvPr/>
            </p:nvSpPr>
            <p:spPr bwMode="auto">
              <a:xfrm>
                <a:off x="4916" y="2311"/>
                <a:ext cx="8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8" h="104">
                    <a:moveTo>
                      <a:pt x="0" y="104"/>
                    </a:moveTo>
                    <a:cubicBezTo>
                      <a:pt x="4" y="104"/>
                      <a:pt x="7" y="81"/>
                      <a:pt x="8" y="52"/>
                    </a:cubicBezTo>
                    <a:cubicBezTo>
                      <a:pt x="8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1" name="Group 303"/>
            <p:cNvGrpSpPr>
              <a:grpSpLocks/>
            </p:cNvGrpSpPr>
            <p:nvPr/>
          </p:nvGrpSpPr>
          <p:grpSpPr bwMode="auto">
            <a:xfrm>
              <a:off x="7721600" y="3609976"/>
              <a:ext cx="112712" cy="284163"/>
              <a:chOff x="4864" y="2274"/>
              <a:chExt cx="71" cy="179"/>
            </a:xfrm>
          </p:grpSpPr>
          <p:sp>
            <p:nvSpPr>
              <p:cNvPr id="2992" name="Freeform 299"/>
              <p:cNvSpPr>
                <a:spLocks/>
              </p:cNvSpPr>
              <p:nvPr/>
            </p:nvSpPr>
            <p:spPr bwMode="auto">
              <a:xfrm>
                <a:off x="4864" y="2274"/>
                <a:ext cx="71" cy="179"/>
              </a:xfrm>
              <a:custGeom>
                <a:avLst/>
                <a:gdLst/>
                <a:ahLst/>
                <a:cxnLst>
                  <a:cxn ang="0">
                    <a:pos x="2" y="372"/>
                  </a:cxn>
                  <a:cxn ang="0">
                    <a:pos x="64" y="746"/>
                  </a:cxn>
                  <a:cxn ang="0">
                    <a:pos x="225" y="747"/>
                  </a:cxn>
                  <a:cxn ang="0">
                    <a:pos x="293" y="375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2"/>
                  </a:cxn>
                </a:cxnLst>
                <a:rect l="0" t="0" r="r" b="b"/>
                <a:pathLst>
                  <a:path w="295" h="747">
                    <a:moveTo>
                      <a:pt x="2" y="372"/>
                    </a:moveTo>
                    <a:cubicBezTo>
                      <a:pt x="0" y="578"/>
                      <a:pt x="28" y="745"/>
                      <a:pt x="64" y="746"/>
                    </a:cubicBezTo>
                    <a:lnTo>
                      <a:pt x="225" y="747"/>
                    </a:lnTo>
                    <a:cubicBezTo>
                      <a:pt x="261" y="747"/>
                      <a:pt x="292" y="581"/>
                      <a:pt x="293" y="375"/>
                    </a:cubicBezTo>
                    <a:cubicBezTo>
                      <a:pt x="295" y="169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6"/>
                      <a:pt x="2" y="37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3" name="Freeform 300"/>
              <p:cNvSpPr>
                <a:spLocks/>
              </p:cNvSpPr>
              <p:nvPr/>
            </p:nvSpPr>
            <p:spPr bwMode="auto">
              <a:xfrm>
                <a:off x="4864" y="2274"/>
                <a:ext cx="32" cy="179"/>
              </a:xfrm>
              <a:custGeom>
                <a:avLst/>
                <a:gdLst/>
                <a:ahLst/>
                <a:cxnLst>
                  <a:cxn ang="0">
                    <a:pos x="64" y="746"/>
                  </a:cxn>
                  <a:cxn ang="0">
                    <a:pos x="133" y="373"/>
                  </a:cxn>
                  <a:cxn ang="0">
                    <a:pos x="70" y="0"/>
                  </a:cxn>
                  <a:cxn ang="0">
                    <a:pos x="2" y="372"/>
                  </a:cxn>
                  <a:cxn ang="0">
                    <a:pos x="64" y="746"/>
                  </a:cxn>
                </a:cxnLst>
                <a:rect l="0" t="0" r="r" b="b"/>
                <a:pathLst>
                  <a:path w="135" h="746">
                    <a:moveTo>
                      <a:pt x="64" y="746"/>
                    </a:moveTo>
                    <a:cubicBezTo>
                      <a:pt x="100" y="746"/>
                      <a:pt x="131" y="579"/>
                      <a:pt x="133" y="373"/>
                    </a:cubicBezTo>
                    <a:cubicBezTo>
                      <a:pt x="135" y="167"/>
                      <a:pt x="107" y="0"/>
                      <a:pt x="70" y="0"/>
                    </a:cubicBezTo>
                    <a:cubicBezTo>
                      <a:pt x="34" y="0"/>
                      <a:pt x="3" y="166"/>
                      <a:pt x="2" y="372"/>
                    </a:cubicBezTo>
                    <a:cubicBezTo>
                      <a:pt x="0" y="578"/>
                      <a:pt x="28" y="745"/>
                      <a:pt x="64" y="7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4" name="Freeform 301"/>
              <p:cNvSpPr>
                <a:spLocks/>
              </p:cNvSpPr>
              <p:nvPr/>
            </p:nvSpPr>
            <p:spPr bwMode="auto">
              <a:xfrm>
                <a:off x="4864" y="2274"/>
                <a:ext cx="71" cy="179"/>
              </a:xfrm>
              <a:custGeom>
                <a:avLst/>
                <a:gdLst/>
                <a:ahLst/>
                <a:cxnLst>
                  <a:cxn ang="0">
                    <a:pos x="2" y="372"/>
                  </a:cxn>
                  <a:cxn ang="0">
                    <a:pos x="64" y="746"/>
                  </a:cxn>
                  <a:cxn ang="0">
                    <a:pos x="225" y="747"/>
                  </a:cxn>
                  <a:cxn ang="0">
                    <a:pos x="293" y="375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2"/>
                  </a:cxn>
                </a:cxnLst>
                <a:rect l="0" t="0" r="r" b="b"/>
                <a:pathLst>
                  <a:path w="295" h="747">
                    <a:moveTo>
                      <a:pt x="2" y="372"/>
                    </a:moveTo>
                    <a:cubicBezTo>
                      <a:pt x="0" y="578"/>
                      <a:pt x="28" y="745"/>
                      <a:pt x="64" y="746"/>
                    </a:cubicBezTo>
                    <a:lnTo>
                      <a:pt x="225" y="747"/>
                    </a:lnTo>
                    <a:cubicBezTo>
                      <a:pt x="261" y="747"/>
                      <a:pt x="292" y="581"/>
                      <a:pt x="293" y="375"/>
                    </a:cubicBezTo>
                    <a:cubicBezTo>
                      <a:pt x="295" y="169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6"/>
                      <a:pt x="2" y="37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5" name="Freeform 302"/>
              <p:cNvSpPr>
                <a:spLocks/>
              </p:cNvSpPr>
              <p:nvPr/>
            </p:nvSpPr>
            <p:spPr bwMode="auto">
              <a:xfrm>
                <a:off x="4879" y="2274"/>
                <a:ext cx="17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7" h="179">
                    <a:moveTo>
                      <a:pt x="0" y="179"/>
                    </a:moveTo>
                    <a:cubicBezTo>
                      <a:pt x="9" y="179"/>
                      <a:pt x="16" y="139"/>
                      <a:pt x="17" y="90"/>
                    </a:cubicBezTo>
                    <a:cubicBezTo>
                      <a:pt x="17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2" name="Group 308"/>
            <p:cNvGrpSpPr>
              <a:grpSpLocks/>
            </p:cNvGrpSpPr>
            <p:nvPr/>
          </p:nvGrpSpPr>
          <p:grpSpPr bwMode="auto">
            <a:xfrm>
              <a:off x="7704138" y="3522663"/>
              <a:ext cx="92075" cy="460375"/>
              <a:chOff x="4853" y="2219"/>
              <a:chExt cx="58" cy="290"/>
            </a:xfrm>
          </p:grpSpPr>
          <p:sp>
            <p:nvSpPr>
              <p:cNvPr id="2988" name="Freeform 304"/>
              <p:cNvSpPr>
                <a:spLocks/>
              </p:cNvSpPr>
              <p:nvPr/>
            </p:nvSpPr>
            <p:spPr bwMode="auto">
              <a:xfrm>
                <a:off x="4853" y="2219"/>
                <a:ext cx="58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57" y="1208"/>
                  </a:cxn>
                  <a:cxn ang="0">
                    <a:pos x="176" y="1209"/>
                  </a:cxn>
                  <a:cxn ang="0">
                    <a:pos x="240" y="605"/>
                  </a:cxn>
                  <a:cxn ang="0">
                    <a:pos x="186" y="1"/>
                  </a:cxn>
                  <a:cxn ang="0">
                    <a:pos x="67" y="0"/>
                  </a:cxn>
                  <a:cxn ang="0">
                    <a:pos x="3" y="604"/>
                  </a:cxn>
                </a:cxnLst>
                <a:rect l="0" t="0" r="r" b="b"/>
                <a:pathLst>
                  <a:path w="243" h="1209">
                    <a:moveTo>
                      <a:pt x="3" y="604"/>
                    </a:moveTo>
                    <a:cubicBezTo>
                      <a:pt x="0" y="937"/>
                      <a:pt x="25" y="1208"/>
                      <a:pt x="57" y="1208"/>
                    </a:cubicBezTo>
                    <a:lnTo>
                      <a:pt x="176" y="1209"/>
                    </a:lnTo>
                    <a:cubicBezTo>
                      <a:pt x="209" y="1209"/>
                      <a:pt x="238" y="939"/>
                      <a:pt x="240" y="605"/>
                    </a:cubicBezTo>
                    <a:cubicBezTo>
                      <a:pt x="243" y="272"/>
                      <a:pt x="219" y="1"/>
                      <a:pt x="186" y="1"/>
                    </a:cubicBezTo>
                    <a:lnTo>
                      <a:pt x="67" y="0"/>
                    </a:lnTo>
                    <a:cubicBezTo>
                      <a:pt x="34" y="0"/>
                      <a:pt x="5" y="270"/>
                      <a:pt x="3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9" name="Freeform 305"/>
              <p:cNvSpPr>
                <a:spLocks/>
              </p:cNvSpPr>
              <p:nvPr/>
            </p:nvSpPr>
            <p:spPr bwMode="auto">
              <a:xfrm>
                <a:off x="4853" y="2219"/>
                <a:ext cx="29" cy="290"/>
              </a:xfrm>
              <a:custGeom>
                <a:avLst/>
                <a:gdLst/>
                <a:ahLst/>
                <a:cxnLst>
                  <a:cxn ang="0">
                    <a:pos x="57" y="1208"/>
                  </a:cxn>
                  <a:cxn ang="0">
                    <a:pos x="122" y="604"/>
                  </a:cxn>
                  <a:cxn ang="0">
                    <a:pos x="67" y="0"/>
                  </a:cxn>
                  <a:cxn ang="0">
                    <a:pos x="3" y="604"/>
                  </a:cxn>
                  <a:cxn ang="0">
                    <a:pos x="57" y="1208"/>
                  </a:cxn>
                </a:cxnLst>
                <a:rect l="0" t="0" r="r" b="b"/>
                <a:pathLst>
                  <a:path w="124" h="1208">
                    <a:moveTo>
                      <a:pt x="57" y="1208"/>
                    </a:moveTo>
                    <a:cubicBezTo>
                      <a:pt x="90" y="1208"/>
                      <a:pt x="119" y="938"/>
                      <a:pt x="122" y="604"/>
                    </a:cubicBezTo>
                    <a:cubicBezTo>
                      <a:pt x="124" y="271"/>
                      <a:pt x="100" y="0"/>
                      <a:pt x="67" y="0"/>
                    </a:cubicBezTo>
                    <a:cubicBezTo>
                      <a:pt x="34" y="0"/>
                      <a:pt x="5" y="270"/>
                      <a:pt x="3" y="604"/>
                    </a:cubicBezTo>
                    <a:cubicBezTo>
                      <a:pt x="0" y="937"/>
                      <a:pt x="25" y="1208"/>
                      <a:pt x="57" y="120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0" name="Freeform 306"/>
              <p:cNvSpPr>
                <a:spLocks/>
              </p:cNvSpPr>
              <p:nvPr/>
            </p:nvSpPr>
            <p:spPr bwMode="auto">
              <a:xfrm>
                <a:off x="4853" y="2219"/>
                <a:ext cx="58" cy="290"/>
              </a:xfrm>
              <a:custGeom>
                <a:avLst/>
                <a:gdLst/>
                <a:ahLst/>
                <a:cxnLst>
                  <a:cxn ang="0">
                    <a:pos x="3" y="604"/>
                  </a:cxn>
                  <a:cxn ang="0">
                    <a:pos x="57" y="1208"/>
                  </a:cxn>
                  <a:cxn ang="0">
                    <a:pos x="176" y="1209"/>
                  </a:cxn>
                  <a:cxn ang="0">
                    <a:pos x="240" y="605"/>
                  </a:cxn>
                  <a:cxn ang="0">
                    <a:pos x="186" y="1"/>
                  </a:cxn>
                  <a:cxn ang="0">
                    <a:pos x="67" y="0"/>
                  </a:cxn>
                  <a:cxn ang="0">
                    <a:pos x="3" y="604"/>
                  </a:cxn>
                </a:cxnLst>
                <a:rect l="0" t="0" r="r" b="b"/>
                <a:pathLst>
                  <a:path w="243" h="1209">
                    <a:moveTo>
                      <a:pt x="3" y="604"/>
                    </a:moveTo>
                    <a:cubicBezTo>
                      <a:pt x="0" y="937"/>
                      <a:pt x="25" y="1208"/>
                      <a:pt x="57" y="1208"/>
                    </a:cubicBezTo>
                    <a:lnTo>
                      <a:pt x="176" y="1209"/>
                    </a:lnTo>
                    <a:cubicBezTo>
                      <a:pt x="209" y="1209"/>
                      <a:pt x="238" y="939"/>
                      <a:pt x="240" y="605"/>
                    </a:cubicBezTo>
                    <a:cubicBezTo>
                      <a:pt x="243" y="272"/>
                      <a:pt x="219" y="1"/>
                      <a:pt x="186" y="1"/>
                    </a:cubicBezTo>
                    <a:lnTo>
                      <a:pt x="67" y="0"/>
                    </a:lnTo>
                    <a:cubicBezTo>
                      <a:pt x="34" y="0"/>
                      <a:pt x="5" y="270"/>
                      <a:pt x="3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1" name="Freeform 307"/>
              <p:cNvSpPr>
                <a:spLocks/>
              </p:cNvSpPr>
              <p:nvPr/>
            </p:nvSpPr>
            <p:spPr bwMode="auto">
              <a:xfrm>
                <a:off x="4866" y="2219"/>
                <a:ext cx="16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6" h="290">
                    <a:moveTo>
                      <a:pt x="0" y="290"/>
                    </a:moveTo>
                    <a:cubicBezTo>
                      <a:pt x="8" y="290"/>
                      <a:pt x="15" y="225"/>
                      <a:pt x="16" y="145"/>
                    </a:cubicBezTo>
                    <a:cubicBezTo>
                      <a:pt x="16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3" name="Group 314"/>
            <p:cNvGrpSpPr>
              <a:grpSpLocks/>
            </p:cNvGrpSpPr>
            <p:nvPr/>
          </p:nvGrpSpPr>
          <p:grpSpPr bwMode="auto">
            <a:xfrm>
              <a:off x="7300913" y="3592513"/>
              <a:ext cx="433387" cy="355600"/>
              <a:chOff x="4599" y="2263"/>
              <a:chExt cx="273" cy="224"/>
            </a:xfrm>
          </p:grpSpPr>
          <p:sp>
            <p:nvSpPr>
              <p:cNvPr id="2983" name="Freeform 309"/>
              <p:cNvSpPr>
                <a:spLocks/>
              </p:cNvSpPr>
              <p:nvPr/>
            </p:nvSpPr>
            <p:spPr bwMode="auto">
              <a:xfrm>
                <a:off x="4599" y="2279"/>
                <a:ext cx="265" cy="208"/>
              </a:xfrm>
              <a:custGeom>
                <a:avLst/>
                <a:gdLst/>
                <a:ahLst/>
                <a:cxnLst>
                  <a:cxn ang="0">
                    <a:pos x="1" y="429"/>
                  </a:cxn>
                  <a:cxn ang="0">
                    <a:pos x="57" y="859"/>
                  </a:cxn>
                  <a:cxn ang="0">
                    <a:pos x="1039" y="867"/>
                  </a:cxn>
                  <a:cxn ang="0">
                    <a:pos x="1101" y="438"/>
                  </a:cxn>
                  <a:cxn ang="0">
                    <a:pos x="1046" y="8"/>
                  </a:cxn>
                  <a:cxn ang="0">
                    <a:pos x="64" y="1"/>
                  </a:cxn>
                  <a:cxn ang="0">
                    <a:pos x="1" y="429"/>
                  </a:cxn>
                </a:cxnLst>
                <a:rect l="0" t="0" r="r" b="b"/>
                <a:pathLst>
                  <a:path w="1103" h="867">
                    <a:moveTo>
                      <a:pt x="1" y="429"/>
                    </a:moveTo>
                    <a:cubicBezTo>
                      <a:pt x="0" y="666"/>
                      <a:pt x="25" y="859"/>
                      <a:pt x="57" y="859"/>
                    </a:cubicBezTo>
                    <a:lnTo>
                      <a:pt x="1039" y="867"/>
                    </a:lnTo>
                    <a:cubicBezTo>
                      <a:pt x="1072" y="867"/>
                      <a:pt x="1100" y="675"/>
                      <a:pt x="1101" y="438"/>
                    </a:cubicBezTo>
                    <a:cubicBezTo>
                      <a:pt x="1103" y="201"/>
                      <a:pt x="1078" y="9"/>
                      <a:pt x="1046" y="8"/>
                    </a:cubicBezTo>
                    <a:lnTo>
                      <a:pt x="64" y="1"/>
                    </a:lnTo>
                    <a:cubicBezTo>
                      <a:pt x="31" y="0"/>
                      <a:pt x="3" y="192"/>
                      <a:pt x="1" y="429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4" name="Freeform 310"/>
              <p:cNvSpPr>
                <a:spLocks/>
              </p:cNvSpPr>
              <p:nvPr/>
            </p:nvSpPr>
            <p:spPr bwMode="auto">
              <a:xfrm>
                <a:off x="4607" y="2263"/>
                <a:ext cx="265" cy="208"/>
              </a:xfrm>
              <a:custGeom>
                <a:avLst/>
                <a:gdLst/>
                <a:ahLst/>
                <a:cxnLst>
                  <a:cxn ang="0">
                    <a:pos x="2" y="429"/>
                  </a:cxn>
                  <a:cxn ang="0">
                    <a:pos x="58" y="858"/>
                  </a:cxn>
                  <a:cxn ang="0">
                    <a:pos x="1039" y="866"/>
                  </a:cxn>
                  <a:cxn ang="0">
                    <a:pos x="1102" y="437"/>
                  </a:cxn>
                  <a:cxn ang="0">
                    <a:pos x="1046" y="8"/>
                  </a:cxn>
                  <a:cxn ang="0">
                    <a:pos x="64" y="0"/>
                  </a:cxn>
                  <a:cxn ang="0">
                    <a:pos x="2" y="429"/>
                  </a:cxn>
                </a:cxnLst>
                <a:rect l="0" t="0" r="r" b="b"/>
                <a:pathLst>
                  <a:path w="1104" h="866">
                    <a:moveTo>
                      <a:pt x="2" y="429"/>
                    </a:moveTo>
                    <a:cubicBezTo>
                      <a:pt x="0" y="666"/>
                      <a:pt x="25" y="858"/>
                      <a:pt x="58" y="858"/>
                    </a:cubicBezTo>
                    <a:lnTo>
                      <a:pt x="1039" y="866"/>
                    </a:lnTo>
                    <a:cubicBezTo>
                      <a:pt x="1072" y="866"/>
                      <a:pt x="1100" y="674"/>
                      <a:pt x="1102" y="437"/>
                    </a:cubicBezTo>
                    <a:cubicBezTo>
                      <a:pt x="1104" y="200"/>
                      <a:pt x="1079" y="8"/>
                      <a:pt x="1046" y="8"/>
                    </a:cubicBezTo>
                    <a:lnTo>
                      <a:pt x="64" y="0"/>
                    </a:lnTo>
                    <a:cubicBezTo>
                      <a:pt x="32" y="0"/>
                      <a:pt x="4" y="192"/>
                      <a:pt x="2" y="429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5" name="Freeform 311"/>
              <p:cNvSpPr>
                <a:spLocks/>
              </p:cNvSpPr>
              <p:nvPr/>
            </p:nvSpPr>
            <p:spPr bwMode="auto">
              <a:xfrm>
                <a:off x="4607" y="2263"/>
                <a:ext cx="29" cy="206"/>
              </a:xfrm>
              <a:custGeom>
                <a:avLst/>
                <a:gdLst/>
                <a:ahLst/>
                <a:cxnLst>
                  <a:cxn ang="0">
                    <a:pos x="58" y="858"/>
                  </a:cxn>
                  <a:cxn ang="0">
                    <a:pos x="120" y="429"/>
                  </a:cxn>
                  <a:cxn ang="0">
                    <a:pos x="64" y="0"/>
                  </a:cxn>
                  <a:cxn ang="0">
                    <a:pos x="2" y="429"/>
                  </a:cxn>
                  <a:cxn ang="0">
                    <a:pos x="58" y="858"/>
                  </a:cxn>
                </a:cxnLst>
                <a:rect l="0" t="0" r="r" b="b"/>
                <a:pathLst>
                  <a:path w="122" h="858">
                    <a:moveTo>
                      <a:pt x="58" y="858"/>
                    </a:moveTo>
                    <a:cubicBezTo>
                      <a:pt x="90" y="858"/>
                      <a:pt x="118" y="667"/>
                      <a:pt x="120" y="429"/>
                    </a:cubicBezTo>
                    <a:cubicBezTo>
                      <a:pt x="122" y="192"/>
                      <a:pt x="97" y="0"/>
                      <a:pt x="64" y="0"/>
                    </a:cubicBezTo>
                    <a:cubicBezTo>
                      <a:pt x="32" y="0"/>
                      <a:pt x="4" y="192"/>
                      <a:pt x="2" y="429"/>
                    </a:cubicBezTo>
                    <a:cubicBezTo>
                      <a:pt x="0" y="666"/>
                      <a:pt x="25" y="858"/>
                      <a:pt x="58" y="858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6" name="Freeform 312"/>
              <p:cNvSpPr>
                <a:spLocks/>
              </p:cNvSpPr>
              <p:nvPr/>
            </p:nvSpPr>
            <p:spPr bwMode="auto">
              <a:xfrm>
                <a:off x="4607" y="2263"/>
                <a:ext cx="265" cy="208"/>
              </a:xfrm>
              <a:custGeom>
                <a:avLst/>
                <a:gdLst/>
                <a:ahLst/>
                <a:cxnLst>
                  <a:cxn ang="0">
                    <a:pos x="2" y="429"/>
                  </a:cxn>
                  <a:cxn ang="0">
                    <a:pos x="58" y="858"/>
                  </a:cxn>
                  <a:cxn ang="0">
                    <a:pos x="1039" y="866"/>
                  </a:cxn>
                  <a:cxn ang="0">
                    <a:pos x="1102" y="437"/>
                  </a:cxn>
                  <a:cxn ang="0">
                    <a:pos x="1046" y="8"/>
                  </a:cxn>
                  <a:cxn ang="0">
                    <a:pos x="64" y="0"/>
                  </a:cxn>
                  <a:cxn ang="0">
                    <a:pos x="2" y="429"/>
                  </a:cxn>
                </a:cxnLst>
                <a:rect l="0" t="0" r="r" b="b"/>
                <a:pathLst>
                  <a:path w="1104" h="866">
                    <a:moveTo>
                      <a:pt x="2" y="429"/>
                    </a:moveTo>
                    <a:cubicBezTo>
                      <a:pt x="0" y="666"/>
                      <a:pt x="25" y="858"/>
                      <a:pt x="58" y="858"/>
                    </a:cubicBezTo>
                    <a:lnTo>
                      <a:pt x="1039" y="866"/>
                    </a:lnTo>
                    <a:cubicBezTo>
                      <a:pt x="1072" y="866"/>
                      <a:pt x="1100" y="674"/>
                      <a:pt x="1102" y="437"/>
                    </a:cubicBezTo>
                    <a:cubicBezTo>
                      <a:pt x="1104" y="200"/>
                      <a:pt x="1079" y="8"/>
                      <a:pt x="1046" y="8"/>
                    </a:cubicBezTo>
                    <a:lnTo>
                      <a:pt x="64" y="0"/>
                    </a:lnTo>
                    <a:cubicBezTo>
                      <a:pt x="32" y="0"/>
                      <a:pt x="4" y="192"/>
                      <a:pt x="2" y="429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7" name="Freeform 313"/>
              <p:cNvSpPr>
                <a:spLocks/>
              </p:cNvSpPr>
              <p:nvPr/>
            </p:nvSpPr>
            <p:spPr bwMode="auto">
              <a:xfrm>
                <a:off x="4621" y="2263"/>
                <a:ext cx="15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5" y="103"/>
                  </a:cxn>
                  <a:cxn ang="0">
                    <a:pos x="1" y="0"/>
                  </a:cxn>
                </a:cxnLst>
                <a:rect l="0" t="0" r="r" b="b"/>
                <a:pathLst>
                  <a:path w="15" h="206">
                    <a:moveTo>
                      <a:pt x="0" y="206"/>
                    </a:moveTo>
                    <a:cubicBezTo>
                      <a:pt x="7" y="206"/>
                      <a:pt x="14" y="160"/>
                      <a:pt x="15" y="103"/>
                    </a:cubicBezTo>
                    <a:cubicBezTo>
                      <a:pt x="15" y="46"/>
                      <a:pt x="9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64" name="Freeform 315"/>
            <p:cNvSpPr>
              <a:spLocks/>
            </p:cNvSpPr>
            <p:nvPr/>
          </p:nvSpPr>
          <p:spPr bwMode="auto">
            <a:xfrm>
              <a:off x="7740650" y="3752851"/>
              <a:ext cx="4762" cy="95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6" y="25"/>
                </a:cxn>
                <a:cxn ang="0">
                  <a:pos x="12" y="13"/>
                </a:cxn>
                <a:cxn ang="0">
                  <a:pos x="6" y="0"/>
                </a:cxn>
                <a:cxn ang="0">
                  <a:pos x="0" y="13"/>
                </a:cxn>
              </a:cxnLst>
              <a:rect l="0" t="0" r="r" b="b"/>
              <a:pathLst>
                <a:path w="12" h="25">
                  <a:moveTo>
                    <a:pt x="0" y="13"/>
                  </a:moveTo>
                  <a:cubicBezTo>
                    <a:pt x="0" y="20"/>
                    <a:pt x="2" y="25"/>
                    <a:pt x="6" y="25"/>
                  </a:cubicBezTo>
                  <a:cubicBezTo>
                    <a:pt x="9" y="25"/>
                    <a:pt x="12" y="20"/>
                    <a:pt x="12" y="13"/>
                  </a:cubicBezTo>
                  <a:cubicBezTo>
                    <a:pt x="12" y="6"/>
                    <a:pt x="9" y="0"/>
                    <a:pt x="6" y="0"/>
                  </a:cubicBezTo>
                  <a:cubicBezTo>
                    <a:pt x="3" y="0"/>
                    <a:pt x="0" y="6"/>
                    <a:pt x="0" y="1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316"/>
            <p:cNvSpPr>
              <a:spLocks/>
            </p:cNvSpPr>
            <p:nvPr/>
          </p:nvSpPr>
          <p:spPr bwMode="auto">
            <a:xfrm>
              <a:off x="7713663" y="3922713"/>
              <a:ext cx="7937" cy="142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0" y="38"/>
                </a:cxn>
                <a:cxn ang="0">
                  <a:pos x="21" y="19"/>
                </a:cxn>
                <a:cxn ang="0">
                  <a:pos x="10" y="0"/>
                </a:cxn>
                <a:cxn ang="0">
                  <a:pos x="0" y="19"/>
                </a:cxn>
              </a:cxnLst>
              <a:rect l="0" t="0" r="r" b="b"/>
              <a:pathLst>
                <a:path w="21" h="38">
                  <a:moveTo>
                    <a:pt x="0" y="19"/>
                  </a:moveTo>
                  <a:cubicBezTo>
                    <a:pt x="0" y="29"/>
                    <a:pt x="4" y="38"/>
                    <a:pt x="10" y="38"/>
                  </a:cubicBezTo>
                  <a:cubicBezTo>
                    <a:pt x="16" y="38"/>
                    <a:pt x="21" y="29"/>
                    <a:pt x="21" y="19"/>
                  </a:cubicBezTo>
                  <a:cubicBezTo>
                    <a:pt x="21" y="9"/>
                    <a:pt x="16" y="0"/>
                    <a:pt x="10" y="0"/>
                  </a:cubicBezTo>
                  <a:cubicBezTo>
                    <a:pt x="5" y="0"/>
                    <a:pt x="0" y="9"/>
                    <a:pt x="0" y="1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Freeform 317"/>
            <p:cNvSpPr>
              <a:spLocks/>
            </p:cNvSpPr>
            <p:nvPr/>
          </p:nvSpPr>
          <p:spPr bwMode="auto">
            <a:xfrm>
              <a:off x="7726363" y="3565526"/>
              <a:ext cx="7937" cy="14288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0" y="37"/>
                </a:cxn>
                <a:cxn ang="0">
                  <a:pos x="21" y="19"/>
                </a:cxn>
                <a:cxn ang="0">
                  <a:pos x="11" y="0"/>
                </a:cxn>
                <a:cxn ang="0">
                  <a:pos x="0" y="18"/>
                </a:cxn>
              </a:cxnLst>
              <a:rect l="0" t="0" r="r" b="b"/>
              <a:pathLst>
                <a:path w="21" h="37">
                  <a:moveTo>
                    <a:pt x="0" y="18"/>
                  </a:moveTo>
                  <a:cubicBezTo>
                    <a:pt x="0" y="29"/>
                    <a:pt x="5" y="37"/>
                    <a:pt x="10" y="37"/>
                  </a:cubicBezTo>
                  <a:cubicBezTo>
                    <a:pt x="16" y="37"/>
                    <a:pt x="21" y="29"/>
                    <a:pt x="21" y="19"/>
                  </a:cubicBezTo>
                  <a:cubicBezTo>
                    <a:pt x="21" y="8"/>
                    <a:pt x="16" y="0"/>
                    <a:pt x="11" y="0"/>
                  </a:cubicBezTo>
                  <a:cubicBezTo>
                    <a:pt x="5" y="0"/>
                    <a:pt x="0" y="8"/>
                    <a:pt x="0" y="18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318"/>
            <p:cNvSpPr>
              <a:spLocks/>
            </p:cNvSpPr>
            <p:nvPr/>
          </p:nvSpPr>
          <p:spPr bwMode="auto">
            <a:xfrm>
              <a:off x="7740650" y="3656013"/>
              <a:ext cx="6350" cy="1270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8" y="34"/>
                </a:cxn>
                <a:cxn ang="0">
                  <a:pos x="16" y="17"/>
                </a:cxn>
                <a:cxn ang="0">
                  <a:pos x="8" y="0"/>
                </a:cxn>
                <a:cxn ang="0">
                  <a:pos x="0" y="17"/>
                </a:cxn>
              </a:cxnLst>
              <a:rect l="0" t="0" r="r" b="b"/>
              <a:pathLst>
                <a:path w="16" h="34">
                  <a:moveTo>
                    <a:pt x="0" y="17"/>
                  </a:moveTo>
                  <a:cubicBezTo>
                    <a:pt x="0" y="26"/>
                    <a:pt x="3" y="34"/>
                    <a:pt x="8" y="34"/>
                  </a:cubicBezTo>
                  <a:cubicBezTo>
                    <a:pt x="12" y="34"/>
                    <a:pt x="16" y="26"/>
                    <a:pt x="16" y="17"/>
                  </a:cubicBezTo>
                  <a:cubicBezTo>
                    <a:pt x="16" y="8"/>
                    <a:pt x="13" y="0"/>
                    <a:pt x="8" y="0"/>
                  </a:cubicBezTo>
                  <a:cubicBezTo>
                    <a:pt x="4" y="0"/>
                    <a:pt x="0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319"/>
            <p:cNvSpPr>
              <a:spLocks/>
            </p:cNvSpPr>
            <p:nvPr/>
          </p:nvSpPr>
          <p:spPr bwMode="auto">
            <a:xfrm>
              <a:off x="7734300" y="3841751"/>
              <a:ext cx="6350" cy="11113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8" y="29"/>
                </a:cxn>
                <a:cxn ang="0">
                  <a:pos x="17" y="14"/>
                </a:cxn>
                <a:cxn ang="0">
                  <a:pos x="8" y="0"/>
                </a:cxn>
                <a:cxn ang="0">
                  <a:pos x="0" y="14"/>
                </a:cxn>
              </a:cxnLst>
              <a:rect l="0" t="0" r="r" b="b"/>
              <a:pathLst>
                <a:path w="17" h="29">
                  <a:moveTo>
                    <a:pt x="0" y="14"/>
                  </a:moveTo>
                  <a:cubicBezTo>
                    <a:pt x="0" y="22"/>
                    <a:pt x="4" y="29"/>
                    <a:pt x="8" y="29"/>
                  </a:cubicBezTo>
                  <a:cubicBezTo>
                    <a:pt x="13" y="29"/>
                    <a:pt x="17" y="23"/>
                    <a:pt x="17" y="14"/>
                  </a:cubicBezTo>
                  <a:cubicBezTo>
                    <a:pt x="17" y="6"/>
                    <a:pt x="13" y="0"/>
                    <a:pt x="8" y="0"/>
                  </a:cubicBezTo>
                  <a:cubicBezTo>
                    <a:pt x="4" y="0"/>
                    <a:pt x="0" y="6"/>
                    <a:pt x="0" y="1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69" name="Group 325"/>
            <p:cNvGrpSpPr>
              <a:grpSpLocks/>
            </p:cNvGrpSpPr>
            <p:nvPr/>
          </p:nvGrpSpPr>
          <p:grpSpPr bwMode="auto">
            <a:xfrm>
              <a:off x="7251700" y="3530601"/>
              <a:ext cx="127000" cy="473075"/>
              <a:chOff x="4568" y="2224"/>
              <a:chExt cx="80" cy="298"/>
            </a:xfrm>
          </p:grpSpPr>
          <p:sp>
            <p:nvSpPr>
              <p:cNvPr id="2978" name="Freeform 320"/>
              <p:cNvSpPr>
                <a:spLocks/>
              </p:cNvSpPr>
              <p:nvPr/>
            </p:nvSpPr>
            <p:spPr bwMode="auto">
              <a:xfrm>
                <a:off x="4568" y="2232"/>
                <a:ext cx="80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80" y="1209"/>
                  </a:cxn>
                  <a:cxn ang="0">
                    <a:pos x="244" y="1210"/>
                  </a:cxn>
                  <a:cxn ang="0">
                    <a:pos x="331" y="607"/>
                  </a:cxn>
                  <a:cxn ang="0">
                    <a:pos x="254" y="2"/>
                  </a:cxn>
                  <a:cxn ang="0">
                    <a:pos x="89" y="1"/>
                  </a:cxn>
                  <a:cxn ang="0">
                    <a:pos x="2" y="604"/>
                  </a:cxn>
                </a:cxnLst>
                <a:rect l="0" t="0" r="r" b="b"/>
                <a:pathLst>
                  <a:path w="334" h="1211">
                    <a:moveTo>
                      <a:pt x="2" y="604"/>
                    </a:moveTo>
                    <a:cubicBezTo>
                      <a:pt x="0" y="938"/>
                      <a:pt x="34" y="1209"/>
                      <a:pt x="80" y="1209"/>
                    </a:cubicBezTo>
                    <a:lnTo>
                      <a:pt x="244" y="1210"/>
                    </a:lnTo>
                    <a:cubicBezTo>
                      <a:pt x="290" y="1211"/>
                      <a:pt x="329" y="941"/>
                      <a:pt x="331" y="607"/>
                    </a:cubicBezTo>
                    <a:cubicBezTo>
                      <a:pt x="334" y="273"/>
                      <a:pt x="299" y="3"/>
                      <a:pt x="254" y="2"/>
                    </a:cubicBezTo>
                    <a:lnTo>
                      <a:pt x="89" y="1"/>
                    </a:lnTo>
                    <a:cubicBezTo>
                      <a:pt x="44" y="0"/>
                      <a:pt x="5" y="271"/>
                      <a:pt x="2" y="604"/>
                    </a:cubicBezTo>
                    <a:close/>
                  </a:path>
                </a:pathLst>
              </a:custGeom>
              <a:solidFill>
                <a:srgbClr val="1C1C1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9" name="Freeform 321"/>
              <p:cNvSpPr>
                <a:spLocks/>
              </p:cNvSpPr>
              <p:nvPr/>
            </p:nvSpPr>
            <p:spPr bwMode="auto">
              <a:xfrm>
                <a:off x="4568" y="2224"/>
                <a:ext cx="80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80" y="1209"/>
                  </a:cxn>
                  <a:cxn ang="0">
                    <a:pos x="244" y="1210"/>
                  </a:cxn>
                  <a:cxn ang="0">
                    <a:pos x="331" y="607"/>
                  </a:cxn>
                  <a:cxn ang="0">
                    <a:pos x="254" y="2"/>
                  </a:cxn>
                  <a:cxn ang="0">
                    <a:pos x="89" y="0"/>
                  </a:cxn>
                  <a:cxn ang="0">
                    <a:pos x="2" y="604"/>
                  </a:cxn>
                </a:cxnLst>
                <a:rect l="0" t="0" r="r" b="b"/>
                <a:pathLst>
                  <a:path w="334" h="1210">
                    <a:moveTo>
                      <a:pt x="2" y="604"/>
                    </a:moveTo>
                    <a:cubicBezTo>
                      <a:pt x="0" y="938"/>
                      <a:pt x="34" y="1208"/>
                      <a:pt x="80" y="1209"/>
                    </a:cubicBezTo>
                    <a:lnTo>
                      <a:pt x="244" y="1210"/>
                    </a:lnTo>
                    <a:cubicBezTo>
                      <a:pt x="290" y="1210"/>
                      <a:pt x="329" y="940"/>
                      <a:pt x="331" y="607"/>
                    </a:cubicBezTo>
                    <a:cubicBezTo>
                      <a:pt x="334" y="273"/>
                      <a:pt x="299" y="2"/>
                      <a:pt x="254" y="2"/>
                    </a:cubicBezTo>
                    <a:lnTo>
                      <a:pt x="89" y="0"/>
                    </a:lnTo>
                    <a:cubicBezTo>
                      <a:pt x="44" y="0"/>
                      <a:pt x="5" y="270"/>
                      <a:pt x="2" y="60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0" name="Freeform 322"/>
              <p:cNvSpPr>
                <a:spLocks/>
              </p:cNvSpPr>
              <p:nvPr/>
            </p:nvSpPr>
            <p:spPr bwMode="auto">
              <a:xfrm>
                <a:off x="4568" y="2224"/>
                <a:ext cx="41" cy="290"/>
              </a:xfrm>
              <a:custGeom>
                <a:avLst/>
                <a:gdLst/>
                <a:ahLst/>
                <a:cxnLst>
                  <a:cxn ang="0">
                    <a:pos x="80" y="1209"/>
                  </a:cxn>
                  <a:cxn ang="0">
                    <a:pos x="167" y="605"/>
                  </a:cxn>
                  <a:cxn ang="0">
                    <a:pos x="89" y="0"/>
                  </a:cxn>
                  <a:cxn ang="0">
                    <a:pos x="2" y="604"/>
                  </a:cxn>
                  <a:cxn ang="0">
                    <a:pos x="80" y="1209"/>
                  </a:cxn>
                </a:cxnLst>
                <a:rect l="0" t="0" r="r" b="b"/>
                <a:pathLst>
                  <a:path w="170" h="1209">
                    <a:moveTo>
                      <a:pt x="80" y="1209"/>
                    </a:moveTo>
                    <a:cubicBezTo>
                      <a:pt x="125" y="1209"/>
                      <a:pt x="164" y="939"/>
                      <a:pt x="167" y="605"/>
                    </a:cubicBezTo>
                    <a:cubicBezTo>
                      <a:pt x="170" y="272"/>
                      <a:pt x="135" y="1"/>
                      <a:pt x="89" y="0"/>
                    </a:cubicBezTo>
                    <a:cubicBezTo>
                      <a:pt x="44" y="0"/>
                      <a:pt x="5" y="270"/>
                      <a:pt x="2" y="604"/>
                    </a:cubicBezTo>
                    <a:cubicBezTo>
                      <a:pt x="0" y="938"/>
                      <a:pt x="34" y="1208"/>
                      <a:pt x="80" y="1209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1" name="Freeform 323"/>
              <p:cNvSpPr>
                <a:spLocks/>
              </p:cNvSpPr>
              <p:nvPr/>
            </p:nvSpPr>
            <p:spPr bwMode="auto">
              <a:xfrm>
                <a:off x="4568" y="2224"/>
                <a:ext cx="80" cy="290"/>
              </a:xfrm>
              <a:custGeom>
                <a:avLst/>
                <a:gdLst/>
                <a:ahLst/>
                <a:cxnLst>
                  <a:cxn ang="0">
                    <a:pos x="2" y="604"/>
                  </a:cxn>
                  <a:cxn ang="0">
                    <a:pos x="80" y="1209"/>
                  </a:cxn>
                  <a:cxn ang="0">
                    <a:pos x="244" y="1210"/>
                  </a:cxn>
                  <a:cxn ang="0">
                    <a:pos x="331" y="607"/>
                  </a:cxn>
                  <a:cxn ang="0">
                    <a:pos x="254" y="2"/>
                  </a:cxn>
                  <a:cxn ang="0">
                    <a:pos x="89" y="0"/>
                  </a:cxn>
                  <a:cxn ang="0">
                    <a:pos x="2" y="604"/>
                  </a:cxn>
                </a:cxnLst>
                <a:rect l="0" t="0" r="r" b="b"/>
                <a:pathLst>
                  <a:path w="334" h="1210">
                    <a:moveTo>
                      <a:pt x="2" y="604"/>
                    </a:moveTo>
                    <a:cubicBezTo>
                      <a:pt x="0" y="938"/>
                      <a:pt x="34" y="1208"/>
                      <a:pt x="80" y="1209"/>
                    </a:cubicBezTo>
                    <a:lnTo>
                      <a:pt x="244" y="1210"/>
                    </a:lnTo>
                    <a:cubicBezTo>
                      <a:pt x="290" y="1210"/>
                      <a:pt x="329" y="940"/>
                      <a:pt x="331" y="607"/>
                    </a:cubicBezTo>
                    <a:cubicBezTo>
                      <a:pt x="334" y="273"/>
                      <a:pt x="299" y="2"/>
                      <a:pt x="254" y="2"/>
                    </a:cubicBezTo>
                    <a:lnTo>
                      <a:pt x="89" y="0"/>
                    </a:lnTo>
                    <a:cubicBezTo>
                      <a:pt x="44" y="0"/>
                      <a:pt x="5" y="270"/>
                      <a:pt x="2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2" name="Freeform 324"/>
              <p:cNvSpPr>
                <a:spLocks/>
              </p:cNvSpPr>
              <p:nvPr/>
            </p:nvSpPr>
            <p:spPr bwMode="auto">
              <a:xfrm>
                <a:off x="4587" y="2224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0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70" name="Group 330"/>
            <p:cNvGrpSpPr>
              <a:grpSpLocks/>
            </p:cNvGrpSpPr>
            <p:nvPr/>
          </p:nvGrpSpPr>
          <p:grpSpPr bwMode="auto">
            <a:xfrm>
              <a:off x="7180263" y="3619501"/>
              <a:ext cx="112712" cy="285750"/>
              <a:chOff x="4523" y="2280"/>
              <a:chExt cx="71" cy="180"/>
            </a:xfrm>
          </p:grpSpPr>
          <p:sp>
            <p:nvSpPr>
              <p:cNvPr id="2974" name="Freeform 326"/>
              <p:cNvSpPr>
                <a:spLocks/>
              </p:cNvSpPr>
              <p:nvPr/>
            </p:nvSpPr>
            <p:spPr bwMode="auto">
              <a:xfrm>
                <a:off x="4523" y="2280"/>
                <a:ext cx="71" cy="180"/>
              </a:xfrm>
              <a:custGeom>
                <a:avLst/>
                <a:gdLst/>
                <a:ahLst/>
                <a:cxnLst>
                  <a:cxn ang="0">
                    <a:pos x="2" y="374"/>
                  </a:cxn>
                  <a:cxn ang="0">
                    <a:pos x="64" y="750"/>
                  </a:cxn>
                  <a:cxn ang="0">
                    <a:pos x="225" y="751"/>
                  </a:cxn>
                  <a:cxn ang="0">
                    <a:pos x="293" y="377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4"/>
                  </a:cxn>
                </a:cxnLst>
                <a:rect l="0" t="0" r="r" b="b"/>
                <a:pathLst>
                  <a:path w="295" h="751">
                    <a:moveTo>
                      <a:pt x="2" y="374"/>
                    </a:moveTo>
                    <a:cubicBezTo>
                      <a:pt x="0" y="581"/>
                      <a:pt x="28" y="750"/>
                      <a:pt x="64" y="750"/>
                    </a:cubicBezTo>
                    <a:lnTo>
                      <a:pt x="225" y="751"/>
                    </a:lnTo>
                    <a:cubicBezTo>
                      <a:pt x="261" y="751"/>
                      <a:pt x="292" y="584"/>
                      <a:pt x="293" y="377"/>
                    </a:cubicBezTo>
                    <a:cubicBezTo>
                      <a:pt x="295" y="170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7"/>
                      <a:pt x="2" y="3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5" name="Freeform 327"/>
              <p:cNvSpPr>
                <a:spLocks/>
              </p:cNvSpPr>
              <p:nvPr/>
            </p:nvSpPr>
            <p:spPr bwMode="auto">
              <a:xfrm>
                <a:off x="4523" y="2280"/>
                <a:ext cx="32" cy="180"/>
              </a:xfrm>
              <a:custGeom>
                <a:avLst/>
                <a:gdLst/>
                <a:ahLst/>
                <a:cxnLst>
                  <a:cxn ang="0">
                    <a:pos x="64" y="750"/>
                  </a:cxn>
                  <a:cxn ang="0">
                    <a:pos x="133" y="375"/>
                  </a:cxn>
                  <a:cxn ang="0">
                    <a:pos x="70" y="0"/>
                  </a:cxn>
                  <a:cxn ang="0">
                    <a:pos x="2" y="374"/>
                  </a:cxn>
                  <a:cxn ang="0">
                    <a:pos x="64" y="750"/>
                  </a:cxn>
                </a:cxnLst>
                <a:rect l="0" t="0" r="r" b="b"/>
                <a:pathLst>
                  <a:path w="135" h="750">
                    <a:moveTo>
                      <a:pt x="64" y="750"/>
                    </a:moveTo>
                    <a:cubicBezTo>
                      <a:pt x="101" y="750"/>
                      <a:pt x="131" y="582"/>
                      <a:pt x="133" y="375"/>
                    </a:cubicBezTo>
                    <a:cubicBezTo>
                      <a:pt x="135" y="168"/>
                      <a:pt x="107" y="0"/>
                      <a:pt x="70" y="0"/>
                    </a:cubicBezTo>
                    <a:cubicBezTo>
                      <a:pt x="34" y="0"/>
                      <a:pt x="3" y="167"/>
                      <a:pt x="2" y="374"/>
                    </a:cubicBezTo>
                    <a:cubicBezTo>
                      <a:pt x="0" y="581"/>
                      <a:pt x="28" y="750"/>
                      <a:pt x="64" y="750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6" name="Freeform 328"/>
              <p:cNvSpPr>
                <a:spLocks/>
              </p:cNvSpPr>
              <p:nvPr/>
            </p:nvSpPr>
            <p:spPr bwMode="auto">
              <a:xfrm>
                <a:off x="4523" y="2280"/>
                <a:ext cx="71" cy="180"/>
              </a:xfrm>
              <a:custGeom>
                <a:avLst/>
                <a:gdLst/>
                <a:ahLst/>
                <a:cxnLst>
                  <a:cxn ang="0">
                    <a:pos x="2" y="374"/>
                  </a:cxn>
                  <a:cxn ang="0">
                    <a:pos x="64" y="750"/>
                  </a:cxn>
                  <a:cxn ang="0">
                    <a:pos x="225" y="751"/>
                  </a:cxn>
                  <a:cxn ang="0">
                    <a:pos x="293" y="377"/>
                  </a:cxn>
                  <a:cxn ang="0">
                    <a:pos x="231" y="1"/>
                  </a:cxn>
                  <a:cxn ang="0">
                    <a:pos x="70" y="0"/>
                  </a:cxn>
                  <a:cxn ang="0">
                    <a:pos x="2" y="374"/>
                  </a:cxn>
                </a:cxnLst>
                <a:rect l="0" t="0" r="r" b="b"/>
                <a:pathLst>
                  <a:path w="295" h="751">
                    <a:moveTo>
                      <a:pt x="2" y="374"/>
                    </a:moveTo>
                    <a:cubicBezTo>
                      <a:pt x="0" y="581"/>
                      <a:pt x="28" y="750"/>
                      <a:pt x="64" y="750"/>
                    </a:cubicBezTo>
                    <a:lnTo>
                      <a:pt x="225" y="751"/>
                    </a:lnTo>
                    <a:cubicBezTo>
                      <a:pt x="261" y="751"/>
                      <a:pt x="292" y="584"/>
                      <a:pt x="293" y="377"/>
                    </a:cubicBezTo>
                    <a:cubicBezTo>
                      <a:pt x="295" y="170"/>
                      <a:pt x="267" y="1"/>
                      <a:pt x="231" y="1"/>
                    </a:cubicBezTo>
                    <a:lnTo>
                      <a:pt x="70" y="0"/>
                    </a:lnTo>
                    <a:cubicBezTo>
                      <a:pt x="34" y="0"/>
                      <a:pt x="3" y="167"/>
                      <a:pt x="2" y="37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7" name="Freeform 329"/>
              <p:cNvSpPr>
                <a:spLocks/>
              </p:cNvSpPr>
              <p:nvPr/>
            </p:nvSpPr>
            <p:spPr bwMode="auto">
              <a:xfrm>
                <a:off x="4538" y="2280"/>
                <a:ext cx="17" cy="180"/>
              </a:xfrm>
              <a:custGeom>
                <a:avLst/>
                <a:gdLst/>
                <a:ahLst/>
                <a:cxnLst>
                  <a:cxn ang="0">
                    <a:pos x="0" y="180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7" h="180">
                    <a:moveTo>
                      <a:pt x="0" y="180"/>
                    </a:moveTo>
                    <a:cubicBezTo>
                      <a:pt x="9" y="180"/>
                      <a:pt x="16" y="140"/>
                      <a:pt x="17" y="90"/>
                    </a:cubicBezTo>
                    <a:cubicBezTo>
                      <a:pt x="17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71" name="Group 335"/>
            <p:cNvGrpSpPr>
              <a:grpSpLocks/>
            </p:cNvGrpSpPr>
            <p:nvPr/>
          </p:nvGrpSpPr>
          <p:grpSpPr bwMode="auto">
            <a:xfrm>
              <a:off x="7153275" y="3598863"/>
              <a:ext cx="77787" cy="330200"/>
              <a:chOff x="4506" y="2267"/>
              <a:chExt cx="49" cy="208"/>
            </a:xfrm>
          </p:grpSpPr>
          <p:sp>
            <p:nvSpPr>
              <p:cNvPr id="2970" name="Freeform 331"/>
              <p:cNvSpPr>
                <a:spLocks/>
              </p:cNvSpPr>
              <p:nvPr/>
            </p:nvSpPr>
            <p:spPr bwMode="auto">
              <a:xfrm>
                <a:off x="4506" y="2267"/>
                <a:ext cx="49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3" y="867"/>
                  </a:cxn>
                  <a:cxn ang="0">
                    <a:pos x="153" y="867"/>
                  </a:cxn>
                  <a:cxn ang="0">
                    <a:pos x="202" y="434"/>
                  </a:cxn>
                  <a:cxn ang="0">
                    <a:pos x="160" y="1"/>
                  </a:cxn>
                  <a:cxn ang="0">
                    <a:pos x="50" y="0"/>
                  </a:cxn>
                  <a:cxn ang="0">
                    <a:pos x="2" y="433"/>
                  </a:cxn>
                </a:cxnLst>
                <a:rect l="0" t="0" r="r" b="b"/>
                <a:pathLst>
                  <a:path w="204" h="868">
                    <a:moveTo>
                      <a:pt x="2" y="433"/>
                    </a:moveTo>
                    <a:cubicBezTo>
                      <a:pt x="0" y="672"/>
                      <a:pt x="19" y="866"/>
                      <a:pt x="43" y="867"/>
                    </a:cubicBezTo>
                    <a:lnTo>
                      <a:pt x="153" y="867"/>
                    </a:lnTo>
                    <a:cubicBezTo>
                      <a:pt x="178" y="868"/>
                      <a:pt x="200" y="674"/>
                      <a:pt x="202" y="434"/>
                    </a:cubicBezTo>
                    <a:cubicBezTo>
                      <a:pt x="204" y="195"/>
                      <a:pt x="185" y="1"/>
                      <a:pt x="160" y="1"/>
                    </a:cubicBezTo>
                    <a:lnTo>
                      <a:pt x="50" y="0"/>
                    </a:lnTo>
                    <a:cubicBezTo>
                      <a:pt x="26" y="0"/>
                      <a:pt x="4" y="194"/>
                      <a:pt x="2" y="433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1" name="Freeform 332"/>
              <p:cNvSpPr>
                <a:spLocks/>
              </p:cNvSpPr>
              <p:nvPr/>
            </p:nvSpPr>
            <p:spPr bwMode="auto">
              <a:xfrm>
                <a:off x="4506" y="2267"/>
                <a:ext cx="22" cy="208"/>
              </a:xfrm>
              <a:custGeom>
                <a:avLst/>
                <a:gdLst/>
                <a:ahLst/>
                <a:cxnLst>
                  <a:cxn ang="0">
                    <a:pos x="43" y="867"/>
                  </a:cxn>
                  <a:cxn ang="0">
                    <a:pos x="92" y="434"/>
                  </a:cxn>
                  <a:cxn ang="0">
                    <a:pos x="50" y="0"/>
                  </a:cxn>
                  <a:cxn ang="0">
                    <a:pos x="2" y="433"/>
                  </a:cxn>
                  <a:cxn ang="0">
                    <a:pos x="43" y="867"/>
                  </a:cxn>
                </a:cxnLst>
                <a:rect l="0" t="0" r="r" b="b"/>
                <a:pathLst>
                  <a:path w="94" h="867">
                    <a:moveTo>
                      <a:pt x="43" y="867"/>
                    </a:moveTo>
                    <a:cubicBezTo>
                      <a:pt x="68" y="867"/>
                      <a:pt x="90" y="673"/>
                      <a:pt x="92" y="434"/>
                    </a:cubicBezTo>
                    <a:cubicBezTo>
                      <a:pt x="94" y="194"/>
                      <a:pt x="75" y="0"/>
                      <a:pt x="50" y="0"/>
                    </a:cubicBezTo>
                    <a:cubicBezTo>
                      <a:pt x="26" y="0"/>
                      <a:pt x="4" y="194"/>
                      <a:pt x="2" y="433"/>
                    </a:cubicBezTo>
                    <a:cubicBezTo>
                      <a:pt x="0" y="672"/>
                      <a:pt x="19" y="866"/>
                      <a:pt x="43" y="86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2" name="Freeform 333"/>
              <p:cNvSpPr>
                <a:spLocks/>
              </p:cNvSpPr>
              <p:nvPr/>
            </p:nvSpPr>
            <p:spPr bwMode="auto">
              <a:xfrm>
                <a:off x="4506" y="2267"/>
                <a:ext cx="49" cy="208"/>
              </a:xfrm>
              <a:custGeom>
                <a:avLst/>
                <a:gdLst/>
                <a:ahLst/>
                <a:cxnLst>
                  <a:cxn ang="0">
                    <a:pos x="2" y="433"/>
                  </a:cxn>
                  <a:cxn ang="0">
                    <a:pos x="43" y="867"/>
                  </a:cxn>
                  <a:cxn ang="0">
                    <a:pos x="153" y="867"/>
                  </a:cxn>
                  <a:cxn ang="0">
                    <a:pos x="202" y="434"/>
                  </a:cxn>
                  <a:cxn ang="0">
                    <a:pos x="160" y="1"/>
                  </a:cxn>
                  <a:cxn ang="0">
                    <a:pos x="50" y="0"/>
                  </a:cxn>
                  <a:cxn ang="0">
                    <a:pos x="2" y="433"/>
                  </a:cxn>
                </a:cxnLst>
                <a:rect l="0" t="0" r="r" b="b"/>
                <a:pathLst>
                  <a:path w="204" h="868">
                    <a:moveTo>
                      <a:pt x="2" y="433"/>
                    </a:moveTo>
                    <a:cubicBezTo>
                      <a:pt x="0" y="672"/>
                      <a:pt x="19" y="866"/>
                      <a:pt x="43" y="867"/>
                    </a:cubicBezTo>
                    <a:lnTo>
                      <a:pt x="153" y="867"/>
                    </a:lnTo>
                    <a:cubicBezTo>
                      <a:pt x="178" y="868"/>
                      <a:pt x="200" y="674"/>
                      <a:pt x="202" y="434"/>
                    </a:cubicBezTo>
                    <a:cubicBezTo>
                      <a:pt x="204" y="195"/>
                      <a:pt x="185" y="1"/>
                      <a:pt x="160" y="1"/>
                    </a:cubicBezTo>
                    <a:lnTo>
                      <a:pt x="50" y="0"/>
                    </a:lnTo>
                    <a:cubicBezTo>
                      <a:pt x="26" y="0"/>
                      <a:pt x="4" y="194"/>
                      <a:pt x="2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3" name="Freeform 334"/>
              <p:cNvSpPr>
                <a:spLocks/>
              </p:cNvSpPr>
              <p:nvPr/>
            </p:nvSpPr>
            <p:spPr bwMode="auto">
              <a:xfrm>
                <a:off x="4516" y="2267"/>
                <a:ext cx="12" cy="208"/>
              </a:xfrm>
              <a:custGeom>
                <a:avLst/>
                <a:gdLst/>
                <a:ahLst/>
                <a:cxnLst>
                  <a:cxn ang="0">
                    <a:pos x="0" y="208"/>
                  </a:cxn>
                  <a:cxn ang="0">
                    <a:pos x="12" y="104"/>
                  </a:cxn>
                  <a:cxn ang="0">
                    <a:pos x="2" y="0"/>
                  </a:cxn>
                </a:cxnLst>
                <a:rect l="0" t="0" r="r" b="b"/>
                <a:pathLst>
                  <a:path w="12" h="208">
                    <a:moveTo>
                      <a:pt x="0" y="208"/>
                    </a:moveTo>
                    <a:cubicBezTo>
                      <a:pt x="6" y="208"/>
                      <a:pt x="11" y="162"/>
                      <a:pt x="12" y="104"/>
                    </a:cubicBezTo>
                    <a:cubicBezTo>
                      <a:pt x="12" y="47"/>
                      <a:pt x="8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72" name="Freeform 336"/>
            <p:cNvSpPr>
              <a:spLocks/>
            </p:cNvSpPr>
            <p:nvPr/>
          </p:nvSpPr>
          <p:spPr bwMode="auto">
            <a:xfrm>
              <a:off x="7297738" y="3757613"/>
              <a:ext cx="6350" cy="952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25"/>
                </a:cxn>
                <a:cxn ang="0">
                  <a:pos x="17" y="13"/>
                </a:cxn>
                <a:cxn ang="0">
                  <a:pos x="9" y="0"/>
                </a:cxn>
                <a:cxn ang="0">
                  <a:pos x="0" y="12"/>
                </a:cxn>
              </a:cxnLst>
              <a:rect l="0" t="0" r="r" b="b"/>
              <a:pathLst>
                <a:path w="17" h="25">
                  <a:moveTo>
                    <a:pt x="0" y="12"/>
                  </a:moveTo>
                  <a:cubicBezTo>
                    <a:pt x="0" y="19"/>
                    <a:pt x="4" y="25"/>
                    <a:pt x="8" y="25"/>
                  </a:cubicBezTo>
                  <a:cubicBezTo>
                    <a:pt x="13" y="25"/>
                    <a:pt x="17" y="19"/>
                    <a:pt x="17" y="13"/>
                  </a:cubicBezTo>
                  <a:cubicBezTo>
                    <a:pt x="17" y="6"/>
                    <a:pt x="13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337"/>
            <p:cNvSpPr>
              <a:spLocks/>
            </p:cNvSpPr>
            <p:nvPr/>
          </p:nvSpPr>
          <p:spPr bwMode="auto">
            <a:xfrm>
              <a:off x="7269163" y="3929063"/>
              <a:ext cx="9525" cy="15875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2" y="42"/>
                </a:cxn>
                <a:cxn ang="0">
                  <a:pos x="25" y="21"/>
                </a:cxn>
                <a:cxn ang="0">
                  <a:pos x="13" y="0"/>
                </a:cxn>
                <a:cxn ang="0">
                  <a:pos x="0" y="21"/>
                </a:cxn>
              </a:cxnLst>
              <a:rect l="0" t="0" r="r" b="b"/>
              <a:pathLst>
                <a:path w="25" h="42">
                  <a:moveTo>
                    <a:pt x="0" y="21"/>
                  </a:moveTo>
                  <a:cubicBezTo>
                    <a:pt x="0" y="32"/>
                    <a:pt x="6" y="42"/>
                    <a:pt x="12" y="42"/>
                  </a:cubicBezTo>
                  <a:cubicBezTo>
                    <a:pt x="19" y="42"/>
                    <a:pt x="25" y="32"/>
                    <a:pt x="25" y="21"/>
                  </a:cubicBezTo>
                  <a:cubicBezTo>
                    <a:pt x="25" y="9"/>
                    <a:pt x="20" y="0"/>
                    <a:pt x="13" y="0"/>
                  </a:cubicBezTo>
                  <a:cubicBezTo>
                    <a:pt x="6" y="0"/>
                    <a:pt x="0" y="9"/>
                    <a:pt x="0" y="2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338"/>
            <p:cNvSpPr>
              <a:spLocks/>
            </p:cNvSpPr>
            <p:nvPr/>
          </p:nvSpPr>
          <p:spPr bwMode="auto">
            <a:xfrm>
              <a:off x="7283450" y="3581401"/>
              <a:ext cx="7937" cy="15875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0" y="42"/>
                </a:cxn>
                <a:cxn ang="0">
                  <a:pos x="20" y="21"/>
                </a:cxn>
                <a:cxn ang="0">
                  <a:pos x="10" y="0"/>
                </a:cxn>
                <a:cxn ang="0">
                  <a:pos x="0" y="21"/>
                </a:cxn>
              </a:cxnLst>
              <a:rect l="0" t="0" r="r" b="b"/>
              <a:pathLst>
                <a:path w="21" h="42">
                  <a:moveTo>
                    <a:pt x="0" y="21"/>
                  </a:moveTo>
                  <a:cubicBezTo>
                    <a:pt x="0" y="33"/>
                    <a:pt x="4" y="42"/>
                    <a:pt x="10" y="42"/>
                  </a:cubicBezTo>
                  <a:cubicBezTo>
                    <a:pt x="16" y="42"/>
                    <a:pt x="20" y="33"/>
                    <a:pt x="20" y="21"/>
                  </a:cubicBezTo>
                  <a:cubicBezTo>
                    <a:pt x="21" y="10"/>
                    <a:pt x="16" y="1"/>
                    <a:pt x="10" y="0"/>
                  </a:cubicBezTo>
                  <a:cubicBezTo>
                    <a:pt x="4" y="0"/>
                    <a:pt x="0" y="10"/>
                    <a:pt x="0" y="2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339"/>
            <p:cNvSpPr>
              <a:spLocks/>
            </p:cNvSpPr>
            <p:nvPr/>
          </p:nvSpPr>
          <p:spPr bwMode="auto">
            <a:xfrm>
              <a:off x="7296150" y="3659188"/>
              <a:ext cx="7937" cy="127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0" y="33"/>
                </a:cxn>
                <a:cxn ang="0">
                  <a:pos x="21" y="16"/>
                </a:cxn>
                <a:cxn ang="0">
                  <a:pos x="11" y="0"/>
                </a:cxn>
                <a:cxn ang="0">
                  <a:pos x="0" y="16"/>
                </a:cxn>
              </a:cxnLst>
              <a:rect l="0" t="0" r="r" b="b"/>
              <a:pathLst>
                <a:path w="21" h="33">
                  <a:moveTo>
                    <a:pt x="0" y="16"/>
                  </a:moveTo>
                  <a:cubicBezTo>
                    <a:pt x="0" y="25"/>
                    <a:pt x="4" y="33"/>
                    <a:pt x="10" y="33"/>
                  </a:cubicBezTo>
                  <a:cubicBezTo>
                    <a:pt x="16" y="33"/>
                    <a:pt x="21" y="26"/>
                    <a:pt x="21" y="16"/>
                  </a:cubicBezTo>
                  <a:cubicBezTo>
                    <a:pt x="21" y="7"/>
                    <a:pt x="16" y="0"/>
                    <a:pt x="11" y="0"/>
                  </a:cubicBezTo>
                  <a:cubicBezTo>
                    <a:pt x="5" y="0"/>
                    <a:pt x="0" y="7"/>
                    <a:pt x="0" y="16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340"/>
            <p:cNvSpPr>
              <a:spLocks/>
            </p:cNvSpPr>
            <p:nvPr/>
          </p:nvSpPr>
          <p:spPr bwMode="auto">
            <a:xfrm>
              <a:off x="7289800" y="3848101"/>
              <a:ext cx="7937" cy="1270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34"/>
                </a:cxn>
                <a:cxn ang="0">
                  <a:pos x="21" y="17"/>
                </a:cxn>
                <a:cxn ang="0">
                  <a:pos x="11" y="0"/>
                </a:cxn>
                <a:cxn ang="0">
                  <a:pos x="0" y="17"/>
                </a:cxn>
              </a:cxnLst>
              <a:rect l="0" t="0" r="r" b="b"/>
              <a:pathLst>
                <a:path w="21" h="34">
                  <a:moveTo>
                    <a:pt x="0" y="17"/>
                  </a:moveTo>
                  <a:cubicBezTo>
                    <a:pt x="0" y="26"/>
                    <a:pt x="5" y="34"/>
                    <a:pt x="11" y="34"/>
                  </a:cubicBezTo>
                  <a:cubicBezTo>
                    <a:pt x="16" y="34"/>
                    <a:pt x="21" y="26"/>
                    <a:pt x="21" y="17"/>
                  </a:cubicBezTo>
                  <a:cubicBezTo>
                    <a:pt x="21" y="8"/>
                    <a:pt x="17" y="1"/>
                    <a:pt x="11" y="0"/>
                  </a:cubicBezTo>
                  <a:cubicBezTo>
                    <a:pt x="5" y="0"/>
                    <a:pt x="0" y="8"/>
                    <a:pt x="0" y="1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77" name="Group 343"/>
            <p:cNvGrpSpPr>
              <a:grpSpLocks/>
            </p:cNvGrpSpPr>
            <p:nvPr/>
          </p:nvGrpSpPr>
          <p:grpSpPr bwMode="auto">
            <a:xfrm>
              <a:off x="7156450" y="3619501"/>
              <a:ext cx="26987" cy="288925"/>
              <a:chOff x="4508" y="2280"/>
              <a:chExt cx="17" cy="182"/>
            </a:xfrm>
          </p:grpSpPr>
          <p:sp>
            <p:nvSpPr>
              <p:cNvPr id="2968" name="Freeform 341"/>
              <p:cNvSpPr>
                <a:spLocks/>
              </p:cNvSpPr>
              <p:nvPr/>
            </p:nvSpPr>
            <p:spPr bwMode="auto">
              <a:xfrm>
                <a:off x="4508" y="2280"/>
                <a:ext cx="17" cy="182"/>
              </a:xfrm>
              <a:custGeom>
                <a:avLst/>
                <a:gdLst/>
                <a:ahLst/>
                <a:cxnLst>
                  <a:cxn ang="0">
                    <a:pos x="1" y="379"/>
                  </a:cxn>
                  <a:cxn ang="0">
                    <a:pos x="32" y="759"/>
                  </a:cxn>
                  <a:cxn ang="0">
                    <a:pos x="68" y="380"/>
                  </a:cxn>
                  <a:cxn ang="0">
                    <a:pos x="38" y="0"/>
                  </a:cxn>
                  <a:cxn ang="0">
                    <a:pos x="1" y="379"/>
                  </a:cxn>
                </a:cxnLst>
                <a:rect l="0" t="0" r="r" b="b"/>
                <a:pathLst>
                  <a:path w="70" h="759">
                    <a:moveTo>
                      <a:pt x="1" y="379"/>
                    </a:moveTo>
                    <a:cubicBezTo>
                      <a:pt x="0" y="589"/>
                      <a:pt x="13" y="759"/>
                      <a:pt x="32" y="759"/>
                    </a:cubicBezTo>
                    <a:cubicBezTo>
                      <a:pt x="50" y="759"/>
                      <a:pt x="66" y="589"/>
                      <a:pt x="68" y="380"/>
                    </a:cubicBezTo>
                    <a:cubicBezTo>
                      <a:pt x="70" y="170"/>
                      <a:pt x="56" y="1"/>
                      <a:pt x="38" y="0"/>
                    </a:cubicBezTo>
                    <a:cubicBezTo>
                      <a:pt x="19" y="0"/>
                      <a:pt x="3" y="170"/>
                      <a:pt x="1" y="379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9" name="Freeform 342"/>
              <p:cNvSpPr>
                <a:spLocks/>
              </p:cNvSpPr>
              <p:nvPr/>
            </p:nvSpPr>
            <p:spPr bwMode="auto">
              <a:xfrm>
                <a:off x="4508" y="2280"/>
                <a:ext cx="17" cy="182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8" y="182"/>
                  </a:cxn>
                  <a:cxn ang="0">
                    <a:pos x="16" y="91"/>
                  </a:cxn>
                  <a:cxn ang="0">
                    <a:pos x="9" y="0"/>
                  </a:cxn>
                  <a:cxn ang="0">
                    <a:pos x="0" y="91"/>
                  </a:cxn>
                </a:cxnLst>
                <a:rect l="0" t="0" r="r" b="b"/>
                <a:pathLst>
                  <a:path w="17" h="182">
                    <a:moveTo>
                      <a:pt x="0" y="91"/>
                    </a:moveTo>
                    <a:cubicBezTo>
                      <a:pt x="0" y="141"/>
                      <a:pt x="3" y="182"/>
                      <a:pt x="8" y="182"/>
                    </a:cubicBezTo>
                    <a:cubicBezTo>
                      <a:pt x="12" y="182"/>
                      <a:pt x="16" y="141"/>
                      <a:pt x="16" y="91"/>
                    </a:cubicBezTo>
                    <a:cubicBezTo>
                      <a:pt x="17" y="41"/>
                      <a:pt x="13" y="0"/>
                      <a:pt x="9" y="0"/>
                    </a:cubicBezTo>
                    <a:cubicBezTo>
                      <a:pt x="5" y="0"/>
                      <a:pt x="1" y="41"/>
                      <a:pt x="0" y="91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78" name="Group 346"/>
            <p:cNvGrpSpPr>
              <a:grpSpLocks/>
            </p:cNvGrpSpPr>
            <p:nvPr/>
          </p:nvGrpSpPr>
          <p:grpSpPr bwMode="auto">
            <a:xfrm>
              <a:off x="7154863" y="3625851"/>
              <a:ext cx="26987" cy="271463"/>
              <a:chOff x="4507" y="2284"/>
              <a:chExt cx="17" cy="171"/>
            </a:xfrm>
          </p:grpSpPr>
          <p:sp>
            <p:nvSpPr>
              <p:cNvPr id="2966" name="Freeform 344"/>
              <p:cNvSpPr>
                <a:spLocks/>
              </p:cNvSpPr>
              <p:nvPr/>
            </p:nvSpPr>
            <p:spPr bwMode="auto">
              <a:xfrm>
                <a:off x="4507" y="2284"/>
                <a:ext cx="17" cy="171"/>
              </a:xfrm>
              <a:custGeom>
                <a:avLst/>
                <a:gdLst/>
                <a:ahLst/>
                <a:cxnLst>
                  <a:cxn ang="0">
                    <a:pos x="1" y="356"/>
                  </a:cxn>
                  <a:cxn ang="0">
                    <a:pos x="32" y="713"/>
                  </a:cxn>
                  <a:cxn ang="0">
                    <a:pos x="68" y="357"/>
                  </a:cxn>
                  <a:cxn ang="0">
                    <a:pos x="37" y="0"/>
                  </a:cxn>
                  <a:cxn ang="0">
                    <a:pos x="1" y="356"/>
                  </a:cxn>
                </a:cxnLst>
                <a:rect l="0" t="0" r="r" b="b"/>
                <a:pathLst>
                  <a:path w="69" h="713">
                    <a:moveTo>
                      <a:pt x="1" y="356"/>
                    </a:moveTo>
                    <a:cubicBezTo>
                      <a:pt x="0" y="553"/>
                      <a:pt x="13" y="712"/>
                      <a:pt x="32" y="713"/>
                    </a:cubicBezTo>
                    <a:cubicBezTo>
                      <a:pt x="50" y="713"/>
                      <a:pt x="66" y="553"/>
                      <a:pt x="68" y="357"/>
                    </a:cubicBezTo>
                    <a:cubicBezTo>
                      <a:pt x="69" y="160"/>
                      <a:pt x="56" y="0"/>
                      <a:pt x="37" y="0"/>
                    </a:cubicBezTo>
                    <a:cubicBezTo>
                      <a:pt x="19" y="0"/>
                      <a:pt x="3" y="159"/>
                      <a:pt x="1" y="356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7" name="Freeform 345"/>
              <p:cNvSpPr>
                <a:spLocks/>
              </p:cNvSpPr>
              <p:nvPr/>
            </p:nvSpPr>
            <p:spPr bwMode="auto">
              <a:xfrm>
                <a:off x="4507" y="2284"/>
                <a:ext cx="17" cy="171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8" y="171"/>
                  </a:cxn>
                  <a:cxn ang="0">
                    <a:pos x="16" y="86"/>
                  </a:cxn>
                  <a:cxn ang="0">
                    <a:pos x="9" y="0"/>
                  </a:cxn>
                  <a:cxn ang="0">
                    <a:pos x="0" y="86"/>
                  </a:cxn>
                </a:cxnLst>
                <a:rect l="0" t="0" r="r" b="b"/>
                <a:pathLst>
                  <a:path w="17" h="171">
                    <a:moveTo>
                      <a:pt x="0" y="86"/>
                    </a:moveTo>
                    <a:cubicBezTo>
                      <a:pt x="0" y="133"/>
                      <a:pt x="3" y="171"/>
                      <a:pt x="8" y="171"/>
                    </a:cubicBezTo>
                    <a:cubicBezTo>
                      <a:pt x="12" y="171"/>
                      <a:pt x="16" y="133"/>
                      <a:pt x="16" y="86"/>
                    </a:cubicBezTo>
                    <a:cubicBezTo>
                      <a:pt x="17" y="38"/>
                      <a:pt x="13" y="0"/>
                      <a:pt x="9" y="0"/>
                    </a:cubicBezTo>
                    <a:cubicBezTo>
                      <a:pt x="5" y="0"/>
                      <a:pt x="1" y="38"/>
                      <a:pt x="0" y="8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79" name="Group 351"/>
            <p:cNvGrpSpPr>
              <a:grpSpLocks/>
            </p:cNvGrpSpPr>
            <p:nvPr/>
          </p:nvGrpSpPr>
          <p:grpSpPr bwMode="auto">
            <a:xfrm>
              <a:off x="7056438" y="3683001"/>
              <a:ext cx="119062" cy="166688"/>
              <a:chOff x="4445" y="2320"/>
              <a:chExt cx="75" cy="105"/>
            </a:xfrm>
          </p:grpSpPr>
          <p:sp>
            <p:nvSpPr>
              <p:cNvPr id="2962" name="Freeform 347"/>
              <p:cNvSpPr>
                <a:spLocks/>
              </p:cNvSpPr>
              <p:nvPr/>
            </p:nvSpPr>
            <p:spPr bwMode="auto">
              <a:xfrm>
                <a:off x="4445" y="2320"/>
                <a:ext cx="75" cy="105"/>
              </a:xfrm>
              <a:custGeom>
                <a:avLst/>
                <a:gdLst/>
                <a:ahLst/>
                <a:cxnLst>
                  <a:cxn ang="0">
                    <a:pos x="1" y="217"/>
                  </a:cxn>
                  <a:cxn ang="0">
                    <a:pos x="33" y="433"/>
                  </a:cxn>
                  <a:cxn ang="0">
                    <a:pos x="278" y="435"/>
                  </a:cxn>
                  <a:cxn ang="0">
                    <a:pos x="313" y="219"/>
                  </a:cxn>
                  <a:cxn ang="0">
                    <a:pos x="281" y="2"/>
                  </a:cxn>
                  <a:cxn ang="0">
                    <a:pos x="36" y="0"/>
                  </a:cxn>
                  <a:cxn ang="0">
                    <a:pos x="1" y="217"/>
                  </a:cxn>
                </a:cxnLst>
                <a:rect l="0" t="0" r="r" b="b"/>
                <a:pathLst>
                  <a:path w="314" h="436">
                    <a:moveTo>
                      <a:pt x="1" y="217"/>
                    </a:moveTo>
                    <a:cubicBezTo>
                      <a:pt x="0" y="336"/>
                      <a:pt x="14" y="433"/>
                      <a:pt x="33" y="433"/>
                    </a:cubicBezTo>
                    <a:lnTo>
                      <a:pt x="278" y="435"/>
                    </a:lnTo>
                    <a:cubicBezTo>
                      <a:pt x="297" y="436"/>
                      <a:pt x="312" y="339"/>
                      <a:pt x="313" y="219"/>
                    </a:cubicBezTo>
                    <a:cubicBezTo>
                      <a:pt x="314" y="99"/>
                      <a:pt x="300" y="2"/>
                      <a:pt x="281" y="2"/>
                    </a:cubicBezTo>
                    <a:lnTo>
                      <a:pt x="36" y="0"/>
                    </a:lnTo>
                    <a:cubicBezTo>
                      <a:pt x="18" y="0"/>
                      <a:pt x="2" y="97"/>
                      <a:pt x="1" y="2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3" name="Freeform 348"/>
              <p:cNvSpPr>
                <a:spLocks/>
              </p:cNvSpPr>
              <p:nvPr/>
            </p:nvSpPr>
            <p:spPr bwMode="auto">
              <a:xfrm>
                <a:off x="4445" y="2320"/>
                <a:ext cx="17" cy="104"/>
              </a:xfrm>
              <a:custGeom>
                <a:avLst/>
                <a:gdLst/>
                <a:ahLst/>
                <a:cxnLst>
                  <a:cxn ang="0">
                    <a:pos x="33" y="433"/>
                  </a:cxn>
                  <a:cxn ang="0">
                    <a:pos x="68" y="217"/>
                  </a:cxn>
                  <a:cxn ang="0">
                    <a:pos x="36" y="0"/>
                  </a:cxn>
                  <a:cxn ang="0">
                    <a:pos x="1" y="217"/>
                  </a:cxn>
                  <a:cxn ang="0">
                    <a:pos x="33" y="433"/>
                  </a:cxn>
                </a:cxnLst>
                <a:rect l="0" t="0" r="r" b="b"/>
                <a:pathLst>
                  <a:path w="69" h="434">
                    <a:moveTo>
                      <a:pt x="33" y="433"/>
                    </a:moveTo>
                    <a:cubicBezTo>
                      <a:pt x="51" y="434"/>
                      <a:pt x="67" y="337"/>
                      <a:pt x="68" y="217"/>
                    </a:cubicBezTo>
                    <a:cubicBezTo>
                      <a:pt x="69" y="97"/>
                      <a:pt x="55" y="0"/>
                      <a:pt x="36" y="0"/>
                    </a:cubicBezTo>
                    <a:cubicBezTo>
                      <a:pt x="18" y="0"/>
                      <a:pt x="2" y="97"/>
                      <a:pt x="1" y="217"/>
                    </a:cubicBezTo>
                    <a:cubicBezTo>
                      <a:pt x="0" y="336"/>
                      <a:pt x="14" y="433"/>
                      <a:pt x="33" y="433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4" name="Freeform 349"/>
              <p:cNvSpPr>
                <a:spLocks/>
              </p:cNvSpPr>
              <p:nvPr/>
            </p:nvSpPr>
            <p:spPr bwMode="auto">
              <a:xfrm>
                <a:off x="4445" y="2320"/>
                <a:ext cx="75" cy="105"/>
              </a:xfrm>
              <a:custGeom>
                <a:avLst/>
                <a:gdLst/>
                <a:ahLst/>
                <a:cxnLst>
                  <a:cxn ang="0">
                    <a:pos x="1" y="217"/>
                  </a:cxn>
                  <a:cxn ang="0">
                    <a:pos x="33" y="433"/>
                  </a:cxn>
                  <a:cxn ang="0">
                    <a:pos x="278" y="435"/>
                  </a:cxn>
                  <a:cxn ang="0">
                    <a:pos x="313" y="219"/>
                  </a:cxn>
                  <a:cxn ang="0">
                    <a:pos x="281" y="2"/>
                  </a:cxn>
                  <a:cxn ang="0">
                    <a:pos x="36" y="0"/>
                  </a:cxn>
                  <a:cxn ang="0">
                    <a:pos x="1" y="217"/>
                  </a:cxn>
                </a:cxnLst>
                <a:rect l="0" t="0" r="r" b="b"/>
                <a:pathLst>
                  <a:path w="314" h="436">
                    <a:moveTo>
                      <a:pt x="1" y="217"/>
                    </a:moveTo>
                    <a:cubicBezTo>
                      <a:pt x="0" y="336"/>
                      <a:pt x="14" y="433"/>
                      <a:pt x="33" y="433"/>
                    </a:cubicBezTo>
                    <a:lnTo>
                      <a:pt x="278" y="435"/>
                    </a:lnTo>
                    <a:cubicBezTo>
                      <a:pt x="297" y="436"/>
                      <a:pt x="312" y="339"/>
                      <a:pt x="313" y="219"/>
                    </a:cubicBezTo>
                    <a:cubicBezTo>
                      <a:pt x="314" y="99"/>
                      <a:pt x="300" y="2"/>
                      <a:pt x="281" y="2"/>
                    </a:cubicBezTo>
                    <a:lnTo>
                      <a:pt x="36" y="0"/>
                    </a:lnTo>
                    <a:cubicBezTo>
                      <a:pt x="18" y="0"/>
                      <a:pt x="2" y="97"/>
                      <a:pt x="1" y="21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5" name="Freeform 350"/>
              <p:cNvSpPr>
                <a:spLocks/>
              </p:cNvSpPr>
              <p:nvPr/>
            </p:nvSpPr>
            <p:spPr bwMode="auto">
              <a:xfrm>
                <a:off x="4453" y="2320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4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80" name="Freeform 352"/>
            <p:cNvSpPr>
              <a:spLocks/>
            </p:cNvSpPr>
            <p:nvPr/>
          </p:nvSpPr>
          <p:spPr bwMode="auto">
            <a:xfrm>
              <a:off x="7056438" y="3698876"/>
              <a:ext cx="22225" cy="134938"/>
            </a:xfrm>
            <a:custGeom>
              <a:avLst/>
              <a:gdLst/>
              <a:ahLst/>
              <a:cxnLst>
                <a:cxn ang="0">
                  <a:pos x="1" y="177"/>
                </a:cxn>
                <a:cxn ang="0">
                  <a:pos x="26" y="354"/>
                </a:cxn>
                <a:cxn ang="0">
                  <a:pos x="55" y="177"/>
                </a:cxn>
                <a:cxn ang="0">
                  <a:pos x="29" y="0"/>
                </a:cxn>
                <a:cxn ang="0">
                  <a:pos x="1" y="177"/>
                </a:cxn>
              </a:cxnLst>
              <a:rect l="0" t="0" r="r" b="b"/>
              <a:pathLst>
                <a:path w="56" h="354">
                  <a:moveTo>
                    <a:pt x="1" y="177"/>
                  </a:moveTo>
                  <a:cubicBezTo>
                    <a:pt x="0" y="274"/>
                    <a:pt x="12" y="354"/>
                    <a:pt x="26" y="354"/>
                  </a:cubicBezTo>
                  <a:cubicBezTo>
                    <a:pt x="41" y="354"/>
                    <a:pt x="54" y="275"/>
                    <a:pt x="55" y="177"/>
                  </a:cubicBezTo>
                  <a:cubicBezTo>
                    <a:pt x="56" y="79"/>
                    <a:pt x="44" y="0"/>
                    <a:pt x="29" y="0"/>
                  </a:cubicBezTo>
                  <a:cubicBezTo>
                    <a:pt x="14" y="0"/>
                    <a:pt x="2" y="79"/>
                    <a:pt x="1" y="17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81" name="Group 393"/>
            <p:cNvGrpSpPr>
              <a:grpSpLocks/>
            </p:cNvGrpSpPr>
            <p:nvPr/>
          </p:nvGrpSpPr>
          <p:grpSpPr bwMode="auto">
            <a:xfrm>
              <a:off x="2832100" y="3546476"/>
              <a:ext cx="636587" cy="487363"/>
              <a:chOff x="1784" y="2234"/>
              <a:chExt cx="401" cy="307"/>
            </a:xfrm>
          </p:grpSpPr>
          <p:grpSp>
            <p:nvGrpSpPr>
              <p:cNvPr id="2922" name="Group 358"/>
              <p:cNvGrpSpPr>
                <a:grpSpLocks/>
              </p:cNvGrpSpPr>
              <p:nvPr/>
            </p:nvGrpSpPr>
            <p:grpSpPr bwMode="auto">
              <a:xfrm>
                <a:off x="2133" y="2329"/>
                <a:ext cx="52" cy="120"/>
                <a:chOff x="2133" y="2329"/>
                <a:chExt cx="52" cy="120"/>
              </a:xfrm>
            </p:grpSpPr>
            <p:sp>
              <p:nvSpPr>
                <p:cNvPr id="2957" name="Freeform 353"/>
                <p:cNvSpPr>
                  <a:spLocks/>
                </p:cNvSpPr>
                <p:nvPr/>
              </p:nvSpPr>
              <p:spPr bwMode="auto">
                <a:xfrm>
                  <a:off x="2133" y="2345"/>
                  <a:ext cx="52" cy="104"/>
                </a:xfrm>
                <a:custGeom>
                  <a:avLst/>
                  <a:gdLst/>
                  <a:ahLst/>
                  <a:cxnLst>
                    <a:cxn ang="0">
                      <a:pos x="1" y="433"/>
                    </a:cxn>
                    <a:cxn ang="0">
                      <a:pos x="60" y="867"/>
                    </a:cxn>
                    <a:cxn ang="0">
                      <a:pos x="361" y="869"/>
                    </a:cxn>
                    <a:cxn ang="0">
                      <a:pos x="426" y="436"/>
                    </a:cxn>
                    <a:cxn ang="0">
                      <a:pos x="368" y="2"/>
                    </a:cxn>
                    <a:cxn ang="0">
                      <a:pos x="67" y="0"/>
                    </a:cxn>
                    <a:cxn ang="0">
                      <a:pos x="1" y="433"/>
                    </a:cxn>
                  </a:cxnLst>
                  <a:rect l="0" t="0" r="r" b="b"/>
                  <a:pathLst>
                    <a:path w="428" h="869">
                      <a:moveTo>
                        <a:pt x="1" y="433"/>
                      </a:moveTo>
                      <a:cubicBezTo>
                        <a:pt x="0" y="672"/>
                        <a:pt x="26" y="866"/>
                        <a:pt x="60" y="867"/>
                      </a:cubicBezTo>
                      <a:lnTo>
                        <a:pt x="361" y="869"/>
                      </a:lnTo>
                      <a:cubicBezTo>
                        <a:pt x="395" y="869"/>
                        <a:pt x="425" y="676"/>
                        <a:pt x="426" y="436"/>
                      </a:cubicBezTo>
                      <a:cubicBezTo>
                        <a:pt x="428" y="197"/>
                        <a:pt x="402" y="3"/>
                        <a:pt x="368" y="2"/>
                      </a:cubicBezTo>
                      <a:lnTo>
                        <a:pt x="67" y="0"/>
                      </a:lnTo>
                      <a:cubicBezTo>
                        <a:pt x="33" y="0"/>
                        <a:pt x="3" y="193"/>
                        <a:pt x="1" y="433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58" name="Freeform 354"/>
                <p:cNvSpPr>
                  <a:spLocks/>
                </p:cNvSpPr>
                <p:nvPr/>
              </p:nvSpPr>
              <p:spPr bwMode="auto">
                <a:xfrm>
                  <a:off x="2133" y="2329"/>
                  <a:ext cx="52" cy="104"/>
                </a:xfrm>
                <a:custGeom>
                  <a:avLst/>
                  <a:gdLst/>
                  <a:ahLst/>
                  <a:cxnLst>
                    <a:cxn ang="0">
                      <a:pos x="1" y="433"/>
                    </a:cxn>
                    <a:cxn ang="0">
                      <a:pos x="60" y="867"/>
                    </a:cxn>
                    <a:cxn ang="0">
                      <a:pos x="361" y="870"/>
                    </a:cxn>
                    <a:cxn ang="0">
                      <a:pos x="426" y="437"/>
                    </a:cxn>
                    <a:cxn ang="0">
                      <a:pos x="368" y="3"/>
                    </a:cxn>
                    <a:cxn ang="0">
                      <a:pos x="67" y="1"/>
                    </a:cxn>
                    <a:cxn ang="0">
                      <a:pos x="1" y="433"/>
                    </a:cxn>
                  </a:cxnLst>
                  <a:rect l="0" t="0" r="r" b="b"/>
                  <a:pathLst>
                    <a:path w="428" h="870">
                      <a:moveTo>
                        <a:pt x="1" y="433"/>
                      </a:moveTo>
                      <a:cubicBezTo>
                        <a:pt x="0" y="673"/>
                        <a:pt x="26" y="867"/>
                        <a:pt x="60" y="867"/>
                      </a:cubicBezTo>
                      <a:lnTo>
                        <a:pt x="361" y="870"/>
                      </a:lnTo>
                      <a:cubicBezTo>
                        <a:pt x="395" y="870"/>
                        <a:pt x="425" y="676"/>
                        <a:pt x="426" y="437"/>
                      </a:cubicBezTo>
                      <a:cubicBezTo>
                        <a:pt x="428" y="198"/>
                        <a:pt x="402" y="3"/>
                        <a:pt x="368" y="3"/>
                      </a:cubicBezTo>
                      <a:lnTo>
                        <a:pt x="67" y="1"/>
                      </a:lnTo>
                      <a:cubicBezTo>
                        <a:pt x="33" y="0"/>
                        <a:pt x="3" y="194"/>
                        <a:pt x="1" y="43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59" name="Freeform 355"/>
                <p:cNvSpPr>
                  <a:spLocks/>
                </p:cNvSpPr>
                <p:nvPr/>
              </p:nvSpPr>
              <p:spPr bwMode="auto">
                <a:xfrm>
                  <a:off x="2133" y="2329"/>
                  <a:ext cx="16" cy="104"/>
                </a:xfrm>
                <a:custGeom>
                  <a:avLst/>
                  <a:gdLst/>
                  <a:ahLst/>
                  <a:cxnLst>
                    <a:cxn ang="0">
                      <a:pos x="60" y="867"/>
                    </a:cxn>
                    <a:cxn ang="0">
                      <a:pos x="126" y="434"/>
                    </a:cxn>
                    <a:cxn ang="0">
                      <a:pos x="67" y="1"/>
                    </a:cxn>
                    <a:cxn ang="0">
                      <a:pos x="1" y="433"/>
                    </a:cxn>
                    <a:cxn ang="0">
                      <a:pos x="60" y="867"/>
                    </a:cxn>
                  </a:cxnLst>
                  <a:rect l="0" t="0" r="r" b="b"/>
                  <a:pathLst>
                    <a:path w="128" h="868">
                      <a:moveTo>
                        <a:pt x="60" y="867"/>
                      </a:moveTo>
                      <a:cubicBezTo>
                        <a:pt x="95" y="868"/>
                        <a:pt x="124" y="674"/>
                        <a:pt x="126" y="434"/>
                      </a:cubicBezTo>
                      <a:cubicBezTo>
                        <a:pt x="128" y="195"/>
                        <a:pt x="102" y="1"/>
                        <a:pt x="67" y="1"/>
                      </a:cubicBezTo>
                      <a:cubicBezTo>
                        <a:pt x="33" y="0"/>
                        <a:pt x="3" y="194"/>
                        <a:pt x="1" y="433"/>
                      </a:cubicBezTo>
                      <a:cubicBezTo>
                        <a:pt x="0" y="673"/>
                        <a:pt x="26" y="867"/>
                        <a:pt x="60" y="867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60" name="Freeform 356"/>
                <p:cNvSpPr>
                  <a:spLocks/>
                </p:cNvSpPr>
                <p:nvPr/>
              </p:nvSpPr>
              <p:spPr bwMode="auto">
                <a:xfrm>
                  <a:off x="2133" y="2329"/>
                  <a:ext cx="52" cy="104"/>
                </a:xfrm>
                <a:custGeom>
                  <a:avLst/>
                  <a:gdLst/>
                  <a:ahLst/>
                  <a:cxnLst>
                    <a:cxn ang="0">
                      <a:pos x="1" y="433"/>
                    </a:cxn>
                    <a:cxn ang="0">
                      <a:pos x="60" y="867"/>
                    </a:cxn>
                    <a:cxn ang="0">
                      <a:pos x="361" y="870"/>
                    </a:cxn>
                    <a:cxn ang="0">
                      <a:pos x="426" y="437"/>
                    </a:cxn>
                    <a:cxn ang="0">
                      <a:pos x="368" y="3"/>
                    </a:cxn>
                    <a:cxn ang="0">
                      <a:pos x="67" y="1"/>
                    </a:cxn>
                    <a:cxn ang="0">
                      <a:pos x="1" y="433"/>
                    </a:cxn>
                  </a:cxnLst>
                  <a:rect l="0" t="0" r="r" b="b"/>
                  <a:pathLst>
                    <a:path w="428" h="870">
                      <a:moveTo>
                        <a:pt x="1" y="433"/>
                      </a:moveTo>
                      <a:cubicBezTo>
                        <a:pt x="0" y="673"/>
                        <a:pt x="26" y="867"/>
                        <a:pt x="60" y="867"/>
                      </a:cubicBezTo>
                      <a:lnTo>
                        <a:pt x="361" y="870"/>
                      </a:lnTo>
                      <a:cubicBezTo>
                        <a:pt x="395" y="870"/>
                        <a:pt x="425" y="676"/>
                        <a:pt x="426" y="437"/>
                      </a:cubicBezTo>
                      <a:cubicBezTo>
                        <a:pt x="428" y="198"/>
                        <a:pt x="402" y="3"/>
                        <a:pt x="368" y="3"/>
                      </a:cubicBezTo>
                      <a:lnTo>
                        <a:pt x="67" y="1"/>
                      </a:lnTo>
                      <a:cubicBezTo>
                        <a:pt x="33" y="0"/>
                        <a:pt x="3" y="194"/>
                        <a:pt x="1" y="433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61" name="Freeform 357"/>
                <p:cNvSpPr>
                  <a:spLocks/>
                </p:cNvSpPr>
                <p:nvPr/>
              </p:nvSpPr>
              <p:spPr bwMode="auto">
                <a:xfrm>
                  <a:off x="2140" y="2329"/>
                  <a:ext cx="9" cy="104"/>
                </a:xfrm>
                <a:custGeom>
                  <a:avLst/>
                  <a:gdLst/>
                  <a:ahLst/>
                  <a:cxnLst>
                    <a:cxn ang="0">
                      <a:pos x="0" y="104"/>
                    </a:cxn>
                    <a:cxn ang="0">
                      <a:pos x="8" y="52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9" h="104">
                      <a:moveTo>
                        <a:pt x="0" y="104"/>
                      </a:moveTo>
                      <a:cubicBezTo>
                        <a:pt x="5" y="104"/>
                        <a:pt x="8" y="81"/>
                        <a:pt x="8" y="52"/>
                      </a:cubicBezTo>
                      <a:cubicBezTo>
                        <a:pt x="9" y="23"/>
                        <a:pt x="5" y="0"/>
                        <a:pt x="1" y="0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923" name="Group 364"/>
              <p:cNvGrpSpPr>
                <a:grpSpLocks/>
              </p:cNvGrpSpPr>
              <p:nvPr/>
            </p:nvGrpSpPr>
            <p:grpSpPr bwMode="auto">
              <a:xfrm>
                <a:off x="2086" y="2291"/>
                <a:ext cx="74" cy="195"/>
                <a:chOff x="2086" y="2291"/>
                <a:chExt cx="74" cy="195"/>
              </a:xfrm>
            </p:grpSpPr>
            <p:sp>
              <p:nvSpPr>
                <p:cNvPr id="2952" name="Freeform 359"/>
                <p:cNvSpPr>
                  <a:spLocks/>
                </p:cNvSpPr>
                <p:nvPr/>
              </p:nvSpPr>
              <p:spPr bwMode="auto">
                <a:xfrm>
                  <a:off x="2086" y="2307"/>
                  <a:ext cx="74" cy="179"/>
                </a:xfrm>
                <a:custGeom>
                  <a:avLst/>
                  <a:gdLst/>
                  <a:ahLst/>
                  <a:cxnLst>
                    <a:cxn ang="0">
                      <a:pos x="4" y="745"/>
                    </a:cxn>
                    <a:cxn ang="0">
                      <a:pos x="135" y="1492"/>
                    </a:cxn>
                    <a:cxn ang="0">
                      <a:pos x="469" y="1494"/>
                    </a:cxn>
                    <a:cxn ang="0">
                      <a:pos x="612" y="750"/>
                    </a:cxn>
                    <a:cxn ang="0">
                      <a:pos x="481" y="3"/>
                    </a:cxn>
                    <a:cxn ang="0">
                      <a:pos x="147" y="0"/>
                    </a:cxn>
                    <a:cxn ang="0">
                      <a:pos x="4" y="745"/>
                    </a:cxn>
                  </a:cxnLst>
                  <a:rect l="0" t="0" r="r" b="b"/>
                  <a:pathLst>
                    <a:path w="615" h="1495">
                      <a:moveTo>
                        <a:pt x="4" y="745"/>
                      </a:moveTo>
                      <a:cubicBezTo>
                        <a:pt x="0" y="1157"/>
                        <a:pt x="59" y="1491"/>
                        <a:pt x="135" y="1492"/>
                      </a:cubicBezTo>
                      <a:lnTo>
                        <a:pt x="469" y="1494"/>
                      </a:lnTo>
                      <a:cubicBezTo>
                        <a:pt x="545" y="1495"/>
                        <a:pt x="609" y="1162"/>
                        <a:pt x="612" y="750"/>
                      </a:cubicBezTo>
                      <a:cubicBezTo>
                        <a:pt x="615" y="338"/>
                        <a:pt x="557" y="3"/>
                        <a:pt x="481" y="3"/>
                      </a:cubicBezTo>
                      <a:lnTo>
                        <a:pt x="147" y="0"/>
                      </a:lnTo>
                      <a:cubicBezTo>
                        <a:pt x="71" y="0"/>
                        <a:pt x="7" y="333"/>
                        <a:pt x="4" y="74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53" name="Freeform 360"/>
                <p:cNvSpPr>
                  <a:spLocks/>
                </p:cNvSpPr>
                <p:nvPr/>
              </p:nvSpPr>
              <p:spPr bwMode="auto">
                <a:xfrm>
                  <a:off x="2086" y="2291"/>
                  <a:ext cx="74" cy="179"/>
                </a:xfrm>
                <a:custGeom>
                  <a:avLst/>
                  <a:gdLst/>
                  <a:ahLst/>
                  <a:cxnLst>
                    <a:cxn ang="0">
                      <a:pos x="4" y="746"/>
                    </a:cxn>
                    <a:cxn ang="0">
                      <a:pos x="135" y="1492"/>
                    </a:cxn>
                    <a:cxn ang="0">
                      <a:pos x="469" y="1495"/>
                    </a:cxn>
                    <a:cxn ang="0">
                      <a:pos x="612" y="750"/>
                    </a:cxn>
                    <a:cxn ang="0">
                      <a:pos x="481" y="4"/>
                    </a:cxn>
                    <a:cxn ang="0">
                      <a:pos x="147" y="1"/>
                    </a:cxn>
                    <a:cxn ang="0">
                      <a:pos x="4" y="746"/>
                    </a:cxn>
                  </a:cxnLst>
                  <a:rect l="0" t="0" r="r" b="b"/>
                  <a:pathLst>
                    <a:path w="615" h="1496">
                      <a:moveTo>
                        <a:pt x="4" y="746"/>
                      </a:moveTo>
                      <a:cubicBezTo>
                        <a:pt x="0" y="1157"/>
                        <a:pt x="59" y="1492"/>
                        <a:pt x="135" y="1492"/>
                      </a:cubicBezTo>
                      <a:lnTo>
                        <a:pt x="469" y="1495"/>
                      </a:lnTo>
                      <a:cubicBezTo>
                        <a:pt x="545" y="1496"/>
                        <a:pt x="609" y="1162"/>
                        <a:pt x="612" y="750"/>
                      </a:cubicBezTo>
                      <a:cubicBezTo>
                        <a:pt x="615" y="339"/>
                        <a:pt x="557" y="4"/>
                        <a:pt x="481" y="4"/>
                      </a:cubicBezTo>
                      <a:lnTo>
                        <a:pt x="147" y="1"/>
                      </a:lnTo>
                      <a:cubicBezTo>
                        <a:pt x="71" y="0"/>
                        <a:pt x="7" y="334"/>
                        <a:pt x="4" y="746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54" name="Freeform 361"/>
                <p:cNvSpPr>
                  <a:spLocks/>
                </p:cNvSpPr>
                <p:nvPr/>
              </p:nvSpPr>
              <p:spPr bwMode="auto">
                <a:xfrm>
                  <a:off x="2086" y="2291"/>
                  <a:ext cx="34" cy="179"/>
                </a:xfrm>
                <a:custGeom>
                  <a:avLst/>
                  <a:gdLst/>
                  <a:ahLst/>
                  <a:cxnLst>
                    <a:cxn ang="0">
                      <a:pos x="135" y="1492"/>
                    </a:cxn>
                    <a:cxn ang="0">
                      <a:pos x="278" y="748"/>
                    </a:cxn>
                    <a:cxn ang="0">
                      <a:pos x="147" y="1"/>
                    </a:cxn>
                    <a:cxn ang="0">
                      <a:pos x="4" y="746"/>
                    </a:cxn>
                    <a:cxn ang="0">
                      <a:pos x="135" y="1492"/>
                    </a:cxn>
                  </a:cxnLst>
                  <a:rect l="0" t="0" r="r" b="b"/>
                  <a:pathLst>
                    <a:path w="281" h="1493">
                      <a:moveTo>
                        <a:pt x="135" y="1492"/>
                      </a:moveTo>
                      <a:cubicBezTo>
                        <a:pt x="210" y="1493"/>
                        <a:pt x="274" y="1160"/>
                        <a:pt x="278" y="748"/>
                      </a:cubicBezTo>
                      <a:cubicBezTo>
                        <a:pt x="281" y="336"/>
                        <a:pt x="222" y="1"/>
                        <a:pt x="147" y="1"/>
                      </a:cubicBezTo>
                      <a:cubicBezTo>
                        <a:pt x="71" y="0"/>
                        <a:pt x="7" y="334"/>
                        <a:pt x="4" y="746"/>
                      </a:cubicBezTo>
                      <a:cubicBezTo>
                        <a:pt x="0" y="1157"/>
                        <a:pt x="59" y="1492"/>
                        <a:pt x="135" y="1492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55" name="Freeform 362"/>
                <p:cNvSpPr>
                  <a:spLocks/>
                </p:cNvSpPr>
                <p:nvPr/>
              </p:nvSpPr>
              <p:spPr bwMode="auto">
                <a:xfrm>
                  <a:off x="2086" y="2291"/>
                  <a:ext cx="74" cy="179"/>
                </a:xfrm>
                <a:custGeom>
                  <a:avLst/>
                  <a:gdLst/>
                  <a:ahLst/>
                  <a:cxnLst>
                    <a:cxn ang="0">
                      <a:pos x="4" y="746"/>
                    </a:cxn>
                    <a:cxn ang="0">
                      <a:pos x="135" y="1492"/>
                    </a:cxn>
                    <a:cxn ang="0">
                      <a:pos x="469" y="1495"/>
                    </a:cxn>
                    <a:cxn ang="0">
                      <a:pos x="612" y="750"/>
                    </a:cxn>
                    <a:cxn ang="0">
                      <a:pos x="481" y="4"/>
                    </a:cxn>
                    <a:cxn ang="0">
                      <a:pos x="147" y="1"/>
                    </a:cxn>
                    <a:cxn ang="0">
                      <a:pos x="4" y="746"/>
                    </a:cxn>
                  </a:cxnLst>
                  <a:rect l="0" t="0" r="r" b="b"/>
                  <a:pathLst>
                    <a:path w="615" h="1496">
                      <a:moveTo>
                        <a:pt x="4" y="746"/>
                      </a:moveTo>
                      <a:cubicBezTo>
                        <a:pt x="0" y="1157"/>
                        <a:pt x="59" y="1492"/>
                        <a:pt x="135" y="1492"/>
                      </a:cubicBezTo>
                      <a:lnTo>
                        <a:pt x="469" y="1495"/>
                      </a:lnTo>
                      <a:cubicBezTo>
                        <a:pt x="545" y="1496"/>
                        <a:pt x="609" y="1162"/>
                        <a:pt x="612" y="750"/>
                      </a:cubicBezTo>
                      <a:cubicBezTo>
                        <a:pt x="615" y="339"/>
                        <a:pt x="557" y="4"/>
                        <a:pt x="481" y="4"/>
                      </a:cubicBezTo>
                      <a:lnTo>
                        <a:pt x="147" y="1"/>
                      </a:lnTo>
                      <a:cubicBezTo>
                        <a:pt x="71" y="0"/>
                        <a:pt x="7" y="334"/>
                        <a:pt x="4" y="74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56" name="Freeform 363"/>
                <p:cNvSpPr>
                  <a:spLocks/>
                </p:cNvSpPr>
                <p:nvPr/>
              </p:nvSpPr>
              <p:spPr bwMode="auto">
                <a:xfrm>
                  <a:off x="2102" y="2291"/>
                  <a:ext cx="18" cy="179"/>
                </a:xfrm>
                <a:custGeom>
                  <a:avLst/>
                  <a:gdLst/>
                  <a:ahLst/>
                  <a:cxnLst>
                    <a:cxn ang="0">
                      <a:pos x="0" y="179"/>
                    </a:cxn>
                    <a:cxn ang="0">
                      <a:pos x="17" y="9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8" h="179">
                      <a:moveTo>
                        <a:pt x="0" y="179"/>
                      </a:moveTo>
                      <a:cubicBezTo>
                        <a:pt x="9" y="179"/>
                        <a:pt x="17" y="139"/>
                        <a:pt x="17" y="90"/>
                      </a:cubicBezTo>
                      <a:cubicBezTo>
                        <a:pt x="18" y="40"/>
                        <a:pt x="11" y="0"/>
                        <a:pt x="2" y="0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924" name="Group 370"/>
              <p:cNvGrpSpPr>
                <a:grpSpLocks/>
              </p:cNvGrpSpPr>
              <p:nvPr/>
            </p:nvGrpSpPr>
            <p:grpSpPr bwMode="auto">
              <a:xfrm>
                <a:off x="2075" y="2235"/>
                <a:ext cx="61" cy="306"/>
                <a:chOff x="2075" y="2235"/>
                <a:chExt cx="61" cy="306"/>
              </a:xfrm>
            </p:grpSpPr>
            <p:sp>
              <p:nvSpPr>
                <p:cNvPr id="2947" name="Freeform 365"/>
                <p:cNvSpPr>
                  <a:spLocks/>
                </p:cNvSpPr>
                <p:nvPr/>
              </p:nvSpPr>
              <p:spPr bwMode="auto">
                <a:xfrm>
                  <a:off x="2075" y="2251"/>
                  <a:ext cx="61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20" y="2417"/>
                    </a:cxn>
                    <a:cxn ang="0">
                      <a:pos x="370" y="2419"/>
                    </a:cxn>
                    <a:cxn ang="0">
                      <a:pos x="505" y="1212"/>
                    </a:cxn>
                    <a:cxn ang="0">
                      <a:pos x="390" y="3"/>
                    </a:cxn>
                    <a:cxn ang="0">
                      <a:pos x="140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511" h="2420">
                      <a:moveTo>
                        <a:pt x="5" y="1208"/>
                      </a:moveTo>
                      <a:cubicBezTo>
                        <a:pt x="0" y="1875"/>
                        <a:pt x="51" y="2417"/>
                        <a:pt x="120" y="2417"/>
                      </a:cubicBezTo>
                      <a:lnTo>
                        <a:pt x="370" y="2419"/>
                      </a:lnTo>
                      <a:cubicBezTo>
                        <a:pt x="439" y="2420"/>
                        <a:pt x="500" y="1880"/>
                        <a:pt x="505" y="1212"/>
                      </a:cubicBezTo>
                      <a:cubicBezTo>
                        <a:pt x="511" y="545"/>
                        <a:pt x="459" y="3"/>
                        <a:pt x="390" y="3"/>
                      </a:cubicBezTo>
                      <a:lnTo>
                        <a:pt x="140" y="1"/>
                      </a:lnTo>
                      <a:cubicBezTo>
                        <a:pt x="71" y="0"/>
                        <a:pt x="11" y="541"/>
                        <a:pt x="5" y="1208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48" name="Freeform 366"/>
                <p:cNvSpPr>
                  <a:spLocks/>
                </p:cNvSpPr>
                <p:nvPr/>
              </p:nvSpPr>
              <p:spPr bwMode="auto">
                <a:xfrm>
                  <a:off x="2075" y="2235"/>
                  <a:ext cx="61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20" y="2417"/>
                    </a:cxn>
                    <a:cxn ang="0">
                      <a:pos x="370" y="2419"/>
                    </a:cxn>
                    <a:cxn ang="0">
                      <a:pos x="505" y="1212"/>
                    </a:cxn>
                    <a:cxn ang="0">
                      <a:pos x="390" y="3"/>
                    </a:cxn>
                    <a:cxn ang="0">
                      <a:pos x="140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511" h="2420">
                      <a:moveTo>
                        <a:pt x="5" y="1208"/>
                      </a:moveTo>
                      <a:cubicBezTo>
                        <a:pt x="0" y="1875"/>
                        <a:pt x="51" y="2417"/>
                        <a:pt x="120" y="2417"/>
                      </a:cubicBezTo>
                      <a:lnTo>
                        <a:pt x="370" y="2419"/>
                      </a:lnTo>
                      <a:cubicBezTo>
                        <a:pt x="439" y="2420"/>
                        <a:pt x="500" y="1879"/>
                        <a:pt x="505" y="1212"/>
                      </a:cubicBezTo>
                      <a:cubicBezTo>
                        <a:pt x="511" y="544"/>
                        <a:pt x="459" y="3"/>
                        <a:pt x="390" y="3"/>
                      </a:cubicBezTo>
                      <a:lnTo>
                        <a:pt x="140" y="1"/>
                      </a:lnTo>
                      <a:cubicBezTo>
                        <a:pt x="71" y="0"/>
                        <a:pt x="11" y="540"/>
                        <a:pt x="5" y="1208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49" name="Freeform 367"/>
                <p:cNvSpPr>
                  <a:spLocks/>
                </p:cNvSpPr>
                <p:nvPr/>
              </p:nvSpPr>
              <p:spPr bwMode="auto">
                <a:xfrm>
                  <a:off x="2075" y="2235"/>
                  <a:ext cx="31" cy="290"/>
                </a:xfrm>
                <a:custGeom>
                  <a:avLst/>
                  <a:gdLst/>
                  <a:ahLst/>
                  <a:cxnLst>
                    <a:cxn ang="0">
                      <a:pos x="120" y="2417"/>
                    </a:cxn>
                    <a:cxn ang="0">
                      <a:pos x="255" y="1210"/>
                    </a:cxn>
                    <a:cxn ang="0">
                      <a:pos x="140" y="1"/>
                    </a:cxn>
                    <a:cxn ang="0">
                      <a:pos x="5" y="1208"/>
                    </a:cxn>
                    <a:cxn ang="0">
                      <a:pos x="120" y="2417"/>
                    </a:cxn>
                  </a:cxnLst>
                  <a:rect l="0" t="0" r="r" b="b"/>
                  <a:pathLst>
                    <a:path w="261" h="2418">
                      <a:moveTo>
                        <a:pt x="120" y="2417"/>
                      </a:moveTo>
                      <a:cubicBezTo>
                        <a:pt x="189" y="2418"/>
                        <a:pt x="250" y="1877"/>
                        <a:pt x="255" y="1210"/>
                      </a:cubicBezTo>
                      <a:cubicBezTo>
                        <a:pt x="261" y="542"/>
                        <a:pt x="209" y="1"/>
                        <a:pt x="140" y="1"/>
                      </a:cubicBezTo>
                      <a:cubicBezTo>
                        <a:pt x="71" y="0"/>
                        <a:pt x="11" y="540"/>
                        <a:pt x="5" y="1208"/>
                      </a:cubicBezTo>
                      <a:cubicBezTo>
                        <a:pt x="0" y="1875"/>
                        <a:pt x="51" y="2417"/>
                        <a:pt x="120" y="2417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50" name="Freeform 368"/>
                <p:cNvSpPr>
                  <a:spLocks/>
                </p:cNvSpPr>
                <p:nvPr/>
              </p:nvSpPr>
              <p:spPr bwMode="auto">
                <a:xfrm>
                  <a:off x="2075" y="2235"/>
                  <a:ext cx="61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20" y="2417"/>
                    </a:cxn>
                    <a:cxn ang="0">
                      <a:pos x="370" y="2419"/>
                    </a:cxn>
                    <a:cxn ang="0">
                      <a:pos x="505" y="1212"/>
                    </a:cxn>
                    <a:cxn ang="0">
                      <a:pos x="390" y="3"/>
                    </a:cxn>
                    <a:cxn ang="0">
                      <a:pos x="140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511" h="2420">
                      <a:moveTo>
                        <a:pt x="5" y="1208"/>
                      </a:moveTo>
                      <a:cubicBezTo>
                        <a:pt x="0" y="1875"/>
                        <a:pt x="51" y="2417"/>
                        <a:pt x="120" y="2417"/>
                      </a:cubicBezTo>
                      <a:lnTo>
                        <a:pt x="370" y="2419"/>
                      </a:lnTo>
                      <a:cubicBezTo>
                        <a:pt x="439" y="2420"/>
                        <a:pt x="500" y="1879"/>
                        <a:pt x="505" y="1212"/>
                      </a:cubicBezTo>
                      <a:cubicBezTo>
                        <a:pt x="511" y="544"/>
                        <a:pt x="459" y="3"/>
                        <a:pt x="390" y="3"/>
                      </a:cubicBezTo>
                      <a:lnTo>
                        <a:pt x="140" y="1"/>
                      </a:lnTo>
                      <a:cubicBezTo>
                        <a:pt x="71" y="0"/>
                        <a:pt x="11" y="540"/>
                        <a:pt x="5" y="1208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51" name="Freeform 369"/>
                <p:cNvSpPr>
                  <a:spLocks/>
                </p:cNvSpPr>
                <p:nvPr/>
              </p:nvSpPr>
              <p:spPr bwMode="auto">
                <a:xfrm>
                  <a:off x="2089" y="2235"/>
                  <a:ext cx="17" cy="290"/>
                </a:xfrm>
                <a:custGeom>
                  <a:avLst/>
                  <a:gdLst/>
                  <a:ahLst/>
                  <a:cxnLst>
                    <a:cxn ang="0">
                      <a:pos x="0" y="290"/>
                    </a:cxn>
                    <a:cxn ang="0">
                      <a:pos x="16" y="145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7" h="290">
                      <a:moveTo>
                        <a:pt x="0" y="290"/>
                      </a:moveTo>
                      <a:cubicBezTo>
                        <a:pt x="8" y="290"/>
                        <a:pt x="16" y="225"/>
                        <a:pt x="16" y="145"/>
                      </a:cubicBezTo>
                      <a:cubicBezTo>
                        <a:pt x="17" y="65"/>
                        <a:pt x="11" y="0"/>
                        <a:pt x="3" y="0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925" name="Group 376"/>
              <p:cNvGrpSpPr>
                <a:grpSpLocks/>
              </p:cNvGrpSpPr>
              <p:nvPr/>
            </p:nvGrpSpPr>
            <p:grpSpPr bwMode="auto">
              <a:xfrm>
                <a:off x="1813" y="2276"/>
                <a:ext cx="285" cy="224"/>
                <a:chOff x="1813" y="2276"/>
                <a:chExt cx="285" cy="224"/>
              </a:xfrm>
            </p:grpSpPr>
            <p:sp>
              <p:nvSpPr>
                <p:cNvPr id="2942" name="Freeform 371"/>
                <p:cNvSpPr>
                  <a:spLocks/>
                </p:cNvSpPr>
                <p:nvPr/>
              </p:nvSpPr>
              <p:spPr bwMode="auto">
                <a:xfrm>
                  <a:off x="1813" y="2292"/>
                  <a:ext cx="277" cy="208"/>
                </a:xfrm>
                <a:custGeom>
                  <a:avLst/>
                  <a:gdLst/>
                  <a:ahLst/>
                  <a:cxnLst>
                    <a:cxn ang="0">
                      <a:pos x="4" y="858"/>
                    </a:cxn>
                    <a:cxn ang="0">
                      <a:pos x="121" y="1717"/>
                    </a:cxn>
                    <a:cxn ang="0">
                      <a:pos x="2173" y="1734"/>
                    </a:cxn>
                    <a:cxn ang="0">
                      <a:pos x="2304" y="876"/>
                    </a:cxn>
                    <a:cxn ang="0">
                      <a:pos x="2187" y="17"/>
                    </a:cxn>
                    <a:cxn ang="0">
                      <a:pos x="134" y="1"/>
                    </a:cxn>
                    <a:cxn ang="0">
                      <a:pos x="4" y="858"/>
                    </a:cxn>
                  </a:cxnLst>
                  <a:rect l="0" t="0" r="r" b="b"/>
                  <a:pathLst>
                    <a:path w="2308" h="1734">
                      <a:moveTo>
                        <a:pt x="4" y="858"/>
                      </a:moveTo>
                      <a:cubicBezTo>
                        <a:pt x="0" y="1332"/>
                        <a:pt x="52" y="1717"/>
                        <a:pt x="121" y="1717"/>
                      </a:cubicBezTo>
                      <a:lnTo>
                        <a:pt x="2173" y="1734"/>
                      </a:lnTo>
                      <a:cubicBezTo>
                        <a:pt x="2241" y="1734"/>
                        <a:pt x="2300" y="1350"/>
                        <a:pt x="2304" y="876"/>
                      </a:cubicBezTo>
                      <a:cubicBezTo>
                        <a:pt x="2308" y="402"/>
                        <a:pt x="2255" y="18"/>
                        <a:pt x="2187" y="17"/>
                      </a:cubicBezTo>
                      <a:lnTo>
                        <a:pt x="134" y="1"/>
                      </a:lnTo>
                      <a:cubicBezTo>
                        <a:pt x="66" y="0"/>
                        <a:pt x="8" y="384"/>
                        <a:pt x="4" y="858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43" name="Freeform 372"/>
                <p:cNvSpPr>
                  <a:spLocks/>
                </p:cNvSpPr>
                <p:nvPr/>
              </p:nvSpPr>
              <p:spPr bwMode="auto">
                <a:xfrm>
                  <a:off x="1821" y="2276"/>
                  <a:ext cx="277" cy="208"/>
                </a:xfrm>
                <a:custGeom>
                  <a:avLst/>
                  <a:gdLst/>
                  <a:ahLst/>
                  <a:cxnLst>
                    <a:cxn ang="0">
                      <a:pos x="4" y="858"/>
                    </a:cxn>
                    <a:cxn ang="0">
                      <a:pos x="120" y="1717"/>
                    </a:cxn>
                    <a:cxn ang="0">
                      <a:pos x="2173" y="1733"/>
                    </a:cxn>
                    <a:cxn ang="0">
                      <a:pos x="2303" y="876"/>
                    </a:cxn>
                    <a:cxn ang="0">
                      <a:pos x="2187" y="17"/>
                    </a:cxn>
                    <a:cxn ang="0">
                      <a:pos x="134" y="0"/>
                    </a:cxn>
                    <a:cxn ang="0">
                      <a:pos x="4" y="858"/>
                    </a:cxn>
                  </a:cxnLst>
                  <a:rect l="0" t="0" r="r" b="b"/>
                  <a:pathLst>
                    <a:path w="2307" h="1734">
                      <a:moveTo>
                        <a:pt x="4" y="858"/>
                      </a:moveTo>
                      <a:cubicBezTo>
                        <a:pt x="0" y="1332"/>
                        <a:pt x="52" y="1716"/>
                        <a:pt x="120" y="1717"/>
                      </a:cubicBezTo>
                      <a:lnTo>
                        <a:pt x="2173" y="1733"/>
                      </a:lnTo>
                      <a:cubicBezTo>
                        <a:pt x="2241" y="1734"/>
                        <a:pt x="2300" y="1350"/>
                        <a:pt x="2303" y="876"/>
                      </a:cubicBezTo>
                      <a:cubicBezTo>
                        <a:pt x="2307" y="402"/>
                        <a:pt x="2255" y="17"/>
                        <a:pt x="2187" y="17"/>
                      </a:cubicBezTo>
                      <a:lnTo>
                        <a:pt x="134" y="0"/>
                      </a:lnTo>
                      <a:cubicBezTo>
                        <a:pt x="66" y="0"/>
                        <a:pt x="7" y="383"/>
                        <a:pt x="4" y="858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44" name="Freeform 373"/>
                <p:cNvSpPr>
                  <a:spLocks/>
                </p:cNvSpPr>
                <p:nvPr/>
              </p:nvSpPr>
              <p:spPr bwMode="auto">
                <a:xfrm>
                  <a:off x="1821" y="2276"/>
                  <a:ext cx="31" cy="206"/>
                </a:xfrm>
                <a:custGeom>
                  <a:avLst/>
                  <a:gdLst/>
                  <a:ahLst/>
                  <a:cxnLst>
                    <a:cxn ang="0">
                      <a:pos x="120" y="1717"/>
                    </a:cxn>
                    <a:cxn ang="0">
                      <a:pos x="251" y="860"/>
                    </a:cxn>
                    <a:cxn ang="0">
                      <a:pos x="134" y="0"/>
                    </a:cxn>
                    <a:cxn ang="0">
                      <a:pos x="4" y="858"/>
                    </a:cxn>
                    <a:cxn ang="0">
                      <a:pos x="120" y="1717"/>
                    </a:cxn>
                  </a:cxnLst>
                  <a:rect l="0" t="0" r="r" b="b"/>
                  <a:pathLst>
                    <a:path w="255" h="1717">
                      <a:moveTo>
                        <a:pt x="120" y="1717"/>
                      </a:moveTo>
                      <a:cubicBezTo>
                        <a:pt x="189" y="1717"/>
                        <a:pt x="247" y="1334"/>
                        <a:pt x="251" y="860"/>
                      </a:cubicBezTo>
                      <a:cubicBezTo>
                        <a:pt x="255" y="385"/>
                        <a:pt x="203" y="1"/>
                        <a:pt x="134" y="0"/>
                      </a:cubicBezTo>
                      <a:cubicBezTo>
                        <a:pt x="66" y="0"/>
                        <a:pt x="7" y="383"/>
                        <a:pt x="4" y="858"/>
                      </a:cubicBezTo>
                      <a:cubicBezTo>
                        <a:pt x="0" y="1332"/>
                        <a:pt x="52" y="1716"/>
                        <a:pt x="120" y="1717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45" name="Freeform 374"/>
                <p:cNvSpPr>
                  <a:spLocks/>
                </p:cNvSpPr>
                <p:nvPr/>
              </p:nvSpPr>
              <p:spPr bwMode="auto">
                <a:xfrm>
                  <a:off x="1821" y="2276"/>
                  <a:ext cx="277" cy="208"/>
                </a:xfrm>
                <a:custGeom>
                  <a:avLst/>
                  <a:gdLst/>
                  <a:ahLst/>
                  <a:cxnLst>
                    <a:cxn ang="0">
                      <a:pos x="4" y="858"/>
                    </a:cxn>
                    <a:cxn ang="0">
                      <a:pos x="120" y="1717"/>
                    </a:cxn>
                    <a:cxn ang="0">
                      <a:pos x="2173" y="1733"/>
                    </a:cxn>
                    <a:cxn ang="0">
                      <a:pos x="2303" y="876"/>
                    </a:cxn>
                    <a:cxn ang="0">
                      <a:pos x="2187" y="17"/>
                    </a:cxn>
                    <a:cxn ang="0">
                      <a:pos x="134" y="0"/>
                    </a:cxn>
                    <a:cxn ang="0">
                      <a:pos x="4" y="858"/>
                    </a:cxn>
                  </a:cxnLst>
                  <a:rect l="0" t="0" r="r" b="b"/>
                  <a:pathLst>
                    <a:path w="2307" h="1734">
                      <a:moveTo>
                        <a:pt x="4" y="858"/>
                      </a:moveTo>
                      <a:cubicBezTo>
                        <a:pt x="0" y="1332"/>
                        <a:pt x="52" y="1716"/>
                        <a:pt x="120" y="1717"/>
                      </a:cubicBezTo>
                      <a:lnTo>
                        <a:pt x="2173" y="1733"/>
                      </a:lnTo>
                      <a:cubicBezTo>
                        <a:pt x="2241" y="1734"/>
                        <a:pt x="2300" y="1350"/>
                        <a:pt x="2303" y="876"/>
                      </a:cubicBezTo>
                      <a:cubicBezTo>
                        <a:pt x="2307" y="402"/>
                        <a:pt x="2255" y="17"/>
                        <a:pt x="2187" y="17"/>
                      </a:cubicBezTo>
                      <a:lnTo>
                        <a:pt x="134" y="0"/>
                      </a:lnTo>
                      <a:cubicBezTo>
                        <a:pt x="66" y="0"/>
                        <a:pt x="7" y="383"/>
                        <a:pt x="4" y="858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46" name="Freeform 375"/>
                <p:cNvSpPr>
                  <a:spLocks/>
                </p:cNvSpPr>
                <p:nvPr/>
              </p:nvSpPr>
              <p:spPr bwMode="auto">
                <a:xfrm>
                  <a:off x="1835" y="2276"/>
                  <a:ext cx="17" cy="206"/>
                </a:xfrm>
                <a:custGeom>
                  <a:avLst/>
                  <a:gdLst/>
                  <a:ahLst/>
                  <a:cxnLst>
                    <a:cxn ang="0">
                      <a:pos x="0" y="206"/>
                    </a:cxn>
                    <a:cxn ang="0">
                      <a:pos x="16" y="103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206">
                      <a:moveTo>
                        <a:pt x="0" y="206"/>
                      </a:moveTo>
                      <a:cubicBezTo>
                        <a:pt x="9" y="206"/>
                        <a:pt x="16" y="160"/>
                        <a:pt x="16" y="103"/>
                      </a:cubicBezTo>
                      <a:cubicBezTo>
                        <a:pt x="17" y="46"/>
                        <a:pt x="10" y="0"/>
                        <a:pt x="2" y="0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926" name="Freeform 377"/>
              <p:cNvSpPr>
                <a:spLocks/>
              </p:cNvSpPr>
              <p:nvPr/>
            </p:nvSpPr>
            <p:spPr bwMode="auto">
              <a:xfrm>
                <a:off x="2099" y="2380"/>
                <a:ext cx="3" cy="6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12" y="50"/>
                  </a:cxn>
                  <a:cxn ang="0">
                    <a:pos x="25" y="25"/>
                  </a:cxn>
                  <a:cxn ang="0">
                    <a:pos x="13" y="0"/>
                  </a:cxn>
                  <a:cxn ang="0">
                    <a:pos x="0" y="25"/>
                  </a:cxn>
                </a:cxnLst>
                <a:rect l="0" t="0" r="r" b="b"/>
                <a:pathLst>
                  <a:path w="25" h="50">
                    <a:moveTo>
                      <a:pt x="0" y="25"/>
                    </a:moveTo>
                    <a:cubicBezTo>
                      <a:pt x="0" y="39"/>
                      <a:pt x="6" y="50"/>
                      <a:pt x="12" y="50"/>
                    </a:cubicBezTo>
                    <a:cubicBezTo>
                      <a:pt x="19" y="50"/>
                      <a:pt x="25" y="39"/>
                      <a:pt x="25" y="25"/>
                    </a:cubicBezTo>
                    <a:cubicBezTo>
                      <a:pt x="25" y="11"/>
                      <a:pt x="20" y="0"/>
                      <a:pt x="13" y="0"/>
                    </a:cubicBezTo>
                    <a:cubicBezTo>
                      <a:pt x="6" y="0"/>
                      <a:pt x="0" y="11"/>
                      <a:pt x="0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27" name="Freeform 378"/>
              <p:cNvSpPr>
                <a:spLocks/>
              </p:cNvSpPr>
              <p:nvPr/>
            </p:nvSpPr>
            <p:spPr bwMode="auto">
              <a:xfrm>
                <a:off x="2085" y="2489"/>
                <a:ext cx="5" cy="9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21" y="75"/>
                  </a:cxn>
                  <a:cxn ang="0">
                    <a:pos x="42" y="38"/>
                  </a:cxn>
                  <a:cxn ang="0">
                    <a:pos x="22" y="0"/>
                  </a:cxn>
                  <a:cxn ang="0">
                    <a:pos x="0" y="37"/>
                  </a:cxn>
                </a:cxnLst>
                <a:rect l="0" t="0" r="r" b="b"/>
                <a:pathLst>
                  <a:path w="42" h="75">
                    <a:moveTo>
                      <a:pt x="0" y="37"/>
                    </a:moveTo>
                    <a:cubicBezTo>
                      <a:pt x="0" y="58"/>
                      <a:pt x="9" y="75"/>
                      <a:pt x="21" y="75"/>
                    </a:cubicBezTo>
                    <a:cubicBezTo>
                      <a:pt x="33" y="75"/>
                      <a:pt x="42" y="59"/>
                      <a:pt x="42" y="38"/>
                    </a:cubicBezTo>
                    <a:cubicBezTo>
                      <a:pt x="42" y="17"/>
                      <a:pt x="33" y="0"/>
                      <a:pt x="22" y="0"/>
                    </a:cubicBezTo>
                    <a:cubicBezTo>
                      <a:pt x="10" y="0"/>
                      <a:pt x="1" y="17"/>
                      <a:pt x="0" y="37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28" name="Freeform 379"/>
              <p:cNvSpPr>
                <a:spLocks/>
              </p:cNvSpPr>
              <p:nvPr/>
            </p:nvSpPr>
            <p:spPr bwMode="auto">
              <a:xfrm>
                <a:off x="2089" y="2260"/>
                <a:ext cx="6" cy="9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20" y="75"/>
                  </a:cxn>
                  <a:cxn ang="0">
                    <a:pos x="41" y="37"/>
                  </a:cxn>
                  <a:cxn ang="0">
                    <a:pos x="21" y="0"/>
                  </a:cxn>
                  <a:cxn ang="0">
                    <a:pos x="0" y="37"/>
                  </a:cxn>
                </a:cxnLst>
                <a:rect l="0" t="0" r="r" b="b"/>
                <a:pathLst>
                  <a:path w="42" h="75">
                    <a:moveTo>
                      <a:pt x="0" y="37"/>
                    </a:moveTo>
                    <a:cubicBezTo>
                      <a:pt x="0" y="58"/>
                      <a:pt x="9" y="75"/>
                      <a:pt x="20" y="75"/>
                    </a:cubicBezTo>
                    <a:cubicBezTo>
                      <a:pt x="32" y="75"/>
                      <a:pt x="41" y="58"/>
                      <a:pt x="41" y="37"/>
                    </a:cubicBezTo>
                    <a:cubicBezTo>
                      <a:pt x="42" y="17"/>
                      <a:pt x="32" y="0"/>
                      <a:pt x="21" y="0"/>
                    </a:cubicBezTo>
                    <a:cubicBezTo>
                      <a:pt x="9" y="0"/>
                      <a:pt x="0" y="16"/>
                      <a:pt x="0" y="37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29" name="Freeform 380"/>
              <p:cNvSpPr>
                <a:spLocks/>
              </p:cNvSpPr>
              <p:nvPr/>
            </p:nvSpPr>
            <p:spPr bwMode="auto">
              <a:xfrm>
                <a:off x="2097" y="2318"/>
                <a:ext cx="5" cy="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21" y="67"/>
                  </a:cxn>
                  <a:cxn ang="0">
                    <a:pos x="42" y="34"/>
                  </a:cxn>
                  <a:cxn ang="0">
                    <a:pos x="22" y="0"/>
                  </a:cxn>
                  <a:cxn ang="0">
                    <a:pos x="0" y="33"/>
                  </a:cxn>
                </a:cxnLst>
                <a:rect l="0" t="0" r="r" b="b"/>
                <a:pathLst>
                  <a:path w="42" h="67">
                    <a:moveTo>
                      <a:pt x="0" y="33"/>
                    </a:moveTo>
                    <a:cubicBezTo>
                      <a:pt x="0" y="52"/>
                      <a:pt x="10" y="67"/>
                      <a:pt x="21" y="67"/>
                    </a:cubicBezTo>
                    <a:cubicBezTo>
                      <a:pt x="33" y="67"/>
                      <a:pt x="42" y="52"/>
                      <a:pt x="42" y="34"/>
                    </a:cubicBezTo>
                    <a:cubicBezTo>
                      <a:pt x="42" y="15"/>
                      <a:pt x="33" y="0"/>
                      <a:pt x="22" y="0"/>
                    </a:cubicBezTo>
                    <a:cubicBezTo>
                      <a:pt x="10" y="0"/>
                      <a:pt x="1" y="15"/>
                      <a:pt x="0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30" name="Freeform 381"/>
              <p:cNvSpPr>
                <a:spLocks/>
              </p:cNvSpPr>
              <p:nvPr/>
            </p:nvSpPr>
            <p:spPr bwMode="auto">
              <a:xfrm>
                <a:off x="2096" y="2437"/>
                <a:ext cx="5" cy="7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17" y="58"/>
                  </a:cxn>
                  <a:cxn ang="0">
                    <a:pos x="33" y="29"/>
                  </a:cxn>
                  <a:cxn ang="0">
                    <a:pos x="17" y="0"/>
                  </a:cxn>
                  <a:cxn ang="0">
                    <a:pos x="0" y="29"/>
                  </a:cxn>
                </a:cxnLst>
                <a:rect l="0" t="0" r="r" b="b"/>
                <a:pathLst>
                  <a:path w="34" h="58">
                    <a:moveTo>
                      <a:pt x="0" y="29"/>
                    </a:moveTo>
                    <a:cubicBezTo>
                      <a:pt x="0" y="45"/>
                      <a:pt x="7" y="58"/>
                      <a:pt x="17" y="58"/>
                    </a:cubicBezTo>
                    <a:cubicBezTo>
                      <a:pt x="26" y="58"/>
                      <a:pt x="33" y="45"/>
                      <a:pt x="33" y="29"/>
                    </a:cubicBezTo>
                    <a:cubicBezTo>
                      <a:pt x="34" y="13"/>
                      <a:pt x="26" y="0"/>
                      <a:pt x="17" y="0"/>
                    </a:cubicBezTo>
                    <a:cubicBezTo>
                      <a:pt x="8" y="0"/>
                      <a:pt x="0" y="13"/>
                      <a:pt x="0" y="29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2931" name="Group 387"/>
              <p:cNvGrpSpPr>
                <a:grpSpLocks/>
              </p:cNvGrpSpPr>
              <p:nvPr/>
            </p:nvGrpSpPr>
            <p:grpSpPr bwMode="auto">
              <a:xfrm>
                <a:off x="1784" y="2234"/>
                <a:ext cx="83" cy="298"/>
                <a:chOff x="1784" y="2234"/>
                <a:chExt cx="83" cy="298"/>
              </a:xfrm>
            </p:grpSpPr>
            <p:sp>
              <p:nvSpPr>
                <p:cNvPr id="2937" name="Freeform 382"/>
                <p:cNvSpPr>
                  <a:spLocks/>
                </p:cNvSpPr>
                <p:nvPr/>
              </p:nvSpPr>
              <p:spPr bwMode="auto">
                <a:xfrm>
                  <a:off x="1784" y="2242"/>
                  <a:ext cx="83" cy="290"/>
                </a:xfrm>
                <a:custGeom>
                  <a:avLst/>
                  <a:gdLst/>
                  <a:ahLst/>
                  <a:cxnLst>
                    <a:cxn ang="0">
                      <a:pos x="5" y="1207"/>
                    </a:cxn>
                    <a:cxn ang="0">
                      <a:pos x="166" y="2417"/>
                    </a:cxn>
                    <a:cxn ang="0">
                      <a:pos x="508" y="2420"/>
                    </a:cxn>
                    <a:cxn ang="0">
                      <a:pos x="688" y="1213"/>
                    </a:cxn>
                    <a:cxn ang="0">
                      <a:pos x="527" y="3"/>
                    </a:cxn>
                    <a:cxn ang="0">
                      <a:pos x="186" y="0"/>
                    </a:cxn>
                    <a:cxn ang="0">
                      <a:pos x="5" y="1207"/>
                    </a:cxn>
                  </a:cxnLst>
                  <a:rect l="0" t="0" r="r" b="b"/>
                  <a:pathLst>
                    <a:path w="694" h="2421">
                      <a:moveTo>
                        <a:pt x="5" y="1207"/>
                      </a:moveTo>
                      <a:cubicBezTo>
                        <a:pt x="0" y="1875"/>
                        <a:pt x="72" y="2416"/>
                        <a:pt x="166" y="2417"/>
                      </a:cubicBezTo>
                      <a:lnTo>
                        <a:pt x="508" y="2420"/>
                      </a:lnTo>
                      <a:cubicBezTo>
                        <a:pt x="602" y="2421"/>
                        <a:pt x="683" y="1880"/>
                        <a:pt x="688" y="1213"/>
                      </a:cubicBezTo>
                      <a:cubicBezTo>
                        <a:pt x="694" y="546"/>
                        <a:pt x="622" y="4"/>
                        <a:pt x="527" y="3"/>
                      </a:cubicBezTo>
                      <a:lnTo>
                        <a:pt x="186" y="0"/>
                      </a:lnTo>
                      <a:cubicBezTo>
                        <a:pt x="91" y="0"/>
                        <a:pt x="11" y="540"/>
                        <a:pt x="5" y="1207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38" name="Freeform 383"/>
                <p:cNvSpPr>
                  <a:spLocks/>
                </p:cNvSpPr>
                <p:nvPr/>
              </p:nvSpPr>
              <p:spPr bwMode="auto">
                <a:xfrm>
                  <a:off x="1784" y="2234"/>
                  <a:ext cx="83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66" y="2417"/>
                    </a:cxn>
                    <a:cxn ang="0">
                      <a:pos x="508" y="2420"/>
                    </a:cxn>
                    <a:cxn ang="0">
                      <a:pos x="688" y="1213"/>
                    </a:cxn>
                    <a:cxn ang="0">
                      <a:pos x="527" y="4"/>
                    </a:cxn>
                    <a:cxn ang="0">
                      <a:pos x="186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694" h="2421">
                      <a:moveTo>
                        <a:pt x="5" y="1208"/>
                      </a:moveTo>
                      <a:cubicBezTo>
                        <a:pt x="0" y="1875"/>
                        <a:pt x="72" y="2417"/>
                        <a:pt x="166" y="2417"/>
                      </a:cubicBezTo>
                      <a:lnTo>
                        <a:pt x="508" y="2420"/>
                      </a:lnTo>
                      <a:cubicBezTo>
                        <a:pt x="602" y="2421"/>
                        <a:pt x="683" y="1881"/>
                        <a:pt x="688" y="1213"/>
                      </a:cubicBezTo>
                      <a:cubicBezTo>
                        <a:pt x="694" y="546"/>
                        <a:pt x="622" y="4"/>
                        <a:pt x="527" y="4"/>
                      </a:cubicBezTo>
                      <a:lnTo>
                        <a:pt x="186" y="1"/>
                      </a:lnTo>
                      <a:cubicBezTo>
                        <a:pt x="91" y="0"/>
                        <a:pt x="11" y="540"/>
                        <a:pt x="5" y="1208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39" name="Freeform 384"/>
                <p:cNvSpPr>
                  <a:spLocks/>
                </p:cNvSpPr>
                <p:nvPr/>
              </p:nvSpPr>
              <p:spPr bwMode="auto">
                <a:xfrm>
                  <a:off x="1784" y="2234"/>
                  <a:ext cx="42" cy="290"/>
                </a:xfrm>
                <a:custGeom>
                  <a:avLst/>
                  <a:gdLst/>
                  <a:ahLst/>
                  <a:cxnLst>
                    <a:cxn ang="0">
                      <a:pos x="166" y="2417"/>
                    </a:cxn>
                    <a:cxn ang="0">
                      <a:pos x="347" y="1210"/>
                    </a:cxn>
                    <a:cxn ang="0">
                      <a:pos x="186" y="1"/>
                    </a:cxn>
                    <a:cxn ang="0">
                      <a:pos x="5" y="1208"/>
                    </a:cxn>
                    <a:cxn ang="0">
                      <a:pos x="166" y="2417"/>
                    </a:cxn>
                  </a:cxnLst>
                  <a:rect l="0" t="0" r="r" b="b"/>
                  <a:pathLst>
                    <a:path w="352" h="2418">
                      <a:moveTo>
                        <a:pt x="166" y="2417"/>
                      </a:moveTo>
                      <a:cubicBezTo>
                        <a:pt x="261" y="2418"/>
                        <a:pt x="341" y="1878"/>
                        <a:pt x="347" y="1210"/>
                      </a:cubicBezTo>
                      <a:cubicBezTo>
                        <a:pt x="352" y="543"/>
                        <a:pt x="280" y="2"/>
                        <a:pt x="186" y="1"/>
                      </a:cubicBezTo>
                      <a:cubicBezTo>
                        <a:pt x="91" y="0"/>
                        <a:pt x="11" y="540"/>
                        <a:pt x="5" y="1208"/>
                      </a:cubicBezTo>
                      <a:cubicBezTo>
                        <a:pt x="0" y="1875"/>
                        <a:pt x="72" y="2417"/>
                        <a:pt x="166" y="2417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40" name="Freeform 385"/>
                <p:cNvSpPr>
                  <a:spLocks/>
                </p:cNvSpPr>
                <p:nvPr/>
              </p:nvSpPr>
              <p:spPr bwMode="auto">
                <a:xfrm>
                  <a:off x="1784" y="2234"/>
                  <a:ext cx="83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66" y="2417"/>
                    </a:cxn>
                    <a:cxn ang="0">
                      <a:pos x="508" y="2420"/>
                    </a:cxn>
                    <a:cxn ang="0">
                      <a:pos x="688" y="1213"/>
                    </a:cxn>
                    <a:cxn ang="0">
                      <a:pos x="527" y="4"/>
                    </a:cxn>
                    <a:cxn ang="0">
                      <a:pos x="186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694" h="2421">
                      <a:moveTo>
                        <a:pt x="5" y="1208"/>
                      </a:moveTo>
                      <a:cubicBezTo>
                        <a:pt x="0" y="1875"/>
                        <a:pt x="72" y="2417"/>
                        <a:pt x="166" y="2417"/>
                      </a:cubicBezTo>
                      <a:lnTo>
                        <a:pt x="508" y="2420"/>
                      </a:lnTo>
                      <a:cubicBezTo>
                        <a:pt x="602" y="2421"/>
                        <a:pt x="683" y="1881"/>
                        <a:pt x="688" y="1213"/>
                      </a:cubicBezTo>
                      <a:cubicBezTo>
                        <a:pt x="694" y="546"/>
                        <a:pt x="622" y="4"/>
                        <a:pt x="527" y="4"/>
                      </a:cubicBezTo>
                      <a:lnTo>
                        <a:pt x="186" y="1"/>
                      </a:lnTo>
                      <a:cubicBezTo>
                        <a:pt x="91" y="0"/>
                        <a:pt x="11" y="540"/>
                        <a:pt x="5" y="1208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41" name="Freeform 386"/>
                <p:cNvSpPr>
                  <a:spLocks/>
                </p:cNvSpPr>
                <p:nvPr/>
              </p:nvSpPr>
              <p:spPr bwMode="auto">
                <a:xfrm>
                  <a:off x="1804" y="2234"/>
                  <a:ext cx="22" cy="290"/>
                </a:xfrm>
                <a:custGeom>
                  <a:avLst/>
                  <a:gdLst/>
                  <a:ahLst/>
                  <a:cxnLst>
                    <a:cxn ang="0">
                      <a:pos x="0" y="290"/>
                    </a:cxn>
                    <a:cxn ang="0">
                      <a:pos x="21" y="14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2" h="290">
                      <a:moveTo>
                        <a:pt x="0" y="290"/>
                      </a:moveTo>
                      <a:cubicBezTo>
                        <a:pt x="11" y="290"/>
                        <a:pt x="21" y="225"/>
                        <a:pt x="21" y="145"/>
                      </a:cubicBezTo>
                      <a:cubicBezTo>
                        <a:pt x="22" y="65"/>
                        <a:pt x="13" y="0"/>
                        <a:pt x="2" y="0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932" name="Freeform 388"/>
              <p:cNvSpPr>
                <a:spLocks/>
              </p:cNvSpPr>
              <p:nvPr/>
            </p:nvSpPr>
            <p:spPr bwMode="auto">
              <a:xfrm>
                <a:off x="1814" y="2376"/>
                <a:ext cx="5" cy="6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17" y="50"/>
                  </a:cxn>
                  <a:cxn ang="0">
                    <a:pos x="33" y="26"/>
                  </a:cxn>
                  <a:cxn ang="0">
                    <a:pos x="17" y="0"/>
                  </a:cxn>
                  <a:cxn ang="0">
                    <a:pos x="0" y="25"/>
                  </a:cxn>
                </a:cxnLst>
                <a:rect l="0" t="0" r="r" b="b"/>
                <a:pathLst>
                  <a:path w="34" h="51">
                    <a:moveTo>
                      <a:pt x="0" y="25"/>
                    </a:moveTo>
                    <a:cubicBezTo>
                      <a:pt x="0" y="39"/>
                      <a:pt x="7" y="50"/>
                      <a:pt x="17" y="50"/>
                    </a:cubicBezTo>
                    <a:cubicBezTo>
                      <a:pt x="26" y="51"/>
                      <a:pt x="33" y="39"/>
                      <a:pt x="33" y="26"/>
                    </a:cubicBezTo>
                    <a:cubicBezTo>
                      <a:pt x="34" y="12"/>
                      <a:pt x="26" y="1"/>
                      <a:pt x="17" y="0"/>
                    </a:cubicBezTo>
                    <a:cubicBezTo>
                      <a:pt x="8" y="0"/>
                      <a:pt x="0" y="12"/>
                      <a:pt x="0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33" name="Freeform 389"/>
              <p:cNvSpPr>
                <a:spLocks/>
              </p:cNvSpPr>
              <p:nvPr/>
            </p:nvSpPr>
            <p:spPr bwMode="auto">
              <a:xfrm>
                <a:off x="1799" y="2488"/>
                <a:ext cx="5" cy="10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21" y="83"/>
                  </a:cxn>
                  <a:cxn ang="0">
                    <a:pos x="42" y="42"/>
                  </a:cxn>
                  <a:cxn ang="0">
                    <a:pos x="21" y="0"/>
                  </a:cxn>
                  <a:cxn ang="0">
                    <a:pos x="0" y="41"/>
                  </a:cxn>
                </a:cxnLst>
                <a:rect l="0" t="0" r="r" b="b"/>
                <a:pathLst>
                  <a:path w="42" h="83">
                    <a:moveTo>
                      <a:pt x="0" y="41"/>
                    </a:moveTo>
                    <a:cubicBezTo>
                      <a:pt x="0" y="64"/>
                      <a:pt x="9" y="83"/>
                      <a:pt x="21" y="83"/>
                    </a:cubicBezTo>
                    <a:cubicBezTo>
                      <a:pt x="32" y="83"/>
                      <a:pt x="42" y="65"/>
                      <a:pt x="42" y="42"/>
                    </a:cubicBezTo>
                    <a:cubicBezTo>
                      <a:pt x="42" y="19"/>
                      <a:pt x="33" y="0"/>
                      <a:pt x="21" y="0"/>
                    </a:cubicBezTo>
                    <a:cubicBezTo>
                      <a:pt x="10" y="0"/>
                      <a:pt x="0" y="18"/>
                      <a:pt x="0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34" name="Freeform 390"/>
              <p:cNvSpPr>
                <a:spLocks/>
              </p:cNvSpPr>
              <p:nvPr/>
            </p:nvSpPr>
            <p:spPr bwMode="auto">
              <a:xfrm>
                <a:off x="1802" y="2263"/>
                <a:ext cx="6" cy="10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25" y="83"/>
                  </a:cxn>
                  <a:cxn ang="0">
                    <a:pos x="50" y="42"/>
                  </a:cxn>
                  <a:cxn ang="0">
                    <a:pos x="25" y="0"/>
                  </a:cxn>
                  <a:cxn ang="0">
                    <a:pos x="0" y="41"/>
                  </a:cxn>
                </a:cxnLst>
                <a:rect l="0" t="0" r="r" b="b"/>
                <a:pathLst>
                  <a:path w="50" h="83">
                    <a:moveTo>
                      <a:pt x="0" y="41"/>
                    </a:moveTo>
                    <a:cubicBezTo>
                      <a:pt x="0" y="64"/>
                      <a:pt x="11" y="83"/>
                      <a:pt x="25" y="83"/>
                    </a:cubicBezTo>
                    <a:cubicBezTo>
                      <a:pt x="39" y="83"/>
                      <a:pt x="50" y="65"/>
                      <a:pt x="50" y="42"/>
                    </a:cubicBezTo>
                    <a:cubicBezTo>
                      <a:pt x="50" y="19"/>
                      <a:pt x="39" y="0"/>
                      <a:pt x="25" y="0"/>
                    </a:cubicBezTo>
                    <a:cubicBezTo>
                      <a:pt x="12" y="0"/>
                      <a:pt x="0" y="18"/>
                      <a:pt x="0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35" name="Freeform 391"/>
              <p:cNvSpPr>
                <a:spLocks/>
              </p:cNvSpPr>
              <p:nvPr/>
            </p:nvSpPr>
            <p:spPr bwMode="auto">
              <a:xfrm>
                <a:off x="1811" y="2314"/>
                <a:ext cx="5" cy="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21" y="66"/>
                  </a:cxn>
                  <a:cxn ang="0">
                    <a:pos x="42" y="33"/>
                  </a:cxn>
                  <a:cxn ang="0">
                    <a:pos x="21" y="0"/>
                  </a:cxn>
                  <a:cxn ang="0">
                    <a:pos x="0" y="33"/>
                  </a:cxn>
                </a:cxnLst>
                <a:rect l="0" t="0" r="r" b="b"/>
                <a:pathLst>
                  <a:path w="42" h="67">
                    <a:moveTo>
                      <a:pt x="0" y="33"/>
                    </a:moveTo>
                    <a:cubicBezTo>
                      <a:pt x="0" y="51"/>
                      <a:pt x="9" y="66"/>
                      <a:pt x="21" y="66"/>
                    </a:cubicBezTo>
                    <a:cubicBezTo>
                      <a:pt x="32" y="67"/>
                      <a:pt x="42" y="52"/>
                      <a:pt x="42" y="33"/>
                    </a:cubicBezTo>
                    <a:cubicBezTo>
                      <a:pt x="42" y="15"/>
                      <a:pt x="33" y="0"/>
                      <a:pt x="21" y="0"/>
                    </a:cubicBezTo>
                    <a:cubicBezTo>
                      <a:pt x="10" y="0"/>
                      <a:pt x="0" y="15"/>
                      <a:pt x="0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36" name="Freeform 392"/>
              <p:cNvSpPr>
                <a:spLocks/>
              </p:cNvSpPr>
              <p:nvPr/>
            </p:nvSpPr>
            <p:spPr bwMode="auto">
              <a:xfrm>
                <a:off x="1810" y="2436"/>
                <a:ext cx="6" cy="8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0" y="67"/>
                  </a:cxn>
                  <a:cxn ang="0">
                    <a:pos x="41" y="34"/>
                  </a:cxn>
                  <a:cxn ang="0">
                    <a:pos x="21" y="0"/>
                  </a:cxn>
                  <a:cxn ang="0">
                    <a:pos x="0" y="34"/>
                  </a:cxn>
                </a:cxnLst>
                <a:rect l="0" t="0" r="r" b="b"/>
                <a:pathLst>
                  <a:path w="42" h="67">
                    <a:moveTo>
                      <a:pt x="0" y="34"/>
                    </a:moveTo>
                    <a:cubicBezTo>
                      <a:pt x="0" y="52"/>
                      <a:pt x="9" y="67"/>
                      <a:pt x="20" y="67"/>
                    </a:cubicBezTo>
                    <a:cubicBezTo>
                      <a:pt x="32" y="67"/>
                      <a:pt x="41" y="52"/>
                      <a:pt x="41" y="34"/>
                    </a:cubicBezTo>
                    <a:cubicBezTo>
                      <a:pt x="42" y="16"/>
                      <a:pt x="32" y="1"/>
                      <a:pt x="21" y="0"/>
                    </a:cubicBezTo>
                    <a:cubicBezTo>
                      <a:pt x="9" y="0"/>
                      <a:pt x="0" y="15"/>
                      <a:pt x="0" y="34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82" name="Oval 394"/>
            <p:cNvSpPr>
              <a:spLocks noChangeArrowheads="1"/>
            </p:cNvSpPr>
            <p:nvPr/>
          </p:nvSpPr>
          <p:spPr bwMode="auto">
            <a:xfrm>
              <a:off x="2835275" y="3641726"/>
              <a:ext cx="44450" cy="268288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83" name="Group 400"/>
            <p:cNvGrpSpPr>
              <a:grpSpLocks/>
            </p:cNvGrpSpPr>
            <p:nvPr/>
          </p:nvGrpSpPr>
          <p:grpSpPr bwMode="auto">
            <a:xfrm>
              <a:off x="3386138" y="3697288"/>
              <a:ext cx="82550" cy="190500"/>
              <a:chOff x="2133" y="2329"/>
              <a:chExt cx="52" cy="120"/>
            </a:xfrm>
          </p:grpSpPr>
          <p:sp>
            <p:nvSpPr>
              <p:cNvPr id="2917" name="Freeform 395"/>
              <p:cNvSpPr>
                <a:spLocks/>
              </p:cNvSpPr>
              <p:nvPr/>
            </p:nvSpPr>
            <p:spPr bwMode="auto">
              <a:xfrm>
                <a:off x="2133" y="2345"/>
                <a:ext cx="52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0" y="867"/>
                  </a:cxn>
                  <a:cxn ang="0">
                    <a:pos x="361" y="869"/>
                  </a:cxn>
                  <a:cxn ang="0">
                    <a:pos x="426" y="436"/>
                  </a:cxn>
                  <a:cxn ang="0">
                    <a:pos x="368" y="2"/>
                  </a:cxn>
                  <a:cxn ang="0">
                    <a:pos x="67" y="0"/>
                  </a:cxn>
                  <a:cxn ang="0">
                    <a:pos x="1" y="433"/>
                  </a:cxn>
                </a:cxnLst>
                <a:rect l="0" t="0" r="r" b="b"/>
                <a:pathLst>
                  <a:path w="428" h="869">
                    <a:moveTo>
                      <a:pt x="1" y="433"/>
                    </a:moveTo>
                    <a:cubicBezTo>
                      <a:pt x="0" y="672"/>
                      <a:pt x="26" y="866"/>
                      <a:pt x="60" y="867"/>
                    </a:cubicBezTo>
                    <a:lnTo>
                      <a:pt x="361" y="869"/>
                    </a:lnTo>
                    <a:cubicBezTo>
                      <a:pt x="395" y="869"/>
                      <a:pt x="425" y="676"/>
                      <a:pt x="426" y="436"/>
                    </a:cubicBezTo>
                    <a:cubicBezTo>
                      <a:pt x="428" y="197"/>
                      <a:pt x="402" y="3"/>
                      <a:pt x="368" y="2"/>
                    </a:cubicBezTo>
                    <a:lnTo>
                      <a:pt x="67" y="0"/>
                    </a:lnTo>
                    <a:cubicBezTo>
                      <a:pt x="33" y="0"/>
                      <a:pt x="3" y="193"/>
                      <a:pt x="1" y="433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8" name="Freeform 396"/>
              <p:cNvSpPr>
                <a:spLocks/>
              </p:cNvSpPr>
              <p:nvPr/>
            </p:nvSpPr>
            <p:spPr bwMode="auto">
              <a:xfrm>
                <a:off x="2133" y="2329"/>
                <a:ext cx="52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0" y="867"/>
                  </a:cxn>
                  <a:cxn ang="0">
                    <a:pos x="361" y="870"/>
                  </a:cxn>
                  <a:cxn ang="0">
                    <a:pos x="426" y="437"/>
                  </a:cxn>
                  <a:cxn ang="0">
                    <a:pos x="368" y="3"/>
                  </a:cxn>
                  <a:cxn ang="0">
                    <a:pos x="67" y="1"/>
                  </a:cxn>
                  <a:cxn ang="0">
                    <a:pos x="1" y="433"/>
                  </a:cxn>
                </a:cxnLst>
                <a:rect l="0" t="0" r="r" b="b"/>
                <a:pathLst>
                  <a:path w="428" h="870">
                    <a:moveTo>
                      <a:pt x="1" y="433"/>
                    </a:moveTo>
                    <a:cubicBezTo>
                      <a:pt x="0" y="673"/>
                      <a:pt x="26" y="867"/>
                      <a:pt x="60" y="867"/>
                    </a:cubicBezTo>
                    <a:lnTo>
                      <a:pt x="361" y="870"/>
                    </a:lnTo>
                    <a:cubicBezTo>
                      <a:pt x="395" y="870"/>
                      <a:pt x="425" y="676"/>
                      <a:pt x="426" y="437"/>
                    </a:cubicBezTo>
                    <a:cubicBezTo>
                      <a:pt x="428" y="198"/>
                      <a:pt x="402" y="3"/>
                      <a:pt x="368" y="3"/>
                    </a:cubicBezTo>
                    <a:lnTo>
                      <a:pt x="67" y="1"/>
                    </a:lnTo>
                    <a:cubicBezTo>
                      <a:pt x="33" y="0"/>
                      <a:pt x="3" y="194"/>
                      <a:pt x="1" y="4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9" name="Freeform 397"/>
              <p:cNvSpPr>
                <a:spLocks/>
              </p:cNvSpPr>
              <p:nvPr/>
            </p:nvSpPr>
            <p:spPr bwMode="auto">
              <a:xfrm>
                <a:off x="2133" y="2329"/>
                <a:ext cx="16" cy="104"/>
              </a:xfrm>
              <a:custGeom>
                <a:avLst/>
                <a:gdLst/>
                <a:ahLst/>
                <a:cxnLst>
                  <a:cxn ang="0">
                    <a:pos x="60" y="867"/>
                  </a:cxn>
                  <a:cxn ang="0">
                    <a:pos x="126" y="434"/>
                  </a:cxn>
                  <a:cxn ang="0">
                    <a:pos x="67" y="1"/>
                  </a:cxn>
                  <a:cxn ang="0">
                    <a:pos x="1" y="433"/>
                  </a:cxn>
                  <a:cxn ang="0">
                    <a:pos x="60" y="867"/>
                  </a:cxn>
                </a:cxnLst>
                <a:rect l="0" t="0" r="r" b="b"/>
                <a:pathLst>
                  <a:path w="128" h="868">
                    <a:moveTo>
                      <a:pt x="60" y="867"/>
                    </a:moveTo>
                    <a:cubicBezTo>
                      <a:pt x="95" y="868"/>
                      <a:pt x="124" y="674"/>
                      <a:pt x="126" y="434"/>
                    </a:cubicBezTo>
                    <a:cubicBezTo>
                      <a:pt x="128" y="195"/>
                      <a:pt x="102" y="1"/>
                      <a:pt x="67" y="1"/>
                    </a:cubicBezTo>
                    <a:cubicBezTo>
                      <a:pt x="33" y="0"/>
                      <a:pt x="3" y="194"/>
                      <a:pt x="1" y="433"/>
                    </a:cubicBezTo>
                    <a:cubicBezTo>
                      <a:pt x="0" y="673"/>
                      <a:pt x="26" y="867"/>
                      <a:pt x="60" y="867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20" name="Freeform 398"/>
              <p:cNvSpPr>
                <a:spLocks/>
              </p:cNvSpPr>
              <p:nvPr/>
            </p:nvSpPr>
            <p:spPr bwMode="auto">
              <a:xfrm>
                <a:off x="2133" y="2329"/>
                <a:ext cx="52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0" y="867"/>
                  </a:cxn>
                  <a:cxn ang="0">
                    <a:pos x="361" y="870"/>
                  </a:cxn>
                  <a:cxn ang="0">
                    <a:pos x="426" y="437"/>
                  </a:cxn>
                  <a:cxn ang="0">
                    <a:pos x="368" y="3"/>
                  </a:cxn>
                  <a:cxn ang="0">
                    <a:pos x="67" y="1"/>
                  </a:cxn>
                  <a:cxn ang="0">
                    <a:pos x="1" y="433"/>
                  </a:cxn>
                </a:cxnLst>
                <a:rect l="0" t="0" r="r" b="b"/>
                <a:pathLst>
                  <a:path w="428" h="870">
                    <a:moveTo>
                      <a:pt x="1" y="433"/>
                    </a:moveTo>
                    <a:cubicBezTo>
                      <a:pt x="0" y="673"/>
                      <a:pt x="26" y="867"/>
                      <a:pt x="60" y="867"/>
                    </a:cubicBezTo>
                    <a:lnTo>
                      <a:pt x="361" y="870"/>
                    </a:lnTo>
                    <a:cubicBezTo>
                      <a:pt x="395" y="870"/>
                      <a:pt x="425" y="676"/>
                      <a:pt x="426" y="437"/>
                    </a:cubicBezTo>
                    <a:cubicBezTo>
                      <a:pt x="428" y="198"/>
                      <a:pt x="402" y="3"/>
                      <a:pt x="368" y="3"/>
                    </a:cubicBezTo>
                    <a:lnTo>
                      <a:pt x="67" y="1"/>
                    </a:lnTo>
                    <a:cubicBezTo>
                      <a:pt x="33" y="0"/>
                      <a:pt x="3" y="194"/>
                      <a:pt x="1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21" name="Freeform 399"/>
              <p:cNvSpPr>
                <a:spLocks/>
              </p:cNvSpPr>
              <p:nvPr/>
            </p:nvSpPr>
            <p:spPr bwMode="auto">
              <a:xfrm>
                <a:off x="2140" y="2329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84" name="Group 406"/>
            <p:cNvGrpSpPr>
              <a:grpSpLocks/>
            </p:cNvGrpSpPr>
            <p:nvPr/>
          </p:nvGrpSpPr>
          <p:grpSpPr bwMode="auto">
            <a:xfrm>
              <a:off x="3311525" y="3636963"/>
              <a:ext cx="117475" cy="309563"/>
              <a:chOff x="2086" y="2291"/>
              <a:chExt cx="74" cy="195"/>
            </a:xfrm>
          </p:grpSpPr>
          <p:sp>
            <p:nvSpPr>
              <p:cNvPr id="2912" name="Freeform 401"/>
              <p:cNvSpPr>
                <a:spLocks/>
              </p:cNvSpPr>
              <p:nvPr/>
            </p:nvSpPr>
            <p:spPr bwMode="auto">
              <a:xfrm>
                <a:off x="2086" y="2307"/>
                <a:ext cx="74" cy="179"/>
              </a:xfrm>
              <a:custGeom>
                <a:avLst/>
                <a:gdLst/>
                <a:ahLst/>
                <a:cxnLst>
                  <a:cxn ang="0">
                    <a:pos x="4" y="745"/>
                  </a:cxn>
                  <a:cxn ang="0">
                    <a:pos x="135" y="1492"/>
                  </a:cxn>
                  <a:cxn ang="0">
                    <a:pos x="469" y="1494"/>
                  </a:cxn>
                  <a:cxn ang="0">
                    <a:pos x="612" y="750"/>
                  </a:cxn>
                  <a:cxn ang="0">
                    <a:pos x="481" y="3"/>
                  </a:cxn>
                  <a:cxn ang="0">
                    <a:pos x="147" y="0"/>
                  </a:cxn>
                  <a:cxn ang="0">
                    <a:pos x="4" y="745"/>
                  </a:cxn>
                </a:cxnLst>
                <a:rect l="0" t="0" r="r" b="b"/>
                <a:pathLst>
                  <a:path w="615" h="1495">
                    <a:moveTo>
                      <a:pt x="4" y="745"/>
                    </a:moveTo>
                    <a:cubicBezTo>
                      <a:pt x="0" y="1157"/>
                      <a:pt x="59" y="1491"/>
                      <a:pt x="135" y="1492"/>
                    </a:cubicBezTo>
                    <a:lnTo>
                      <a:pt x="469" y="1494"/>
                    </a:lnTo>
                    <a:cubicBezTo>
                      <a:pt x="545" y="1495"/>
                      <a:pt x="609" y="1162"/>
                      <a:pt x="612" y="750"/>
                    </a:cubicBezTo>
                    <a:cubicBezTo>
                      <a:pt x="615" y="338"/>
                      <a:pt x="557" y="3"/>
                      <a:pt x="481" y="3"/>
                    </a:cubicBezTo>
                    <a:lnTo>
                      <a:pt x="147" y="0"/>
                    </a:lnTo>
                    <a:cubicBezTo>
                      <a:pt x="71" y="0"/>
                      <a:pt x="7" y="333"/>
                      <a:pt x="4" y="74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3" name="Freeform 402"/>
              <p:cNvSpPr>
                <a:spLocks/>
              </p:cNvSpPr>
              <p:nvPr/>
            </p:nvSpPr>
            <p:spPr bwMode="auto">
              <a:xfrm>
                <a:off x="2086" y="2291"/>
                <a:ext cx="74" cy="179"/>
              </a:xfrm>
              <a:custGeom>
                <a:avLst/>
                <a:gdLst/>
                <a:ahLst/>
                <a:cxnLst>
                  <a:cxn ang="0">
                    <a:pos x="4" y="746"/>
                  </a:cxn>
                  <a:cxn ang="0">
                    <a:pos x="135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7" y="1"/>
                  </a:cxn>
                  <a:cxn ang="0">
                    <a:pos x="4" y="746"/>
                  </a:cxn>
                </a:cxnLst>
                <a:rect l="0" t="0" r="r" b="b"/>
                <a:pathLst>
                  <a:path w="615" h="1496">
                    <a:moveTo>
                      <a:pt x="4" y="746"/>
                    </a:moveTo>
                    <a:cubicBezTo>
                      <a:pt x="0" y="1157"/>
                      <a:pt x="59" y="1492"/>
                      <a:pt x="135" y="1492"/>
                    </a:cubicBezTo>
                    <a:lnTo>
                      <a:pt x="469" y="1495"/>
                    </a:lnTo>
                    <a:cubicBezTo>
                      <a:pt x="545" y="1496"/>
                      <a:pt x="609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7" y="1"/>
                    </a:lnTo>
                    <a:cubicBezTo>
                      <a:pt x="71" y="0"/>
                      <a:pt x="7" y="334"/>
                      <a:pt x="4" y="74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4" name="Freeform 403"/>
              <p:cNvSpPr>
                <a:spLocks/>
              </p:cNvSpPr>
              <p:nvPr/>
            </p:nvSpPr>
            <p:spPr bwMode="auto">
              <a:xfrm>
                <a:off x="2086" y="2291"/>
                <a:ext cx="34" cy="179"/>
              </a:xfrm>
              <a:custGeom>
                <a:avLst/>
                <a:gdLst/>
                <a:ahLst/>
                <a:cxnLst>
                  <a:cxn ang="0">
                    <a:pos x="135" y="1492"/>
                  </a:cxn>
                  <a:cxn ang="0">
                    <a:pos x="278" y="748"/>
                  </a:cxn>
                  <a:cxn ang="0">
                    <a:pos x="147" y="1"/>
                  </a:cxn>
                  <a:cxn ang="0">
                    <a:pos x="4" y="746"/>
                  </a:cxn>
                  <a:cxn ang="0">
                    <a:pos x="135" y="1492"/>
                  </a:cxn>
                </a:cxnLst>
                <a:rect l="0" t="0" r="r" b="b"/>
                <a:pathLst>
                  <a:path w="281" h="1493">
                    <a:moveTo>
                      <a:pt x="135" y="1492"/>
                    </a:moveTo>
                    <a:cubicBezTo>
                      <a:pt x="210" y="1493"/>
                      <a:pt x="274" y="1160"/>
                      <a:pt x="278" y="748"/>
                    </a:cubicBezTo>
                    <a:cubicBezTo>
                      <a:pt x="281" y="336"/>
                      <a:pt x="222" y="1"/>
                      <a:pt x="147" y="1"/>
                    </a:cubicBezTo>
                    <a:cubicBezTo>
                      <a:pt x="71" y="0"/>
                      <a:pt x="7" y="334"/>
                      <a:pt x="4" y="746"/>
                    </a:cubicBezTo>
                    <a:cubicBezTo>
                      <a:pt x="0" y="1157"/>
                      <a:pt x="59" y="1492"/>
                      <a:pt x="135" y="149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5" name="Freeform 404"/>
              <p:cNvSpPr>
                <a:spLocks/>
              </p:cNvSpPr>
              <p:nvPr/>
            </p:nvSpPr>
            <p:spPr bwMode="auto">
              <a:xfrm>
                <a:off x="2086" y="2291"/>
                <a:ext cx="74" cy="179"/>
              </a:xfrm>
              <a:custGeom>
                <a:avLst/>
                <a:gdLst/>
                <a:ahLst/>
                <a:cxnLst>
                  <a:cxn ang="0">
                    <a:pos x="4" y="746"/>
                  </a:cxn>
                  <a:cxn ang="0">
                    <a:pos x="135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7" y="1"/>
                  </a:cxn>
                  <a:cxn ang="0">
                    <a:pos x="4" y="746"/>
                  </a:cxn>
                </a:cxnLst>
                <a:rect l="0" t="0" r="r" b="b"/>
                <a:pathLst>
                  <a:path w="615" h="1496">
                    <a:moveTo>
                      <a:pt x="4" y="746"/>
                    </a:moveTo>
                    <a:cubicBezTo>
                      <a:pt x="0" y="1157"/>
                      <a:pt x="59" y="1492"/>
                      <a:pt x="135" y="1492"/>
                    </a:cubicBezTo>
                    <a:lnTo>
                      <a:pt x="469" y="1495"/>
                    </a:lnTo>
                    <a:cubicBezTo>
                      <a:pt x="545" y="1496"/>
                      <a:pt x="609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7" y="1"/>
                    </a:lnTo>
                    <a:cubicBezTo>
                      <a:pt x="71" y="0"/>
                      <a:pt x="7" y="334"/>
                      <a:pt x="4" y="74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6" name="Freeform 405"/>
              <p:cNvSpPr>
                <a:spLocks/>
              </p:cNvSpPr>
              <p:nvPr/>
            </p:nvSpPr>
            <p:spPr bwMode="auto">
              <a:xfrm>
                <a:off x="2102" y="2291"/>
                <a:ext cx="18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8" h="179">
                    <a:moveTo>
                      <a:pt x="0" y="179"/>
                    </a:moveTo>
                    <a:cubicBezTo>
                      <a:pt x="9" y="179"/>
                      <a:pt x="17" y="139"/>
                      <a:pt x="17" y="90"/>
                    </a:cubicBezTo>
                    <a:cubicBezTo>
                      <a:pt x="18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85" name="Group 412"/>
            <p:cNvGrpSpPr>
              <a:grpSpLocks/>
            </p:cNvGrpSpPr>
            <p:nvPr/>
          </p:nvGrpSpPr>
          <p:grpSpPr bwMode="auto">
            <a:xfrm>
              <a:off x="3294063" y="3548063"/>
              <a:ext cx="96837" cy="485775"/>
              <a:chOff x="2075" y="2235"/>
              <a:chExt cx="61" cy="306"/>
            </a:xfrm>
          </p:grpSpPr>
          <p:sp>
            <p:nvSpPr>
              <p:cNvPr id="2907" name="Freeform 407"/>
              <p:cNvSpPr>
                <a:spLocks/>
              </p:cNvSpPr>
              <p:nvPr/>
            </p:nvSpPr>
            <p:spPr bwMode="auto">
              <a:xfrm>
                <a:off x="2075" y="2251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0" y="2417"/>
                  </a:cxn>
                  <a:cxn ang="0">
                    <a:pos x="370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1" y="2417"/>
                      <a:pt x="120" y="2417"/>
                    </a:cubicBezTo>
                    <a:lnTo>
                      <a:pt x="370" y="2419"/>
                    </a:lnTo>
                    <a:cubicBezTo>
                      <a:pt x="439" y="2420"/>
                      <a:pt x="500" y="1880"/>
                      <a:pt x="505" y="1212"/>
                    </a:cubicBezTo>
                    <a:cubicBezTo>
                      <a:pt x="511" y="545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1"/>
                      <a:pt x="5" y="120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8" name="Freeform 408"/>
              <p:cNvSpPr>
                <a:spLocks/>
              </p:cNvSpPr>
              <p:nvPr/>
            </p:nvSpPr>
            <p:spPr bwMode="auto">
              <a:xfrm>
                <a:off x="2075" y="2235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0" y="2417"/>
                  </a:cxn>
                  <a:cxn ang="0">
                    <a:pos x="370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1" y="2417"/>
                      <a:pt x="120" y="2417"/>
                    </a:cubicBezTo>
                    <a:lnTo>
                      <a:pt x="370" y="2419"/>
                    </a:lnTo>
                    <a:cubicBezTo>
                      <a:pt x="439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9" name="Freeform 409"/>
              <p:cNvSpPr>
                <a:spLocks/>
              </p:cNvSpPr>
              <p:nvPr/>
            </p:nvSpPr>
            <p:spPr bwMode="auto">
              <a:xfrm>
                <a:off x="2075" y="2235"/>
                <a:ext cx="31" cy="290"/>
              </a:xfrm>
              <a:custGeom>
                <a:avLst/>
                <a:gdLst/>
                <a:ahLst/>
                <a:cxnLst>
                  <a:cxn ang="0">
                    <a:pos x="120" y="2417"/>
                  </a:cxn>
                  <a:cxn ang="0">
                    <a:pos x="255" y="1210"/>
                  </a:cxn>
                  <a:cxn ang="0">
                    <a:pos x="140" y="1"/>
                  </a:cxn>
                  <a:cxn ang="0">
                    <a:pos x="5" y="1208"/>
                  </a:cxn>
                  <a:cxn ang="0">
                    <a:pos x="120" y="2417"/>
                  </a:cxn>
                </a:cxnLst>
                <a:rect l="0" t="0" r="r" b="b"/>
                <a:pathLst>
                  <a:path w="261" h="2418">
                    <a:moveTo>
                      <a:pt x="120" y="2417"/>
                    </a:moveTo>
                    <a:cubicBezTo>
                      <a:pt x="189" y="2418"/>
                      <a:pt x="250" y="1877"/>
                      <a:pt x="255" y="1210"/>
                    </a:cubicBezTo>
                    <a:cubicBezTo>
                      <a:pt x="261" y="542"/>
                      <a:pt x="209" y="1"/>
                      <a:pt x="140" y="1"/>
                    </a:cubicBezTo>
                    <a:cubicBezTo>
                      <a:pt x="71" y="0"/>
                      <a:pt x="11" y="540"/>
                      <a:pt x="5" y="1208"/>
                    </a:cubicBezTo>
                    <a:cubicBezTo>
                      <a:pt x="0" y="1875"/>
                      <a:pt x="51" y="2417"/>
                      <a:pt x="120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0" name="Freeform 410"/>
              <p:cNvSpPr>
                <a:spLocks/>
              </p:cNvSpPr>
              <p:nvPr/>
            </p:nvSpPr>
            <p:spPr bwMode="auto">
              <a:xfrm>
                <a:off x="2075" y="2235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0" y="2417"/>
                  </a:cxn>
                  <a:cxn ang="0">
                    <a:pos x="370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1" y="2417"/>
                      <a:pt x="120" y="2417"/>
                    </a:cubicBezTo>
                    <a:lnTo>
                      <a:pt x="370" y="2419"/>
                    </a:lnTo>
                    <a:cubicBezTo>
                      <a:pt x="439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1" name="Freeform 411"/>
              <p:cNvSpPr>
                <a:spLocks/>
              </p:cNvSpPr>
              <p:nvPr/>
            </p:nvSpPr>
            <p:spPr bwMode="auto">
              <a:xfrm>
                <a:off x="2089" y="2235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8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86" name="Group 418"/>
            <p:cNvGrpSpPr>
              <a:grpSpLocks/>
            </p:cNvGrpSpPr>
            <p:nvPr/>
          </p:nvGrpSpPr>
          <p:grpSpPr bwMode="auto">
            <a:xfrm>
              <a:off x="2878138" y="3613151"/>
              <a:ext cx="452437" cy="355600"/>
              <a:chOff x="1813" y="2276"/>
              <a:chExt cx="285" cy="224"/>
            </a:xfrm>
          </p:grpSpPr>
          <p:sp>
            <p:nvSpPr>
              <p:cNvPr id="2902" name="Freeform 413"/>
              <p:cNvSpPr>
                <a:spLocks/>
              </p:cNvSpPr>
              <p:nvPr/>
            </p:nvSpPr>
            <p:spPr bwMode="auto">
              <a:xfrm>
                <a:off x="1813" y="2292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4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1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7"/>
                      <a:pt x="121" y="1717"/>
                    </a:cubicBezTo>
                    <a:lnTo>
                      <a:pt x="2173" y="1734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8"/>
                      <a:pt x="2187" y="17"/>
                    </a:cubicBezTo>
                    <a:lnTo>
                      <a:pt x="134" y="1"/>
                    </a:lnTo>
                    <a:cubicBezTo>
                      <a:pt x="66" y="0"/>
                      <a:pt x="8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3" name="Freeform 414"/>
              <p:cNvSpPr>
                <a:spLocks/>
              </p:cNvSpPr>
              <p:nvPr/>
            </p:nvSpPr>
            <p:spPr bwMode="auto">
              <a:xfrm>
                <a:off x="1821" y="2276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0" y="1717"/>
                  </a:cxn>
                  <a:cxn ang="0">
                    <a:pos x="2173" y="1733"/>
                  </a:cxn>
                  <a:cxn ang="0">
                    <a:pos x="2303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7" h="1734">
                    <a:moveTo>
                      <a:pt x="4" y="858"/>
                    </a:moveTo>
                    <a:cubicBezTo>
                      <a:pt x="0" y="1332"/>
                      <a:pt x="52" y="1716"/>
                      <a:pt x="120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3" y="876"/>
                    </a:cubicBezTo>
                    <a:cubicBezTo>
                      <a:pt x="2307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7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4" name="Freeform 415"/>
              <p:cNvSpPr>
                <a:spLocks/>
              </p:cNvSpPr>
              <p:nvPr/>
            </p:nvSpPr>
            <p:spPr bwMode="auto">
              <a:xfrm>
                <a:off x="1821" y="2276"/>
                <a:ext cx="31" cy="206"/>
              </a:xfrm>
              <a:custGeom>
                <a:avLst/>
                <a:gdLst/>
                <a:ahLst/>
                <a:cxnLst>
                  <a:cxn ang="0">
                    <a:pos x="120" y="1717"/>
                  </a:cxn>
                  <a:cxn ang="0">
                    <a:pos x="251" y="860"/>
                  </a:cxn>
                  <a:cxn ang="0">
                    <a:pos x="134" y="0"/>
                  </a:cxn>
                  <a:cxn ang="0">
                    <a:pos x="4" y="858"/>
                  </a:cxn>
                  <a:cxn ang="0">
                    <a:pos x="120" y="1717"/>
                  </a:cxn>
                </a:cxnLst>
                <a:rect l="0" t="0" r="r" b="b"/>
                <a:pathLst>
                  <a:path w="255" h="1717">
                    <a:moveTo>
                      <a:pt x="120" y="1717"/>
                    </a:moveTo>
                    <a:cubicBezTo>
                      <a:pt x="189" y="1717"/>
                      <a:pt x="247" y="1334"/>
                      <a:pt x="251" y="860"/>
                    </a:cubicBezTo>
                    <a:cubicBezTo>
                      <a:pt x="255" y="385"/>
                      <a:pt x="203" y="1"/>
                      <a:pt x="134" y="0"/>
                    </a:cubicBezTo>
                    <a:cubicBezTo>
                      <a:pt x="66" y="0"/>
                      <a:pt x="7" y="383"/>
                      <a:pt x="4" y="858"/>
                    </a:cubicBezTo>
                    <a:cubicBezTo>
                      <a:pt x="0" y="1332"/>
                      <a:pt x="52" y="1716"/>
                      <a:pt x="120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5" name="Freeform 416"/>
              <p:cNvSpPr>
                <a:spLocks/>
              </p:cNvSpPr>
              <p:nvPr/>
            </p:nvSpPr>
            <p:spPr bwMode="auto">
              <a:xfrm>
                <a:off x="1821" y="2276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0" y="1717"/>
                  </a:cxn>
                  <a:cxn ang="0">
                    <a:pos x="2173" y="1733"/>
                  </a:cxn>
                  <a:cxn ang="0">
                    <a:pos x="2303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7" h="1734">
                    <a:moveTo>
                      <a:pt x="4" y="858"/>
                    </a:moveTo>
                    <a:cubicBezTo>
                      <a:pt x="0" y="1332"/>
                      <a:pt x="52" y="1716"/>
                      <a:pt x="120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3" y="876"/>
                    </a:cubicBezTo>
                    <a:cubicBezTo>
                      <a:pt x="2307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7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6" name="Freeform 417"/>
              <p:cNvSpPr>
                <a:spLocks/>
              </p:cNvSpPr>
              <p:nvPr/>
            </p:nvSpPr>
            <p:spPr bwMode="auto">
              <a:xfrm>
                <a:off x="1835" y="2276"/>
                <a:ext cx="17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6" y="103"/>
                  </a:cxn>
                  <a:cxn ang="0">
                    <a:pos x="2" y="0"/>
                  </a:cxn>
                </a:cxnLst>
                <a:rect l="0" t="0" r="r" b="b"/>
                <a:pathLst>
                  <a:path w="17" h="206">
                    <a:moveTo>
                      <a:pt x="0" y="206"/>
                    </a:moveTo>
                    <a:cubicBezTo>
                      <a:pt x="9" y="206"/>
                      <a:pt x="16" y="160"/>
                      <a:pt x="16" y="103"/>
                    </a:cubicBezTo>
                    <a:cubicBezTo>
                      <a:pt x="17" y="46"/>
                      <a:pt x="10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87" name="Freeform 419"/>
            <p:cNvSpPr>
              <a:spLocks/>
            </p:cNvSpPr>
            <p:nvPr/>
          </p:nvSpPr>
          <p:spPr bwMode="auto">
            <a:xfrm>
              <a:off x="3332163" y="3778251"/>
              <a:ext cx="4762" cy="95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2" y="50"/>
                </a:cxn>
                <a:cxn ang="0">
                  <a:pos x="25" y="25"/>
                </a:cxn>
                <a:cxn ang="0">
                  <a:pos x="13" y="0"/>
                </a:cxn>
                <a:cxn ang="0">
                  <a:pos x="0" y="25"/>
                </a:cxn>
              </a:cxnLst>
              <a:rect l="0" t="0" r="r" b="b"/>
              <a:pathLst>
                <a:path w="25" h="50">
                  <a:moveTo>
                    <a:pt x="0" y="25"/>
                  </a:moveTo>
                  <a:cubicBezTo>
                    <a:pt x="0" y="39"/>
                    <a:pt x="6" y="50"/>
                    <a:pt x="12" y="50"/>
                  </a:cubicBezTo>
                  <a:cubicBezTo>
                    <a:pt x="19" y="50"/>
                    <a:pt x="25" y="39"/>
                    <a:pt x="25" y="25"/>
                  </a:cubicBezTo>
                  <a:cubicBezTo>
                    <a:pt x="25" y="11"/>
                    <a:pt x="20" y="0"/>
                    <a:pt x="13" y="0"/>
                  </a:cubicBezTo>
                  <a:cubicBezTo>
                    <a:pt x="6" y="0"/>
                    <a:pt x="0" y="11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420"/>
            <p:cNvSpPr>
              <a:spLocks/>
            </p:cNvSpPr>
            <p:nvPr/>
          </p:nvSpPr>
          <p:spPr bwMode="auto">
            <a:xfrm>
              <a:off x="3309938" y="3951288"/>
              <a:ext cx="7937" cy="1428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8"/>
                </a:cxn>
                <a:cxn ang="0">
                  <a:pos x="22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3" y="75"/>
                    <a:pt x="42" y="59"/>
                    <a:pt x="42" y="38"/>
                  </a:cubicBezTo>
                  <a:cubicBezTo>
                    <a:pt x="42" y="17"/>
                    <a:pt x="33" y="0"/>
                    <a:pt x="22" y="0"/>
                  </a:cubicBezTo>
                  <a:cubicBezTo>
                    <a:pt x="10" y="0"/>
                    <a:pt x="1" y="17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421"/>
            <p:cNvSpPr>
              <a:spLocks/>
            </p:cNvSpPr>
            <p:nvPr/>
          </p:nvSpPr>
          <p:spPr bwMode="auto">
            <a:xfrm>
              <a:off x="3316288" y="3587751"/>
              <a:ext cx="9525" cy="1428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75"/>
                </a:cxn>
                <a:cxn ang="0">
                  <a:pos x="41" y="37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0" y="75"/>
                  </a:cubicBezTo>
                  <a:cubicBezTo>
                    <a:pt x="32" y="75"/>
                    <a:pt x="41" y="58"/>
                    <a:pt x="41" y="37"/>
                  </a:cubicBezTo>
                  <a:cubicBezTo>
                    <a:pt x="42" y="17"/>
                    <a:pt x="32" y="0"/>
                    <a:pt x="21" y="0"/>
                  </a:cubicBezTo>
                  <a:cubicBezTo>
                    <a:pt x="9" y="0"/>
                    <a:pt x="0" y="16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422"/>
            <p:cNvSpPr>
              <a:spLocks/>
            </p:cNvSpPr>
            <p:nvPr/>
          </p:nvSpPr>
          <p:spPr bwMode="auto">
            <a:xfrm>
              <a:off x="3328988" y="3679826"/>
              <a:ext cx="7937" cy="1270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67"/>
                </a:cxn>
                <a:cxn ang="0">
                  <a:pos x="42" y="34"/>
                </a:cxn>
                <a:cxn ang="0">
                  <a:pos x="22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2"/>
                    <a:pt x="10" y="67"/>
                    <a:pt x="21" y="67"/>
                  </a:cubicBezTo>
                  <a:cubicBezTo>
                    <a:pt x="33" y="67"/>
                    <a:pt x="42" y="52"/>
                    <a:pt x="42" y="34"/>
                  </a:cubicBezTo>
                  <a:cubicBezTo>
                    <a:pt x="42" y="15"/>
                    <a:pt x="33" y="0"/>
                    <a:pt x="22" y="0"/>
                  </a:cubicBezTo>
                  <a:cubicBezTo>
                    <a:pt x="10" y="0"/>
                    <a:pt x="1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423"/>
            <p:cNvSpPr>
              <a:spLocks/>
            </p:cNvSpPr>
            <p:nvPr/>
          </p:nvSpPr>
          <p:spPr bwMode="auto">
            <a:xfrm>
              <a:off x="3327400" y="3868738"/>
              <a:ext cx="7937" cy="11113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7" y="58"/>
                </a:cxn>
                <a:cxn ang="0">
                  <a:pos x="33" y="29"/>
                </a:cxn>
                <a:cxn ang="0">
                  <a:pos x="17" y="0"/>
                </a:cxn>
                <a:cxn ang="0">
                  <a:pos x="0" y="29"/>
                </a:cxn>
              </a:cxnLst>
              <a:rect l="0" t="0" r="r" b="b"/>
              <a:pathLst>
                <a:path w="34" h="58">
                  <a:moveTo>
                    <a:pt x="0" y="29"/>
                  </a:moveTo>
                  <a:cubicBezTo>
                    <a:pt x="0" y="45"/>
                    <a:pt x="7" y="58"/>
                    <a:pt x="17" y="58"/>
                  </a:cubicBezTo>
                  <a:cubicBezTo>
                    <a:pt x="26" y="58"/>
                    <a:pt x="33" y="45"/>
                    <a:pt x="33" y="29"/>
                  </a:cubicBezTo>
                  <a:cubicBezTo>
                    <a:pt x="34" y="13"/>
                    <a:pt x="26" y="0"/>
                    <a:pt x="17" y="0"/>
                  </a:cubicBezTo>
                  <a:cubicBezTo>
                    <a:pt x="8" y="0"/>
                    <a:pt x="0" y="13"/>
                    <a:pt x="0" y="2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92" name="Group 429"/>
            <p:cNvGrpSpPr>
              <a:grpSpLocks/>
            </p:cNvGrpSpPr>
            <p:nvPr/>
          </p:nvGrpSpPr>
          <p:grpSpPr bwMode="auto">
            <a:xfrm>
              <a:off x="2832100" y="3546476"/>
              <a:ext cx="131762" cy="473075"/>
              <a:chOff x="1784" y="2234"/>
              <a:chExt cx="83" cy="298"/>
            </a:xfrm>
          </p:grpSpPr>
          <p:sp>
            <p:nvSpPr>
              <p:cNvPr id="2897" name="Freeform 424"/>
              <p:cNvSpPr>
                <a:spLocks/>
              </p:cNvSpPr>
              <p:nvPr/>
            </p:nvSpPr>
            <p:spPr bwMode="auto">
              <a:xfrm>
                <a:off x="1784" y="2242"/>
                <a:ext cx="83" cy="290"/>
              </a:xfrm>
              <a:custGeom>
                <a:avLst/>
                <a:gdLst/>
                <a:ahLst/>
                <a:cxnLst>
                  <a:cxn ang="0">
                    <a:pos x="5" y="1207"/>
                  </a:cxn>
                  <a:cxn ang="0">
                    <a:pos x="166" y="2417"/>
                  </a:cxn>
                  <a:cxn ang="0">
                    <a:pos x="508" y="2420"/>
                  </a:cxn>
                  <a:cxn ang="0">
                    <a:pos x="688" y="1213"/>
                  </a:cxn>
                  <a:cxn ang="0">
                    <a:pos x="527" y="3"/>
                  </a:cxn>
                  <a:cxn ang="0">
                    <a:pos x="186" y="0"/>
                  </a:cxn>
                  <a:cxn ang="0">
                    <a:pos x="5" y="1207"/>
                  </a:cxn>
                </a:cxnLst>
                <a:rect l="0" t="0" r="r" b="b"/>
                <a:pathLst>
                  <a:path w="694" h="2421">
                    <a:moveTo>
                      <a:pt x="5" y="1207"/>
                    </a:moveTo>
                    <a:cubicBezTo>
                      <a:pt x="0" y="1875"/>
                      <a:pt x="72" y="2416"/>
                      <a:pt x="166" y="2417"/>
                    </a:cubicBezTo>
                    <a:lnTo>
                      <a:pt x="508" y="2420"/>
                    </a:lnTo>
                    <a:cubicBezTo>
                      <a:pt x="602" y="2421"/>
                      <a:pt x="683" y="1880"/>
                      <a:pt x="688" y="1213"/>
                    </a:cubicBezTo>
                    <a:cubicBezTo>
                      <a:pt x="694" y="546"/>
                      <a:pt x="622" y="4"/>
                      <a:pt x="527" y="3"/>
                    </a:cubicBezTo>
                    <a:lnTo>
                      <a:pt x="186" y="0"/>
                    </a:lnTo>
                    <a:cubicBezTo>
                      <a:pt x="91" y="0"/>
                      <a:pt x="11" y="540"/>
                      <a:pt x="5" y="1207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8" name="Freeform 425"/>
              <p:cNvSpPr>
                <a:spLocks/>
              </p:cNvSpPr>
              <p:nvPr/>
            </p:nvSpPr>
            <p:spPr bwMode="auto">
              <a:xfrm>
                <a:off x="1784" y="2234"/>
                <a:ext cx="83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66" y="2417"/>
                  </a:cxn>
                  <a:cxn ang="0">
                    <a:pos x="508" y="2420"/>
                  </a:cxn>
                  <a:cxn ang="0">
                    <a:pos x="688" y="1213"/>
                  </a:cxn>
                  <a:cxn ang="0">
                    <a:pos x="527" y="4"/>
                  </a:cxn>
                  <a:cxn ang="0">
                    <a:pos x="186" y="1"/>
                  </a:cxn>
                  <a:cxn ang="0">
                    <a:pos x="5" y="1208"/>
                  </a:cxn>
                </a:cxnLst>
                <a:rect l="0" t="0" r="r" b="b"/>
                <a:pathLst>
                  <a:path w="694" h="2421">
                    <a:moveTo>
                      <a:pt x="5" y="1208"/>
                    </a:moveTo>
                    <a:cubicBezTo>
                      <a:pt x="0" y="1875"/>
                      <a:pt x="72" y="2417"/>
                      <a:pt x="166" y="2417"/>
                    </a:cubicBezTo>
                    <a:lnTo>
                      <a:pt x="508" y="2420"/>
                    </a:lnTo>
                    <a:cubicBezTo>
                      <a:pt x="602" y="2421"/>
                      <a:pt x="683" y="1881"/>
                      <a:pt x="688" y="1213"/>
                    </a:cubicBezTo>
                    <a:cubicBezTo>
                      <a:pt x="694" y="546"/>
                      <a:pt x="622" y="4"/>
                      <a:pt x="527" y="4"/>
                    </a:cubicBezTo>
                    <a:lnTo>
                      <a:pt x="186" y="1"/>
                    </a:lnTo>
                    <a:cubicBezTo>
                      <a:pt x="91" y="0"/>
                      <a:pt x="11" y="540"/>
                      <a:pt x="5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9" name="Freeform 426"/>
              <p:cNvSpPr>
                <a:spLocks/>
              </p:cNvSpPr>
              <p:nvPr/>
            </p:nvSpPr>
            <p:spPr bwMode="auto">
              <a:xfrm>
                <a:off x="1784" y="2234"/>
                <a:ext cx="42" cy="290"/>
              </a:xfrm>
              <a:custGeom>
                <a:avLst/>
                <a:gdLst/>
                <a:ahLst/>
                <a:cxnLst>
                  <a:cxn ang="0">
                    <a:pos x="166" y="2417"/>
                  </a:cxn>
                  <a:cxn ang="0">
                    <a:pos x="347" y="1210"/>
                  </a:cxn>
                  <a:cxn ang="0">
                    <a:pos x="186" y="1"/>
                  </a:cxn>
                  <a:cxn ang="0">
                    <a:pos x="5" y="1208"/>
                  </a:cxn>
                  <a:cxn ang="0">
                    <a:pos x="166" y="2417"/>
                  </a:cxn>
                </a:cxnLst>
                <a:rect l="0" t="0" r="r" b="b"/>
                <a:pathLst>
                  <a:path w="352" h="2418">
                    <a:moveTo>
                      <a:pt x="166" y="2417"/>
                    </a:moveTo>
                    <a:cubicBezTo>
                      <a:pt x="261" y="2418"/>
                      <a:pt x="341" y="1878"/>
                      <a:pt x="347" y="1210"/>
                    </a:cubicBezTo>
                    <a:cubicBezTo>
                      <a:pt x="352" y="543"/>
                      <a:pt x="280" y="2"/>
                      <a:pt x="186" y="1"/>
                    </a:cubicBezTo>
                    <a:cubicBezTo>
                      <a:pt x="91" y="0"/>
                      <a:pt x="11" y="540"/>
                      <a:pt x="5" y="1208"/>
                    </a:cubicBezTo>
                    <a:cubicBezTo>
                      <a:pt x="0" y="1875"/>
                      <a:pt x="72" y="2417"/>
                      <a:pt x="166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0" name="Freeform 427"/>
              <p:cNvSpPr>
                <a:spLocks/>
              </p:cNvSpPr>
              <p:nvPr/>
            </p:nvSpPr>
            <p:spPr bwMode="auto">
              <a:xfrm>
                <a:off x="1784" y="2234"/>
                <a:ext cx="83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66" y="2417"/>
                  </a:cxn>
                  <a:cxn ang="0">
                    <a:pos x="508" y="2420"/>
                  </a:cxn>
                  <a:cxn ang="0">
                    <a:pos x="688" y="1213"/>
                  </a:cxn>
                  <a:cxn ang="0">
                    <a:pos x="527" y="4"/>
                  </a:cxn>
                  <a:cxn ang="0">
                    <a:pos x="186" y="1"/>
                  </a:cxn>
                  <a:cxn ang="0">
                    <a:pos x="5" y="1208"/>
                  </a:cxn>
                </a:cxnLst>
                <a:rect l="0" t="0" r="r" b="b"/>
                <a:pathLst>
                  <a:path w="694" h="2421">
                    <a:moveTo>
                      <a:pt x="5" y="1208"/>
                    </a:moveTo>
                    <a:cubicBezTo>
                      <a:pt x="0" y="1875"/>
                      <a:pt x="72" y="2417"/>
                      <a:pt x="166" y="2417"/>
                    </a:cubicBezTo>
                    <a:lnTo>
                      <a:pt x="508" y="2420"/>
                    </a:lnTo>
                    <a:cubicBezTo>
                      <a:pt x="602" y="2421"/>
                      <a:pt x="683" y="1881"/>
                      <a:pt x="688" y="1213"/>
                    </a:cubicBezTo>
                    <a:cubicBezTo>
                      <a:pt x="694" y="546"/>
                      <a:pt x="622" y="4"/>
                      <a:pt x="527" y="4"/>
                    </a:cubicBezTo>
                    <a:lnTo>
                      <a:pt x="186" y="1"/>
                    </a:lnTo>
                    <a:cubicBezTo>
                      <a:pt x="91" y="0"/>
                      <a:pt x="11" y="540"/>
                      <a:pt x="5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1" name="Freeform 428"/>
              <p:cNvSpPr>
                <a:spLocks/>
              </p:cNvSpPr>
              <p:nvPr/>
            </p:nvSpPr>
            <p:spPr bwMode="auto">
              <a:xfrm>
                <a:off x="1804" y="2234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1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93" name="Freeform 430"/>
            <p:cNvSpPr>
              <a:spLocks/>
            </p:cNvSpPr>
            <p:nvPr/>
          </p:nvSpPr>
          <p:spPr bwMode="auto">
            <a:xfrm>
              <a:off x="2879725" y="3771901"/>
              <a:ext cx="7937" cy="95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7" y="50"/>
                </a:cxn>
                <a:cxn ang="0">
                  <a:pos x="33" y="26"/>
                </a:cxn>
                <a:cxn ang="0">
                  <a:pos x="17" y="0"/>
                </a:cxn>
                <a:cxn ang="0">
                  <a:pos x="0" y="25"/>
                </a:cxn>
              </a:cxnLst>
              <a:rect l="0" t="0" r="r" b="b"/>
              <a:pathLst>
                <a:path w="34" h="51">
                  <a:moveTo>
                    <a:pt x="0" y="25"/>
                  </a:moveTo>
                  <a:cubicBezTo>
                    <a:pt x="0" y="39"/>
                    <a:pt x="7" y="50"/>
                    <a:pt x="17" y="50"/>
                  </a:cubicBezTo>
                  <a:cubicBezTo>
                    <a:pt x="26" y="51"/>
                    <a:pt x="33" y="39"/>
                    <a:pt x="33" y="26"/>
                  </a:cubicBezTo>
                  <a:cubicBezTo>
                    <a:pt x="34" y="12"/>
                    <a:pt x="26" y="1"/>
                    <a:pt x="17" y="0"/>
                  </a:cubicBezTo>
                  <a:cubicBezTo>
                    <a:pt x="8" y="0"/>
                    <a:pt x="0" y="12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431"/>
            <p:cNvSpPr>
              <a:spLocks/>
            </p:cNvSpPr>
            <p:nvPr/>
          </p:nvSpPr>
          <p:spPr bwMode="auto">
            <a:xfrm>
              <a:off x="2855913" y="3949701"/>
              <a:ext cx="7937" cy="1587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1" y="83"/>
                </a:cxn>
                <a:cxn ang="0">
                  <a:pos x="42" y="42"/>
                </a:cxn>
                <a:cxn ang="0">
                  <a:pos x="21" y="0"/>
                </a:cxn>
                <a:cxn ang="0">
                  <a:pos x="0" y="41"/>
                </a:cxn>
              </a:cxnLst>
              <a:rect l="0" t="0" r="r" b="b"/>
              <a:pathLst>
                <a:path w="42" h="83">
                  <a:moveTo>
                    <a:pt x="0" y="41"/>
                  </a:moveTo>
                  <a:cubicBezTo>
                    <a:pt x="0" y="64"/>
                    <a:pt x="9" y="83"/>
                    <a:pt x="21" y="83"/>
                  </a:cubicBezTo>
                  <a:cubicBezTo>
                    <a:pt x="32" y="83"/>
                    <a:pt x="42" y="65"/>
                    <a:pt x="42" y="42"/>
                  </a:cubicBezTo>
                  <a:cubicBezTo>
                    <a:pt x="42" y="19"/>
                    <a:pt x="33" y="0"/>
                    <a:pt x="21" y="0"/>
                  </a:cubicBezTo>
                  <a:cubicBezTo>
                    <a:pt x="10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Freeform 432"/>
            <p:cNvSpPr>
              <a:spLocks/>
            </p:cNvSpPr>
            <p:nvPr/>
          </p:nvSpPr>
          <p:spPr bwMode="auto">
            <a:xfrm>
              <a:off x="2860675" y="3592513"/>
              <a:ext cx="9525" cy="1587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5" y="83"/>
                </a:cxn>
                <a:cxn ang="0">
                  <a:pos x="50" y="42"/>
                </a:cxn>
                <a:cxn ang="0">
                  <a:pos x="25" y="0"/>
                </a:cxn>
                <a:cxn ang="0">
                  <a:pos x="0" y="41"/>
                </a:cxn>
              </a:cxnLst>
              <a:rect l="0" t="0" r="r" b="b"/>
              <a:pathLst>
                <a:path w="50" h="83">
                  <a:moveTo>
                    <a:pt x="0" y="41"/>
                  </a:moveTo>
                  <a:cubicBezTo>
                    <a:pt x="0" y="64"/>
                    <a:pt x="11" y="83"/>
                    <a:pt x="25" y="83"/>
                  </a:cubicBezTo>
                  <a:cubicBezTo>
                    <a:pt x="39" y="83"/>
                    <a:pt x="50" y="65"/>
                    <a:pt x="50" y="42"/>
                  </a:cubicBezTo>
                  <a:cubicBezTo>
                    <a:pt x="50" y="19"/>
                    <a:pt x="39" y="0"/>
                    <a:pt x="25" y="0"/>
                  </a:cubicBezTo>
                  <a:cubicBezTo>
                    <a:pt x="12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Freeform 433"/>
            <p:cNvSpPr>
              <a:spLocks/>
            </p:cNvSpPr>
            <p:nvPr/>
          </p:nvSpPr>
          <p:spPr bwMode="auto">
            <a:xfrm>
              <a:off x="2874963" y="3673476"/>
              <a:ext cx="7937" cy="1270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66"/>
                </a:cxn>
                <a:cxn ang="0">
                  <a:pos x="42" y="33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1"/>
                    <a:pt x="9" y="66"/>
                    <a:pt x="21" y="66"/>
                  </a:cubicBezTo>
                  <a:cubicBezTo>
                    <a:pt x="32" y="67"/>
                    <a:pt x="42" y="52"/>
                    <a:pt x="42" y="33"/>
                  </a:cubicBezTo>
                  <a:cubicBezTo>
                    <a:pt x="42" y="15"/>
                    <a:pt x="33" y="0"/>
                    <a:pt x="21" y="0"/>
                  </a:cubicBezTo>
                  <a:cubicBezTo>
                    <a:pt x="10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Freeform 434"/>
            <p:cNvSpPr>
              <a:spLocks/>
            </p:cNvSpPr>
            <p:nvPr/>
          </p:nvSpPr>
          <p:spPr bwMode="auto">
            <a:xfrm>
              <a:off x="2873375" y="3867151"/>
              <a:ext cx="9525" cy="1270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0" y="67"/>
                </a:cxn>
                <a:cxn ang="0">
                  <a:pos x="41" y="34"/>
                </a:cxn>
                <a:cxn ang="0">
                  <a:pos x="21" y="0"/>
                </a:cxn>
                <a:cxn ang="0">
                  <a:pos x="0" y="34"/>
                </a:cxn>
              </a:cxnLst>
              <a:rect l="0" t="0" r="r" b="b"/>
              <a:pathLst>
                <a:path w="42" h="67">
                  <a:moveTo>
                    <a:pt x="0" y="34"/>
                  </a:moveTo>
                  <a:cubicBezTo>
                    <a:pt x="0" y="52"/>
                    <a:pt x="9" y="67"/>
                    <a:pt x="20" y="67"/>
                  </a:cubicBezTo>
                  <a:cubicBezTo>
                    <a:pt x="32" y="67"/>
                    <a:pt x="41" y="52"/>
                    <a:pt x="41" y="34"/>
                  </a:cubicBezTo>
                  <a:cubicBezTo>
                    <a:pt x="42" y="16"/>
                    <a:pt x="32" y="1"/>
                    <a:pt x="21" y="0"/>
                  </a:cubicBezTo>
                  <a:cubicBezTo>
                    <a:pt x="9" y="0"/>
                    <a:pt x="0" y="15"/>
                    <a:pt x="0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98" name="Group 440"/>
            <p:cNvGrpSpPr>
              <a:grpSpLocks/>
            </p:cNvGrpSpPr>
            <p:nvPr/>
          </p:nvGrpSpPr>
          <p:grpSpPr bwMode="auto">
            <a:xfrm>
              <a:off x="3386138" y="3697288"/>
              <a:ext cx="82550" cy="190500"/>
              <a:chOff x="2133" y="2329"/>
              <a:chExt cx="52" cy="120"/>
            </a:xfrm>
          </p:grpSpPr>
          <p:sp>
            <p:nvSpPr>
              <p:cNvPr id="2892" name="Freeform 435"/>
              <p:cNvSpPr>
                <a:spLocks/>
              </p:cNvSpPr>
              <p:nvPr/>
            </p:nvSpPr>
            <p:spPr bwMode="auto">
              <a:xfrm>
                <a:off x="2133" y="2345"/>
                <a:ext cx="52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0" y="867"/>
                  </a:cxn>
                  <a:cxn ang="0">
                    <a:pos x="361" y="869"/>
                  </a:cxn>
                  <a:cxn ang="0">
                    <a:pos x="426" y="436"/>
                  </a:cxn>
                  <a:cxn ang="0">
                    <a:pos x="368" y="2"/>
                  </a:cxn>
                  <a:cxn ang="0">
                    <a:pos x="67" y="0"/>
                  </a:cxn>
                  <a:cxn ang="0">
                    <a:pos x="1" y="433"/>
                  </a:cxn>
                </a:cxnLst>
                <a:rect l="0" t="0" r="r" b="b"/>
                <a:pathLst>
                  <a:path w="428" h="869">
                    <a:moveTo>
                      <a:pt x="1" y="433"/>
                    </a:moveTo>
                    <a:cubicBezTo>
                      <a:pt x="0" y="672"/>
                      <a:pt x="26" y="866"/>
                      <a:pt x="60" y="867"/>
                    </a:cubicBezTo>
                    <a:lnTo>
                      <a:pt x="361" y="869"/>
                    </a:lnTo>
                    <a:cubicBezTo>
                      <a:pt x="395" y="869"/>
                      <a:pt x="425" y="676"/>
                      <a:pt x="426" y="436"/>
                    </a:cubicBezTo>
                    <a:cubicBezTo>
                      <a:pt x="428" y="197"/>
                      <a:pt x="402" y="3"/>
                      <a:pt x="368" y="2"/>
                    </a:cubicBezTo>
                    <a:lnTo>
                      <a:pt x="67" y="0"/>
                    </a:lnTo>
                    <a:cubicBezTo>
                      <a:pt x="33" y="0"/>
                      <a:pt x="3" y="193"/>
                      <a:pt x="1" y="433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3" name="Freeform 436"/>
              <p:cNvSpPr>
                <a:spLocks/>
              </p:cNvSpPr>
              <p:nvPr/>
            </p:nvSpPr>
            <p:spPr bwMode="auto">
              <a:xfrm>
                <a:off x="2133" y="2329"/>
                <a:ext cx="52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0" y="867"/>
                  </a:cxn>
                  <a:cxn ang="0">
                    <a:pos x="361" y="870"/>
                  </a:cxn>
                  <a:cxn ang="0">
                    <a:pos x="426" y="437"/>
                  </a:cxn>
                  <a:cxn ang="0">
                    <a:pos x="368" y="3"/>
                  </a:cxn>
                  <a:cxn ang="0">
                    <a:pos x="67" y="1"/>
                  </a:cxn>
                  <a:cxn ang="0">
                    <a:pos x="1" y="433"/>
                  </a:cxn>
                </a:cxnLst>
                <a:rect l="0" t="0" r="r" b="b"/>
                <a:pathLst>
                  <a:path w="428" h="870">
                    <a:moveTo>
                      <a:pt x="1" y="433"/>
                    </a:moveTo>
                    <a:cubicBezTo>
                      <a:pt x="0" y="673"/>
                      <a:pt x="26" y="867"/>
                      <a:pt x="60" y="867"/>
                    </a:cubicBezTo>
                    <a:lnTo>
                      <a:pt x="361" y="870"/>
                    </a:lnTo>
                    <a:cubicBezTo>
                      <a:pt x="395" y="870"/>
                      <a:pt x="425" y="676"/>
                      <a:pt x="426" y="437"/>
                    </a:cubicBezTo>
                    <a:cubicBezTo>
                      <a:pt x="428" y="198"/>
                      <a:pt x="402" y="3"/>
                      <a:pt x="368" y="3"/>
                    </a:cubicBezTo>
                    <a:lnTo>
                      <a:pt x="67" y="1"/>
                    </a:lnTo>
                    <a:cubicBezTo>
                      <a:pt x="33" y="0"/>
                      <a:pt x="3" y="194"/>
                      <a:pt x="1" y="4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4" name="Freeform 437"/>
              <p:cNvSpPr>
                <a:spLocks/>
              </p:cNvSpPr>
              <p:nvPr/>
            </p:nvSpPr>
            <p:spPr bwMode="auto">
              <a:xfrm>
                <a:off x="2133" y="2329"/>
                <a:ext cx="16" cy="104"/>
              </a:xfrm>
              <a:custGeom>
                <a:avLst/>
                <a:gdLst/>
                <a:ahLst/>
                <a:cxnLst>
                  <a:cxn ang="0">
                    <a:pos x="60" y="867"/>
                  </a:cxn>
                  <a:cxn ang="0">
                    <a:pos x="126" y="434"/>
                  </a:cxn>
                  <a:cxn ang="0">
                    <a:pos x="67" y="1"/>
                  </a:cxn>
                  <a:cxn ang="0">
                    <a:pos x="1" y="433"/>
                  </a:cxn>
                  <a:cxn ang="0">
                    <a:pos x="60" y="867"/>
                  </a:cxn>
                </a:cxnLst>
                <a:rect l="0" t="0" r="r" b="b"/>
                <a:pathLst>
                  <a:path w="128" h="868">
                    <a:moveTo>
                      <a:pt x="60" y="867"/>
                    </a:moveTo>
                    <a:cubicBezTo>
                      <a:pt x="95" y="868"/>
                      <a:pt x="124" y="674"/>
                      <a:pt x="126" y="434"/>
                    </a:cubicBezTo>
                    <a:cubicBezTo>
                      <a:pt x="128" y="195"/>
                      <a:pt x="102" y="1"/>
                      <a:pt x="67" y="1"/>
                    </a:cubicBezTo>
                    <a:cubicBezTo>
                      <a:pt x="33" y="0"/>
                      <a:pt x="3" y="194"/>
                      <a:pt x="1" y="433"/>
                    </a:cubicBezTo>
                    <a:cubicBezTo>
                      <a:pt x="0" y="673"/>
                      <a:pt x="26" y="867"/>
                      <a:pt x="60" y="867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5" name="Freeform 438"/>
              <p:cNvSpPr>
                <a:spLocks/>
              </p:cNvSpPr>
              <p:nvPr/>
            </p:nvSpPr>
            <p:spPr bwMode="auto">
              <a:xfrm>
                <a:off x="2133" y="2329"/>
                <a:ext cx="52" cy="104"/>
              </a:xfrm>
              <a:custGeom>
                <a:avLst/>
                <a:gdLst/>
                <a:ahLst/>
                <a:cxnLst>
                  <a:cxn ang="0">
                    <a:pos x="1" y="433"/>
                  </a:cxn>
                  <a:cxn ang="0">
                    <a:pos x="60" y="867"/>
                  </a:cxn>
                  <a:cxn ang="0">
                    <a:pos x="361" y="870"/>
                  </a:cxn>
                  <a:cxn ang="0">
                    <a:pos x="426" y="437"/>
                  </a:cxn>
                  <a:cxn ang="0">
                    <a:pos x="368" y="3"/>
                  </a:cxn>
                  <a:cxn ang="0">
                    <a:pos x="67" y="1"/>
                  </a:cxn>
                  <a:cxn ang="0">
                    <a:pos x="1" y="433"/>
                  </a:cxn>
                </a:cxnLst>
                <a:rect l="0" t="0" r="r" b="b"/>
                <a:pathLst>
                  <a:path w="428" h="870">
                    <a:moveTo>
                      <a:pt x="1" y="433"/>
                    </a:moveTo>
                    <a:cubicBezTo>
                      <a:pt x="0" y="673"/>
                      <a:pt x="26" y="867"/>
                      <a:pt x="60" y="867"/>
                    </a:cubicBezTo>
                    <a:lnTo>
                      <a:pt x="361" y="870"/>
                    </a:lnTo>
                    <a:cubicBezTo>
                      <a:pt x="395" y="870"/>
                      <a:pt x="425" y="676"/>
                      <a:pt x="426" y="437"/>
                    </a:cubicBezTo>
                    <a:cubicBezTo>
                      <a:pt x="428" y="198"/>
                      <a:pt x="402" y="3"/>
                      <a:pt x="368" y="3"/>
                    </a:cubicBezTo>
                    <a:lnTo>
                      <a:pt x="67" y="1"/>
                    </a:lnTo>
                    <a:cubicBezTo>
                      <a:pt x="33" y="0"/>
                      <a:pt x="3" y="194"/>
                      <a:pt x="1" y="43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6" name="Freeform 439"/>
              <p:cNvSpPr>
                <a:spLocks/>
              </p:cNvSpPr>
              <p:nvPr/>
            </p:nvSpPr>
            <p:spPr bwMode="auto">
              <a:xfrm>
                <a:off x="2140" y="2329"/>
                <a:ext cx="9" cy="104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8" y="52"/>
                  </a:cxn>
                  <a:cxn ang="0">
                    <a:pos x="1" y="0"/>
                  </a:cxn>
                </a:cxnLst>
                <a:rect l="0" t="0" r="r" b="b"/>
                <a:pathLst>
                  <a:path w="9" h="104">
                    <a:moveTo>
                      <a:pt x="0" y="104"/>
                    </a:moveTo>
                    <a:cubicBezTo>
                      <a:pt x="5" y="104"/>
                      <a:pt x="8" y="81"/>
                      <a:pt x="8" y="52"/>
                    </a:cubicBezTo>
                    <a:cubicBezTo>
                      <a:pt x="9" y="23"/>
                      <a:pt x="5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99" name="Group 446"/>
            <p:cNvGrpSpPr>
              <a:grpSpLocks/>
            </p:cNvGrpSpPr>
            <p:nvPr/>
          </p:nvGrpSpPr>
          <p:grpSpPr bwMode="auto">
            <a:xfrm>
              <a:off x="3311525" y="3636963"/>
              <a:ext cx="117475" cy="309563"/>
              <a:chOff x="2086" y="2291"/>
              <a:chExt cx="74" cy="195"/>
            </a:xfrm>
          </p:grpSpPr>
          <p:sp>
            <p:nvSpPr>
              <p:cNvPr id="2887" name="Freeform 441"/>
              <p:cNvSpPr>
                <a:spLocks/>
              </p:cNvSpPr>
              <p:nvPr/>
            </p:nvSpPr>
            <p:spPr bwMode="auto">
              <a:xfrm>
                <a:off x="2086" y="2307"/>
                <a:ext cx="74" cy="179"/>
              </a:xfrm>
              <a:custGeom>
                <a:avLst/>
                <a:gdLst/>
                <a:ahLst/>
                <a:cxnLst>
                  <a:cxn ang="0">
                    <a:pos x="4" y="745"/>
                  </a:cxn>
                  <a:cxn ang="0">
                    <a:pos x="135" y="1492"/>
                  </a:cxn>
                  <a:cxn ang="0">
                    <a:pos x="469" y="1494"/>
                  </a:cxn>
                  <a:cxn ang="0">
                    <a:pos x="612" y="750"/>
                  </a:cxn>
                  <a:cxn ang="0">
                    <a:pos x="481" y="3"/>
                  </a:cxn>
                  <a:cxn ang="0">
                    <a:pos x="147" y="0"/>
                  </a:cxn>
                  <a:cxn ang="0">
                    <a:pos x="4" y="745"/>
                  </a:cxn>
                </a:cxnLst>
                <a:rect l="0" t="0" r="r" b="b"/>
                <a:pathLst>
                  <a:path w="615" h="1495">
                    <a:moveTo>
                      <a:pt x="4" y="745"/>
                    </a:moveTo>
                    <a:cubicBezTo>
                      <a:pt x="0" y="1157"/>
                      <a:pt x="59" y="1491"/>
                      <a:pt x="135" y="1492"/>
                    </a:cubicBezTo>
                    <a:lnTo>
                      <a:pt x="469" y="1494"/>
                    </a:lnTo>
                    <a:cubicBezTo>
                      <a:pt x="545" y="1495"/>
                      <a:pt x="609" y="1162"/>
                      <a:pt x="612" y="750"/>
                    </a:cubicBezTo>
                    <a:cubicBezTo>
                      <a:pt x="615" y="338"/>
                      <a:pt x="557" y="3"/>
                      <a:pt x="481" y="3"/>
                    </a:cubicBezTo>
                    <a:lnTo>
                      <a:pt x="147" y="0"/>
                    </a:lnTo>
                    <a:cubicBezTo>
                      <a:pt x="71" y="0"/>
                      <a:pt x="7" y="333"/>
                      <a:pt x="4" y="74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8" name="Freeform 442"/>
              <p:cNvSpPr>
                <a:spLocks/>
              </p:cNvSpPr>
              <p:nvPr/>
            </p:nvSpPr>
            <p:spPr bwMode="auto">
              <a:xfrm>
                <a:off x="2086" y="2291"/>
                <a:ext cx="74" cy="179"/>
              </a:xfrm>
              <a:custGeom>
                <a:avLst/>
                <a:gdLst/>
                <a:ahLst/>
                <a:cxnLst>
                  <a:cxn ang="0">
                    <a:pos x="4" y="746"/>
                  </a:cxn>
                  <a:cxn ang="0">
                    <a:pos x="135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7" y="1"/>
                  </a:cxn>
                  <a:cxn ang="0">
                    <a:pos x="4" y="746"/>
                  </a:cxn>
                </a:cxnLst>
                <a:rect l="0" t="0" r="r" b="b"/>
                <a:pathLst>
                  <a:path w="615" h="1496">
                    <a:moveTo>
                      <a:pt x="4" y="746"/>
                    </a:moveTo>
                    <a:cubicBezTo>
                      <a:pt x="0" y="1157"/>
                      <a:pt x="59" y="1492"/>
                      <a:pt x="135" y="1492"/>
                    </a:cubicBezTo>
                    <a:lnTo>
                      <a:pt x="469" y="1495"/>
                    </a:lnTo>
                    <a:cubicBezTo>
                      <a:pt x="545" y="1496"/>
                      <a:pt x="609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7" y="1"/>
                    </a:lnTo>
                    <a:cubicBezTo>
                      <a:pt x="71" y="0"/>
                      <a:pt x="7" y="334"/>
                      <a:pt x="4" y="74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9" name="Freeform 443"/>
              <p:cNvSpPr>
                <a:spLocks/>
              </p:cNvSpPr>
              <p:nvPr/>
            </p:nvSpPr>
            <p:spPr bwMode="auto">
              <a:xfrm>
                <a:off x="2086" y="2291"/>
                <a:ext cx="34" cy="179"/>
              </a:xfrm>
              <a:custGeom>
                <a:avLst/>
                <a:gdLst/>
                <a:ahLst/>
                <a:cxnLst>
                  <a:cxn ang="0">
                    <a:pos x="135" y="1492"/>
                  </a:cxn>
                  <a:cxn ang="0">
                    <a:pos x="278" y="748"/>
                  </a:cxn>
                  <a:cxn ang="0">
                    <a:pos x="147" y="1"/>
                  </a:cxn>
                  <a:cxn ang="0">
                    <a:pos x="4" y="746"/>
                  </a:cxn>
                  <a:cxn ang="0">
                    <a:pos x="135" y="1492"/>
                  </a:cxn>
                </a:cxnLst>
                <a:rect l="0" t="0" r="r" b="b"/>
                <a:pathLst>
                  <a:path w="281" h="1493">
                    <a:moveTo>
                      <a:pt x="135" y="1492"/>
                    </a:moveTo>
                    <a:cubicBezTo>
                      <a:pt x="210" y="1493"/>
                      <a:pt x="274" y="1160"/>
                      <a:pt x="278" y="748"/>
                    </a:cubicBezTo>
                    <a:cubicBezTo>
                      <a:pt x="281" y="336"/>
                      <a:pt x="222" y="1"/>
                      <a:pt x="147" y="1"/>
                    </a:cubicBezTo>
                    <a:cubicBezTo>
                      <a:pt x="71" y="0"/>
                      <a:pt x="7" y="334"/>
                      <a:pt x="4" y="746"/>
                    </a:cubicBezTo>
                    <a:cubicBezTo>
                      <a:pt x="0" y="1157"/>
                      <a:pt x="59" y="1492"/>
                      <a:pt x="135" y="149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0" name="Freeform 444"/>
              <p:cNvSpPr>
                <a:spLocks/>
              </p:cNvSpPr>
              <p:nvPr/>
            </p:nvSpPr>
            <p:spPr bwMode="auto">
              <a:xfrm>
                <a:off x="2086" y="2291"/>
                <a:ext cx="74" cy="179"/>
              </a:xfrm>
              <a:custGeom>
                <a:avLst/>
                <a:gdLst/>
                <a:ahLst/>
                <a:cxnLst>
                  <a:cxn ang="0">
                    <a:pos x="4" y="746"/>
                  </a:cxn>
                  <a:cxn ang="0">
                    <a:pos x="135" y="1492"/>
                  </a:cxn>
                  <a:cxn ang="0">
                    <a:pos x="469" y="1495"/>
                  </a:cxn>
                  <a:cxn ang="0">
                    <a:pos x="612" y="750"/>
                  </a:cxn>
                  <a:cxn ang="0">
                    <a:pos x="481" y="4"/>
                  </a:cxn>
                  <a:cxn ang="0">
                    <a:pos x="147" y="1"/>
                  </a:cxn>
                  <a:cxn ang="0">
                    <a:pos x="4" y="746"/>
                  </a:cxn>
                </a:cxnLst>
                <a:rect l="0" t="0" r="r" b="b"/>
                <a:pathLst>
                  <a:path w="615" h="1496">
                    <a:moveTo>
                      <a:pt x="4" y="746"/>
                    </a:moveTo>
                    <a:cubicBezTo>
                      <a:pt x="0" y="1157"/>
                      <a:pt x="59" y="1492"/>
                      <a:pt x="135" y="1492"/>
                    </a:cubicBezTo>
                    <a:lnTo>
                      <a:pt x="469" y="1495"/>
                    </a:lnTo>
                    <a:cubicBezTo>
                      <a:pt x="545" y="1496"/>
                      <a:pt x="609" y="1162"/>
                      <a:pt x="612" y="750"/>
                    </a:cubicBezTo>
                    <a:cubicBezTo>
                      <a:pt x="615" y="339"/>
                      <a:pt x="557" y="4"/>
                      <a:pt x="481" y="4"/>
                    </a:cubicBezTo>
                    <a:lnTo>
                      <a:pt x="147" y="1"/>
                    </a:lnTo>
                    <a:cubicBezTo>
                      <a:pt x="71" y="0"/>
                      <a:pt x="7" y="334"/>
                      <a:pt x="4" y="74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1" name="Freeform 445"/>
              <p:cNvSpPr>
                <a:spLocks/>
              </p:cNvSpPr>
              <p:nvPr/>
            </p:nvSpPr>
            <p:spPr bwMode="auto">
              <a:xfrm>
                <a:off x="2102" y="2291"/>
                <a:ext cx="18" cy="179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17" y="90"/>
                  </a:cxn>
                  <a:cxn ang="0">
                    <a:pos x="2" y="0"/>
                  </a:cxn>
                </a:cxnLst>
                <a:rect l="0" t="0" r="r" b="b"/>
                <a:pathLst>
                  <a:path w="18" h="179">
                    <a:moveTo>
                      <a:pt x="0" y="179"/>
                    </a:moveTo>
                    <a:cubicBezTo>
                      <a:pt x="9" y="179"/>
                      <a:pt x="17" y="139"/>
                      <a:pt x="17" y="90"/>
                    </a:cubicBezTo>
                    <a:cubicBezTo>
                      <a:pt x="18" y="40"/>
                      <a:pt x="11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00" name="Group 452"/>
            <p:cNvGrpSpPr>
              <a:grpSpLocks/>
            </p:cNvGrpSpPr>
            <p:nvPr/>
          </p:nvGrpSpPr>
          <p:grpSpPr bwMode="auto">
            <a:xfrm>
              <a:off x="3294063" y="3548063"/>
              <a:ext cx="96837" cy="485775"/>
              <a:chOff x="2075" y="2235"/>
              <a:chExt cx="61" cy="306"/>
            </a:xfrm>
          </p:grpSpPr>
          <p:sp>
            <p:nvSpPr>
              <p:cNvPr id="2882" name="Freeform 447"/>
              <p:cNvSpPr>
                <a:spLocks/>
              </p:cNvSpPr>
              <p:nvPr/>
            </p:nvSpPr>
            <p:spPr bwMode="auto">
              <a:xfrm>
                <a:off x="2075" y="2251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0" y="2417"/>
                  </a:cxn>
                  <a:cxn ang="0">
                    <a:pos x="370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1" y="2417"/>
                      <a:pt x="120" y="2417"/>
                    </a:cubicBezTo>
                    <a:lnTo>
                      <a:pt x="370" y="2419"/>
                    </a:lnTo>
                    <a:cubicBezTo>
                      <a:pt x="439" y="2420"/>
                      <a:pt x="500" y="1880"/>
                      <a:pt x="505" y="1212"/>
                    </a:cubicBezTo>
                    <a:cubicBezTo>
                      <a:pt x="511" y="545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1"/>
                      <a:pt x="5" y="120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3" name="Freeform 448"/>
              <p:cNvSpPr>
                <a:spLocks/>
              </p:cNvSpPr>
              <p:nvPr/>
            </p:nvSpPr>
            <p:spPr bwMode="auto">
              <a:xfrm>
                <a:off x="2075" y="2235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0" y="2417"/>
                  </a:cxn>
                  <a:cxn ang="0">
                    <a:pos x="370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1" y="2417"/>
                      <a:pt x="120" y="2417"/>
                    </a:cubicBezTo>
                    <a:lnTo>
                      <a:pt x="370" y="2419"/>
                    </a:lnTo>
                    <a:cubicBezTo>
                      <a:pt x="439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4" name="Freeform 449"/>
              <p:cNvSpPr>
                <a:spLocks/>
              </p:cNvSpPr>
              <p:nvPr/>
            </p:nvSpPr>
            <p:spPr bwMode="auto">
              <a:xfrm>
                <a:off x="2075" y="2235"/>
                <a:ext cx="31" cy="290"/>
              </a:xfrm>
              <a:custGeom>
                <a:avLst/>
                <a:gdLst/>
                <a:ahLst/>
                <a:cxnLst>
                  <a:cxn ang="0">
                    <a:pos x="120" y="2417"/>
                  </a:cxn>
                  <a:cxn ang="0">
                    <a:pos x="255" y="1210"/>
                  </a:cxn>
                  <a:cxn ang="0">
                    <a:pos x="140" y="1"/>
                  </a:cxn>
                  <a:cxn ang="0">
                    <a:pos x="5" y="1208"/>
                  </a:cxn>
                  <a:cxn ang="0">
                    <a:pos x="120" y="2417"/>
                  </a:cxn>
                </a:cxnLst>
                <a:rect l="0" t="0" r="r" b="b"/>
                <a:pathLst>
                  <a:path w="261" h="2418">
                    <a:moveTo>
                      <a:pt x="120" y="2417"/>
                    </a:moveTo>
                    <a:cubicBezTo>
                      <a:pt x="189" y="2418"/>
                      <a:pt x="250" y="1877"/>
                      <a:pt x="255" y="1210"/>
                    </a:cubicBezTo>
                    <a:cubicBezTo>
                      <a:pt x="261" y="542"/>
                      <a:pt x="209" y="1"/>
                      <a:pt x="140" y="1"/>
                    </a:cubicBezTo>
                    <a:cubicBezTo>
                      <a:pt x="71" y="0"/>
                      <a:pt x="11" y="540"/>
                      <a:pt x="5" y="1208"/>
                    </a:cubicBezTo>
                    <a:cubicBezTo>
                      <a:pt x="0" y="1875"/>
                      <a:pt x="51" y="2417"/>
                      <a:pt x="120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5" name="Freeform 450"/>
              <p:cNvSpPr>
                <a:spLocks/>
              </p:cNvSpPr>
              <p:nvPr/>
            </p:nvSpPr>
            <p:spPr bwMode="auto">
              <a:xfrm>
                <a:off x="2075" y="2235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0" y="2417"/>
                  </a:cxn>
                  <a:cxn ang="0">
                    <a:pos x="370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1" y="2417"/>
                      <a:pt x="120" y="2417"/>
                    </a:cubicBezTo>
                    <a:lnTo>
                      <a:pt x="370" y="2419"/>
                    </a:lnTo>
                    <a:cubicBezTo>
                      <a:pt x="439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6" name="Freeform 451"/>
              <p:cNvSpPr>
                <a:spLocks/>
              </p:cNvSpPr>
              <p:nvPr/>
            </p:nvSpPr>
            <p:spPr bwMode="auto">
              <a:xfrm>
                <a:off x="2089" y="2235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8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01" name="Group 458"/>
            <p:cNvGrpSpPr>
              <a:grpSpLocks/>
            </p:cNvGrpSpPr>
            <p:nvPr/>
          </p:nvGrpSpPr>
          <p:grpSpPr bwMode="auto">
            <a:xfrm>
              <a:off x="2878138" y="3613151"/>
              <a:ext cx="452437" cy="355600"/>
              <a:chOff x="1813" y="2276"/>
              <a:chExt cx="285" cy="224"/>
            </a:xfrm>
          </p:grpSpPr>
          <p:sp>
            <p:nvSpPr>
              <p:cNvPr id="2877" name="Freeform 453"/>
              <p:cNvSpPr>
                <a:spLocks/>
              </p:cNvSpPr>
              <p:nvPr/>
            </p:nvSpPr>
            <p:spPr bwMode="auto">
              <a:xfrm>
                <a:off x="1813" y="2292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4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1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7"/>
                      <a:pt x="121" y="1717"/>
                    </a:cubicBezTo>
                    <a:lnTo>
                      <a:pt x="2173" y="1734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8"/>
                      <a:pt x="2187" y="17"/>
                    </a:cubicBezTo>
                    <a:lnTo>
                      <a:pt x="134" y="1"/>
                    </a:lnTo>
                    <a:cubicBezTo>
                      <a:pt x="66" y="0"/>
                      <a:pt x="8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8" name="Freeform 454"/>
              <p:cNvSpPr>
                <a:spLocks/>
              </p:cNvSpPr>
              <p:nvPr/>
            </p:nvSpPr>
            <p:spPr bwMode="auto">
              <a:xfrm>
                <a:off x="1821" y="2276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0" y="1717"/>
                  </a:cxn>
                  <a:cxn ang="0">
                    <a:pos x="2173" y="1733"/>
                  </a:cxn>
                  <a:cxn ang="0">
                    <a:pos x="2303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7" h="1734">
                    <a:moveTo>
                      <a:pt x="4" y="858"/>
                    </a:moveTo>
                    <a:cubicBezTo>
                      <a:pt x="0" y="1332"/>
                      <a:pt x="52" y="1716"/>
                      <a:pt x="120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3" y="876"/>
                    </a:cubicBezTo>
                    <a:cubicBezTo>
                      <a:pt x="2307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7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9" name="Freeform 455"/>
              <p:cNvSpPr>
                <a:spLocks/>
              </p:cNvSpPr>
              <p:nvPr/>
            </p:nvSpPr>
            <p:spPr bwMode="auto">
              <a:xfrm>
                <a:off x="1821" y="2276"/>
                <a:ext cx="31" cy="206"/>
              </a:xfrm>
              <a:custGeom>
                <a:avLst/>
                <a:gdLst/>
                <a:ahLst/>
                <a:cxnLst>
                  <a:cxn ang="0">
                    <a:pos x="120" y="1717"/>
                  </a:cxn>
                  <a:cxn ang="0">
                    <a:pos x="251" y="860"/>
                  </a:cxn>
                  <a:cxn ang="0">
                    <a:pos x="134" y="0"/>
                  </a:cxn>
                  <a:cxn ang="0">
                    <a:pos x="4" y="858"/>
                  </a:cxn>
                  <a:cxn ang="0">
                    <a:pos x="120" y="1717"/>
                  </a:cxn>
                </a:cxnLst>
                <a:rect l="0" t="0" r="r" b="b"/>
                <a:pathLst>
                  <a:path w="255" h="1717">
                    <a:moveTo>
                      <a:pt x="120" y="1717"/>
                    </a:moveTo>
                    <a:cubicBezTo>
                      <a:pt x="189" y="1717"/>
                      <a:pt x="247" y="1334"/>
                      <a:pt x="251" y="860"/>
                    </a:cubicBezTo>
                    <a:cubicBezTo>
                      <a:pt x="255" y="385"/>
                      <a:pt x="203" y="1"/>
                      <a:pt x="134" y="0"/>
                    </a:cubicBezTo>
                    <a:cubicBezTo>
                      <a:pt x="66" y="0"/>
                      <a:pt x="7" y="383"/>
                      <a:pt x="4" y="858"/>
                    </a:cubicBezTo>
                    <a:cubicBezTo>
                      <a:pt x="0" y="1332"/>
                      <a:pt x="52" y="1716"/>
                      <a:pt x="120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0" name="Freeform 456"/>
              <p:cNvSpPr>
                <a:spLocks/>
              </p:cNvSpPr>
              <p:nvPr/>
            </p:nvSpPr>
            <p:spPr bwMode="auto">
              <a:xfrm>
                <a:off x="1821" y="2276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0" y="1717"/>
                  </a:cxn>
                  <a:cxn ang="0">
                    <a:pos x="2173" y="1733"/>
                  </a:cxn>
                  <a:cxn ang="0">
                    <a:pos x="2303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7" h="1734">
                    <a:moveTo>
                      <a:pt x="4" y="858"/>
                    </a:moveTo>
                    <a:cubicBezTo>
                      <a:pt x="0" y="1332"/>
                      <a:pt x="52" y="1716"/>
                      <a:pt x="120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3" y="876"/>
                    </a:cubicBezTo>
                    <a:cubicBezTo>
                      <a:pt x="2307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7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1" name="Freeform 457"/>
              <p:cNvSpPr>
                <a:spLocks/>
              </p:cNvSpPr>
              <p:nvPr/>
            </p:nvSpPr>
            <p:spPr bwMode="auto">
              <a:xfrm>
                <a:off x="1835" y="2276"/>
                <a:ext cx="17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6" y="103"/>
                  </a:cxn>
                  <a:cxn ang="0">
                    <a:pos x="2" y="0"/>
                  </a:cxn>
                </a:cxnLst>
                <a:rect l="0" t="0" r="r" b="b"/>
                <a:pathLst>
                  <a:path w="17" h="206">
                    <a:moveTo>
                      <a:pt x="0" y="206"/>
                    </a:moveTo>
                    <a:cubicBezTo>
                      <a:pt x="9" y="206"/>
                      <a:pt x="16" y="160"/>
                      <a:pt x="16" y="103"/>
                    </a:cubicBezTo>
                    <a:cubicBezTo>
                      <a:pt x="17" y="46"/>
                      <a:pt x="10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02" name="Freeform 459"/>
            <p:cNvSpPr>
              <a:spLocks/>
            </p:cNvSpPr>
            <p:nvPr/>
          </p:nvSpPr>
          <p:spPr bwMode="auto">
            <a:xfrm>
              <a:off x="3332163" y="3778251"/>
              <a:ext cx="4762" cy="95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2" y="50"/>
                </a:cxn>
                <a:cxn ang="0">
                  <a:pos x="25" y="25"/>
                </a:cxn>
                <a:cxn ang="0">
                  <a:pos x="13" y="0"/>
                </a:cxn>
                <a:cxn ang="0">
                  <a:pos x="0" y="25"/>
                </a:cxn>
              </a:cxnLst>
              <a:rect l="0" t="0" r="r" b="b"/>
              <a:pathLst>
                <a:path w="25" h="50">
                  <a:moveTo>
                    <a:pt x="0" y="25"/>
                  </a:moveTo>
                  <a:cubicBezTo>
                    <a:pt x="0" y="39"/>
                    <a:pt x="6" y="50"/>
                    <a:pt x="12" y="50"/>
                  </a:cubicBezTo>
                  <a:cubicBezTo>
                    <a:pt x="19" y="50"/>
                    <a:pt x="25" y="39"/>
                    <a:pt x="25" y="25"/>
                  </a:cubicBezTo>
                  <a:cubicBezTo>
                    <a:pt x="25" y="11"/>
                    <a:pt x="20" y="0"/>
                    <a:pt x="13" y="0"/>
                  </a:cubicBezTo>
                  <a:cubicBezTo>
                    <a:pt x="6" y="0"/>
                    <a:pt x="0" y="11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3" name="Freeform 460"/>
            <p:cNvSpPr>
              <a:spLocks/>
            </p:cNvSpPr>
            <p:nvPr/>
          </p:nvSpPr>
          <p:spPr bwMode="auto">
            <a:xfrm>
              <a:off x="3309938" y="3951288"/>
              <a:ext cx="7937" cy="1428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8"/>
                </a:cxn>
                <a:cxn ang="0">
                  <a:pos x="22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3" y="75"/>
                    <a:pt x="42" y="59"/>
                    <a:pt x="42" y="38"/>
                  </a:cubicBezTo>
                  <a:cubicBezTo>
                    <a:pt x="42" y="17"/>
                    <a:pt x="33" y="0"/>
                    <a:pt x="22" y="0"/>
                  </a:cubicBezTo>
                  <a:cubicBezTo>
                    <a:pt x="10" y="0"/>
                    <a:pt x="1" y="17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4" name="Freeform 461"/>
            <p:cNvSpPr>
              <a:spLocks/>
            </p:cNvSpPr>
            <p:nvPr/>
          </p:nvSpPr>
          <p:spPr bwMode="auto">
            <a:xfrm>
              <a:off x="3316288" y="3587751"/>
              <a:ext cx="9525" cy="1428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75"/>
                </a:cxn>
                <a:cxn ang="0">
                  <a:pos x="41" y="37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0" y="75"/>
                  </a:cubicBezTo>
                  <a:cubicBezTo>
                    <a:pt x="32" y="75"/>
                    <a:pt x="41" y="58"/>
                    <a:pt x="41" y="37"/>
                  </a:cubicBezTo>
                  <a:cubicBezTo>
                    <a:pt x="42" y="17"/>
                    <a:pt x="32" y="0"/>
                    <a:pt x="21" y="0"/>
                  </a:cubicBezTo>
                  <a:cubicBezTo>
                    <a:pt x="9" y="0"/>
                    <a:pt x="0" y="16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" name="Freeform 462"/>
            <p:cNvSpPr>
              <a:spLocks/>
            </p:cNvSpPr>
            <p:nvPr/>
          </p:nvSpPr>
          <p:spPr bwMode="auto">
            <a:xfrm>
              <a:off x="3328988" y="3679826"/>
              <a:ext cx="7937" cy="1270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67"/>
                </a:cxn>
                <a:cxn ang="0">
                  <a:pos x="42" y="34"/>
                </a:cxn>
                <a:cxn ang="0">
                  <a:pos x="22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2"/>
                    <a:pt x="10" y="67"/>
                    <a:pt x="21" y="67"/>
                  </a:cubicBezTo>
                  <a:cubicBezTo>
                    <a:pt x="33" y="67"/>
                    <a:pt x="42" y="52"/>
                    <a:pt x="42" y="34"/>
                  </a:cubicBezTo>
                  <a:cubicBezTo>
                    <a:pt x="42" y="15"/>
                    <a:pt x="33" y="0"/>
                    <a:pt x="22" y="0"/>
                  </a:cubicBezTo>
                  <a:cubicBezTo>
                    <a:pt x="10" y="0"/>
                    <a:pt x="1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" name="Freeform 463"/>
            <p:cNvSpPr>
              <a:spLocks/>
            </p:cNvSpPr>
            <p:nvPr/>
          </p:nvSpPr>
          <p:spPr bwMode="auto">
            <a:xfrm>
              <a:off x="3327400" y="3868738"/>
              <a:ext cx="7937" cy="11113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7" y="58"/>
                </a:cxn>
                <a:cxn ang="0">
                  <a:pos x="33" y="29"/>
                </a:cxn>
                <a:cxn ang="0">
                  <a:pos x="17" y="0"/>
                </a:cxn>
                <a:cxn ang="0">
                  <a:pos x="0" y="29"/>
                </a:cxn>
              </a:cxnLst>
              <a:rect l="0" t="0" r="r" b="b"/>
              <a:pathLst>
                <a:path w="34" h="58">
                  <a:moveTo>
                    <a:pt x="0" y="29"/>
                  </a:moveTo>
                  <a:cubicBezTo>
                    <a:pt x="0" y="45"/>
                    <a:pt x="7" y="58"/>
                    <a:pt x="17" y="58"/>
                  </a:cubicBezTo>
                  <a:cubicBezTo>
                    <a:pt x="26" y="58"/>
                    <a:pt x="33" y="45"/>
                    <a:pt x="33" y="29"/>
                  </a:cubicBezTo>
                  <a:cubicBezTo>
                    <a:pt x="34" y="13"/>
                    <a:pt x="26" y="0"/>
                    <a:pt x="17" y="0"/>
                  </a:cubicBezTo>
                  <a:cubicBezTo>
                    <a:pt x="8" y="0"/>
                    <a:pt x="0" y="13"/>
                    <a:pt x="0" y="2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07" name="Group 469"/>
            <p:cNvGrpSpPr>
              <a:grpSpLocks/>
            </p:cNvGrpSpPr>
            <p:nvPr/>
          </p:nvGrpSpPr>
          <p:grpSpPr bwMode="auto">
            <a:xfrm>
              <a:off x="2832100" y="3546476"/>
              <a:ext cx="131762" cy="473075"/>
              <a:chOff x="1784" y="2234"/>
              <a:chExt cx="83" cy="298"/>
            </a:xfrm>
          </p:grpSpPr>
          <p:sp>
            <p:nvSpPr>
              <p:cNvPr id="2872" name="Freeform 464"/>
              <p:cNvSpPr>
                <a:spLocks/>
              </p:cNvSpPr>
              <p:nvPr/>
            </p:nvSpPr>
            <p:spPr bwMode="auto">
              <a:xfrm>
                <a:off x="1784" y="2242"/>
                <a:ext cx="83" cy="290"/>
              </a:xfrm>
              <a:custGeom>
                <a:avLst/>
                <a:gdLst/>
                <a:ahLst/>
                <a:cxnLst>
                  <a:cxn ang="0">
                    <a:pos x="5" y="1207"/>
                  </a:cxn>
                  <a:cxn ang="0">
                    <a:pos x="166" y="2417"/>
                  </a:cxn>
                  <a:cxn ang="0">
                    <a:pos x="508" y="2420"/>
                  </a:cxn>
                  <a:cxn ang="0">
                    <a:pos x="688" y="1213"/>
                  </a:cxn>
                  <a:cxn ang="0">
                    <a:pos x="527" y="3"/>
                  </a:cxn>
                  <a:cxn ang="0">
                    <a:pos x="186" y="0"/>
                  </a:cxn>
                  <a:cxn ang="0">
                    <a:pos x="5" y="1207"/>
                  </a:cxn>
                </a:cxnLst>
                <a:rect l="0" t="0" r="r" b="b"/>
                <a:pathLst>
                  <a:path w="694" h="2421">
                    <a:moveTo>
                      <a:pt x="5" y="1207"/>
                    </a:moveTo>
                    <a:cubicBezTo>
                      <a:pt x="0" y="1875"/>
                      <a:pt x="72" y="2416"/>
                      <a:pt x="166" y="2417"/>
                    </a:cubicBezTo>
                    <a:lnTo>
                      <a:pt x="508" y="2420"/>
                    </a:lnTo>
                    <a:cubicBezTo>
                      <a:pt x="602" y="2421"/>
                      <a:pt x="683" y="1880"/>
                      <a:pt x="688" y="1213"/>
                    </a:cubicBezTo>
                    <a:cubicBezTo>
                      <a:pt x="694" y="546"/>
                      <a:pt x="622" y="4"/>
                      <a:pt x="527" y="3"/>
                    </a:cubicBezTo>
                    <a:lnTo>
                      <a:pt x="186" y="0"/>
                    </a:lnTo>
                    <a:cubicBezTo>
                      <a:pt x="91" y="0"/>
                      <a:pt x="11" y="540"/>
                      <a:pt x="5" y="1207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3" name="Freeform 465"/>
              <p:cNvSpPr>
                <a:spLocks/>
              </p:cNvSpPr>
              <p:nvPr/>
            </p:nvSpPr>
            <p:spPr bwMode="auto">
              <a:xfrm>
                <a:off x="1784" y="2234"/>
                <a:ext cx="83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66" y="2417"/>
                  </a:cxn>
                  <a:cxn ang="0">
                    <a:pos x="508" y="2420"/>
                  </a:cxn>
                  <a:cxn ang="0">
                    <a:pos x="688" y="1213"/>
                  </a:cxn>
                  <a:cxn ang="0">
                    <a:pos x="527" y="4"/>
                  </a:cxn>
                  <a:cxn ang="0">
                    <a:pos x="186" y="1"/>
                  </a:cxn>
                  <a:cxn ang="0">
                    <a:pos x="5" y="1208"/>
                  </a:cxn>
                </a:cxnLst>
                <a:rect l="0" t="0" r="r" b="b"/>
                <a:pathLst>
                  <a:path w="694" h="2421">
                    <a:moveTo>
                      <a:pt x="5" y="1208"/>
                    </a:moveTo>
                    <a:cubicBezTo>
                      <a:pt x="0" y="1875"/>
                      <a:pt x="72" y="2417"/>
                      <a:pt x="166" y="2417"/>
                    </a:cubicBezTo>
                    <a:lnTo>
                      <a:pt x="508" y="2420"/>
                    </a:lnTo>
                    <a:cubicBezTo>
                      <a:pt x="602" y="2421"/>
                      <a:pt x="683" y="1881"/>
                      <a:pt x="688" y="1213"/>
                    </a:cubicBezTo>
                    <a:cubicBezTo>
                      <a:pt x="694" y="546"/>
                      <a:pt x="622" y="4"/>
                      <a:pt x="527" y="4"/>
                    </a:cubicBezTo>
                    <a:lnTo>
                      <a:pt x="186" y="1"/>
                    </a:lnTo>
                    <a:cubicBezTo>
                      <a:pt x="91" y="0"/>
                      <a:pt x="11" y="540"/>
                      <a:pt x="5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4" name="Freeform 466"/>
              <p:cNvSpPr>
                <a:spLocks/>
              </p:cNvSpPr>
              <p:nvPr/>
            </p:nvSpPr>
            <p:spPr bwMode="auto">
              <a:xfrm>
                <a:off x="1784" y="2234"/>
                <a:ext cx="42" cy="290"/>
              </a:xfrm>
              <a:custGeom>
                <a:avLst/>
                <a:gdLst/>
                <a:ahLst/>
                <a:cxnLst>
                  <a:cxn ang="0">
                    <a:pos x="166" y="2417"/>
                  </a:cxn>
                  <a:cxn ang="0">
                    <a:pos x="347" y="1210"/>
                  </a:cxn>
                  <a:cxn ang="0">
                    <a:pos x="186" y="1"/>
                  </a:cxn>
                  <a:cxn ang="0">
                    <a:pos x="5" y="1208"/>
                  </a:cxn>
                  <a:cxn ang="0">
                    <a:pos x="166" y="2417"/>
                  </a:cxn>
                </a:cxnLst>
                <a:rect l="0" t="0" r="r" b="b"/>
                <a:pathLst>
                  <a:path w="352" h="2418">
                    <a:moveTo>
                      <a:pt x="166" y="2417"/>
                    </a:moveTo>
                    <a:cubicBezTo>
                      <a:pt x="261" y="2418"/>
                      <a:pt x="341" y="1878"/>
                      <a:pt x="347" y="1210"/>
                    </a:cubicBezTo>
                    <a:cubicBezTo>
                      <a:pt x="352" y="543"/>
                      <a:pt x="280" y="2"/>
                      <a:pt x="186" y="1"/>
                    </a:cubicBezTo>
                    <a:cubicBezTo>
                      <a:pt x="91" y="0"/>
                      <a:pt x="11" y="540"/>
                      <a:pt x="5" y="1208"/>
                    </a:cubicBezTo>
                    <a:cubicBezTo>
                      <a:pt x="0" y="1875"/>
                      <a:pt x="72" y="2417"/>
                      <a:pt x="166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5" name="Freeform 467"/>
              <p:cNvSpPr>
                <a:spLocks/>
              </p:cNvSpPr>
              <p:nvPr/>
            </p:nvSpPr>
            <p:spPr bwMode="auto">
              <a:xfrm>
                <a:off x="1784" y="2234"/>
                <a:ext cx="83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66" y="2417"/>
                  </a:cxn>
                  <a:cxn ang="0">
                    <a:pos x="508" y="2420"/>
                  </a:cxn>
                  <a:cxn ang="0">
                    <a:pos x="688" y="1213"/>
                  </a:cxn>
                  <a:cxn ang="0">
                    <a:pos x="527" y="4"/>
                  </a:cxn>
                  <a:cxn ang="0">
                    <a:pos x="186" y="1"/>
                  </a:cxn>
                  <a:cxn ang="0">
                    <a:pos x="5" y="1208"/>
                  </a:cxn>
                </a:cxnLst>
                <a:rect l="0" t="0" r="r" b="b"/>
                <a:pathLst>
                  <a:path w="694" h="2421">
                    <a:moveTo>
                      <a:pt x="5" y="1208"/>
                    </a:moveTo>
                    <a:cubicBezTo>
                      <a:pt x="0" y="1875"/>
                      <a:pt x="72" y="2417"/>
                      <a:pt x="166" y="2417"/>
                    </a:cubicBezTo>
                    <a:lnTo>
                      <a:pt x="508" y="2420"/>
                    </a:lnTo>
                    <a:cubicBezTo>
                      <a:pt x="602" y="2421"/>
                      <a:pt x="683" y="1881"/>
                      <a:pt x="688" y="1213"/>
                    </a:cubicBezTo>
                    <a:cubicBezTo>
                      <a:pt x="694" y="546"/>
                      <a:pt x="622" y="4"/>
                      <a:pt x="527" y="4"/>
                    </a:cubicBezTo>
                    <a:lnTo>
                      <a:pt x="186" y="1"/>
                    </a:lnTo>
                    <a:cubicBezTo>
                      <a:pt x="91" y="0"/>
                      <a:pt x="11" y="540"/>
                      <a:pt x="5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6" name="Freeform 468"/>
              <p:cNvSpPr>
                <a:spLocks/>
              </p:cNvSpPr>
              <p:nvPr/>
            </p:nvSpPr>
            <p:spPr bwMode="auto">
              <a:xfrm>
                <a:off x="1804" y="2234"/>
                <a:ext cx="22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21" y="145"/>
                  </a:cxn>
                  <a:cxn ang="0">
                    <a:pos x="2" y="0"/>
                  </a:cxn>
                </a:cxnLst>
                <a:rect l="0" t="0" r="r" b="b"/>
                <a:pathLst>
                  <a:path w="22" h="290">
                    <a:moveTo>
                      <a:pt x="0" y="290"/>
                    </a:moveTo>
                    <a:cubicBezTo>
                      <a:pt x="11" y="290"/>
                      <a:pt x="21" y="225"/>
                      <a:pt x="21" y="145"/>
                    </a:cubicBezTo>
                    <a:cubicBezTo>
                      <a:pt x="22" y="65"/>
                      <a:pt x="13" y="0"/>
                      <a:pt x="2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08" name="Freeform 470"/>
            <p:cNvSpPr>
              <a:spLocks/>
            </p:cNvSpPr>
            <p:nvPr/>
          </p:nvSpPr>
          <p:spPr bwMode="auto">
            <a:xfrm>
              <a:off x="2879725" y="3771901"/>
              <a:ext cx="7937" cy="95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7" y="50"/>
                </a:cxn>
                <a:cxn ang="0">
                  <a:pos x="33" y="26"/>
                </a:cxn>
                <a:cxn ang="0">
                  <a:pos x="17" y="0"/>
                </a:cxn>
                <a:cxn ang="0">
                  <a:pos x="0" y="25"/>
                </a:cxn>
              </a:cxnLst>
              <a:rect l="0" t="0" r="r" b="b"/>
              <a:pathLst>
                <a:path w="34" h="51">
                  <a:moveTo>
                    <a:pt x="0" y="25"/>
                  </a:moveTo>
                  <a:cubicBezTo>
                    <a:pt x="0" y="39"/>
                    <a:pt x="7" y="50"/>
                    <a:pt x="17" y="50"/>
                  </a:cubicBezTo>
                  <a:cubicBezTo>
                    <a:pt x="26" y="51"/>
                    <a:pt x="33" y="39"/>
                    <a:pt x="33" y="26"/>
                  </a:cubicBezTo>
                  <a:cubicBezTo>
                    <a:pt x="34" y="12"/>
                    <a:pt x="26" y="1"/>
                    <a:pt x="17" y="0"/>
                  </a:cubicBezTo>
                  <a:cubicBezTo>
                    <a:pt x="8" y="0"/>
                    <a:pt x="0" y="12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9" name="Freeform 471"/>
            <p:cNvSpPr>
              <a:spLocks/>
            </p:cNvSpPr>
            <p:nvPr/>
          </p:nvSpPr>
          <p:spPr bwMode="auto">
            <a:xfrm>
              <a:off x="2855913" y="3949701"/>
              <a:ext cx="7937" cy="1587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1" y="83"/>
                </a:cxn>
                <a:cxn ang="0">
                  <a:pos x="42" y="42"/>
                </a:cxn>
                <a:cxn ang="0">
                  <a:pos x="21" y="0"/>
                </a:cxn>
                <a:cxn ang="0">
                  <a:pos x="0" y="41"/>
                </a:cxn>
              </a:cxnLst>
              <a:rect l="0" t="0" r="r" b="b"/>
              <a:pathLst>
                <a:path w="42" h="83">
                  <a:moveTo>
                    <a:pt x="0" y="41"/>
                  </a:moveTo>
                  <a:cubicBezTo>
                    <a:pt x="0" y="64"/>
                    <a:pt x="9" y="83"/>
                    <a:pt x="21" y="83"/>
                  </a:cubicBezTo>
                  <a:cubicBezTo>
                    <a:pt x="32" y="83"/>
                    <a:pt x="42" y="65"/>
                    <a:pt x="42" y="42"/>
                  </a:cubicBezTo>
                  <a:cubicBezTo>
                    <a:pt x="42" y="19"/>
                    <a:pt x="33" y="0"/>
                    <a:pt x="21" y="0"/>
                  </a:cubicBezTo>
                  <a:cubicBezTo>
                    <a:pt x="10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0" name="Freeform 472"/>
            <p:cNvSpPr>
              <a:spLocks/>
            </p:cNvSpPr>
            <p:nvPr/>
          </p:nvSpPr>
          <p:spPr bwMode="auto">
            <a:xfrm>
              <a:off x="2860675" y="3592513"/>
              <a:ext cx="9525" cy="1587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25" y="83"/>
                </a:cxn>
                <a:cxn ang="0">
                  <a:pos x="50" y="42"/>
                </a:cxn>
                <a:cxn ang="0">
                  <a:pos x="25" y="0"/>
                </a:cxn>
                <a:cxn ang="0">
                  <a:pos x="0" y="41"/>
                </a:cxn>
              </a:cxnLst>
              <a:rect l="0" t="0" r="r" b="b"/>
              <a:pathLst>
                <a:path w="50" h="83">
                  <a:moveTo>
                    <a:pt x="0" y="41"/>
                  </a:moveTo>
                  <a:cubicBezTo>
                    <a:pt x="0" y="64"/>
                    <a:pt x="11" y="83"/>
                    <a:pt x="25" y="83"/>
                  </a:cubicBezTo>
                  <a:cubicBezTo>
                    <a:pt x="39" y="83"/>
                    <a:pt x="50" y="65"/>
                    <a:pt x="50" y="42"/>
                  </a:cubicBezTo>
                  <a:cubicBezTo>
                    <a:pt x="50" y="19"/>
                    <a:pt x="39" y="0"/>
                    <a:pt x="25" y="0"/>
                  </a:cubicBezTo>
                  <a:cubicBezTo>
                    <a:pt x="12" y="0"/>
                    <a:pt x="0" y="18"/>
                    <a:pt x="0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1" name="Freeform 473"/>
            <p:cNvSpPr>
              <a:spLocks/>
            </p:cNvSpPr>
            <p:nvPr/>
          </p:nvSpPr>
          <p:spPr bwMode="auto">
            <a:xfrm>
              <a:off x="2874963" y="3673476"/>
              <a:ext cx="7937" cy="1270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66"/>
                </a:cxn>
                <a:cxn ang="0">
                  <a:pos x="42" y="33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1"/>
                    <a:pt x="9" y="66"/>
                    <a:pt x="21" y="66"/>
                  </a:cubicBezTo>
                  <a:cubicBezTo>
                    <a:pt x="32" y="67"/>
                    <a:pt x="42" y="52"/>
                    <a:pt x="42" y="33"/>
                  </a:cubicBezTo>
                  <a:cubicBezTo>
                    <a:pt x="42" y="15"/>
                    <a:pt x="33" y="0"/>
                    <a:pt x="21" y="0"/>
                  </a:cubicBezTo>
                  <a:cubicBezTo>
                    <a:pt x="10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2" name="Freeform 474"/>
            <p:cNvSpPr>
              <a:spLocks/>
            </p:cNvSpPr>
            <p:nvPr/>
          </p:nvSpPr>
          <p:spPr bwMode="auto">
            <a:xfrm>
              <a:off x="2873375" y="3867151"/>
              <a:ext cx="9525" cy="1270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0" y="67"/>
                </a:cxn>
                <a:cxn ang="0">
                  <a:pos x="41" y="34"/>
                </a:cxn>
                <a:cxn ang="0">
                  <a:pos x="21" y="0"/>
                </a:cxn>
                <a:cxn ang="0">
                  <a:pos x="0" y="34"/>
                </a:cxn>
              </a:cxnLst>
              <a:rect l="0" t="0" r="r" b="b"/>
              <a:pathLst>
                <a:path w="42" h="67">
                  <a:moveTo>
                    <a:pt x="0" y="34"/>
                  </a:moveTo>
                  <a:cubicBezTo>
                    <a:pt x="0" y="52"/>
                    <a:pt x="9" y="67"/>
                    <a:pt x="20" y="67"/>
                  </a:cubicBezTo>
                  <a:cubicBezTo>
                    <a:pt x="32" y="67"/>
                    <a:pt x="41" y="52"/>
                    <a:pt x="41" y="34"/>
                  </a:cubicBezTo>
                  <a:cubicBezTo>
                    <a:pt x="42" y="16"/>
                    <a:pt x="32" y="1"/>
                    <a:pt x="21" y="0"/>
                  </a:cubicBezTo>
                  <a:cubicBezTo>
                    <a:pt x="9" y="0"/>
                    <a:pt x="0" y="15"/>
                    <a:pt x="0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3" name="Oval 475"/>
            <p:cNvSpPr>
              <a:spLocks noChangeArrowheads="1"/>
            </p:cNvSpPr>
            <p:nvPr/>
          </p:nvSpPr>
          <p:spPr bwMode="auto">
            <a:xfrm>
              <a:off x="2835275" y="3641726"/>
              <a:ext cx="44450" cy="268288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14" name="Group 493"/>
            <p:cNvGrpSpPr>
              <a:grpSpLocks/>
            </p:cNvGrpSpPr>
            <p:nvPr/>
          </p:nvGrpSpPr>
          <p:grpSpPr bwMode="auto">
            <a:xfrm>
              <a:off x="2036763" y="3529013"/>
              <a:ext cx="512762" cy="485775"/>
              <a:chOff x="1283" y="2223"/>
              <a:chExt cx="323" cy="306"/>
            </a:xfrm>
          </p:grpSpPr>
          <p:grpSp>
            <p:nvGrpSpPr>
              <p:cNvPr id="2855" name="Group 481"/>
              <p:cNvGrpSpPr>
                <a:grpSpLocks/>
              </p:cNvGrpSpPr>
              <p:nvPr/>
            </p:nvGrpSpPr>
            <p:grpSpPr bwMode="auto">
              <a:xfrm>
                <a:off x="1545" y="2223"/>
                <a:ext cx="61" cy="306"/>
                <a:chOff x="1545" y="2223"/>
                <a:chExt cx="61" cy="306"/>
              </a:xfrm>
            </p:grpSpPr>
            <p:sp>
              <p:nvSpPr>
                <p:cNvPr id="2867" name="Freeform 476"/>
                <p:cNvSpPr>
                  <a:spLocks/>
                </p:cNvSpPr>
                <p:nvPr/>
              </p:nvSpPr>
              <p:spPr bwMode="auto">
                <a:xfrm>
                  <a:off x="1545" y="2239"/>
                  <a:ext cx="61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21" y="2417"/>
                    </a:cxn>
                    <a:cxn ang="0">
                      <a:pos x="371" y="2419"/>
                    </a:cxn>
                    <a:cxn ang="0">
                      <a:pos x="505" y="1212"/>
                    </a:cxn>
                    <a:cxn ang="0">
                      <a:pos x="390" y="3"/>
                    </a:cxn>
                    <a:cxn ang="0">
                      <a:pos x="140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511" h="2420">
                      <a:moveTo>
                        <a:pt x="5" y="1208"/>
                      </a:moveTo>
                      <a:cubicBezTo>
                        <a:pt x="0" y="1875"/>
                        <a:pt x="52" y="2417"/>
                        <a:pt x="121" y="2417"/>
                      </a:cubicBezTo>
                      <a:lnTo>
                        <a:pt x="371" y="2419"/>
                      </a:lnTo>
                      <a:cubicBezTo>
                        <a:pt x="440" y="2420"/>
                        <a:pt x="500" y="1880"/>
                        <a:pt x="505" y="1212"/>
                      </a:cubicBezTo>
                      <a:cubicBezTo>
                        <a:pt x="511" y="545"/>
                        <a:pt x="459" y="3"/>
                        <a:pt x="390" y="3"/>
                      </a:cubicBezTo>
                      <a:lnTo>
                        <a:pt x="140" y="1"/>
                      </a:lnTo>
                      <a:cubicBezTo>
                        <a:pt x="71" y="0"/>
                        <a:pt x="11" y="541"/>
                        <a:pt x="5" y="1208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68" name="Freeform 477"/>
                <p:cNvSpPr>
                  <a:spLocks/>
                </p:cNvSpPr>
                <p:nvPr/>
              </p:nvSpPr>
              <p:spPr bwMode="auto">
                <a:xfrm>
                  <a:off x="1545" y="2223"/>
                  <a:ext cx="61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21" y="2417"/>
                    </a:cxn>
                    <a:cxn ang="0">
                      <a:pos x="371" y="2419"/>
                    </a:cxn>
                    <a:cxn ang="0">
                      <a:pos x="505" y="1212"/>
                    </a:cxn>
                    <a:cxn ang="0">
                      <a:pos x="390" y="3"/>
                    </a:cxn>
                    <a:cxn ang="0">
                      <a:pos x="140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511" h="2420">
                      <a:moveTo>
                        <a:pt x="5" y="1208"/>
                      </a:moveTo>
                      <a:cubicBezTo>
                        <a:pt x="0" y="1875"/>
                        <a:pt x="52" y="2417"/>
                        <a:pt x="121" y="2417"/>
                      </a:cubicBezTo>
                      <a:lnTo>
                        <a:pt x="371" y="2419"/>
                      </a:lnTo>
                      <a:cubicBezTo>
                        <a:pt x="440" y="2420"/>
                        <a:pt x="500" y="1879"/>
                        <a:pt x="505" y="1212"/>
                      </a:cubicBezTo>
                      <a:cubicBezTo>
                        <a:pt x="511" y="544"/>
                        <a:pt x="459" y="3"/>
                        <a:pt x="390" y="3"/>
                      </a:cubicBezTo>
                      <a:lnTo>
                        <a:pt x="140" y="1"/>
                      </a:lnTo>
                      <a:cubicBezTo>
                        <a:pt x="71" y="0"/>
                        <a:pt x="11" y="540"/>
                        <a:pt x="5" y="1208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69" name="Freeform 478"/>
                <p:cNvSpPr>
                  <a:spLocks/>
                </p:cNvSpPr>
                <p:nvPr/>
              </p:nvSpPr>
              <p:spPr bwMode="auto">
                <a:xfrm>
                  <a:off x="1545" y="2223"/>
                  <a:ext cx="31" cy="290"/>
                </a:xfrm>
                <a:custGeom>
                  <a:avLst/>
                  <a:gdLst/>
                  <a:ahLst/>
                  <a:cxnLst>
                    <a:cxn ang="0">
                      <a:pos x="121" y="2417"/>
                    </a:cxn>
                    <a:cxn ang="0">
                      <a:pos x="255" y="1210"/>
                    </a:cxn>
                    <a:cxn ang="0">
                      <a:pos x="140" y="1"/>
                    </a:cxn>
                    <a:cxn ang="0">
                      <a:pos x="5" y="1208"/>
                    </a:cxn>
                    <a:cxn ang="0">
                      <a:pos x="121" y="2417"/>
                    </a:cxn>
                  </a:cxnLst>
                  <a:rect l="0" t="0" r="r" b="b"/>
                  <a:pathLst>
                    <a:path w="261" h="2418">
                      <a:moveTo>
                        <a:pt x="121" y="2417"/>
                      </a:moveTo>
                      <a:cubicBezTo>
                        <a:pt x="190" y="2418"/>
                        <a:pt x="250" y="1877"/>
                        <a:pt x="255" y="1210"/>
                      </a:cubicBezTo>
                      <a:cubicBezTo>
                        <a:pt x="261" y="542"/>
                        <a:pt x="209" y="1"/>
                        <a:pt x="140" y="1"/>
                      </a:cubicBezTo>
                      <a:cubicBezTo>
                        <a:pt x="71" y="0"/>
                        <a:pt x="11" y="540"/>
                        <a:pt x="5" y="1208"/>
                      </a:cubicBezTo>
                      <a:cubicBezTo>
                        <a:pt x="0" y="1875"/>
                        <a:pt x="52" y="2417"/>
                        <a:pt x="121" y="2417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70" name="Freeform 479"/>
                <p:cNvSpPr>
                  <a:spLocks/>
                </p:cNvSpPr>
                <p:nvPr/>
              </p:nvSpPr>
              <p:spPr bwMode="auto">
                <a:xfrm>
                  <a:off x="1545" y="2223"/>
                  <a:ext cx="61" cy="290"/>
                </a:xfrm>
                <a:custGeom>
                  <a:avLst/>
                  <a:gdLst/>
                  <a:ahLst/>
                  <a:cxnLst>
                    <a:cxn ang="0">
                      <a:pos x="5" y="1208"/>
                    </a:cxn>
                    <a:cxn ang="0">
                      <a:pos x="121" y="2417"/>
                    </a:cxn>
                    <a:cxn ang="0">
                      <a:pos x="371" y="2419"/>
                    </a:cxn>
                    <a:cxn ang="0">
                      <a:pos x="505" y="1212"/>
                    </a:cxn>
                    <a:cxn ang="0">
                      <a:pos x="390" y="3"/>
                    </a:cxn>
                    <a:cxn ang="0">
                      <a:pos x="140" y="1"/>
                    </a:cxn>
                    <a:cxn ang="0">
                      <a:pos x="5" y="1208"/>
                    </a:cxn>
                  </a:cxnLst>
                  <a:rect l="0" t="0" r="r" b="b"/>
                  <a:pathLst>
                    <a:path w="511" h="2420">
                      <a:moveTo>
                        <a:pt x="5" y="1208"/>
                      </a:moveTo>
                      <a:cubicBezTo>
                        <a:pt x="0" y="1875"/>
                        <a:pt x="52" y="2417"/>
                        <a:pt x="121" y="2417"/>
                      </a:cubicBezTo>
                      <a:lnTo>
                        <a:pt x="371" y="2419"/>
                      </a:lnTo>
                      <a:cubicBezTo>
                        <a:pt x="440" y="2420"/>
                        <a:pt x="500" y="1879"/>
                        <a:pt x="505" y="1212"/>
                      </a:cubicBezTo>
                      <a:cubicBezTo>
                        <a:pt x="511" y="544"/>
                        <a:pt x="459" y="3"/>
                        <a:pt x="390" y="3"/>
                      </a:cubicBezTo>
                      <a:lnTo>
                        <a:pt x="140" y="1"/>
                      </a:lnTo>
                      <a:cubicBezTo>
                        <a:pt x="71" y="0"/>
                        <a:pt x="11" y="540"/>
                        <a:pt x="5" y="1208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71" name="Freeform 480"/>
                <p:cNvSpPr>
                  <a:spLocks/>
                </p:cNvSpPr>
                <p:nvPr/>
              </p:nvSpPr>
              <p:spPr bwMode="auto">
                <a:xfrm>
                  <a:off x="1559" y="2223"/>
                  <a:ext cx="17" cy="290"/>
                </a:xfrm>
                <a:custGeom>
                  <a:avLst/>
                  <a:gdLst/>
                  <a:ahLst/>
                  <a:cxnLst>
                    <a:cxn ang="0">
                      <a:pos x="0" y="290"/>
                    </a:cxn>
                    <a:cxn ang="0">
                      <a:pos x="16" y="145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7" h="290">
                      <a:moveTo>
                        <a:pt x="0" y="290"/>
                      </a:moveTo>
                      <a:cubicBezTo>
                        <a:pt x="9" y="290"/>
                        <a:pt x="16" y="225"/>
                        <a:pt x="16" y="145"/>
                      </a:cubicBezTo>
                      <a:cubicBezTo>
                        <a:pt x="17" y="65"/>
                        <a:pt x="11" y="0"/>
                        <a:pt x="3" y="0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856" name="Group 487"/>
              <p:cNvGrpSpPr>
                <a:grpSpLocks/>
              </p:cNvGrpSpPr>
              <p:nvPr/>
            </p:nvGrpSpPr>
            <p:grpSpPr bwMode="auto">
              <a:xfrm>
                <a:off x="1283" y="2264"/>
                <a:ext cx="285" cy="224"/>
                <a:chOff x="1283" y="2264"/>
                <a:chExt cx="285" cy="224"/>
              </a:xfrm>
            </p:grpSpPr>
            <p:sp>
              <p:nvSpPr>
                <p:cNvPr id="2862" name="Freeform 482"/>
                <p:cNvSpPr>
                  <a:spLocks/>
                </p:cNvSpPr>
                <p:nvPr/>
              </p:nvSpPr>
              <p:spPr bwMode="auto">
                <a:xfrm>
                  <a:off x="1283" y="2280"/>
                  <a:ext cx="277" cy="208"/>
                </a:xfrm>
                <a:custGeom>
                  <a:avLst/>
                  <a:gdLst/>
                  <a:ahLst/>
                  <a:cxnLst>
                    <a:cxn ang="0">
                      <a:pos x="4" y="858"/>
                    </a:cxn>
                    <a:cxn ang="0">
                      <a:pos x="121" y="1717"/>
                    </a:cxn>
                    <a:cxn ang="0">
                      <a:pos x="2173" y="1734"/>
                    </a:cxn>
                    <a:cxn ang="0">
                      <a:pos x="2304" y="876"/>
                    </a:cxn>
                    <a:cxn ang="0">
                      <a:pos x="2187" y="17"/>
                    </a:cxn>
                    <a:cxn ang="0">
                      <a:pos x="135" y="1"/>
                    </a:cxn>
                    <a:cxn ang="0">
                      <a:pos x="4" y="858"/>
                    </a:cxn>
                  </a:cxnLst>
                  <a:rect l="0" t="0" r="r" b="b"/>
                  <a:pathLst>
                    <a:path w="2308" h="1734">
                      <a:moveTo>
                        <a:pt x="4" y="858"/>
                      </a:moveTo>
                      <a:cubicBezTo>
                        <a:pt x="0" y="1332"/>
                        <a:pt x="53" y="1717"/>
                        <a:pt x="121" y="1717"/>
                      </a:cubicBezTo>
                      <a:lnTo>
                        <a:pt x="2173" y="1734"/>
                      </a:lnTo>
                      <a:cubicBezTo>
                        <a:pt x="2242" y="1734"/>
                        <a:pt x="2300" y="1350"/>
                        <a:pt x="2304" y="876"/>
                      </a:cubicBezTo>
                      <a:cubicBezTo>
                        <a:pt x="2308" y="402"/>
                        <a:pt x="2256" y="18"/>
                        <a:pt x="2187" y="17"/>
                      </a:cubicBezTo>
                      <a:lnTo>
                        <a:pt x="135" y="1"/>
                      </a:lnTo>
                      <a:cubicBezTo>
                        <a:pt x="66" y="0"/>
                        <a:pt x="8" y="384"/>
                        <a:pt x="4" y="858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63" name="Freeform 483"/>
                <p:cNvSpPr>
                  <a:spLocks/>
                </p:cNvSpPr>
                <p:nvPr/>
              </p:nvSpPr>
              <p:spPr bwMode="auto">
                <a:xfrm>
                  <a:off x="1291" y="2264"/>
                  <a:ext cx="277" cy="208"/>
                </a:xfrm>
                <a:custGeom>
                  <a:avLst/>
                  <a:gdLst/>
                  <a:ahLst/>
                  <a:cxnLst>
                    <a:cxn ang="0">
                      <a:pos x="4" y="858"/>
                    </a:cxn>
                    <a:cxn ang="0">
                      <a:pos x="121" y="1717"/>
                    </a:cxn>
                    <a:cxn ang="0">
                      <a:pos x="2173" y="1733"/>
                    </a:cxn>
                    <a:cxn ang="0">
                      <a:pos x="2304" y="876"/>
                    </a:cxn>
                    <a:cxn ang="0">
                      <a:pos x="2187" y="17"/>
                    </a:cxn>
                    <a:cxn ang="0">
                      <a:pos x="134" y="0"/>
                    </a:cxn>
                    <a:cxn ang="0">
                      <a:pos x="4" y="858"/>
                    </a:cxn>
                  </a:cxnLst>
                  <a:rect l="0" t="0" r="r" b="b"/>
                  <a:pathLst>
                    <a:path w="2308" h="1734">
                      <a:moveTo>
                        <a:pt x="4" y="858"/>
                      </a:moveTo>
                      <a:cubicBezTo>
                        <a:pt x="0" y="1332"/>
                        <a:pt x="52" y="1716"/>
                        <a:pt x="121" y="1717"/>
                      </a:cubicBezTo>
                      <a:lnTo>
                        <a:pt x="2173" y="1733"/>
                      </a:lnTo>
                      <a:cubicBezTo>
                        <a:pt x="2241" y="1734"/>
                        <a:pt x="2300" y="1350"/>
                        <a:pt x="2304" y="876"/>
                      </a:cubicBezTo>
                      <a:cubicBezTo>
                        <a:pt x="2308" y="402"/>
                        <a:pt x="2255" y="17"/>
                        <a:pt x="2187" y="17"/>
                      </a:cubicBezTo>
                      <a:lnTo>
                        <a:pt x="134" y="0"/>
                      </a:lnTo>
                      <a:cubicBezTo>
                        <a:pt x="66" y="0"/>
                        <a:pt x="8" y="383"/>
                        <a:pt x="4" y="858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64" name="Freeform 484"/>
                <p:cNvSpPr>
                  <a:spLocks/>
                </p:cNvSpPr>
                <p:nvPr/>
              </p:nvSpPr>
              <p:spPr bwMode="auto">
                <a:xfrm>
                  <a:off x="1291" y="2264"/>
                  <a:ext cx="31" cy="206"/>
                </a:xfrm>
                <a:custGeom>
                  <a:avLst/>
                  <a:gdLst/>
                  <a:ahLst/>
                  <a:cxnLst>
                    <a:cxn ang="0">
                      <a:pos x="121" y="1717"/>
                    </a:cxn>
                    <a:cxn ang="0">
                      <a:pos x="251" y="860"/>
                    </a:cxn>
                    <a:cxn ang="0">
                      <a:pos x="134" y="0"/>
                    </a:cxn>
                    <a:cxn ang="0">
                      <a:pos x="4" y="858"/>
                    </a:cxn>
                    <a:cxn ang="0">
                      <a:pos x="121" y="1717"/>
                    </a:cxn>
                  </a:cxnLst>
                  <a:rect l="0" t="0" r="r" b="b"/>
                  <a:pathLst>
                    <a:path w="255" h="1717">
                      <a:moveTo>
                        <a:pt x="121" y="1717"/>
                      </a:moveTo>
                      <a:cubicBezTo>
                        <a:pt x="189" y="1717"/>
                        <a:pt x="247" y="1334"/>
                        <a:pt x="251" y="860"/>
                      </a:cubicBezTo>
                      <a:cubicBezTo>
                        <a:pt x="255" y="385"/>
                        <a:pt x="203" y="1"/>
                        <a:pt x="134" y="0"/>
                      </a:cubicBezTo>
                      <a:cubicBezTo>
                        <a:pt x="66" y="0"/>
                        <a:pt x="8" y="383"/>
                        <a:pt x="4" y="858"/>
                      </a:cubicBezTo>
                      <a:cubicBezTo>
                        <a:pt x="0" y="1332"/>
                        <a:pt x="52" y="1716"/>
                        <a:pt x="121" y="1717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65" name="Freeform 485"/>
                <p:cNvSpPr>
                  <a:spLocks/>
                </p:cNvSpPr>
                <p:nvPr/>
              </p:nvSpPr>
              <p:spPr bwMode="auto">
                <a:xfrm>
                  <a:off x="1291" y="2264"/>
                  <a:ext cx="277" cy="208"/>
                </a:xfrm>
                <a:custGeom>
                  <a:avLst/>
                  <a:gdLst/>
                  <a:ahLst/>
                  <a:cxnLst>
                    <a:cxn ang="0">
                      <a:pos x="4" y="858"/>
                    </a:cxn>
                    <a:cxn ang="0">
                      <a:pos x="121" y="1717"/>
                    </a:cxn>
                    <a:cxn ang="0">
                      <a:pos x="2173" y="1733"/>
                    </a:cxn>
                    <a:cxn ang="0">
                      <a:pos x="2304" y="876"/>
                    </a:cxn>
                    <a:cxn ang="0">
                      <a:pos x="2187" y="17"/>
                    </a:cxn>
                    <a:cxn ang="0">
                      <a:pos x="134" y="0"/>
                    </a:cxn>
                    <a:cxn ang="0">
                      <a:pos x="4" y="858"/>
                    </a:cxn>
                  </a:cxnLst>
                  <a:rect l="0" t="0" r="r" b="b"/>
                  <a:pathLst>
                    <a:path w="2308" h="1734">
                      <a:moveTo>
                        <a:pt x="4" y="858"/>
                      </a:moveTo>
                      <a:cubicBezTo>
                        <a:pt x="0" y="1332"/>
                        <a:pt x="52" y="1716"/>
                        <a:pt x="121" y="1717"/>
                      </a:cubicBezTo>
                      <a:lnTo>
                        <a:pt x="2173" y="1733"/>
                      </a:lnTo>
                      <a:cubicBezTo>
                        <a:pt x="2241" y="1734"/>
                        <a:pt x="2300" y="1350"/>
                        <a:pt x="2304" y="876"/>
                      </a:cubicBezTo>
                      <a:cubicBezTo>
                        <a:pt x="2308" y="402"/>
                        <a:pt x="2255" y="17"/>
                        <a:pt x="2187" y="17"/>
                      </a:cubicBezTo>
                      <a:lnTo>
                        <a:pt x="134" y="0"/>
                      </a:lnTo>
                      <a:cubicBezTo>
                        <a:pt x="66" y="0"/>
                        <a:pt x="8" y="383"/>
                        <a:pt x="4" y="858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66" name="Freeform 486"/>
                <p:cNvSpPr>
                  <a:spLocks/>
                </p:cNvSpPr>
                <p:nvPr/>
              </p:nvSpPr>
              <p:spPr bwMode="auto">
                <a:xfrm>
                  <a:off x="1306" y="2264"/>
                  <a:ext cx="16" cy="206"/>
                </a:xfrm>
                <a:custGeom>
                  <a:avLst/>
                  <a:gdLst/>
                  <a:ahLst/>
                  <a:cxnLst>
                    <a:cxn ang="0">
                      <a:pos x="0" y="206"/>
                    </a:cxn>
                    <a:cxn ang="0">
                      <a:pos x="15" y="10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06">
                      <a:moveTo>
                        <a:pt x="0" y="206"/>
                      </a:moveTo>
                      <a:cubicBezTo>
                        <a:pt x="8" y="206"/>
                        <a:pt x="15" y="160"/>
                        <a:pt x="15" y="103"/>
                      </a:cubicBezTo>
                      <a:cubicBezTo>
                        <a:pt x="16" y="46"/>
                        <a:pt x="9" y="0"/>
                        <a:pt x="1" y="0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857" name="Freeform 488"/>
              <p:cNvSpPr>
                <a:spLocks/>
              </p:cNvSpPr>
              <p:nvPr/>
            </p:nvSpPr>
            <p:spPr bwMode="auto">
              <a:xfrm>
                <a:off x="1569" y="2368"/>
                <a:ext cx="4" cy="6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13" y="50"/>
                  </a:cxn>
                  <a:cxn ang="0">
                    <a:pos x="25" y="25"/>
                  </a:cxn>
                  <a:cxn ang="0">
                    <a:pos x="13" y="0"/>
                  </a:cxn>
                  <a:cxn ang="0">
                    <a:pos x="0" y="25"/>
                  </a:cxn>
                </a:cxnLst>
                <a:rect l="0" t="0" r="r" b="b"/>
                <a:pathLst>
                  <a:path w="26" h="50">
                    <a:moveTo>
                      <a:pt x="0" y="25"/>
                    </a:moveTo>
                    <a:cubicBezTo>
                      <a:pt x="0" y="39"/>
                      <a:pt x="6" y="50"/>
                      <a:pt x="13" y="50"/>
                    </a:cubicBezTo>
                    <a:cubicBezTo>
                      <a:pt x="20" y="50"/>
                      <a:pt x="25" y="39"/>
                      <a:pt x="25" y="25"/>
                    </a:cubicBezTo>
                    <a:cubicBezTo>
                      <a:pt x="26" y="11"/>
                      <a:pt x="20" y="0"/>
                      <a:pt x="13" y="0"/>
                    </a:cubicBezTo>
                    <a:cubicBezTo>
                      <a:pt x="6" y="0"/>
                      <a:pt x="1" y="11"/>
                      <a:pt x="0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8" name="Freeform 489"/>
              <p:cNvSpPr>
                <a:spLocks/>
              </p:cNvSpPr>
              <p:nvPr/>
            </p:nvSpPr>
            <p:spPr bwMode="auto">
              <a:xfrm>
                <a:off x="1556" y="2477"/>
                <a:ext cx="5" cy="9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20" y="75"/>
                  </a:cxn>
                  <a:cxn ang="0">
                    <a:pos x="41" y="38"/>
                  </a:cxn>
                  <a:cxn ang="0">
                    <a:pos x="21" y="0"/>
                  </a:cxn>
                  <a:cxn ang="0">
                    <a:pos x="0" y="37"/>
                  </a:cxn>
                </a:cxnLst>
                <a:rect l="0" t="0" r="r" b="b"/>
                <a:pathLst>
                  <a:path w="42" h="75">
                    <a:moveTo>
                      <a:pt x="0" y="37"/>
                    </a:moveTo>
                    <a:cubicBezTo>
                      <a:pt x="0" y="58"/>
                      <a:pt x="9" y="75"/>
                      <a:pt x="20" y="75"/>
                    </a:cubicBezTo>
                    <a:cubicBezTo>
                      <a:pt x="32" y="75"/>
                      <a:pt x="41" y="59"/>
                      <a:pt x="41" y="38"/>
                    </a:cubicBezTo>
                    <a:cubicBezTo>
                      <a:pt x="42" y="17"/>
                      <a:pt x="32" y="0"/>
                      <a:pt x="21" y="0"/>
                    </a:cubicBezTo>
                    <a:cubicBezTo>
                      <a:pt x="9" y="0"/>
                      <a:pt x="0" y="17"/>
                      <a:pt x="0" y="37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9" name="Freeform 490"/>
              <p:cNvSpPr>
                <a:spLocks/>
              </p:cNvSpPr>
              <p:nvPr/>
            </p:nvSpPr>
            <p:spPr bwMode="auto">
              <a:xfrm>
                <a:off x="1559" y="2248"/>
                <a:ext cx="6" cy="9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21" y="75"/>
                  </a:cxn>
                  <a:cxn ang="0">
                    <a:pos x="42" y="37"/>
                  </a:cxn>
                  <a:cxn ang="0">
                    <a:pos x="21" y="0"/>
                  </a:cxn>
                  <a:cxn ang="0">
                    <a:pos x="0" y="37"/>
                  </a:cxn>
                </a:cxnLst>
                <a:rect l="0" t="0" r="r" b="b"/>
                <a:pathLst>
                  <a:path w="42" h="75">
                    <a:moveTo>
                      <a:pt x="0" y="37"/>
                    </a:moveTo>
                    <a:cubicBezTo>
                      <a:pt x="0" y="58"/>
                      <a:pt x="9" y="75"/>
                      <a:pt x="21" y="75"/>
                    </a:cubicBezTo>
                    <a:cubicBezTo>
                      <a:pt x="32" y="75"/>
                      <a:pt x="42" y="58"/>
                      <a:pt x="42" y="37"/>
                    </a:cubicBezTo>
                    <a:cubicBezTo>
                      <a:pt x="42" y="17"/>
                      <a:pt x="33" y="0"/>
                      <a:pt x="21" y="0"/>
                    </a:cubicBezTo>
                    <a:cubicBezTo>
                      <a:pt x="10" y="0"/>
                      <a:pt x="0" y="16"/>
                      <a:pt x="0" y="37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0" name="Freeform 491"/>
              <p:cNvSpPr>
                <a:spLocks/>
              </p:cNvSpPr>
              <p:nvPr/>
            </p:nvSpPr>
            <p:spPr bwMode="auto">
              <a:xfrm>
                <a:off x="1568" y="2306"/>
                <a:ext cx="5" cy="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20" y="67"/>
                  </a:cxn>
                  <a:cxn ang="0">
                    <a:pos x="41" y="34"/>
                  </a:cxn>
                  <a:cxn ang="0">
                    <a:pos x="21" y="0"/>
                  </a:cxn>
                  <a:cxn ang="0">
                    <a:pos x="0" y="33"/>
                  </a:cxn>
                </a:cxnLst>
                <a:rect l="0" t="0" r="r" b="b"/>
                <a:pathLst>
                  <a:path w="42" h="67">
                    <a:moveTo>
                      <a:pt x="0" y="33"/>
                    </a:moveTo>
                    <a:cubicBezTo>
                      <a:pt x="0" y="52"/>
                      <a:pt x="9" y="67"/>
                      <a:pt x="20" y="67"/>
                    </a:cubicBezTo>
                    <a:cubicBezTo>
                      <a:pt x="32" y="67"/>
                      <a:pt x="41" y="52"/>
                      <a:pt x="41" y="34"/>
                    </a:cubicBezTo>
                    <a:cubicBezTo>
                      <a:pt x="42" y="15"/>
                      <a:pt x="32" y="0"/>
                      <a:pt x="21" y="0"/>
                    </a:cubicBezTo>
                    <a:cubicBezTo>
                      <a:pt x="9" y="0"/>
                      <a:pt x="0" y="15"/>
                      <a:pt x="0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1" name="Freeform 492"/>
              <p:cNvSpPr>
                <a:spLocks/>
              </p:cNvSpPr>
              <p:nvPr/>
            </p:nvSpPr>
            <p:spPr bwMode="auto">
              <a:xfrm>
                <a:off x="1566" y="2425"/>
                <a:ext cx="5" cy="7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17" y="58"/>
                  </a:cxn>
                  <a:cxn ang="0">
                    <a:pos x="34" y="29"/>
                  </a:cxn>
                  <a:cxn ang="0">
                    <a:pos x="17" y="0"/>
                  </a:cxn>
                  <a:cxn ang="0">
                    <a:pos x="0" y="29"/>
                  </a:cxn>
                </a:cxnLst>
                <a:rect l="0" t="0" r="r" b="b"/>
                <a:pathLst>
                  <a:path w="34" h="58">
                    <a:moveTo>
                      <a:pt x="0" y="29"/>
                    </a:moveTo>
                    <a:cubicBezTo>
                      <a:pt x="0" y="45"/>
                      <a:pt x="8" y="58"/>
                      <a:pt x="17" y="58"/>
                    </a:cubicBezTo>
                    <a:cubicBezTo>
                      <a:pt x="26" y="58"/>
                      <a:pt x="34" y="45"/>
                      <a:pt x="34" y="29"/>
                    </a:cubicBezTo>
                    <a:cubicBezTo>
                      <a:pt x="34" y="13"/>
                      <a:pt x="27" y="0"/>
                      <a:pt x="17" y="0"/>
                    </a:cubicBezTo>
                    <a:cubicBezTo>
                      <a:pt x="8" y="0"/>
                      <a:pt x="1" y="13"/>
                      <a:pt x="0" y="29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15" name="Oval 494"/>
            <p:cNvSpPr>
              <a:spLocks noChangeArrowheads="1"/>
            </p:cNvSpPr>
            <p:nvPr/>
          </p:nvSpPr>
          <p:spPr bwMode="auto">
            <a:xfrm>
              <a:off x="2051050" y="3660776"/>
              <a:ext cx="42862" cy="209550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16" name="Group 500"/>
            <p:cNvGrpSpPr>
              <a:grpSpLocks/>
            </p:cNvGrpSpPr>
            <p:nvPr/>
          </p:nvGrpSpPr>
          <p:grpSpPr bwMode="auto">
            <a:xfrm>
              <a:off x="2452688" y="3529013"/>
              <a:ext cx="96837" cy="485775"/>
              <a:chOff x="1545" y="2223"/>
              <a:chExt cx="61" cy="306"/>
            </a:xfrm>
          </p:grpSpPr>
          <p:sp>
            <p:nvSpPr>
              <p:cNvPr id="2850" name="Freeform 495"/>
              <p:cNvSpPr>
                <a:spLocks/>
              </p:cNvSpPr>
              <p:nvPr/>
            </p:nvSpPr>
            <p:spPr bwMode="auto">
              <a:xfrm>
                <a:off x="1545" y="2239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80"/>
                      <a:pt x="505" y="1212"/>
                    </a:cubicBezTo>
                    <a:cubicBezTo>
                      <a:pt x="511" y="545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1"/>
                      <a:pt x="5" y="120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1" name="Freeform 496"/>
              <p:cNvSpPr>
                <a:spLocks/>
              </p:cNvSpPr>
              <p:nvPr/>
            </p:nvSpPr>
            <p:spPr bwMode="auto">
              <a:xfrm>
                <a:off x="1545" y="2223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2" name="Freeform 497"/>
              <p:cNvSpPr>
                <a:spLocks/>
              </p:cNvSpPr>
              <p:nvPr/>
            </p:nvSpPr>
            <p:spPr bwMode="auto">
              <a:xfrm>
                <a:off x="1545" y="2223"/>
                <a:ext cx="31" cy="290"/>
              </a:xfrm>
              <a:custGeom>
                <a:avLst/>
                <a:gdLst/>
                <a:ahLst/>
                <a:cxnLst>
                  <a:cxn ang="0">
                    <a:pos x="121" y="2417"/>
                  </a:cxn>
                  <a:cxn ang="0">
                    <a:pos x="255" y="1210"/>
                  </a:cxn>
                  <a:cxn ang="0">
                    <a:pos x="140" y="1"/>
                  </a:cxn>
                  <a:cxn ang="0">
                    <a:pos x="5" y="1208"/>
                  </a:cxn>
                  <a:cxn ang="0">
                    <a:pos x="121" y="2417"/>
                  </a:cxn>
                </a:cxnLst>
                <a:rect l="0" t="0" r="r" b="b"/>
                <a:pathLst>
                  <a:path w="261" h="2418">
                    <a:moveTo>
                      <a:pt x="121" y="2417"/>
                    </a:moveTo>
                    <a:cubicBezTo>
                      <a:pt x="190" y="2418"/>
                      <a:pt x="250" y="1877"/>
                      <a:pt x="255" y="1210"/>
                    </a:cubicBezTo>
                    <a:cubicBezTo>
                      <a:pt x="261" y="542"/>
                      <a:pt x="209" y="1"/>
                      <a:pt x="140" y="1"/>
                    </a:cubicBezTo>
                    <a:cubicBezTo>
                      <a:pt x="71" y="0"/>
                      <a:pt x="11" y="540"/>
                      <a:pt x="5" y="1208"/>
                    </a:cubicBezTo>
                    <a:cubicBezTo>
                      <a:pt x="0" y="1875"/>
                      <a:pt x="52" y="2417"/>
                      <a:pt x="121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3" name="Freeform 498"/>
              <p:cNvSpPr>
                <a:spLocks/>
              </p:cNvSpPr>
              <p:nvPr/>
            </p:nvSpPr>
            <p:spPr bwMode="auto">
              <a:xfrm>
                <a:off x="1545" y="2223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4" name="Freeform 499"/>
              <p:cNvSpPr>
                <a:spLocks/>
              </p:cNvSpPr>
              <p:nvPr/>
            </p:nvSpPr>
            <p:spPr bwMode="auto">
              <a:xfrm>
                <a:off x="1559" y="2223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9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17" name="Group 506"/>
            <p:cNvGrpSpPr>
              <a:grpSpLocks/>
            </p:cNvGrpSpPr>
            <p:nvPr/>
          </p:nvGrpSpPr>
          <p:grpSpPr bwMode="auto">
            <a:xfrm>
              <a:off x="2036763" y="3594101"/>
              <a:ext cx="452437" cy="355600"/>
              <a:chOff x="1283" y="2264"/>
              <a:chExt cx="285" cy="224"/>
            </a:xfrm>
          </p:grpSpPr>
          <p:sp>
            <p:nvSpPr>
              <p:cNvPr id="2845" name="Freeform 501"/>
              <p:cNvSpPr>
                <a:spLocks/>
              </p:cNvSpPr>
              <p:nvPr/>
            </p:nvSpPr>
            <p:spPr bwMode="auto">
              <a:xfrm>
                <a:off x="1283" y="2280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4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5" y="1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3" y="1717"/>
                      <a:pt x="121" y="1717"/>
                    </a:cubicBezTo>
                    <a:lnTo>
                      <a:pt x="2173" y="1734"/>
                    </a:lnTo>
                    <a:cubicBezTo>
                      <a:pt x="2242" y="1734"/>
                      <a:pt x="2300" y="1350"/>
                      <a:pt x="2304" y="876"/>
                    </a:cubicBezTo>
                    <a:cubicBezTo>
                      <a:pt x="2308" y="402"/>
                      <a:pt x="2256" y="18"/>
                      <a:pt x="2187" y="17"/>
                    </a:cubicBezTo>
                    <a:lnTo>
                      <a:pt x="135" y="1"/>
                    </a:lnTo>
                    <a:cubicBezTo>
                      <a:pt x="66" y="0"/>
                      <a:pt x="8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6" name="Freeform 502"/>
              <p:cNvSpPr>
                <a:spLocks/>
              </p:cNvSpPr>
              <p:nvPr/>
            </p:nvSpPr>
            <p:spPr bwMode="auto">
              <a:xfrm>
                <a:off x="1291" y="2264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7" name="Freeform 503"/>
              <p:cNvSpPr>
                <a:spLocks/>
              </p:cNvSpPr>
              <p:nvPr/>
            </p:nvSpPr>
            <p:spPr bwMode="auto">
              <a:xfrm>
                <a:off x="1291" y="2264"/>
                <a:ext cx="31" cy="206"/>
              </a:xfrm>
              <a:custGeom>
                <a:avLst/>
                <a:gdLst/>
                <a:ahLst/>
                <a:cxnLst>
                  <a:cxn ang="0">
                    <a:pos x="121" y="1717"/>
                  </a:cxn>
                  <a:cxn ang="0">
                    <a:pos x="251" y="860"/>
                  </a:cxn>
                  <a:cxn ang="0">
                    <a:pos x="134" y="0"/>
                  </a:cxn>
                  <a:cxn ang="0">
                    <a:pos x="4" y="858"/>
                  </a:cxn>
                  <a:cxn ang="0">
                    <a:pos x="121" y="1717"/>
                  </a:cxn>
                </a:cxnLst>
                <a:rect l="0" t="0" r="r" b="b"/>
                <a:pathLst>
                  <a:path w="255" h="1717">
                    <a:moveTo>
                      <a:pt x="121" y="1717"/>
                    </a:moveTo>
                    <a:cubicBezTo>
                      <a:pt x="189" y="1717"/>
                      <a:pt x="247" y="1334"/>
                      <a:pt x="251" y="860"/>
                    </a:cubicBezTo>
                    <a:cubicBezTo>
                      <a:pt x="255" y="385"/>
                      <a:pt x="203" y="1"/>
                      <a:pt x="134" y="0"/>
                    </a:cubicBezTo>
                    <a:cubicBezTo>
                      <a:pt x="66" y="0"/>
                      <a:pt x="8" y="383"/>
                      <a:pt x="4" y="858"/>
                    </a:cubicBezTo>
                    <a:cubicBezTo>
                      <a:pt x="0" y="1332"/>
                      <a:pt x="52" y="1716"/>
                      <a:pt x="121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8" name="Freeform 504"/>
              <p:cNvSpPr>
                <a:spLocks/>
              </p:cNvSpPr>
              <p:nvPr/>
            </p:nvSpPr>
            <p:spPr bwMode="auto">
              <a:xfrm>
                <a:off x="1291" y="2264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9" name="Freeform 505"/>
              <p:cNvSpPr>
                <a:spLocks/>
              </p:cNvSpPr>
              <p:nvPr/>
            </p:nvSpPr>
            <p:spPr bwMode="auto">
              <a:xfrm>
                <a:off x="1306" y="2264"/>
                <a:ext cx="16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5" y="103"/>
                  </a:cxn>
                  <a:cxn ang="0">
                    <a:pos x="1" y="0"/>
                  </a:cxn>
                </a:cxnLst>
                <a:rect l="0" t="0" r="r" b="b"/>
                <a:pathLst>
                  <a:path w="16" h="206">
                    <a:moveTo>
                      <a:pt x="0" y="206"/>
                    </a:moveTo>
                    <a:cubicBezTo>
                      <a:pt x="8" y="206"/>
                      <a:pt x="15" y="160"/>
                      <a:pt x="15" y="103"/>
                    </a:cubicBezTo>
                    <a:cubicBezTo>
                      <a:pt x="16" y="46"/>
                      <a:pt x="9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18" name="Freeform 507"/>
            <p:cNvSpPr>
              <a:spLocks/>
            </p:cNvSpPr>
            <p:nvPr/>
          </p:nvSpPr>
          <p:spPr bwMode="auto">
            <a:xfrm>
              <a:off x="2490788" y="3759201"/>
              <a:ext cx="6350" cy="95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3" y="50"/>
                </a:cxn>
                <a:cxn ang="0">
                  <a:pos x="25" y="25"/>
                </a:cxn>
                <a:cxn ang="0">
                  <a:pos x="13" y="0"/>
                </a:cxn>
                <a:cxn ang="0">
                  <a:pos x="0" y="25"/>
                </a:cxn>
              </a:cxnLst>
              <a:rect l="0" t="0" r="r" b="b"/>
              <a:pathLst>
                <a:path w="26" h="50">
                  <a:moveTo>
                    <a:pt x="0" y="25"/>
                  </a:moveTo>
                  <a:cubicBezTo>
                    <a:pt x="0" y="39"/>
                    <a:pt x="6" y="50"/>
                    <a:pt x="13" y="50"/>
                  </a:cubicBezTo>
                  <a:cubicBezTo>
                    <a:pt x="20" y="50"/>
                    <a:pt x="25" y="39"/>
                    <a:pt x="25" y="25"/>
                  </a:cubicBezTo>
                  <a:cubicBezTo>
                    <a:pt x="26" y="11"/>
                    <a:pt x="20" y="0"/>
                    <a:pt x="13" y="0"/>
                  </a:cubicBezTo>
                  <a:cubicBezTo>
                    <a:pt x="6" y="0"/>
                    <a:pt x="1" y="11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9" name="Freeform 508"/>
            <p:cNvSpPr>
              <a:spLocks/>
            </p:cNvSpPr>
            <p:nvPr/>
          </p:nvSpPr>
          <p:spPr bwMode="auto">
            <a:xfrm>
              <a:off x="2470150" y="3932238"/>
              <a:ext cx="7937" cy="1428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75"/>
                </a:cxn>
                <a:cxn ang="0">
                  <a:pos x="41" y="38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0" y="75"/>
                  </a:cubicBezTo>
                  <a:cubicBezTo>
                    <a:pt x="32" y="75"/>
                    <a:pt x="41" y="59"/>
                    <a:pt x="41" y="38"/>
                  </a:cubicBezTo>
                  <a:cubicBezTo>
                    <a:pt x="42" y="17"/>
                    <a:pt x="32" y="0"/>
                    <a:pt x="21" y="0"/>
                  </a:cubicBezTo>
                  <a:cubicBezTo>
                    <a:pt x="9" y="0"/>
                    <a:pt x="0" y="17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0" name="Freeform 509"/>
            <p:cNvSpPr>
              <a:spLocks/>
            </p:cNvSpPr>
            <p:nvPr/>
          </p:nvSpPr>
          <p:spPr bwMode="auto">
            <a:xfrm>
              <a:off x="2474913" y="3568701"/>
              <a:ext cx="9525" cy="1428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7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2" y="75"/>
                    <a:pt x="42" y="58"/>
                    <a:pt x="42" y="37"/>
                  </a:cubicBezTo>
                  <a:cubicBezTo>
                    <a:pt x="42" y="17"/>
                    <a:pt x="33" y="0"/>
                    <a:pt x="21" y="0"/>
                  </a:cubicBezTo>
                  <a:cubicBezTo>
                    <a:pt x="10" y="0"/>
                    <a:pt x="0" y="16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1" name="Freeform 510"/>
            <p:cNvSpPr>
              <a:spLocks/>
            </p:cNvSpPr>
            <p:nvPr/>
          </p:nvSpPr>
          <p:spPr bwMode="auto">
            <a:xfrm>
              <a:off x="2489200" y="3660776"/>
              <a:ext cx="7937" cy="1270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0" y="67"/>
                </a:cxn>
                <a:cxn ang="0">
                  <a:pos x="41" y="34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2"/>
                    <a:pt x="9" y="67"/>
                    <a:pt x="20" y="67"/>
                  </a:cubicBezTo>
                  <a:cubicBezTo>
                    <a:pt x="32" y="67"/>
                    <a:pt x="41" y="52"/>
                    <a:pt x="41" y="34"/>
                  </a:cubicBezTo>
                  <a:cubicBezTo>
                    <a:pt x="42" y="15"/>
                    <a:pt x="32" y="0"/>
                    <a:pt x="21" y="0"/>
                  </a:cubicBezTo>
                  <a:cubicBezTo>
                    <a:pt x="9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2" name="Freeform 511"/>
            <p:cNvSpPr>
              <a:spLocks/>
            </p:cNvSpPr>
            <p:nvPr/>
          </p:nvSpPr>
          <p:spPr bwMode="auto">
            <a:xfrm>
              <a:off x="2486025" y="3849688"/>
              <a:ext cx="7937" cy="11113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7" y="58"/>
                </a:cxn>
                <a:cxn ang="0">
                  <a:pos x="34" y="29"/>
                </a:cxn>
                <a:cxn ang="0">
                  <a:pos x="17" y="0"/>
                </a:cxn>
                <a:cxn ang="0">
                  <a:pos x="0" y="29"/>
                </a:cxn>
              </a:cxnLst>
              <a:rect l="0" t="0" r="r" b="b"/>
              <a:pathLst>
                <a:path w="34" h="58">
                  <a:moveTo>
                    <a:pt x="0" y="29"/>
                  </a:moveTo>
                  <a:cubicBezTo>
                    <a:pt x="0" y="45"/>
                    <a:pt x="8" y="58"/>
                    <a:pt x="17" y="58"/>
                  </a:cubicBezTo>
                  <a:cubicBezTo>
                    <a:pt x="26" y="58"/>
                    <a:pt x="34" y="45"/>
                    <a:pt x="34" y="29"/>
                  </a:cubicBezTo>
                  <a:cubicBezTo>
                    <a:pt x="34" y="13"/>
                    <a:pt x="27" y="0"/>
                    <a:pt x="17" y="0"/>
                  </a:cubicBezTo>
                  <a:cubicBezTo>
                    <a:pt x="8" y="0"/>
                    <a:pt x="1" y="13"/>
                    <a:pt x="0" y="2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23" name="Group 517"/>
            <p:cNvGrpSpPr>
              <a:grpSpLocks/>
            </p:cNvGrpSpPr>
            <p:nvPr/>
          </p:nvGrpSpPr>
          <p:grpSpPr bwMode="auto">
            <a:xfrm>
              <a:off x="2452688" y="3529013"/>
              <a:ext cx="96837" cy="485775"/>
              <a:chOff x="1545" y="2223"/>
              <a:chExt cx="61" cy="306"/>
            </a:xfrm>
          </p:grpSpPr>
          <p:sp>
            <p:nvSpPr>
              <p:cNvPr id="2840" name="Freeform 512"/>
              <p:cNvSpPr>
                <a:spLocks/>
              </p:cNvSpPr>
              <p:nvPr/>
            </p:nvSpPr>
            <p:spPr bwMode="auto">
              <a:xfrm>
                <a:off x="1545" y="2239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80"/>
                      <a:pt x="505" y="1212"/>
                    </a:cubicBezTo>
                    <a:cubicBezTo>
                      <a:pt x="511" y="545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1"/>
                      <a:pt x="5" y="120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1" name="Freeform 513"/>
              <p:cNvSpPr>
                <a:spLocks/>
              </p:cNvSpPr>
              <p:nvPr/>
            </p:nvSpPr>
            <p:spPr bwMode="auto">
              <a:xfrm>
                <a:off x="1545" y="2223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2" name="Freeform 514"/>
              <p:cNvSpPr>
                <a:spLocks/>
              </p:cNvSpPr>
              <p:nvPr/>
            </p:nvSpPr>
            <p:spPr bwMode="auto">
              <a:xfrm>
                <a:off x="1545" y="2223"/>
                <a:ext cx="31" cy="290"/>
              </a:xfrm>
              <a:custGeom>
                <a:avLst/>
                <a:gdLst/>
                <a:ahLst/>
                <a:cxnLst>
                  <a:cxn ang="0">
                    <a:pos x="121" y="2417"/>
                  </a:cxn>
                  <a:cxn ang="0">
                    <a:pos x="255" y="1210"/>
                  </a:cxn>
                  <a:cxn ang="0">
                    <a:pos x="140" y="1"/>
                  </a:cxn>
                  <a:cxn ang="0">
                    <a:pos x="5" y="1208"/>
                  </a:cxn>
                  <a:cxn ang="0">
                    <a:pos x="121" y="2417"/>
                  </a:cxn>
                </a:cxnLst>
                <a:rect l="0" t="0" r="r" b="b"/>
                <a:pathLst>
                  <a:path w="261" h="2418">
                    <a:moveTo>
                      <a:pt x="121" y="2417"/>
                    </a:moveTo>
                    <a:cubicBezTo>
                      <a:pt x="190" y="2418"/>
                      <a:pt x="250" y="1877"/>
                      <a:pt x="255" y="1210"/>
                    </a:cubicBezTo>
                    <a:cubicBezTo>
                      <a:pt x="261" y="542"/>
                      <a:pt x="209" y="1"/>
                      <a:pt x="140" y="1"/>
                    </a:cubicBezTo>
                    <a:cubicBezTo>
                      <a:pt x="71" y="0"/>
                      <a:pt x="11" y="540"/>
                      <a:pt x="5" y="1208"/>
                    </a:cubicBezTo>
                    <a:cubicBezTo>
                      <a:pt x="0" y="1875"/>
                      <a:pt x="52" y="2417"/>
                      <a:pt x="121" y="24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3" name="Freeform 515"/>
              <p:cNvSpPr>
                <a:spLocks/>
              </p:cNvSpPr>
              <p:nvPr/>
            </p:nvSpPr>
            <p:spPr bwMode="auto">
              <a:xfrm>
                <a:off x="1545" y="2223"/>
                <a:ext cx="61" cy="290"/>
              </a:xfrm>
              <a:custGeom>
                <a:avLst/>
                <a:gdLst/>
                <a:ahLst/>
                <a:cxnLst>
                  <a:cxn ang="0">
                    <a:pos x="5" y="1208"/>
                  </a:cxn>
                  <a:cxn ang="0">
                    <a:pos x="121" y="2417"/>
                  </a:cxn>
                  <a:cxn ang="0">
                    <a:pos x="371" y="2419"/>
                  </a:cxn>
                  <a:cxn ang="0">
                    <a:pos x="505" y="1212"/>
                  </a:cxn>
                  <a:cxn ang="0">
                    <a:pos x="390" y="3"/>
                  </a:cxn>
                  <a:cxn ang="0">
                    <a:pos x="140" y="1"/>
                  </a:cxn>
                  <a:cxn ang="0">
                    <a:pos x="5" y="1208"/>
                  </a:cxn>
                </a:cxnLst>
                <a:rect l="0" t="0" r="r" b="b"/>
                <a:pathLst>
                  <a:path w="511" h="2420">
                    <a:moveTo>
                      <a:pt x="5" y="1208"/>
                    </a:moveTo>
                    <a:cubicBezTo>
                      <a:pt x="0" y="1875"/>
                      <a:pt x="52" y="2417"/>
                      <a:pt x="121" y="2417"/>
                    </a:cubicBezTo>
                    <a:lnTo>
                      <a:pt x="371" y="2419"/>
                    </a:lnTo>
                    <a:cubicBezTo>
                      <a:pt x="440" y="2420"/>
                      <a:pt x="500" y="1879"/>
                      <a:pt x="505" y="1212"/>
                    </a:cubicBezTo>
                    <a:cubicBezTo>
                      <a:pt x="511" y="544"/>
                      <a:pt x="459" y="3"/>
                      <a:pt x="390" y="3"/>
                    </a:cubicBezTo>
                    <a:lnTo>
                      <a:pt x="140" y="1"/>
                    </a:lnTo>
                    <a:cubicBezTo>
                      <a:pt x="71" y="0"/>
                      <a:pt x="11" y="540"/>
                      <a:pt x="5" y="120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4" name="Freeform 516"/>
              <p:cNvSpPr>
                <a:spLocks/>
              </p:cNvSpPr>
              <p:nvPr/>
            </p:nvSpPr>
            <p:spPr bwMode="auto">
              <a:xfrm>
                <a:off x="1559" y="2223"/>
                <a:ext cx="17" cy="290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" y="145"/>
                  </a:cxn>
                  <a:cxn ang="0">
                    <a:pos x="3" y="0"/>
                  </a:cxn>
                </a:cxnLst>
                <a:rect l="0" t="0" r="r" b="b"/>
                <a:pathLst>
                  <a:path w="17" h="290">
                    <a:moveTo>
                      <a:pt x="0" y="290"/>
                    </a:moveTo>
                    <a:cubicBezTo>
                      <a:pt x="9" y="290"/>
                      <a:pt x="16" y="225"/>
                      <a:pt x="16" y="145"/>
                    </a:cubicBezTo>
                    <a:cubicBezTo>
                      <a:pt x="17" y="65"/>
                      <a:pt x="11" y="0"/>
                      <a:pt x="3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24" name="Group 523"/>
            <p:cNvGrpSpPr>
              <a:grpSpLocks/>
            </p:cNvGrpSpPr>
            <p:nvPr/>
          </p:nvGrpSpPr>
          <p:grpSpPr bwMode="auto">
            <a:xfrm>
              <a:off x="2036763" y="3594101"/>
              <a:ext cx="452437" cy="355600"/>
              <a:chOff x="1283" y="2264"/>
              <a:chExt cx="285" cy="224"/>
            </a:xfrm>
          </p:grpSpPr>
          <p:sp>
            <p:nvSpPr>
              <p:cNvPr id="2835" name="Freeform 518"/>
              <p:cNvSpPr>
                <a:spLocks/>
              </p:cNvSpPr>
              <p:nvPr/>
            </p:nvSpPr>
            <p:spPr bwMode="auto">
              <a:xfrm>
                <a:off x="1283" y="2280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4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5" y="1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3" y="1717"/>
                      <a:pt x="121" y="1717"/>
                    </a:cubicBezTo>
                    <a:lnTo>
                      <a:pt x="2173" y="1734"/>
                    </a:lnTo>
                    <a:cubicBezTo>
                      <a:pt x="2242" y="1734"/>
                      <a:pt x="2300" y="1350"/>
                      <a:pt x="2304" y="876"/>
                    </a:cubicBezTo>
                    <a:cubicBezTo>
                      <a:pt x="2308" y="402"/>
                      <a:pt x="2256" y="18"/>
                      <a:pt x="2187" y="17"/>
                    </a:cubicBezTo>
                    <a:lnTo>
                      <a:pt x="135" y="1"/>
                    </a:lnTo>
                    <a:cubicBezTo>
                      <a:pt x="66" y="0"/>
                      <a:pt x="8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6" name="Freeform 519"/>
              <p:cNvSpPr>
                <a:spLocks/>
              </p:cNvSpPr>
              <p:nvPr/>
            </p:nvSpPr>
            <p:spPr bwMode="auto">
              <a:xfrm>
                <a:off x="1291" y="2264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7" name="Freeform 520"/>
              <p:cNvSpPr>
                <a:spLocks/>
              </p:cNvSpPr>
              <p:nvPr/>
            </p:nvSpPr>
            <p:spPr bwMode="auto">
              <a:xfrm>
                <a:off x="1291" y="2264"/>
                <a:ext cx="31" cy="206"/>
              </a:xfrm>
              <a:custGeom>
                <a:avLst/>
                <a:gdLst/>
                <a:ahLst/>
                <a:cxnLst>
                  <a:cxn ang="0">
                    <a:pos x="121" y="1717"/>
                  </a:cxn>
                  <a:cxn ang="0">
                    <a:pos x="251" y="860"/>
                  </a:cxn>
                  <a:cxn ang="0">
                    <a:pos x="134" y="0"/>
                  </a:cxn>
                  <a:cxn ang="0">
                    <a:pos x="4" y="858"/>
                  </a:cxn>
                  <a:cxn ang="0">
                    <a:pos x="121" y="1717"/>
                  </a:cxn>
                </a:cxnLst>
                <a:rect l="0" t="0" r="r" b="b"/>
                <a:pathLst>
                  <a:path w="255" h="1717">
                    <a:moveTo>
                      <a:pt x="121" y="1717"/>
                    </a:moveTo>
                    <a:cubicBezTo>
                      <a:pt x="189" y="1717"/>
                      <a:pt x="247" y="1334"/>
                      <a:pt x="251" y="860"/>
                    </a:cubicBezTo>
                    <a:cubicBezTo>
                      <a:pt x="255" y="385"/>
                      <a:pt x="203" y="1"/>
                      <a:pt x="134" y="0"/>
                    </a:cubicBezTo>
                    <a:cubicBezTo>
                      <a:pt x="66" y="0"/>
                      <a:pt x="8" y="383"/>
                      <a:pt x="4" y="858"/>
                    </a:cubicBezTo>
                    <a:cubicBezTo>
                      <a:pt x="0" y="1332"/>
                      <a:pt x="52" y="1716"/>
                      <a:pt x="121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8" name="Freeform 521"/>
              <p:cNvSpPr>
                <a:spLocks/>
              </p:cNvSpPr>
              <p:nvPr/>
            </p:nvSpPr>
            <p:spPr bwMode="auto">
              <a:xfrm>
                <a:off x="1291" y="2264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9" name="Freeform 522"/>
              <p:cNvSpPr>
                <a:spLocks/>
              </p:cNvSpPr>
              <p:nvPr/>
            </p:nvSpPr>
            <p:spPr bwMode="auto">
              <a:xfrm>
                <a:off x="1306" y="2264"/>
                <a:ext cx="16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5" y="103"/>
                  </a:cxn>
                  <a:cxn ang="0">
                    <a:pos x="1" y="0"/>
                  </a:cxn>
                </a:cxnLst>
                <a:rect l="0" t="0" r="r" b="b"/>
                <a:pathLst>
                  <a:path w="16" h="206">
                    <a:moveTo>
                      <a:pt x="0" y="206"/>
                    </a:moveTo>
                    <a:cubicBezTo>
                      <a:pt x="8" y="206"/>
                      <a:pt x="15" y="160"/>
                      <a:pt x="15" y="103"/>
                    </a:cubicBezTo>
                    <a:cubicBezTo>
                      <a:pt x="16" y="46"/>
                      <a:pt x="9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25" name="Freeform 524"/>
            <p:cNvSpPr>
              <a:spLocks/>
            </p:cNvSpPr>
            <p:nvPr/>
          </p:nvSpPr>
          <p:spPr bwMode="auto">
            <a:xfrm>
              <a:off x="2490788" y="3759201"/>
              <a:ext cx="6350" cy="95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3" y="50"/>
                </a:cxn>
                <a:cxn ang="0">
                  <a:pos x="25" y="25"/>
                </a:cxn>
                <a:cxn ang="0">
                  <a:pos x="13" y="0"/>
                </a:cxn>
                <a:cxn ang="0">
                  <a:pos x="0" y="25"/>
                </a:cxn>
              </a:cxnLst>
              <a:rect l="0" t="0" r="r" b="b"/>
              <a:pathLst>
                <a:path w="26" h="50">
                  <a:moveTo>
                    <a:pt x="0" y="25"/>
                  </a:moveTo>
                  <a:cubicBezTo>
                    <a:pt x="0" y="39"/>
                    <a:pt x="6" y="50"/>
                    <a:pt x="13" y="50"/>
                  </a:cubicBezTo>
                  <a:cubicBezTo>
                    <a:pt x="20" y="50"/>
                    <a:pt x="25" y="39"/>
                    <a:pt x="25" y="25"/>
                  </a:cubicBezTo>
                  <a:cubicBezTo>
                    <a:pt x="26" y="11"/>
                    <a:pt x="20" y="0"/>
                    <a:pt x="13" y="0"/>
                  </a:cubicBezTo>
                  <a:cubicBezTo>
                    <a:pt x="6" y="0"/>
                    <a:pt x="1" y="11"/>
                    <a:pt x="0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6" name="Freeform 525"/>
            <p:cNvSpPr>
              <a:spLocks/>
            </p:cNvSpPr>
            <p:nvPr/>
          </p:nvSpPr>
          <p:spPr bwMode="auto">
            <a:xfrm>
              <a:off x="2470150" y="3932238"/>
              <a:ext cx="7937" cy="1428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75"/>
                </a:cxn>
                <a:cxn ang="0">
                  <a:pos x="41" y="38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0" y="75"/>
                  </a:cubicBezTo>
                  <a:cubicBezTo>
                    <a:pt x="32" y="75"/>
                    <a:pt x="41" y="59"/>
                    <a:pt x="41" y="38"/>
                  </a:cubicBezTo>
                  <a:cubicBezTo>
                    <a:pt x="42" y="17"/>
                    <a:pt x="32" y="0"/>
                    <a:pt x="21" y="0"/>
                  </a:cubicBezTo>
                  <a:cubicBezTo>
                    <a:pt x="9" y="0"/>
                    <a:pt x="0" y="17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7" name="Freeform 526"/>
            <p:cNvSpPr>
              <a:spLocks/>
            </p:cNvSpPr>
            <p:nvPr/>
          </p:nvSpPr>
          <p:spPr bwMode="auto">
            <a:xfrm>
              <a:off x="2474913" y="3568701"/>
              <a:ext cx="9525" cy="14288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1" y="75"/>
                </a:cxn>
                <a:cxn ang="0">
                  <a:pos x="42" y="37"/>
                </a:cxn>
                <a:cxn ang="0">
                  <a:pos x="21" y="0"/>
                </a:cxn>
                <a:cxn ang="0">
                  <a:pos x="0" y="37"/>
                </a:cxn>
              </a:cxnLst>
              <a:rect l="0" t="0" r="r" b="b"/>
              <a:pathLst>
                <a:path w="42" h="75">
                  <a:moveTo>
                    <a:pt x="0" y="37"/>
                  </a:moveTo>
                  <a:cubicBezTo>
                    <a:pt x="0" y="58"/>
                    <a:pt x="9" y="75"/>
                    <a:pt x="21" y="75"/>
                  </a:cubicBezTo>
                  <a:cubicBezTo>
                    <a:pt x="32" y="75"/>
                    <a:pt x="42" y="58"/>
                    <a:pt x="42" y="37"/>
                  </a:cubicBezTo>
                  <a:cubicBezTo>
                    <a:pt x="42" y="17"/>
                    <a:pt x="33" y="0"/>
                    <a:pt x="21" y="0"/>
                  </a:cubicBezTo>
                  <a:cubicBezTo>
                    <a:pt x="10" y="0"/>
                    <a:pt x="0" y="16"/>
                    <a:pt x="0" y="37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8" name="Freeform 527"/>
            <p:cNvSpPr>
              <a:spLocks/>
            </p:cNvSpPr>
            <p:nvPr/>
          </p:nvSpPr>
          <p:spPr bwMode="auto">
            <a:xfrm>
              <a:off x="2489200" y="3660776"/>
              <a:ext cx="7937" cy="1270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0" y="67"/>
                </a:cxn>
                <a:cxn ang="0">
                  <a:pos x="41" y="34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42" h="67">
                  <a:moveTo>
                    <a:pt x="0" y="33"/>
                  </a:moveTo>
                  <a:cubicBezTo>
                    <a:pt x="0" y="52"/>
                    <a:pt x="9" y="67"/>
                    <a:pt x="20" y="67"/>
                  </a:cubicBezTo>
                  <a:cubicBezTo>
                    <a:pt x="32" y="67"/>
                    <a:pt x="41" y="52"/>
                    <a:pt x="41" y="34"/>
                  </a:cubicBezTo>
                  <a:cubicBezTo>
                    <a:pt x="42" y="15"/>
                    <a:pt x="32" y="0"/>
                    <a:pt x="21" y="0"/>
                  </a:cubicBezTo>
                  <a:cubicBezTo>
                    <a:pt x="9" y="0"/>
                    <a:pt x="0" y="15"/>
                    <a:pt x="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9" name="Freeform 528"/>
            <p:cNvSpPr>
              <a:spLocks/>
            </p:cNvSpPr>
            <p:nvPr/>
          </p:nvSpPr>
          <p:spPr bwMode="auto">
            <a:xfrm>
              <a:off x="2486025" y="3849688"/>
              <a:ext cx="7937" cy="11113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7" y="58"/>
                </a:cxn>
                <a:cxn ang="0">
                  <a:pos x="34" y="29"/>
                </a:cxn>
                <a:cxn ang="0">
                  <a:pos x="17" y="0"/>
                </a:cxn>
                <a:cxn ang="0">
                  <a:pos x="0" y="29"/>
                </a:cxn>
              </a:cxnLst>
              <a:rect l="0" t="0" r="r" b="b"/>
              <a:pathLst>
                <a:path w="34" h="58">
                  <a:moveTo>
                    <a:pt x="0" y="29"/>
                  </a:moveTo>
                  <a:cubicBezTo>
                    <a:pt x="0" y="45"/>
                    <a:pt x="8" y="58"/>
                    <a:pt x="17" y="58"/>
                  </a:cubicBezTo>
                  <a:cubicBezTo>
                    <a:pt x="26" y="58"/>
                    <a:pt x="34" y="45"/>
                    <a:pt x="34" y="29"/>
                  </a:cubicBezTo>
                  <a:cubicBezTo>
                    <a:pt x="34" y="13"/>
                    <a:pt x="27" y="0"/>
                    <a:pt x="17" y="0"/>
                  </a:cubicBezTo>
                  <a:cubicBezTo>
                    <a:pt x="8" y="0"/>
                    <a:pt x="1" y="13"/>
                    <a:pt x="0" y="29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0" name="Oval 529"/>
            <p:cNvSpPr>
              <a:spLocks noChangeArrowheads="1"/>
            </p:cNvSpPr>
            <p:nvPr/>
          </p:nvSpPr>
          <p:spPr bwMode="auto">
            <a:xfrm>
              <a:off x="2051050" y="3660776"/>
              <a:ext cx="42862" cy="209550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31" name="Group 535"/>
            <p:cNvGrpSpPr>
              <a:grpSpLocks/>
            </p:cNvGrpSpPr>
            <p:nvPr/>
          </p:nvGrpSpPr>
          <p:grpSpPr bwMode="auto">
            <a:xfrm>
              <a:off x="1354138" y="3584576"/>
              <a:ext cx="439737" cy="355600"/>
              <a:chOff x="853" y="2258"/>
              <a:chExt cx="277" cy="224"/>
            </a:xfrm>
          </p:grpSpPr>
          <p:sp>
            <p:nvSpPr>
              <p:cNvPr id="2830" name="Freeform 530"/>
              <p:cNvSpPr>
                <a:spLocks/>
              </p:cNvSpPr>
              <p:nvPr/>
            </p:nvSpPr>
            <p:spPr bwMode="auto">
              <a:xfrm>
                <a:off x="853" y="2274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4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1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7"/>
                      <a:pt x="121" y="1717"/>
                    </a:cubicBezTo>
                    <a:lnTo>
                      <a:pt x="2173" y="1734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8"/>
                      <a:pt x="2187" y="17"/>
                    </a:cubicBezTo>
                    <a:lnTo>
                      <a:pt x="134" y="1"/>
                    </a:lnTo>
                    <a:cubicBezTo>
                      <a:pt x="66" y="0"/>
                      <a:pt x="8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1" name="Freeform 531"/>
              <p:cNvSpPr>
                <a:spLocks/>
              </p:cNvSpPr>
              <p:nvPr/>
            </p:nvSpPr>
            <p:spPr bwMode="auto">
              <a:xfrm>
                <a:off x="853" y="2258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2" name="Freeform 532"/>
              <p:cNvSpPr>
                <a:spLocks/>
              </p:cNvSpPr>
              <p:nvPr/>
            </p:nvSpPr>
            <p:spPr bwMode="auto">
              <a:xfrm>
                <a:off x="853" y="2258"/>
                <a:ext cx="31" cy="206"/>
              </a:xfrm>
              <a:custGeom>
                <a:avLst/>
                <a:gdLst/>
                <a:ahLst/>
                <a:cxnLst>
                  <a:cxn ang="0">
                    <a:pos x="121" y="1717"/>
                  </a:cxn>
                  <a:cxn ang="0">
                    <a:pos x="251" y="860"/>
                  </a:cxn>
                  <a:cxn ang="0">
                    <a:pos x="134" y="0"/>
                  </a:cxn>
                  <a:cxn ang="0">
                    <a:pos x="4" y="858"/>
                  </a:cxn>
                  <a:cxn ang="0">
                    <a:pos x="121" y="1717"/>
                  </a:cxn>
                </a:cxnLst>
                <a:rect l="0" t="0" r="r" b="b"/>
                <a:pathLst>
                  <a:path w="255" h="1717">
                    <a:moveTo>
                      <a:pt x="121" y="1717"/>
                    </a:moveTo>
                    <a:cubicBezTo>
                      <a:pt x="189" y="1717"/>
                      <a:pt x="247" y="1334"/>
                      <a:pt x="251" y="860"/>
                    </a:cubicBezTo>
                    <a:cubicBezTo>
                      <a:pt x="255" y="385"/>
                      <a:pt x="203" y="1"/>
                      <a:pt x="134" y="0"/>
                    </a:cubicBezTo>
                    <a:cubicBezTo>
                      <a:pt x="66" y="0"/>
                      <a:pt x="8" y="383"/>
                      <a:pt x="4" y="858"/>
                    </a:cubicBezTo>
                    <a:cubicBezTo>
                      <a:pt x="0" y="1332"/>
                      <a:pt x="52" y="1716"/>
                      <a:pt x="121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3" name="Freeform 533"/>
              <p:cNvSpPr>
                <a:spLocks/>
              </p:cNvSpPr>
              <p:nvPr/>
            </p:nvSpPr>
            <p:spPr bwMode="auto">
              <a:xfrm>
                <a:off x="853" y="2258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4" name="Freeform 534"/>
              <p:cNvSpPr>
                <a:spLocks/>
              </p:cNvSpPr>
              <p:nvPr/>
            </p:nvSpPr>
            <p:spPr bwMode="auto">
              <a:xfrm>
                <a:off x="868" y="2258"/>
                <a:ext cx="16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5" y="103"/>
                  </a:cxn>
                  <a:cxn ang="0">
                    <a:pos x="1" y="0"/>
                  </a:cxn>
                </a:cxnLst>
                <a:rect l="0" t="0" r="r" b="b"/>
                <a:pathLst>
                  <a:path w="16" h="206">
                    <a:moveTo>
                      <a:pt x="0" y="206"/>
                    </a:moveTo>
                    <a:cubicBezTo>
                      <a:pt x="8" y="206"/>
                      <a:pt x="15" y="160"/>
                      <a:pt x="15" y="103"/>
                    </a:cubicBezTo>
                    <a:cubicBezTo>
                      <a:pt x="16" y="46"/>
                      <a:pt x="9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32" name="Oval 536"/>
            <p:cNvSpPr>
              <a:spLocks noChangeArrowheads="1"/>
            </p:cNvSpPr>
            <p:nvPr/>
          </p:nvSpPr>
          <p:spPr bwMode="auto">
            <a:xfrm>
              <a:off x="1355725" y="3643313"/>
              <a:ext cx="42862" cy="209550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33" name="Group 542"/>
            <p:cNvGrpSpPr>
              <a:grpSpLocks/>
            </p:cNvGrpSpPr>
            <p:nvPr/>
          </p:nvGrpSpPr>
          <p:grpSpPr bwMode="auto">
            <a:xfrm>
              <a:off x="1354138" y="3584576"/>
              <a:ext cx="439737" cy="355600"/>
              <a:chOff x="853" y="2258"/>
              <a:chExt cx="277" cy="224"/>
            </a:xfrm>
          </p:grpSpPr>
          <p:sp>
            <p:nvSpPr>
              <p:cNvPr id="2825" name="Freeform 537"/>
              <p:cNvSpPr>
                <a:spLocks/>
              </p:cNvSpPr>
              <p:nvPr/>
            </p:nvSpPr>
            <p:spPr bwMode="auto">
              <a:xfrm>
                <a:off x="853" y="2274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4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1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7"/>
                      <a:pt x="121" y="1717"/>
                    </a:cubicBezTo>
                    <a:lnTo>
                      <a:pt x="2173" y="1734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8"/>
                      <a:pt x="2187" y="17"/>
                    </a:cubicBezTo>
                    <a:lnTo>
                      <a:pt x="134" y="1"/>
                    </a:lnTo>
                    <a:cubicBezTo>
                      <a:pt x="66" y="0"/>
                      <a:pt x="8" y="384"/>
                      <a:pt x="4" y="858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6" name="Freeform 538"/>
              <p:cNvSpPr>
                <a:spLocks/>
              </p:cNvSpPr>
              <p:nvPr/>
            </p:nvSpPr>
            <p:spPr bwMode="auto">
              <a:xfrm>
                <a:off x="853" y="2258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7" name="Freeform 539"/>
              <p:cNvSpPr>
                <a:spLocks/>
              </p:cNvSpPr>
              <p:nvPr/>
            </p:nvSpPr>
            <p:spPr bwMode="auto">
              <a:xfrm>
                <a:off x="853" y="2258"/>
                <a:ext cx="31" cy="206"/>
              </a:xfrm>
              <a:custGeom>
                <a:avLst/>
                <a:gdLst/>
                <a:ahLst/>
                <a:cxnLst>
                  <a:cxn ang="0">
                    <a:pos x="121" y="1717"/>
                  </a:cxn>
                  <a:cxn ang="0">
                    <a:pos x="251" y="860"/>
                  </a:cxn>
                  <a:cxn ang="0">
                    <a:pos x="134" y="0"/>
                  </a:cxn>
                  <a:cxn ang="0">
                    <a:pos x="4" y="858"/>
                  </a:cxn>
                  <a:cxn ang="0">
                    <a:pos x="121" y="1717"/>
                  </a:cxn>
                </a:cxnLst>
                <a:rect l="0" t="0" r="r" b="b"/>
                <a:pathLst>
                  <a:path w="255" h="1717">
                    <a:moveTo>
                      <a:pt x="121" y="1717"/>
                    </a:moveTo>
                    <a:cubicBezTo>
                      <a:pt x="189" y="1717"/>
                      <a:pt x="247" y="1334"/>
                      <a:pt x="251" y="860"/>
                    </a:cubicBezTo>
                    <a:cubicBezTo>
                      <a:pt x="255" y="385"/>
                      <a:pt x="203" y="1"/>
                      <a:pt x="134" y="0"/>
                    </a:cubicBezTo>
                    <a:cubicBezTo>
                      <a:pt x="66" y="0"/>
                      <a:pt x="8" y="383"/>
                      <a:pt x="4" y="858"/>
                    </a:cubicBezTo>
                    <a:cubicBezTo>
                      <a:pt x="0" y="1332"/>
                      <a:pt x="52" y="1716"/>
                      <a:pt x="121" y="171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8" name="Freeform 540"/>
              <p:cNvSpPr>
                <a:spLocks/>
              </p:cNvSpPr>
              <p:nvPr/>
            </p:nvSpPr>
            <p:spPr bwMode="auto">
              <a:xfrm>
                <a:off x="853" y="2258"/>
                <a:ext cx="277" cy="208"/>
              </a:xfrm>
              <a:custGeom>
                <a:avLst/>
                <a:gdLst/>
                <a:ahLst/>
                <a:cxnLst>
                  <a:cxn ang="0">
                    <a:pos x="4" y="858"/>
                  </a:cxn>
                  <a:cxn ang="0">
                    <a:pos x="121" y="1717"/>
                  </a:cxn>
                  <a:cxn ang="0">
                    <a:pos x="2173" y="1733"/>
                  </a:cxn>
                  <a:cxn ang="0">
                    <a:pos x="2304" y="876"/>
                  </a:cxn>
                  <a:cxn ang="0">
                    <a:pos x="2187" y="17"/>
                  </a:cxn>
                  <a:cxn ang="0">
                    <a:pos x="134" y="0"/>
                  </a:cxn>
                  <a:cxn ang="0">
                    <a:pos x="4" y="858"/>
                  </a:cxn>
                </a:cxnLst>
                <a:rect l="0" t="0" r="r" b="b"/>
                <a:pathLst>
                  <a:path w="2308" h="1734">
                    <a:moveTo>
                      <a:pt x="4" y="858"/>
                    </a:moveTo>
                    <a:cubicBezTo>
                      <a:pt x="0" y="1332"/>
                      <a:pt x="52" y="1716"/>
                      <a:pt x="121" y="1717"/>
                    </a:cubicBezTo>
                    <a:lnTo>
                      <a:pt x="2173" y="1733"/>
                    </a:lnTo>
                    <a:cubicBezTo>
                      <a:pt x="2241" y="1734"/>
                      <a:pt x="2300" y="1350"/>
                      <a:pt x="2304" y="876"/>
                    </a:cubicBezTo>
                    <a:cubicBezTo>
                      <a:pt x="2308" y="402"/>
                      <a:pt x="2255" y="17"/>
                      <a:pt x="2187" y="17"/>
                    </a:cubicBezTo>
                    <a:lnTo>
                      <a:pt x="134" y="0"/>
                    </a:lnTo>
                    <a:cubicBezTo>
                      <a:pt x="66" y="0"/>
                      <a:pt x="8" y="383"/>
                      <a:pt x="4" y="858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29" name="Freeform 541"/>
              <p:cNvSpPr>
                <a:spLocks/>
              </p:cNvSpPr>
              <p:nvPr/>
            </p:nvSpPr>
            <p:spPr bwMode="auto">
              <a:xfrm>
                <a:off x="868" y="2258"/>
                <a:ext cx="16" cy="206"/>
              </a:xfrm>
              <a:custGeom>
                <a:avLst/>
                <a:gdLst/>
                <a:ahLst/>
                <a:cxnLst>
                  <a:cxn ang="0">
                    <a:pos x="0" y="206"/>
                  </a:cxn>
                  <a:cxn ang="0">
                    <a:pos x="15" y="103"/>
                  </a:cxn>
                  <a:cxn ang="0">
                    <a:pos x="1" y="0"/>
                  </a:cxn>
                </a:cxnLst>
                <a:rect l="0" t="0" r="r" b="b"/>
                <a:pathLst>
                  <a:path w="16" h="206">
                    <a:moveTo>
                      <a:pt x="0" y="206"/>
                    </a:moveTo>
                    <a:cubicBezTo>
                      <a:pt x="8" y="206"/>
                      <a:pt x="15" y="160"/>
                      <a:pt x="15" y="103"/>
                    </a:cubicBezTo>
                    <a:cubicBezTo>
                      <a:pt x="16" y="46"/>
                      <a:pt x="9" y="0"/>
                      <a:pt x="1" y="0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34" name="Oval 543"/>
            <p:cNvSpPr>
              <a:spLocks noChangeArrowheads="1"/>
            </p:cNvSpPr>
            <p:nvPr/>
          </p:nvSpPr>
          <p:spPr bwMode="auto">
            <a:xfrm>
              <a:off x="1355725" y="3643313"/>
              <a:ext cx="42862" cy="209550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35" name="Group 564"/>
            <p:cNvGrpSpPr>
              <a:grpSpLocks/>
            </p:cNvGrpSpPr>
            <p:nvPr/>
          </p:nvGrpSpPr>
          <p:grpSpPr bwMode="auto">
            <a:xfrm>
              <a:off x="3495675" y="2039938"/>
              <a:ext cx="1563687" cy="2414588"/>
              <a:chOff x="2202" y="1285"/>
              <a:chExt cx="985" cy="1521"/>
            </a:xfrm>
          </p:grpSpPr>
          <p:grpSp>
            <p:nvGrpSpPr>
              <p:cNvPr id="2805" name="Group 551"/>
              <p:cNvGrpSpPr>
                <a:grpSpLocks/>
              </p:cNvGrpSpPr>
              <p:nvPr/>
            </p:nvGrpSpPr>
            <p:grpSpPr bwMode="auto">
              <a:xfrm>
                <a:off x="2513" y="1285"/>
                <a:ext cx="336" cy="662"/>
                <a:chOff x="2513" y="1285"/>
                <a:chExt cx="336" cy="662"/>
              </a:xfrm>
            </p:grpSpPr>
            <p:grpSp>
              <p:nvGrpSpPr>
                <p:cNvPr id="2818" name="Group 547"/>
                <p:cNvGrpSpPr>
                  <a:grpSpLocks/>
                </p:cNvGrpSpPr>
                <p:nvPr/>
              </p:nvGrpSpPr>
              <p:grpSpPr bwMode="auto">
                <a:xfrm>
                  <a:off x="2513" y="1496"/>
                  <a:ext cx="336" cy="451"/>
                  <a:chOff x="2513" y="1496"/>
                  <a:chExt cx="336" cy="451"/>
                </a:xfrm>
              </p:grpSpPr>
              <p:sp>
                <p:nvSpPr>
                  <p:cNvPr id="2822" name="Freeform 544"/>
                  <p:cNvSpPr>
                    <a:spLocks/>
                  </p:cNvSpPr>
                  <p:nvPr/>
                </p:nvSpPr>
                <p:spPr bwMode="auto">
                  <a:xfrm>
                    <a:off x="2521" y="1504"/>
                    <a:ext cx="328" cy="443"/>
                  </a:xfrm>
                  <a:custGeom>
                    <a:avLst/>
                    <a:gdLst/>
                    <a:ahLst/>
                    <a:cxnLst>
                      <a:cxn ang="0">
                        <a:pos x="117" y="442"/>
                      </a:cxn>
                      <a:cxn ang="0">
                        <a:pos x="131" y="443"/>
                      </a:cxn>
                      <a:cxn ang="0">
                        <a:pos x="145" y="443"/>
                      </a:cxn>
                      <a:cxn ang="0">
                        <a:pos x="159" y="443"/>
                      </a:cxn>
                      <a:cxn ang="0">
                        <a:pos x="172" y="443"/>
                      </a:cxn>
                      <a:cxn ang="0">
                        <a:pos x="186" y="442"/>
                      </a:cxn>
                      <a:cxn ang="0">
                        <a:pos x="200" y="441"/>
                      </a:cxn>
                      <a:cxn ang="0">
                        <a:pos x="214" y="439"/>
                      </a:cxn>
                      <a:cxn ang="0">
                        <a:pos x="228" y="437"/>
                      </a:cxn>
                      <a:cxn ang="0">
                        <a:pos x="241" y="435"/>
                      </a:cxn>
                      <a:cxn ang="0">
                        <a:pos x="255" y="432"/>
                      </a:cxn>
                      <a:cxn ang="0">
                        <a:pos x="268" y="430"/>
                      </a:cxn>
                      <a:cxn ang="0">
                        <a:pos x="282" y="426"/>
                      </a:cxn>
                      <a:cxn ang="0">
                        <a:pos x="279" y="420"/>
                      </a:cxn>
                      <a:cxn ang="0">
                        <a:pos x="276" y="413"/>
                      </a:cxn>
                      <a:cxn ang="0">
                        <a:pos x="274" y="407"/>
                      </a:cxn>
                      <a:cxn ang="0">
                        <a:pos x="272" y="399"/>
                      </a:cxn>
                      <a:cxn ang="0">
                        <a:pos x="271" y="393"/>
                      </a:cxn>
                      <a:cxn ang="0">
                        <a:pos x="268" y="385"/>
                      </a:cxn>
                      <a:cxn ang="0">
                        <a:pos x="267" y="377"/>
                      </a:cxn>
                      <a:cxn ang="0">
                        <a:pos x="265" y="370"/>
                      </a:cxn>
                      <a:cxn ang="0">
                        <a:pos x="263" y="361"/>
                      </a:cxn>
                      <a:cxn ang="0">
                        <a:pos x="261" y="352"/>
                      </a:cxn>
                      <a:cxn ang="0">
                        <a:pos x="259" y="342"/>
                      </a:cxn>
                      <a:cxn ang="0">
                        <a:pos x="256" y="332"/>
                      </a:cxn>
                      <a:cxn ang="0">
                        <a:pos x="253" y="322"/>
                      </a:cxn>
                      <a:cxn ang="0">
                        <a:pos x="250" y="310"/>
                      </a:cxn>
                      <a:cxn ang="0">
                        <a:pos x="246" y="298"/>
                      </a:cxn>
                      <a:cxn ang="0">
                        <a:pos x="241" y="285"/>
                      </a:cxn>
                      <a:cxn ang="0">
                        <a:pos x="262" y="255"/>
                      </a:cxn>
                      <a:cxn ang="0">
                        <a:pos x="282" y="218"/>
                      </a:cxn>
                      <a:cxn ang="0">
                        <a:pos x="297" y="183"/>
                      </a:cxn>
                      <a:cxn ang="0">
                        <a:pos x="300" y="153"/>
                      </a:cxn>
                      <a:cxn ang="0">
                        <a:pos x="312" y="159"/>
                      </a:cxn>
                      <a:cxn ang="0">
                        <a:pos x="321" y="138"/>
                      </a:cxn>
                      <a:cxn ang="0">
                        <a:pos x="327" y="98"/>
                      </a:cxn>
                      <a:cxn ang="0">
                        <a:pos x="328" y="59"/>
                      </a:cxn>
                      <a:cxn ang="0">
                        <a:pos x="324" y="29"/>
                      </a:cxn>
                      <a:cxn ang="0">
                        <a:pos x="324" y="3"/>
                      </a:cxn>
                      <a:cxn ang="0">
                        <a:pos x="301" y="0"/>
                      </a:cxn>
                      <a:cxn ang="0">
                        <a:pos x="13" y="6"/>
                      </a:cxn>
                      <a:cxn ang="0">
                        <a:pos x="3" y="47"/>
                      </a:cxn>
                      <a:cxn ang="0">
                        <a:pos x="0" y="77"/>
                      </a:cxn>
                      <a:cxn ang="0">
                        <a:pos x="3" y="99"/>
                      </a:cxn>
                      <a:cxn ang="0">
                        <a:pos x="4" y="131"/>
                      </a:cxn>
                      <a:cxn ang="0">
                        <a:pos x="13" y="158"/>
                      </a:cxn>
                      <a:cxn ang="0">
                        <a:pos x="21" y="159"/>
                      </a:cxn>
                      <a:cxn ang="0">
                        <a:pos x="27" y="155"/>
                      </a:cxn>
                      <a:cxn ang="0">
                        <a:pos x="36" y="183"/>
                      </a:cxn>
                      <a:cxn ang="0">
                        <a:pos x="40" y="212"/>
                      </a:cxn>
                      <a:cxn ang="0">
                        <a:pos x="58" y="243"/>
                      </a:cxn>
                      <a:cxn ang="0">
                        <a:pos x="87" y="287"/>
                      </a:cxn>
                      <a:cxn ang="0">
                        <a:pos x="63" y="434"/>
                      </a:cxn>
                      <a:cxn ang="0">
                        <a:pos x="77" y="437"/>
                      </a:cxn>
                      <a:cxn ang="0">
                        <a:pos x="90" y="439"/>
                      </a:cxn>
                      <a:cxn ang="0">
                        <a:pos x="103" y="441"/>
                      </a:cxn>
                      <a:cxn ang="0">
                        <a:pos x="117" y="442"/>
                      </a:cxn>
                    </a:cxnLst>
                    <a:rect l="0" t="0" r="r" b="b"/>
                    <a:pathLst>
                      <a:path w="328" h="443">
                        <a:moveTo>
                          <a:pt x="117" y="442"/>
                        </a:moveTo>
                        <a:lnTo>
                          <a:pt x="131" y="443"/>
                        </a:lnTo>
                        <a:lnTo>
                          <a:pt x="145" y="443"/>
                        </a:lnTo>
                        <a:lnTo>
                          <a:pt x="159" y="443"/>
                        </a:lnTo>
                        <a:lnTo>
                          <a:pt x="172" y="443"/>
                        </a:lnTo>
                        <a:lnTo>
                          <a:pt x="186" y="442"/>
                        </a:lnTo>
                        <a:lnTo>
                          <a:pt x="200" y="441"/>
                        </a:lnTo>
                        <a:lnTo>
                          <a:pt x="214" y="439"/>
                        </a:lnTo>
                        <a:lnTo>
                          <a:pt x="228" y="437"/>
                        </a:lnTo>
                        <a:lnTo>
                          <a:pt x="241" y="435"/>
                        </a:lnTo>
                        <a:lnTo>
                          <a:pt x="255" y="432"/>
                        </a:lnTo>
                        <a:lnTo>
                          <a:pt x="268" y="430"/>
                        </a:lnTo>
                        <a:lnTo>
                          <a:pt x="282" y="426"/>
                        </a:lnTo>
                        <a:lnTo>
                          <a:pt x="279" y="420"/>
                        </a:lnTo>
                        <a:lnTo>
                          <a:pt x="276" y="413"/>
                        </a:lnTo>
                        <a:lnTo>
                          <a:pt x="274" y="407"/>
                        </a:lnTo>
                        <a:lnTo>
                          <a:pt x="272" y="399"/>
                        </a:lnTo>
                        <a:lnTo>
                          <a:pt x="271" y="393"/>
                        </a:lnTo>
                        <a:lnTo>
                          <a:pt x="268" y="385"/>
                        </a:lnTo>
                        <a:lnTo>
                          <a:pt x="267" y="377"/>
                        </a:lnTo>
                        <a:lnTo>
                          <a:pt x="265" y="370"/>
                        </a:lnTo>
                        <a:lnTo>
                          <a:pt x="263" y="361"/>
                        </a:lnTo>
                        <a:lnTo>
                          <a:pt x="261" y="352"/>
                        </a:lnTo>
                        <a:lnTo>
                          <a:pt x="259" y="342"/>
                        </a:lnTo>
                        <a:lnTo>
                          <a:pt x="256" y="332"/>
                        </a:lnTo>
                        <a:lnTo>
                          <a:pt x="253" y="322"/>
                        </a:lnTo>
                        <a:lnTo>
                          <a:pt x="250" y="310"/>
                        </a:lnTo>
                        <a:lnTo>
                          <a:pt x="246" y="298"/>
                        </a:lnTo>
                        <a:lnTo>
                          <a:pt x="241" y="285"/>
                        </a:lnTo>
                        <a:lnTo>
                          <a:pt x="262" y="255"/>
                        </a:lnTo>
                        <a:lnTo>
                          <a:pt x="282" y="218"/>
                        </a:lnTo>
                        <a:lnTo>
                          <a:pt x="297" y="183"/>
                        </a:lnTo>
                        <a:lnTo>
                          <a:pt x="300" y="153"/>
                        </a:lnTo>
                        <a:lnTo>
                          <a:pt x="312" y="159"/>
                        </a:lnTo>
                        <a:lnTo>
                          <a:pt x="321" y="138"/>
                        </a:lnTo>
                        <a:lnTo>
                          <a:pt x="327" y="98"/>
                        </a:lnTo>
                        <a:lnTo>
                          <a:pt x="328" y="59"/>
                        </a:lnTo>
                        <a:lnTo>
                          <a:pt x="324" y="29"/>
                        </a:lnTo>
                        <a:lnTo>
                          <a:pt x="324" y="3"/>
                        </a:lnTo>
                        <a:lnTo>
                          <a:pt x="301" y="0"/>
                        </a:lnTo>
                        <a:lnTo>
                          <a:pt x="13" y="6"/>
                        </a:lnTo>
                        <a:lnTo>
                          <a:pt x="3" y="47"/>
                        </a:lnTo>
                        <a:lnTo>
                          <a:pt x="0" y="77"/>
                        </a:lnTo>
                        <a:lnTo>
                          <a:pt x="3" y="99"/>
                        </a:lnTo>
                        <a:lnTo>
                          <a:pt x="4" y="131"/>
                        </a:lnTo>
                        <a:lnTo>
                          <a:pt x="13" y="158"/>
                        </a:lnTo>
                        <a:lnTo>
                          <a:pt x="21" y="159"/>
                        </a:lnTo>
                        <a:lnTo>
                          <a:pt x="27" y="155"/>
                        </a:lnTo>
                        <a:lnTo>
                          <a:pt x="36" y="183"/>
                        </a:lnTo>
                        <a:lnTo>
                          <a:pt x="40" y="212"/>
                        </a:lnTo>
                        <a:lnTo>
                          <a:pt x="58" y="243"/>
                        </a:lnTo>
                        <a:lnTo>
                          <a:pt x="87" y="287"/>
                        </a:lnTo>
                        <a:lnTo>
                          <a:pt x="63" y="434"/>
                        </a:lnTo>
                        <a:lnTo>
                          <a:pt x="77" y="437"/>
                        </a:lnTo>
                        <a:lnTo>
                          <a:pt x="90" y="439"/>
                        </a:lnTo>
                        <a:lnTo>
                          <a:pt x="103" y="441"/>
                        </a:lnTo>
                        <a:lnTo>
                          <a:pt x="117" y="442"/>
                        </a:lnTo>
                        <a:close/>
                      </a:path>
                    </a:pathLst>
                  </a:custGeom>
                  <a:solidFill>
                    <a:srgbClr val="FFB66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823" name="Freeform 545"/>
                  <p:cNvSpPr>
                    <a:spLocks/>
                  </p:cNvSpPr>
                  <p:nvPr/>
                </p:nvSpPr>
                <p:spPr bwMode="auto">
                  <a:xfrm>
                    <a:off x="2513" y="1496"/>
                    <a:ext cx="328" cy="443"/>
                  </a:xfrm>
                  <a:custGeom>
                    <a:avLst/>
                    <a:gdLst/>
                    <a:ahLst/>
                    <a:cxnLst>
                      <a:cxn ang="0">
                        <a:pos x="117" y="442"/>
                      </a:cxn>
                      <a:cxn ang="0">
                        <a:pos x="131" y="443"/>
                      </a:cxn>
                      <a:cxn ang="0">
                        <a:pos x="145" y="443"/>
                      </a:cxn>
                      <a:cxn ang="0">
                        <a:pos x="159" y="443"/>
                      </a:cxn>
                      <a:cxn ang="0">
                        <a:pos x="172" y="443"/>
                      </a:cxn>
                      <a:cxn ang="0">
                        <a:pos x="186" y="442"/>
                      </a:cxn>
                      <a:cxn ang="0">
                        <a:pos x="200" y="441"/>
                      </a:cxn>
                      <a:cxn ang="0">
                        <a:pos x="214" y="439"/>
                      </a:cxn>
                      <a:cxn ang="0">
                        <a:pos x="228" y="437"/>
                      </a:cxn>
                      <a:cxn ang="0">
                        <a:pos x="241" y="435"/>
                      </a:cxn>
                      <a:cxn ang="0">
                        <a:pos x="255" y="432"/>
                      </a:cxn>
                      <a:cxn ang="0">
                        <a:pos x="268" y="430"/>
                      </a:cxn>
                      <a:cxn ang="0">
                        <a:pos x="282" y="426"/>
                      </a:cxn>
                      <a:cxn ang="0">
                        <a:pos x="279" y="420"/>
                      </a:cxn>
                      <a:cxn ang="0">
                        <a:pos x="276" y="413"/>
                      </a:cxn>
                      <a:cxn ang="0">
                        <a:pos x="274" y="407"/>
                      </a:cxn>
                      <a:cxn ang="0">
                        <a:pos x="272" y="399"/>
                      </a:cxn>
                      <a:cxn ang="0">
                        <a:pos x="271" y="393"/>
                      </a:cxn>
                      <a:cxn ang="0">
                        <a:pos x="268" y="385"/>
                      </a:cxn>
                      <a:cxn ang="0">
                        <a:pos x="267" y="377"/>
                      </a:cxn>
                      <a:cxn ang="0">
                        <a:pos x="265" y="370"/>
                      </a:cxn>
                      <a:cxn ang="0">
                        <a:pos x="263" y="361"/>
                      </a:cxn>
                      <a:cxn ang="0">
                        <a:pos x="261" y="352"/>
                      </a:cxn>
                      <a:cxn ang="0">
                        <a:pos x="259" y="342"/>
                      </a:cxn>
                      <a:cxn ang="0">
                        <a:pos x="256" y="332"/>
                      </a:cxn>
                      <a:cxn ang="0">
                        <a:pos x="253" y="322"/>
                      </a:cxn>
                      <a:cxn ang="0">
                        <a:pos x="250" y="310"/>
                      </a:cxn>
                      <a:cxn ang="0">
                        <a:pos x="246" y="298"/>
                      </a:cxn>
                      <a:cxn ang="0">
                        <a:pos x="241" y="285"/>
                      </a:cxn>
                      <a:cxn ang="0">
                        <a:pos x="262" y="255"/>
                      </a:cxn>
                      <a:cxn ang="0">
                        <a:pos x="282" y="218"/>
                      </a:cxn>
                      <a:cxn ang="0">
                        <a:pos x="297" y="183"/>
                      </a:cxn>
                      <a:cxn ang="0">
                        <a:pos x="300" y="153"/>
                      </a:cxn>
                      <a:cxn ang="0">
                        <a:pos x="312" y="159"/>
                      </a:cxn>
                      <a:cxn ang="0">
                        <a:pos x="321" y="138"/>
                      </a:cxn>
                      <a:cxn ang="0">
                        <a:pos x="327" y="98"/>
                      </a:cxn>
                      <a:cxn ang="0">
                        <a:pos x="328" y="59"/>
                      </a:cxn>
                      <a:cxn ang="0">
                        <a:pos x="324" y="29"/>
                      </a:cxn>
                      <a:cxn ang="0">
                        <a:pos x="324" y="3"/>
                      </a:cxn>
                      <a:cxn ang="0">
                        <a:pos x="301" y="0"/>
                      </a:cxn>
                      <a:cxn ang="0">
                        <a:pos x="13" y="6"/>
                      </a:cxn>
                      <a:cxn ang="0">
                        <a:pos x="3" y="47"/>
                      </a:cxn>
                      <a:cxn ang="0">
                        <a:pos x="0" y="77"/>
                      </a:cxn>
                      <a:cxn ang="0">
                        <a:pos x="3" y="99"/>
                      </a:cxn>
                      <a:cxn ang="0">
                        <a:pos x="4" y="131"/>
                      </a:cxn>
                      <a:cxn ang="0">
                        <a:pos x="13" y="158"/>
                      </a:cxn>
                      <a:cxn ang="0">
                        <a:pos x="21" y="159"/>
                      </a:cxn>
                      <a:cxn ang="0">
                        <a:pos x="27" y="155"/>
                      </a:cxn>
                      <a:cxn ang="0">
                        <a:pos x="36" y="183"/>
                      </a:cxn>
                      <a:cxn ang="0">
                        <a:pos x="40" y="212"/>
                      </a:cxn>
                      <a:cxn ang="0">
                        <a:pos x="58" y="243"/>
                      </a:cxn>
                      <a:cxn ang="0">
                        <a:pos x="87" y="287"/>
                      </a:cxn>
                      <a:cxn ang="0">
                        <a:pos x="63" y="434"/>
                      </a:cxn>
                      <a:cxn ang="0">
                        <a:pos x="77" y="437"/>
                      </a:cxn>
                      <a:cxn ang="0">
                        <a:pos x="90" y="439"/>
                      </a:cxn>
                      <a:cxn ang="0">
                        <a:pos x="103" y="441"/>
                      </a:cxn>
                      <a:cxn ang="0">
                        <a:pos x="117" y="442"/>
                      </a:cxn>
                    </a:cxnLst>
                    <a:rect l="0" t="0" r="r" b="b"/>
                    <a:pathLst>
                      <a:path w="328" h="443">
                        <a:moveTo>
                          <a:pt x="117" y="442"/>
                        </a:moveTo>
                        <a:lnTo>
                          <a:pt x="131" y="443"/>
                        </a:lnTo>
                        <a:lnTo>
                          <a:pt x="145" y="443"/>
                        </a:lnTo>
                        <a:lnTo>
                          <a:pt x="159" y="443"/>
                        </a:lnTo>
                        <a:lnTo>
                          <a:pt x="172" y="443"/>
                        </a:lnTo>
                        <a:lnTo>
                          <a:pt x="186" y="442"/>
                        </a:lnTo>
                        <a:lnTo>
                          <a:pt x="200" y="441"/>
                        </a:lnTo>
                        <a:lnTo>
                          <a:pt x="214" y="439"/>
                        </a:lnTo>
                        <a:lnTo>
                          <a:pt x="228" y="437"/>
                        </a:lnTo>
                        <a:lnTo>
                          <a:pt x="241" y="435"/>
                        </a:lnTo>
                        <a:lnTo>
                          <a:pt x="255" y="432"/>
                        </a:lnTo>
                        <a:lnTo>
                          <a:pt x="268" y="430"/>
                        </a:lnTo>
                        <a:lnTo>
                          <a:pt x="282" y="426"/>
                        </a:lnTo>
                        <a:lnTo>
                          <a:pt x="279" y="420"/>
                        </a:lnTo>
                        <a:lnTo>
                          <a:pt x="276" y="413"/>
                        </a:lnTo>
                        <a:lnTo>
                          <a:pt x="274" y="407"/>
                        </a:lnTo>
                        <a:lnTo>
                          <a:pt x="272" y="399"/>
                        </a:lnTo>
                        <a:lnTo>
                          <a:pt x="271" y="393"/>
                        </a:lnTo>
                        <a:lnTo>
                          <a:pt x="268" y="385"/>
                        </a:lnTo>
                        <a:lnTo>
                          <a:pt x="267" y="377"/>
                        </a:lnTo>
                        <a:lnTo>
                          <a:pt x="265" y="370"/>
                        </a:lnTo>
                        <a:lnTo>
                          <a:pt x="263" y="361"/>
                        </a:lnTo>
                        <a:lnTo>
                          <a:pt x="261" y="352"/>
                        </a:lnTo>
                        <a:lnTo>
                          <a:pt x="259" y="342"/>
                        </a:lnTo>
                        <a:lnTo>
                          <a:pt x="256" y="332"/>
                        </a:lnTo>
                        <a:lnTo>
                          <a:pt x="253" y="322"/>
                        </a:lnTo>
                        <a:lnTo>
                          <a:pt x="250" y="310"/>
                        </a:lnTo>
                        <a:lnTo>
                          <a:pt x="246" y="298"/>
                        </a:lnTo>
                        <a:lnTo>
                          <a:pt x="241" y="285"/>
                        </a:lnTo>
                        <a:lnTo>
                          <a:pt x="262" y="255"/>
                        </a:lnTo>
                        <a:lnTo>
                          <a:pt x="282" y="218"/>
                        </a:lnTo>
                        <a:lnTo>
                          <a:pt x="297" y="183"/>
                        </a:lnTo>
                        <a:lnTo>
                          <a:pt x="300" y="153"/>
                        </a:lnTo>
                        <a:lnTo>
                          <a:pt x="312" y="159"/>
                        </a:lnTo>
                        <a:lnTo>
                          <a:pt x="321" y="138"/>
                        </a:lnTo>
                        <a:lnTo>
                          <a:pt x="327" y="98"/>
                        </a:lnTo>
                        <a:lnTo>
                          <a:pt x="328" y="59"/>
                        </a:lnTo>
                        <a:lnTo>
                          <a:pt x="324" y="29"/>
                        </a:lnTo>
                        <a:lnTo>
                          <a:pt x="324" y="3"/>
                        </a:lnTo>
                        <a:lnTo>
                          <a:pt x="301" y="0"/>
                        </a:lnTo>
                        <a:lnTo>
                          <a:pt x="13" y="6"/>
                        </a:lnTo>
                        <a:lnTo>
                          <a:pt x="3" y="47"/>
                        </a:lnTo>
                        <a:lnTo>
                          <a:pt x="0" y="77"/>
                        </a:lnTo>
                        <a:lnTo>
                          <a:pt x="3" y="99"/>
                        </a:lnTo>
                        <a:lnTo>
                          <a:pt x="4" y="131"/>
                        </a:lnTo>
                        <a:lnTo>
                          <a:pt x="13" y="158"/>
                        </a:lnTo>
                        <a:lnTo>
                          <a:pt x="21" y="159"/>
                        </a:lnTo>
                        <a:lnTo>
                          <a:pt x="27" y="155"/>
                        </a:lnTo>
                        <a:lnTo>
                          <a:pt x="36" y="183"/>
                        </a:lnTo>
                        <a:lnTo>
                          <a:pt x="40" y="212"/>
                        </a:lnTo>
                        <a:lnTo>
                          <a:pt x="58" y="243"/>
                        </a:lnTo>
                        <a:lnTo>
                          <a:pt x="87" y="287"/>
                        </a:lnTo>
                        <a:lnTo>
                          <a:pt x="63" y="434"/>
                        </a:lnTo>
                        <a:lnTo>
                          <a:pt x="77" y="437"/>
                        </a:lnTo>
                        <a:lnTo>
                          <a:pt x="90" y="439"/>
                        </a:lnTo>
                        <a:lnTo>
                          <a:pt x="103" y="441"/>
                        </a:lnTo>
                        <a:lnTo>
                          <a:pt x="117" y="442"/>
                        </a:lnTo>
                        <a:close/>
                      </a:path>
                    </a:pathLst>
                  </a:custGeom>
                  <a:solidFill>
                    <a:srgbClr val="FFCC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824" name="Freeform 546"/>
                  <p:cNvSpPr>
                    <a:spLocks/>
                  </p:cNvSpPr>
                  <p:nvPr/>
                </p:nvSpPr>
                <p:spPr bwMode="auto">
                  <a:xfrm>
                    <a:off x="2513" y="1496"/>
                    <a:ext cx="328" cy="443"/>
                  </a:xfrm>
                  <a:custGeom>
                    <a:avLst/>
                    <a:gdLst/>
                    <a:ahLst/>
                    <a:cxnLst>
                      <a:cxn ang="0">
                        <a:pos x="117" y="442"/>
                      </a:cxn>
                      <a:cxn ang="0">
                        <a:pos x="131" y="443"/>
                      </a:cxn>
                      <a:cxn ang="0">
                        <a:pos x="145" y="443"/>
                      </a:cxn>
                      <a:cxn ang="0">
                        <a:pos x="159" y="443"/>
                      </a:cxn>
                      <a:cxn ang="0">
                        <a:pos x="172" y="443"/>
                      </a:cxn>
                      <a:cxn ang="0">
                        <a:pos x="186" y="442"/>
                      </a:cxn>
                      <a:cxn ang="0">
                        <a:pos x="200" y="441"/>
                      </a:cxn>
                      <a:cxn ang="0">
                        <a:pos x="214" y="439"/>
                      </a:cxn>
                      <a:cxn ang="0">
                        <a:pos x="228" y="437"/>
                      </a:cxn>
                      <a:cxn ang="0">
                        <a:pos x="241" y="435"/>
                      </a:cxn>
                      <a:cxn ang="0">
                        <a:pos x="255" y="432"/>
                      </a:cxn>
                      <a:cxn ang="0">
                        <a:pos x="268" y="430"/>
                      </a:cxn>
                      <a:cxn ang="0">
                        <a:pos x="282" y="426"/>
                      </a:cxn>
                      <a:cxn ang="0">
                        <a:pos x="279" y="420"/>
                      </a:cxn>
                      <a:cxn ang="0">
                        <a:pos x="276" y="413"/>
                      </a:cxn>
                      <a:cxn ang="0">
                        <a:pos x="274" y="407"/>
                      </a:cxn>
                      <a:cxn ang="0">
                        <a:pos x="272" y="399"/>
                      </a:cxn>
                      <a:cxn ang="0">
                        <a:pos x="271" y="393"/>
                      </a:cxn>
                      <a:cxn ang="0">
                        <a:pos x="268" y="385"/>
                      </a:cxn>
                      <a:cxn ang="0">
                        <a:pos x="267" y="377"/>
                      </a:cxn>
                      <a:cxn ang="0">
                        <a:pos x="265" y="370"/>
                      </a:cxn>
                      <a:cxn ang="0">
                        <a:pos x="263" y="361"/>
                      </a:cxn>
                      <a:cxn ang="0">
                        <a:pos x="261" y="352"/>
                      </a:cxn>
                      <a:cxn ang="0">
                        <a:pos x="259" y="342"/>
                      </a:cxn>
                      <a:cxn ang="0">
                        <a:pos x="256" y="332"/>
                      </a:cxn>
                      <a:cxn ang="0">
                        <a:pos x="253" y="322"/>
                      </a:cxn>
                      <a:cxn ang="0">
                        <a:pos x="250" y="310"/>
                      </a:cxn>
                      <a:cxn ang="0">
                        <a:pos x="246" y="298"/>
                      </a:cxn>
                      <a:cxn ang="0">
                        <a:pos x="241" y="285"/>
                      </a:cxn>
                      <a:cxn ang="0">
                        <a:pos x="262" y="255"/>
                      </a:cxn>
                      <a:cxn ang="0">
                        <a:pos x="282" y="218"/>
                      </a:cxn>
                      <a:cxn ang="0">
                        <a:pos x="297" y="183"/>
                      </a:cxn>
                      <a:cxn ang="0">
                        <a:pos x="300" y="153"/>
                      </a:cxn>
                      <a:cxn ang="0">
                        <a:pos x="312" y="159"/>
                      </a:cxn>
                      <a:cxn ang="0">
                        <a:pos x="321" y="138"/>
                      </a:cxn>
                      <a:cxn ang="0">
                        <a:pos x="327" y="98"/>
                      </a:cxn>
                      <a:cxn ang="0">
                        <a:pos x="328" y="59"/>
                      </a:cxn>
                      <a:cxn ang="0">
                        <a:pos x="324" y="29"/>
                      </a:cxn>
                      <a:cxn ang="0">
                        <a:pos x="324" y="3"/>
                      </a:cxn>
                      <a:cxn ang="0">
                        <a:pos x="301" y="0"/>
                      </a:cxn>
                      <a:cxn ang="0">
                        <a:pos x="13" y="6"/>
                      </a:cxn>
                      <a:cxn ang="0">
                        <a:pos x="3" y="47"/>
                      </a:cxn>
                      <a:cxn ang="0">
                        <a:pos x="0" y="77"/>
                      </a:cxn>
                      <a:cxn ang="0">
                        <a:pos x="3" y="99"/>
                      </a:cxn>
                      <a:cxn ang="0">
                        <a:pos x="4" y="131"/>
                      </a:cxn>
                      <a:cxn ang="0">
                        <a:pos x="13" y="158"/>
                      </a:cxn>
                      <a:cxn ang="0">
                        <a:pos x="21" y="159"/>
                      </a:cxn>
                      <a:cxn ang="0">
                        <a:pos x="27" y="155"/>
                      </a:cxn>
                      <a:cxn ang="0">
                        <a:pos x="36" y="183"/>
                      </a:cxn>
                      <a:cxn ang="0">
                        <a:pos x="40" y="212"/>
                      </a:cxn>
                      <a:cxn ang="0">
                        <a:pos x="58" y="243"/>
                      </a:cxn>
                      <a:cxn ang="0">
                        <a:pos x="87" y="287"/>
                      </a:cxn>
                      <a:cxn ang="0">
                        <a:pos x="63" y="434"/>
                      </a:cxn>
                      <a:cxn ang="0">
                        <a:pos x="77" y="437"/>
                      </a:cxn>
                      <a:cxn ang="0">
                        <a:pos x="90" y="439"/>
                      </a:cxn>
                      <a:cxn ang="0">
                        <a:pos x="103" y="441"/>
                      </a:cxn>
                      <a:cxn ang="0">
                        <a:pos x="117" y="442"/>
                      </a:cxn>
                    </a:cxnLst>
                    <a:rect l="0" t="0" r="r" b="b"/>
                    <a:pathLst>
                      <a:path w="328" h="443">
                        <a:moveTo>
                          <a:pt x="117" y="442"/>
                        </a:moveTo>
                        <a:lnTo>
                          <a:pt x="131" y="443"/>
                        </a:lnTo>
                        <a:lnTo>
                          <a:pt x="145" y="443"/>
                        </a:lnTo>
                        <a:lnTo>
                          <a:pt x="159" y="443"/>
                        </a:lnTo>
                        <a:lnTo>
                          <a:pt x="172" y="443"/>
                        </a:lnTo>
                        <a:lnTo>
                          <a:pt x="186" y="442"/>
                        </a:lnTo>
                        <a:lnTo>
                          <a:pt x="200" y="441"/>
                        </a:lnTo>
                        <a:lnTo>
                          <a:pt x="214" y="439"/>
                        </a:lnTo>
                        <a:lnTo>
                          <a:pt x="228" y="437"/>
                        </a:lnTo>
                        <a:lnTo>
                          <a:pt x="241" y="435"/>
                        </a:lnTo>
                        <a:lnTo>
                          <a:pt x="255" y="432"/>
                        </a:lnTo>
                        <a:lnTo>
                          <a:pt x="268" y="430"/>
                        </a:lnTo>
                        <a:lnTo>
                          <a:pt x="282" y="426"/>
                        </a:lnTo>
                        <a:lnTo>
                          <a:pt x="279" y="420"/>
                        </a:lnTo>
                        <a:lnTo>
                          <a:pt x="276" y="413"/>
                        </a:lnTo>
                        <a:lnTo>
                          <a:pt x="274" y="407"/>
                        </a:lnTo>
                        <a:lnTo>
                          <a:pt x="272" y="399"/>
                        </a:lnTo>
                        <a:lnTo>
                          <a:pt x="271" y="393"/>
                        </a:lnTo>
                        <a:lnTo>
                          <a:pt x="268" y="385"/>
                        </a:lnTo>
                        <a:lnTo>
                          <a:pt x="267" y="377"/>
                        </a:lnTo>
                        <a:lnTo>
                          <a:pt x="265" y="370"/>
                        </a:lnTo>
                        <a:lnTo>
                          <a:pt x="263" y="361"/>
                        </a:lnTo>
                        <a:lnTo>
                          <a:pt x="261" y="352"/>
                        </a:lnTo>
                        <a:lnTo>
                          <a:pt x="259" y="342"/>
                        </a:lnTo>
                        <a:lnTo>
                          <a:pt x="256" y="332"/>
                        </a:lnTo>
                        <a:lnTo>
                          <a:pt x="253" y="322"/>
                        </a:lnTo>
                        <a:lnTo>
                          <a:pt x="250" y="310"/>
                        </a:lnTo>
                        <a:lnTo>
                          <a:pt x="246" y="298"/>
                        </a:lnTo>
                        <a:lnTo>
                          <a:pt x="241" y="285"/>
                        </a:lnTo>
                        <a:lnTo>
                          <a:pt x="262" y="255"/>
                        </a:lnTo>
                        <a:lnTo>
                          <a:pt x="282" y="218"/>
                        </a:lnTo>
                        <a:lnTo>
                          <a:pt x="297" y="183"/>
                        </a:lnTo>
                        <a:lnTo>
                          <a:pt x="300" y="153"/>
                        </a:lnTo>
                        <a:lnTo>
                          <a:pt x="312" y="159"/>
                        </a:lnTo>
                        <a:lnTo>
                          <a:pt x="321" y="138"/>
                        </a:lnTo>
                        <a:lnTo>
                          <a:pt x="327" y="98"/>
                        </a:lnTo>
                        <a:lnTo>
                          <a:pt x="328" y="59"/>
                        </a:lnTo>
                        <a:lnTo>
                          <a:pt x="324" y="29"/>
                        </a:lnTo>
                        <a:lnTo>
                          <a:pt x="324" y="3"/>
                        </a:lnTo>
                        <a:lnTo>
                          <a:pt x="301" y="0"/>
                        </a:lnTo>
                        <a:lnTo>
                          <a:pt x="13" y="6"/>
                        </a:lnTo>
                        <a:lnTo>
                          <a:pt x="3" y="47"/>
                        </a:lnTo>
                        <a:lnTo>
                          <a:pt x="0" y="77"/>
                        </a:lnTo>
                        <a:lnTo>
                          <a:pt x="3" y="99"/>
                        </a:lnTo>
                        <a:lnTo>
                          <a:pt x="4" y="131"/>
                        </a:lnTo>
                        <a:lnTo>
                          <a:pt x="13" y="158"/>
                        </a:lnTo>
                        <a:lnTo>
                          <a:pt x="21" y="159"/>
                        </a:lnTo>
                        <a:lnTo>
                          <a:pt x="27" y="155"/>
                        </a:lnTo>
                        <a:lnTo>
                          <a:pt x="36" y="183"/>
                        </a:lnTo>
                        <a:lnTo>
                          <a:pt x="40" y="212"/>
                        </a:lnTo>
                        <a:lnTo>
                          <a:pt x="58" y="243"/>
                        </a:lnTo>
                        <a:lnTo>
                          <a:pt x="87" y="287"/>
                        </a:lnTo>
                        <a:lnTo>
                          <a:pt x="63" y="434"/>
                        </a:lnTo>
                        <a:lnTo>
                          <a:pt x="77" y="437"/>
                        </a:lnTo>
                        <a:lnTo>
                          <a:pt x="90" y="439"/>
                        </a:lnTo>
                        <a:lnTo>
                          <a:pt x="103" y="441"/>
                        </a:lnTo>
                        <a:lnTo>
                          <a:pt x="117" y="442"/>
                        </a:lnTo>
                        <a:close/>
                      </a:path>
                    </a:pathLst>
                  </a:custGeom>
                  <a:noFill/>
                  <a:ln w="2" cap="rnd">
                    <a:solidFill>
                      <a:srgbClr val="FFB66D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819" name="Group 550"/>
                <p:cNvGrpSpPr>
                  <a:grpSpLocks/>
                </p:cNvGrpSpPr>
                <p:nvPr/>
              </p:nvGrpSpPr>
              <p:grpSpPr bwMode="auto">
                <a:xfrm>
                  <a:off x="2519" y="1285"/>
                  <a:ext cx="319" cy="419"/>
                  <a:chOff x="2519" y="1285"/>
                  <a:chExt cx="319" cy="419"/>
                </a:xfrm>
              </p:grpSpPr>
              <p:sp>
                <p:nvSpPr>
                  <p:cNvPr id="2820" name="Freeform 548"/>
                  <p:cNvSpPr>
                    <a:spLocks/>
                  </p:cNvSpPr>
                  <p:nvPr/>
                </p:nvSpPr>
                <p:spPr bwMode="auto">
                  <a:xfrm>
                    <a:off x="2519" y="1285"/>
                    <a:ext cx="319" cy="419"/>
                  </a:xfrm>
                  <a:custGeom>
                    <a:avLst/>
                    <a:gdLst/>
                    <a:ahLst/>
                    <a:cxnLst>
                      <a:cxn ang="0">
                        <a:pos x="56" y="72"/>
                      </a:cxn>
                      <a:cxn ang="0">
                        <a:pos x="44" y="85"/>
                      </a:cxn>
                      <a:cxn ang="0">
                        <a:pos x="32" y="97"/>
                      </a:cxn>
                      <a:cxn ang="0">
                        <a:pos x="21" y="110"/>
                      </a:cxn>
                      <a:cxn ang="0">
                        <a:pos x="12" y="124"/>
                      </a:cxn>
                      <a:cxn ang="0">
                        <a:pos x="7" y="139"/>
                      </a:cxn>
                      <a:cxn ang="0">
                        <a:pos x="6" y="154"/>
                      </a:cxn>
                      <a:cxn ang="0">
                        <a:pos x="5" y="169"/>
                      </a:cxn>
                      <a:cxn ang="0">
                        <a:pos x="4" y="185"/>
                      </a:cxn>
                      <a:cxn ang="0">
                        <a:pos x="2" y="200"/>
                      </a:cxn>
                      <a:cxn ang="0">
                        <a:pos x="0" y="216"/>
                      </a:cxn>
                      <a:cxn ang="0">
                        <a:pos x="12" y="251"/>
                      </a:cxn>
                      <a:cxn ang="0">
                        <a:pos x="24" y="286"/>
                      </a:cxn>
                      <a:cxn ang="0">
                        <a:pos x="36" y="322"/>
                      </a:cxn>
                      <a:cxn ang="0">
                        <a:pos x="48" y="358"/>
                      </a:cxn>
                      <a:cxn ang="0">
                        <a:pos x="60" y="394"/>
                      </a:cxn>
                      <a:cxn ang="0">
                        <a:pos x="88" y="411"/>
                      </a:cxn>
                      <a:cxn ang="0">
                        <a:pos x="125" y="417"/>
                      </a:cxn>
                      <a:cxn ang="0">
                        <a:pos x="162" y="419"/>
                      </a:cxn>
                      <a:cxn ang="0">
                        <a:pos x="200" y="417"/>
                      </a:cxn>
                      <a:cxn ang="0">
                        <a:pos x="238" y="411"/>
                      </a:cxn>
                      <a:cxn ang="0">
                        <a:pos x="267" y="393"/>
                      </a:cxn>
                      <a:cxn ang="0">
                        <a:pos x="278" y="355"/>
                      </a:cxn>
                      <a:cxn ang="0">
                        <a:pos x="288" y="317"/>
                      </a:cxn>
                      <a:cxn ang="0">
                        <a:pos x="299" y="279"/>
                      </a:cxn>
                      <a:cxn ang="0">
                        <a:pos x="309" y="242"/>
                      </a:cxn>
                      <a:cxn ang="0">
                        <a:pos x="319" y="204"/>
                      </a:cxn>
                      <a:cxn ang="0">
                        <a:pos x="318" y="182"/>
                      </a:cxn>
                      <a:cxn ang="0">
                        <a:pos x="318" y="159"/>
                      </a:cxn>
                      <a:cxn ang="0">
                        <a:pos x="318" y="137"/>
                      </a:cxn>
                      <a:cxn ang="0">
                        <a:pos x="315" y="115"/>
                      </a:cxn>
                      <a:cxn ang="0">
                        <a:pos x="306" y="93"/>
                      </a:cxn>
                      <a:cxn ang="0">
                        <a:pos x="291" y="70"/>
                      </a:cxn>
                      <a:cxn ang="0">
                        <a:pos x="275" y="48"/>
                      </a:cxn>
                      <a:cxn ang="0">
                        <a:pos x="257" y="29"/>
                      </a:cxn>
                      <a:cxn ang="0">
                        <a:pos x="234" y="14"/>
                      </a:cxn>
                      <a:cxn ang="0">
                        <a:pos x="202" y="4"/>
                      </a:cxn>
                      <a:cxn ang="0">
                        <a:pos x="167" y="2"/>
                      </a:cxn>
                      <a:cxn ang="0">
                        <a:pos x="144" y="9"/>
                      </a:cxn>
                      <a:cxn ang="0">
                        <a:pos x="124" y="18"/>
                      </a:cxn>
                      <a:cxn ang="0">
                        <a:pos x="105" y="30"/>
                      </a:cxn>
                      <a:cxn ang="0">
                        <a:pos x="85" y="45"/>
                      </a:cxn>
                      <a:cxn ang="0">
                        <a:pos x="63" y="63"/>
                      </a:cxn>
                    </a:cxnLst>
                    <a:rect l="0" t="0" r="r" b="b"/>
                    <a:pathLst>
                      <a:path w="319" h="419">
                        <a:moveTo>
                          <a:pt x="63" y="63"/>
                        </a:moveTo>
                        <a:lnTo>
                          <a:pt x="60" y="68"/>
                        </a:lnTo>
                        <a:lnTo>
                          <a:pt x="56" y="72"/>
                        </a:lnTo>
                        <a:lnTo>
                          <a:pt x="52" y="76"/>
                        </a:lnTo>
                        <a:lnTo>
                          <a:pt x="48" y="81"/>
                        </a:lnTo>
                        <a:lnTo>
                          <a:pt x="44" y="85"/>
                        </a:lnTo>
                        <a:lnTo>
                          <a:pt x="41" y="89"/>
                        </a:lnTo>
                        <a:lnTo>
                          <a:pt x="36" y="93"/>
                        </a:lnTo>
                        <a:lnTo>
                          <a:pt x="32" y="97"/>
                        </a:lnTo>
                        <a:lnTo>
                          <a:pt x="29" y="102"/>
                        </a:lnTo>
                        <a:lnTo>
                          <a:pt x="25" y="106"/>
                        </a:lnTo>
                        <a:lnTo>
                          <a:pt x="21" y="110"/>
                        </a:lnTo>
                        <a:lnTo>
                          <a:pt x="18" y="115"/>
                        </a:lnTo>
                        <a:lnTo>
                          <a:pt x="15" y="119"/>
                        </a:lnTo>
                        <a:lnTo>
                          <a:pt x="12" y="124"/>
                        </a:lnTo>
                        <a:lnTo>
                          <a:pt x="10" y="129"/>
                        </a:lnTo>
                        <a:lnTo>
                          <a:pt x="8" y="134"/>
                        </a:lnTo>
                        <a:lnTo>
                          <a:pt x="7" y="139"/>
                        </a:lnTo>
                        <a:lnTo>
                          <a:pt x="7" y="144"/>
                        </a:lnTo>
                        <a:lnTo>
                          <a:pt x="6" y="149"/>
                        </a:lnTo>
                        <a:lnTo>
                          <a:pt x="6" y="154"/>
                        </a:lnTo>
                        <a:lnTo>
                          <a:pt x="6" y="159"/>
                        </a:lnTo>
                        <a:lnTo>
                          <a:pt x="5" y="164"/>
                        </a:lnTo>
                        <a:lnTo>
                          <a:pt x="5" y="169"/>
                        </a:lnTo>
                        <a:lnTo>
                          <a:pt x="4" y="175"/>
                        </a:lnTo>
                        <a:lnTo>
                          <a:pt x="4" y="180"/>
                        </a:lnTo>
                        <a:lnTo>
                          <a:pt x="4" y="185"/>
                        </a:lnTo>
                        <a:lnTo>
                          <a:pt x="3" y="190"/>
                        </a:lnTo>
                        <a:lnTo>
                          <a:pt x="2" y="195"/>
                        </a:lnTo>
                        <a:lnTo>
                          <a:pt x="2" y="200"/>
                        </a:lnTo>
                        <a:lnTo>
                          <a:pt x="1" y="205"/>
                        </a:lnTo>
                        <a:lnTo>
                          <a:pt x="1" y="210"/>
                        </a:lnTo>
                        <a:lnTo>
                          <a:pt x="0" y="216"/>
                        </a:lnTo>
                        <a:lnTo>
                          <a:pt x="4" y="227"/>
                        </a:lnTo>
                        <a:lnTo>
                          <a:pt x="9" y="239"/>
                        </a:lnTo>
                        <a:lnTo>
                          <a:pt x="12" y="251"/>
                        </a:lnTo>
                        <a:lnTo>
                          <a:pt x="17" y="263"/>
                        </a:lnTo>
                        <a:lnTo>
                          <a:pt x="20" y="275"/>
                        </a:lnTo>
                        <a:lnTo>
                          <a:pt x="24" y="286"/>
                        </a:lnTo>
                        <a:lnTo>
                          <a:pt x="28" y="298"/>
                        </a:lnTo>
                        <a:lnTo>
                          <a:pt x="32" y="310"/>
                        </a:lnTo>
                        <a:lnTo>
                          <a:pt x="36" y="322"/>
                        </a:lnTo>
                        <a:lnTo>
                          <a:pt x="40" y="334"/>
                        </a:lnTo>
                        <a:lnTo>
                          <a:pt x="44" y="346"/>
                        </a:lnTo>
                        <a:lnTo>
                          <a:pt x="48" y="358"/>
                        </a:lnTo>
                        <a:lnTo>
                          <a:pt x="52" y="370"/>
                        </a:lnTo>
                        <a:lnTo>
                          <a:pt x="56" y="381"/>
                        </a:lnTo>
                        <a:lnTo>
                          <a:pt x="60" y="394"/>
                        </a:lnTo>
                        <a:lnTo>
                          <a:pt x="64" y="405"/>
                        </a:lnTo>
                        <a:lnTo>
                          <a:pt x="76" y="409"/>
                        </a:lnTo>
                        <a:lnTo>
                          <a:pt x="88" y="411"/>
                        </a:lnTo>
                        <a:lnTo>
                          <a:pt x="101" y="414"/>
                        </a:lnTo>
                        <a:lnTo>
                          <a:pt x="113" y="416"/>
                        </a:lnTo>
                        <a:lnTo>
                          <a:pt x="125" y="417"/>
                        </a:lnTo>
                        <a:lnTo>
                          <a:pt x="138" y="418"/>
                        </a:lnTo>
                        <a:lnTo>
                          <a:pt x="150" y="419"/>
                        </a:lnTo>
                        <a:lnTo>
                          <a:pt x="162" y="419"/>
                        </a:lnTo>
                        <a:lnTo>
                          <a:pt x="175" y="419"/>
                        </a:lnTo>
                        <a:lnTo>
                          <a:pt x="187" y="418"/>
                        </a:lnTo>
                        <a:lnTo>
                          <a:pt x="200" y="417"/>
                        </a:lnTo>
                        <a:lnTo>
                          <a:pt x="212" y="416"/>
                        </a:lnTo>
                        <a:lnTo>
                          <a:pt x="225" y="414"/>
                        </a:lnTo>
                        <a:lnTo>
                          <a:pt x="238" y="411"/>
                        </a:lnTo>
                        <a:lnTo>
                          <a:pt x="251" y="409"/>
                        </a:lnTo>
                        <a:lnTo>
                          <a:pt x="264" y="405"/>
                        </a:lnTo>
                        <a:lnTo>
                          <a:pt x="267" y="393"/>
                        </a:lnTo>
                        <a:lnTo>
                          <a:pt x="271" y="380"/>
                        </a:lnTo>
                        <a:lnTo>
                          <a:pt x="274" y="368"/>
                        </a:lnTo>
                        <a:lnTo>
                          <a:pt x="278" y="355"/>
                        </a:lnTo>
                        <a:lnTo>
                          <a:pt x="281" y="342"/>
                        </a:lnTo>
                        <a:lnTo>
                          <a:pt x="285" y="330"/>
                        </a:lnTo>
                        <a:lnTo>
                          <a:pt x="288" y="317"/>
                        </a:lnTo>
                        <a:lnTo>
                          <a:pt x="292" y="304"/>
                        </a:lnTo>
                        <a:lnTo>
                          <a:pt x="295" y="292"/>
                        </a:lnTo>
                        <a:lnTo>
                          <a:pt x="299" y="279"/>
                        </a:lnTo>
                        <a:lnTo>
                          <a:pt x="302" y="267"/>
                        </a:lnTo>
                        <a:lnTo>
                          <a:pt x="306" y="254"/>
                        </a:lnTo>
                        <a:lnTo>
                          <a:pt x="309" y="242"/>
                        </a:lnTo>
                        <a:lnTo>
                          <a:pt x="313" y="229"/>
                        </a:lnTo>
                        <a:lnTo>
                          <a:pt x="316" y="217"/>
                        </a:lnTo>
                        <a:lnTo>
                          <a:pt x="319" y="204"/>
                        </a:lnTo>
                        <a:lnTo>
                          <a:pt x="319" y="197"/>
                        </a:lnTo>
                        <a:lnTo>
                          <a:pt x="318" y="189"/>
                        </a:lnTo>
                        <a:lnTo>
                          <a:pt x="318" y="182"/>
                        </a:lnTo>
                        <a:lnTo>
                          <a:pt x="318" y="174"/>
                        </a:lnTo>
                        <a:lnTo>
                          <a:pt x="318" y="167"/>
                        </a:lnTo>
                        <a:lnTo>
                          <a:pt x="318" y="159"/>
                        </a:lnTo>
                        <a:lnTo>
                          <a:pt x="319" y="152"/>
                        </a:lnTo>
                        <a:lnTo>
                          <a:pt x="319" y="144"/>
                        </a:lnTo>
                        <a:lnTo>
                          <a:pt x="318" y="137"/>
                        </a:lnTo>
                        <a:lnTo>
                          <a:pt x="317" y="130"/>
                        </a:lnTo>
                        <a:lnTo>
                          <a:pt x="317" y="122"/>
                        </a:lnTo>
                        <a:lnTo>
                          <a:pt x="315" y="115"/>
                        </a:lnTo>
                        <a:lnTo>
                          <a:pt x="313" y="107"/>
                        </a:lnTo>
                        <a:lnTo>
                          <a:pt x="310" y="100"/>
                        </a:lnTo>
                        <a:lnTo>
                          <a:pt x="306" y="93"/>
                        </a:lnTo>
                        <a:lnTo>
                          <a:pt x="301" y="85"/>
                        </a:lnTo>
                        <a:lnTo>
                          <a:pt x="296" y="77"/>
                        </a:lnTo>
                        <a:lnTo>
                          <a:pt x="291" y="70"/>
                        </a:lnTo>
                        <a:lnTo>
                          <a:pt x="286" y="62"/>
                        </a:lnTo>
                        <a:lnTo>
                          <a:pt x="281" y="54"/>
                        </a:lnTo>
                        <a:lnTo>
                          <a:pt x="275" y="48"/>
                        </a:lnTo>
                        <a:lnTo>
                          <a:pt x="270" y="41"/>
                        </a:lnTo>
                        <a:lnTo>
                          <a:pt x="264" y="35"/>
                        </a:lnTo>
                        <a:lnTo>
                          <a:pt x="257" y="29"/>
                        </a:lnTo>
                        <a:lnTo>
                          <a:pt x="250" y="24"/>
                        </a:lnTo>
                        <a:lnTo>
                          <a:pt x="242" y="18"/>
                        </a:lnTo>
                        <a:lnTo>
                          <a:pt x="234" y="14"/>
                        </a:lnTo>
                        <a:lnTo>
                          <a:pt x="224" y="10"/>
                        </a:lnTo>
                        <a:lnTo>
                          <a:pt x="214" y="6"/>
                        </a:lnTo>
                        <a:lnTo>
                          <a:pt x="202" y="4"/>
                        </a:lnTo>
                        <a:lnTo>
                          <a:pt x="189" y="2"/>
                        </a:lnTo>
                        <a:lnTo>
                          <a:pt x="175" y="0"/>
                        </a:lnTo>
                        <a:lnTo>
                          <a:pt x="167" y="2"/>
                        </a:lnTo>
                        <a:lnTo>
                          <a:pt x="159" y="4"/>
                        </a:lnTo>
                        <a:lnTo>
                          <a:pt x="151" y="6"/>
                        </a:lnTo>
                        <a:lnTo>
                          <a:pt x="144" y="9"/>
                        </a:lnTo>
                        <a:lnTo>
                          <a:pt x="137" y="12"/>
                        </a:lnTo>
                        <a:lnTo>
                          <a:pt x="130" y="15"/>
                        </a:lnTo>
                        <a:lnTo>
                          <a:pt x="124" y="18"/>
                        </a:lnTo>
                        <a:lnTo>
                          <a:pt x="117" y="22"/>
                        </a:lnTo>
                        <a:lnTo>
                          <a:pt x="111" y="26"/>
                        </a:lnTo>
                        <a:lnTo>
                          <a:pt x="105" y="30"/>
                        </a:lnTo>
                        <a:lnTo>
                          <a:pt x="98" y="35"/>
                        </a:lnTo>
                        <a:lnTo>
                          <a:pt x="91" y="39"/>
                        </a:lnTo>
                        <a:lnTo>
                          <a:pt x="85" y="45"/>
                        </a:lnTo>
                        <a:lnTo>
                          <a:pt x="78" y="51"/>
                        </a:lnTo>
                        <a:lnTo>
                          <a:pt x="70" y="57"/>
                        </a:lnTo>
                        <a:lnTo>
                          <a:pt x="63" y="63"/>
                        </a:lnTo>
                        <a:close/>
                      </a:path>
                    </a:pathLst>
                  </a:custGeom>
                  <a:solidFill>
                    <a:srgbClr val="19191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821" name="Freeform 549"/>
                  <p:cNvSpPr>
                    <a:spLocks/>
                  </p:cNvSpPr>
                  <p:nvPr/>
                </p:nvSpPr>
                <p:spPr bwMode="auto">
                  <a:xfrm>
                    <a:off x="2571" y="1361"/>
                    <a:ext cx="43" cy="69"/>
                  </a:xfrm>
                  <a:custGeom>
                    <a:avLst/>
                    <a:gdLst/>
                    <a:ahLst/>
                    <a:cxnLst>
                      <a:cxn ang="0">
                        <a:pos x="42" y="68"/>
                      </a:cxn>
                      <a:cxn ang="0">
                        <a:pos x="43" y="67"/>
                      </a:cxn>
                      <a:cxn ang="0">
                        <a:pos x="4" y="0"/>
                      </a:cxn>
                      <a:cxn ang="0">
                        <a:pos x="0" y="2"/>
                      </a:cxn>
                      <a:cxn ang="0">
                        <a:pos x="40" y="69"/>
                      </a:cxn>
                      <a:cxn ang="0">
                        <a:pos x="42" y="68"/>
                      </a:cxn>
                    </a:cxnLst>
                    <a:rect l="0" t="0" r="r" b="b"/>
                    <a:pathLst>
                      <a:path w="43" h="69">
                        <a:moveTo>
                          <a:pt x="42" y="68"/>
                        </a:moveTo>
                        <a:lnTo>
                          <a:pt x="43" y="67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lnTo>
                          <a:pt x="40" y="69"/>
                        </a:lnTo>
                        <a:lnTo>
                          <a:pt x="42" y="68"/>
                        </a:lnTo>
                        <a:close/>
                      </a:path>
                    </a:pathLst>
                  </a:custGeom>
                  <a:solidFill>
                    <a:srgbClr val="FFCC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2806" name="Group 563"/>
              <p:cNvGrpSpPr>
                <a:grpSpLocks/>
              </p:cNvGrpSpPr>
              <p:nvPr/>
            </p:nvGrpSpPr>
            <p:grpSpPr bwMode="auto">
              <a:xfrm>
                <a:off x="2202" y="1897"/>
                <a:ext cx="985" cy="909"/>
                <a:chOff x="2202" y="1897"/>
                <a:chExt cx="985" cy="909"/>
              </a:xfrm>
            </p:grpSpPr>
            <p:grpSp>
              <p:nvGrpSpPr>
                <p:cNvPr id="2807" name="Group 555"/>
                <p:cNvGrpSpPr>
                  <a:grpSpLocks/>
                </p:cNvGrpSpPr>
                <p:nvPr/>
              </p:nvGrpSpPr>
              <p:grpSpPr bwMode="auto">
                <a:xfrm>
                  <a:off x="2325" y="1897"/>
                  <a:ext cx="711" cy="909"/>
                  <a:chOff x="2325" y="1897"/>
                  <a:chExt cx="711" cy="909"/>
                </a:xfrm>
              </p:grpSpPr>
              <p:sp>
                <p:nvSpPr>
                  <p:cNvPr id="2815" name="Freeform 552"/>
                  <p:cNvSpPr>
                    <a:spLocks/>
                  </p:cNvSpPr>
                  <p:nvPr/>
                </p:nvSpPr>
                <p:spPr bwMode="auto">
                  <a:xfrm>
                    <a:off x="2341" y="1913"/>
                    <a:ext cx="695" cy="893"/>
                  </a:xfrm>
                  <a:custGeom>
                    <a:avLst/>
                    <a:gdLst/>
                    <a:ahLst/>
                    <a:cxnLst>
                      <a:cxn ang="0">
                        <a:pos x="676" y="40"/>
                      </a:cxn>
                      <a:cxn ang="0">
                        <a:pos x="636" y="31"/>
                      </a:cxn>
                      <a:cxn ang="0">
                        <a:pos x="596" y="22"/>
                      </a:cxn>
                      <a:cxn ang="0">
                        <a:pos x="556" y="16"/>
                      </a:cxn>
                      <a:cxn ang="0">
                        <a:pos x="516" y="10"/>
                      </a:cxn>
                      <a:cxn ang="0">
                        <a:pos x="475" y="5"/>
                      </a:cxn>
                      <a:cxn ang="0">
                        <a:pos x="433" y="2"/>
                      </a:cxn>
                      <a:cxn ang="0">
                        <a:pos x="391" y="0"/>
                      </a:cxn>
                      <a:cxn ang="0">
                        <a:pos x="349" y="0"/>
                      </a:cxn>
                      <a:cxn ang="0">
                        <a:pos x="305" y="2"/>
                      </a:cxn>
                      <a:cxn ang="0">
                        <a:pos x="261" y="6"/>
                      </a:cxn>
                      <a:cxn ang="0">
                        <a:pos x="216" y="11"/>
                      </a:cxn>
                      <a:cxn ang="0">
                        <a:pos x="169" y="18"/>
                      </a:cxn>
                      <a:cxn ang="0">
                        <a:pos x="123" y="27"/>
                      </a:cxn>
                      <a:cxn ang="0">
                        <a:pos x="75" y="39"/>
                      </a:cxn>
                      <a:cxn ang="0">
                        <a:pos x="26" y="52"/>
                      </a:cxn>
                      <a:cxn ang="0">
                        <a:pos x="3" y="85"/>
                      </a:cxn>
                      <a:cxn ang="0">
                        <a:pos x="9" y="138"/>
                      </a:cxn>
                      <a:cxn ang="0">
                        <a:pos x="16" y="190"/>
                      </a:cxn>
                      <a:cxn ang="0">
                        <a:pos x="24" y="242"/>
                      </a:cxn>
                      <a:cxn ang="0">
                        <a:pos x="33" y="294"/>
                      </a:cxn>
                      <a:cxn ang="0">
                        <a:pos x="43" y="346"/>
                      </a:cxn>
                      <a:cxn ang="0">
                        <a:pos x="53" y="398"/>
                      </a:cxn>
                      <a:cxn ang="0">
                        <a:pos x="64" y="450"/>
                      </a:cxn>
                      <a:cxn ang="0">
                        <a:pos x="75" y="502"/>
                      </a:cxn>
                      <a:cxn ang="0">
                        <a:pos x="87" y="554"/>
                      </a:cxn>
                      <a:cxn ang="0">
                        <a:pos x="99" y="606"/>
                      </a:cxn>
                      <a:cxn ang="0">
                        <a:pos x="111" y="658"/>
                      </a:cxn>
                      <a:cxn ang="0">
                        <a:pos x="122" y="711"/>
                      </a:cxn>
                      <a:cxn ang="0">
                        <a:pos x="134" y="763"/>
                      </a:cxn>
                      <a:cxn ang="0">
                        <a:pos x="145" y="815"/>
                      </a:cxn>
                      <a:cxn ang="0">
                        <a:pos x="155" y="867"/>
                      </a:cxn>
                      <a:cxn ang="0">
                        <a:pos x="588" y="893"/>
                      </a:cxn>
                      <a:cxn ang="0">
                        <a:pos x="595" y="840"/>
                      </a:cxn>
                      <a:cxn ang="0">
                        <a:pos x="603" y="787"/>
                      </a:cxn>
                      <a:cxn ang="0">
                        <a:pos x="611" y="734"/>
                      </a:cxn>
                      <a:cxn ang="0">
                        <a:pos x="620" y="680"/>
                      </a:cxn>
                      <a:cxn ang="0">
                        <a:pos x="628" y="626"/>
                      </a:cxn>
                      <a:cxn ang="0">
                        <a:pos x="637" y="573"/>
                      </a:cxn>
                      <a:cxn ang="0">
                        <a:pos x="647" y="519"/>
                      </a:cxn>
                      <a:cxn ang="0">
                        <a:pos x="655" y="466"/>
                      </a:cxn>
                      <a:cxn ang="0">
                        <a:pos x="663" y="413"/>
                      </a:cxn>
                      <a:cxn ang="0">
                        <a:pos x="671" y="360"/>
                      </a:cxn>
                      <a:cxn ang="0">
                        <a:pos x="678" y="306"/>
                      </a:cxn>
                      <a:cxn ang="0">
                        <a:pos x="684" y="254"/>
                      </a:cxn>
                      <a:cxn ang="0">
                        <a:pos x="689" y="201"/>
                      </a:cxn>
                      <a:cxn ang="0">
                        <a:pos x="693" y="148"/>
                      </a:cxn>
                      <a:cxn ang="0">
                        <a:pos x="695" y="96"/>
                      </a:cxn>
                      <a:cxn ang="0">
                        <a:pos x="695" y="45"/>
                      </a:cxn>
                    </a:cxnLst>
                    <a:rect l="0" t="0" r="r" b="b"/>
                    <a:pathLst>
                      <a:path w="695" h="893">
                        <a:moveTo>
                          <a:pt x="695" y="45"/>
                        </a:moveTo>
                        <a:lnTo>
                          <a:pt x="676" y="40"/>
                        </a:lnTo>
                        <a:lnTo>
                          <a:pt x="656" y="35"/>
                        </a:lnTo>
                        <a:lnTo>
                          <a:pt x="636" y="31"/>
                        </a:lnTo>
                        <a:lnTo>
                          <a:pt x="616" y="27"/>
                        </a:lnTo>
                        <a:lnTo>
                          <a:pt x="596" y="22"/>
                        </a:lnTo>
                        <a:lnTo>
                          <a:pt x="577" y="19"/>
                        </a:lnTo>
                        <a:lnTo>
                          <a:pt x="556" y="16"/>
                        </a:lnTo>
                        <a:lnTo>
                          <a:pt x="536" y="13"/>
                        </a:lnTo>
                        <a:lnTo>
                          <a:pt x="516" y="10"/>
                        </a:lnTo>
                        <a:lnTo>
                          <a:pt x="496" y="7"/>
                        </a:lnTo>
                        <a:lnTo>
                          <a:pt x="475" y="5"/>
                        </a:lnTo>
                        <a:lnTo>
                          <a:pt x="454" y="4"/>
                        </a:lnTo>
                        <a:lnTo>
                          <a:pt x="433" y="2"/>
                        </a:lnTo>
                        <a:lnTo>
                          <a:pt x="412" y="2"/>
                        </a:lnTo>
                        <a:lnTo>
                          <a:pt x="391" y="0"/>
                        </a:lnTo>
                        <a:lnTo>
                          <a:pt x="370" y="0"/>
                        </a:lnTo>
                        <a:lnTo>
                          <a:pt x="349" y="0"/>
                        </a:lnTo>
                        <a:lnTo>
                          <a:pt x="327" y="1"/>
                        </a:lnTo>
                        <a:lnTo>
                          <a:pt x="305" y="2"/>
                        </a:lnTo>
                        <a:lnTo>
                          <a:pt x="283" y="4"/>
                        </a:lnTo>
                        <a:lnTo>
                          <a:pt x="261" y="6"/>
                        </a:lnTo>
                        <a:lnTo>
                          <a:pt x="238" y="8"/>
                        </a:lnTo>
                        <a:lnTo>
                          <a:pt x="216" y="11"/>
                        </a:lnTo>
                        <a:lnTo>
                          <a:pt x="193" y="14"/>
                        </a:lnTo>
                        <a:lnTo>
                          <a:pt x="169" y="18"/>
                        </a:lnTo>
                        <a:lnTo>
                          <a:pt x="146" y="22"/>
                        </a:lnTo>
                        <a:lnTo>
                          <a:pt x="123" y="27"/>
                        </a:lnTo>
                        <a:lnTo>
                          <a:pt x="99" y="32"/>
                        </a:lnTo>
                        <a:lnTo>
                          <a:pt x="75" y="39"/>
                        </a:lnTo>
                        <a:lnTo>
                          <a:pt x="50" y="45"/>
                        </a:lnTo>
                        <a:lnTo>
                          <a:pt x="26" y="52"/>
                        </a:lnTo>
                        <a:lnTo>
                          <a:pt x="0" y="60"/>
                        </a:lnTo>
                        <a:lnTo>
                          <a:pt x="3" y="85"/>
                        </a:lnTo>
                        <a:lnTo>
                          <a:pt x="6" y="111"/>
                        </a:lnTo>
                        <a:lnTo>
                          <a:pt x="9" y="138"/>
                        </a:lnTo>
                        <a:lnTo>
                          <a:pt x="13" y="164"/>
                        </a:lnTo>
                        <a:lnTo>
                          <a:pt x="16" y="190"/>
                        </a:lnTo>
                        <a:lnTo>
                          <a:pt x="20" y="216"/>
                        </a:lnTo>
                        <a:lnTo>
                          <a:pt x="24" y="242"/>
                        </a:lnTo>
                        <a:lnTo>
                          <a:pt x="28" y="268"/>
                        </a:lnTo>
                        <a:lnTo>
                          <a:pt x="33" y="294"/>
                        </a:lnTo>
                        <a:lnTo>
                          <a:pt x="38" y="320"/>
                        </a:lnTo>
                        <a:lnTo>
                          <a:pt x="43" y="346"/>
                        </a:lnTo>
                        <a:lnTo>
                          <a:pt x="48" y="372"/>
                        </a:lnTo>
                        <a:lnTo>
                          <a:pt x="53" y="398"/>
                        </a:lnTo>
                        <a:lnTo>
                          <a:pt x="59" y="424"/>
                        </a:lnTo>
                        <a:lnTo>
                          <a:pt x="64" y="450"/>
                        </a:lnTo>
                        <a:lnTo>
                          <a:pt x="70" y="476"/>
                        </a:lnTo>
                        <a:lnTo>
                          <a:pt x="75" y="502"/>
                        </a:lnTo>
                        <a:lnTo>
                          <a:pt x="81" y="528"/>
                        </a:lnTo>
                        <a:lnTo>
                          <a:pt x="87" y="554"/>
                        </a:lnTo>
                        <a:lnTo>
                          <a:pt x="93" y="580"/>
                        </a:lnTo>
                        <a:lnTo>
                          <a:pt x="99" y="606"/>
                        </a:lnTo>
                        <a:lnTo>
                          <a:pt x="105" y="632"/>
                        </a:lnTo>
                        <a:lnTo>
                          <a:pt x="111" y="658"/>
                        </a:lnTo>
                        <a:lnTo>
                          <a:pt x="117" y="685"/>
                        </a:lnTo>
                        <a:lnTo>
                          <a:pt x="122" y="711"/>
                        </a:lnTo>
                        <a:lnTo>
                          <a:pt x="128" y="737"/>
                        </a:lnTo>
                        <a:lnTo>
                          <a:pt x="134" y="763"/>
                        </a:lnTo>
                        <a:lnTo>
                          <a:pt x="139" y="789"/>
                        </a:lnTo>
                        <a:lnTo>
                          <a:pt x="145" y="815"/>
                        </a:lnTo>
                        <a:lnTo>
                          <a:pt x="150" y="841"/>
                        </a:lnTo>
                        <a:lnTo>
                          <a:pt x="155" y="867"/>
                        </a:lnTo>
                        <a:lnTo>
                          <a:pt x="160" y="893"/>
                        </a:lnTo>
                        <a:lnTo>
                          <a:pt x="588" y="893"/>
                        </a:lnTo>
                        <a:lnTo>
                          <a:pt x="591" y="866"/>
                        </a:lnTo>
                        <a:lnTo>
                          <a:pt x="595" y="840"/>
                        </a:lnTo>
                        <a:lnTo>
                          <a:pt x="598" y="813"/>
                        </a:lnTo>
                        <a:lnTo>
                          <a:pt x="603" y="787"/>
                        </a:lnTo>
                        <a:lnTo>
                          <a:pt x="607" y="760"/>
                        </a:lnTo>
                        <a:lnTo>
                          <a:pt x="611" y="734"/>
                        </a:lnTo>
                        <a:lnTo>
                          <a:pt x="615" y="706"/>
                        </a:lnTo>
                        <a:lnTo>
                          <a:pt x="620" y="680"/>
                        </a:lnTo>
                        <a:lnTo>
                          <a:pt x="624" y="653"/>
                        </a:lnTo>
                        <a:lnTo>
                          <a:pt x="628" y="626"/>
                        </a:lnTo>
                        <a:lnTo>
                          <a:pt x="633" y="599"/>
                        </a:lnTo>
                        <a:lnTo>
                          <a:pt x="637" y="573"/>
                        </a:lnTo>
                        <a:lnTo>
                          <a:pt x="642" y="546"/>
                        </a:lnTo>
                        <a:lnTo>
                          <a:pt x="647" y="519"/>
                        </a:lnTo>
                        <a:lnTo>
                          <a:pt x="651" y="493"/>
                        </a:lnTo>
                        <a:lnTo>
                          <a:pt x="655" y="466"/>
                        </a:lnTo>
                        <a:lnTo>
                          <a:pt x="659" y="439"/>
                        </a:lnTo>
                        <a:lnTo>
                          <a:pt x="663" y="413"/>
                        </a:lnTo>
                        <a:lnTo>
                          <a:pt x="667" y="386"/>
                        </a:lnTo>
                        <a:lnTo>
                          <a:pt x="671" y="360"/>
                        </a:lnTo>
                        <a:lnTo>
                          <a:pt x="674" y="333"/>
                        </a:lnTo>
                        <a:lnTo>
                          <a:pt x="678" y="306"/>
                        </a:lnTo>
                        <a:lnTo>
                          <a:pt x="681" y="280"/>
                        </a:lnTo>
                        <a:lnTo>
                          <a:pt x="684" y="254"/>
                        </a:lnTo>
                        <a:lnTo>
                          <a:pt x="686" y="227"/>
                        </a:lnTo>
                        <a:lnTo>
                          <a:pt x="689" y="201"/>
                        </a:lnTo>
                        <a:lnTo>
                          <a:pt x="691" y="175"/>
                        </a:lnTo>
                        <a:lnTo>
                          <a:pt x="693" y="148"/>
                        </a:lnTo>
                        <a:lnTo>
                          <a:pt x="694" y="122"/>
                        </a:lnTo>
                        <a:lnTo>
                          <a:pt x="695" y="96"/>
                        </a:lnTo>
                        <a:lnTo>
                          <a:pt x="695" y="71"/>
                        </a:lnTo>
                        <a:lnTo>
                          <a:pt x="695" y="45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816" name="Freeform 553"/>
                  <p:cNvSpPr>
                    <a:spLocks/>
                  </p:cNvSpPr>
                  <p:nvPr/>
                </p:nvSpPr>
                <p:spPr bwMode="auto">
                  <a:xfrm>
                    <a:off x="2325" y="1897"/>
                    <a:ext cx="695" cy="893"/>
                  </a:xfrm>
                  <a:custGeom>
                    <a:avLst/>
                    <a:gdLst/>
                    <a:ahLst/>
                    <a:cxnLst>
                      <a:cxn ang="0">
                        <a:pos x="676" y="40"/>
                      </a:cxn>
                      <a:cxn ang="0">
                        <a:pos x="636" y="31"/>
                      </a:cxn>
                      <a:cxn ang="0">
                        <a:pos x="596" y="22"/>
                      </a:cxn>
                      <a:cxn ang="0">
                        <a:pos x="556" y="16"/>
                      </a:cxn>
                      <a:cxn ang="0">
                        <a:pos x="516" y="10"/>
                      </a:cxn>
                      <a:cxn ang="0">
                        <a:pos x="475" y="5"/>
                      </a:cxn>
                      <a:cxn ang="0">
                        <a:pos x="433" y="2"/>
                      </a:cxn>
                      <a:cxn ang="0">
                        <a:pos x="391" y="0"/>
                      </a:cxn>
                      <a:cxn ang="0">
                        <a:pos x="348" y="0"/>
                      </a:cxn>
                      <a:cxn ang="0">
                        <a:pos x="305" y="2"/>
                      </a:cxn>
                      <a:cxn ang="0">
                        <a:pos x="261" y="6"/>
                      </a:cxn>
                      <a:cxn ang="0">
                        <a:pos x="216" y="11"/>
                      </a:cxn>
                      <a:cxn ang="0">
                        <a:pos x="169" y="18"/>
                      </a:cxn>
                      <a:cxn ang="0">
                        <a:pos x="123" y="27"/>
                      </a:cxn>
                      <a:cxn ang="0">
                        <a:pos x="75" y="38"/>
                      </a:cxn>
                      <a:cxn ang="0">
                        <a:pos x="26" y="52"/>
                      </a:cxn>
                      <a:cxn ang="0">
                        <a:pos x="3" y="86"/>
                      </a:cxn>
                      <a:cxn ang="0">
                        <a:pos x="9" y="138"/>
                      </a:cxn>
                      <a:cxn ang="0">
                        <a:pos x="16" y="190"/>
                      </a:cxn>
                      <a:cxn ang="0">
                        <a:pos x="24" y="242"/>
                      </a:cxn>
                      <a:cxn ang="0">
                        <a:pos x="33" y="294"/>
                      </a:cxn>
                      <a:cxn ang="0">
                        <a:pos x="43" y="346"/>
                      </a:cxn>
                      <a:cxn ang="0">
                        <a:pos x="53" y="398"/>
                      </a:cxn>
                      <a:cxn ang="0">
                        <a:pos x="64" y="450"/>
                      </a:cxn>
                      <a:cxn ang="0">
                        <a:pos x="75" y="502"/>
                      </a:cxn>
                      <a:cxn ang="0">
                        <a:pos x="87" y="554"/>
                      </a:cxn>
                      <a:cxn ang="0">
                        <a:pos x="99" y="606"/>
                      </a:cxn>
                      <a:cxn ang="0">
                        <a:pos x="111" y="658"/>
                      </a:cxn>
                      <a:cxn ang="0">
                        <a:pos x="122" y="711"/>
                      </a:cxn>
                      <a:cxn ang="0">
                        <a:pos x="134" y="763"/>
                      </a:cxn>
                      <a:cxn ang="0">
                        <a:pos x="145" y="815"/>
                      </a:cxn>
                      <a:cxn ang="0">
                        <a:pos x="155" y="867"/>
                      </a:cxn>
                      <a:cxn ang="0">
                        <a:pos x="588" y="893"/>
                      </a:cxn>
                      <a:cxn ang="0">
                        <a:pos x="594" y="840"/>
                      </a:cxn>
                      <a:cxn ang="0">
                        <a:pos x="603" y="787"/>
                      </a:cxn>
                      <a:cxn ang="0">
                        <a:pos x="611" y="734"/>
                      </a:cxn>
                      <a:cxn ang="0">
                        <a:pos x="620" y="680"/>
                      </a:cxn>
                      <a:cxn ang="0">
                        <a:pos x="628" y="626"/>
                      </a:cxn>
                      <a:cxn ang="0">
                        <a:pos x="637" y="573"/>
                      </a:cxn>
                      <a:cxn ang="0">
                        <a:pos x="647" y="519"/>
                      </a:cxn>
                      <a:cxn ang="0">
                        <a:pos x="655" y="466"/>
                      </a:cxn>
                      <a:cxn ang="0">
                        <a:pos x="663" y="413"/>
                      </a:cxn>
                      <a:cxn ang="0">
                        <a:pos x="671" y="360"/>
                      </a:cxn>
                      <a:cxn ang="0">
                        <a:pos x="678" y="306"/>
                      </a:cxn>
                      <a:cxn ang="0">
                        <a:pos x="684" y="254"/>
                      </a:cxn>
                      <a:cxn ang="0">
                        <a:pos x="689" y="201"/>
                      </a:cxn>
                      <a:cxn ang="0">
                        <a:pos x="692" y="148"/>
                      </a:cxn>
                      <a:cxn ang="0">
                        <a:pos x="694" y="96"/>
                      </a:cxn>
                      <a:cxn ang="0">
                        <a:pos x="695" y="45"/>
                      </a:cxn>
                    </a:cxnLst>
                    <a:rect l="0" t="0" r="r" b="b"/>
                    <a:pathLst>
                      <a:path w="695" h="893">
                        <a:moveTo>
                          <a:pt x="695" y="45"/>
                        </a:moveTo>
                        <a:lnTo>
                          <a:pt x="676" y="40"/>
                        </a:lnTo>
                        <a:lnTo>
                          <a:pt x="656" y="35"/>
                        </a:lnTo>
                        <a:lnTo>
                          <a:pt x="636" y="31"/>
                        </a:lnTo>
                        <a:lnTo>
                          <a:pt x="616" y="27"/>
                        </a:lnTo>
                        <a:lnTo>
                          <a:pt x="596" y="22"/>
                        </a:lnTo>
                        <a:lnTo>
                          <a:pt x="577" y="19"/>
                        </a:lnTo>
                        <a:lnTo>
                          <a:pt x="556" y="16"/>
                        </a:lnTo>
                        <a:lnTo>
                          <a:pt x="536" y="13"/>
                        </a:lnTo>
                        <a:lnTo>
                          <a:pt x="516" y="10"/>
                        </a:lnTo>
                        <a:lnTo>
                          <a:pt x="496" y="7"/>
                        </a:lnTo>
                        <a:lnTo>
                          <a:pt x="475" y="5"/>
                        </a:lnTo>
                        <a:lnTo>
                          <a:pt x="454" y="4"/>
                        </a:lnTo>
                        <a:lnTo>
                          <a:pt x="433" y="2"/>
                        </a:lnTo>
                        <a:lnTo>
                          <a:pt x="412" y="2"/>
                        </a:lnTo>
                        <a:lnTo>
                          <a:pt x="391" y="0"/>
                        </a:lnTo>
                        <a:lnTo>
                          <a:pt x="370" y="0"/>
                        </a:lnTo>
                        <a:lnTo>
                          <a:pt x="348" y="0"/>
                        </a:lnTo>
                        <a:lnTo>
                          <a:pt x="327" y="1"/>
                        </a:lnTo>
                        <a:lnTo>
                          <a:pt x="305" y="2"/>
                        </a:lnTo>
                        <a:lnTo>
                          <a:pt x="283" y="4"/>
                        </a:lnTo>
                        <a:lnTo>
                          <a:pt x="261" y="6"/>
                        </a:lnTo>
                        <a:lnTo>
                          <a:pt x="238" y="8"/>
                        </a:lnTo>
                        <a:lnTo>
                          <a:pt x="216" y="11"/>
                        </a:lnTo>
                        <a:lnTo>
                          <a:pt x="192" y="14"/>
                        </a:lnTo>
                        <a:lnTo>
                          <a:pt x="169" y="18"/>
                        </a:lnTo>
                        <a:lnTo>
                          <a:pt x="146" y="22"/>
                        </a:lnTo>
                        <a:lnTo>
                          <a:pt x="123" y="27"/>
                        </a:lnTo>
                        <a:lnTo>
                          <a:pt x="99" y="32"/>
                        </a:lnTo>
                        <a:lnTo>
                          <a:pt x="75" y="38"/>
                        </a:lnTo>
                        <a:lnTo>
                          <a:pt x="50" y="45"/>
                        </a:lnTo>
                        <a:lnTo>
                          <a:pt x="26" y="52"/>
                        </a:lnTo>
                        <a:lnTo>
                          <a:pt x="0" y="60"/>
                        </a:lnTo>
                        <a:lnTo>
                          <a:pt x="3" y="86"/>
                        </a:lnTo>
                        <a:lnTo>
                          <a:pt x="6" y="111"/>
                        </a:lnTo>
                        <a:lnTo>
                          <a:pt x="9" y="138"/>
                        </a:lnTo>
                        <a:lnTo>
                          <a:pt x="13" y="164"/>
                        </a:lnTo>
                        <a:lnTo>
                          <a:pt x="16" y="190"/>
                        </a:lnTo>
                        <a:lnTo>
                          <a:pt x="20" y="215"/>
                        </a:lnTo>
                        <a:lnTo>
                          <a:pt x="24" y="242"/>
                        </a:lnTo>
                        <a:lnTo>
                          <a:pt x="28" y="268"/>
                        </a:lnTo>
                        <a:lnTo>
                          <a:pt x="33" y="294"/>
                        </a:lnTo>
                        <a:lnTo>
                          <a:pt x="38" y="320"/>
                        </a:lnTo>
                        <a:lnTo>
                          <a:pt x="43" y="346"/>
                        </a:lnTo>
                        <a:lnTo>
                          <a:pt x="48" y="372"/>
                        </a:lnTo>
                        <a:lnTo>
                          <a:pt x="53" y="398"/>
                        </a:lnTo>
                        <a:lnTo>
                          <a:pt x="59" y="424"/>
                        </a:lnTo>
                        <a:lnTo>
                          <a:pt x="64" y="450"/>
                        </a:lnTo>
                        <a:lnTo>
                          <a:pt x="70" y="476"/>
                        </a:lnTo>
                        <a:lnTo>
                          <a:pt x="75" y="502"/>
                        </a:lnTo>
                        <a:lnTo>
                          <a:pt x="81" y="528"/>
                        </a:lnTo>
                        <a:lnTo>
                          <a:pt x="87" y="554"/>
                        </a:lnTo>
                        <a:lnTo>
                          <a:pt x="93" y="580"/>
                        </a:lnTo>
                        <a:lnTo>
                          <a:pt x="99" y="606"/>
                        </a:lnTo>
                        <a:lnTo>
                          <a:pt x="105" y="632"/>
                        </a:lnTo>
                        <a:lnTo>
                          <a:pt x="111" y="658"/>
                        </a:lnTo>
                        <a:lnTo>
                          <a:pt x="117" y="684"/>
                        </a:lnTo>
                        <a:lnTo>
                          <a:pt x="122" y="711"/>
                        </a:lnTo>
                        <a:lnTo>
                          <a:pt x="128" y="737"/>
                        </a:lnTo>
                        <a:lnTo>
                          <a:pt x="134" y="763"/>
                        </a:lnTo>
                        <a:lnTo>
                          <a:pt x="139" y="789"/>
                        </a:lnTo>
                        <a:lnTo>
                          <a:pt x="145" y="815"/>
                        </a:lnTo>
                        <a:lnTo>
                          <a:pt x="150" y="841"/>
                        </a:lnTo>
                        <a:lnTo>
                          <a:pt x="155" y="867"/>
                        </a:lnTo>
                        <a:lnTo>
                          <a:pt x="160" y="893"/>
                        </a:lnTo>
                        <a:lnTo>
                          <a:pt x="588" y="893"/>
                        </a:lnTo>
                        <a:lnTo>
                          <a:pt x="591" y="866"/>
                        </a:lnTo>
                        <a:lnTo>
                          <a:pt x="594" y="840"/>
                        </a:lnTo>
                        <a:lnTo>
                          <a:pt x="599" y="813"/>
                        </a:lnTo>
                        <a:lnTo>
                          <a:pt x="603" y="787"/>
                        </a:lnTo>
                        <a:lnTo>
                          <a:pt x="607" y="760"/>
                        </a:lnTo>
                        <a:lnTo>
                          <a:pt x="611" y="734"/>
                        </a:lnTo>
                        <a:lnTo>
                          <a:pt x="615" y="706"/>
                        </a:lnTo>
                        <a:lnTo>
                          <a:pt x="620" y="680"/>
                        </a:lnTo>
                        <a:lnTo>
                          <a:pt x="624" y="653"/>
                        </a:lnTo>
                        <a:lnTo>
                          <a:pt x="628" y="626"/>
                        </a:lnTo>
                        <a:lnTo>
                          <a:pt x="633" y="600"/>
                        </a:lnTo>
                        <a:lnTo>
                          <a:pt x="637" y="573"/>
                        </a:lnTo>
                        <a:lnTo>
                          <a:pt x="642" y="546"/>
                        </a:lnTo>
                        <a:lnTo>
                          <a:pt x="647" y="519"/>
                        </a:lnTo>
                        <a:lnTo>
                          <a:pt x="651" y="493"/>
                        </a:lnTo>
                        <a:lnTo>
                          <a:pt x="655" y="466"/>
                        </a:lnTo>
                        <a:lnTo>
                          <a:pt x="659" y="440"/>
                        </a:lnTo>
                        <a:lnTo>
                          <a:pt x="663" y="413"/>
                        </a:lnTo>
                        <a:lnTo>
                          <a:pt x="667" y="386"/>
                        </a:lnTo>
                        <a:lnTo>
                          <a:pt x="671" y="360"/>
                        </a:lnTo>
                        <a:lnTo>
                          <a:pt x="674" y="333"/>
                        </a:lnTo>
                        <a:lnTo>
                          <a:pt x="678" y="306"/>
                        </a:lnTo>
                        <a:lnTo>
                          <a:pt x="681" y="280"/>
                        </a:lnTo>
                        <a:lnTo>
                          <a:pt x="684" y="254"/>
                        </a:lnTo>
                        <a:lnTo>
                          <a:pt x="686" y="227"/>
                        </a:lnTo>
                        <a:lnTo>
                          <a:pt x="689" y="201"/>
                        </a:lnTo>
                        <a:lnTo>
                          <a:pt x="691" y="175"/>
                        </a:lnTo>
                        <a:lnTo>
                          <a:pt x="692" y="148"/>
                        </a:lnTo>
                        <a:lnTo>
                          <a:pt x="694" y="122"/>
                        </a:lnTo>
                        <a:lnTo>
                          <a:pt x="694" y="96"/>
                        </a:lnTo>
                        <a:lnTo>
                          <a:pt x="695" y="71"/>
                        </a:lnTo>
                        <a:lnTo>
                          <a:pt x="695" y="45"/>
                        </a:lnTo>
                        <a:close/>
                      </a:path>
                    </a:pathLst>
                  </a:custGeom>
                  <a:solidFill>
                    <a:srgbClr val="7FA1D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817" name="Freeform 554"/>
                  <p:cNvSpPr>
                    <a:spLocks/>
                  </p:cNvSpPr>
                  <p:nvPr/>
                </p:nvSpPr>
                <p:spPr bwMode="auto">
                  <a:xfrm>
                    <a:off x="2325" y="1897"/>
                    <a:ext cx="695" cy="893"/>
                  </a:xfrm>
                  <a:custGeom>
                    <a:avLst/>
                    <a:gdLst/>
                    <a:ahLst/>
                    <a:cxnLst>
                      <a:cxn ang="0">
                        <a:pos x="676" y="40"/>
                      </a:cxn>
                      <a:cxn ang="0">
                        <a:pos x="636" y="31"/>
                      </a:cxn>
                      <a:cxn ang="0">
                        <a:pos x="596" y="22"/>
                      </a:cxn>
                      <a:cxn ang="0">
                        <a:pos x="556" y="16"/>
                      </a:cxn>
                      <a:cxn ang="0">
                        <a:pos x="516" y="10"/>
                      </a:cxn>
                      <a:cxn ang="0">
                        <a:pos x="475" y="5"/>
                      </a:cxn>
                      <a:cxn ang="0">
                        <a:pos x="433" y="2"/>
                      </a:cxn>
                      <a:cxn ang="0">
                        <a:pos x="391" y="0"/>
                      </a:cxn>
                      <a:cxn ang="0">
                        <a:pos x="348" y="0"/>
                      </a:cxn>
                      <a:cxn ang="0">
                        <a:pos x="305" y="2"/>
                      </a:cxn>
                      <a:cxn ang="0">
                        <a:pos x="261" y="6"/>
                      </a:cxn>
                      <a:cxn ang="0">
                        <a:pos x="216" y="11"/>
                      </a:cxn>
                      <a:cxn ang="0">
                        <a:pos x="169" y="18"/>
                      </a:cxn>
                      <a:cxn ang="0">
                        <a:pos x="123" y="27"/>
                      </a:cxn>
                      <a:cxn ang="0">
                        <a:pos x="75" y="38"/>
                      </a:cxn>
                      <a:cxn ang="0">
                        <a:pos x="26" y="52"/>
                      </a:cxn>
                      <a:cxn ang="0">
                        <a:pos x="3" y="86"/>
                      </a:cxn>
                      <a:cxn ang="0">
                        <a:pos x="9" y="138"/>
                      </a:cxn>
                      <a:cxn ang="0">
                        <a:pos x="16" y="190"/>
                      </a:cxn>
                      <a:cxn ang="0">
                        <a:pos x="24" y="242"/>
                      </a:cxn>
                      <a:cxn ang="0">
                        <a:pos x="33" y="294"/>
                      </a:cxn>
                      <a:cxn ang="0">
                        <a:pos x="43" y="346"/>
                      </a:cxn>
                      <a:cxn ang="0">
                        <a:pos x="53" y="398"/>
                      </a:cxn>
                      <a:cxn ang="0">
                        <a:pos x="64" y="450"/>
                      </a:cxn>
                      <a:cxn ang="0">
                        <a:pos x="75" y="502"/>
                      </a:cxn>
                      <a:cxn ang="0">
                        <a:pos x="87" y="554"/>
                      </a:cxn>
                      <a:cxn ang="0">
                        <a:pos x="99" y="606"/>
                      </a:cxn>
                      <a:cxn ang="0">
                        <a:pos x="111" y="658"/>
                      </a:cxn>
                      <a:cxn ang="0">
                        <a:pos x="122" y="711"/>
                      </a:cxn>
                      <a:cxn ang="0">
                        <a:pos x="134" y="763"/>
                      </a:cxn>
                      <a:cxn ang="0">
                        <a:pos x="145" y="815"/>
                      </a:cxn>
                      <a:cxn ang="0">
                        <a:pos x="155" y="867"/>
                      </a:cxn>
                      <a:cxn ang="0">
                        <a:pos x="588" y="893"/>
                      </a:cxn>
                      <a:cxn ang="0">
                        <a:pos x="594" y="840"/>
                      </a:cxn>
                      <a:cxn ang="0">
                        <a:pos x="603" y="787"/>
                      </a:cxn>
                      <a:cxn ang="0">
                        <a:pos x="611" y="734"/>
                      </a:cxn>
                      <a:cxn ang="0">
                        <a:pos x="620" y="680"/>
                      </a:cxn>
                      <a:cxn ang="0">
                        <a:pos x="628" y="626"/>
                      </a:cxn>
                      <a:cxn ang="0">
                        <a:pos x="637" y="573"/>
                      </a:cxn>
                      <a:cxn ang="0">
                        <a:pos x="647" y="519"/>
                      </a:cxn>
                      <a:cxn ang="0">
                        <a:pos x="655" y="466"/>
                      </a:cxn>
                      <a:cxn ang="0">
                        <a:pos x="663" y="413"/>
                      </a:cxn>
                      <a:cxn ang="0">
                        <a:pos x="671" y="360"/>
                      </a:cxn>
                      <a:cxn ang="0">
                        <a:pos x="678" y="306"/>
                      </a:cxn>
                      <a:cxn ang="0">
                        <a:pos x="684" y="254"/>
                      </a:cxn>
                      <a:cxn ang="0">
                        <a:pos x="689" y="201"/>
                      </a:cxn>
                      <a:cxn ang="0">
                        <a:pos x="692" y="148"/>
                      </a:cxn>
                      <a:cxn ang="0">
                        <a:pos x="694" y="96"/>
                      </a:cxn>
                      <a:cxn ang="0">
                        <a:pos x="695" y="45"/>
                      </a:cxn>
                    </a:cxnLst>
                    <a:rect l="0" t="0" r="r" b="b"/>
                    <a:pathLst>
                      <a:path w="695" h="893">
                        <a:moveTo>
                          <a:pt x="695" y="45"/>
                        </a:moveTo>
                        <a:lnTo>
                          <a:pt x="676" y="40"/>
                        </a:lnTo>
                        <a:lnTo>
                          <a:pt x="656" y="35"/>
                        </a:lnTo>
                        <a:lnTo>
                          <a:pt x="636" y="31"/>
                        </a:lnTo>
                        <a:lnTo>
                          <a:pt x="616" y="27"/>
                        </a:lnTo>
                        <a:lnTo>
                          <a:pt x="596" y="22"/>
                        </a:lnTo>
                        <a:lnTo>
                          <a:pt x="577" y="19"/>
                        </a:lnTo>
                        <a:lnTo>
                          <a:pt x="556" y="16"/>
                        </a:lnTo>
                        <a:lnTo>
                          <a:pt x="536" y="13"/>
                        </a:lnTo>
                        <a:lnTo>
                          <a:pt x="516" y="10"/>
                        </a:lnTo>
                        <a:lnTo>
                          <a:pt x="496" y="7"/>
                        </a:lnTo>
                        <a:lnTo>
                          <a:pt x="475" y="5"/>
                        </a:lnTo>
                        <a:lnTo>
                          <a:pt x="454" y="4"/>
                        </a:lnTo>
                        <a:lnTo>
                          <a:pt x="433" y="2"/>
                        </a:lnTo>
                        <a:lnTo>
                          <a:pt x="412" y="2"/>
                        </a:lnTo>
                        <a:lnTo>
                          <a:pt x="391" y="0"/>
                        </a:lnTo>
                        <a:lnTo>
                          <a:pt x="370" y="0"/>
                        </a:lnTo>
                        <a:lnTo>
                          <a:pt x="348" y="0"/>
                        </a:lnTo>
                        <a:lnTo>
                          <a:pt x="327" y="1"/>
                        </a:lnTo>
                        <a:lnTo>
                          <a:pt x="305" y="2"/>
                        </a:lnTo>
                        <a:lnTo>
                          <a:pt x="283" y="4"/>
                        </a:lnTo>
                        <a:lnTo>
                          <a:pt x="261" y="6"/>
                        </a:lnTo>
                        <a:lnTo>
                          <a:pt x="238" y="8"/>
                        </a:lnTo>
                        <a:lnTo>
                          <a:pt x="216" y="11"/>
                        </a:lnTo>
                        <a:lnTo>
                          <a:pt x="192" y="14"/>
                        </a:lnTo>
                        <a:lnTo>
                          <a:pt x="169" y="18"/>
                        </a:lnTo>
                        <a:lnTo>
                          <a:pt x="146" y="22"/>
                        </a:lnTo>
                        <a:lnTo>
                          <a:pt x="123" y="27"/>
                        </a:lnTo>
                        <a:lnTo>
                          <a:pt x="99" y="32"/>
                        </a:lnTo>
                        <a:lnTo>
                          <a:pt x="75" y="38"/>
                        </a:lnTo>
                        <a:lnTo>
                          <a:pt x="50" y="45"/>
                        </a:lnTo>
                        <a:lnTo>
                          <a:pt x="26" y="52"/>
                        </a:lnTo>
                        <a:lnTo>
                          <a:pt x="0" y="60"/>
                        </a:lnTo>
                        <a:lnTo>
                          <a:pt x="3" y="86"/>
                        </a:lnTo>
                        <a:lnTo>
                          <a:pt x="6" y="111"/>
                        </a:lnTo>
                        <a:lnTo>
                          <a:pt x="9" y="138"/>
                        </a:lnTo>
                        <a:lnTo>
                          <a:pt x="13" y="164"/>
                        </a:lnTo>
                        <a:lnTo>
                          <a:pt x="16" y="190"/>
                        </a:lnTo>
                        <a:lnTo>
                          <a:pt x="20" y="215"/>
                        </a:lnTo>
                        <a:lnTo>
                          <a:pt x="24" y="242"/>
                        </a:lnTo>
                        <a:lnTo>
                          <a:pt x="28" y="268"/>
                        </a:lnTo>
                        <a:lnTo>
                          <a:pt x="33" y="294"/>
                        </a:lnTo>
                        <a:lnTo>
                          <a:pt x="38" y="320"/>
                        </a:lnTo>
                        <a:lnTo>
                          <a:pt x="43" y="346"/>
                        </a:lnTo>
                        <a:lnTo>
                          <a:pt x="48" y="372"/>
                        </a:lnTo>
                        <a:lnTo>
                          <a:pt x="53" y="398"/>
                        </a:lnTo>
                        <a:lnTo>
                          <a:pt x="59" y="424"/>
                        </a:lnTo>
                        <a:lnTo>
                          <a:pt x="64" y="450"/>
                        </a:lnTo>
                        <a:lnTo>
                          <a:pt x="70" y="476"/>
                        </a:lnTo>
                        <a:lnTo>
                          <a:pt x="75" y="502"/>
                        </a:lnTo>
                        <a:lnTo>
                          <a:pt x="81" y="528"/>
                        </a:lnTo>
                        <a:lnTo>
                          <a:pt x="87" y="554"/>
                        </a:lnTo>
                        <a:lnTo>
                          <a:pt x="93" y="580"/>
                        </a:lnTo>
                        <a:lnTo>
                          <a:pt x="99" y="606"/>
                        </a:lnTo>
                        <a:lnTo>
                          <a:pt x="105" y="632"/>
                        </a:lnTo>
                        <a:lnTo>
                          <a:pt x="111" y="658"/>
                        </a:lnTo>
                        <a:lnTo>
                          <a:pt x="117" y="684"/>
                        </a:lnTo>
                        <a:lnTo>
                          <a:pt x="122" y="711"/>
                        </a:lnTo>
                        <a:lnTo>
                          <a:pt x="128" y="737"/>
                        </a:lnTo>
                        <a:lnTo>
                          <a:pt x="134" y="763"/>
                        </a:lnTo>
                        <a:lnTo>
                          <a:pt x="139" y="789"/>
                        </a:lnTo>
                        <a:lnTo>
                          <a:pt x="145" y="815"/>
                        </a:lnTo>
                        <a:lnTo>
                          <a:pt x="150" y="841"/>
                        </a:lnTo>
                        <a:lnTo>
                          <a:pt x="155" y="867"/>
                        </a:lnTo>
                        <a:lnTo>
                          <a:pt x="160" y="893"/>
                        </a:lnTo>
                        <a:lnTo>
                          <a:pt x="588" y="893"/>
                        </a:lnTo>
                        <a:lnTo>
                          <a:pt x="591" y="866"/>
                        </a:lnTo>
                        <a:lnTo>
                          <a:pt x="594" y="840"/>
                        </a:lnTo>
                        <a:lnTo>
                          <a:pt x="599" y="813"/>
                        </a:lnTo>
                        <a:lnTo>
                          <a:pt x="603" y="787"/>
                        </a:lnTo>
                        <a:lnTo>
                          <a:pt x="607" y="760"/>
                        </a:lnTo>
                        <a:lnTo>
                          <a:pt x="611" y="734"/>
                        </a:lnTo>
                        <a:lnTo>
                          <a:pt x="615" y="706"/>
                        </a:lnTo>
                        <a:lnTo>
                          <a:pt x="620" y="680"/>
                        </a:lnTo>
                        <a:lnTo>
                          <a:pt x="624" y="653"/>
                        </a:lnTo>
                        <a:lnTo>
                          <a:pt x="628" y="626"/>
                        </a:lnTo>
                        <a:lnTo>
                          <a:pt x="633" y="600"/>
                        </a:lnTo>
                        <a:lnTo>
                          <a:pt x="637" y="573"/>
                        </a:lnTo>
                        <a:lnTo>
                          <a:pt x="642" y="546"/>
                        </a:lnTo>
                        <a:lnTo>
                          <a:pt x="647" y="519"/>
                        </a:lnTo>
                        <a:lnTo>
                          <a:pt x="651" y="493"/>
                        </a:lnTo>
                        <a:lnTo>
                          <a:pt x="655" y="466"/>
                        </a:lnTo>
                        <a:lnTo>
                          <a:pt x="659" y="440"/>
                        </a:lnTo>
                        <a:lnTo>
                          <a:pt x="663" y="413"/>
                        </a:lnTo>
                        <a:lnTo>
                          <a:pt x="667" y="386"/>
                        </a:lnTo>
                        <a:lnTo>
                          <a:pt x="671" y="360"/>
                        </a:lnTo>
                        <a:lnTo>
                          <a:pt x="674" y="333"/>
                        </a:lnTo>
                        <a:lnTo>
                          <a:pt x="678" y="306"/>
                        </a:lnTo>
                        <a:lnTo>
                          <a:pt x="681" y="280"/>
                        </a:lnTo>
                        <a:lnTo>
                          <a:pt x="684" y="254"/>
                        </a:lnTo>
                        <a:lnTo>
                          <a:pt x="686" y="227"/>
                        </a:lnTo>
                        <a:lnTo>
                          <a:pt x="689" y="201"/>
                        </a:lnTo>
                        <a:lnTo>
                          <a:pt x="691" y="175"/>
                        </a:lnTo>
                        <a:lnTo>
                          <a:pt x="692" y="148"/>
                        </a:lnTo>
                        <a:lnTo>
                          <a:pt x="694" y="122"/>
                        </a:lnTo>
                        <a:lnTo>
                          <a:pt x="694" y="96"/>
                        </a:lnTo>
                        <a:lnTo>
                          <a:pt x="695" y="71"/>
                        </a:lnTo>
                        <a:lnTo>
                          <a:pt x="695" y="45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2F5389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808" name="Group 558"/>
                <p:cNvGrpSpPr>
                  <a:grpSpLocks/>
                </p:cNvGrpSpPr>
                <p:nvPr/>
              </p:nvGrpSpPr>
              <p:grpSpPr bwMode="auto">
                <a:xfrm>
                  <a:off x="2202" y="1963"/>
                  <a:ext cx="217" cy="607"/>
                  <a:chOff x="2202" y="1963"/>
                  <a:chExt cx="217" cy="607"/>
                </a:xfrm>
              </p:grpSpPr>
              <p:sp>
                <p:nvSpPr>
                  <p:cNvPr id="2813" name="Freeform 556"/>
                  <p:cNvSpPr>
                    <a:spLocks/>
                  </p:cNvSpPr>
                  <p:nvPr/>
                </p:nvSpPr>
                <p:spPr bwMode="auto">
                  <a:xfrm>
                    <a:off x="2202" y="1963"/>
                    <a:ext cx="217" cy="607"/>
                  </a:xfrm>
                  <a:custGeom>
                    <a:avLst/>
                    <a:gdLst/>
                    <a:ahLst/>
                    <a:cxnLst>
                      <a:cxn ang="0">
                        <a:pos x="119" y="14"/>
                      </a:cxn>
                      <a:cxn ang="0">
                        <a:pos x="111" y="42"/>
                      </a:cxn>
                      <a:cxn ang="0">
                        <a:pos x="104" y="70"/>
                      </a:cxn>
                      <a:cxn ang="0">
                        <a:pos x="96" y="98"/>
                      </a:cxn>
                      <a:cxn ang="0">
                        <a:pos x="89" y="126"/>
                      </a:cxn>
                      <a:cxn ang="0">
                        <a:pos x="81" y="154"/>
                      </a:cxn>
                      <a:cxn ang="0">
                        <a:pos x="73" y="182"/>
                      </a:cxn>
                      <a:cxn ang="0">
                        <a:pos x="66" y="210"/>
                      </a:cxn>
                      <a:cxn ang="0">
                        <a:pos x="58" y="238"/>
                      </a:cxn>
                      <a:cxn ang="0">
                        <a:pos x="51" y="266"/>
                      </a:cxn>
                      <a:cxn ang="0">
                        <a:pos x="43" y="294"/>
                      </a:cxn>
                      <a:cxn ang="0">
                        <a:pos x="35" y="322"/>
                      </a:cxn>
                      <a:cxn ang="0">
                        <a:pos x="28" y="350"/>
                      </a:cxn>
                      <a:cxn ang="0">
                        <a:pos x="20" y="378"/>
                      </a:cxn>
                      <a:cxn ang="0">
                        <a:pos x="13" y="406"/>
                      </a:cxn>
                      <a:cxn ang="0">
                        <a:pos x="5" y="434"/>
                      </a:cxn>
                      <a:cxn ang="0">
                        <a:pos x="0" y="459"/>
                      </a:cxn>
                      <a:cxn ang="0">
                        <a:pos x="0" y="481"/>
                      </a:cxn>
                      <a:cxn ang="0">
                        <a:pos x="2" y="501"/>
                      </a:cxn>
                      <a:cxn ang="0">
                        <a:pos x="7" y="521"/>
                      </a:cxn>
                      <a:cxn ang="0">
                        <a:pos x="15" y="540"/>
                      </a:cxn>
                      <a:cxn ang="0">
                        <a:pos x="25" y="560"/>
                      </a:cxn>
                      <a:cxn ang="0">
                        <a:pos x="37" y="578"/>
                      </a:cxn>
                      <a:cxn ang="0">
                        <a:pos x="51" y="596"/>
                      </a:cxn>
                      <a:cxn ang="0">
                        <a:pos x="70" y="607"/>
                      </a:cxn>
                      <a:cxn ang="0">
                        <a:pos x="93" y="605"/>
                      </a:cxn>
                      <a:cxn ang="0">
                        <a:pos x="114" y="597"/>
                      </a:cxn>
                      <a:cxn ang="0">
                        <a:pos x="133" y="586"/>
                      </a:cxn>
                      <a:cxn ang="0">
                        <a:pos x="153" y="572"/>
                      </a:cxn>
                      <a:cxn ang="0">
                        <a:pos x="171" y="557"/>
                      </a:cxn>
                      <a:cxn ang="0">
                        <a:pos x="189" y="543"/>
                      </a:cxn>
                      <a:cxn ang="0">
                        <a:pos x="208" y="532"/>
                      </a:cxn>
                      <a:cxn ang="0">
                        <a:pos x="214" y="511"/>
                      </a:cxn>
                      <a:cxn ang="0">
                        <a:pos x="208" y="477"/>
                      </a:cxn>
                      <a:cxn ang="0">
                        <a:pos x="202" y="443"/>
                      </a:cxn>
                      <a:cxn ang="0">
                        <a:pos x="197" y="410"/>
                      </a:cxn>
                      <a:cxn ang="0">
                        <a:pos x="191" y="378"/>
                      </a:cxn>
                      <a:cxn ang="0">
                        <a:pos x="184" y="345"/>
                      </a:cxn>
                      <a:cxn ang="0">
                        <a:pos x="179" y="313"/>
                      </a:cxn>
                      <a:cxn ang="0">
                        <a:pos x="173" y="280"/>
                      </a:cxn>
                      <a:cxn ang="0">
                        <a:pos x="167" y="248"/>
                      </a:cxn>
                      <a:cxn ang="0">
                        <a:pos x="161" y="215"/>
                      </a:cxn>
                      <a:cxn ang="0">
                        <a:pos x="155" y="183"/>
                      </a:cxn>
                      <a:cxn ang="0">
                        <a:pos x="149" y="150"/>
                      </a:cxn>
                      <a:cxn ang="0">
                        <a:pos x="143" y="118"/>
                      </a:cxn>
                      <a:cxn ang="0">
                        <a:pos x="137" y="85"/>
                      </a:cxn>
                      <a:cxn ang="0">
                        <a:pos x="132" y="51"/>
                      </a:cxn>
                      <a:cxn ang="0">
                        <a:pos x="125" y="17"/>
                      </a:cxn>
                    </a:cxnLst>
                    <a:rect l="0" t="0" r="r" b="b"/>
                    <a:pathLst>
                      <a:path w="217" h="607">
                        <a:moveTo>
                          <a:pt x="123" y="0"/>
                        </a:moveTo>
                        <a:lnTo>
                          <a:pt x="119" y="14"/>
                        </a:lnTo>
                        <a:lnTo>
                          <a:pt x="115" y="28"/>
                        </a:lnTo>
                        <a:lnTo>
                          <a:pt x="111" y="42"/>
                        </a:lnTo>
                        <a:lnTo>
                          <a:pt x="107" y="56"/>
                        </a:lnTo>
                        <a:lnTo>
                          <a:pt x="104" y="70"/>
                        </a:lnTo>
                        <a:lnTo>
                          <a:pt x="100" y="84"/>
                        </a:lnTo>
                        <a:lnTo>
                          <a:pt x="96" y="98"/>
                        </a:lnTo>
                        <a:lnTo>
                          <a:pt x="92" y="112"/>
                        </a:lnTo>
                        <a:lnTo>
                          <a:pt x="89" y="126"/>
                        </a:lnTo>
                        <a:lnTo>
                          <a:pt x="85" y="140"/>
                        </a:lnTo>
                        <a:lnTo>
                          <a:pt x="81" y="154"/>
                        </a:lnTo>
                        <a:lnTo>
                          <a:pt x="77" y="168"/>
                        </a:lnTo>
                        <a:lnTo>
                          <a:pt x="73" y="182"/>
                        </a:lnTo>
                        <a:lnTo>
                          <a:pt x="70" y="196"/>
                        </a:lnTo>
                        <a:lnTo>
                          <a:pt x="66" y="210"/>
                        </a:lnTo>
                        <a:lnTo>
                          <a:pt x="62" y="224"/>
                        </a:lnTo>
                        <a:lnTo>
                          <a:pt x="58" y="238"/>
                        </a:lnTo>
                        <a:lnTo>
                          <a:pt x="54" y="252"/>
                        </a:lnTo>
                        <a:lnTo>
                          <a:pt x="51" y="266"/>
                        </a:lnTo>
                        <a:lnTo>
                          <a:pt x="47" y="280"/>
                        </a:lnTo>
                        <a:lnTo>
                          <a:pt x="43" y="294"/>
                        </a:lnTo>
                        <a:lnTo>
                          <a:pt x="39" y="308"/>
                        </a:lnTo>
                        <a:lnTo>
                          <a:pt x="35" y="322"/>
                        </a:lnTo>
                        <a:lnTo>
                          <a:pt x="32" y="336"/>
                        </a:lnTo>
                        <a:lnTo>
                          <a:pt x="28" y="350"/>
                        </a:lnTo>
                        <a:lnTo>
                          <a:pt x="24" y="364"/>
                        </a:lnTo>
                        <a:lnTo>
                          <a:pt x="20" y="378"/>
                        </a:lnTo>
                        <a:lnTo>
                          <a:pt x="16" y="392"/>
                        </a:lnTo>
                        <a:lnTo>
                          <a:pt x="13" y="406"/>
                        </a:lnTo>
                        <a:lnTo>
                          <a:pt x="9" y="420"/>
                        </a:lnTo>
                        <a:lnTo>
                          <a:pt x="5" y="434"/>
                        </a:lnTo>
                        <a:lnTo>
                          <a:pt x="1" y="448"/>
                        </a:lnTo>
                        <a:lnTo>
                          <a:pt x="0" y="459"/>
                        </a:lnTo>
                        <a:lnTo>
                          <a:pt x="0" y="470"/>
                        </a:lnTo>
                        <a:lnTo>
                          <a:pt x="0" y="481"/>
                        </a:lnTo>
                        <a:lnTo>
                          <a:pt x="1" y="491"/>
                        </a:lnTo>
                        <a:lnTo>
                          <a:pt x="2" y="501"/>
                        </a:lnTo>
                        <a:lnTo>
                          <a:pt x="5" y="512"/>
                        </a:lnTo>
                        <a:lnTo>
                          <a:pt x="7" y="521"/>
                        </a:lnTo>
                        <a:lnTo>
                          <a:pt x="11" y="531"/>
                        </a:lnTo>
                        <a:lnTo>
                          <a:pt x="15" y="540"/>
                        </a:lnTo>
                        <a:lnTo>
                          <a:pt x="20" y="550"/>
                        </a:lnTo>
                        <a:lnTo>
                          <a:pt x="25" y="560"/>
                        </a:lnTo>
                        <a:lnTo>
                          <a:pt x="31" y="569"/>
                        </a:lnTo>
                        <a:lnTo>
                          <a:pt x="37" y="578"/>
                        </a:lnTo>
                        <a:lnTo>
                          <a:pt x="43" y="587"/>
                        </a:lnTo>
                        <a:lnTo>
                          <a:pt x="51" y="596"/>
                        </a:lnTo>
                        <a:lnTo>
                          <a:pt x="58" y="605"/>
                        </a:lnTo>
                        <a:lnTo>
                          <a:pt x="70" y="607"/>
                        </a:lnTo>
                        <a:lnTo>
                          <a:pt x="81" y="607"/>
                        </a:lnTo>
                        <a:lnTo>
                          <a:pt x="93" y="605"/>
                        </a:lnTo>
                        <a:lnTo>
                          <a:pt x="103" y="602"/>
                        </a:lnTo>
                        <a:lnTo>
                          <a:pt x="114" y="597"/>
                        </a:lnTo>
                        <a:lnTo>
                          <a:pt x="124" y="592"/>
                        </a:lnTo>
                        <a:lnTo>
                          <a:pt x="133" y="586"/>
                        </a:lnTo>
                        <a:lnTo>
                          <a:pt x="143" y="579"/>
                        </a:lnTo>
                        <a:lnTo>
                          <a:pt x="153" y="572"/>
                        </a:lnTo>
                        <a:lnTo>
                          <a:pt x="162" y="565"/>
                        </a:lnTo>
                        <a:lnTo>
                          <a:pt x="171" y="557"/>
                        </a:lnTo>
                        <a:lnTo>
                          <a:pt x="180" y="550"/>
                        </a:lnTo>
                        <a:lnTo>
                          <a:pt x="189" y="543"/>
                        </a:lnTo>
                        <a:lnTo>
                          <a:pt x="198" y="537"/>
                        </a:lnTo>
                        <a:lnTo>
                          <a:pt x="208" y="532"/>
                        </a:lnTo>
                        <a:lnTo>
                          <a:pt x="217" y="528"/>
                        </a:lnTo>
                        <a:lnTo>
                          <a:pt x="214" y="511"/>
                        </a:lnTo>
                        <a:lnTo>
                          <a:pt x="211" y="494"/>
                        </a:lnTo>
                        <a:lnTo>
                          <a:pt x="208" y="477"/>
                        </a:lnTo>
                        <a:lnTo>
                          <a:pt x="205" y="460"/>
                        </a:lnTo>
                        <a:lnTo>
                          <a:pt x="202" y="443"/>
                        </a:lnTo>
                        <a:lnTo>
                          <a:pt x="199" y="427"/>
                        </a:lnTo>
                        <a:lnTo>
                          <a:pt x="197" y="410"/>
                        </a:lnTo>
                        <a:lnTo>
                          <a:pt x="194" y="394"/>
                        </a:lnTo>
                        <a:lnTo>
                          <a:pt x="191" y="378"/>
                        </a:lnTo>
                        <a:lnTo>
                          <a:pt x="187" y="362"/>
                        </a:lnTo>
                        <a:lnTo>
                          <a:pt x="184" y="345"/>
                        </a:lnTo>
                        <a:lnTo>
                          <a:pt x="182" y="329"/>
                        </a:lnTo>
                        <a:lnTo>
                          <a:pt x="179" y="313"/>
                        </a:lnTo>
                        <a:lnTo>
                          <a:pt x="176" y="296"/>
                        </a:lnTo>
                        <a:lnTo>
                          <a:pt x="173" y="280"/>
                        </a:lnTo>
                        <a:lnTo>
                          <a:pt x="170" y="264"/>
                        </a:lnTo>
                        <a:lnTo>
                          <a:pt x="167" y="248"/>
                        </a:lnTo>
                        <a:lnTo>
                          <a:pt x="164" y="232"/>
                        </a:lnTo>
                        <a:lnTo>
                          <a:pt x="161" y="215"/>
                        </a:lnTo>
                        <a:lnTo>
                          <a:pt x="158" y="199"/>
                        </a:lnTo>
                        <a:lnTo>
                          <a:pt x="155" y="183"/>
                        </a:lnTo>
                        <a:lnTo>
                          <a:pt x="152" y="167"/>
                        </a:lnTo>
                        <a:lnTo>
                          <a:pt x="149" y="150"/>
                        </a:lnTo>
                        <a:lnTo>
                          <a:pt x="146" y="134"/>
                        </a:lnTo>
                        <a:lnTo>
                          <a:pt x="143" y="118"/>
                        </a:lnTo>
                        <a:lnTo>
                          <a:pt x="140" y="101"/>
                        </a:lnTo>
                        <a:lnTo>
                          <a:pt x="137" y="85"/>
                        </a:lnTo>
                        <a:lnTo>
                          <a:pt x="135" y="68"/>
                        </a:lnTo>
                        <a:lnTo>
                          <a:pt x="132" y="51"/>
                        </a:lnTo>
                        <a:lnTo>
                          <a:pt x="129" y="34"/>
                        </a:lnTo>
                        <a:lnTo>
                          <a:pt x="125" y="17"/>
                        </a:lnTo>
                        <a:lnTo>
                          <a:pt x="123" y="0"/>
                        </a:lnTo>
                        <a:close/>
                      </a:path>
                    </a:pathLst>
                  </a:custGeom>
                  <a:solidFill>
                    <a:srgbClr val="7FA1D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814" name="Freeform 557"/>
                  <p:cNvSpPr>
                    <a:spLocks/>
                  </p:cNvSpPr>
                  <p:nvPr/>
                </p:nvSpPr>
                <p:spPr bwMode="auto">
                  <a:xfrm>
                    <a:off x="2202" y="1963"/>
                    <a:ext cx="217" cy="607"/>
                  </a:xfrm>
                  <a:custGeom>
                    <a:avLst/>
                    <a:gdLst/>
                    <a:ahLst/>
                    <a:cxnLst>
                      <a:cxn ang="0">
                        <a:pos x="119" y="14"/>
                      </a:cxn>
                      <a:cxn ang="0">
                        <a:pos x="111" y="42"/>
                      </a:cxn>
                      <a:cxn ang="0">
                        <a:pos x="104" y="70"/>
                      </a:cxn>
                      <a:cxn ang="0">
                        <a:pos x="96" y="98"/>
                      </a:cxn>
                      <a:cxn ang="0">
                        <a:pos x="89" y="126"/>
                      </a:cxn>
                      <a:cxn ang="0">
                        <a:pos x="81" y="154"/>
                      </a:cxn>
                      <a:cxn ang="0">
                        <a:pos x="73" y="182"/>
                      </a:cxn>
                      <a:cxn ang="0">
                        <a:pos x="66" y="210"/>
                      </a:cxn>
                      <a:cxn ang="0">
                        <a:pos x="58" y="238"/>
                      </a:cxn>
                      <a:cxn ang="0">
                        <a:pos x="51" y="266"/>
                      </a:cxn>
                      <a:cxn ang="0">
                        <a:pos x="43" y="294"/>
                      </a:cxn>
                      <a:cxn ang="0">
                        <a:pos x="35" y="322"/>
                      </a:cxn>
                      <a:cxn ang="0">
                        <a:pos x="28" y="350"/>
                      </a:cxn>
                      <a:cxn ang="0">
                        <a:pos x="20" y="378"/>
                      </a:cxn>
                      <a:cxn ang="0">
                        <a:pos x="13" y="406"/>
                      </a:cxn>
                      <a:cxn ang="0">
                        <a:pos x="5" y="434"/>
                      </a:cxn>
                      <a:cxn ang="0">
                        <a:pos x="0" y="459"/>
                      </a:cxn>
                      <a:cxn ang="0">
                        <a:pos x="0" y="481"/>
                      </a:cxn>
                      <a:cxn ang="0">
                        <a:pos x="2" y="501"/>
                      </a:cxn>
                      <a:cxn ang="0">
                        <a:pos x="7" y="521"/>
                      </a:cxn>
                      <a:cxn ang="0">
                        <a:pos x="15" y="540"/>
                      </a:cxn>
                      <a:cxn ang="0">
                        <a:pos x="25" y="560"/>
                      </a:cxn>
                      <a:cxn ang="0">
                        <a:pos x="37" y="578"/>
                      </a:cxn>
                      <a:cxn ang="0">
                        <a:pos x="51" y="596"/>
                      </a:cxn>
                      <a:cxn ang="0">
                        <a:pos x="70" y="607"/>
                      </a:cxn>
                      <a:cxn ang="0">
                        <a:pos x="93" y="605"/>
                      </a:cxn>
                      <a:cxn ang="0">
                        <a:pos x="114" y="597"/>
                      </a:cxn>
                      <a:cxn ang="0">
                        <a:pos x="133" y="586"/>
                      </a:cxn>
                      <a:cxn ang="0">
                        <a:pos x="153" y="572"/>
                      </a:cxn>
                      <a:cxn ang="0">
                        <a:pos x="171" y="557"/>
                      </a:cxn>
                      <a:cxn ang="0">
                        <a:pos x="189" y="543"/>
                      </a:cxn>
                      <a:cxn ang="0">
                        <a:pos x="208" y="532"/>
                      </a:cxn>
                      <a:cxn ang="0">
                        <a:pos x="214" y="511"/>
                      </a:cxn>
                      <a:cxn ang="0">
                        <a:pos x="208" y="477"/>
                      </a:cxn>
                      <a:cxn ang="0">
                        <a:pos x="202" y="443"/>
                      </a:cxn>
                      <a:cxn ang="0">
                        <a:pos x="197" y="410"/>
                      </a:cxn>
                      <a:cxn ang="0">
                        <a:pos x="191" y="378"/>
                      </a:cxn>
                      <a:cxn ang="0">
                        <a:pos x="184" y="345"/>
                      </a:cxn>
                      <a:cxn ang="0">
                        <a:pos x="179" y="313"/>
                      </a:cxn>
                      <a:cxn ang="0">
                        <a:pos x="173" y="280"/>
                      </a:cxn>
                      <a:cxn ang="0">
                        <a:pos x="167" y="248"/>
                      </a:cxn>
                      <a:cxn ang="0">
                        <a:pos x="161" y="215"/>
                      </a:cxn>
                      <a:cxn ang="0">
                        <a:pos x="155" y="183"/>
                      </a:cxn>
                      <a:cxn ang="0">
                        <a:pos x="149" y="150"/>
                      </a:cxn>
                      <a:cxn ang="0">
                        <a:pos x="143" y="118"/>
                      </a:cxn>
                      <a:cxn ang="0">
                        <a:pos x="137" y="85"/>
                      </a:cxn>
                      <a:cxn ang="0">
                        <a:pos x="132" y="51"/>
                      </a:cxn>
                      <a:cxn ang="0">
                        <a:pos x="125" y="17"/>
                      </a:cxn>
                    </a:cxnLst>
                    <a:rect l="0" t="0" r="r" b="b"/>
                    <a:pathLst>
                      <a:path w="217" h="607">
                        <a:moveTo>
                          <a:pt x="123" y="0"/>
                        </a:moveTo>
                        <a:lnTo>
                          <a:pt x="119" y="14"/>
                        </a:lnTo>
                        <a:lnTo>
                          <a:pt x="115" y="28"/>
                        </a:lnTo>
                        <a:lnTo>
                          <a:pt x="111" y="42"/>
                        </a:lnTo>
                        <a:lnTo>
                          <a:pt x="107" y="56"/>
                        </a:lnTo>
                        <a:lnTo>
                          <a:pt x="104" y="70"/>
                        </a:lnTo>
                        <a:lnTo>
                          <a:pt x="100" y="84"/>
                        </a:lnTo>
                        <a:lnTo>
                          <a:pt x="96" y="98"/>
                        </a:lnTo>
                        <a:lnTo>
                          <a:pt x="92" y="112"/>
                        </a:lnTo>
                        <a:lnTo>
                          <a:pt x="89" y="126"/>
                        </a:lnTo>
                        <a:lnTo>
                          <a:pt x="85" y="140"/>
                        </a:lnTo>
                        <a:lnTo>
                          <a:pt x="81" y="154"/>
                        </a:lnTo>
                        <a:lnTo>
                          <a:pt x="77" y="168"/>
                        </a:lnTo>
                        <a:lnTo>
                          <a:pt x="73" y="182"/>
                        </a:lnTo>
                        <a:lnTo>
                          <a:pt x="70" y="196"/>
                        </a:lnTo>
                        <a:lnTo>
                          <a:pt x="66" y="210"/>
                        </a:lnTo>
                        <a:lnTo>
                          <a:pt x="62" y="224"/>
                        </a:lnTo>
                        <a:lnTo>
                          <a:pt x="58" y="238"/>
                        </a:lnTo>
                        <a:lnTo>
                          <a:pt x="54" y="252"/>
                        </a:lnTo>
                        <a:lnTo>
                          <a:pt x="51" y="266"/>
                        </a:lnTo>
                        <a:lnTo>
                          <a:pt x="47" y="280"/>
                        </a:lnTo>
                        <a:lnTo>
                          <a:pt x="43" y="294"/>
                        </a:lnTo>
                        <a:lnTo>
                          <a:pt x="39" y="308"/>
                        </a:lnTo>
                        <a:lnTo>
                          <a:pt x="35" y="322"/>
                        </a:lnTo>
                        <a:lnTo>
                          <a:pt x="32" y="336"/>
                        </a:lnTo>
                        <a:lnTo>
                          <a:pt x="28" y="350"/>
                        </a:lnTo>
                        <a:lnTo>
                          <a:pt x="24" y="364"/>
                        </a:lnTo>
                        <a:lnTo>
                          <a:pt x="20" y="378"/>
                        </a:lnTo>
                        <a:lnTo>
                          <a:pt x="16" y="392"/>
                        </a:lnTo>
                        <a:lnTo>
                          <a:pt x="13" y="406"/>
                        </a:lnTo>
                        <a:lnTo>
                          <a:pt x="9" y="420"/>
                        </a:lnTo>
                        <a:lnTo>
                          <a:pt x="5" y="434"/>
                        </a:lnTo>
                        <a:lnTo>
                          <a:pt x="1" y="448"/>
                        </a:lnTo>
                        <a:lnTo>
                          <a:pt x="0" y="459"/>
                        </a:lnTo>
                        <a:lnTo>
                          <a:pt x="0" y="470"/>
                        </a:lnTo>
                        <a:lnTo>
                          <a:pt x="0" y="481"/>
                        </a:lnTo>
                        <a:lnTo>
                          <a:pt x="1" y="491"/>
                        </a:lnTo>
                        <a:lnTo>
                          <a:pt x="2" y="501"/>
                        </a:lnTo>
                        <a:lnTo>
                          <a:pt x="5" y="512"/>
                        </a:lnTo>
                        <a:lnTo>
                          <a:pt x="7" y="521"/>
                        </a:lnTo>
                        <a:lnTo>
                          <a:pt x="11" y="531"/>
                        </a:lnTo>
                        <a:lnTo>
                          <a:pt x="15" y="540"/>
                        </a:lnTo>
                        <a:lnTo>
                          <a:pt x="20" y="550"/>
                        </a:lnTo>
                        <a:lnTo>
                          <a:pt x="25" y="560"/>
                        </a:lnTo>
                        <a:lnTo>
                          <a:pt x="31" y="569"/>
                        </a:lnTo>
                        <a:lnTo>
                          <a:pt x="37" y="578"/>
                        </a:lnTo>
                        <a:lnTo>
                          <a:pt x="43" y="587"/>
                        </a:lnTo>
                        <a:lnTo>
                          <a:pt x="51" y="596"/>
                        </a:lnTo>
                        <a:lnTo>
                          <a:pt x="58" y="605"/>
                        </a:lnTo>
                        <a:lnTo>
                          <a:pt x="70" y="607"/>
                        </a:lnTo>
                        <a:lnTo>
                          <a:pt x="81" y="607"/>
                        </a:lnTo>
                        <a:lnTo>
                          <a:pt x="93" y="605"/>
                        </a:lnTo>
                        <a:lnTo>
                          <a:pt x="103" y="602"/>
                        </a:lnTo>
                        <a:lnTo>
                          <a:pt x="114" y="597"/>
                        </a:lnTo>
                        <a:lnTo>
                          <a:pt x="124" y="592"/>
                        </a:lnTo>
                        <a:lnTo>
                          <a:pt x="133" y="586"/>
                        </a:lnTo>
                        <a:lnTo>
                          <a:pt x="143" y="579"/>
                        </a:lnTo>
                        <a:lnTo>
                          <a:pt x="153" y="572"/>
                        </a:lnTo>
                        <a:lnTo>
                          <a:pt x="162" y="565"/>
                        </a:lnTo>
                        <a:lnTo>
                          <a:pt x="171" y="557"/>
                        </a:lnTo>
                        <a:lnTo>
                          <a:pt x="180" y="550"/>
                        </a:lnTo>
                        <a:lnTo>
                          <a:pt x="189" y="543"/>
                        </a:lnTo>
                        <a:lnTo>
                          <a:pt x="198" y="537"/>
                        </a:lnTo>
                        <a:lnTo>
                          <a:pt x="208" y="532"/>
                        </a:lnTo>
                        <a:lnTo>
                          <a:pt x="217" y="528"/>
                        </a:lnTo>
                        <a:lnTo>
                          <a:pt x="214" y="511"/>
                        </a:lnTo>
                        <a:lnTo>
                          <a:pt x="211" y="494"/>
                        </a:lnTo>
                        <a:lnTo>
                          <a:pt x="208" y="477"/>
                        </a:lnTo>
                        <a:lnTo>
                          <a:pt x="205" y="460"/>
                        </a:lnTo>
                        <a:lnTo>
                          <a:pt x="202" y="443"/>
                        </a:lnTo>
                        <a:lnTo>
                          <a:pt x="199" y="427"/>
                        </a:lnTo>
                        <a:lnTo>
                          <a:pt x="197" y="410"/>
                        </a:lnTo>
                        <a:lnTo>
                          <a:pt x="194" y="394"/>
                        </a:lnTo>
                        <a:lnTo>
                          <a:pt x="191" y="378"/>
                        </a:lnTo>
                        <a:lnTo>
                          <a:pt x="187" y="362"/>
                        </a:lnTo>
                        <a:lnTo>
                          <a:pt x="184" y="345"/>
                        </a:lnTo>
                        <a:lnTo>
                          <a:pt x="182" y="329"/>
                        </a:lnTo>
                        <a:lnTo>
                          <a:pt x="179" y="313"/>
                        </a:lnTo>
                        <a:lnTo>
                          <a:pt x="176" y="296"/>
                        </a:lnTo>
                        <a:lnTo>
                          <a:pt x="173" y="280"/>
                        </a:lnTo>
                        <a:lnTo>
                          <a:pt x="170" y="264"/>
                        </a:lnTo>
                        <a:lnTo>
                          <a:pt x="167" y="248"/>
                        </a:lnTo>
                        <a:lnTo>
                          <a:pt x="164" y="232"/>
                        </a:lnTo>
                        <a:lnTo>
                          <a:pt x="161" y="215"/>
                        </a:lnTo>
                        <a:lnTo>
                          <a:pt x="158" y="199"/>
                        </a:lnTo>
                        <a:lnTo>
                          <a:pt x="155" y="183"/>
                        </a:lnTo>
                        <a:lnTo>
                          <a:pt x="152" y="167"/>
                        </a:lnTo>
                        <a:lnTo>
                          <a:pt x="149" y="150"/>
                        </a:lnTo>
                        <a:lnTo>
                          <a:pt x="146" y="134"/>
                        </a:lnTo>
                        <a:lnTo>
                          <a:pt x="143" y="118"/>
                        </a:lnTo>
                        <a:lnTo>
                          <a:pt x="140" y="101"/>
                        </a:lnTo>
                        <a:lnTo>
                          <a:pt x="137" y="85"/>
                        </a:lnTo>
                        <a:lnTo>
                          <a:pt x="135" y="68"/>
                        </a:lnTo>
                        <a:lnTo>
                          <a:pt x="132" y="51"/>
                        </a:lnTo>
                        <a:lnTo>
                          <a:pt x="129" y="34"/>
                        </a:lnTo>
                        <a:lnTo>
                          <a:pt x="125" y="17"/>
                        </a:lnTo>
                        <a:lnTo>
                          <a:pt x="123" y="0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2F5389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809" name="Group 562"/>
                <p:cNvGrpSpPr>
                  <a:grpSpLocks/>
                </p:cNvGrpSpPr>
                <p:nvPr/>
              </p:nvGrpSpPr>
              <p:grpSpPr bwMode="auto">
                <a:xfrm>
                  <a:off x="2962" y="1942"/>
                  <a:ext cx="225" cy="633"/>
                  <a:chOff x="2962" y="1942"/>
                  <a:chExt cx="225" cy="633"/>
                </a:xfrm>
              </p:grpSpPr>
              <p:sp>
                <p:nvSpPr>
                  <p:cNvPr id="2810" name="Freeform 559"/>
                  <p:cNvSpPr>
                    <a:spLocks/>
                  </p:cNvSpPr>
                  <p:nvPr/>
                </p:nvSpPr>
                <p:spPr bwMode="auto">
                  <a:xfrm>
                    <a:off x="2978" y="1958"/>
                    <a:ext cx="209" cy="617"/>
                  </a:xfrm>
                  <a:custGeom>
                    <a:avLst/>
                    <a:gdLst/>
                    <a:ahLst/>
                    <a:cxnLst>
                      <a:cxn ang="0">
                        <a:pos x="66" y="14"/>
                      </a:cxn>
                      <a:cxn ang="0">
                        <a:pos x="75" y="42"/>
                      </a:cxn>
                      <a:cxn ang="0">
                        <a:pos x="84" y="70"/>
                      </a:cxn>
                      <a:cxn ang="0">
                        <a:pos x="93" y="98"/>
                      </a:cxn>
                      <a:cxn ang="0">
                        <a:pos x="102" y="127"/>
                      </a:cxn>
                      <a:cxn ang="0">
                        <a:pos x="112" y="156"/>
                      </a:cxn>
                      <a:cxn ang="0">
                        <a:pos x="121" y="185"/>
                      </a:cxn>
                      <a:cxn ang="0">
                        <a:pos x="130" y="213"/>
                      </a:cxn>
                      <a:cxn ang="0">
                        <a:pos x="139" y="242"/>
                      </a:cxn>
                      <a:cxn ang="0">
                        <a:pos x="148" y="271"/>
                      </a:cxn>
                      <a:cxn ang="0">
                        <a:pos x="157" y="300"/>
                      </a:cxn>
                      <a:cxn ang="0">
                        <a:pos x="167" y="329"/>
                      </a:cxn>
                      <a:cxn ang="0">
                        <a:pos x="176" y="357"/>
                      </a:cxn>
                      <a:cxn ang="0">
                        <a:pos x="185" y="385"/>
                      </a:cxn>
                      <a:cxn ang="0">
                        <a:pos x="194" y="414"/>
                      </a:cxn>
                      <a:cxn ang="0">
                        <a:pos x="202" y="442"/>
                      </a:cxn>
                      <a:cxn ang="0">
                        <a:pos x="208" y="466"/>
                      </a:cxn>
                      <a:cxn ang="0">
                        <a:pos x="209" y="488"/>
                      </a:cxn>
                      <a:cxn ang="0">
                        <a:pos x="208" y="509"/>
                      </a:cxn>
                      <a:cxn ang="0">
                        <a:pos x="203" y="529"/>
                      </a:cxn>
                      <a:cxn ang="0">
                        <a:pos x="196" y="548"/>
                      </a:cxn>
                      <a:cxn ang="0">
                        <a:pos x="187" y="567"/>
                      </a:cxn>
                      <a:cxn ang="0">
                        <a:pos x="176" y="586"/>
                      </a:cxn>
                      <a:cxn ang="0">
                        <a:pos x="162" y="605"/>
                      </a:cxn>
                      <a:cxn ang="0">
                        <a:pos x="144" y="616"/>
                      </a:cxn>
                      <a:cxn ang="0">
                        <a:pos x="122" y="615"/>
                      </a:cxn>
                      <a:cxn ang="0">
                        <a:pos x="101" y="609"/>
                      </a:cxn>
                      <a:cxn ang="0">
                        <a:pos x="82" y="598"/>
                      </a:cxn>
                      <a:cxn ang="0">
                        <a:pos x="64" y="585"/>
                      </a:cxn>
                      <a:cxn ang="0">
                        <a:pos x="46" y="570"/>
                      </a:cxn>
                      <a:cxn ang="0">
                        <a:pos x="28" y="557"/>
                      </a:cxn>
                      <a:cxn ang="0">
                        <a:pos x="10" y="547"/>
                      </a:cxn>
                      <a:cxn ang="0">
                        <a:pos x="2" y="526"/>
                      </a:cxn>
                      <a:cxn ang="0">
                        <a:pos x="7" y="492"/>
                      </a:cxn>
                      <a:cxn ang="0">
                        <a:pos x="11" y="458"/>
                      </a:cxn>
                      <a:cxn ang="0">
                        <a:pos x="15" y="424"/>
                      </a:cxn>
                      <a:cxn ang="0">
                        <a:pos x="19" y="390"/>
                      </a:cxn>
                      <a:cxn ang="0">
                        <a:pos x="22" y="356"/>
                      </a:cxn>
                      <a:cxn ang="0">
                        <a:pos x="26" y="322"/>
                      </a:cxn>
                      <a:cxn ang="0">
                        <a:pos x="30" y="289"/>
                      </a:cxn>
                      <a:cxn ang="0">
                        <a:pos x="33" y="255"/>
                      </a:cxn>
                      <a:cxn ang="0">
                        <a:pos x="36" y="221"/>
                      </a:cxn>
                      <a:cxn ang="0">
                        <a:pos x="41" y="187"/>
                      </a:cxn>
                      <a:cxn ang="0">
                        <a:pos x="44" y="153"/>
                      </a:cxn>
                      <a:cxn ang="0">
                        <a:pos x="48" y="120"/>
                      </a:cxn>
                      <a:cxn ang="0">
                        <a:pos x="52" y="86"/>
                      </a:cxn>
                      <a:cxn ang="0">
                        <a:pos x="56" y="51"/>
                      </a:cxn>
                      <a:cxn ang="0">
                        <a:pos x="60" y="17"/>
                      </a:cxn>
                    </a:cxnLst>
                    <a:rect l="0" t="0" r="r" b="b"/>
                    <a:pathLst>
                      <a:path w="209" h="617">
                        <a:moveTo>
                          <a:pt x="62" y="0"/>
                        </a:moveTo>
                        <a:lnTo>
                          <a:pt x="66" y="14"/>
                        </a:lnTo>
                        <a:lnTo>
                          <a:pt x="71" y="28"/>
                        </a:lnTo>
                        <a:lnTo>
                          <a:pt x="75" y="42"/>
                        </a:lnTo>
                        <a:lnTo>
                          <a:pt x="80" y="56"/>
                        </a:lnTo>
                        <a:lnTo>
                          <a:pt x="84" y="70"/>
                        </a:lnTo>
                        <a:lnTo>
                          <a:pt x="89" y="84"/>
                        </a:lnTo>
                        <a:lnTo>
                          <a:pt x="93" y="98"/>
                        </a:lnTo>
                        <a:lnTo>
                          <a:pt x="98" y="112"/>
                        </a:lnTo>
                        <a:lnTo>
                          <a:pt x="102" y="127"/>
                        </a:lnTo>
                        <a:lnTo>
                          <a:pt x="107" y="141"/>
                        </a:lnTo>
                        <a:lnTo>
                          <a:pt x="112" y="156"/>
                        </a:lnTo>
                        <a:lnTo>
                          <a:pt x="116" y="170"/>
                        </a:lnTo>
                        <a:lnTo>
                          <a:pt x="121" y="185"/>
                        </a:lnTo>
                        <a:lnTo>
                          <a:pt x="125" y="199"/>
                        </a:lnTo>
                        <a:lnTo>
                          <a:pt x="130" y="213"/>
                        </a:lnTo>
                        <a:lnTo>
                          <a:pt x="135" y="227"/>
                        </a:lnTo>
                        <a:lnTo>
                          <a:pt x="139" y="242"/>
                        </a:lnTo>
                        <a:lnTo>
                          <a:pt x="144" y="257"/>
                        </a:lnTo>
                        <a:lnTo>
                          <a:pt x="148" y="271"/>
                        </a:lnTo>
                        <a:lnTo>
                          <a:pt x="152" y="285"/>
                        </a:lnTo>
                        <a:lnTo>
                          <a:pt x="157" y="300"/>
                        </a:lnTo>
                        <a:lnTo>
                          <a:pt x="162" y="314"/>
                        </a:lnTo>
                        <a:lnTo>
                          <a:pt x="167" y="329"/>
                        </a:lnTo>
                        <a:lnTo>
                          <a:pt x="171" y="343"/>
                        </a:lnTo>
                        <a:lnTo>
                          <a:pt x="176" y="357"/>
                        </a:lnTo>
                        <a:lnTo>
                          <a:pt x="180" y="371"/>
                        </a:lnTo>
                        <a:lnTo>
                          <a:pt x="185" y="385"/>
                        </a:lnTo>
                        <a:lnTo>
                          <a:pt x="189" y="399"/>
                        </a:lnTo>
                        <a:lnTo>
                          <a:pt x="194" y="414"/>
                        </a:lnTo>
                        <a:lnTo>
                          <a:pt x="198" y="428"/>
                        </a:lnTo>
                        <a:lnTo>
                          <a:pt x="202" y="442"/>
                        </a:lnTo>
                        <a:lnTo>
                          <a:pt x="206" y="455"/>
                        </a:lnTo>
                        <a:lnTo>
                          <a:pt x="208" y="466"/>
                        </a:lnTo>
                        <a:lnTo>
                          <a:pt x="209" y="477"/>
                        </a:lnTo>
                        <a:lnTo>
                          <a:pt x="209" y="488"/>
                        </a:lnTo>
                        <a:lnTo>
                          <a:pt x="209" y="498"/>
                        </a:lnTo>
                        <a:lnTo>
                          <a:pt x="208" y="509"/>
                        </a:lnTo>
                        <a:lnTo>
                          <a:pt x="206" y="519"/>
                        </a:lnTo>
                        <a:lnTo>
                          <a:pt x="203" y="529"/>
                        </a:lnTo>
                        <a:lnTo>
                          <a:pt x="200" y="539"/>
                        </a:lnTo>
                        <a:lnTo>
                          <a:pt x="196" y="548"/>
                        </a:lnTo>
                        <a:lnTo>
                          <a:pt x="192" y="558"/>
                        </a:lnTo>
                        <a:lnTo>
                          <a:pt x="187" y="567"/>
                        </a:lnTo>
                        <a:lnTo>
                          <a:pt x="182" y="577"/>
                        </a:lnTo>
                        <a:lnTo>
                          <a:pt x="176" y="586"/>
                        </a:lnTo>
                        <a:lnTo>
                          <a:pt x="170" y="596"/>
                        </a:lnTo>
                        <a:lnTo>
                          <a:pt x="162" y="605"/>
                        </a:lnTo>
                        <a:lnTo>
                          <a:pt x="155" y="614"/>
                        </a:lnTo>
                        <a:lnTo>
                          <a:pt x="144" y="616"/>
                        </a:lnTo>
                        <a:lnTo>
                          <a:pt x="132" y="617"/>
                        </a:lnTo>
                        <a:lnTo>
                          <a:pt x="122" y="615"/>
                        </a:lnTo>
                        <a:lnTo>
                          <a:pt x="111" y="613"/>
                        </a:lnTo>
                        <a:lnTo>
                          <a:pt x="101" y="609"/>
                        </a:lnTo>
                        <a:lnTo>
                          <a:pt x="91" y="603"/>
                        </a:lnTo>
                        <a:lnTo>
                          <a:pt x="82" y="598"/>
                        </a:lnTo>
                        <a:lnTo>
                          <a:pt x="73" y="591"/>
                        </a:lnTo>
                        <a:lnTo>
                          <a:pt x="64" y="585"/>
                        </a:lnTo>
                        <a:lnTo>
                          <a:pt x="55" y="577"/>
                        </a:lnTo>
                        <a:lnTo>
                          <a:pt x="46" y="570"/>
                        </a:lnTo>
                        <a:lnTo>
                          <a:pt x="37" y="564"/>
                        </a:lnTo>
                        <a:lnTo>
                          <a:pt x="28" y="557"/>
                        </a:lnTo>
                        <a:lnTo>
                          <a:pt x="19" y="552"/>
                        </a:lnTo>
                        <a:lnTo>
                          <a:pt x="10" y="547"/>
                        </a:lnTo>
                        <a:lnTo>
                          <a:pt x="0" y="543"/>
                        </a:lnTo>
                        <a:lnTo>
                          <a:pt x="2" y="526"/>
                        </a:lnTo>
                        <a:lnTo>
                          <a:pt x="5" y="509"/>
                        </a:lnTo>
                        <a:lnTo>
                          <a:pt x="7" y="492"/>
                        </a:lnTo>
                        <a:lnTo>
                          <a:pt x="9" y="475"/>
                        </a:lnTo>
                        <a:lnTo>
                          <a:pt x="11" y="458"/>
                        </a:lnTo>
                        <a:lnTo>
                          <a:pt x="13" y="441"/>
                        </a:lnTo>
                        <a:lnTo>
                          <a:pt x="15" y="424"/>
                        </a:lnTo>
                        <a:lnTo>
                          <a:pt x="17" y="407"/>
                        </a:lnTo>
                        <a:lnTo>
                          <a:pt x="19" y="390"/>
                        </a:lnTo>
                        <a:lnTo>
                          <a:pt x="21" y="373"/>
                        </a:lnTo>
                        <a:lnTo>
                          <a:pt x="22" y="356"/>
                        </a:lnTo>
                        <a:lnTo>
                          <a:pt x="24" y="339"/>
                        </a:lnTo>
                        <a:lnTo>
                          <a:pt x="26" y="322"/>
                        </a:lnTo>
                        <a:lnTo>
                          <a:pt x="28" y="305"/>
                        </a:lnTo>
                        <a:lnTo>
                          <a:pt x="30" y="289"/>
                        </a:lnTo>
                        <a:lnTo>
                          <a:pt x="32" y="271"/>
                        </a:lnTo>
                        <a:lnTo>
                          <a:pt x="33" y="255"/>
                        </a:lnTo>
                        <a:lnTo>
                          <a:pt x="35" y="238"/>
                        </a:lnTo>
                        <a:lnTo>
                          <a:pt x="36" y="221"/>
                        </a:lnTo>
                        <a:lnTo>
                          <a:pt x="38" y="204"/>
                        </a:lnTo>
                        <a:lnTo>
                          <a:pt x="41" y="187"/>
                        </a:lnTo>
                        <a:lnTo>
                          <a:pt x="42" y="170"/>
                        </a:lnTo>
                        <a:lnTo>
                          <a:pt x="44" y="153"/>
                        </a:lnTo>
                        <a:lnTo>
                          <a:pt x="46" y="136"/>
                        </a:lnTo>
                        <a:lnTo>
                          <a:pt x="48" y="120"/>
                        </a:lnTo>
                        <a:lnTo>
                          <a:pt x="49" y="102"/>
                        </a:lnTo>
                        <a:lnTo>
                          <a:pt x="52" y="86"/>
                        </a:lnTo>
                        <a:lnTo>
                          <a:pt x="54" y="68"/>
                        </a:lnTo>
                        <a:lnTo>
                          <a:pt x="56" y="51"/>
                        </a:lnTo>
                        <a:lnTo>
                          <a:pt x="58" y="34"/>
                        </a:lnTo>
                        <a:lnTo>
                          <a:pt x="60" y="17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811" name="Freeform 560"/>
                  <p:cNvSpPr>
                    <a:spLocks/>
                  </p:cNvSpPr>
                  <p:nvPr/>
                </p:nvSpPr>
                <p:spPr bwMode="auto">
                  <a:xfrm>
                    <a:off x="2962" y="1942"/>
                    <a:ext cx="209" cy="617"/>
                  </a:xfrm>
                  <a:custGeom>
                    <a:avLst/>
                    <a:gdLst/>
                    <a:ahLst/>
                    <a:cxnLst>
                      <a:cxn ang="0">
                        <a:pos x="66" y="14"/>
                      </a:cxn>
                      <a:cxn ang="0">
                        <a:pos x="75" y="42"/>
                      </a:cxn>
                      <a:cxn ang="0">
                        <a:pos x="84" y="70"/>
                      </a:cxn>
                      <a:cxn ang="0">
                        <a:pos x="93" y="98"/>
                      </a:cxn>
                      <a:cxn ang="0">
                        <a:pos x="102" y="127"/>
                      </a:cxn>
                      <a:cxn ang="0">
                        <a:pos x="111" y="156"/>
                      </a:cxn>
                      <a:cxn ang="0">
                        <a:pos x="121" y="185"/>
                      </a:cxn>
                      <a:cxn ang="0">
                        <a:pos x="130" y="213"/>
                      </a:cxn>
                      <a:cxn ang="0">
                        <a:pos x="139" y="242"/>
                      </a:cxn>
                      <a:cxn ang="0">
                        <a:pos x="148" y="271"/>
                      </a:cxn>
                      <a:cxn ang="0">
                        <a:pos x="157" y="300"/>
                      </a:cxn>
                      <a:cxn ang="0">
                        <a:pos x="167" y="329"/>
                      </a:cxn>
                      <a:cxn ang="0">
                        <a:pos x="176" y="357"/>
                      </a:cxn>
                      <a:cxn ang="0">
                        <a:pos x="185" y="385"/>
                      </a:cxn>
                      <a:cxn ang="0">
                        <a:pos x="194" y="414"/>
                      </a:cxn>
                      <a:cxn ang="0">
                        <a:pos x="202" y="441"/>
                      </a:cxn>
                      <a:cxn ang="0">
                        <a:pos x="208" y="466"/>
                      </a:cxn>
                      <a:cxn ang="0">
                        <a:pos x="209" y="488"/>
                      </a:cxn>
                      <a:cxn ang="0">
                        <a:pos x="208" y="509"/>
                      </a:cxn>
                      <a:cxn ang="0">
                        <a:pos x="203" y="529"/>
                      </a:cxn>
                      <a:cxn ang="0">
                        <a:pos x="196" y="548"/>
                      </a:cxn>
                      <a:cxn ang="0">
                        <a:pos x="187" y="567"/>
                      </a:cxn>
                      <a:cxn ang="0">
                        <a:pos x="176" y="586"/>
                      </a:cxn>
                      <a:cxn ang="0">
                        <a:pos x="162" y="605"/>
                      </a:cxn>
                      <a:cxn ang="0">
                        <a:pos x="144" y="616"/>
                      </a:cxn>
                      <a:cxn ang="0">
                        <a:pos x="122" y="615"/>
                      </a:cxn>
                      <a:cxn ang="0">
                        <a:pos x="101" y="609"/>
                      </a:cxn>
                      <a:cxn ang="0">
                        <a:pos x="82" y="598"/>
                      </a:cxn>
                      <a:cxn ang="0">
                        <a:pos x="64" y="585"/>
                      </a:cxn>
                      <a:cxn ang="0">
                        <a:pos x="46" y="570"/>
                      </a:cxn>
                      <a:cxn ang="0">
                        <a:pos x="28" y="557"/>
                      </a:cxn>
                      <a:cxn ang="0">
                        <a:pos x="10" y="547"/>
                      </a:cxn>
                      <a:cxn ang="0">
                        <a:pos x="2" y="526"/>
                      </a:cxn>
                      <a:cxn ang="0">
                        <a:pos x="7" y="492"/>
                      </a:cxn>
                      <a:cxn ang="0">
                        <a:pos x="11" y="458"/>
                      </a:cxn>
                      <a:cxn ang="0">
                        <a:pos x="15" y="424"/>
                      </a:cxn>
                      <a:cxn ang="0">
                        <a:pos x="19" y="390"/>
                      </a:cxn>
                      <a:cxn ang="0">
                        <a:pos x="22" y="356"/>
                      </a:cxn>
                      <a:cxn ang="0">
                        <a:pos x="26" y="323"/>
                      </a:cxn>
                      <a:cxn ang="0">
                        <a:pos x="30" y="289"/>
                      </a:cxn>
                      <a:cxn ang="0">
                        <a:pos x="33" y="255"/>
                      </a:cxn>
                      <a:cxn ang="0">
                        <a:pos x="36" y="221"/>
                      </a:cxn>
                      <a:cxn ang="0">
                        <a:pos x="41" y="187"/>
                      </a:cxn>
                      <a:cxn ang="0">
                        <a:pos x="44" y="153"/>
                      </a:cxn>
                      <a:cxn ang="0">
                        <a:pos x="48" y="120"/>
                      </a:cxn>
                      <a:cxn ang="0">
                        <a:pos x="52" y="86"/>
                      </a:cxn>
                      <a:cxn ang="0">
                        <a:pos x="56" y="51"/>
                      </a:cxn>
                      <a:cxn ang="0">
                        <a:pos x="60" y="17"/>
                      </a:cxn>
                    </a:cxnLst>
                    <a:rect l="0" t="0" r="r" b="b"/>
                    <a:pathLst>
                      <a:path w="209" h="617">
                        <a:moveTo>
                          <a:pt x="62" y="0"/>
                        </a:moveTo>
                        <a:lnTo>
                          <a:pt x="66" y="14"/>
                        </a:lnTo>
                        <a:lnTo>
                          <a:pt x="71" y="28"/>
                        </a:lnTo>
                        <a:lnTo>
                          <a:pt x="75" y="42"/>
                        </a:lnTo>
                        <a:lnTo>
                          <a:pt x="80" y="56"/>
                        </a:lnTo>
                        <a:lnTo>
                          <a:pt x="84" y="70"/>
                        </a:lnTo>
                        <a:lnTo>
                          <a:pt x="89" y="84"/>
                        </a:lnTo>
                        <a:lnTo>
                          <a:pt x="93" y="98"/>
                        </a:lnTo>
                        <a:lnTo>
                          <a:pt x="98" y="113"/>
                        </a:lnTo>
                        <a:lnTo>
                          <a:pt x="102" y="127"/>
                        </a:lnTo>
                        <a:lnTo>
                          <a:pt x="107" y="141"/>
                        </a:lnTo>
                        <a:lnTo>
                          <a:pt x="111" y="156"/>
                        </a:lnTo>
                        <a:lnTo>
                          <a:pt x="116" y="170"/>
                        </a:lnTo>
                        <a:lnTo>
                          <a:pt x="121" y="185"/>
                        </a:lnTo>
                        <a:lnTo>
                          <a:pt x="125" y="199"/>
                        </a:lnTo>
                        <a:lnTo>
                          <a:pt x="130" y="213"/>
                        </a:lnTo>
                        <a:lnTo>
                          <a:pt x="135" y="227"/>
                        </a:lnTo>
                        <a:lnTo>
                          <a:pt x="139" y="242"/>
                        </a:lnTo>
                        <a:lnTo>
                          <a:pt x="144" y="257"/>
                        </a:lnTo>
                        <a:lnTo>
                          <a:pt x="148" y="271"/>
                        </a:lnTo>
                        <a:lnTo>
                          <a:pt x="153" y="285"/>
                        </a:lnTo>
                        <a:lnTo>
                          <a:pt x="157" y="300"/>
                        </a:lnTo>
                        <a:lnTo>
                          <a:pt x="162" y="314"/>
                        </a:lnTo>
                        <a:lnTo>
                          <a:pt x="167" y="329"/>
                        </a:lnTo>
                        <a:lnTo>
                          <a:pt x="171" y="343"/>
                        </a:lnTo>
                        <a:lnTo>
                          <a:pt x="176" y="357"/>
                        </a:lnTo>
                        <a:lnTo>
                          <a:pt x="180" y="371"/>
                        </a:lnTo>
                        <a:lnTo>
                          <a:pt x="185" y="385"/>
                        </a:lnTo>
                        <a:lnTo>
                          <a:pt x="189" y="399"/>
                        </a:lnTo>
                        <a:lnTo>
                          <a:pt x="194" y="414"/>
                        </a:lnTo>
                        <a:lnTo>
                          <a:pt x="198" y="428"/>
                        </a:lnTo>
                        <a:lnTo>
                          <a:pt x="202" y="441"/>
                        </a:lnTo>
                        <a:lnTo>
                          <a:pt x="207" y="455"/>
                        </a:lnTo>
                        <a:lnTo>
                          <a:pt x="208" y="466"/>
                        </a:lnTo>
                        <a:lnTo>
                          <a:pt x="209" y="477"/>
                        </a:lnTo>
                        <a:lnTo>
                          <a:pt x="209" y="488"/>
                        </a:lnTo>
                        <a:lnTo>
                          <a:pt x="209" y="498"/>
                        </a:lnTo>
                        <a:lnTo>
                          <a:pt x="208" y="509"/>
                        </a:lnTo>
                        <a:lnTo>
                          <a:pt x="206" y="519"/>
                        </a:lnTo>
                        <a:lnTo>
                          <a:pt x="203" y="529"/>
                        </a:lnTo>
                        <a:lnTo>
                          <a:pt x="200" y="539"/>
                        </a:lnTo>
                        <a:lnTo>
                          <a:pt x="196" y="548"/>
                        </a:lnTo>
                        <a:lnTo>
                          <a:pt x="192" y="558"/>
                        </a:lnTo>
                        <a:lnTo>
                          <a:pt x="187" y="567"/>
                        </a:lnTo>
                        <a:lnTo>
                          <a:pt x="182" y="577"/>
                        </a:lnTo>
                        <a:lnTo>
                          <a:pt x="176" y="586"/>
                        </a:lnTo>
                        <a:lnTo>
                          <a:pt x="170" y="596"/>
                        </a:lnTo>
                        <a:lnTo>
                          <a:pt x="162" y="605"/>
                        </a:lnTo>
                        <a:lnTo>
                          <a:pt x="155" y="614"/>
                        </a:lnTo>
                        <a:lnTo>
                          <a:pt x="144" y="616"/>
                        </a:lnTo>
                        <a:lnTo>
                          <a:pt x="132" y="617"/>
                        </a:lnTo>
                        <a:lnTo>
                          <a:pt x="122" y="615"/>
                        </a:lnTo>
                        <a:lnTo>
                          <a:pt x="111" y="613"/>
                        </a:lnTo>
                        <a:lnTo>
                          <a:pt x="101" y="609"/>
                        </a:lnTo>
                        <a:lnTo>
                          <a:pt x="91" y="603"/>
                        </a:lnTo>
                        <a:lnTo>
                          <a:pt x="82" y="598"/>
                        </a:lnTo>
                        <a:lnTo>
                          <a:pt x="73" y="591"/>
                        </a:lnTo>
                        <a:lnTo>
                          <a:pt x="64" y="585"/>
                        </a:lnTo>
                        <a:lnTo>
                          <a:pt x="55" y="577"/>
                        </a:lnTo>
                        <a:lnTo>
                          <a:pt x="46" y="570"/>
                        </a:lnTo>
                        <a:lnTo>
                          <a:pt x="37" y="564"/>
                        </a:lnTo>
                        <a:lnTo>
                          <a:pt x="28" y="557"/>
                        </a:lnTo>
                        <a:lnTo>
                          <a:pt x="19" y="552"/>
                        </a:lnTo>
                        <a:lnTo>
                          <a:pt x="10" y="547"/>
                        </a:lnTo>
                        <a:lnTo>
                          <a:pt x="0" y="543"/>
                        </a:lnTo>
                        <a:lnTo>
                          <a:pt x="2" y="526"/>
                        </a:lnTo>
                        <a:lnTo>
                          <a:pt x="5" y="509"/>
                        </a:lnTo>
                        <a:lnTo>
                          <a:pt x="7" y="492"/>
                        </a:lnTo>
                        <a:lnTo>
                          <a:pt x="9" y="475"/>
                        </a:lnTo>
                        <a:lnTo>
                          <a:pt x="11" y="458"/>
                        </a:lnTo>
                        <a:lnTo>
                          <a:pt x="13" y="441"/>
                        </a:lnTo>
                        <a:lnTo>
                          <a:pt x="15" y="424"/>
                        </a:lnTo>
                        <a:lnTo>
                          <a:pt x="17" y="407"/>
                        </a:lnTo>
                        <a:lnTo>
                          <a:pt x="19" y="390"/>
                        </a:lnTo>
                        <a:lnTo>
                          <a:pt x="21" y="373"/>
                        </a:lnTo>
                        <a:lnTo>
                          <a:pt x="22" y="356"/>
                        </a:lnTo>
                        <a:lnTo>
                          <a:pt x="24" y="339"/>
                        </a:lnTo>
                        <a:lnTo>
                          <a:pt x="26" y="323"/>
                        </a:lnTo>
                        <a:lnTo>
                          <a:pt x="28" y="305"/>
                        </a:lnTo>
                        <a:lnTo>
                          <a:pt x="30" y="289"/>
                        </a:lnTo>
                        <a:lnTo>
                          <a:pt x="32" y="272"/>
                        </a:lnTo>
                        <a:lnTo>
                          <a:pt x="33" y="255"/>
                        </a:lnTo>
                        <a:lnTo>
                          <a:pt x="35" y="238"/>
                        </a:lnTo>
                        <a:lnTo>
                          <a:pt x="36" y="221"/>
                        </a:lnTo>
                        <a:lnTo>
                          <a:pt x="38" y="204"/>
                        </a:lnTo>
                        <a:lnTo>
                          <a:pt x="41" y="187"/>
                        </a:lnTo>
                        <a:lnTo>
                          <a:pt x="42" y="170"/>
                        </a:lnTo>
                        <a:lnTo>
                          <a:pt x="44" y="153"/>
                        </a:lnTo>
                        <a:lnTo>
                          <a:pt x="46" y="136"/>
                        </a:lnTo>
                        <a:lnTo>
                          <a:pt x="48" y="120"/>
                        </a:lnTo>
                        <a:lnTo>
                          <a:pt x="49" y="102"/>
                        </a:lnTo>
                        <a:lnTo>
                          <a:pt x="52" y="86"/>
                        </a:lnTo>
                        <a:lnTo>
                          <a:pt x="54" y="68"/>
                        </a:lnTo>
                        <a:lnTo>
                          <a:pt x="56" y="51"/>
                        </a:lnTo>
                        <a:lnTo>
                          <a:pt x="58" y="34"/>
                        </a:lnTo>
                        <a:lnTo>
                          <a:pt x="60" y="17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7FA1D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812" name="Freeform 561"/>
                  <p:cNvSpPr>
                    <a:spLocks/>
                  </p:cNvSpPr>
                  <p:nvPr/>
                </p:nvSpPr>
                <p:spPr bwMode="auto">
                  <a:xfrm>
                    <a:off x="2962" y="1942"/>
                    <a:ext cx="209" cy="617"/>
                  </a:xfrm>
                  <a:custGeom>
                    <a:avLst/>
                    <a:gdLst/>
                    <a:ahLst/>
                    <a:cxnLst>
                      <a:cxn ang="0">
                        <a:pos x="66" y="14"/>
                      </a:cxn>
                      <a:cxn ang="0">
                        <a:pos x="75" y="42"/>
                      </a:cxn>
                      <a:cxn ang="0">
                        <a:pos x="84" y="70"/>
                      </a:cxn>
                      <a:cxn ang="0">
                        <a:pos x="93" y="98"/>
                      </a:cxn>
                      <a:cxn ang="0">
                        <a:pos x="102" y="127"/>
                      </a:cxn>
                      <a:cxn ang="0">
                        <a:pos x="111" y="156"/>
                      </a:cxn>
                      <a:cxn ang="0">
                        <a:pos x="121" y="185"/>
                      </a:cxn>
                      <a:cxn ang="0">
                        <a:pos x="130" y="213"/>
                      </a:cxn>
                      <a:cxn ang="0">
                        <a:pos x="139" y="242"/>
                      </a:cxn>
                      <a:cxn ang="0">
                        <a:pos x="148" y="271"/>
                      </a:cxn>
                      <a:cxn ang="0">
                        <a:pos x="157" y="300"/>
                      </a:cxn>
                      <a:cxn ang="0">
                        <a:pos x="167" y="329"/>
                      </a:cxn>
                      <a:cxn ang="0">
                        <a:pos x="176" y="357"/>
                      </a:cxn>
                      <a:cxn ang="0">
                        <a:pos x="185" y="385"/>
                      </a:cxn>
                      <a:cxn ang="0">
                        <a:pos x="194" y="414"/>
                      </a:cxn>
                      <a:cxn ang="0">
                        <a:pos x="202" y="441"/>
                      </a:cxn>
                      <a:cxn ang="0">
                        <a:pos x="208" y="466"/>
                      </a:cxn>
                      <a:cxn ang="0">
                        <a:pos x="209" y="488"/>
                      </a:cxn>
                      <a:cxn ang="0">
                        <a:pos x="208" y="509"/>
                      </a:cxn>
                      <a:cxn ang="0">
                        <a:pos x="203" y="529"/>
                      </a:cxn>
                      <a:cxn ang="0">
                        <a:pos x="196" y="548"/>
                      </a:cxn>
                      <a:cxn ang="0">
                        <a:pos x="187" y="567"/>
                      </a:cxn>
                      <a:cxn ang="0">
                        <a:pos x="176" y="586"/>
                      </a:cxn>
                      <a:cxn ang="0">
                        <a:pos x="162" y="605"/>
                      </a:cxn>
                      <a:cxn ang="0">
                        <a:pos x="144" y="616"/>
                      </a:cxn>
                      <a:cxn ang="0">
                        <a:pos x="122" y="615"/>
                      </a:cxn>
                      <a:cxn ang="0">
                        <a:pos x="101" y="609"/>
                      </a:cxn>
                      <a:cxn ang="0">
                        <a:pos x="82" y="598"/>
                      </a:cxn>
                      <a:cxn ang="0">
                        <a:pos x="64" y="585"/>
                      </a:cxn>
                      <a:cxn ang="0">
                        <a:pos x="46" y="570"/>
                      </a:cxn>
                      <a:cxn ang="0">
                        <a:pos x="28" y="557"/>
                      </a:cxn>
                      <a:cxn ang="0">
                        <a:pos x="10" y="547"/>
                      </a:cxn>
                      <a:cxn ang="0">
                        <a:pos x="2" y="526"/>
                      </a:cxn>
                      <a:cxn ang="0">
                        <a:pos x="7" y="492"/>
                      </a:cxn>
                      <a:cxn ang="0">
                        <a:pos x="11" y="458"/>
                      </a:cxn>
                      <a:cxn ang="0">
                        <a:pos x="15" y="424"/>
                      </a:cxn>
                      <a:cxn ang="0">
                        <a:pos x="19" y="390"/>
                      </a:cxn>
                      <a:cxn ang="0">
                        <a:pos x="22" y="356"/>
                      </a:cxn>
                      <a:cxn ang="0">
                        <a:pos x="26" y="323"/>
                      </a:cxn>
                      <a:cxn ang="0">
                        <a:pos x="30" y="289"/>
                      </a:cxn>
                      <a:cxn ang="0">
                        <a:pos x="33" y="255"/>
                      </a:cxn>
                      <a:cxn ang="0">
                        <a:pos x="36" y="221"/>
                      </a:cxn>
                      <a:cxn ang="0">
                        <a:pos x="41" y="187"/>
                      </a:cxn>
                      <a:cxn ang="0">
                        <a:pos x="44" y="153"/>
                      </a:cxn>
                      <a:cxn ang="0">
                        <a:pos x="48" y="120"/>
                      </a:cxn>
                      <a:cxn ang="0">
                        <a:pos x="52" y="86"/>
                      </a:cxn>
                      <a:cxn ang="0">
                        <a:pos x="56" y="51"/>
                      </a:cxn>
                      <a:cxn ang="0">
                        <a:pos x="60" y="17"/>
                      </a:cxn>
                    </a:cxnLst>
                    <a:rect l="0" t="0" r="r" b="b"/>
                    <a:pathLst>
                      <a:path w="209" h="617">
                        <a:moveTo>
                          <a:pt x="62" y="0"/>
                        </a:moveTo>
                        <a:lnTo>
                          <a:pt x="66" y="14"/>
                        </a:lnTo>
                        <a:lnTo>
                          <a:pt x="71" y="28"/>
                        </a:lnTo>
                        <a:lnTo>
                          <a:pt x="75" y="42"/>
                        </a:lnTo>
                        <a:lnTo>
                          <a:pt x="80" y="56"/>
                        </a:lnTo>
                        <a:lnTo>
                          <a:pt x="84" y="70"/>
                        </a:lnTo>
                        <a:lnTo>
                          <a:pt x="89" y="84"/>
                        </a:lnTo>
                        <a:lnTo>
                          <a:pt x="93" y="98"/>
                        </a:lnTo>
                        <a:lnTo>
                          <a:pt x="98" y="113"/>
                        </a:lnTo>
                        <a:lnTo>
                          <a:pt x="102" y="127"/>
                        </a:lnTo>
                        <a:lnTo>
                          <a:pt x="107" y="141"/>
                        </a:lnTo>
                        <a:lnTo>
                          <a:pt x="111" y="156"/>
                        </a:lnTo>
                        <a:lnTo>
                          <a:pt x="116" y="170"/>
                        </a:lnTo>
                        <a:lnTo>
                          <a:pt x="121" y="185"/>
                        </a:lnTo>
                        <a:lnTo>
                          <a:pt x="125" y="199"/>
                        </a:lnTo>
                        <a:lnTo>
                          <a:pt x="130" y="213"/>
                        </a:lnTo>
                        <a:lnTo>
                          <a:pt x="135" y="227"/>
                        </a:lnTo>
                        <a:lnTo>
                          <a:pt x="139" y="242"/>
                        </a:lnTo>
                        <a:lnTo>
                          <a:pt x="144" y="257"/>
                        </a:lnTo>
                        <a:lnTo>
                          <a:pt x="148" y="271"/>
                        </a:lnTo>
                        <a:lnTo>
                          <a:pt x="153" y="285"/>
                        </a:lnTo>
                        <a:lnTo>
                          <a:pt x="157" y="300"/>
                        </a:lnTo>
                        <a:lnTo>
                          <a:pt x="162" y="314"/>
                        </a:lnTo>
                        <a:lnTo>
                          <a:pt x="167" y="329"/>
                        </a:lnTo>
                        <a:lnTo>
                          <a:pt x="171" y="343"/>
                        </a:lnTo>
                        <a:lnTo>
                          <a:pt x="176" y="357"/>
                        </a:lnTo>
                        <a:lnTo>
                          <a:pt x="180" y="371"/>
                        </a:lnTo>
                        <a:lnTo>
                          <a:pt x="185" y="385"/>
                        </a:lnTo>
                        <a:lnTo>
                          <a:pt x="189" y="399"/>
                        </a:lnTo>
                        <a:lnTo>
                          <a:pt x="194" y="414"/>
                        </a:lnTo>
                        <a:lnTo>
                          <a:pt x="198" y="428"/>
                        </a:lnTo>
                        <a:lnTo>
                          <a:pt x="202" y="441"/>
                        </a:lnTo>
                        <a:lnTo>
                          <a:pt x="207" y="455"/>
                        </a:lnTo>
                        <a:lnTo>
                          <a:pt x="208" y="466"/>
                        </a:lnTo>
                        <a:lnTo>
                          <a:pt x="209" y="477"/>
                        </a:lnTo>
                        <a:lnTo>
                          <a:pt x="209" y="488"/>
                        </a:lnTo>
                        <a:lnTo>
                          <a:pt x="209" y="498"/>
                        </a:lnTo>
                        <a:lnTo>
                          <a:pt x="208" y="509"/>
                        </a:lnTo>
                        <a:lnTo>
                          <a:pt x="206" y="519"/>
                        </a:lnTo>
                        <a:lnTo>
                          <a:pt x="203" y="529"/>
                        </a:lnTo>
                        <a:lnTo>
                          <a:pt x="200" y="539"/>
                        </a:lnTo>
                        <a:lnTo>
                          <a:pt x="196" y="548"/>
                        </a:lnTo>
                        <a:lnTo>
                          <a:pt x="192" y="558"/>
                        </a:lnTo>
                        <a:lnTo>
                          <a:pt x="187" y="567"/>
                        </a:lnTo>
                        <a:lnTo>
                          <a:pt x="182" y="577"/>
                        </a:lnTo>
                        <a:lnTo>
                          <a:pt x="176" y="586"/>
                        </a:lnTo>
                        <a:lnTo>
                          <a:pt x="170" y="596"/>
                        </a:lnTo>
                        <a:lnTo>
                          <a:pt x="162" y="605"/>
                        </a:lnTo>
                        <a:lnTo>
                          <a:pt x="155" y="614"/>
                        </a:lnTo>
                        <a:lnTo>
                          <a:pt x="144" y="616"/>
                        </a:lnTo>
                        <a:lnTo>
                          <a:pt x="132" y="617"/>
                        </a:lnTo>
                        <a:lnTo>
                          <a:pt x="122" y="615"/>
                        </a:lnTo>
                        <a:lnTo>
                          <a:pt x="111" y="613"/>
                        </a:lnTo>
                        <a:lnTo>
                          <a:pt x="101" y="609"/>
                        </a:lnTo>
                        <a:lnTo>
                          <a:pt x="91" y="603"/>
                        </a:lnTo>
                        <a:lnTo>
                          <a:pt x="82" y="598"/>
                        </a:lnTo>
                        <a:lnTo>
                          <a:pt x="73" y="591"/>
                        </a:lnTo>
                        <a:lnTo>
                          <a:pt x="64" y="585"/>
                        </a:lnTo>
                        <a:lnTo>
                          <a:pt x="55" y="577"/>
                        </a:lnTo>
                        <a:lnTo>
                          <a:pt x="46" y="570"/>
                        </a:lnTo>
                        <a:lnTo>
                          <a:pt x="37" y="564"/>
                        </a:lnTo>
                        <a:lnTo>
                          <a:pt x="28" y="557"/>
                        </a:lnTo>
                        <a:lnTo>
                          <a:pt x="19" y="552"/>
                        </a:lnTo>
                        <a:lnTo>
                          <a:pt x="10" y="547"/>
                        </a:lnTo>
                        <a:lnTo>
                          <a:pt x="0" y="543"/>
                        </a:lnTo>
                        <a:lnTo>
                          <a:pt x="2" y="526"/>
                        </a:lnTo>
                        <a:lnTo>
                          <a:pt x="5" y="509"/>
                        </a:lnTo>
                        <a:lnTo>
                          <a:pt x="7" y="492"/>
                        </a:lnTo>
                        <a:lnTo>
                          <a:pt x="9" y="475"/>
                        </a:lnTo>
                        <a:lnTo>
                          <a:pt x="11" y="458"/>
                        </a:lnTo>
                        <a:lnTo>
                          <a:pt x="13" y="441"/>
                        </a:lnTo>
                        <a:lnTo>
                          <a:pt x="15" y="424"/>
                        </a:lnTo>
                        <a:lnTo>
                          <a:pt x="17" y="407"/>
                        </a:lnTo>
                        <a:lnTo>
                          <a:pt x="19" y="390"/>
                        </a:lnTo>
                        <a:lnTo>
                          <a:pt x="21" y="373"/>
                        </a:lnTo>
                        <a:lnTo>
                          <a:pt x="22" y="356"/>
                        </a:lnTo>
                        <a:lnTo>
                          <a:pt x="24" y="339"/>
                        </a:lnTo>
                        <a:lnTo>
                          <a:pt x="26" y="323"/>
                        </a:lnTo>
                        <a:lnTo>
                          <a:pt x="28" y="305"/>
                        </a:lnTo>
                        <a:lnTo>
                          <a:pt x="30" y="289"/>
                        </a:lnTo>
                        <a:lnTo>
                          <a:pt x="32" y="272"/>
                        </a:lnTo>
                        <a:lnTo>
                          <a:pt x="33" y="255"/>
                        </a:lnTo>
                        <a:lnTo>
                          <a:pt x="35" y="238"/>
                        </a:lnTo>
                        <a:lnTo>
                          <a:pt x="36" y="221"/>
                        </a:lnTo>
                        <a:lnTo>
                          <a:pt x="38" y="204"/>
                        </a:lnTo>
                        <a:lnTo>
                          <a:pt x="41" y="187"/>
                        </a:lnTo>
                        <a:lnTo>
                          <a:pt x="42" y="170"/>
                        </a:lnTo>
                        <a:lnTo>
                          <a:pt x="44" y="153"/>
                        </a:lnTo>
                        <a:lnTo>
                          <a:pt x="46" y="136"/>
                        </a:lnTo>
                        <a:lnTo>
                          <a:pt x="48" y="120"/>
                        </a:lnTo>
                        <a:lnTo>
                          <a:pt x="49" y="102"/>
                        </a:lnTo>
                        <a:lnTo>
                          <a:pt x="52" y="86"/>
                        </a:lnTo>
                        <a:lnTo>
                          <a:pt x="54" y="68"/>
                        </a:lnTo>
                        <a:lnTo>
                          <a:pt x="56" y="51"/>
                        </a:lnTo>
                        <a:lnTo>
                          <a:pt x="58" y="34"/>
                        </a:lnTo>
                        <a:lnTo>
                          <a:pt x="60" y="17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2F5389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</p:grpSp>
        </p:grpSp>
        <p:grpSp>
          <p:nvGrpSpPr>
            <p:cNvPr id="236" name="Group 580"/>
            <p:cNvGrpSpPr>
              <a:grpSpLocks/>
            </p:cNvGrpSpPr>
            <p:nvPr/>
          </p:nvGrpSpPr>
          <p:grpSpPr bwMode="auto">
            <a:xfrm>
              <a:off x="3787775" y="4429126"/>
              <a:ext cx="981075" cy="1143000"/>
              <a:chOff x="2386" y="2790"/>
              <a:chExt cx="618" cy="720"/>
            </a:xfrm>
          </p:grpSpPr>
          <p:grpSp>
            <p:nvGrpSpPr>
              <p:cNvPr id="2790" name="Group 568"/>
              <p:cNvGrpSpPr>
                <a:grpSpLocks/>
              </p:cNvGrpSpPr>
              <p:nvPr/>
            </p:nvGrpSpPr>
            <p:grpSpPr bwMode="auto">
              <a:xfrm>
                <a:off x="2386" y="2790"/>
                <a:ext cx="618" cy="720"/>
                <a:chOff x="2386" y="2790"/>
                <a:chExt cx="618" cy="720"/>
              </a:xfrm>
            </p:grpSpPr>
            <p:sp>
              <p:nvSpPr>
                <p:cNvPr id="2802" name="Freeform 565"/>
                <p:cNvSpPr>
                  <a:spLocks/>
                </p:cNvSpPr>
                <p:nvPr/>
              </p:nvSpPr>
              <p:spPr bwMode="auto">
                <a:xfrm>
                  <a:off x="2402" y="2806"/>
                  <a:ext cx="602" cy="704"/>
                </a:xfrm>
                <a:custGeom>
                  <a:avLst/>
                  <a:gdLst/>
                  <a:ahLst/>
                  <a:cxnLst>
                    <a:cxn ang="0">
                      <a:pos x="80" y="23"/>
                    </a:cxn>
                    <a:cxn ang="0">
                      <a:pos x="64" y="58"/>
                    </a:cxn>
                    <a:cxn ang="0">
                      <a:pos x="52" y="92"/>
                    </a:cxn>
                    <a:cxn ang="0">
                      <a:pos x="41" y="127"/>
                    </a:cxn>
                    <a:cxn ang="0">
                      <a:pos x="33" y="162"/>
                    </a:cxn>
                    <a:cxn ang="0">
                      <a:pos x="26" y="197"/>
                    </a:cxn>
                    <a:cxn ang="0">
                      <a:pos x="19" y="231"/>
                    </a:cxn>
                    <a:cxn ang="0">
                      <a:pos x="13" y="266"/>
                    </a:cxn>
                    <a:cxn ang="0">
                      <a:pos x="0" y="495"/>
                    </a:cxn>
                    <a:cxn ang="0">
                      <a:pos x="2" y="527"/>
                    </a:cxn>
                    <a:cxn ang="0">
                      <a:pos x="4" y="558"/>
                    </a:cxn>
                    <a:cxn ang="0">
                      <a:pos x="6" y="589"/>
                    </a:cxn>
                    <a:cxn ang="0">
                      <a:pos x="8" y="620"/>
                    </a:cxn>
                    <a:cxn ang="0">
                      <a:pos x="10" y="652"/>
                    </a:cxn>
                    <a:cxn ang="0">
                      <a:pos x="12" y="683"/>
                    </a:cxn>
                    <a:cxn ang="0">
                      <a:pos x="31" y="704"/>
                    </a:cxn>
                    <a:cxn ang="0">
                      <a:pos x="85" y="704"/>
                    </a:cxn>
                    <a:cxn ang="0">
                      <a:pos x="138" y="704"/>
                    </a:cxn>
                    <a:cxn ang="0">
                      <a:pos x="192" y="704"/>
                    </a:cxn>
                    <a:cxn ang="0">
                      <a:pos x="245" y="704"/>
                    </a:cxn>
                    <a:cxn ang="0">
                      <a:pos x="299" y="704"/>
                    </a:cxn>
                    <a:cxn ang="0">
                      <a:pos x="352" y="704"/>
                    </a:cxn>
                    <a:cxn ang="0">
                      <a:pos x="406" y="704"/>
                    </a:cxn>
                    <a:cxn ang="0">
                      <a:pos x="459" y="704"/>
                    </a:cxn>
                    <a:cxn ang="0">
                      <a:pos x="513" y="704"/>
                    </a:cxn>
                    <a:cxn ang="0">
                      <a:pos x="566" y="704"/>
                    </a:cxn>
                    <a:cxn ang="0">
                      <a:pos x="586" y="684"/>
                    </a:cxn>
                    <a:cxn ang="0">
                      <a:pos x="589" y="654"/>
                    </a:cxn>
                    <a:cxn ang="0">
                      <a:pos x="591" y="624"/>
                    </a:cxn>
                    <a:cxn ang="0">
                      <a:pos x="594" y="594"/>
                    </a:cxn>
                    <a:cxn ang="0">
                      <a:pos x="597" y="564"/>
                    </a:cxn>
                    <a:cxn ang="0">
                      <a:pos x="600" y="534"/>
                    </a:cxn>
                    <a:cxn ang="0">
                      <a:pos x="602" y="504"/>
                    </a:cxn>
                    <a:cxn ang="0">
                      <a:pos x="591" y="269"/>
                    </a:cxn>
                    <a:cxn ang="0">
                      <a:pos x="585" y="235"/>
                    </a:cxn>
                    <a:cxn ang="0">
                      <a:pos x="579" y="200"/>
                    </a:cxn>
                    <a:cxn ang="0">
                      <a:pos x="572" y="165"/>
                    </a:cxn>
                    <a:cxn ang="0">
                      <a:pos x="565" y="130"/>
                    </a:cxn>
                    <a:cxn ang="0">
                      <a:pos x="557" y="93"/>
                    </a:cxn>
                    <a:cxn ang="0">
                      <a:pos x="548" y="54"/>
                    </a:cxn>
                    <a:cxn ang="0">
                      <a:pos x="538" y="14"/>
                    </a:cxn>
                    <a:cxn ang="0">
                      <a:pos x="506" y="0"/>
                    </a:cxn>
                    <a:cxn ang="0">
                      <a:pos x="465" y="0"/>
                    </a:cxn>
                    <a:cxn ang="0">
                      <a:pos x="423" y="0"/>
                    </a:cxn>
                    <a:cxn ang="0">
                      <a:pos x="382" y="0"/>
                    </a:cxn>
                    <a:cxn ang="0">
                      <a:pos x="340" y="0"/>
                    </a:cxn>
                    <a:cxn ang="0">
                      <a:pos x="299" y="0"/>
                    </a:cxn>
                    <a:cxn ang="0">
                      <a:pos x="258" y="0"/>
                    </a:cxn>
                    <a:cxn ang="0">
                      <a:pos x="216" y="0"/>
                    </a:cxn>
                    <a:cxn ang="0">
                      <a:pos x="175" y="0"/>
                    </a:cxn>
                    <a:cxn ang="0">
                      <a:pos x="133" y="0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602" h="704">
                      <a:moveTo>
                        <a:pt x="92" y="0"/>
                      </a:moveTo>
                      <a:lnTo>
                        <a:pt x="86" y="11"/>
                      </a:lnTo>
                      <a:lnTo>
                        <a:pt x="80" y="23"/>
                      </a:lnTo>
                      <a:lnTo>
                        <a:pt x="74" y="34"/>
                      </a:lnTo>
                      <a:lnTo>
                        <a:pt x="69" y="46"/>
                      </a:lnTo>
                      <a:lnTo>
                        <a:pt x="64" y="58"/>
                      </a:lnTo>
                      <a:lnTo>
                        <a:pt x="60" y="69"/>
                      </a:lnTo>
                      <a:lnTo>
                        <a:pt x="56" y="81"/>
                      </a:lnTo>
                      <a:lnTo>
                        <a:pt x="52" y="92"/>
                      </a:lnTo>
                      <a:lnTo>
                        <a:pt x="48" y="104"/>
                      </a:lnTo>
                      <a:lnTo>
                        <a:pt x="45" y="116"/>
                      </a:lnTo>
                      <a:lnTo>
                        <a:pt x="41" y="127"/>
                      </a:lnTo>
                      <a:lnTo>
                        <a:pt x="38" y="139"/>
                      </a:lnTo>
                      <a:lnTo>
                        <a:pt x="36" y="150"/>
                      </a:lnTo>
                      <a:lnTo>
                        <a:pt x="33" y="162"/>
                      </a:lnTo>
                      <a:lnTo>
                        <a:pt x="30" y="174"/>
                      </a:lnTo>
                      <a:lnTo>
                        <a:pt x="28" y="185"/>
                      </a:lnTo>
                      <a:lnTo>
                        <a:pt x="26" y="197"/>
                      </a:lnTo>
                      <a:lnTo>
                        <a:pt x="24" y="208"/>
                      </a:lnTo>
                      <a:lnTo>
                        <a:pt x="22" y="220"/>
                      </a:lnTo>
                      <a:lnTo>
                        <a:pt x="19" y="231"/>
                      </a:lnTo>
                      <a:lnTo>
                        <a:pt x="17" y="243"/>
                      </a:lnTo>
                      <a:lnTo>
                        <a:pt x="15" y="254"/>
                      </a:lnTo>
                      <a:lnTo>
                        <a:pt x="13" y="266"/>
                      </a:lnTo>
                      <a:lnTo>
                        <a:pt x="11" y="278"/>
                      </a:lnTo>
                      <a:lnTo>
                        <a:pt x="9" y="289"/>
                      </a:lnTo>
                      <a:lnTo>
                        <a:pt x="0" y="495"/>
                      </a:lnTo>
                      <a:lnTo>
                        <a:pt x="0" y="506"/>
                      </a:lnTo>
                      <a:lnTo>
                        <a:pt x="1" y="516"/>
                      </a:lnTo>
                      <a:lnTo>
                        <a:pt x="2" y="527"/>
                      </a:lnTo>
                      <a:lnTo>
                        <a:pt x="2" y="537"/>
                      </a:lnTo>
                      <a:lnTo>
                        <a:pt x="3" y="547"/>
                      </a:lnTo>
                      <a:lnTo>
                        <a:pt x="4" y="558"/>
                      </a:lnTo>
                      <a:lnTo>
                        <a:pt x="4" y="569"/>
                      </a:lnTo>
                      <a:lnTo>
                        <a:pt x="5" y="579"/>
                      </a:lnTo>
                      <a:lnTo>
                        <a:pt x="6" y="589"/>
                      </a:lnTo>
                      <a:lnTo>
                        <a:pt x="6" y="600"/>
                      </a:lnTo>
                      <a:lnTo>
                        <a:pt x="7" y="610"/>
                      </a:lnTo>
                      <a:lnTo>
                        <a:pt x="8" y="620"/>
                      </a:lnTo>
                      <a:lnTo>
                        <a:pt x="8" y="631"/>
                      </a:lnTo>
                      <a:lnTo>
                        <a:pt x="9" y="642"/>
                      </a:lnTo>
                      <a:lnTo>
                        <a:pt x="10" y="652"/>
                      </a:lnTo>
                      <a:lnTo>
                        <a:pt x="11" y="663"/>
                      </a:lnTo>
                      <a:lnTo>
                        <a:pt x="11" y="673"/>
                      </a:lnTo>
                      <a:lnTo>
                        <a:pt x="12" y="683"/>
                      </a:lnTo>
                      <a:lnTo>
                        <a:pt x="12" y="694"/>
                      </a:lnTo>
                      <a:lnTo>
                        <a:pt x="13" y="704"/>
                      </a:lnTo>
                      <a:lnTo>
                        <a:pt x="31" y="704"/>
                      </a:lnTo>
                      <a:lnTo>
                        <a:pt x="49" y="704"/>
                      </a:lnTo>
                      <a:lnTo>
                        <a:pt x="67" y="704"/>
                      </a:lnTo>
                      <a:lnTo>
                        <a:pt x="85" y="704"/>
                      </a:lnTo>
                      <a:lnTo>
                        <a:pt x="102" y="704"/>
                      </a:lnTo>
                      <a:lnTo>
                        <a:pt x="120" y="704"/>
                      </a:lnTo>
                      <a:lnTo>
                        <a:pt x="138" y="704"/>
                      </a:lnTo>
                      <a:lnTo>
                        <a:pt x="156" y="704"/>
                      </a:lnTo>
                      <a:lnTo>
                        <a:pt x="174" y="704"/>
                      </a:lnTo>
                      <a:lnTo>
                        <a:pt x="192" y="704"/>
                      </a:lnTo>
                      <a:lnTo>
                        <a:pt x="209" y="704"/>
                      </a:lnTo>
                      <a:lnTo>
                        <a:pt x="228" y="704"/>
                      </a:lnTo>
                      <a:lnTo>
                        <a:pt x="245" y="704"/>
                      </a:lnTo>
                      <a:lnTo>
                        <a:pt x="263" y="704"/>
                      </a:lnTo>
                      <a:lnTo>
                        <a:pt x="281" y="704"/>
                      </a:lnTo>
                      <a:lnTo>
                        <a:pt x="299" y="704"/>
                      </a:lnTo>
                      <a:lnTo>
                        <a:pt x="316" y="704"/>
                      </a:lnTo>
                      <a:lnTo>
                        <a:pt x="334" y="704"/>
                      </a:lnTo>
                      <a:lnTo>
                        <a:pt x="352" y="704"/>
                      </a:lnTo>
                      <a:lnTo>
                        <a:pt x="370" y="704"/>
                      </a:lnTo>
                      <a:lnTo>
                        <a:pt x="388" y="704"/>
                      </a:lnTo>
                      <a:lnTo>
                        <a:pt x="406" y="704"/>
                      </a:lnTo>
                      <a:lnTo>
                        <a:pt x="424" y="704"/>
                      </a:lnTo>
                      <a:lnTo>
                        <a:pt x="441" y="704"/>
                      </a:lnTo>
                      <a:lnTo>
                        <a:pt x="459" y="704"/>
                      </a:lnTo>
                      <a:lnTo>
                        <a:pt x="477" y="704"/>
                      </a:lnTo>
                      <a:lnTo>
                        <a:pt x="495" y="704"/>
                      </a:lnTo>
                      <a:lnTo>
                        <a:pt x="513" y="704"/>
                      </a:lnTo>
                      <a:lnTo>
                        <a:pt x="531" y="704"/>
                      </a:lnTo>
                      <a:lnTo>
                        <a:pt x="549" y="704"/>
                      </a:lnTo>
                      <a:lnTo>
                        <a:pt x="566" y="704"/>
                      </a:lnTo>
                      <a:lnTo>
                        <a:pt x="584" y="704"/>
                      </a:lnTo>
                      <a:lnTo>
                        <a:pt x="585" y="694"/>
                      </a:lnTo>
                      <a:lnTo>
                        <a:pt x="586" y="684"/>
                      </a:lnTo>
                      <a:lnTo>
                        <a:pt x="587" y="674"/>
                      </a:lnTo>
                      <a:lnTo>
                        <a:pt x="588" y="664"/>
                      </a:lnTo>
                      <a:lnTo>
                        <a:pt x="589" y="654"/>
                      </a:lnTo>
                      <a:lnTo>
                        <a:pt x="589" y="644"/>
                      </a:lnTo>
                      <a:lnTo>
                        <a:pt x="590" y="634"/>
                      </a:lnTo>
                      <a:lnTo>
                        <a:pt x="591" y="624"/>
                      </a:lnTo>
                      <a:lnTo>
                        <a:pt x="592" y="614"/>
                      </a:lnTo>
                      <a:lnTo>
                        <a:pt x="594" y="604"/>
                      </a:lnTo>
                      <a:lnTo>
                        <a:pt x="594" y="594"/>
                      </a:lnTo>
                      <a:lnTo>
                        <a:pt x="595" y="584"/>
                      </a:lnTo>
                      <a:lnTo>
                        <a:pt x="596" y="574"/>
                      </a:lnTo>
                      <a:lnTo>
                        <a:pt x="597" y="564"/>
                      </a:lnTo>
                      <a:lnTo>
                        <a:pt x="598" y="554"/>
                      </a:lnTo>
                      <a:lnTo>
                        <a:pt x="599" y="544"/>
                      </a:lnTo>
                      <a:lnTo>
                        <a:pt x="600" y="534"/>
                      </a:lnTo>
                      <a:lnTo>
                        <a:pt x="600" y="524"/>
                      </a:lnTo>
                      <a:lnTo>
                        <a:pt x="601" y="514"/>
                      </a:lnTo>
                      <a:lnTo>
                        <a:pt x="602" y="504"/>
                      </a:lnTo>
                      <a:lnTo>
                        <a:pt x="596" y="292"/>
                      </a:lnTo>
                      <a:lnTo>
                        <a:pt x="594" y="280"/>
                      </a:lnTo>
                      <a:lnTo>
                        <a:pt x="591" y="269"/>
                      </a:lnTo>
                      <a:lnTo>
                        <a:pt x="589" y="258"/>
                      </a:lnTo>
                      <a:lnTo>
                        <a:pt x="587" y="246"/>
                      </a:lnTo>
                      <a:lnTo>
                        <a:pt x="585" y="235"/>
                      </a:lnTo>
                      <a:lnTo>
                        <a:pt x="583" y="223"/>
                      </a:lnTo>
                      <a:lnTo>
                        <a:pt x="581" y="212"/>
                      </a:lnTo>
                      <a:lnTo>
                        <a:pt x="579" y="200"/>
                      </a:lnTo>
                      <a:lnTo>
                        <a:pt x="577" y="189"/>
                      </a:lnTo>
                      <a:lnTo>
                        <a:pt x="575" y="177"/>
                      </a:lnTo>
                      <a:lnTo>
                        <a:pt x="572" y="165"/>
                      </a:lnTo>
                      <a:lnTo>
                        <a:pt x="570" y="154"/>
                      </a:lnTo>
                      <a:lnTo>
                        <a:pt x="567" y="142"/>
                      </a:lnTo>
                      <a:lnTo>
                        <a:pt x="565" y="130"/>
                      </a:lnTo>
                      <a:lnTo>
                        <a:pt x="562" y="118"/>
                      </a:lnTo>
                      <a:lnTo>
                        <a:pt x="560" y="105"/>
                      </a:lnTo>
                      <a:lnTo>
                        <a:pt x="557" y="93"/>
                      </a:lnTo>
                      <a:lnTo>
                        <a:pt x="554" y="80"/>
                      </a:lnTo>
                      <a:lnTo>
                        <a:pt x="551" y="67"/>
                      </a:lnTo>
                      <a:lnTo>
                        <a:pt x="548" y="54"/>
                      </a:lnTo>
                      <a:lnTo>
                        <a:pt x="545" y="41"/>
                      </a:lnTo>
                      <a:lnTo>
                        <a:pt x="541" y="28"/>
                      </a:lnTo>
                      <a:lnTo>
                        <a:pt x="538" y="14"/>
                      </a:lnTo>
                      <a:lnTo>
                        <a:pt x="534" y="0"/>
                      </a:lnTo>
                      <a:lnTo>
                        <a:pt x="520" y="0"/>
                      </a:lnTo>
                      <a:lnTo>
                        <a:pt x="506" y="0"/>
                      </a:lnTo>
                      <a:lnTo>
                        <a:pt x="492" y="0"/>
                      </a:lnTo>
                      <a:lnTo>
                        <a:pt x="478" y="0"/>
                      </a:lnTo>
                      <a:lnTo>
                        <a:pt x="465" y="0"/>
                      </a:lnTo>
                      <a:lnTo>
                        <a:pt x="451" y="0"/>
                      </a:lnTo>
                      <a:lnTo>
                        <a:pt x="437" y="0"/>
                      </a:lnTo>
                      <a:lnTo>
                        <a:pt x="423" y="0"/>
                      </a:lnTo>
                      <a:lnTo>
                        <a:pt x="410" y="0"/>
                      </a:lnTo>
                      <a:lnTo>
                        <a:pt x="395" y="0"/>
                      </a:lnTo>
                      <a:lnTo>
                        <a:pt x="382" y="0"/>
                      </a:lnTo>
                      <a:lnTo>
                        <a:pt x="368" y="0"/>
                      </a:lnTo>
                      <a:lnTo>
                        <a:pt x="354" y="0"/>
                      </a:lnTo>
                      <a:lnTo>
                        <a:pt x="340" y="0"/>
                      </a:lnTo>
                      <a:lnTo>
                        <a:pt x="327" y="0"/>
                      </a:lnTo>
                      <a:lnTo>
                        <a:pt x="313" y="0"/>
                      </a:lnTo>
                      <a:lnTo>
                        <a:pt x="299" y="0"/>
                      </a:lnTo>
                      <a:lnTo>
                        <a:pt x="285" y="0"/>
                      </a:lnTo>
                      <a:lnTo>
                        <a:pt x="271" y="0"/>
                      </a:lnTo>
                      <a:lnTo>
                        <a:pt x="258" y="0"/>
                      </a:lnTo>
                      <a:lnTo>
                        <a:pt x="244" y="0"/>
                      </a:lnTo>
                      <a:lnTo>
                        <a:pt x="230" y="0"/>
                      </a:lnTo>
                      <a:lnTo>
                        <a:pt x="216" y="0"/>
                      </a:lnTo>
                      <a:lnTo>
                        <a:pt x="203" y="0"/>
                      </a:lnTo>
                      <a:lnTo>
                        <a:pt x="189" y="0"/>
                      </a:lnTo>
                      <a:lnTo>
                        <a:pt x="175" y="0"/>
                      </a:lnTo>
                      <a:lnTo>
                        <a:pt x="161" y="0"/>
                      </a:lnTo>
                      <a:lnTo>
                        <a:pt x="147" y="0"/>
                      </a:lnTo>
                      <a:lnTo>
                        <a:pt x="133" y="0"/>
                      </a:lnTo>
                      <a:lnTo>
                        <a:pt x="120" y="0"/>
                      </a:lnTo>
                      <a:lnTo>
                        <a:pt x="106" y="0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03" name="Freeform 566"/>
                <p:cNvSpPr>
                  <a:spLocks/>
                </p:cNvSpPr>
                <p:nvPr/>
              </p:nvSpPr>
              <p:spPr bwMode="auto">
                <a:xfrm>
                  <a:off x="2386" y="2790"/>
                  <a:ext cx="602" cy="704"/>
                </a:xfrm>
                <a:custGeom>
                  <a:avLst/>
                  <a:gdLst/>
                  <a:ahLst/>
                  <a:cxnLst>
                    <a:cxn ang="0">
                      <a:pos x="80" y="23"/>
                    </a:cxn>
                    <a:cxn ang="0">
                      <a:pos x="64" y="58"/>
                    </a:cxn>
                    <a:cxn ang="0">
                      <a:pos x="52" y="92"/>
                    </a:cxn>
                    <a:cxn ang="0">
                      <a:pos x="41" y="127"/>
                    </a:cxn>
                    <a:cxn ang="0">
                      <a:pos x="33" y="162"/>
                    </a:cxn>
                    <a:cxn ang="0">
                      <a:pos x="26" y="197"/>
                    </a:cxn>
                    <a:cxn ang="0">
                      <a:pos x="19" y="231"/>
                    </a:cxn>
                    <a:cxn ang="0">
                      <a:pos x="13" y="266"/>
                    </a:cxn>
                    <a:cxn ang="0">
                      <a:pos x="0" y="495"/>
                    </a:cxn>
                    <a:cxn ang="0">
                      <a:pos x="2" y="527"/>
                    </a:cxn>
                    <a:cxn ang="0">
                      <a:pos x="4" y="558"/>
                    </a:cxn>
                    <a:cxn ang="0">
                      <a:pos x="6" y="589"/>
                    </a:cxn>
                    <a:cxn ang="0">
                      <a:pos x="8" y="620"/>
                    </a:cxn>
                    <a:cxn ang="0">
                      <a:pos x="10" y="652"/>
                    </a:cxn>
                    <a:cxn ang="0">
                      <a:pos x="12" y="683"/>
                    </a:cxn>
                    <a:cxn ang="0">
                      <a:pos x="31" y="704"/>
                    </a:cxn>
                    <a:cxn ang="0">
                      <a:pos x="85" y="704"/>
                    </a:cxn>
                    <a:cxn ang="0">
                      <a:pos x="138" y="704"/>
                    </a:cxn>
                    <a:cxn ang="0">
                      <a:pos x="192" y="704"/>
                    </a:cxn>
                    <a:cxn ang="0">
                      <a:pos x="245" y="704"/>
                    </a:cxn>
                    <a:cxn ang="0">
                      <a:pos x="299" y="704"/>
                    </a:cxn>
                    <a:cxn ang="0">
                      <a:pos x="352" y="704"/>
                    </a:cxn>
                    <a:cxn ang="0">
                      <a:pos x="406" y="704"/>
                    </a:cxn>
                    <a:cxn ang="0">
                      <a:pos x="459" y="704"/>
                    </a:cxn>
                    <a:cxn ang="0">
                      <a:pos x="513" y="704"/>
                    </a:cxn>
                    <a:cxn ang="0">
                      <a:pos x="566" y="704"/>
                    </a:cxn>
                    <a:cxn ang="0">
                      <a:pos x="586" y="684"/>
                    </a:cxn>
                    <a:cxn ang="0">
                      <a:pos x="589" y="654"/>
                    </a:cxn>
                    <a:cxn ang="0">
                      <a:pos x="591" y="624"/>
                    </a:cxn>
                    <a:cxn ang="0">
                      <a:pos x="594" y="594"/>
                    </a:cxn>
                    <a:cxn ang="0">
                      <a:pos x="597" y="564"/>
                    </a:cxn>
                    <a:cxn ang="0">
                      <a:pos x="600" y="534"/>
                    </a:cxn>
                    <a:cxn ang="0">
                      <a:pos x="602" y="504"/>
                    </a:cxn>
                    <a:cxn ang="0">
                      <a:pos x="591" y="269"/>
                    </a:cxn>
                    <a:cxn ang="0">
                      <a:pos x="585" y="235"/>
                    </a:cxn>
                    <a:cxn ang="0">
                      <a:pos x="579" y="200"/>
                    </a:cxn>
                    <a:cxn ang="0">
                      <a:pos x="572" y="165"/>
                    </a:cxn>
                    <a:cxn ang="0">
                      <a:pos x="565" y="130"/>
                    </a:cxn>
                    <a:cxn ang="0">
                      <a:pos x="557" y="93"/>
                    </a:cxn>
                    <a:cxn ang="0">
                      <a:pos x="548" y="54"/>
                    </a:cxn>
                    <a:cxn ang="0">
                      <a:pos x="538" y="14"/>
                    </a:cxn>
                    <a:cxn ang="0">
                      <a:pos x="506" y="0"/>
                    </a:cxn>
                    <a:cxn ang="0">
                      <a:pos x="465" y="0"/>
                    </a:cxn>
                    <a:cxn ang="0">
                      <a:pos x="423" y="0"/>
                    </a:cxn>
                    <a:cxn ang="0">
                      <a:pos x="382" y="0"/>
                    </a:cxn>
                    <a:cxn ang="0">
                      <a:pos x="340" y="0"/>
                    </a:cxn>
                    <a:cxn ang="0">
                      <a:pos x="299" y="0"/>
                    </a:cxn>
                    <a:cxn ang="0">
                      <a:pos x="258" y="0"/>
                    </a:cxn>
                    <a:cxn ang="0">
                      <a:pos x="216" y="0"/>
                    </a:cxn>
                    <a:cxn ang="0">
                      <a:pos x="175" y="0"/>
                    </a:cxn>
                    <a:cxn ang="0">
                      <a:pos x="133" y="0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602" h="704">
                      <a:moveTo>
                        <a:pt x="92" y="0"/>
                      </a:moveTo>
                      <a:lnTo>
                        <a:pt x="86" y="11"/>
                      </a:lnTo>
                      <a:lnTo>
                        <a:pt x="80" y="23"/>
                      </a:lnTo>
                      <a:lnTo>
                        <a:pt x="74" y="34"/>
                      </a:lnTo>
                      <a:lnTo>
                        <a:pt x="69" y="46"/>
                      </a:lnTo>
                      <a:lnTo>
                        <a:pt x="64" y="58"/>
                      </a:lnTo>
                      <a:lnTo>
                        <a:pt x="60" y="69"/>
                      </a:lnTo>
                      <a:lnTo>
                        <a:pt x="56" y="81"/>
                      </a:lnTo>
                      <a:lnTo>
                        <a:pt x="52" y="92"/>
                      </a:lnTo>
                      <a:lnTo>
                        <a:pt x="48" y="104"/>
                      </a:lnTo>
                      <a:lnTo>
                        <a:pt x="45" y="116"/>
                      </a:lnTo>
                      <a:lnTo>
                        <a:pt x="41" y="127"/>
                      </a:lnTo>
                      <a:lnTo>
                        <a:pt x="38" y="139"/>
                      </a:lnTo>
                      <a:lnTo>
                        <a:pt x="36" y="150"/>
                      </a:lnTo>
                      <a:lnTo>
                        <a:pt x="33" y="162"/>
                      </a:lnTo>
                      <a:lnTo>
                        <a:pt x="30" y="174"/>
                      </a:lnTo>
                      <a:lnTo>
                        <a:pt x="28" y="185"/>
                      </a:lnTo>
                      <a:lnTo>
                        <a:pt x="26" y="197"/>
                      </a:lnTo>
                      <a:lnTo>
                        <a:pt x="24" y="208"/>
                      </a:lnTo>
                      <a:lnTo>
                        <a:pt x="22" y="220"/>
                      </a:lnTo>
                      <a:lnTo>
                        <a:pt x="19" y="231"/>
                      </a:lnTo>
                      <a:lnTo>
                        <a:pt x="17" y="243"/>
                      </a:lnTo>
                      <a:lnTo>
                        <a:pt x="15" y="254"/>
                      </a:lnTo>
                      <a:lnTo>
                        <a:pt x="13" y="266"/>
                      </a:lnTo>
                      <a:lnTo>
                        <a:pt x="11" y="278"/>
                      </a:lnTo>
                      <a:lnTo>
                        <a:pt x="9" y="289"/>
                      </a:lnTo>
                      <a:lnTo>
                        <a:pt x="0" y="495"/>
                      </a:lnTo>
                      <a:lnTo>
                        <a:pt x="0" y="506"/>
                      </a:lnTo>
                      <a:lnTo>
                        <a:pt x="1" y="516"/>
                      </a:lnTo>
                      <a:lnTo>
                        <a:pt x="2" y="527"/>
                      </a:lnTo>
                      <a:lnTo>
                        <a:pt x="2" y="537"/>
                      </a:lnTo>
                      <a:lnTo>
                        <a:pt x="3" y="547"/>
                      </a:lnTo>
                      <a:lnTo>
                        <a:pt x="4" y="558"/>
                      </a:lnTo>
                      <a:lnTo>
                        <a:pt x="4" y="569"/>
                      </a:lnTo>
                      <a:lnTo>
                        <a:pt x="5" y="579"/>
                      </a:lnTo>
                      <a:lnTo>
                        <a:pt x="6" y="589"/>
                      </a:lnTo>
                      <a:lnTo>
                        <a:pt x="6" y="600"/>
                      </a:lnTo>
                      <a:lnTo>
                        <a:pt x="7" y="610"/>
                      </a:lnTo>
                      <a:lnTo>
                        <a:pt x="8" y="620"/>
                      </a:lnTo>
                      <a:lnTo>
                        <a:pt x="8" y="631"/>
                      </a:lnTo>
                      <a:lnTo>
                        <a:pt x="9" y="642"/>
                      </a:lnTo>
                      <a:lnTo>
                        <a:pt x="10" y="652"/>
                      </a:lnTo>
                      <a:lnTo>
                        <a:pt x="11" y="663"/>
                      </a:lnTo>
                      <a:lnTo>
                        <a:pt x="11" y="673"/>
                      </a:lnTo>
                      <a:lnTo>
                        <a:pt x="12" y="683"/>
                      </a:lnTo>
                      <a:lnTo>
                        <a:pt x="12" y="694"/>
                      </a:lnTo>
                      <a:lnTo>
                        <a:pt x="13" y="704"/>
                      </a:lnTo>
                      <a:lnTo>
                        <a:pt x="31" y="704"/>
                      </a:lnTo>
                      <a:lnTo>
                        <a:pt x="49" y="704"/>
                      </a:lnTo>
                      <a:lnTo>
                        <a:pt x="67" y="704"/>
                      </a:lnTo>
                      <a:lnTo>
                        <a:pt x="85" y="704"/>
                      </a:lnTo>
                      <a:lnTo>
                        <a:pt x="102" y="704"/>
                      </a:lnTo>
                      <a:lnTo>
                        <a:pt x="120" y="704"/>
                      </a:lnTo>
                      <a:lnTo>
                        <a:pt x="138" y="704"/>
                      </a:lnTo>
                      <a:lnTo>
                        <a:pt x="156" y="704"/>
                      </a:lnTo>
                      <a:lnTo>
                        <a:pt x="174" y="704"/>
                      </a:lnTo>
                      <a:lnTo>
                        <a:pt x="192" y="704"/>
                      </a:lnTo>
                      <a:lnTo>
                        <a:pt x="209" y="704"/>
                      </a:lnTo>
                      <a:lnTo>
                        <a:pt x="228" y="704"/>
                      </a:lnTo>
                      <a:lnTo>
                        <a:pt x="245" y="704"/>
                      </a:lnTo>
                      <a:lnTo>
                        <a:pt x="263" y="704"/>
                      </a:lnTo>
                      <a:lnTo>
                        <a:pt x="281" y="704"/>
                      </a:lnTo>
                      <a:lnTo>
                        <a:pt x="299" y="704"/>
                      </a:lnTo>
                      <a:lnTo>
                        <a:pt x="316" y="704"/>
                      </a:lnTo>
                      <a:lnTo>
                        <a:pt x="334" y="704"/>
                      </a:lnTo>
                      <a:lnTo>
                        <a:pt x="352" y="704"/>
                      </a:lnTo>
                      <a:lnTo>
                        <a:pt x="370" y="704"/>
                      </a:lnTo>
                      <a:lnTo>
                        <a:pt x="388" y="704"/>
                      </a:lnTo>
                      <a:lnTo>
                        <a:pt x="406" y="704"/>
                      </a:lnTo>
                      <a:lnTo>
                        <a:pt x="424" y="704"/>
                      </a:lnTo>
                      <a:lnTo>
                        <a:pt x="441" y="704"/>
                      </a:lnTo>
                      <a:lnTo>
                        <a:pt x="459" y="704"/>
                      </a:lnTo>
                      <a:lnTo>
                        <a:pt x="477" y="704"/>
                      </a:lnTo>
                      <a:lnTo>
                        <a:pt x="495" y="704"/>
                      </a:lnTo>
                      <a:lnTo>
                        <a:pt x="513" y="704"/>
                      </a:lnTo>
                      <a:lnTo>
                        <a:pt x="531" y="704"/>
                      </a:lnTo>
                      <a:lnTo>
                        <a:pt x="549" y="704"/>
                      </a:lnTo>
                      <a:lnTo>
                        <a:pt x="566" y="704"/>
                      </a:lnTo>
                      <a:lnTo>
                        <a:pt x="584" y="704"/>
                      </a:lnTo>
                      <a:lnTo>
                        <a:pt x="585" y="694"/>
                      </a:lnTo>
                      <a:lnTo>
                        <a:pt x="586" y="684"/>
                      </a:lnTo>
                      <a:lnTo>
                        <a:pt x="587" y="674"/>
                      </a:lnTo>
                      <a:lnTo>
                        <a:pt x="588" y="664"/>
                      </a:lnTo>
                      <a:lnTo>
                        <a:pt x="589" y="654"/>
                      </a:lnTo>
                      <a:lnTo>
                        <a:pt x="589" y="644"/>
                      </a:lnTo>
                      <a:lnTo>
                        <a:pt x="590" y="634"/>
                      </a:lnTo>
                      <a:lnTo>
                        <a:pt x="591" y="624"/>
                      </a:lnTo>
                      <a:lnTo>
                        <a:pt x="592" y="614"/>
                      </a:lnTo>
                      <a:lnTo>
                        <a:pt x="594" y="604"/>
                      </a:lnTo>
                      <a:lnTo>
                        <a:pt x="594" y="594"/>
                      </a:lnTo>
                      <a:lnTo>
                        <a:pt x="595" y="584"/>
                      </a:lnTo>
                      <a:lnTo>
                        <a:pt x="596" y="574"/>
                      </a:lnTo>
                      <a:lnTo>
                        <a:pt x="597" y="564"/>
                      </a:lnTo>
                      <a:lnTo>
                        <a:pt x="598" y="554"/>
                      </a:lnTo>
                      <a:lnTo>
                        <a:pt x="599" y="544"/>
                      </a:lnTo>
                      <a:lnTo>
                        <a:pt x="600" y="534"/>
                      </a:lnTo>
                      <a:lnTo>
                        <a:pt x="600" y="524"/>
                      </a:lnTo>
                      <a:lnTo>
                        <a:pt x="601" y="514"/>
                      </a:lnTo>
                      <a:lnTo>
                        <a:pt x="602" y="504"/>
                      </a:lnTo>
                      <a:lnTo>
                        <a:pt x="596" y="292"/>
                      </a:lnTo>
                      <a:lnTo>
                        <a:pt x="594" y="280"/>
                      </a:lnTo>
                      <a:lnTo>
                        <a:pt x="591" y="269"/>
                      </a:lnTo>
                      <a:lnTo>
                        <a:pt x="589" y="258"/>
                      </a:lnTo>
                      <a:lnTo>
                        <a:pt x="587" y="246"/>
                      </a:lnTo>
                      <a:lnTo>
                        <a:pt x="585" y="235"/>
                      </a:lnTo>
                      <a:lnTo>
                        <a:pt x="583" y="223"/>
                      </a:lnTo>
                      <a:lnTo>
                        <a:pt x="581" y="212"/>
                      </a:lnTo>
                      <a:lnTo>
                        <a:pt x="579" y="200"/>
                      </a:lnTo>
                      <a:lnTo>
                        <a:pt x="577" y="189"/>
                      </a:lnTo>
                      <a:lnTo>
                        <a:pt x="575" y="177"/>
                      </a:lnTo>
                      <a:lnTo>
                        <a:pt x="572" y="165"/>
                      </a:lnTo>
                      <a:lnTo>
                        <a:pt x="570" y="154"/>
                      </a:lnTo>
                      <a:lnTo>
                        <a:pt x="567" y="142"/>
                      </a:lnTo>
                      <a:lnTo>
                        <a:pt x="565" y="130"/>
                      </a:lnTo>
                      <a:lnTo>
                        <a:pt x="562" y="118"/>
                      </a:lnTo>
                      <a:lnTo>
                        <a:pt x="560" y="105"/>
                      </a:lnTo>
                      <a:lnTo>
                        <a:pt x="557" y="93"/>
                      </a:lnTo>
                      <a:lnTo>
                        <a:pt x="554" y="80"/>
                      </a:lnTo>
                      <a:lnTo>
                        <a:pt x="551" y="67"/>
                      </a:lnTo>
                      <a:lnTo>
                        <a:pt x="548" y="54"/>
                      </a:lnTo>
                      <a:lnTo>
                        <a:pt x="545" y="41"/>
                      </a:lnTo>
                      <a:lnTo>
                        <a:pt x="541" y="28"/>
                      </a:lnTo>
                      <a:lnTo>
                        <a:pt x="538" y="14"/>
                      </a:lnTo>
                      <a:lnTo>
                        <a:pt x="534" y="0"/>
                      </a:lnTo>
                      <a:lnTo>
                        <a:pt x="520" y="0"/>
                      </a:lnTo>
                      <a:lnTo>
                        <a:pt x="506" y="0"/>
                      </a:lnTo>
                      <a:lnTo>
                        <a:pt x="492" y="0"/>
                      </a:lnTo>
                      <a:lnTo>
                        <a:pt x="478" y="0"/>
                      </a:lnTo>
                      <a:lnTo>
                        <a:pt x="465" y="0"/>
                      </a:lnTo>
                      <a:lnTo>
                        <a:pt x="451" y="0"/>
                      </a:lnTo>
                      <a:lnTo>
                        <a:pt x="437" y="0"/>
                      </a:lnTo>
                      <a:lnTo>
                        <a:pt x="423" y="0"/>
                      </a:lnTo>
                      <a:lnTo>
                        <a:pt x="410" y="0"/>
                      </a:lnTo>
                      <a:lnTo>
                        <a:pt x="395" y="0"/>
                      </a:lnTo>
                      <a:lnTo>
                        <a:pt x="382" y="0"/>
                      </a:lnTo>
                      <a:lnTo>
                        <a:pt x="368" y="0"/>
                      </a:lnTo>
                      <a:lnTo>
                        <a:pt x="354" y="0"/>
                      </a:lnTo>
                      <a:lnTo>
                        <a:pt x="340" y="0"/>
                      </a:lnTo>
                      <a:lnTo>
                        <a:pt x="327" y="0"/>
                      </a:lnTo>
                      <a:lnTo>
                        <a:pt x="313" y="0"/>
                      </a:lnTo>
                      <a:lnTo>
                        <a:pt x="299" y="0"/>
                      </a:lnTo>
                      <a:lnTo>
                        <a:pt x="285" y="0"/>
                      </a:lnTo>
                      <a:lnTo>
                        <a:pt x="271" y="0"/>
                      </a:lnTo>
                      <a:lnTo>
                        <a:pt x="258" y="0"/>
                      </a:lnTo>
                      <a:lnTo>
                        <a:pt x="244" y="0"/>
                      </a:lnTo>
                      <a:lnTo>
                        <a:pt x="230" y="0"/>
                      </a:lnTo>
                      <a:lnTo>
                        <a:pt x="216" y="0"/>
                      </a:lnTo>
                      <a:lnTo>
                        <a:pt x="203" y="0"/>
                      </a:lnTo>
                      <a:lnTo>
                        <a:pt x="189" y="0"/>
                      </a:lnTo>
                      <a:lnTo>
                        <a:pt x="175" y="0"/>
                      </a:lnTo>
                      <a:lnTo>
                        <a:pt x="161" y="0"/>
                      </a:lnTo>
                      <a:lnTo>
                        <a:pt x="147" y="0"/>
                      </a:lnTo>
                      <a:lnTo>
                        <a:pt x="133" y="0"/>
                      </a:lnTo>
                      <a:lnTo>
                        <a:pt x="120" y="0"/>
                      </a:lnTo>
                      <a:lnTo>
                        <a:pt x="106" y="0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solidFill>
                  <a:srgbClr val="3F6FB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04" name="Freeform 567"/>
                <p:cNvSpPr>
                  <a:spLocks/>
                </p:cNvSpPr>
                <p:nvPr/>
              </p:nvSpPr>
              <p:spPr bwMode="auto">
                <a:xfrm>
                  <a:off x="2386" y="2790"/>
                  <a:ext cx="602" cy="704"/>
                </a:xfrm>
                <a:custGeom>
                  <a:avLst/>
                  <a:gdLst/>
                  <a:ahLst/>
                  <a:cxnLst>
                    <a:cxn ang="0">
                      <a:pos x="80" y="23"/>
                    </a:cxn>
                    <a:cxn ang="0">
                      <a:pos x="64" y="58"/>
                    </a:cxn>
                    <a:cxn ang="0">
                      <a:pos x="52" y="92"/>
                    </a:cxn>
                    <a:cxn ang="0">
                      <a:pos x="41" y="127"/>
                    </a:cxn>
                    <a:cxn ang="0">
                      <a:pos x="33" y="162"/>
                    </a:cxn>
                    <a:cxn ang="0">
                      <a:pos x="26" y="197"/>
                    </a:cxn>
                    <a:cxn ang="0">
                      <a:pos x="19" y="231"/>
                    </a:cxn>
                    <a:cxn ang="0">
                      <a:pos x="13" y="266"/>
                    </a:cxn>
                    <a:cxn ang="0">
                      <a:pos x="0" y="495"/>
                    </a:cxn>
                    <a:cxn ang="0">
                      <a:pos x="2" y="527"/>
                    </a:cxn>
                    <a:cxn ang="0">
                      <a:pos x="4" y="558"/>
                    </a:cxn>
                    <a:cxn ang="0">
                      <a:pos x="6" y="589"/>
                    </a:cxn>
                    <a:cxn ang="0">
                      <a:pos x="8" y="620"/>
                    </a:cxn>
                    <a:cxn ang="0">
                      <a:pos x="10" y="652"/>
                    </a:cxn>
                    <a:cxn ang="0">
                      <a:pos x="12" y="683"/>
                    </a:cxn>
                    <a:cxn ang="0">
                      <a:pos x="31" y="704"/>
                    </a:cxn>
                    <a:cxn ang="0">
                      <a:pos x="85" y="704"/>
                    </a:cxn>
                    <a:cxn ang="0">
                      <a:pos x="138" y="704"/>
                    </a:cxn>
                    <a:cxn ang="0">
                      <a:pos x="192" y="704"/>
                    </a:cxn>
                    <a:cxn ang="0">
                      <a:pos x="245" y="704"/>
                    </a:cxn>
                    <a:cxn ang="0">
                      <a:pos x="299" y="704"/>
                    </a:cxn>
                    <a:cxn ang="0">
                      <a:pos x="352" y="704"/>
                    </a:cxn>
                    <a:cxn ang="0">
                      <a:pos x="406" y="704"/>
                    </a:cxn>
                    <a:cxn ang="0">
                      <a:pos x="459" y="704"/>
                    </a:cxn>
                    <a:cxn ang="0">
                      <a:pos x="513" y="704"/>
                    </a:cxn>
                    <a:cxn ang="0">
                      <a:pos x="566" y="704"/>
                    </a:cxn>
                    <a:cxn ang="0">
                      <a:pos x="586" y="684"/>
                    </a:cxn>
                    <a:cxn ang="0">
                      <a:pos x="589" y="654"/>
                    </a:cxn>
                    <a:cxn ang="0">
                      <a:pos x="591" y="624"/>
                    </a:cxn>
                    <a:cxn ang="0">
                      <a:pos x="594" y="594"/>
                    </a:cxn>
                    <a:cxn ang="0">
                      <a:pos x="597" y="564"/>
                    </a:cxn>
                    <a:cxn ang="0">
                      <a:pos x="600" y="534"/>
                    </a:cxn>
                    <a:cxn ang="0">
                      <a:pos x="602" y="504"/>
                    </a:cxn>
                    <a:cxn ang="0">
                      <a:pos x="591" y="269"/>
                    </a:cxn>
                    <a:cxn ang="0">
                      <a:pos x="585" y="235"/>
                    </a:cxn>
                    <a:cxn ang="0">
                      <a:pos x="579" y="200"/>
                    </a:cxn>
                    <a:cxn ang="0">
                      <a:pos x="572" y="165"/>
                    </a:cxn>
                    <a:cxn ang="0">
                      <a:pos x="565" y="130"/>
                    </a:cxn>
                    <a:cxn ang="0">
                      <a:pos x="557" y="93"/>
                    </a:cxn>
                    <a:cxn ang="0">
                      <a:pos x="548" y="54"/>
                    </a:cxn>
                    <a:cxn ang="0">
                      <a:pos x="538" y="14"/>
                    </a:cxn>
                    <a:cxn ang="0">
                      <a:pos x="506" y="0"/>
                    </a:cxn>
                    <a:cxn ang="0">
                      <a:pos x="465" y="0"/>
                    </a:cxn>
                    <a:cxn ang="0">
                      <a:pos x="423" y="0"/>
                    </a:cxn>
                    <a:cxn ang="0">
                      <a:pos x="382" y="0"/>
                    </a:cxn>
                    <a:cxn ang="0">
                      <a:pos x="340" y="0"/>
                    </a:cxn>
                    <a:cxn ang="0">
                      <a:pos x="299" y="0"/>
                    </a:cxn>
                    <a:cxn ang="0">
                      <a:pos x="258" y="0"/>
                    </a:cxn>
                    <a:cxn ang="0">
                      <a:pos x="216" y="0"/>
                    </a:cxn>
                    <a:cxn ang="0">
                      <a:pos x="175" y="0"/>
                    </a:cxn>
                    <a:cxn ang="0">
                      <a:pos x="133" y="0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602" h="704">
                      <a:moveTo>
                        <a:pt x="92" y="0"/>
                      </a:moveTo>
                      <a:lnTo>
                        <a:pt x="86" y="11"/>
                      </a:lnTo>
                      <a:lnTo>
                        <a:pt x="80" y="23"/>
                      </a:lnTo>
                      <a:lnTo>
                        <a:pt x="74" y="34"/>
                      </a:lnTo>
                      <a:lnTo>
                        <a:pt x="69" y="46"/>
                      </a:lnTo>
                      <a:lnTo>
                        <a:pt x="64" y="58"/>
                      </a:lnTo>
                      <a:lnTo>
                        <a:pt x="60" y="69"/>
                      </a:lnTo>
                      <a:lnTo>
                        <a:pt x="56" y="81"/>
                      </a:lnTo>
                      <a:lnTo>
                        <a:pt x="52" y="92"/>
                      </a:lnTo>
                      <a:lnTo>
                        <a:pt x="48" y="104"/>
                      </a:lnTo>
                      <a:lnTo>
                        <a:pt x="45" y="116"/>
                      </a:lnTo>
                      <a:lnTo>
                        <a:pt x="41" y="127"/>
                      </a:lnTo>
                      <a:lnTo>
                        <a:pt x="38" y="139"/>
                      </a:lnTo>
                      <a:lnTo>
                        <a:pt x="36" y="150"/>
                      </a:lnTo>
                      <a:lnTo>
                        <a:pt x="33" y="162"/>
                      </a:lnTo>
                      <a:lnTo>
                        <a:pt x="30" y="174"/>
                      </a:lnTo>
                      <a:lnTo>
                        <a:pt x="28" y="185"/>
                      </a:lnTo>
                      <a:lnTo>
                        <a:pt x="26" y="197"/>
                      </a:lnTo>
                      <a:lnTo>
                        <a:pt x="24" y="208"/>
                      </a:lnTo>
                      <a:lnTo>
                        <a:pt x="22" y="220"/>
                      </a:lnTo>
                      <a:lnTo>
                        <a:pt x="19" y="231"/>
                      </a:lnTo>
                      <a:lnTo>
                        <a:pt x="17" y="243"/>
                      </a:lnTo>
                      <a:lnTo>
                        <a:pt x="15" y="254"/>
                      </a:lnTo>
                      <a:lnTo>
                        <a:pt x="13" y="266"/>
                      </a:lnTo>
                      <a:lnTo>
                        <a:pt x="11" y="278"/>
                      </a:lnTo>
                      <a:lnTo>
                        <a:pt x="9" y="289"/>
                      </a:lnTo>
                      <a:lnTo>
                        <a:pt x="0" y="495"/>
                      </a:lnTo>
                      <a:lnTo>
                        <a:pt x="0" y="506"/>
                      </a:lnTo>
                      <a:lnTo>
                        <a:pt x="1" y="516"/>
                      </a:lnTo>
                      <a:lnTo>
                        <a:pt x="2" y="527"/>
                      </a:lnTo>
                      <a:lnTo>
                        <a:pt x="2" y="537"/>
                      </a:lnTo>
                      <a:lnTo>
                        <a:pt x="3" y="547"/>
                      </a:lnTo>
                      <a:lnTo>
                        <a:pt x="4" y="558"/>
                      </a:lnTo>
                      <a:lnTo>
                        <a:pt x="4" y="569"/>
                      </a:lnTo>
                      <a:lnTo>
                        <a:pt x="5" y="579"/>
                      </a:lnTo>
                      <a:lnTo>
                        <a:pt x="6" y="589"/>
                      </a:lnTo>
                      <a:lnTo>
                        <a:pt x="6" y="600"/>
                      </a:lnTo>
                      <a:lnTo>
                        <a:pt x="7" y="610"/>
                      </a:lnTo>
                      <a:lnTo>
                        <a:pt x="8" y="620"/>
                      </a:lnTo>
                      <a:lnTo>
                        <a:pt x="8" y="631"/>
                      </a:lnTo>
                      <a:lnTo>
                        <a:pt x="9" y="642"/>
                      </a:lnTo>
                      <a:lnTo>
                        <a:pt x="10" y="652"/>
                      </a:lnTo>
                      <a:lnTo>
                        <a:pt x="11" y="663"/>
                      </a:lnTo>
                      <a:lnTo>
                        <a:pt x="11" y="673"/>
                      </a:lnTo>
                      <a:lnTo>
                        <a:pt x="12" y="683"/>
                      </a:lnTo>
                      <a:lnTo>
                        <a:pt x="12" y="694"/>
                      </a:lnTo>
                      <a:lnTo>
                        <a:pt x="13" y="704"/>
                      </a:lnTo>
                      <a:lnTo>
                        <a:pt x="31" y="704"/>
                      </a:lnTo>
                      <a:lnTo>
                        <a:pt x="49" y="704"/>
                      </a:lnTo>
                      <a:lnTo>
                        <a:pt x="67" y="704"/>
                      </a:lnTo>
                      <a:lnTo>
                        <a:pt x="85" y="704"/>
                      </a:lnTo>
                      <a:lnTo>
                        <a:pt x="102" y="704"/>
                      </a:lnTo>
                      <a:lnTo>
                        <a:pt x="120" y="704"/>
                      </a:lnTo>
                      <a:lnTo>
                        <a:pt x="138" y="704"/>
                      </a:lnTo>
                      <a:lnTo>
                        <a:pt x="156" y="704"/>
                      </a:lnTo>
                      <a:lnTo>
                        <a:pt x="174" y="704"/>
                      </a:lnTo>
                      <a:lnTo>
                        <a:pt x="192" y="704"/>
                      </a:lnTo>
                      <a:lnTo>
                        <a:pt x="209" y="704"/>
                      </a:lnTo>
                      <a:lnTo>
                        <a:pt x="228" y="704"/>
                      </a:lnTo>
                      <a:lnTo>
                        <a:pt x="245" y="704"/>
                      </a:lnTo>
                      <a:lnTo>
                        <a:pt x="263" y="704"/>
                      </a:lnTo>
                      <a:lnTo>
                        <a:pt x="281" y="704"/>
                      </a:lnTo>
                      <a:lnTo>
                        <a:pt x="299" y="704"/>
                      </a:lnTo>
                      <a:lnTo>
                        <a:pt x="316" y="704"/>
                      </a:lnTo>
                      <a:lnTo>
                        <a:pt x="334" y="704"/>
                      </a:lnTo>
                      <a:lnTo>
                        <a:pt x="352" y="704"/>
                      </a:lnTo>
                      <a:lnTo>
                        <a:pt x="370" y="704"/>
                      </a:lnTo>
                      <a:lnTo>
                        <a:pt x="388" y="704"/>
                      </a:lnTo>
                      <a:lnTo>
                        <a:pt x="406" y="704"/>
                      </a:lnTo>
                      <a:lnTo>
                        <a:pt x="424" y="704"/>
                      </a:lnTo>
                      <a:lnTo>
                        <a:pt x="441" y="704"/>
                      </a:lnTo>
                      <a:lnTo>
                        <a:pt x="459" y="704"/>
                      </a:lnTo>
                      <a:lnTo>
                        <a:pt x="477" y="704"/>
                      </a:lnTo>
                      <a:lnTo>
                        <a:pt x="495" y="704"/>
                      </a:lnTo>
                      <a:lnTo>
                        <a:pt x="513" y="704"/>
                      </a:lnTo>
                      <a:lnTo>
                        <a:pt x="531" y="704"/>
                      </a:lnTo>
                      <a:lnTo>
                        <a:pt x="549" y="704"/>
                      </a:lnTo>
                      <a:lnTo>
                        <a:pt x="566" y="704"/>
                      </a:lnTo>
                      <a:lnTo>
                        <a:pt x="584" y="704"/>
                      </a:lnTo>
                      <a:lnTo>
                        <a:pt x="585" y="694"/>
                      </a:lnTo>
                      <a:lnTo>
                        <a:pt x="586" y="684"/>
                      </a:lnTo>
                      <a:lnTo>
                        <a:pt x="587" y="674"/>
                      </a:lnTo>
                      <a:lnTo>
                        <a:pt x="588" y="664"/>
                      </a:lnTo>
                      <a:lnTo>
                        <a:pt x="589" y="654"/>
                      </a:lnTo>
                      <a:lnTo>
                        <a:pt x="589" y="644"/>
                      </a:lnTo>
                      <a:lnTo>
                        <a:pt x="590" y="634"/>
                      </a:lnTo>
                      <a:lnTo>
                        <a:pt x="591" y="624"/>
                      </a:lnTo>
                      <a:lnTo>
                        <a:pt x="592" y="614"/>
                      </a:lnTo>
                      <a:lnTo>
                        <a:pt x="594" y="604"/>
                      </a:lnTo>
                      <a:lnTo>
                        <a:pt x="594" y="594"/>
                      </a:lnTo>
                      <a:lnTo>
                        <a:pt x="595" y="584"/>
                      </a:lnTo>
                      <a:lnTo>
                        <a:pt x="596" y="574"/>
                      </a:lnTo>
                      <a:lnTo>
                        <a:pt x="597" y="564"/>
                      </a:lnTo>
                      <a:lnTo>
                        <a:pt x="598" y="554"/>
                      </a:lnTo>
                      <a:lnTo>
                        <a:pt x="599" y="544"/>
                      </a:lnTo>
                      <a:lnTo>
                        <a:pt x="600" y="534"/>
                      </a:lnTo>
                      <a:lnTo>
                        <a:pt x="600" y="524"/>
                      </a:lnTo>
                      <a:lnTo>
                        <a:pt x="601" y="514"/>
                      </a:lnTo>
                      <a:lnTo>
                        <a:pt x="602" y="504"/>
                      </a:lnTo>
                      <a:lnTo>
                        <a:pt x="596" y="292"/>
                      </a:lnTo>
                      <a:lnTo>
                        <a:pt x="594" y="280"/>
                      </a:lnTo>
                      <a:lnTo>
                        <a:pt x="591" y="269"/>
                      </a:lnTo>
                      <a:lnTo>
                        <a:pt x="589" y="258"/>
                      </a:lnTo>
                      <a:lnTo>
                        <a:pt x="587" y="246"/>
                      </a:lnTo>
                      <a:lnTo>
                        <a:pt x="585" y="235"/>
                      </a:lnTo>
                      <a:lnTo>
                        <a:pt x="583" y="223"/>
                      </a:lnTo>
                      <a:lnTo>
                        <a:pt x="581" y="212"/>
                      </a:lnTo>
                      <a:lnTo>
                        <a:pt x="579" y="200"/>
                      </a:lnTo>
                      <a:lnTo>
                        <a:pt x="577" y="189"/>
                      </a:lnTo>
                      <a:lnTo>
                        <a:pt x="575" y="177"/>
                      </a:lnTo>
                      <a:lnTo>
                        <a:pt x="572" y="165"/>
                      </a:lnTo>
                      <a:lnTo>
                        <a:pt x="570" y="154"/>
                      </a:lnTo>
                      <a:lnTo>
                        <a:pt x="567" y="142"/>
                      </a:lnTo>
                      <a:lnTo>
                        <a:pt x="565" y="130"/>
                      </a:lnTo>
                      <a:lnTo>
                        <a:pt x="562" y="118"/>
                      </a:lnTo>
                      <a:lnTo>
                        <a:pt x="560" y="105"/>
                      </a:lnTo>
                      <a:lnTo>
                        <a:pt x="557" y="93"/>
                      </a:lnTo>
                      <a:lnTo>
                        <a:pt x="554" y="80"/>
                      </a:lnTo>
                      <a:lnTo>
                        <a:pt x="551" y="67"/>
                      </a:lnTo>
                      <a:lnTo>
                        <a:pt x="548" y="54"/>
                      </a:lnTo>
                      <a:lnTo>
                        <a:pt x="545" y="41"/>
                      </a:lnTo>
                      <a:lnTo>
                        <a:pt x="541" y="28"/>
                      </a:lnTo>
                      <a:lnTo>
                        <a:pt x="538" y="14"/>
                      </a:lnTo>
                      <a:lnTo>
                        <a:pt x="534" y="0"/>
                      </a:lnTo>
                      <a:lnTo>
                        <a:pt x="520" y="0"/>
                      </a:lnTo>
                      <a:lnTo>
                        <a:pt x="506" y="0"/>
                      </a:lnTo>
                      <a:lnTo>
                        <a:pt x="492" y="0"/>
                      </a:lnTo>
                      <a:lnTo>
                        <a:pt x="478" y="0"/>
                      </a:lnTo>
                      <a:lnTo>
                        <a:pt x="465" y="0"/>
                      </a:lnTo>
                      <a:lnTo>
                        <a:pt x="451" y="0"/>
                      </a:lnTo>
                      <a:lnTo>
                        <a:pt x="437" y="0"/>
                      </a:lnTo>
                      <a:lnTo>
                        <a:pt x="423" y="0"/>
                      </a:lnTo>
                      <a:lnTo>
                        <a:pt x="410" y="0"/>
                      </a:lnTo>
                      <a:lnTo>
                        <a:pt x="395" y="0"/>
                      </a:lnTo>
                      <a:lnTo>
                        <a:pt x="382" y="0"/>
                      </a:lnTo>
                      <a:lnTo>
                        <a:pt x="368" y="0"/>
                      </a:lnTo>
                      <a:lnTo>
                        <a:pt x="354" y="0"/>
                      </a:lnTo>
                      <a:lnTo>
                        <a:pt x="340" y="0"/>
                      </a:lnTo>
                      <a:lnTo>
                        <a:pt x="327" y="0"/>
                      </a:lnTo>
                      <a:lnTo>
                        <a:pt x="313" y="0"/>
                      </a:lnTo>
                      <a:lnTo>
                        <a:pt x="299" y="0"/>
                      </a:lnTo>
                      <a:lnTo>
                        <a:pt x="285" y="0"/>
                      </a:lnTo>
                      <a:lnTo>
                        <a:pt x="271" y="0"/>
                      </a:lnTo>
                      <a:lnTo>
                        <a:pt x="258" y="0"/>
                      </a:lnTo>
                      <a:lnTo>
                        <a:pt x="244" y="0"/>
                      </a:lnTo>
                      <a:lnTo>
                        <a:pt x="230" y="0"/>
                      </a:lnTo>
                      <a:lnTo>
                        <a:pt x="216" y="0"/>
                      </a:lnTo>
                      <a:lnTo>
                        <a:pt x="203" y="0"/>
                      </a:lnTo>
                      <a:lnTo>
                        <a:pt x="189" y="0"/>
                      </a:lnTo>
                      <a:lnTo>
                        <a:pt x="175" y="0"/>
                      </a:lnTo>
                      <a:lnTo>
                        <a:pt x="161" y="0"/>
                      </a:lnTo>
                      <a:lnTo>
                        <a:pt x="147" y="0"/>
                      </a:lnTo>
                      <a:lnTo>
                        <a:pt x="133" y="0"/>
                      </a:lnTo>
                      <a:lnTo>
                        <a:pt x="120" y="0"/>
                      </a:lnTo>
                      <a:lnTo>
                        <a:pt x="106" y="0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noFill/>
                <a:ln w="4" cap="rnd">
                  <a:solidFill>
                    <a:srgbClr val="25416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791" name="Freeform 569"/>
              <p:cNvSpPr>
                <a:spLocks/>
              </p:cNvSpPr>
              <p:nvPr/>
            </p:nvSpPr>
            <p:spPr bwMode="auto">
              <a:xfrm>
                <a:off x="2456" y="2808"/>
                <a:ext cx="479" cy="42"/>
              </a:xfrm>
              <a:custGeom>
                <a:avLst/>
                <a:gdLst/>
                <a:ahLst/>
                <a:cxnLst>
                  <a:cxn ang="0">
                    <a:pos x="479" y="42"/>
                  </a:cxn>
                  <a:cxn ang="0">
                    <a:pos x="468" y="0"/>
                  </a:cxn>
                  <a:cxn ang="0">
                    <a:pos x="11" y="0"/>
                  </a:cxn>
                  <a:cxn ang="0">
                    <a:pos x="0" y="42"/>
                  </a:cxn>
                  <a:cxn ang="0">
                    <a:pos x="479" y="42"/>
                  </a:cxn>
                </a:cxnLst>
                <a:rect l="0" t="0" r="r" b="b"/>
                <a:pathLst>
                  <a:path w="479" h="42">
                    <a:moveTo>
                      <a:pt x="479" y="42"/>
                    </a:moveTo>
                    <a:lnTo>
                      <a:pt x="468" y="0"/>
                    </a:lnTo>
                    <a:lnTo>
                      <a:pt x="11" y="0"/>
                    </a:lnTo>
                    <a:lnTo>
                      <a:pt x="0" y="42"/>
                    </a:lnTo>
                    <a:lnTo>
                      <a:pt x="479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92" name="Line 570"/>
              <p:cNvSpPr>
                <a:spLocks noChangeShapeType="1"/>
              </p:cNvSpPr>
              <p:nvPr/>
            </p:nvSpPr>
            <p:spPr bwMode="auto">
              <a:xfrm>
                <a:off x="2446" y="2861"/>
                <a:ext cx="491" cy="1"/>
              </a:xfrm>
              <a:prstGeom prst="line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2793" name="Group 573"/>
              <p:cNvGrpSpPr>
                <a:grpSpLocks/>
              </p:cNvGrpSpPr>
              <p:nvPr/>
            </p:nvGrpSpPr>
            <p:grpSpPr bwMode="auto">
              <a:xfrm>
                <a:off x="2679" y="2793"/>
                <a:ext cx="27" cy="73"/>
                <a:chOff x="2679" y="2793"/>
                <a:chExt cx="27" cy="73"/>
              </a:xfrm>
            </p:grpSpPr>
            <p:sp>
              <p:nvSpPr>
                <p:cNvPr id="2800" name="Rectangle 571"/>
                <p:cNvSpPr>
                  <a:spLocks noChangeArrowheads="1"/>
                </p:cNvSpPr>
                <p:nvPr/>
              </p:nvSpPr>
              <p:spPr bwMode="auto">
                <a:xfrm>
                  <a:off x="2679" y="2793"/>
                  <a:ext cx="27" cy="73"/>
                </a:xfrm>
                <a:prstGeom prst="rect">
                  <a:avLst/>
                </a:prstGeom>
                <a:solidFill>
                  <a:srgbClr val="3F6FB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01" name="Rectangle 572"/>
                <p:cNvSpPr>
                  <a:spLocks noChangeArrowheads="1"/>
                </p:cNvSpPr>
                <p:nvPr/>
              </p:nvSpPr>
              <p:spPr bwMode="auto">
                <a:xfrm>
                  <a:off x="2679" y="2793"/>
                  <a:ext cx="27" cy="73"/>
                </a:xfrm>
                <a:prstGeom prst="rect">
                  <a:avLst/>
                </a:prstGeom>
                <a:noFill/>
                <a:ln w="2" cap="rnd">
                  <a:solidFill>
                    <a:srgbClr val="254169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794" name="Group 576"/>
              <p:cNvGrpSpPr>
                <a:grpSpLocks/>
              </p:cNvGrpSpPr>
              <p:nvPr/>
            </p:nvGrpSpPr>
            <p:grpSpPr bwMode="auto">
              <a:xfrm>
                <a:off x="2485" y="2794"/>
                <a:ext cx="27" cy="73"/>
                <a:chOff x="2485" y="2794"/>
                <a:chExt cx="27" cy="73"/>
              </a:xfrm>
            </p:grpSpPr>
            <p:sp>
              <p:nvSpPr>
                <p:cNvPr id="2798" name="Rectangle 574"/>
                <p:cNvSpPr>
                  <a:spLocks noChangeArrowheads="1"/>
                </p:cNvSpPr>
                <p:nvPr/>
              </p:nvSpPr>
              <p:spPr bwMode="auto">
                <a:xfrm>
                  <a:off x="2485" y="2794"/>
                  <a:ext cx="27" cy="73"/>
                </a:xfrm>
                <a:prstGeom prst="rect">
                  <a:avLst/>
                </a:prstGeom>
                <a:solidFill>
                  <a:srgbClr val="3F6FB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99" name="Rectangle 575"/>
                <p:cNvSpPr>
                  <a:spLocks noChangeArrowheads="1"/>
                </p:cNvSpPr>
                <p:nvPr/>
              </p:nvSpPr>
              <p:spPr bwMode="auto">
                <a:xfrm>
                  <a:off x="2485" y="2794"/>
                  <a:ext cx="27" cy="73"/>
                </a:xfrm>
                <a:prstGeom prst="rect">
                  <a:avLst/>
                </a:prstGeom>
                <a:noFill/>
                <a:ln w="2" cap="rnd">
                  <a:solidFill>
                    <a:srgbClr val="254169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795" name="Group 579"/>
              <p:cNvGrpSpPr>
                <a:grpSpLocks/>
              </p:cNvGrpSpPr>
              <p:nvPr/>
            </p:nvGrpSpPr>
            <p:grpSpPr bwMode="auto">
              <a:xfrm>
                <a:off x="2889" y="2794"/>
                <a:ext cx="27" cy="73"/>
                <a:chOff x="2889" y="2794"/>
                <a:chExt cx="27" cy="73"/>
              </a:xfrm>
            </p:grpSpPr>
            <p:sp>
              <p:nvSpPr>
                <p:cNvPr id="2796" name="Rectangle 577"/>
                <p:cNvSpPr>
                  <a:spLocks noChangeArrowheads="1"/>
                </p:cNvSpPr>
                <p:nvPr/>
              </p:nvSpPr>
              <p:spPr bwMode="auto">
                <a:xfrm>
                  <a:off x="2889" y="2794"/>
                  <a:ext cx="27" cy="73"/>
                </a:xfrm>
                <a:prstGeom prst="rect">
                  <a:avLst/>
                </a:prstGeom>
                <a:solidFill>
                  <a:srgbClr val="3F6FB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97" name="Rectangle 578"/>
                <p:cNvSpPr>
                  <a:spLocks noChangeArrowheads="1"/>
                </p:cNvSpPr>
                <p:nvPr/>
              </p:nvSpPr>
              <p:spPr bwMode="auto">
                <a:xfrm>
                  <a:off x="2889" y="2794"/>
                  <a:ext cx="27" cy="73"/>
                </a:xfrm>
                <a:prstGeom prst="rect">
                  <a:avLst/>
                </a:prstGeom>
                <a:noFill/>
                <a:ln w="2" cap="rnd">
                  <a:solidFill>
                    <a:srgbClr val="254169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37" name="Group 588"/>
            <p:cNvGrpSpPr>
              <a:grpSpLocks/>
            </p:cNvGrpSpPr>
            <p:nvPr/>
          </p:nvGrpSpPr>
          <p:grpSpPr bwMode="auto">
            <a:xfrm>
              <a:off x="3989388" y="2039938"/>
              <a:ext cx="533400" cy="1050925"/>
              <a:chOff x="2513" y="1285"/>
              <a:chExt cx="336" cy="662"/>
            </a:xfrm>
          </p:grpSpPr>
          <p:grpSp>
            <p:nvGrpSpPr>
              <p:cNvPr id="2783" name="Group 584"/>
              <p:cNvGrpSpPr>
                <a:grpSpLocks/>
              </p:cNvGrpSpPr>
              <p:nvPr/>
            </p:nvGrpSpPr>
            <p:grpSpPr bwMode="auto">
              <a:xfrm>
                <a:off x="2513" y="1496"/>
                <a:ext cx="336" cy="451"/>
                <a:chOff x="2513" y="1496"/>
                <a:chExt cx="336" cy="451"/>
              </a:xfrm>
            </p:grpSpPr>
            <p:sp>
              <p:nvSpPr>
                <p:cNvPr id="2787" name="Freeform 581"/>
                <p:cNvSpPr>
                  <a:spLocks/>
                </p:cNvSpPr>
                <p:nvPr/>
              </p:nvSpPr>
              <p:spPr bwMode="auto">
                <a:xfrm>
                  <a:off x="2521" y="1504"/>
                  <a:ext cx="328" cy="443"/>
                </a:xfrm>
                <a:custGeom>
                  <a:avLst/>
                  <a:gdLst/>
                  <a:ahLst/>
                  <a:cxnLst>
                    <a:cxn ang="0">
                      <a:pos x="117" y="442"/>
                    </a:cxn>
                    <a:cxn ang="0">
                      <a:pos x="131" y="443"/>
                    </a:cxn>
                    <a:cxn ang="0">
                      <a:pos x="145" y="443"/>
                    </a:cxn>
                    <a:cxn ang="0">
                      <a:pos x="159" y="443"/>
                    </a:cxn>
                    <a:cxn ang="0">
                      <a:pos x="172" y="443"/>
                    </a:cxn>
                    <a:cxn ang="0">
                      <a:pos x="186" y="442"/>
                    </a:cxn>
                    <a:cxn ang="0">
                      <a:pos x="200" y="441"/>
                    </a:cxn>
                    <a:cxn ang="0">
                      <a:pos x="214" y="439"/>
                    </a:cxn>
                    <a:cxn ang="0">
                      <a:pos x="228" y="437"/>
                    </a:cxn>
                    <a:cxn ang="0">
                      <a:pos x="241" y="435"/>
                    </a:cxn>
                    <a:cxn ang="0">
                      <a:pos x="255" y="432"/>
                    </a:cxn>
                    <a:cxn ang="0">
                      <a:pos x="268" y="430"/>
                    </a:cxn>
                    <a:cxn ang="0">
                      <a:pos x="282" y="426"/>
                    </a:cxn>
                    <a:cxn ang="0">
                      <a:pos x="279" y="420"/>
                    </a:cxn>
                    <a:cxn ang="0">
                      <a:pos x="276" y="413"/>
                    </a:cxn>
                    <a:cxn ang="0">
                      <a:pos x="274" y="407"/>
                    </a:cxn>
                    <a:cxn ang="0">
                      <a:pos x="272" y="399"/>
                    </a:cxn>
                    <a:cxn ang="0">
                      <a:pos x="271" y="393"/>
                    </a:cxn>
                    <a:cxn ang="0">
                      <a:pos x="268" y="385"/>
                    </a:cxn>
                    <a:cxn ang="0">
                      <a:pos x="267" y="377"/>
                    </a:cxn>
                    <a:cxn ang="0">
                      <a:pos x="265" y="370"/>
                    </a:cxn>
                    <a:cxn ang="0">
                      <a:pos x="263" y="361"/>
                    </a:cxn>
                    <a:cxn ang="0">
                      <a:pos x="261" y="352"/>
                    </a:cxn>
                    <a:cxn ang="0">
                      <a:pos x="259" y="342"/>
                    </a:cxn>
                    <a:cxn ang="0">
                      <a:pos x="256" y="332"/>
                    </a:cxn>
                    <a:cxn ang="0">
                      <a:pos x="253" y="322"/>
                    </a:cxn>
                    <a:cxn ang="0">
                      <a:pos x="250" y="310"/>
                    </a:cxn>
                    <a:cxn ang="0">
                      <a:pos x="246" y="298"/>
                    </a:cxn>
                    <a:cxn ang="0">
                      <a:pos x="241" y="285"/>
                    </a:cxn>
                    <a:cxn ang="0">
                      <a:pos x="262" y="255"/>
                    </a:cxn>
                    <a:cxn ang="0">
                      <a:pos x="282" y="218"/>
                    </a:cxn>
                    <a:cxn ang="0">
                      <a:pos x="297" y="183"/>
                    </a:cxn>
                    <a:cxn ang="0">
                      <a:pos x="300" y="153"/>
                    </a:cxn>
                    <a:cxn ang="0">
                      <a:pos x="312" y="159"/>
                    </a:cxn>
                    <a:cxn ang="0">
                      <a:pos x="321" y="138"/>
                    </a:cxn>
                    <a:cxn ang="0">
                      <a:pos x="327" y="98"/>
                    </a:cxn>
                    <a:cxn ang="0">
                      <a:pos x="328" y="59"/>
                    </a:cxn>
                    <a:cxn ang="0">
                      <a:pos x="324" y="29"/>
                    </a:cxn>
                    <a:cxn ang="0">
                      <a:pos x="324" y="3"/>
                    </a:cxn>
                    <a:cxn ang="0">
                      <a:pos x="301" y="0"/>
                    </a:cxn>
                    <a:cxn ang="0">
                      <a:pos x="13" y="6"/>
                    </a:cxn>
                    <a:cxn ang="0">
                      <a:pos x="3" y="47"/>
                    </a:cxn>
                    <a:cxn ang="0">
                      <a:pos x="0" y="77"/>
                    </a:cxn>
                    <a:cxn ang="0">
                      <a:pos x="3" y="99"/>
                    </a:cxn>
                    <a:cxn ang="0">
                      <a:pos x="4" y="131"/>
                    </a:cxn>
                    <a:cxn ang="0">
                      <a:pos x="13" y="158"/>
                    </a:cxn>
                    <a:cxn ang="0">
                      <a:pos x="21" y="159"/>
                    </a:cxn>
                    <a:cxn ang="0">
                      <a:pos x="27" y="155"/>
                    </a:cxn>
                    <a:cxn ang="0">
                      <a:pos x="36" y="183"/>
                    </a:cxn>
                    <a:cxn ang="0">
                      <a:pos x="40" y="212"/>
                    </a:cxn>
                    <a:cxn ang="0">
                      <a:pos x="58" y="243"/>
                    </a:cxn>
                    <a:cxn ang="0">
                      <a:pos x="87" y="287"/>
                    </a:cxn>
                    <a:cxn ang="0">
                      <a:pos x="63" y="434"/>
                    </a:cxn>
                    <a:cxn ang="0">
                      <a:pos x="77" y="437"/>
                    </a:cxn>
                    <a:cxn ang="0">
                      <a:pos x="90" y="439"/>
                    </a:cxn>
                    <a:cxn ang="0">
                      <a:pos x="103" y="441"/>
                    </a:cxn>
                    <a:cxn ang="0">
                      <a:pos x="117" y="442"/>
                    </a:cxn>
                  </a:cxnLst>
                  <a:rect l="0" t="0" r="r" b="b"/>
                  <a:pathLst>
                    <a:path w="328" h="443">
                      <a:moveTo>
                        <a:pt x="117" y="442"/>
                      </a:moveTo>
                      <a:lnTo>
                        <a:pt x="131" y="443"/>
                      </a:lnTo>
                      <a:lnTo>
                        <a:pt x="145" y="443"/>
                      </a:lnTo>
                      <a:lnTo>
                        <a:pt x="159" y="443"/>
                      </a:lnTo>
                      <a:lnTo>
                        <a:pt x="172" y="443"/>
                      </a:lnTo>
                      <a:lnTo>
                        <a:pt x="186" y="442"/>
                      </a:lnTo>
                      <a:lnTo>
                        <a:pt x="200" y="441"/>
                      </a:lnTo>
                      <a:lnTo>
                        <a:pt x="214" y="439"/>
                      </a:lnTo>
                      <a:lnTo>
                        <a:pt x="228" y="437"/>
                      </a:lnTo>
                      <a:lnTo>
                        <a:pt x="241" y="435"/>
                      </a:lnTo>
                      <a:lnTo>
                        <a:pt x="255" y="432"/>
                      </a:lnTo>
                      <a:lnTo>
                        <a:pt x="268" y="430"/>
                      </a:lnTo>
                      <a:lnTo>
                        <a:pt x="282" y="426"/>
                      </a:lnTo>
                      <a:lnTo>
                        <a:pt x="279" y="420"/>
                      </a:lnTo>
                      <a:lnTo>
                        <a:pt x="276" y="413"/>
                      </a:lnTo>
                      <a:lnTo>
                        <a:pt x="274" y="407"/>
                      </a:lnTo>
                      <a:lnTo>
                        <a:pt x="272" y="399"/>
                      </a:lnTo>
                      <a:lnTo>
                        <a:pt x="271" y="393"/>
                      </a:lnTo>
                      <a:lnTo>
                        <a:pt x="268" y="385"/>
                      </a:lnTo>
                      <a:lnTo>
                        <a:pt x="267" y="377"/>
                      </a:lnTo>
                      <a:lnTo>
                        <a:pt x="265" y="370"/>
                      </a:lnTo>
                      <a:lnTo>
                        <a:pt x="263" y="361"/>
                      </a:lnTo>
                      <a:lnTo>
                        <a:pt x="261" y="352"/>
                      </a:lnTo>
                      <a:lnTo>
                        <a:pt x="259" y="342"/>
                      </a:lnTo>
                      <a:lnTo>
                        <a:pt x="256" y="332"/>
                      </a:lnTo>
                      <a:lnTo>
                        <a:pt x="253" y="322"/>
                      </a:lnTo>
                      <a:lnTo>
                        <a:pt x="250" y="310"/>
                      </a:lnTo>
                      <a:lnTo>
                        <a:pt x="246" y="298"/>
                      </a:lnTo>
                      <a:lnTo>
                        <a:pt x="241" y="285"/>
                      </a:lnTo>
                      <a:lnTo>
                        <a:pt x="262" y="255"/>
                      </a:lnTo>
                      <a:lnTo>
                        <a:pt x="282" y="218"/>
                      </a:lnTo>
                      <a:lnTo>
                        <a:pt x="297" y="183"/>
                      </a:lnTo>
                      <a:lnTo>
                        <a:pt x="300" y="153"/>
                      </a:lnTo>
                      <a:lnTo>
                        <a:pt x="312" y="159"/>
                      </a:lnTo>
                      <a:lnTo>
                        <a:pt x="321" y="138"/>
                      </a:lnTo>
                      <a:lnTo>
                        <a:pt x="327" y="98"/>
                      </a:lnTo>
                      <a:lnTo>
                        <a:pt x="328" y="59"/>
                      </a:lnTo>
                      <a:lnTo>
                        <a:pt x="324" y="29"/>
                      </a:lnTo>
                      <a:lnTo>
                        <a:pt x="324" y="3"/>
                      </a:lnTo>
                      <a:lnTo>
                        <a:pt x="301" y="0"/>
                      </a:lnTo>
                      <a:lnTo>
                        <a:pt x="13" y="6"/>
                      </a:lnTo>
                      <a:lnTo>
                        <a:pt x="3" y="47"/>
                      </a:lnTo>
                      <a:lnTo>
                        <a:pt x="0" y="77"/>
                      </a:lnTo>
                      <a:lnTo>
                        <a:pt x="3" y="99"/>
                      </a:lnTo>
                      <a:lnTo>
                        <a:pt x="4" y="131"/>
                      </a:lnTo>
                      <a:lnTo>
                        <a:pt x="13" y="158"/>
                      </a:lnTo>
                      <a:lnTo>
                        <a:pt x="21" y="159"/>
                      </a:lnTo>
                      <a:lnTo>
                        <a:pt x="27" y="155"/>
                      </a:lnTo>
                      <a:lnTo>
                        <a:pt x="36" y="183"/>
                      </a:lnTo>
                      <a:lnTo>
                        <a:pt x="40" y="212"/>
                      </a:lnTo>
                      <a:lnTo>
                        <a:pt x="58" y="243"/>
                      </a:lnTo>
                      <a:lnTo>
                        <a:pt x="87" y="287"/>
                      </a:lnTo>
                      <a:lnTo>
                        <a:pt x="63" y="434"/>
                      </a:lnTo>
                      <a:lnTo>
                        <a:pt x="77" y="437"/>
                      </a:lnTo>
                      <a:lnTo>
                        <a:pt x="90" y="439"/>
                      </a:lnTo>
                      <a:lnTo>
                        <a:pt x="103" y="441"/>
                      </a:lnTo>
                      <a:lnTo>
                        <a:pt x="117" y="442"/>
                      </a:lnTo>
                      <a:close/>
                    </a:path>
                  </a:pathLst>
                </a:custGeom>
                <a:solidFill>
                  <a:srgbClr val="FFB66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88" name="Freeform 582"/>
                <p:cNvSpPr>
                  <a:spLocks/>
                </p:cNvSpPr>
                <p:nvPr/>
              </p:nvSpPr>
              <p:spPr bwMode="auto">
                <a:xfrm>
                  <a:off x="2513" y="1496"/>
                  <a:ext cx="328" cy="443"/>
                </a:xfrm>
                <a:custGeom>
                  <a:avLst/>
                  <a:gdLst/>
                  <a:ahLst/>
                  <a:cxnLst>
                    <a:cxn ang="0">
                      <a:pos x="117" y="442"/>
                    </a:cxn>
                    <a:cxn ang="0">
                      <a:pos x="131" y="443"/>
                    </a:cxn>
                    <a:cxn ang="0">
                      <a:pos x="145" y="443"/>
                    </a:cxn>
                    <a:cxn ang="0">
                      <a:pos x="159" y="443"/>
                    </a:cxn>
                    <a:cxn ang="0">
                      <a:pos x="172" y="443"/>
                    </a:cxn>
                    <a:cxn ang="0">
                      <a:pos x="186" y="442"/>
                    </a:cxn>
                    <a:cxn ang="0">
                      <a:pos x="200" y="441"/>
                    </a:cxn>
                    <a:cxn ang="0">
                      <a:pos x="214" y="439"/>
                    </a:cxn>
                    <a:cxn ang="0">
                      <a:pos x="228" y="437"/>
                    </a:cxn>
                    <a:cxn ang="0">
                      <a:pos x="241" y="435"/>
                    </a:cxn>
                    <a:cxn ang="0">
                      <a:pos x="255" y="432"/>
                    </a:cxn>
                    <a:cxn ang="0">
                      <a:pos x="268" y="430"/>
                    </a:cxn>
                    <a:cxn ang="0">
                      <a:pos x="282" y="426"/>
                    </a:cxn>
                    <a:cxn ang="0">
                      <a:pos x="279" y="420"/>
                    </a:cxn>
                    <a:cxn ang="0">
                      <a:pos x="276" y="413"/>
                    </a:cxn>
                    <a:cxn ang="0">
                      <a:pos x="274" y="407"/>
                    </a:cxn>
                    <a:cxn ang="0">
                      <a:pos x="272" y="399"/>
                    </a:cxn>
                    <a:cxn ang="0">
                      <a:pos x="271" y="393"/>
                    </a:cxn>
                    <a:cxn ang="0">
                      <a:pos x="268" y="385"/>
                    </a:cxn>
                    <a:cxn ang="0">
                      <a:pos x="267" y="377"/>
                    </a:cxn>
                    <a:cxn ang="0">
                      <a:pos x="265" y="370"/>
                    </a:cxn>
                    <a:cxn ang="0">
                      <a:pos x="263" y="361"/>
                    </a:cxn>
                    <a:cxn ang="0">
                      <a:pos x="261" y="352"/>
                    </a:cxn>
                    <a:cxn ang="0">
                      <a:pos x="259" y="342"/>
                    </a:cxn>
                    <a:cxn ang="0">
                      <a:pos x="256" y="332"/>
                    </a:cxn>
                    <a:cxn ang="0">
                      <a:pos x="253" y="322"/>
                    </a:cxn>
                    <a:cxn ang="0">
                      <a:pos x="250" y="310"/>
                    </a:cxn>
                    <a:cxn ang="0">
                      <a:pos x="246" y="298"/>
                    </a:cxn>
                    <a:cxn ang="0">
                      <a:pos x="241" y="285"/>
                    </a:cxn>
                    <a:cxn ang="0">
                      <a:pos x="262" y="255"/>
                    </a:cxn>
                    <a:cxn ang="0">
                      <a:pos x="282" y="218"/>
                    </a:cxn>
                    <a:cxn ang="0">
                      <a:pos x="297" y="183"/>
                    </a:cxn>
                    <a:cxn ang="0">
                      <a:pos x="300" y="153"/>
                    </a:cxn>
                    <a:cxn ang="0">
                      <a:pos x="312" y="159"/>
                    </a:cxn>
                    <a:cxn ang="0">
                      <a:pos x="321" y="138"/>
                    </a:cxn>
                    <a:cxn ang="0">
                      <a:pos x="327" y="98"/>
                    </a:cxn>
                    <a:cxn ang="0">
                      <a:pos x="328" y="59"/>
                    </a:cxn>
                    <a:cxn ang="0">
                      <a:pos x="324" y="29"/>
                    </a:cxn>
                    <a:cxn ang="0">
                      <a:pos x="324" y="3"/>
                    </a:cxn>
                    <a:cxn ang="0">
                      <a:pos x="301" y="0"/>
                    </a:cxn>
                    <a:cxn ang="0">
                      <a:pos x="13" y="6"/>
                    </a:cxn>
                    <a:cxn ang="0">
                      <a:pos x="3" y="47"/>
                    </a:cxn>
                    <a:cxn ang="0">
                      <a:pos x="0" y="77"/>
                    </a:cxn>
                    <a:cxn ang="0">
                      <a:pos x="3" y="99"/>
                    </a:cxn>
                    <a:cxn ang="0">
                      <a:pos x="4" y="131"/>
                    </a:cxn>
                    <a:cxn ang="0">
                      <a:pos x="13" y="158"/>
                    </a:cxn>
                    <a:cxn ang="0">
                      <a:pos x="21" y="159"/>
                    </a:cxn>
                    <a:cxn ang="0">
                      <a:pos x="27" y="155"/>
                    </a:cxn>
                    <a:cxn ang="0">
                      <a:pos x="36" y="183"/>
                    </a:cxn>
                    <a:cxn ang="0">
                      <a:pos x="40" y="212"/>
                    </a:cxn>
                    <a:cxn ang="0">
                      <a:pos x="58" y="243"/>
                    </a:cxn>
                    <a:cxn ang="0">
                      <a:pos x="87" y="287"/>
                    </a:cxn>
                    <a:cxn ang="0">
                      <a:pos x="63" y="434"/>
                    </a:cxn>
                    <a:cxn ang="0">
                      <a:pos x="77" y="437"/>
                    </a:cxn>
                    <a:cxn ang="0">
                      <a:pos x="90" y="439"/>
                    </a:cxn>
                    <a:cxn ang="0">
                      <a:pos x="103" y="441"/>
                    </a:cxn>
                    <a:cxn ang="0">
                      <a:pos x="117" y="442"/>
                    </a:cxn>
                  </a:cxnLst>
                  <a:rect l="0" t="0" r="r" b="b"/>
                  <a:pathLst>
                    <a:path w="328" h="443">
                      <a:moveTo>
                        <a:pt x="117" y="442"/>
                      </a:moveTo>
                      <a:lnTo>
                        <a:pt x="131" y="443"/>
                      </a:lnTo>
                      <a:lnTo>
                        <a:pt x="145" y="443"/>
                      </a:lnTo>
                      <a:lnTo>
                        <a:pt x="159" y="443"/>
                      </a:lnTo>
                      <a:lnTo>
                        <a:pt x="172" y="443"/>
                      </a:lnTo>
                      <a:lnTo>
                        <a:pt x="186" y="442"/>
                      </a:lnTo>
                      <a:lnTo>
                        <a:pt x="200" y="441"/>
                      </a:lnTo>
                      <a:lnTo>
                        <a:pt x="214" y="439"/>
                      </a:lnTo>
                      <a:lnTo>
                        <a:pt x="228" y="437"/>
                      </a:lnTo>
                      <a:lnTo>
                        <a:pt x="241" y="435"/>
                      </a:lnTo>
                      <a:lnTo>
                        <a:pt x="255" y="432"/>
                      </a:lnTo>
                      <a:lnTo>
                        <a:pt x="268" y="430"/>
                      </a:lnTo>
                      <a:lnTo>
                        <a:pt x="282" y="426"/>
                      </a:lnTo>
                      <a:lnTo>
                        <a:pt x="279" y="420"/>
                      </a:lnTo>
                      <a:lnTo>
                        <a:pt x="276" y="413"/>
                      </a:lnTo>
                      <a:lnTo>
                        <a:pt x="274" y="407"/>
                      </a:lnTo>
                      <a:lnTo>
                        <a:pt x="272" y="399"/>
                      </a:lnTo>
                      <a:lnTo>
                        <a:pt x="271" y="393"/>
                      </a:lnTo>
                      <a:lnTo>
                        <a:pt x="268" y="385"/>
                      </a:lnTo>
                      <a:lnTo>
                        <a:pt x="267" y="377"/>
                      </a:lnTo>
                      <a:lnTo>
                        <a:pt x="265" y="370"/>
                      </a:lnTo>
                      <a:lnTo>
                        <a:pt x="263" y="361"/>
                      </a:lnTo>
                      <a:lnTo>
                        <a:pt x="261" y="352"/>
                      </a:lnTo>
                      <a:lnTo>
                        <a:pt x="259" y="342"/>
                      </a:lnTo>
                      <a:lnTo>
                        <a:pt x="256" y="332"/>
                      </a:lnTo>
                      <a:lnTo>
                        <a:pt x="253" y="322"/>
                      </a:lnTo>
                      <a:lnTo>
                        <a:pt x="250" y="310"/>
                      </a:lnTo>
                      <a:lnTo>
                        <a:pt x="246" y="298"/>
                      </a:lnTo>
                      <a:lnTo>
                        <a:pt x="241" y="285"/>
                      </a:lnTo>
                      <a:lnTo>
                        <a:pt x="262" y="255"/>
                      </a:lnTo>
                      <a:lnTo>
                        <a:pt x="282" y="218"/>
                      </a:lnTo>
                      <a:lnTo>
                        <a:pt x="297" y="183"/>
                      </a:lnTo>
                      <a:lnTo>
                        <a:pt x="300" y="153"/>
                      </a:lnTo>
                      <a:lnTo>
                        <a:pt x="312" y="159"/>
                      </a:lnTo>
                      <a:lnTo>
                        <a:pt x="321" y="138"/>
                      </a:lnTo>
                      <a:lnTo>
                        <a:pt x="327" y="98"/>
                      </a:lnTo>
                      <a:lnTo>
                        <a:pt x="328" y="59"/>
                      </a:lnTo>
                      <a:lnTo>
                        <a:pt x="324" y="29"/>
                      </a:lnTo>
                      <a:lnTo>
                        <a:pt x="324" y="3"/>
                      </a:lnTo>
                      <a:lnTo>
                        <a:pt x="301" y="0"/>
                      </a:lnTo>
                      <a:lnTo>
                        <a:pt x="13" y="6"/>
                      </a:lnTo>
                      <a:lnTo>
                        <a:pt x="3" y="47"/>
                      </a:lnTo>
                      <a:lnTo>
                        <a:pt x="0" y="77"/>
                      </a:lnTo>
                      <a:lnTo>
                        <a:pt x="3" y="99"/>
                      </a:lnTo>
                      <a:lnTo>
                        <a:pt x="4" y="131"/>
                      </a:lnTo>
                      <a:lnTo>
                        <a:pt x="13" y="158"/>
                      </a:lnTo>
                      <a:lnTo>
                        <a:pt x="21" y="159"/>
                      </a:lnTo>
                      <a:lnTo>
                        <a:pt x="27" y="155"/>
                      </a:lnTo>
                      <a:lnTo>
                        <a:pt x="36" y="183"/>
                      </a:lnTo>
                      <a:lnTo>
                        <a:pt x="40" y="212"/>
                      </a:lnTo>
                      <a:lnTo>
                        <a:pt x="58" y="243"/>
                      </a:lnTo>
                      <a:lnTo>
                        <a:pt x="87" y="287"/>
                      </a:lnTo>
                      <a:lnTo>
                        <a:pt x="63" y="434"/>
                      </a:lnTo>
                      <a:lnTo>
                        <a:pt x="77" y="437"/>
                      </a:lnTo>
                      <a:lnTo>
                        <a:pt x="90" y="439"/>
                      </a:lnTo>
                      <a:lnTo>
                        <a:pt x="103" y="441"/>
                      </a:lnTo>
                      <a:lnTo>
                        <a:pt x="117" y="442"/>
                      </a:lnTo>
                      <a:close/>
                    </a:path>
                  </a:pathLst>
                </a:custGeom>
                <a:solidFill>
                  <a:srgbClr val="FF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89" name="Freeform 583"/>
                <p:cNvSpPr>
                  <a:spLocks/>
                </p:cNvSpPr>
                <p:nvPr/>
              </p:nvSpPr>
              <p:spPr bwMode="auto">
                <a:xfrm>
                  <a:off x="2513" y="1496"/>
                  <a:ext cx="328" cy="443"/>
                </a:xfrm>
                <a:custGeom>
                  <a:avLst/>
                  <a:gdLst/>
                  <a:ahLst/>
                  <a:cxnLst>
                    <a:cxn ang="0">
                      <a:pos x="117" y="442"/>
                    </a:cxn>
                    <a:cxn ang="0">
                      <a:pos x="131" y="443"/>
                    </a:cxn>
                    <a:cxn ang="0">
                      <a:pos x="145" y="443"/>
                    </a:cxn>
                    <a:cxn ang="0">
                      <a:pos x="159" y="443"/>
                    </a:cxn>
                    <a:cxn ang="0">
                      <a:pos x="172" y="443"/>
                    </a:cxn>
                    <a:cxn ang="0">
                      <a:pos x="186" y="442"/>
                    </a:cxn>
                    <a:cxn ang="0">
                      <a:pos x="200" y="441"/>
                    </a:cxn>
                    <a:cxn ang="0">
                      <a:pos x="214" y="439"/>
                    </a:cxn>
                    <a:cxn ang="0">
                      <a:pos x="228" y="437"/>
                    </a:cxn>
                    <a:cxn ang="0">
                      <a:pos x="241" y="435"/>
                    </a:cxn>
                    <a:cxn ang="0">
                      <a:pos x="255" y="432"/>
                    </a:cxn>
                    <a:cxn ang="0">
                      <a:pos x="268" y="430"/>
                    </a:cxn>
                    <a:cxn ang="0">
                      <a:pos x="282" y="426"/>
                    </a:cxn>
                    <a:cxn ang="0">
                      <a:pos x="279" y="420"/>
                    </a:cxn>
                    <a:cxn ang="0">
                      <a:pos x="276" y="413"/>
                    </a:cxn>
                    <a:cxn ang="0">
                      <a:pos x="274" y="407"/>
                    </a:cxn>
                    <a:cxn ang="0">
                      <a:pos x="272" y="399"/>
                    </a:cxn>
                    <a:cxn ang="0">
                      <a:pos x="271" y="393"/>
                    </a:cxn>
                    <a:cxn ang="0">
                      <a:pos x="268" y="385"/>
                    </a:cxn>
                    <a:cxn ang="0">
                      <a:pos x="267" y="377"/>
                    </a:cxn>
                    <a:cxn ang="0">
                      <a:pos x="265" y="370"/>
                    </a:cxn>
                    <a:cxn ang="0">
                      <a:pos x="263" y="361"/>
                    </a:cxn>
                    <a:cxn ang="0">
                      <a:pos x="261" y="352"/>
                    </a:cxn>
                    <a:cxn ang="0">
                      <a:pos x="259" y="342"/>
                    </a:cxn>
                    <a:cxn ang="0">
                      <a:pos x="256" y="332"/>
                    </a:cxn>
                    <a:cxn ang="0">
                      <a:pos x="253" y="322"/>
                    </a:cxn>
                    <a:cxn ang="0">
                      <a:pos x="250" y="310"/>
                    </a:cxn>
                    <a:cxn ang="0">
                      <a:pos x="246" y="298"/>
                    </a:cxn>
                    <a:cxn ang="0">
                      <a:pos x="241" y="285"/>
                    </a:cxn>
                    <a:cxn ang="0">
                      <a:pos x="262" y="255"/>
                    </a:cxn>
                    <a:cxn ang="0">
                      <a:pos x="282" y="218"/>
                    </a:cxn>
                    <a:cxn ang="0">
                      <a:pos x="297" y="183"/>
                    </a:cxn>
                    <a:cxn ang="0">
                      <a:pos x="300" y="153"/>
                    </a:cxn>
                    <a:cxn ang="0">
                      <a:pos x="312" y="159"/>
                    </a:cxn>
                    <a:cxn ang="0">
                      <a:pos x="321" y="138"/>
                    </a:cxn>
                    <a:cxn ang="0">
                      <a:pos x="327" y="98"/>
                    </a:cxn>
                    <a:cxn ang="0">
                      <a:pos x="328" y="59"/>
                    </a:cxn>
                    <a:cxn ang="0">
                      <a:pos x="324" y="29"/>
                    </a:cxn>
                    <a:cxn ang="0">
                      <a:pos x="324" y="3"/>
                    </a:cxn>
                    <a:cxn ang="0">
                      <a:pos x="301" y="0"/>
                    </a:cxn>
                    <a:cxn ang="0">
                      <a:pos x="13" y="6"/>
                    </a:cxn>
                    <a:cxn ang="0">
                      <a:pos x="3" y="47"/>
                    </a:cxn>
                    <a:cxn ang="0">
                      <a:pos x="0" y="77"/>
                    </a:cxn>
                    <a:cxn ang="0">
                      <a:pos x="3" y="99"/>
                    </a:cxn>
                    <a:cxn ang="0">
                      <a:pos x="4" y="131"/>
                    </a:cxn>
                    <a:cxn ang="0">
                      <a:pos x="13" y="158"/>
                    </a:cxn>
                    <a:cxn ang="0">
                      <a:pos x="21" y="159"/>
                    </a:cxn>
                    <a:cxn ang="0">
                      <a:pos x="27" y="155"/>
                    </a:cxn>
                    <a:cxn ang="0">
                      <a:pos x="36" y="183"/>
                    </a:cxn>
                    <a:cxn ang="0">
                      <a:pos x="40" y="212"/>
                    </a:cxn>
                    <a:cxn ang="0">
                      <a:pos x="58" y="243"/>
                    </a:cxn>
                    <a:cxn ang="0">
                      <a:pos x="87" y="287"/>
                    </a:cxn>
                    <a:cxn ang="0">
                      <a:pos x="63" y="434"/>
                    </a:cxn>
                    <a:cxn ang="0">
                      <a:pos x="77" y="437"/>
                    </a:cxn>
                    <a:cxn ang="0">
                      <a:pos x="90" y="439"/>
                    </a:cxn>
                    <a:cxn ang="0">
                      <a:pos x="103" y="441"/>
                    </a:cxn>
                    <a:cxn ang="0">
                      <a:pos x="117" y="442"/>
                    </a:cxn>
                  </a:cxnLst>
                  <a:rect l="0" t="0" r="r" b="b"/>
                  <a:pathLst>
                    <a:path w="328" h="443">
                      <a:moveTo>
                        <a:pt x="117" y="442"/>
                      </a:moveTo>
                      <a:lnTo>
                        <a:pt x="131" y="443"/>
                      </a:lnTo>
                      <a:lnTo>
                        <a:pt x="145" y="443"/>
                      </a:lnTo>
                      <a:lnTo>
                        <a:pt x="159" y="443"/>
                      </a:lnTo>
                      <a:lnTo>
                        <a:pt x="172" y="443"/>
                      </a:lnTo>
                      <a:lnTo>
                        <a:pt x="186" y="442"/>
                      </a:lnTo>
                      <a:lnTo>
                        <a:pt x="200" y="441"/>
                      </a:lnTo>
                      <a:lnTo>
                        <a:pt x="214" y="439"/>
                      </a:lnTo>
                      <a:lnTo>
                        <a:pt x="228" y="437"/>
                      </a:lnTo>
                      <a:lnTo>
                        <a:pt x="241" y="435"/>
                      </a:lnTo>
                      <a:lnTo>
                        <a:pt x="255" y="432"/>
                      </a:lnTo>
                      <a:lnTo>
                        <a:pt x="268" y="430"/>
                      </a:lnTo>
                      <a:lnTo>
                        <a:pt x="282" y="426"/>
                      </a:lnTo>
                      <a:lnTo>
                        <a:pt x="279" y="420"/>
                      </a:lnTo>
                      <a:lnTo>
                        <a:pt x="276" y="413"/>
                      </a:lnTo>
                      <a:lnTo>
                        <a:pt x="274" y="407"/>
                      </a:lnTo>
                      <a:lnTo>
                        <a:pt x="272" y="399"/>
                      </a:lnTo>
                      <a:lnTo>
                        <a:pt x="271" y="393"/>
                      </a:lnTo>
                      <a:lnTo>
                        <a:pt x="268" y="385"/>
                      </a:lnTo>
                      <a:lnTo>
                        <a:pt x="267" y="377"/>
                      </a:lnTo>
                      <a:lnTo>
                        <a:pt x="265" y="370"/>
                      </a:lnTo>
                      <a:lnTo>
                        <a:pt x="263" y="361"/>
                      </a:lnTo>
                      <a:lnTo>
                        <a:pt x="261" y="352"/>
                      </a:lnTo>
                      <a:lnTo>
                        <a:pt x="259" y="342"/>
                      </a:lnTo>
                      <a:lnTo>
                        <a:pt x="256" y="332"/>
                      </a:lnTo>
                      <a:lnTo>
                        <a:pt x="253" y="322"/>
                      </a:lnTo>
                      <a:lnTo>
                        <a:pt x="250" y="310"/>
                      </a:lnTo>
                      <a:lnTo>
                        <a:pt x="246" y="298"/>
                      </a:lnTo>
                      <a:lnTo>
                        <a:pt x="241" y="285"/>
                      </a:lnTo>
                      <a:lnTo>
                        <a:pt x="262" y="255"/>
                      </a:lnTo>
                      <a:lnTo>
                        <a:pt x="282" y="218"/>
                      </a:lnTo>
                      <a:lnTo>
                        <a:pt x="297" y="183"/>
                      </a:lnTo>
                      <a:lnTo>
                        <a:pt x="300" y="153"/>
                      </a:lnTo>
                      <a:lnTo>
                        <a:pt x="312" y="159"/>
                      </a:lnTo>
                      <a:lnTo>
                        <a:pt x="321" y="138"/>
                      </a:lnTo>
                      <a:lnTo>
                        <a:pt x="327" y="98"/>
                      </a:lnTo>
                      <a:lnTo>
                        <a:pt x="328" y="59"/>
                      </a:lnTo>
                      <a:lnTo>
                        <a:pt x="324" y="29"/>
                      </a:lnTo>
                      <a:lnTo>
                        <a:pt x="324" y="3"/>
                      </a:lnTo>
                      <a:lnTo>
                        <a:pt x="301" y="0"/>
                      </a:lnTo>
                      <a:lnTo>
                        <a:pt x="13" y="6"/>
                      </a:lnTo>
                      <a:lnTo>
                        <a:pt x="3" y="47"/>
                      </a:lnTo>
                      <a:lnTo>
                        <a:pt x="0" y="77"/>
                      </a:lnTo>
                      <a:lnTo>
                        <a:pt x="3" y="99"/>
                      </a:lnTo>
                      <a:lnTo>
                        <a:pt x="4" y="131"/>
                      </a:lnTo>
                      <a:lnTo>
                        <a:pt x="13" y="158"/>
                      </a:lnTo>
                      <a:lnTo>
                        <a:pt x="21" y="159"/>
                      </a:lnTo>
                      <a:lnTo>
                        <a:pt x="27" y="155"/>
                      </a:lnTo>
                      <a:lnTo>
                        <a:pt x="36" y="183"/>
                      </a:lnTo>
                      <a:lnTo>
                        <a:pt x="40" y="212"/>
                      </a:lnTo>
                      <a:lnTo>
                        <a:pt x="58" y="243"/>
                      </a:lnTo>
                      <a:lnTo>
                        <a:pt x="87" y="287"/>
                      </a:lnTo>
                      <a:lnTo>
                        <a:pt x="63" y="434"/>
                      </a:lnTo>
                      <a:lnTo>
                        <a:pt x="77" y="437"/>
                      </a:lnTo>
                      <a:lnTo>
                        <a:pt x="90" y="439"/>
                      </a:lnTo>
                      <a:lnTo>
                        <a:pt x="103" y="441"/>
                      </a:lnTo>
                      <a:lnTo>
                        <a:pt x="117" y="442"/>
                      </a:lnTo>
                      <a:close/>
                    </a:path>
                  </a:pathLst>
                </a:custGeom>
                <a:noFill/>
                <a:ln w="2" cap="rnd">
                  <a:solidFill>
                    <a:srgbClr val="FFB66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784" name="Group 587"/>
              <p:cNvGrpSpPr>
                <a:grpSpLocks/>
              </p:cNvGrpSpPr>
              <p:nvPr/>
            </p:nvGrpSpPr>
            <p:grpSpPr bwMode="auto">
              <a:xfrm>
                <a:off x="2519" y="1285"/>
                <a:ext cx="319" cy="419"/>
                <a:chOff x="2519" y="1285"/>
                <a:chExt cx="319" cy="419"/>
              </a:xfrm>
            </p:grpSpPr>
            <p:sp>
              <p:nvSpPr>
                <p:cNvPr id="2785" name="Freeform 585"/>
                <p:cNvSpPr>
                  <a:spLocks/>
                </p:cNvSpPr>
                <p:nvPr/>
              </p:nvSpPr>
              <p:spPr bwMode="auto">
                <a:xfrm>
                  <a:off x="2519" y="1285"/>
                  <a:ext cx="319" cy="419"/>
                </a:xfrm>
                <a:custGeom>
                  <a:avLst/>
                  <a:gdLst/>
                  <a:ahLst/>
                  <a:cxnLst>
                    <a:cxn ang="0">
                      <a:pos x="56" y="72"/>
                    </a:cxn>
                    <a:cxn ang="0">
                      <a:pos x="44" y="85"/>
                    </a:cxn>
                    <a:cxn ang="0">
                      <a:pos x="32" y="97"/>
                    </a:cxn>
                    <a:cxn ang="0">
                      <a:pos x="21" y="110"/>
                    </a:cxn>
                    <a:cxn ang="0">
                      <a:pos x="12" y="124"/>
                    </a:cxn>
                    <a:cxn ang="0">
                      <a:pos x="7" y="139"/>
                    </a:cxn>
                    <a:cxn ang="0">
                      <a:pos x="6" y="154"/>
                    </a:cxn>
                    <a:cxn ang="0">
                      <a:pos x="5" y="169"/>
                    </a:cxn>
                    <a:cxn ang="0">
                      <a:pos x="4" y="185"/>
                    </a:cxn>
                    <a:cxn ang="0">
                      <a:pos x="2" y="200"/>
                    </a:cxn>
                    <a:cxn ang="0">
                      <a:pos x="0" y="216"/>
                    </a:cxn>
                    <a:cxn ang="0">
                      <a:pos x="12" y="251"/>
                    </a:cxn>
                    <a:cxn ang="0">
                      <a:pos x="24" y="286"/>
                    </a:cxn>
                    <a:cxn ang="0">
                      <a:pos x="36" y="322"/>
                    </a:cxn>
                    <a:cxn ang="0">
                      <a:pos x="48" y="358"/>
                    </a:cxn>
                    <a:cxn ang="0">
                      <a:pos x="60" y="394"/>
                    </a:cxn>
                    <a:cxn ang="0">
                      <a:pos x="88" y="411"/>
                    </a:cxn>
                    <a:cxn ang="0">
                      <a:pos x="125" y="417"/>
                    </a:cxn>
                    <a:cxn ang="0">
                      <a:pos x="162" y="419"/>
                    </a:cxn>
                    <a:cxn ang="0">
                      <a:pos x="200" y="417"/>
                    </a:cxn>
                    <a:cxn ang="0">
                      <a:pos x="238" y="411"/>
                    </a:cxn>
                    <a:cxn ang="0">
                      <a:pos x="267" y="393"/>
                    </a:cxn>
                    <a:cxn ang="0">
                      <a:pos x="278" y="355"/>
                    </a:cxn>
                    <a:cxn ang="0">
                      <a:pos x="288" y="317"/>
                    </a:cxn>
                    <a:cxn ang="0">
                      <a:pos x="299" y="279"/>
                    </a:cxn>
                    <a:cxn ang="0">
                      <a:pos x="309" y="242"/>
                    </a:cxn>
                    <a:cxn ang="0">
                      <a:pos x="319" y="204"/>
                    </a:cxn>
                    <a:cxn ang="0">
                      <a:pos x="318" y="182"/>
                    </a:cxn>
                    <a:cxn ang="0">
                      <a:pos x="318" y="159"/>
                    </a:cxn>
                    <a:cxn ang="0">
                      <a:pos x="318" y="137"/>
                    </a:cxn>
                    <a:cxn ang="0">
                      <a:pos x="315" y="115"/>
                    </a:cxn>
                    <a:cxn ang="0">
                      <a:pos x="306" y="93"/>
                    </a:cxn>
                    <a:cxn ang="0">
                      <a:pos x="291" y="70"/>
                    </a:cxn>
                    <a:cxn ang="0">
                      <a:pos x="275" y="48"/>
                    </a:cxn>
                    <a:cxn ang="0">
                      <a:pos x="257" y="29"/>
                    </a:cxn>
                    <a:cxn ang="0">
                      <a:pos x="234" y="14"/>
                    </a:cxn>
                    <a:cxn ang="0">
                      <a:pos x="202" y="4"/>
                    </a:cxn>
                    <a:cxn ang="0">
                      <a:pos x="167" y="2"/>
                    </a:cxn>
                    <a:cxn ang="0">
                      <a:pos x="144" y="9"/>
                    </a:cxn>
                    <a:cxn ang="0">
                      <a:pos x="124" y="18"/>
                    </a:cxn>
                    <a:cxn ang="0">
                      <a:pos x="105" y="30"/>
                    </a:cxn>
                    <a:cxn ang="0">
                      <a:pos x="85" y="45"/>
                    </a:cxn>
                    <a:cxn ang="0">
                      <a:pos x="63" y="63"/>
                    </a:cxn>
                  </a:cxnLst>
                  <a:rect l="0" t="0" r="r" b="b"/>
                  <a:pathLst>
                    <a:path w="319" h="419">
                      <a:moveTo>
                        <a:pt x="63" y="63"/>
                      </a:moveTo>
                      <a:lnTo>
                        <a:pt x="60" y="68"/>
                      </a:lnTo>
                      <a:lnTo>
                        <a:pt x="56" y="72"/>
                      </a:lnTo>
                      <a:lnTo>
                        <a:pt x="52" y="76"/>
                      </a:lnTo>
                      <a:lnTo>
                        <a:pt x="48" y="81"/>
                      </a:lnTo>
                      <a:lnTo>
                        <a:pt x="44" y="85"/>
                      </a:lnTo>
                      <a:lnTo>
                        <a:pt x="41" y="89"/>
                      </a:lnTo>
                      <a:lnTo>
                        <a:pt x="36" y="93"/>
                      </a:lnTo>
                      <a:lnTo>
                        <a:pt x="32" y="97"/>
                      </a:lnTo>
                      <a:lnTo>
                        <a:pt x="29" y="102"/>
                      </a:lnTo>
                      <a:lnTo>
                        <a:pt x="25" y="106"/>
                      </a:lnTo>
                      <a:lnTo>
                        <a:pt x="21" y="110"/>
                      </a:lnTo>
                      <a:lnTo>
                        <a:pt x="18" y="115"/>
                      </a:lnTo>
                      <a:lnTo>
                        <a:pt x="15" y="119"/>
                      </a:lnTo>
                      <a:lnTo>
                        <a:pt x="12" y="124"/>
                      </a:lnTo>
                      <a:lnTo>
                        <a:pt x="10" y="129"/>
                      </a:lnTo>
                      <a:lnTo>
                        <a:pt x="8" y="134"/>
                      </a:lnTo>
                      <a:lnTo>
                        <a:pt x="7" y="139"/>
                      </a:lnTo>
                      <a:lnTo>
                        <a:pt x="7" y="144"/>
                      </a:lnTo>
                      <a:lnTo>
                        <a:pt x="6" y="149"/>
                      </a:lnTo>
                      <a:lnTo>
                        <a:pt x="6" y="154"/>
                      </a:lnTo>
                      <a:lnTo>
                        <a:pt x="6" y="159"/>
                      </a:lnTo>
                      <a:lnTo>
                        <a:pt x="5" y="164"/>
                      </a:lnTo>
                      <a:lnTo>
                        <a:pt x="5" y="169"/>
                      </a:lnTo>
                      <a:lnTo>
                        <a:pt x="4" y="175"/>
                      </a:lnTo>
                      <a:lnTo>
                        <a:pt x="4" y="180"/>
                      </a:lnTo>
                      <a:lnTo>
                        <a:pt x="4" y="185"/>
                      </a:lnTo>
                      <a:lnTo>
                        <a:pt x="3" y="190"/>
                      </a:lnTo>
                      <a:lnTo>
                        <a:pt x="2" y="195"/>
                      </a:lnTo>
                      <a:lnTo>
                        <a:pt x="2" y="200"/>
                      </a:lnTo>
                      <a:lnTo>
                        <a:pt x="1" y="205"/>
                      </a:lnTo>
                      <a:lnTo>
                        <a:pt x="1" y="210"/>
                      </a:lnTo>
                      <a:lnTo>
                        <a:pt x="0" y="216"/>
                      </a:lnTo>
                      <a:lnTo>
                        <a:pt x="4" y="227"/>
                      </a:lnTo>
                      <a:lnTo>
                        <a:pt x="9" y="239"/>
                      </a:lnTo>
                      <a:lnTo>
                        <a:pt x="12" y="251"/>
                      </a:lnTo>
                      <a:lnTo>
                        <a:pt x="17" y="263"/>
                      </a:lnTo>
                      <a:lnTo>
                        <a:pt x="20" y="275"/>
                      </a:lnTo>
                      <a:lnTo>
                        <a:pt x="24" y="286"/>
                      </a:lnTo>
                      <a:lnTo>
                        <a:pt x="28" y="298"/>
                      </a:lnTo>
                      <a:lnTo>
                        <a:pt x="32" y="310"/>
                      </a:lnTo>
                      <a:lnTo>
                        <a:pt x="36" y="322"/>
                      </a:lnTo>
                      <a:lnTo>
                        <a:pt x="40" y="334"/>
                      </a:lnTo>
                      <a:lnTo>
                        <a:pt x="44" y="346"/>
                      </a:lnTo>
                      <a:lnTo>
                        <a:pt x="48" y="358"/>
                      </a:lnTo>
                      <a:lnTo>
                        <a:pt x="52" y="370"/>
                      </a:lnTo>
                      <a:lnTo>
                        <a:pt x="56" y="381"/>
                      </a:lnTo>
                      <a:lnTo>
                        <a:pt x="60" y="394"/>
                      </a:lnTo>
                      <a:lnTo>
                        <a:pt x="64" y="405"/>
                      </a:lnTo>
                      <a:lnTo>
                        <a:pt x="76" y="409"/>
                      </a:lnTo>
                      <a:lnTo>
                        <a:pt x="88" y="411"/>
                      </a:lnTo>
                      <a:lnTo>
                        <a:pt x="101" y="414"/>
                      </a:lnTo>
                      <a:lnTo>
                        <a:pt x="113" y="416"/>
                      </a:lnTo>
                      <a:lnTo>
                        <a:pt x="125" y="417"/>
                      </a:lnTo>
                      <a:lnTo>
                        <a:pt x="138" y="418"/>
                      </a:lnTo>
                      <a:lnTo>
                        <a:pt x="150" y="419"/>
                      </a:lnTo>
                      <a:lnTo>
                        <a:pt x="162" y="419"/>
                      </a:lnTo>
                      <a:lnTo>
                        <a:pt x="175" y="419"/>
                      </a:lnTo>
                      <a:lnTo>
                        <a:pt x="187" y="418"/>
                      </a:lnTo>
                      <a:lnTo>
                        <a:pt x="200" y="417"/>
                      </a:lnTo>
                      <a:lnTo>
                        <a:pt x="212" y="416"/>
                      </a:lnTo>
                      <a:lnTo>
                        <a:pt x="225" y="414"/>
                      </a:lnTo>
                      <a:lnTo>
                        <a:pt x="238" y="411"/>
                      </a:lnTo>
                      <a:lnTo>
                        <a:pt x="251" y="409"/>
                      </a:lnTo>
                      <a:lnTo>
                        <a:pt x="264" y="405"/>
                      </a:lnTo>
                      <a:lnTo>
                        <a:pt x="267" y="393"/>
                      </a:lnTo>
                      <a:lnTo>
                        <a:pt x="271" y="380"/>
                      </a:lnTo>
                      <a:lnTo>
                        <a:pt x="274" y="368"/>
                      </a:lnTo>
                      <a:lnTo>
                        <a:pt x="278" y="355"/>
                      </a:lnTo>
                      <a:lnTo>
                        <a:pt x="281" y="342"/>
                      </a:lnTo>
                      <a:lnTo>
                        <a:pt x="285" y="330"/>
                      </a:lnTo>
                      <a:lnTo>
                        <a:pt x="288" y="317"/>
                      </a:lnTo>
                      <a:lnTo>
                        <a:pt x="292" y="304"/>
                      </a:lnTo>
                      <a:lnTo>
                        <a:pt x="295" y="292"/>
                      </a:lnTo>
                      <a:lnTo>
                        <a:pt x="299" y="279"/>
                      </a:lnTo>
                      <a:lnTo>
                        <a:pt x="302" y="267"/>
                      </a:lnTo>
                      <a:lnTo>
                        <a:pt x="306" y="254"/>
                      </a:lnTo>
                      <a:lnTo>
                        <a:pt x="309" y="242"/>
                      </a:lnTo>
                      <a:lnTo>
                        <a:pt x="313" y="229"/>
                      </a:lnTo>
                      <a:lnTo>
                        <a:pt x="316" y="217"/>
                      </a:lnTo>
                      <a:lnTo>
                        <a:pt x="319" y="204"/>
                      </a:lnTo>
                      <a:lnTo>
                        <a:pt x="319" y="197"/>
                      </a:lnTo>
                      <a:lnTo>
                        <a:pt x="318" y="189"/>
                      </a:lnTo>
                      <a:lnTo>
                        <a:pt x="318" y="182"/>
                      </a:lnTo>
                      <a:lnTo>
                        <a:pt x="318" y="174"/>
                      </a:lnTo>
                      <a:lnTo>
                        <a:pt x="318" y="167"/>
                      </a:lnTo>
                      <a:lnTo>
                        <a:pt x="318" y="159"/>
                      </a:lnTo>
                      <a:lnTo>
                        <a:pt x="319" y="152"/>
                      </a:lnTo>
                      <a:lnTo>
                        <a:pt x="319" y="144"/>
                      </a:lnTo>
                      <a:lnTo>
                        <a:pt x="318" y="137"/>
                      </a:lnTo>
                      <a:lnTo>
                        <a:pt x="317" y="130"/>
                      </a:lnTo>
                      <a:lnTo>
                        <a:pt x="317" y="122"/>
                      </a:lnTo>
                      <a:lnTo>
                        <a:pt x="315" y="115"/>
                      </a:lnTo>
                      <a:lnTo>
                        <a:pt x="313" y="107"/>
                      </a:lnTo>
                      <a:lnTo>
                        <a:pt x="310" y="100"/>
                      </a:lnTo>
                      <a:lnTo>
                        <a:pt x="306" y="93"/>
                      </a:lnTo>
                      <a:lnTo>
                        <a:pt x="301" y="85"/>
                      </a:lnTo>
                      <a:lnTo>
                        <a:pt x="296" y="77"/>
                      </a:lnTo>
                      <a:lnTo>
                        <a:pt x="291" y="70"/>
                      </a:lnTo>
                      <a:lnTo>
                        <a:pt x="286" y="62"/>
                      </a:lnTo>
                      <a:lnTo>
                        <a:pt x="281" y="54"/>
                      </a:lnTo>
                      <a:lnTo>
                        <a:pt x="275" y="48"/>
                      </a:lnTo>
                      <a:lnTo>
                        <a:pt x="270" y="41"/>
                      </a:lnTo>
                      <a:lnTo>
                        <a:pt x="264" y="35"/>
                      </a:lnTo>
                      <a:lnTo>
                        <a:pt x="257" y="29"/>
                      </a:lnTo>
                      <a:lnTo>
                        <a:pt x="250" y="24"/>
                      </a:lnTo>
                      <a:lnTo>
                        <a:pt x="242" y="18"/>
                      </a:lnTo>
                      <a:lnTo>
                        <a:pt x="234" y="14"/>
                      </a:lnTo>
                      <a:lnTo>
                        <a:pt x="224" y="10"/>
                      </a:lnTo>
                      <a:lnTo>
                        <a:pt x="214" y="6"/>
                      </a:lnTo>
                      <a:lnTo>
                        <a:pt x="202" y="4"/>
                      </a:lnTo>
                      <a:lnTo>
                        <a:pt x="189" y="2"/>
                      </a:lnTo>
                      <a:lnTo>
                        <a:pt x="175" y="0"/>
                      </a:lnTo>
                      <a:lnTo>
                        <a:pt x="167" y="2"/>
                      </a:lnTo>
                      <a:lnTo>
                        <a:pt x="159" y="4"/>
                      </a:lnTo>
                      <a:lnTo>
                        <a:pt x="151" y="6"/>
                      </a:lnTo>
                      <a:lnTo>
                        <a:pt x="144" y="9"/>
                      </a:lnTo>
                      <a:lnTo>
                        <a:pt x="137" y="12"/>
                      </a:lnTo>
                      <a:lnTo>
                        <a:pt x="130" y="15"/>
                      </a:lnTo>
                      <a:lnTo>
                        <a:pt x="124" y="18"/>
                      </a:lnTo>
                      <a:lnTo>
                        <a:pt x="117" y="22"/>
                      </a:lnTo>
                      <a:lnTo>
                        <a:pt x="111" y="26"/>
                      </a:lnTo>
                      <a:lnTo>
                        <a:pt x="105" y="30"/>
                      </a:lnTo>
                      <a:lnTo>
                        <a:pt x="98" y="35"/>
                      </a:lnTo>
                      <a:lnTo>
                        <a:pt x="91" y="39"/>
                      </a:lnTo>
                      <a:lnTo>
                        <a:pt x="85" y="45"/>
                      </a:lnTo>
                      <a:lnTo>
                        <a:pt x="78" y="51"/>
                      </a:lnTo>
                      <a:lnTo>
                        <a:pt x="70" y="57"/>
                      </a:lnTo>
                      <a:lnTo>
                        <a:pt x="63" y="63"/>
                      </a:lnTo>
                      <a:close/>
                    </a:path>
                  </a:pathLst>
                </a:custGeom>
                <a:solidFill>
                  <a:srgbClr val="1919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86" name="Freeform 586"/>
                <p:cNvSpPr>
                  <a:spLocks/>
                </p:cNvSpPr>
                <p:nvPr/>
              </p:nvSpPr>
              <p:spPr bwMode="auto">
                <a:xfrm>
                  <a:off x="2571" y="1361"/>
                  <a:ext cx="43" cy="69"/>
                </a:xfrm>
                <a:custGeom>
                  <a:avLst/>
                  <a:gdLst/>
                  <a:ahLst/>
                  <a:cxnLst>
                    <a:cxn ang="0">
                      <a:pos x="42" y="68"/>
                    </a:cxn>
                    <a:cxn ang="0">
                      <a:pos x="43" y="67"/>
                    </a:cxn>
                    <a:cxn ang="0">
                      <a:pos x="4" y="0"/>
                    </a:cxn>
                    <a:cxn ang="0">
                      <a:pos x="0" y="2"/>
                    </a:cxn>
                    <a:cxn ang="0">
                      <a:pos x="40" y="69"/>
                    </a:cxn>
                    <a:cxn ang="0">
                      <a:pos x="42" y="68"/>
                    </a:cxn>
                  </a:cxnLst>
                  <a:rect l="0" t="0" r="r" b="b"/>
                  <a:pathLst>
                    <a:path w="43" h="69">
                      <a:moveTo>
                        <a:pt x="42" y="68"/>
                      </a:moveTo>
                      <a:lnTo>
                        <a:pt x="43" y="67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40" y="69"/>
                      </a:lnTo>
                      <a:lnTo>
                        <a:pt x="42" y="68"/>
                      </a:lnTo>
                      <a:close/>
                    </a:path>
                  </a:pathLst>
                </a:custGeom>
                <a:solidFill>
                  <a:srgbClr val="FF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38" name="Group 600"/>
            <p:cNvGrpSpPr>
              <a:grpSpLocks/>
            </p:cNvGrpSpPr>
            <p:nvPr/>
          </p:nvGrpSpPr>
          <p:grpSpPr bwMode="auto">
            <a:xfrm>
              <a:off x="3495675" y="3011488"/>
              <a:ext cx="1563687" cy="1443038"/>
              <a:chOff x="2202" y="1897"/>
              <a:chExt cx="985" cy="909"/>
            </a:xfrm>
          </p:grpSpPr>
          <p:grpSp>
            <p:nvGrpSpPr>
              <p:cNvPr id="2772" name="Group 592"/>
              <p:cNvGrpSpPr>
                <a:grpSpLocks/>
              </p:cNvGrpSpPr>
              <p:nvPr/>
            </p:nvGrpSpPr>
            <p:grpSpPr bwMode="auto">
              <a:xfrm>
                <a:off x="2325" y="1897"/>
                <a:ext cx="711" cy="909"/>
                <a:chOff x="2325" y="1897"/>
                <a:chExt cx="711" cy="909"/>
              </a:xfrm>
            </p:grpSpPr>
            <p:sp>
              <p:nvSpPr>
                <p:cNvPr id="2780" name="Freeform 589"/>
                <p:cNvSpPr>
                  <a:spLocks/>
                </p:cNvSpPr>
                <p:nvPr/>
              </p:nvSpPr>
              <p:spPr bwMode="auto">
                <a:xfrm>
                  <a:off x="2341" y="1913"/>
                  <a:ext cx="695" cy="893"/>
                </a:xfrm>
                <a:custGeom>
                  <a:avLst/>
                  <a:gdLst/>
                  <a:ahLst/>
                  <a:cxnLst>
                    <a:cxn ang="0">
                      <a:pos x="676" y="40"/>
                    </a:cxn>
                    <a:cxn ang="0">
                      <a:pos x="636" y="31"/>
                    </a:cxn>
                    <a:cxn ang="0">
                      <a:pos x="596" y="22"/>
                    </a:cxn>
                    <a:cxn ang="0">
                      <a:pos x="556" y="16"/>
                    </a:cxn>
                    <a:cxn ang="0">
                      <a:pos x="516" y="10"/>
                    </a:cxn>
                    <a:cxn ang="0">
                      <a:pos x="475" y="5"/>
                    </a:cxn>
                    <a:cxn ang="0">
                      <a:pos x="433" y="2"/>
                    </a:cxn>
                    <a:cxn ang="0">
                      <a:pos x="391" y="0"/>
                    </a:cxn>
                    <a:cxn ang="0">
                      <a:pos x="349" y="0"/>
                    </a:cxn>
                    <a:cxn ang="0">
                      <a:pos x="305" y="2"/>
                    </a:cxn>
                    <a:cxn ang="0">
                      <a:pos x="261" y="6"/>
                    </a:cxn>
                    <a:cxn ang="0">
                      <a:pos x="216" y="11"/>
                    </a:cxn>
                    <a:cxn ang="0">
                      <a:pos x="169" y="18"/>
                    </a:cxn>
                    <a:cxn ang="0">
                      <a:pos x="123" y="27"/>
                    </a:cxn>
                    <a:cxn ang="0">
                      <a:pos x="75" y="39"/>
                    </a:cxn>
                    <a:cxn ang="0">
                      <a:pos x="26" y="52"/>
                    </a:cxn>
                    <a:cxn ang="0">
                      <a:pos x="3" y="85"/>
                    </a:cxn>
                    <a:cxn ang="0">
                      <a:pos x="9" y="138"/>
                    </a:cxn>
                    <a:cxn ang="0">
                      <a:pos x="16" y="190"/>
                    </a:cxn>
                    <a:cxn ang="0">
                      <a:pos x="24" y="242"/>
                    </a:cxn>
                    <a:cxn ang="0">
                      <a:pos x="33" y="294"/>
                    </a:cxn>
                    <a:cxn ang="0">
                      <a:pos x="43" y="346"/>
                    </a:cxn>
                    <a:cxn ang="0">
                      <a:pos x="53" y="398"/>
                    </a:cxn>
                    <a:cxn ang="0">
                      <a:pos x="64" y="450"/>
                    </a:cxn>
                    <a:cxn ang="0">
                      <a:pos x="75" y="502"/>
                    </a:cxn>
                    <a:cxn ang="0">
                      <a:pos x="87" y="554"/>
                    </a:cxn>
                    <a:cxn ang="0">
                      <a:pos x="99" y="606"/>
                    </a:cxn>
                    <a:cxn ang="0">
                      <a:pos x="111" y="658"/>
                    </a:cxn>
                    <a:cxn ang="0">
                      <a:pos x="122" y="711"/>
                    </a:cxn>
                    <a:cxn ang="0">
                      <a:pos x="134" y="763"/>
                    </a:cxn>
                    <a:cxn ang="0">
                      <a:pos x="145" y="815"/>
                    </a:cxn>
                    <a:cxn ang="0">
                      <a:pos x="155" y="867"/>
                    </a:cxn>
                    <a:cxn ang="0">
                      <a:pos x="588" y="893"/>
                    </a:cxn>
                    <a:cxn ang="0">
                      <a:pos x="595" y="840"/>
                    </a:cxn>
                    <a:cxn ang="0">
                      <a:pos x="603" y="787"/>
                    </a:cxn>
                    <a:cxn ang="0">
                      <a:pos x="611" y="734"/>
                    </a:cxn>
                    <a:cxn ang="0">
                      <a:pos x="620" y="680"/>
                    </a:cxn>
                    <a:cxn ang="0">
                      <a:pos x="628" y="626"/>
                    </a:cxn>
                    <a:cxn ang="0">
                      <a:pos x="637" y="573"/>
                    </a:cxn>
                    <a:cxn ang="0">
                      <a:pos x="647" y="519"/>
                    </a:cxn>
                    <a:cxn ang="0">
                      <a:pos x="655" y="466"/>
                    </a:cxn>
                    <a:cxn ang="0">
                      <a:pos x="663" y="413"/>
                    </a:cxn>
                    <a:cxn ang="0">
                      <a:pos x="671" y="360"/>
                    </a:cxn>
                    <a:cxn ang="0">
                      <a:pos x="678" y="306"/>
                    </a:cxn>
                    <a:cxn ang="0">
                      <a:pos x="684" y="254"/>
                    </a:cxn>
                    <a:cxn ang="0">
                      <a:pos x="689" y="201"/>
                    </a:cxn>
                    <a:cxn ang="0">
                      <a:pos x="693" y="148"/>
                    </a:cxn>
                    <a:cxn ang="0">
                      <a:pos x="695" y="96"/>
                    </a:cxn>
                    <a:cxn ang="0">
                      <a:pos x="695" y="45"/>
                    </a:cxn>
                  </a:cxnLst>
                  <a:rect l="0" t="0" r="r" b="b"/>
                  <a:pathLst>
                    <a:path w="695" h="893">
                      <a:moveTo>
                        <a:pt x="695" y="45"/>
                      </a:moveTo>
                      <a:lnTo>
                        <a:pt x="676" y="40"/>
                      </a:lnTo>
                      <a:lnTo>
                        <a:pt x="656" y="35"/>
                      </a:lnTo>
                      <a:lnTo>
                        <a:pt x="636" y="31"/>
                      </a:lnTo>
                      <a:lnTo>
                        <a:pt x="616" y="27"/>
                      </a:lnTo>
                      <a:lnTo>
                        <a:pt x="596" y="22"/>
                      </a:lnTo>
                      <a:lnTo>
                        <a:pt x="577" y="19"/>
                      </a:lnTo>
                      <a:lnTo>
                        <a:pt x="556" y="16"/>
                      </a:lnTo>
                      <a:lnTo>
                        <a:pt x="536" y="13"/>
                      </a:lnTo>
                      <a:lnTo>
                        <a:pt x="516" y="10"/>
                      </a:lnTo>
                      <a:lnTo>
                        <a:pt x="496" y="7"/>
                      </a:lnTo>
                      <a:lnTo>
                        <a:pt x="475" y="5"/>
                      </a:lnTo>
                      <a:lnTo>
                        <a:pt x="454" y="4"/>
                      </a:lnTo>
                      <a:lnTo>
                        <a:pt x="433" y="2"/>
                      </a:lnTo>
                      <a:lnTo>
                        <a:pt x="412" y="2"/>
                      </a:lnTo>
                      <a:lnTo>
                        <a:pt x="391" y="0"/>
                      </a:lnTo>
                      <a:lnTo>
                        <a:pt x="370" y="0"/>
                      </a:lnTo>
                      <a:lnTo>
                        <a:pt x="349" y="0"/>
                      </a:lnTo>
                      <a:lnTo>
                        <a:pt x="327" y="1"/>
                      </a:lnTo>
                      <a:lnTo>
                        <a:pt x="305" y="2"/>
                      </a:lnTo>
                      <a:lnTo>
                        <a:pt x="283" y="4"/>
                      </a:lnTo>
                      <a:lnTo>
                        <a:pt x="261" y="6"/>
                      </a:lnTo>
                      <a:lnTo>
                        <a:pt x="238" y="8"/>
                      </a:lnTo>
                      <a:lnTo>
                        <a:pt x="216" y="11"/>
                      </a:lnTo>
                      <a:lnTo>
                        <a:pt x="193" y="14"/>
                      </a:lnTo>
                      <a:lnTo>
                        <a:pt x="169" y="18"/>
                      </a:lnTo>
                      <a:lnTo>
                        <a:pt x="146" y="22"/>
                      </a:lnTo>
                      <a:lnTo>
                        <a:pt x="123" y="27"/>
                      </a:lnTo>
                      <a:lnTo>
                        <a:pt x="99" y="32"/>
                      </a:lnTo>
                      <a:lnTo>
                        <a:pt x="75" y="39"/>
                      </a:lnTo>
                      <a:lnTo>
                        <a:pt x="50" y="45"/>
                      </a:lnTo>
                      <a:lnTo>
                        <a:pt x="26" y="52"/>
                      </a:lnTo>
                      <a:lnTo>
                        <a:pt x="0" y="60"/>
                      </a:lnTo>
                      <a:lnTo>
                        <a:pt x="3" y="85"/>
                      </a:lnTo>
                      <a:lnTo>
                        <a:pt x="6" y="111"/>
                      </a:lnTo>
                      <a:lnTo>
                        <a:pt x="9" y="138"/>
                      </a:lnTo>
                      <a:lnTo>
                        <a:pt x="13" y="164"/>
                      </a:lnTo>
                      <a:lnTo>
                        <a:pt x="16" y="190"/>
                      </a:lnTo>
                      <a:lnTo>
                        <a:pt x="20" y="216"/>
                      </a:lnTo>
                      <a:lnTo>
                        <a:pt x="24" y="242"/>
                      </a:lnTo>
                      <a:lnTo>
                        <a:pt x="28" y="268"/>
                      </a:lnTo>
                      <a:lnTo>
                        <a:pt x="33" y="294"/>
                      </a:lnTo>
                      <a:lnTo>
                        <a:pt x="38" y="320"/>
                      </a:lnTo>
                      <a:lnTo>
                        <a:pt x="43" y="346"/>
                      </a:lnTo>
                      <a:lnTo>
                        <a:pt x="48" y="372"/>
                      </a:lnTo>
                      <a:lnTo>
                        <a:pt x="53" y="398"/>
                      </a:lnTo>
                      <a:lnTo>
                        <a:pt x="59" y="424"/>
                      </a:lnTo>
                      <a:lnTo>
                        <a:pt x="64" y="450"/>
                      </a:lnTo>
                      <a:lnTo>
                        <a:pt x="70" y="476"/>
                      </a:lnTo>
                      <a:lnTo>
                        <a:pt x="75" y="502"/>
                      </a:lnTo>
                      <a:lnTo>
                        <a:pt x="81" y="528"/>
                      </a:lnTo>
                      <a:lnTo>
                        <a:pt x="87" y="554"/>
                      </a:lnTo>
                      <a:lnTo>
                        <a:pt x="93" y="580"/>
                      </a:lnTo>
                      <a:lnTo>
                        <a:pt x="99" y="606"/>
                      </a:lnTo>
                      <a:lnTo>
                        <a:pt x="105" y="632"/>
                      </a:lnTo>
                      <a:lnTo>
                        <a:pt x="111" y="658"/>
                      </a:lnTo>
                      <a:lnTo>
                        <a:pt x="117" y="685"/>
                      </a:lnTo>
                      <a:lnTo>
                        <a:pt x="122" y="711"/>
                      </a:lnTo>
                      <a:lnTo>
                        <a:pt x="128" y="737"/>
                      </a:lnTo>
                      <a:lnTo>
                        <a:pt x="134" y="763"/>
                      </a:lnTo>
                      <a:lnTo>
                        <a:pt x="139" y="789"/>
                      </a:lnTo>
                      <a:lnTo>
                        <a:pt x="145" y="815"/>
                      </a:lnTo>
                      <a:lnTo>
                        <a:pt x="150" y="841"/>
                      </a:lnTo>
                      <a:lnTo>
                        <a:pt x="155" y="867"/>
                      </a:lnTo>
                      <a:lnTo>
                        <a:pt x="160" y="893"/>
                      </a:lnTo>
                      <a:lnTo>
                        <a:pt x="588" y="893"/>
                      </a:lnTo>
                      <a:lnTo>
                        <a:pt x="591" y="866"/>
                      </a:lnTo>
                      <a:lnTo>
                        <a:pt x="595" y="840"/>
                      </a:lnTo>
                      <a:lnTo>
                        <a:pt x="598" y="813"/>
                      </a:lnTo>
                      <a:lnTo>
                        <a:pt x="603" y="787"/>
                      </a:lnTo>
                      <a:lnTo>
                        <a:pt x="607" y="760"/>
                      </a:lnTo>
                      <a:lnTo>
                        <a:pt x="611" y="734"/>
                      </a:lnTo>
                      <a:lnTo>
                        <a:pt x="615" y="706"/>
                      </a:lnTo>
                      <a:lnTo>
                        <a:pt x="620" y="680"/>
                      </a:lnTo>
                      <a:lnTo>
                        <a:pt x="624" y="653"/>
                      </a:lnTo>
                      <a:lnTo>
                        <a:pt x="628" y="626"/>
                      </a:lnTo>
                      <a:lnTo>
                        <a:pt x="633" y="599"/>
                      </a:lnTo>
                      <a:lnTo>
                        <a:pt x="637" y="573"/>
                      </a:lnTo>
                      <a:lnTo>
                        <a:pt x="642" y="546"/>
                      </a:lnTo>
                      <a:lnTo>
                        <a:pt x="647" y="519"/>
                      </a:lnTo>
                      <a:lnTo>
                        <a:pt x="651" y="493"/>
                      </a:lnTo>
                      <a:lnTo>
                        <a:pt x="655" y="466"/>
                      </a:lnTo>
                      <a:lnTo>
                        <a:pt x="659" y="439"/>
                      </a:lnTo>
                      <a:lnTo>
                        <a:pt x="663" y="413"/>
                      </a:lnTo>
                      <a:lnTo>
                        <a:pt x="667" y="386"/>
                      </a:lnTo>
                      <a:lnTo>
                        <a:pt x="671" y="360"/>
                      </a:lnTo>
                      <a:lnTo>
                        <a:pt x="674" y="333"/>
                      </a:lnTo>
                      <a:lnTo>
                        <a:pt x="678" y="306"/>
                      </a:lnTo>
                      <a:lnTo>
                        <a:pt x="681" y="280"/>
                      </a:lnTo>
                      <a:lnTo>
                        <a:pt x="684" y="254"/>
                      </a:lnTo>
                      <a:lnTo>
                        <a:pt x="686" y="227"/>
                      </a:lnTo>
                      <a:lnTo>
                        <a:pt x="689" y="201"/>
                      </a:lnTo>
                      <a:lnTo>
                        <a:pt x="691" y="175"/>
                      </a:lnTo>
                      <a:lnTo>
                        <a:pt x="693" y="148"/>
                      </a:lnTo>
                      <a:lnTo>
                        <a:pt x="694" y="122"/>
                      </a:lnTo>
                      <a:lnTo>
                        <a:pt x="695" y="96"/>
                      </a:lnTo>
                      <a:lnTo>
                        <a:pt x="695" y="71"/>
                      </a:lnTo>
                      <a:lnTo>
                        <a:pt x="695" y="45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81" name="Freeform 590"/>
                <p:cNvSpPr>
                  <a:spLocks/>
                </p:cNvSpPr>
                <p:nvPr/>
              </p:nvSpPr>
              <p:spPr bwMode="auto">
                <a:xfrm>
                  <a:off x="2325" y="1897"/>
                  <a:ext cx="695" cy="893"/>
                </a:xfrm>
                <a:custGeom>
                  <a:avLst/>
                  <a:gdLst/>
                  <a:ahLst/>
                  <a:cxnLst>
                    <a:cxn ang="0">
                      <a:pos x="676" y="40"/>
                    </a:cxn>
                    <a:cxn ang="0">
                      <a:pos x="636" y="31"/>
                    </a:cxn>
                    <a:cxn ang="0">
                      <a:pos x="596" y="22"/>
                    </a:cxn>
                    <a:cxn ang="0">
                      <a:pos x="556" y="16"/>
                    </a:cxn>
                    <a:cxn ang="0">
                      <a:pos x="516" y="10"/>
                    </a:cxn>
                    <a:cxn ang="0">
                      <a:pos x="475" y="5"/>
                    </a:cxn>
                    <a:cxn ang="0">
                      <a:pos x="433" y="2"/>
                    </a:cxn>
                    <a:cxn ang="0">
                      <a:pos x="391" y="0"/>
                    </a:cxn>
                    <a:cxn ang="0">
                      <a:pos x="348" y="0"/>
                    </a:cxn>
                    <a:cxn ang="0">
                      <a:pos x="305" y="2"/>
                    </a:cxn>
                    <a:cxn ang="0">
                      <a:pos x="261" y="6"/>
                    </a:cxn>
                    <a:cxn ang="0">
                      <a:pos x="216" y="11"/>
                    </a:cxn>
                    <a:cxn ang="0">
                      <a:pos x="169" y="18"/>
                    </a:cxn>
                    <a:cxn ang="0">
                      <a:pos x="123" y="27"/>
                    </a:cxn>
                    <a:cxn ang="0">
                      <a:pos x="75" y="38"/>
                    </a:cxn>
                    <a:cxn ang="0">
                      <a:pos x="26" y="52"/>
                    </a:cxn>
                    <a:cxn ang="0">
                      <a:pos x="3" y="86"/>
                    </a:cxn>
                    <a:cxn ang="0">
                      <a:pos x="9" y="138"/>
                    </a:cxn>
                    <a:cxn ang="0">
                      <a:pos x="16" y="190"/>
                    </a:cxn>
                    <a:cxn ang="0">
                      <a:pos x="24" y="242"/>
                    </a:cxn>
                    <a:cxn ang="0">
                      <a:pos x="33" y="294"/>
                    </a:cxn>
                    <a:cxn ang="0">
                      <a:pos x="43" y="346"/>
                    </a:cxn>
                    <a:cxn ang="0">
                      <a:pos x="53" y="398"/>
                    </a:cxn>
                    <a:cxn ang="0">
                      <a:pos x="64" y="450"/>
                    </a:cxn>
                    <a:cxn ang="0">
                      <a:pos x="75" y="502"/>
                    </a:cxn>
                    <a:cxn ang="0">
                      <a:pos x="87" y="554"/>
                    </a:cxn>
                    <a:cxn ang="0">
                      <a:pos x="99" y="606"/>
                    </a:cxn>
                    <a:cxn ang="0">
                      <a:pos x="111" y="658"/>
                    </a:cxn>
                    <a:cxn ang="0">
                      <a:pos x="122" y="711"/>
                    </a:cxn>
                    <a:cxn ang="0">
                      <a:pos x="134" y="763"/>
                    </a:cxn>
                    <a:cxn ang="0">
                      <a:pos x="145" y="815"/>
                    </a:cxn>
                    <a:cxn ang="0">
                      <a:pos x="155" y="867"/>
                    </a:cxn>
                    <a:cxn ang="0">
                      <a:pos x="588" y="893"/>
                    </a:cxn>
                    <a:cxn ang="0">
                      <a:pos x="594" y="840"/>
                    </a:cxn>
                    <a:cxn ang="0">
                      <a:pos x="603" y="787"/>
                    </a:cxn>
                    <a:cxn ang="0">
                      <a:pos x="611" y="734"/>
                    </a:cxn>
                    <a:cxn ang="0">
                      <a:pos x="620" y="680"/>
                    </a:cxn>
                    <a:cxn ang="0">
                      <a:pos x="628" y="626"/>
                    </a:cxn>
                    <a:cxn ang="0">
                      <a:pos x="637" y="573"/>
                    </a:cxn>
                    <a:cxn ang="0">
                      <a:pos x="647" y="519"/>
                    </a:cxn>
                    <a:cxn ang="0">
                      <a:pos x="655" y="466"/>
                    </a:cxn>
                    <a:cxn ang="0">
                      <a:pos x="663" y="413"/>
                    </a:cxn>
                    <a:cxn ang="0">
                      <a:pos x="671" y="360"/>
                    </a:cxn>
                    <a:cxn ang="0">
                      <a:pos x="678" y="306"/>
                    </a:cxn>
                    <a:cxn ang="0">
                      <a:pos x="684" y="254"/>
                    </a:cxn>
                    <a:cxn ang="0">
                      <a:pos x="689" y="201"/>
                    </a:cxn>
                    <a:cxn ang="0">
                      <a:pos x="692" y="148"/>
                    </a:cxn>
                    <a:cxn ang="0">
                      <a:pos x="694" y="96"/>
                    </a:cxn>
                    <a:cxn ang="0">
                      <a:pos x="695" y="45"/>
                    </a:cxn>
                  </a:cxnLst>
                  <a:rect l="0" t="0" r="r" b="b"/>
                  <a:pathLst>
                    <a:path w="695" h="893">
                      <a:moveTo>
                        <a:pt x="695" y="45"/>
                      </a:moveTo>
                      <a:lnTo>
                        <a:pt x="676" y="40"/>
                      </a:lnTo>
                      <a:lnTo>
                        <a:pt x="656" y="35"/>
                      </a:lnTo>
                      <a:lnTo>
                        <a:pt x="636" y="31"/>
                      </a:lnTo>
                      <a:lnTo>
                        <a:pt x="616" y="27"/>
                      </a:lnTo>
                      <a:lnTo>
                        <a:pt x="596" y="22"/>
                      </a:lnTo>
                      <a:lnTo>
                        <a:pt x="577" y="19"/>
                      </a:lnTo>
                      <a:lnTo>
                        <a:pt x="556" y="16"/>
                      </a:lnTo>
                      <a:lnTo>
                        <a:pt x="536" y="13"/>
                      </a:lnTo>
                      <a:lnTo>
                        <a:pt x="516" y="10"/>
                      </a:lnTo>
                      <a:lnTo>
                        <a:pt x="496" y="7"/>
                      </a:lnTo>
                      <a:lnTo>
                        <a:pt x="475" y="5"/>
                      </a:lnTo>
                      <a:lnTo>
                        <a:pt x="454" y="4"/>
                      </a:lnTo>
                      <a:lnTo>
                        <a:pt x="433" y="2"/>
                      </a:lnTo>
                      <a:lnTo>
                        <a:pt x="412" y="2"/>
                      </a:lnTo>
                      <a:lnTo>
                        <a:pt x="391" y="0"/>
                      </a:lnTo>
                      <a:lnTo>
                        <a:pt x="370" y="0"/>
                      </a:lnTo>
                      <a:lnTo>
                        <a:pt x="348" y="0"/>
                      </a:lnTo>
                      <a:lnTo>
                        <a:pt x="327" y="1"/>
                      </a:lnTo>
                      <a:lnTo>
                        <a:pt x="305" y="2"/>
                      </a:lnTo>
                      <a:lnTo>
                        <a:pt x="283" y="4"/>
                      </a:lnTo>
                      <a:lnTo>
                        <a:pt x="261" y="6"/>
                      </a:lnTo>
                      <a:lnTo>
                        <a:pt x="238" y="8"/>
                      </a:lnTo>
                      <a:lnTo>
                        <a:pt x="216" y="11"/>
                      </a:lnTo>
                      <a:lnTo>
                        <a:pt x="192" y="14"/>
                      </a:lnTo>
                      <a:lnTo>
                        <a:pt x="169" y="18"/>
                      </a:lnTo>
                      <a:lnTo>
                        <a:pt x="146" y="22"/>
                      </a:lnTo>
                      <a:lnTo>
                        <a:pt x="123" y="27"/>
                      </a:lnTo>
                      <a:lnTo>
                        <a:pt x="99" y="32"/>
                      </a:lnTo>
                      <a:lnTo>
                        <a:pt x="75" y="38"/>
                      </a:lnTo>
                      <a:lnTo>
                        <a:pt x="50" y="45"/>
                      </a:lnTo>
                      <a:lnTo>
                        <a:pt x="26" y="52"/>
                      </a:lnTo>
                      <a:lnTo>
                        <a:pt x="0" y="60"/>
                      </a:lnTo>
                      <a:lnTo>
                        <a:pt x="3" y="86"/>
                      </a:lnTo>
                      <a:lnTo>
                        <a:pt x="6" y="111"/>
                      </a:lnTo>
                      <a:lnTo>
                        <a:pt x="9" y="138"/>
                      </a:lnTo>
                      <a:lnTo>
                        <a:pt x="13" y="164"/>
                      </a:lnTo>
                      <a:lnTo>
                        <a:pt x="16" y="190"/>
                      </a:lnTo>
                      <a:lnTo>
                        <a:pt x="20" y="215"/>
                      </a:lnTo>
                      <a:lnTo>
                        <a:pt x="24" y="242"/>
                      </a:lnTo>
                      <a:lnTo>
                        <a:pt x="28" y="268"/>
                      </a:lnTo>
                      <a:lnTo>
                        <a:pt x="33" y="294"/>
                      </a:lnTo>
                      <a:lnTo>
                        <a:pt x="38" y="320"/>
                      </a:lnTo>
                      <a:lnTo>
                        <a:pt x="43" y="346"/>
                      </a:lnTo>
                      <a:lnTo>
                        <a:pt x="48" y="372"/>
                      </a:lnTo>
                      <a:lnTo>
                        <a:pt x="53" y="398"/>
                      </a:lnTo>
                      <a:lnTo>
                        <a:pt x="59" y="424"/>
                      </a:lnTo>
                      <a:lnTo>
                        <a:pt x="64" y="450"/>
                      </a:lnTo>
                      <a:lnTo>
                        <a:pt x="70" y="476"/>
                      </a:lnTo>
                      <a:lnTo>
                        <a:pt x="75" y="502"/>
                      </a:lnTo>
                      <a:lnTo>
                        <a:pt x="81" y="528"/>
                      </a:lnTo>
                      <a:lnTo>
                        <a:pt x="87" y="554"/>
                      </a:lnTo>
                      <a:lnTo>
                        <a:pt x="93" y="580"/>
                      </a:lnTo>
                      <a:lnTo>
                        <a:pt x="99" y="606"/>
                      </a:lnTo>
                      <a:lnTo>
                        <a:pt x="105" y="632"/>
                      </a:lnTo>
                      <a:lnTo>
                        <a:pt x="111" y="658"/>
                      </a:lnTo>
                      <a:lnTo>
                        <a:pt x="117" y="684"/>
                      </a:lnTo>
                      <a:lnTo>
                        <a:pt x="122" y="711"/>
                      </a:lnTo>
                      <a:lnTo>
                        <a:pt x="128" y="737"/>
                      </a:lnTo>
                      <a:lnTo>
                        <a:pt x="134" y="763"/>
                      </a:lnTo>
                      <a:lnTo>
                        <a:pt x="139" y="789"/>
                      </a:lnTo>
                      <a:lnTo>
                        <a:pt x="145" y="815"/>
                      </a:lnTo>
                      <a:lnTo>
                        <a:pt x="150" y="841"/>
                      </a:lnTo>
                      <a:lnTo>
                        <a:pt x="155" y="867"/>
                      </a:lnTo>
                      <a:lnTo>
                        <a:pt x="160" y="893"/>
                      </a:lnTo>
                      <a:lnTo>
                        <a:pt x="588" y="893"/>
                      </a:lnTo>
                      <a:lnTo>
                        <a:pt x="591" y="866"/>
                      </a:lnTo>
                      <a:lnTo>
                        <a:pt x="594" y="840"/>
                      </a:lnTo>
                      <a:lnTo>
                        <a:pt x="599" y="813"/>
                      </a:lnTo>
                      <a:lnTo>
                        <a:pt x="603" y="787"/>
                      </a:lnTo>
                      <a:lnTo>
                        <a:pt x="607" y="760"/>
                      </a:lnTo>
                      <a:lnTo>
                        <a:pt x="611" y="734"/>
                      </a:lnTo>
                      <a:lnTo>
                        <a:pt x="615" y="706"/>
                      </a:lnTo>
                      <a:lnTo>
                        <a:pt x="620" y="680"/>
                      </a:lnTo>
                      <a:lnTo>
                        <a:pt x="624" y="653"/>
                      </a:lnTo>
                      <a:lnTo>
                        <a:pt x="628" y="626"/>
                      </a:lnTo>
                      <a:lnTo>
                        <a:pt x="633" y="600"/>
                      </a:lnTo>
                      <a:lnTo>
                        <a:pt x="637" y="573"/>
                      </a:lnTo>
                      <a:lnTo>
                        <a:pt x="642" y="546"/>
                      </a:lnTo>
                      <a:lnTo>
                        <a:pt x="647" y="519"/>
                      </a:lnTo>
                      <a:lnTo>
                        <a:pt x="651" y="493"/>
                      </a:lnTo>
                      <a:lnTo>
                        <a:pt x="655" y="466"/>
                      </a:lnTo>
                      <a:lnTo>
                        <a:pt x="659" y="440"/>
                      </a:lnTo>
                      <a:lnTo>
                        <a:pt x="663" y="413"/>
                      </a:lnTo>
                      <a:lnTo>
                        <a:pt x="667" y="386"/>
                      </a:lnTo>
                      <a:lnTo>
                        <a:pt x="671" y="360"/>
                      </a:lnTo>
                      <a:lnTo>
                        <a:pt x="674" y="333"/>
                      </a:lnTo>
                      <a:lnTo>
                        <a:pt x="678" y="306"/>
                      </a:lnTo>
                      <a:lnTo>
                        <a:pt x="681" y="280"/>
                      </a:lnTo>
                      <a:lnTo>
                        <a:pt x="684" y="254"/>
                      </a:lnTo>
                      <a:lnTo>
                        <a:pt x="686" y="227"/>
                      </a:lnTo>
                      <a:lnTo>
                        <a:pt x="689" y="201"/>
                      </a:lnTo>
                      <a:lnTo>
                        <a:pt x="691" y="175"/>
                      </a:lnTo>
                      <a:lnTo>
                        <a:pt x="692" y="148"/>
                      </a:lnTo>
                      <a:lnTo>
                        <a:pt x="694" y="122"/>
                      </a:lnTo>
                      <a:lnTo>
                        <a:pt x="694" y="96"/>
                      </a:lnTo>
                      <a:lnTo>
                        <a:pt x="695" y="71"/>
                      </a:lnTo>
                      <a:lnTo>
                        <a:pt x="695" y="45"/>
                      </a:lnTo>
                      <a:close/>
                    </a:path>
                  </a:pathLst>
                </a:custGeom>
                <a:solidFill>
                  <a:srgbClr val="7FA1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82" name="Freeform 591"/>
                <p:cNvSpPr>
                  <a:spLocks/>
                </p:cNvSpPr>
                <p:nvPr/>
              </p:nvSpPr>
              <p:spPr bwMode="auto">
                <a:xfrm>
                  <a:off x="2325" y="1897"/>
                  <a:ext cx="695" cy="893"/>
                </a:xfrm>
                <a:custGeom>
                  <a:avLst/>
                  <a:gdLst/>
                  <a:ahLst/>
                  <a:cxnLst>
                    <a:cxn ang="0">
                      <a:pos x="676" y="40"/>
                    </a:cxn>
                    <a:cxn ang="0">
                      <a:pos x="636" y="31"/>
                    </a:cxn>
                    <a:cxn ang="0">
                      <a:pos x="596" y="22"/>
                    </a:cxn>
                    <a:cxn ang="0">
                      <a:pos x="556" y="16"/>
                    </a:cxn>
                    <a:cxn ang="0">
                      <a:pos x="516" y="10"/>
                    </a:cxn>
                    <a:cxn ang="0">
                      <a:pos x="475" y="5"/>
                    </a:cxn>
                    <a:cxn ang="0">
                      <a:pos x="433" y="2"/>
                    </a:cxn>
                    <a:cxn ang="0">
                      <a:pos x="391" y="0"/>
                    </a:cxn>
                    <a:cxn ang="0">
                      <a:pos x="348" y="0"/>
                    </a:cxn>
                    <a:cxn ang="0">
                      <a:pos x="305" y="2"/>
                    </a:cxn>
                    <a:cxn ang="0">
                      <a:pos x="261" y="6"/>
                    </a:cxn>
                    <a:cxn ang="0">
                      <a:pos x="216" y="11"/>
                    </a:cxn>
                    <a:cxn ang="0">
                      <a:pos x="169" y="18"/>
                    </a:cxn>
                    <a:cxn ang="0">
                      <a:pos x="123" y="27"/>
                    </a:cxn>
                    <a:cxn ang="0">
                      <a:pos x="75" y="38"/>
                    </a:cxn>
                    <a:cxn ang="0">
                      <a:pos x="26" y="52"/>
                    </a:cxn>
                    <a:cxn ang="0">
                      <a:pos x="3" y="86"/>
                    </a:cxn>
                    <a:cxn ang="0">
                      <a:pos x="9" y="138"/>
                    </a:cxn>
                    <a:cxn ang="0">
                      <a:pos x="16" y="190"/>
                    </a:cxn>
                    <a:cxn ang="0">
                      <a:pos x="24" y="242"/>
                    </a:cxn>
                    <a:cxn ang="0">
                      <a:pos x="33" y="294"/>
                    </a:cxn>
                    <a:cxn ang="0">
                      <a:pos x="43" y="346"/>
                    </a:cxn>
                    <a:cxn ang="0">
                      <a:pos x="53" y="398"/>
                    </a:cxn>
                    <a:cxn ang="0">
                      <a:pos x="64" y="450"/>
                    </a:cxn>
                    <a:cxn ang="0">
                      <a:pos x="75" y="502"/>
                    </a:cxn>
                    <a:cxn ang="0">
                      <a:pos x="87" y="554"/>
                    </a:cxn>
                    <a:cxn ang="0">
                      <a:pos x="99" y="606"/>
                    </a:cxn>
                    <a:cxn ang="0">
                      <a:pos x="111" y="658"/>
                    </a:cxn>
                    <a:cxn ang="0">
                      <a:pos x="122" y="711"/>
                    </a:cxn>
                    <a:cxn ang="0">
                      <a:pos x="134" y="763"/>
                    </a:cxn>
                    <a:cxn ang="0">
                      <a:pos x="145" y="815"/>
                    </a:cxn>
                    <a:cxn ang="0">
                      <a:pos x="155" y="867"/>
                    </a:cxn>
                    <a:cxn ang="0">
                      <a:pos x="588" y="893"/>
                    </a:cxn>
                    <a:cxn ang="0">
                      <a:pos x="594" y="840"/>
                    </a:cxn>
                    <a:cxn ang="0">
                      <a:pos x="603" y="787"/>
                    </a:cxn>
                    <a:cxn ang="0">
                      <a:pos x="611" y="734"/>
                    </a:cxn>
                    <a:cxn ang="0">
                      <a:pos x="620" y="680"/>
                    </a:cxn>
                    <a:cxn ang="0">
                      <a:pos x="628" y="626"/>
                    </a:cxn>
                    <a:cxn ang="0">
                      <a:pos x="637" y="573"/>
                    </a:cxn>
                    <a:cxn ang="0">
                      <a:pos x="647" y="519"/>
                    </a:cxn>
                    <a:cxn ang="0">
                      <a:pos x="655" y="466"/>
                    </a:cxn>
                    <a:cxn ang="0">
                      <a:pos x="663" y="413"/>
                    </a:cxn>
                    <a:cxn ang="0">
                      <a:pos x="671" y="360"/>
                    </a:cxn>
                    <a:cxn ang="0">
                      <a:pos x="678" y="306"/>
                    </a:cxn>
                    <a:cxn ang="0">
                      <a:pos x="684" y="254"/>
                    </a:cxn>
                    <a:cxn ang="0">
                      <a:pos x="689" y="201"/>
                    </a:cxn>
                    <a:cxn ang="0">
                      <a:pos x="692" y="148"/>
                    </a:cxn>
                    <a:cxn ang="0">
                      <a:pos x="694" y="96"/>
                    </a:cxn>
                    <a:cxn ang="0">
                      <a:pos x="695" y="45"/>
                    </a:cxn>
                  </a:cxnLst>
                  <a:rect l="0" t="0" r="r" b="b"/>
                  <a:pathLst>
                    <a:path w="695" h="893">
                      <a:moveTo>
                        <a:pt x="695" y="45"/>
                      </a:moveTo>
                      <a:lnTo>
                        <a:pt x="676" y="40"/>
                      </a:lnTo>
                      <a:lnTo>
                        <a:pt x="656" y="35"/>
                      </a:lnTo>
                      <a:lnTo>
                        <a:pt x="636" y="31"/>
                      </a:lnTo>
                      <a:lnTo>
                        <a:pt x="616" y="27"/>
                      </a:lnTo>
                      <a:lnTo>
                        <a:pt x="596" y="22"/>
                      </a:lnTo>
                      <a:lnTo>
                        <a:pt x="577" y="19"/>
                      </a:lnTo>
                      <a:lnTo>
                        <a:pt x="556" y="16"/>
                      </a:lnTo>
                      <a:lnTo>
                        <a:pt x="536" y="13"/>
                      </a:lnTo>
                      <a:lnTo>
                        <a:pt x="516" y="10"/>
                      </a:lnTo>
                      <a:lnTo>
                        <a:pt x="496" y="7"/>
                      </a:lnTo>
                      <a:lnTo>
                        <a:pt x="475" y="5"/>
                      </a:lnTo>
                      <a:lnTo>
                        <a:pt x="454" y="4"/>
                      </a:lnTo>
                      <a:lnTo>
                        <a:pt x="433" y="2"/>
                      </a:lnTo>
                      <a:lnTo>
                        <a:pt x="412" y="2"/>
                      </a:lnTo>
                      <a:lnTo>
                        <a:pt x="391" y="0"/>
                      </a:lnTo>
                      <a:lnTo>
                        <a:pt x="370" y="0"/>
                      </a:lnTo>
                      <a:lnTo>
                        <a:pt x="348" y="0"/>
                      </a:lnTo>
                      <a:lnTo>
                        <a:pt x="327" y="1"/>
                      </a:lnTo>
                      <a:lnTo>
                        <a:pt x="305" y="2"/>
                      </a:lnTo>
                      <a:lnTo>
                        <a:pt x="283" y="4"/>
                      </a:lnTo>
                      <a:lnTo>
                        <a:pt x="261" y="6"/>
                      </a:lnTo>
                      <a:lnTo>
                        <a:pt x="238" y="8"/>
                      </a:lnTo>
                      <a:lnTo>
                        <a:pt x="216" y="11"/>
                      </a:lnTo>
                      <a:lnTo>
                        <a:pt x="192" y="14"/>
                      </a:lnTo>
                      <a:lnTo>
                        <a:pt x="169" y="18"/>
                      </a:lnTo>
                      <a:lnTo>
                        <a:pt x="146" y="22"/>
                      </a:lnTo>
                      <a:lnTo>
                        <a:pt x="123" y="27"/>
                      </a:lnTo>
                      <a:lnTo>
                        <a:pt x="99" y="32"/>
                      </a:lnTo>
                      <a:lnTo>
                        <a:pt x="75" y="38"/>
                      </a:lnTo>
                      <a:lnTo>
                        <a:pt x="50" y="45"/>
                      </a:lnTo>
                      <a:lnTo>
                        <a:pt x="26" y="52"/>
                      </a:lnTo>
                      <a:lnTo>
                        <a:pt x="0" y="60"/>
                      </a:lnTo>
                      <a:lnTo>
                        <a:pt x="3" y="86"/>
                      </a:lnTo>
                      <a:lnTo>
                        <a:pt x="6" y="111"/>
                      </a:lnTo>
                      <a:lnTo>
                        <a:pt x="9" y="138"/>
                      </a:lnTo>
                      <a:lnTo>
                        <a:pt x="13" y="164"/>
                      </a:lnTo>
                      <a:lnTo>
                        <a:pt x="16" y="190"/>
                      </a:lnTo>
                      <a:lnTo>
                        <a:pt x="20" y="215"/>
                      </a:lnTo>
                      <a:lnTo>
                        <a:pt x="24" y="242"/>
                      </a:lnTo>
                      <a:lnTo>
                        <a:pt x="28" y="268"/>
                      </a:lnTo>
                      <a:lnTo>
                        <a:pt x="33" y="294"/>
                      </a:lnTo>
                      <a:lnTo>
                        <a:pt x="38" y="320"/>
                      </a:lnTo>
                      <a:lnTo>
                        <a:pt x="43" y="346"/>
                      </a:lnTo>
                      <a:lnTo>
                        <a:pt x="48" y="372"/>
                      </a:lnTo>
                      <a:lnTo>
                        <a:pt x="53" y="398"/>
                      </a:lnTo>
                      <a:lnTo>
                        <a:pt x="59" y="424"/>
                      </a:lnTo>
                      <a:lnTo>
                        <a:pt x="64" y="450"/>
                      </a:lnTo>
                      <a:lnTo>
                        <a:pt x="70" y="476"/>
                      </a:lnTo>
                      <a:lnTo>
                        <a:pt x="75" y="502"/>
                      </a:lnTo>
                      <a:lnTo>
                        <a:pt x="81" y="528"/>
                      </a:lnTo>
                      <a:lnTo>
                        <a:pt x="87" y="554"/>
                      </a:lnTo>
                      <a:lnTo>
                        <a:pt x="93" y="580"/>
                      </a:lnTo>
                      <a:lnTo>
                        <a:pt x="99" y="606"/>
                      </a:lnTo>
                      <a:lnTo>
                        <a:pt x="105" y="632"/>
                      </a:lnTo>
                      <a:lnTo>
                        <a:pt x="111" y="658"/>
                      </a:lnTo>
                      <a:lnTo>
                        <a:pt x="117" y="684"/>
                      </a:lnTo>
                      <a:lnTo>
                        <a:pt x="122" y="711"/>
                      </a:lnTo>
                      <a:lnTo>
                        <a:pt x="128" y="737"/>
                      </a:lnTo>
                      <a:lnTo>
                        <a:pt x="134" y="763"/>
                      </a:lnTo>
                      <a:lnTo>
                        <a:pt x="139" y="789"/>
                      </a:lnTo>
                      <a:lnTo>
                        <a:pt x="145" y="815"/>
                      </a:lnTo>
                      <a:lnTo>
                        <a:pt x="150" y="841"/>
                      </a:lnTo>
                      <a:lnTo>
                        <a:pt x="155" y="867"/>
                      </a:lnTo>
                      <a:lnTo>
                        <a:pt x="160" y="893"/>
                      </a:lnTo>
                      <a:lnTo>
                        <a:pt x="588" y="893"/>
                      </a:lnTo>
                      <a:lnTo>
                        <a:pt x="591" y="866"/>
                      </a:lnTo>
                      <a:lnTo>
                        <a:pt x="594" y="840"/>
                      </a:lnTo>
                      <a:lnTo>
                        <a:pt x="599" y="813"/>
                      </a:lnTo>
                      <a:lnTo>
                        <a:pt x="603" y="787"/>
                      </a:lnTo>
                      <a:lnTo>
                        <a:pt x="607" y="760"/>
                      </a:lnTo>
                      <a:lnTo>
                        <a:pt x="611" y="734"/>
                      </a:lnTo>
                      <a:lnTo>
                        <a:pt x="615" y="706"/>
                      </a:lnTo>
                      <a:lnTo>
                        <a:pt x="620" y="680"/>
                      </a:lnTo>
                      <a:lnTo>
                        <a:pt x="624" y="653"/>
                      </a:lnTo>
                      <a:lnTo>
                        <a:pt x="628" y="626"/>
                      </a:lnTo>
                      <a:lnTo>
                        <a:pt x="633" y="600"/>
                      </a:lnTo>
                      <a:lnTo>
                        <a:pt x="637" y="573"/>
                      </a:lnTo>
                      <a:lnTo>
                        <a:pt x="642" y="546"/>
                      </a:lnTo>
                      <a:lnTo>
                        <a:pt x="647" y="519"/>
                      </a:lnTo>
                      <a:lnTo>
                        <a:pt x="651" y="493"/>
                      </a:lnTo>
                      <a:lnTo>
                        <a:pt x="655" y="466"/>
                      </a:lnTo>
                      <a:lnTo>
                        <a:pt x="659" y="440"/>
                      </a:lnTo>
                      <a:lnTo>
                        <a:pt x="663" y="413"/>
                      </a:lnTo>
                      <a:lnTo>
                        <a:pt x="667" y="386"/>
                      </a:lnTo>
                      <a:lnTo>
                        <a:pt x="671" y="360"/>
                      </a:lnTo>
                      <a:lnTo>
                        <a:pt x="674" y="333"/>
                      </a:lnTo>
                      <a:lnTo>
                        <a:pt x="678" y="306"/>
                      </a:lnTo>
                      <a:lnTo>
                        <a:pt x="681" y="280"/>
                      </a:lnTo>
                      <a:lnTo>
                        <a:pt x="684" y="254"/>
                      </a:lnTo>
                      <a:lnTo>
                        <a:pt x="686" y="227"/>
                      </a:lnTo>
                      <a:lnTo>
                        <a:pt x="689" y="201"/>
                      </a:lnTo>
                      <a:lnTo>
                        <a:pt x="691" y="175"/>
                      </a:lnTo>
                      <a:lnTo>
                        <a:pt x="692" y="148"/>
                      </a:lnTo>
                      <a:lnTo>
                        <a:pt x="694" y="122"/>
                      </a:lnTo>
                      <a:lnTo>
                        <a:pt x="694" y="96"/>
                      </a:lnTo>
                      <a:lnTo>
                        <a:pt x="695" y="71"/>
                      </a:lnTo>
                      <a:lnTo>
                        <a:pt x="695" y="45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2F538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773" name="Group 595"/>
              <p:cNvGrpSpPr>
                <a:grpSpLocks/>
              </p:cNvGrpSpPr>
              <p:nvPr/>
            </p:nvGrpSpPr>
            <p:grpSpPr bwMode="auto">
              <a:xfrm>
                <a:off x="2202" y="1963"/>
                <a:ext cx="217" cy="607"/>
                <a:chOff x="2202" y="1963"/>
                <a:chExt cx="217" cy="607"/>
              </a:xfrm>
            </p:grpSpPr>
            <p:sp>
              <p:nvSpPr>
                <p:cNvPr id="2778" name="Freeform 593"/>
                <p:cNvSpPr>
                  <a:spLocks/>
                </p:cNvSpPr>
                <p:nvPr/>
              </p:nvSpPr>
              <p:spPr bwMode="auto">
                <a:xfrm>
                  <a:off x="2202" y="1963"/>
                  <a:ext cx="217" cy="607"/>
                </a:xfrm>
                <a:custGeom>
                  <a:avLst/>
                  <a:gdLst/>
                  <a:ahLst/>
                  <a:cxnLst>
                    <a:cxn ang="0">
                      <a:pos x="119" y="14"/>
                    </a:cxn>
                    <a:cxn ang="0">
                      <a:pos x="111" y="42"/>
                    </a:cxn>
                    <a:cxn ang="0">
                      <a:pos x="104" y="70"/>
                    </a:cxn>
                    <a:cxn ang="0">
                      <a:pos x="96" y="98"/>
                    </a:cxn>
                    <a:cxn ang="0">
                      <a:pos x="89" y="126"/>
                    </a:cxn>
                    <a:cxn ang="0">
                      <a:pos x="81" y="154"/>
                    </a:cxn>
                    <a:cxn ang="0">
                      <a:pos x="73" y="182"/>
                    </a:cxn>
                    <a:cxn ang="0">
                      <a:pos x="66" y="210"/>
                    </a:cxn>
                    <a:cxn ang="0">
                      <a:pos x="58" y="238"/>
                    </a:cxn>
                    <a:cxn ang="0">
                      <a:pos x="51" y="266"/>
                    </a:cxn>
                    <a:cxn ang="0">
                      <a:pos x="43" y="294"/>
                    </a:cxn>
                    <a:cxn ang="0">
                      <a:pos x="35" y="322"/>
                    </a:cxn>
                    <a:cxn ang="0">
                      <a:pos x="28" y="350"/>
                    </a:cxn>
                    <a:cxn ang="0">
                      <a:pos x="20" y="378"/>
                    </a:cxn>
                    <a:cxn ang="0">
                      <a:pos x="13" y="406"/>
                    </a:cxn>
                    <a:cxn ang="0">
                      <a:pos x="5" y="434"/>
                    </a:cxn>
                    <a:cxn ang="0">
                      <a:pos x="0" y="459"/>
                    </a:cxn>
                    <a:cxn ang="0">
                      <a:pos x="0" y="481"/>
                    </a:cxn>
                    <a:cxn ang="0">
                      <a:pos x="2" y="501"/>
                    </a:cxn>
                    <a:cxn ang="0">
                      <a:pos x="7" y="521"/>
                    </a:cxn>
                    <a:cxn ang="0">
                      <a:pos x="15" y="540"/>
                    </a:cxn>
                    <a:cxn ang="0">
                      <a:pos x="25" y="560"/>
                    </a:cxn>
                    <a:cxn ang="0">
                      <a:pos x="37" y="578"/>
                    </a:cxn>
                    <a:cxn ang="0">
                      <a:pos x="51" y="596"/>
                    </a:cxn>
                    <a:cxn ang="0">
                      <a:pos x="70" y="607"/>
                    </a:cxn>
                    <a:cxn ang="0">
                      <a:pos x="93" y="605"/>
                    </a:cxn>
                    <a:cxn ang="0">
                      <a:pos x="114" y="597"/>
                    </a:cxn>
                    <a:cxn ang="0">
                      <a:pos x="133" y="586"/>
                    </a:cxn>
                    <a:cxn ang="0">
                      <a:pos x="153" y="572"/>
                    </a:cxn>
                    <a:cxn ang="0">
                      <a:pos x="171" y="557"/>
                    </a:cxn>
                    <a:cxn ang="0">
                      <a:pos x="189" y="543"/>
                    </a:cxn>
                    <a:cxn ang="0">
                      <a:pos x="208" y="532"/>
                    </a:cxn>
                    <a:cxn ang="0">
                      <a:pos x="214" y="511"/>
                    </a:cxn>
                    <a:cxn ang="0">
                      <a:pos x="208" y="477"/>
                    </a:cxn>
                    <a:cxn ang="0">
                      <a:pos x="202" y="443"/>
                    </a:cxn>
                    <a:cxn ang="0">
                      <a:pos x="197" y="410"/>
                    </a:cxn>
                    <a:cxn ang="0">
                      <a:pos x="191" y="378"/>
                    </a:cxn>
                    <a:cxn ang="0">
                      <a:pos x="184" y="345"/>
                    </a:cxn>
                    <a:cxn ang="0">
                      <a:pos x="179" y="313"/>
                    </a:cxn>
                    <a:cxn ang="0">
                      <a:pos x="173" y="280"/>
                    </a:cxn>
                    <a:cxn ang="0">
                      <a:pos x="167" y="248"/>
                    </a:cxn>
                    <a:cxn ang="0">
                      <a:pos x="161" y="215"/>
                    </a:cxn>
                    <a:cxn ang="0">
                      <a:pos x="155" y="183"/>
                    </a:cxn>
                    <a:cxn ang="0">
                      <a:pos x="149" y="150"/>
                    </a:cxn>
                    <a:cxn ang="0">
                      <a:pos x="143" y="118"/>
                    </a:cxn>
                    <a:cxn ang="0">
                      <a:pos x="137" y="85"/>
                    </a:cxn>
                    <a:cxn ang="0">
                      <a:pos x="132" y="51"/>
                    </a:cxn>
                    <a:cxn ang="0">
                      <a:pos x="125" y="17"/>
                    </a:cxn>
                  </a:cxnLst>
                  <a:rect l="0" t="0" r="r" b="b"/>
                  <a:pathLst>
                    <a:path w="217" h="607">
                      <a:moveTo>
                        <a:pt x="123" y="0"/>
                      </a:moveTo>
                      <a:lnTo>
                        <a:pt x="119" y="14"/>
                      </a:lnTo>
                      <a:lnTo>
                        <a:pt x="115" y="28"/>
                      </a:lnTo>
                      <a:lnTo>
                        <a:pt x="111" y="42"/>
                      </a:lnTo>
                      <a:lnTo>
                        <a:pt x="107" y="56"/>
                      </a:lnTo>
                      <a:lnTo>
                        <a:pt x="104" y="70"/>
                      </a:lnTo>
                      <a:lnTo>
                        <a:pt x="100" y="84"/>
                      </a:lnTo>
                      <a:lnTo>
                        <a:pt x="96" y="98"/>
                      </a:lnTo>
                      <a:lnTo>
                        <a:pt x="92" y="112"/>
                      </a:lnTo>
                      <a:lnTo>
                        <a:pt x="89" y="126"/>
                      </a:lnTo>
                      <a:lnTo>
                        <a:pt x="85" y="140"/>
                      </a:lnTo>
                      <a:lnTo>
                        <a:pt x="81" y="154"/>
                      </a:lnTo>
                      <a:lnTo>
                        <a:pt x="77" y="168"/>
                      </a:lnTo>
                      <a:lnTo>
                        <a:pt x="73" y="182"/>
                      </a:lnTo>
                      <a:lnTo>
                        <a:pt x="70" y="196"/>
                      </a:lnTo>
                      <a:lnTo>
                        <a:pt x="66" y="210"/>
                      </a:lnTo>
                      <a:lnTo>
                        <a:pt x="62" y="224"/>
                      </a:lnTo>
                      <a:lnTo>
                        <a:pt x="58" y="238"/>
                      </a:lnTo>
                      <a:lnTo>
                        <a:pt x="54" y="252"/>
                      </a:lnTo>
                      <a:lnTo>
                        <a:pt x="51" y="266"/>
                      </a:lnTo>
                      <a:lnTo>
                        <a:pt x="47" y="280"/>
                      </a:lnTo>
                      <a:lnTo>
                        <a:pt x="43" y="294"/>
                      </a:lnTo>
                      <a:lnTo>
                        <a:pt x="39" y="308"/>
                      </a:lnTo>
                      <a:lnTo>
                        <a:pt x="35" y="322"/>
                      </a:lnTo>
                      <a:lnTo>
                        <a:pt x="32" y="336"/>
                      </a:lnTo>
                      <a:lnTo>
                        <a:pt x="28" y="350"/>
                      </a:lnTo>
                      <a:lnTo>
                        <a:pt x="24" y="364"/>
                      </a:lnTo>
                      <a:lnTo>
                        <a:pt x="20" y="378"/>
                      </a:lnTo>
                      <a:lnTo>
                        <a:pt x="16" y="392"/>
                      </a:lnTo>
                      <a:lnTo>
                        <a:pt x="13" y="406"/>
                      </a:lnTo>
                      <a:lnTo>
                        <a:pt x="9" y="420"/>
                      </a:lnTo>
                      <a:lnTo>
                        <a:pt x="5" y="434"/>
                      </a:lnTo>
                      <a:lnTo>
                        <a:pt x="1" y="448"/>
                      </a:lnTo>
                      <a:lnTo>
                        <a:pt x="0" y="459"/>
                      </a:lnTo>
                      <a:lnTo>
                        <a:pt x="0" y="470"/>
                      </a:lnTo>
                      <a:lnTo>
                        <a:pt x="0" y="481"/>
                      </a:lnTo>
                      <a:lnTo>
                        <a:pt x="1" y="491"/>
                      </a:lnTo>
                      <a:lnTo>
                        <a:pt x="2" y="501"/>
                      </a:lnTo>
                      <a:lnTo>
                        <a:pt x="5" y="512"/>
                      </a:lnTo>
                      <a:lnTo>
                        <a:pt x="7" y="521"/>
                      </a:lnTo>
                      <a:lnTo>
                        <a:pt x="11" y="531"/>
                      </a:lnTo>
                      <a:lnTo>
                        <a:pt x="15" y="540"/>
                      </a:lnTo>
                      <a:lnTo>
                        <a:pt x="20" y="550"/>
                      </a:lnTo>
                      <a:lnTo>
                        <a:pt x="25" y="560"/>
                      </a:lnTo>
                      <a:lnTo>
                        <a:pt x="31" y="569"/>
                      </a:lnTo>
                      <a:lnTo>
                        <a:pt x="37" y="578"/>
                      </a:lnTo>
                      <a:lnTo>
                        <a:pt x="43" y="587"/>
                      </a:lnTo>
                      <a:lnTo>
                        <a:pt x="51" y="596"/>
                      </a:lnTo>
                      <a:lnTo>
                        <a:pt x="58" y="605"/>
                      </a:lnTo>
                      <a:lnTo>
                        <a:pt x="70" y="607"/>
                      </a:lnTo>
                      <a:lnTo>
                        <a:pt x="81" y="607"/>
                      </a:lnTo>
                      <a:lnTo>
                        <a:pt x="93" y="605"/>
                      </a:lnTo>
                      <a:lnTo>
                        <a:pt x="103" y="602"/>
                      </a:lnTo>
                      <a:lnTo>
                        <a:pt x="114" y="597"/>
                      </a:lnTo>
                      <a:lnTo>
                        <a:pt x="124" y="592"/>
                      </a:lnTo>
                      <a:lnTo>
                        <a:pt x="133" y="586"/>
                      </a:lnTo>
                      <a:lnTo>
                        <a:pt x="143" y="579"/>
                      </a:lnTo>
                      <a:lnTo>
                        <a:pt x="153" y="572"/>
                      </a:lnTo>
                      <a:lnTo>
                        <a:pt x="162" y="565"/>
                      </a:lnTo>
                      <a:lnTo>
                        <a:pt x="171" y="557"/>
                      </a:lnTo>
                      <a:lnTo>
                        <a:pt x="180" y="550"/>
                      </a:lnTo>
                      <a:lnTo>
                        <a:pt x="189" y="543"/>
                      </a:lnTo>
                      <a:lnTo>
                        <a:pt x="198" y="537"/>
                      </a:lnTo>
                      <a:lnTo>
                        <a:pt x="208" y="532"/>
                      </a:lnTo>
                      <a:lnTo>
                        <a:pt x="217" y="528"/>
                      </a:lnTo>
                      <a:lnTo>
                        <a:pt x="214" y="511"/>
                      </a:lnTo>
                      <a:lnTo>
                        <a:pt x="211" y="494"/>
                      </a:lnTo>
                      <a:lnTo>
                        <a:pt x="208" y="477"/>
                      </a:lnTo>
                      <a:lnTo>
                        <a:pt x="205" y="460"/>
                      </a:lnTo>
                      <a:lnTo>
                        <a:pt x="202" y="443"/>
                      </a:lnTo>
                      <a:lnTo>
                        <a:pt x="199" y="427"/>
                      </a:lnTo>
                      <a:lnTo>
                        <a:pt x="197" y="410"/>
                      </a:lnTo>
                      <a:lnTo>
                        <a:pt x="194" y="394"/>
                      </a:lnTo>
                      <a:lnTo>
                        <a:pt x="191" y="378"/>
                      </a:lnTo>
                      <a:lnTo>
                        <a:pt x="187" y="362"/>
                      </a:lnTo>
                      <a:lnTo>
                        <a:pt x="184" y="345"/>
                      </a:lnTo>
                      <a:lnTo>
                        <a:pt x="182" y="329"/>
                      </a:lnTo>
                      <a:lnTo>
                        <a:pt x="179" y="313"/>
                      </a:lnTo>
                      <a:lnTo>
                        <a:pt x="176" y="296"/>
                      </a:lnTo>
                      <a:lnTo>
                        <a:pt x="173" y="280"/>
                      </a:lnTo>
                      <a:lnTo>
                        <a:pt x="170" y="264"/>
                      </a:lnTo>
                      <a:lnTo>
                        <a:pt x="167" y="248"/>
                      </a:lnTo>
                      <a:lnTo>
                        <a:pt x="164" y="232"/>
                      </a:lnTo>
                      <a:lnTo>
                        <a:pt x="161" y="215"/>
                      </a:lnTo>
                      <a:lnTo>
                        <a:pt x="158" y="199"/>
                      </a:lnTo>
                      <a:lnTo>
                        <a:pt x="155" y="183"/>
                      </a:lnTo>
                      <a:lnTo>
                        <a:pt x="152" y="167"/>
                      </a:lnTo>
                      <a:lnTo>
                        <a:pt x="149" y="150"/>
                      </a:lnTo>
                      <a:lnTo>
                        <a:pt x="146" y="134"/>
                      </a:lnTo>
                      <a:lnTo>
                        <a:pt x="143" y="118"/>
                      </a:lnTo>
                      <a:lnTo>
                        <a:pt x="140" y="101"/>
                      </a:lnTo>
                      <a:lnTo>
                        <a:pt x="137" y="85"/>
                      </a:lnTo>
                      <a:lnTo>
                        <a:pt x="135" y="68"/>
                      </a:lnTo>
                      <a:lnTo>
                        <a:pt x="132" y="51"/>
                      </a:lnTo>
                      <a:lnTo>
                        <a:pt x="129" y="34"/>
                      </a:lnTo>
                      <a:lnTo>
                        <a:pt x="125" y="17"/>
                      </a:lnTo>
                      <a:lnTo>
                        <a:pt x="123" y="0"/>
                      </a:lnTo>
                      <a:close/>
                    </a:path>
                  </a:pathLst>
                </a:custGeom>
                <a:solidFill>
                  <a:srgbClr val="7FA1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79" name="Freeform 594"/>
                <p:cNvSpPr>
                  <a:spLocks/>
                </p:cNvSpPr>
                <p:nvPr/>
              </p:nvSpPr>
              <p:spPr bwMode="auto">
                <a:xfrm>
                  <a:off x="2202" y="1963"/>
                  <a:ext cx="217" cy="607"/>
                </a:xfrm>
                <a:custGeom>
                  <a:avLst/>
                  <a:gdLst/>
                  <a:ahLst/>
                  <a:cxnLst>
                    <a:cxn ang="0">
                      <a:pos x="119" y="14"/>
                    </a:cxn>
                    <a:cxn ang="0">
                      <a:pos x="111" y="42"/>
                    </a:cxn>
                    <a:cxn ang="0">
                      <a:pos x="104" y="70"/>
                    </a:cxn>
                    <a:cxn ang="0">
                      <a:pos x="96" y="98"/>
                    </a:cxn>
                    <a:cxn ang="0">
                      <a:pos x="89" y="126"/>
                    </a:cxn>
                    <a:cxn ang="0">
                      <a:pos x="81" y="154"/>
                    </a:cxn>
                    <a:cxn ang="0">
                      <a:pos x="73" y="182"/>
                    </a:cxn>
                    <a:cxn ang="0">
                      <a:pos x="66" y="210"/>
                    </a:cxn>
                    <a:cxn ang="0">
                      <a:pos x="58" y="238"/>
                    </a:cxn>
                    <a:cxn ang="0">
                      <a:pos x="51" y="266"/>
                    </a:cxn>
                    <a:cxn ang="0">
                      <a:pos x="43" y="294"/>
                    </a:cxn>
                    <a:cxn ang="0">
                      <a:pos x="35" y="322"/>
                    </a:cxn>
                    <a:cxn ang="0">
                      <a:pos x="28" y="350"/>
                    </a:cxn>
                    <a:cxn ang="0">
                      <a:pos x="20" y="378"/>
                    </a:cxn>
                    <a:cxn ang="0">
                      <a:pos x="13" y="406"/>
                    </a:cxn>
                    <a:cxn ang="0">
                      <a:pos x="5" y="434"/>
                    </a:cxn>
                    <a:cxn ang="0">
                      <a:pos x="0" y="459"/>
                    </a:cxn>
                    <a:cxn ang="0">
                      <a:pos x="0" y="481"/>
                    </a:cxn>
                    <a:cxn ang="0">
                      <a:pos x="2" y="501"/>
                    </a:cxn>
                    <a:cxn ang="0">
                      <a:pos x="7" y="521"/>
                    </a:cxn>
                    <a:cxn ang="0">
                      <a:pos x="15" y="540"/>
                    </a:cxn>
                    <a:cxn ang="0">
                      <a:pos x="25" y="560"/>
                    </a:cxn>
                    <a:cxn ang="0">
                      <a:pos x="37" y="578"/>
                    </a:cxn>
                    <a:cxn ang="0">
                      <a:pos x="51" y="596"/>
                    </a:cxn>
                    <a:cxn ang="0">
                      <a:pos x="70" y="607"/>
                    </a:cxn>
                    <a:cxn ang="0">
                      <a:pos x="93" y="605"/>
                    </a:cxn>
                    <a:cxn ang="0">
                      <a:pos x="114" y="597"/>
                    </a:cxn>
                    <a:cxn ang="0">
                      <a:pos x="133" y="586"/>
                    </a:cxn>
                    <a:cxn ang="0">
                      <a:pos x="153" y="572"/>
                    </a:cxn>
                    <a:cxn ang="0">
                      <a:pos x="171" y="557"/>
                    </a:cxn>
                    <a:cxn ang="0">
                      <a:pos x="189" y="543"/>
                    </a:cxn>
                    <a:cxn ang="0">
                      <a:pos x="208" y="532"/>
                    </a:cxn>
                    <a:cxn ang="0">
                      <a:pos x="214" y="511"/>
                    </a:cxn>
                    <a:cxn ang="0">
                      <a:pos x="208" y="477"/>
                    </a:cxn>
                    <a:cxn ang="0">
                      <a:pos x="202" y="443"/>
                    </a:cxn>
                    <a:cxn ang="0">
                      <a:pos x="197" y="410"/>
                    </a:cxn>
                    <a:cxn ang="0">
                      <a:pos x="191" y="378"/>
                    </a:cxn>
                    <a:cxn ang="0">
                      <a:pos x="184" y="345"/>
                    </a:cxn>
                    <a:cxn ang="0">
                      <a:pos x="179" y="313"/>
                    </a:cxn>
                    <a:cxn ang="0">
                      <a:pos x="173" y="280"/>
                    </a:cxn>
                    <a:cxn ang="0">
                      <a:pos x="167" y="248"/>
                    </a:cxn>
                    <a:cxn ang="0">
                      <a:pos x="161" y="215"/>
                    </a:cxn>
                    <a:cxn ang="0">
                      <a:pos x="155" y="183"/>
                    </a:cxn>
                    <a:cxn ang="0">
                      <a:pos x="149" y="150"/>
                    </a:cxn>
                    <a:cxn ang="0">
                      <a:pos x="143" y="118"/>
                    </a:cxn>
                    <a:cxn ang="0">
                      <a:pos x="137" y="85"/>
                    </a:cxn>
                    <a:cxn ang="0">
                      <a:pos x="132" y="51"/>
                    </a:cxn>
                    <a:cxn ang="0">
                      <a:pos x="125" y="17"/>
                    </a:cxn>
                  </a:cxnLst>
                  <a:rect l="0" t="0" r="r" b="b"/>
                  <a:pathLst>
                    <a:path w="217" h="607">
                      <a:moveTo>
                        <a:pt x="123" y="0"/>
                      </a:moveTo>
                      <a:lnTo>
                        <a:pt x="119" y="14"/>
                      </a:lnTo>
                      <a:lnTo>
                        <a:pt x="115" y="28"/>
                      </a:lnTo>
                      <a:lnTo>
                        <a:pt x="111" y="42"/>
                      </a:lnTo>
                      <a:lnTo>
                        <a:pt x="107" y="56"/>
                      </a:lnTo>
                      <a:lnTo>
                        <a:pt x="104" y="70"/>
                      </a:lnTo>
                      <a:lnTo>
                        <a:pt x="100" y="84"/>
                      </a:lnTo>
                      <a:lnTo>
                        <a:pt x="96" y="98"/>
                      </a:lnTo>
                      <a:lnTo>
                        <a:pt x="92" y="112"/>
                      </a:lnTo>
                      <a:lnTo>
                        <a:pt x="89" y="126"/>
                      </a:lnTo>
                      <a:lnTo>
                        <a:pt x="85" y="140"/>
                      </a:lnTo>
                      <a:lnTo>
                        <a:pt x="81" y="154"/>
                      </a:lnTo>
                      <a:lnTo>
                        <a:pt x="77" y="168"/>
                      </a:lnTo>
                      <a:lnTo>
                        <a:pt x="73" y="182"/>
                      </a:lnTo>
                      <a:lnTo>
                        <a:pt x="70" y="196"/>
                      </a:lnTo>
                      <a:lnTo>
                        <a:pt x="66" y="210"/>
                      </a:lnTo>
                      <a:lnTo>
                        <a:pt x="62" y="224"/>
                      </a:lnTo>
                      <a:lnTo>
                        <a:pt x="58" y="238"/>
                      </a:lnTo>
                      <a:lnTo>
                        <a:pt x="54" y="252"/>
                      </a:lnTo>
                      <a:lnTo>
                        <a:pt x="51" y="266"/>
                      </a:lnTo>
                      <a:lnTo>
                        <a:pt x="47" y="280"/>
                      </a:lnTo>
                      <a:lnTo>
                        <a:pt x="43" y="294"/>
                      </a:lnTo>
                      <a:lnTo>
                        <a:pt x="39" y="308"/>
                      </a:lnTo>
                      <a:lnTo>
                        <a:pt x="35" y="322"/>
                      </a:lnTo>
                      <a:lnTo>
                        <a:pt x="32" y="336"/>
                      </a:lnTo>
                      <a:lnTo>
                        <a:pt x="28" y="350"/>
                      </a:lnTo>
                      <a:lnTo>
                        <a:pt x="24" y="364"/>
                      </a:lnTo>
                      <a:lnTo>
                        <a:pt x="20" y="378"/>
                      </a:lnTo>
                      <a:lnTo>
                        <a:pt x="16" y="392"/>
                      </a:lnTo>
                      <a:lnTo>
                        <a:pt x="13" y="406"/>
                      </a:lnTo>
                      <a:lnTo>
                        <a:pt x="9" y="420"/>
                      </a:lnTo>
                      <a:lnTo>
                        <a:pt x="5" y="434"/>
                      </a:lnTo>
                      <a:lnTo>
                        <a:pt x="1" y="448"/>
                      </a:lnTo>
                      <a:lnTo>
                        <a:pt x="0" y="459"/>
                      </a:lnTo>
                      <a:lnTo>
                        <a:pt x="0" y="470"/>
                      </a:lnTo>
                      <a:lnTo>
                        <a:pt x="0" y="481"/>
                      </a:lnTo>
                      <a:lnTo>
                        <a:pt x="1" y="491"/>
                      </a:lnTo>
                      <a:lnTo>
                        <a:pt x="2" y="501"/>
                      </a:lnTo>
                      <a:lnTo>
                        <a:pt x="5" y="512"/>
                      </a:lnTo>
                      <a:lnTo>
                        <a:pt x="7" y="521"/>
                      </a:lnTo>
                      <a:lnTo>
                        <a:pt x="11" y="531"/>
                      </a:lnTo>
                      <a:lnTo>
                        <a:pt x="15" y="540"/>
                      </a:lnTo>
                      <a:lnTo>
                        <a:pt x="20" y="550"/>
                      </a:lnTo>
                      <a:lnTo>
                        <a:pt x="25" y="560"/>
                      </a:lnTo>
                      <a:lnTo>
                        <a:pt x="31" y="569"/>
                      </a:lnTo>
                      <a:lnTo>
                        <a:pt x="37" y="578"/>
                      </a:lnTo>
                      <a:lnTo>
                        <a:pt x="43" y="587"/>
                      </a:lnTo>
                      <a:lnTo>
                        <a:pt x="51" y="596"/>
                      </a:lnTo>
                      <a:lnTo>
                        <a:pt x="58" y="605"/>
                      </a:lnTo>
                      <a:lnTo>
                        <a:pt x="70" y="607"/>
                      </a:lnTo>
                      <a:lnTo>
                        <a:pt x="81" y="607"/>
                      </a:lnTo>
                      <a:lnTo>
                        <a:pt x="93" y="605"/>
                      </a:lnTo>
                      <a:lnTo>
                        <a:pt x="103" y="602"/>
                      </a:lnTo>
                      <a:lnTo>
                        <a:pt x="114" y="597"/>
                      </a:lnTo>
                      <a:lnTo>
                        <a:pt x="124" y="592"/>
                      </a:lnTo>
                      <a:lnTo>
                        <a:pt x="133" y="586"/>
                      </a:lnTo>
                      <a:lnTo>
                        <a:pt x="143" y="579"/>
                      </a:lnTo>
                      <a:lnTo>
                        <a:pt x="153" y="572"/>
                      </a:lnTo>
                      <a:lnTo>
                        <a:pt x="162" y="565"/>
                      </a:lnTo>
                      <a:lnTo>
                        <a:pt x="171" y="557"/>
                      </a:lnTo>
                      <a:lnTo>
                        <a:pt x="180" y="550"/>
                      </a:lnTo>
                      <a:lnTo>
                        <a:pt x="189" y="543"/>
                      </a:lnTo>
                      <a:lnTo>
                        <a:pt x="198" y="537"/>
                      </a:lnTo>
                      <a:lnTo>
                        <a:pt x="208" y="532"/>
                      </a:lnTo>
                      <a:lnTo>
                        <a:pt x="217" y="528"/>
                      </a:lnTo>
                      <a:lnTo>
                        <a:pt x="214" y="511"/>
                      </a:lnTo>
                      <a:lnTo>
                        <a:pt x="211" y="494"/>
                      </a:lnTo>
                      <a:lnTo>
                        <a:pt x="208" y="477"/>
                      </a:lnTo>
                      <a:lnTo>
                        <a:pt x="205" y="460"/>
                      </a:lnTo>
                      <a:lnTo>
                        <a:pt x="202" y="443"/>
                      </a:lnTo>
                      <a:lnTo>
                        <a:pt x="199" y="427"/>
                      </a:lnTo>
                      <a:lnTo>
                        <a:pt x="197" y="410"/>
                      </a:lnTo>
                      <a:lnTo>
                        <a:pt x="194" y="394"/>
                      </a:lnTo>
                      <a:lnTo>
                        <a:pt x="191" y="378"/>
                      </a:lnTo>
                      <a:lnTo>
                        <a:pt x="187" y="362"/>
                      </a:lnTo>
                      <a:lnTo>
                        <a:pt x="184" y="345"/>
                      </a:lnTo>
                      <a:lnTo>
                        <a:pt x="182" y="329"/>
                      </a:lnTo>
                      <a:lnTo>
                        <a:pt x="179" y="313"/>
                      </a:lnTo>
                      <a:lnTo>
                        <a:pt x="176" y="296"/>
                      </a:lnTo>
                      <a:lnTo>
                        <a:pt x="173" y="280"/>
                      </a:lnTo>
                      <a:lnTo>
                        <a:pt x="170" y="264"/>
                      </a:lnTo>
                      <a:lnTo>
                        <a:pt x="167" y="248"/>
                      </a:lnTo>
                      <a:lnTo>
                        <a:pt x="164" y="232"/>
                      </a:lnTo>
                      <a:lnTo>
                        <a:pt x="161" y="215"/>
                      </a:lnTo>
                      <a:lnTo>
                        <a:pt x="158" y="199"/>
                      </a:lnTo>
                      <a:lnTo>
                        <a:pt x="155" y="183"/>
                      </a:lnTo>
                      <a:lnTo>
                        <a:pt x="152" y="167"/>
                      </a:lnTo>
                      <a:lnTo>
                        <a:pt x="149" y="150"/>
                      </a:lnTo>
                      <a:lnTo>
                        <a:pt x="146" y="134"/>
                      </a:lnTo>
                      <a:lnTo>
                        <a:pt x="143" y="118"/>
                      </a:lnTo>
                      <a:lnTo>
                        <a:pt x="140" y="101"/>
                      </a:lnTo>
                      <a:lnTo>
                        <a:pt x="137" y="85"/>
                      </a:lnTo>
                      <a:lnTo>
                        <a:pt x="135" y="68"/>
                      </a:lnTo>
                      <a:lnTo>
                        <a:pt x="132" y="51"/>
                      </a:lnTo>
                      <a:lnTo>
                        <a:pt x="129" y="34"/>
                      </a:lnTo>
                      <a:lnTo>
                        <a:pt x="125" y="17"/>
                      </a:lnTo>
                      <a:lnTo>
                        <a:pt x="123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2F538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774" name="Group 599"/>
              <p:cNvGrpSpPr>
                <a:grpSpLocks/>
              </p:cNvGrpSpPr>
              <p:nvPr/>
            </p:nvGrpSpPr>
            <p:grpSpPr bwMode="auto">
              <a:xfrm>
                <a:off x="2962" y="1942"/>
                <a:ext cx="225" cy="633"/>
                <a:chOff x="2962" y="1942"/>
                <a:chExt cx="225" cy="633"/>
              </a:xfrm>
            </p:grpSpPr>
            <p:sp>
              <p:nvSpPr>
                <p:cNvPr id="2775" name="Freeform 596"/>
                <p:cNvSpPr>
                  <a:spLocks/>
                </p:cNvSpPr>
                <p:nvPr/>
              </p:nvSpPr>
              <p:spPr bwMode="auto">
                <a:xfrm>
                  <a:off x="2978" y="1958"/>
                  <a:ext cx="209" cy="617"/>
                </a:xfrm>
                <a:custGeom>
                  <a:avLst/>
                  <a:gdLst/>
                  <a:ahLst/>
                  <a:cxnLst>
                    <a:cxn ang="0">
                      <a:pos x="66" y="14"/>
                    </a:cxn>
                    <a:cxn ang="0">
                      <a:pos x="75" y="42"/>
                    </a:cxn>
                    <a:cxn ang="0">
                      <a:pos x="84" y="70"/>
                    </a:cxn>
                    <a:cxn ang="0">
                      <a:pos x="93" y="98"/>
                    </a:cxn>
                    <a:cxn ang="0">
                      <a:pos x="102" y="127"/>
                    </a:cxn>
                    <a:cxn ang="0">
                      <a:pos x="112" y="156"/>
                    </a:cxn>
                    <a:cxn ang="0">
                      <a:pos x="121" y="185"/>
                    </a:cxn>
                    <a:cxn ang="0">
                      <a:pos x="130" y="213"/>
                    </a:cxn>
                    <a:cxn ang="0">
                      <a:pos x="139" y="242"/>
                    </a:cxn>
                    <a:cxn ang="0">
                      <a:pos x="148" y="271"/>
                    </a:cxn>
                    <a:cxn ang="0">
                      <a:pos x="157" y="300"/>
                    </a:cxn>
                    <a:cxn ang="0">
                      <a:pos x="167" y="329"/>
                    </a:cxn>
                    <a:cxn ang="0">
                      <a:pos x="176" y="357"/>
                    </a:cxn>
                    <a:cxn ang="0">
                      <a:pos x="185" y="385"/>
                    </a:cxn>
                    <a:cxn ang="0">
                      <a:pos x="194" y="414"/>
                    </a:cxn>
                    <a:cxn ang="0">
                      <a:pos x="202" y="442"/>
                    </a:cxn>
                    <a:cxn ang="0">
                      <a:pos x="208" y="466"/>
                    </a:cxn>
                    <a:cxn ang="0">
                      <a:pos x="209" y="488"/>
                    </a:cxn>
                    <a:cxn ang="0">
                      <a:pos x="208" y="509"/>
                    </a:cxn>
                    <a:cxn ang="0">
                      <a:pos x="203" y="529"/>
                    </a:cxn>
                    <a:cxn ang="0">
                      <a:pos x="196" y="548"/>
                    </a:cxn>
                    <a:cxn ang="0">
                      <a:pos x="187" y="567"/>
                    </a:cxn>
                    <a:cxn ang="0">
                      <a:pos x="176" y="586"/>
                    </a:cxn>
                    <a:cxn ang="0">
                      <a:pos x="162" y="605"/>
                    </a:cxn>
                    <a:cxn ang="0">
                      <a:pos x="144" y="616"/>
                    </a:cxn>
                    <a:cxn ang="0">
                      <a:pos x="122" y="615"/>
                    </a:cxn>
                    <a:cxn ang="0">
                      <a:pos x="101" y="609"/>
                    </a:cxn>
                    <a:cxn ang="0">
                      <a:pos x="82" y="598"/>
                    </a:cxn>
                    <a:cxn ang="0">
                      <a:pos x="64" y="585"/>
                    </a:cxn>
                    <a:cxn ang="0">
                      <a:pos x="46" y="570"/>
                    </a:cxn>
                    <a:cxn ang="0">
                      <a:pos x="28" y="557"/>
                    </a:cxn>
                    <a:cxn ang="0">
                      <a:pos x="10" y="547"/>
                    </a:cxn>
                    <a:cxn ang="0">
                      <a:pos x="2" y="526"/>
                    </a:cxn>
                    <a:cxn ang="0">
                      <a:pos x="7" y="492"/>
                    </a:cxn>
                    <a:cxn ang="0">
                      <a:pos x="11" y="458"/>
                    </a:cxn>
                    <a:cxn ang="0">
                      <a:pos x="15" y="424"/>
                    </a:cxn>
                    <a:cxn ang="0">
                      <a:pos x="19" y="390"/>
                    </a:cxn>
                    <a:cxn ang="0">
                      <a:pos x="22" y="356"/>
                    </a:cxn>
                    <a:cxn ang="0">
                      <a:pos x="26" y="322"/>
                    </a:cxn>
                    <a:cxn ang="0">
                      <a:pos x="30" y="289"/>
                    </a:cxn>
                    <a:cxn ang="0">
                      <a:pos x="33" y="255"/>
                    </a:cxn>
                    <a:cxn ang="0">
                      <a:pos x="36" y="221"/>
                    </a:cxn>
                    <a:cxn ang="0">
                      <a:pos x="41" y="187"/>
                    </a:cxn>
                    <a:cxn ang="0">
                      <a:pos x="44" y="153"/>
                    </a:cxn>
                    <a:cxn ang="0">
                      <a:pos x="48" y="120"/>
                    </a:cxn>
                    <a:cxn ang="0">
                      <a:pos x="52" y="86"/>
                    </a:cxn>
                    <a:cxn ang="0">
                      <a:pos x="56" y="51"/>
                    </a:cxn>
                    <a:cxn ang="0">
                      <a:pos x="60" y="17"/>
                    </a:cxn>
                  </a:cxnLst>
                  <a:rect l="0" t="0" r="r" b="b"/>
                  <a:pathLst>
                    <a:path w="209" h="617">
                      <a:moveTo>
                        <a:pt x="62" y="0"/>
                      </a:moveTo>
                      <a:lnTo>
                        <a:pt x="66" y="14"/>
                      </a:lnTo>
                      <a:lnTo>
                        <a:pt x="71" y="28"/>
                      </a:lnTo>
                      <a:lnTo>
                        <a:pt x="75" y="42"/>
                      </a:lnTo>
                      <a:lnTo>
                        <a:pt x="80" y="56"/>
                      </a:lnTo>
                      <a:lnTo>
                        <a:pt x="84" y="70"/>
                      </a:lnTo>
                      <a:lnTo>
                        <a:pt x="89" y="84"/>
                      </a:lnTo>
                      <a:lnTo>
                        <a:pt x="93" y="98"/>
                      </a:lnTo>
                      <a:lnTo>
                        <a:pt x="98" y="112"/>
                      </a:lnTo>
                      <a:lnTo>
                        <a:pt x="102" y="127"/>
                      </a:lnTo>
                      <a:lnTo>
                        <a:pt x="107" y="141"/>
                      </a:lnTo>
                      <a:lnTo>
                        <a:pt x="112" y="156"/>
                      </a:lnTo>
                      <a:lnTo>
                        <a:pt x="116" y="170"/>
                      </a:lnTo>
                      <a:lnTo>
                        <a:pt x="121" y="185"/>
                      </a:lnTo>
                      <a:lnTo>
                        <a:pt x="125" y="199"/>
                      </a:lnTo>
                      <a:lnTo>
                        <a:pt x="130" y="213"/>
                      </a:lnTo>
                      <a:lnTo>
                        <a:pt x="135" y="227"/>
                      </a:lnTo>
                      <a:lnTo>
                        <a:pt x="139" y="242"/>
                      </a:lnTo>
                      <a:lnTo>
                        <a:pt x="144" y="257"/>
                      </a:lnTo>
                      <a:lnTo>
                        <a:pt x="148" y="271"/>
                      </a:lnTo>
                      <a:lnTo>
                        <a:pt x="152" y="285"/>
                      </a:lnTo>
                      <a:lnTo>
                        <a:pt x="157" y="300"/>
                      </a:lnTo>
                      <a:lnTo>
                        <a:pt x="162" y="314"/>
                      </a:lnTo>
                      <a:lnTo>
                        <a:pt x="167" y="329"/>
                      </a:lnTo>
                      <a:lnTo>
                        <a:pt x="171" y="343"/>
                      </a:lnTo>
                      <a:lnTo>
                        <a:pt x="176" y="357"/>
                      </a:lnTo>
                      <a:lnTo>
                        <a:pt x="180" y="371"/>
                      </a:lnTo>
                      <a:lnTo>
                        <a:pt x="185" y="385"/>
                      </a:lnTo>
                      <a:lnTo>
                        <a:pt x="189" y="399"/>
                      </a:lnTo>
                      <a:lnTo>
                        <a:pt x="194" y="414"/>
                      </a:lnTo>
                      <a:lnTo>
                        <a:pt x="198" y="428"/>
                      </a:lnTo>
                      <a:lnTo>
                        <a:pt x="202" y="442"/>
                      </a:lnTo>
                      <a:lnTo>
                        <a:pt x="206" y="455"/>
                      </a:lnTo>
                      <a:lnTo>
                        <a:pt x="208" y="466"/>
                      </a:lnTo>
                      <a:lnTo>
                        <a:pt x="209" y="477"/>
                      </a:lnTo>
                      <a:lnTo>
                        <a:pt x="209" y="488"/>
                      </a:lnTo>
                      <a:lnTo>
                        <a:pt x="209" y="498"/>
                      </a:lnTo>
                      <a:lnTo>
                        <a:pt x="208" y="509"/>
                      </a:lnTo>
                      <a:lnTo>
                        <a:pt x="206" y="519"/>
                      </a:lnTo>
                      <a:lnTo>
                        <a:pt x="203" y="529"/>
                      </a:lnTo>
                      <a:lnTo>
                        <a:pt x="200" y="539"/>
                      </a:lnTo>
                      <a:lnTo>
                        <a:pt x="196" y="548"/>
                      </a:lnTo>
                      <a:lnTo>
                        <a:pt x="192" y="558"/>
                      </a:lnTo>
                      <a:lnTo>
                        <a:pt x="187" y="567"/>
                      </a:lnTo>
                      <a:lnTo>
                        <a:pt x="182" y="577"/>
                      </a:lnTo>
                      <a:lnTo>
                        <a:pt x="176" y="586"/>
                      </a:lnTo>
                      <a:lnTo>
                        <a:pt x="170" y="596"/>
                      </a:lnTo>
                      <a:lnTo>
                        <a:pt x="162" y="605"/>
                      </a:lnTo>
                      <a:lnTo>
                        <a:pt x="155" y="614"/>
                      </a:lnTo>
                      <a:lnTo>
                        <a:pt x="144" y="616"/>
                      </a:lnTo>
                      <a:lnTo>
                        <a:pt x="132" y="617"/>
                      </a:lnTo>
                      <a:lnTo>
                        <a:pt x="122" y="615"/>
                      </a:lnTo>
                      <a:lnTo>
                        <a:pt x="111" y="613"/>
                      </a:lnTo>
                      <a:lnTo>
                        <a:pt x="101" y="609"/>
                      </a:lnTo>
                      <a:lnTo>
                        <a:pt x="91" y="603"/>
                      </a:lnTo>
                      <a:lnTo>
                        <a:pt x="82" y="598"/>
                      </a:lnTo>
                      <a:lnTo>
                        <a:pt x="73" y="591"/>
                      </a:lnTo>
                      <a:lnTo>
                        <a:pt x="64" y="585"/>
                      </a:lnTo>
                      <a:lnTo>
                        <a:pt x="55" y="577"/>
                      </a:lnTo>
                      <a:lnTo>
                        <a:pt x="46" y="570"/>
                      </a:lnTo>
                      <a:lnTo>
                        <a:pt x="37" y="564"/>
                      </a:lnTo>
                      <a:lnTo>
                        <a:pt x="28" y="557"/>
                      </a:lnTo>
                      <a:lnTo>
                        <a:pt x="19" y="552"/>
                      </a:lnTo>
                      <a:lnTo>
                        <a:pt x="10" y="547"/>
                      </a:lnTo>
                      <a:lnTo>
                        <a:pt x="0" y="543"/>
                      </a:lnTo>
                      <a:lnTo>
                        <a:pt x="2" y="526"/>
                      </a:lnTo>
                      <a:lnTo>
                        <a:pt x="5" y="509"/>
                      </a:lnTo>
                      <a:lnTo>
                        <a:pt x="7" y="492"/>
                      </a:lnTo>
                      <a:lnTo>
                        <a:pt x="9" y="475"/>
                      </a:lnTo>
                      <a:lnTo>
                        <a:pt x="11" y="458"/>
                      </a:lnTo>
                      <a:lnTo>
                        <a:pt x="13" y="441"/>
                      </a:lnTo>
                      <a:lnTo>
                        <a:pt x="15" y="424"/>
                      </a:lnTo>
                      <a:lnTo>
                        <a:pt x="17" y="407"/>
                      </a:lnTo>
                      <a:lnTo>
                        <a:pt x="19" y="390"/>
                      </a:lnTo>
                      <a:lnTo>
                        <a:pt x="21" y="373"/>
                      </a:lnTo>
                      <a:lnTo>
                        <a:pt x="22" y="356"/>
                      </a:lnTo>
                      <a:lnTo>
                        <a:pt x="24" y="339"/>
                      </a:lnTo>
                      <a:lnTo>
                        <a:pt x="26" y="322"/>
                      </a:lnTo>
                      <a:lnTo>
                        <a:pt x="28" y="305"/>
                      </a:lnTo>
                      <a:lnTo>
                        <a:pt x="30" y="289"/>
                      </a:lnTo>
                      <a:lnTo>
                        <a:pt x="32" y="271"/>
                      </a:lnTo>
                      <a:lnTo>
                        <a:pt x="33" y="255"/>
                      </a:lnTo>
                      <a:lnTo>
                        <a:pt x="35" y="238"/>
                      </a:lnTo>
                      <a:lnTo>
                        <a:pt x="36" y="221"/>
                      </a:lnTo>
                      <a:lnTo>
                        <a:pt x="38" y="204"/>
                      </a:lnTo>
                      <a:lnTo>
                        <a:pt x="41" y="187"/>
                      </a:lnTo>
                      <a:lnTo>
                        <a:pt x="42" y="170"/>
                      </a:lnTo>
                      <a:lnTo>
                        <a:pt x="44" y="153"/>
                      </a:lnTo>
                      <a:lnTo>
                        <a:pt x="46" y="136"/>
                      </a:lnTo>
                      <a:lnTo>
                        <a:pt x="48" y="120"/>
                      </a:lnTo>
                      <a:lnTo>
                        <a:pt x="49" y="102"/>
                      </a:lnTo>
                      <a:lnTo>
                        <a:pt x="52" y="86"/>
                      </a:lnTo>
                      <a:lnTo>
                        <a:pt x="54" y="68"/>
                      </a:lnTo>
                      <a:lnTo>
                        <a:pt x="56" y="51"/>
                      </a:lnTo>
                      <a:lnTo>
                        <a:pt x="58" y="34"/>
                      </a:lnTo>
                      <a:lnTo>
                        <a:pt x="60" y="17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76" name="Freeform 597"/>
                <p:cNvSpPr>
                  <a:spLocks/>
                </p:cNvSpPr>
                <p:nvPr/>
              </p:nvSpPr>
              <p:spPr bwMode="auto">
                <a:xfrm>
                  <a:off x="2962" y="1942"/>
                  <a:ext cx="209" cy="617"/>
                </a:xfrm>
                <a:custGeom>
                  <a:avLst/>
                  <a:gdLst/>
                  <a:ahLst/>
                  <a:cxnLst>
                    <a:cxn ang="0">
                      <a:pos x="66" y="14"/>
                    </a:cxn>
                    <a:cxn ang="0">
                      <a:pos x="75" y="42"/>
                    </a:cxn>
                    <a:cxn ang="0">
                      <a:pos x="84" y="70"/>
                    </a:cxn>
                    <a:cxn ang="0">
                      <a:pos x="93" y="98"/>
                    </a:cxn>
                    <a:cxn ang="0">
                      <a:pos x="102" y="127"/>
                    </a:cxn>
                    <a:cxn ang="0">
                      <a:pos x="111" y="156"/>
                    </a:cxn>
                    <a:cxn ang="0">
                      <a:pos x="121" y="185"/>
                    </a:cxn>
                    <a:cxn ang="0">
                      <a:pos x="130" y="213"/>
                    </a:cxn>
                    <a:cxn ang="0">
                      <a:pos x="139" y="242"/>
                    </a:cxn>
                    <a:cxn ang="0">
                      <a:pos x="148" y="271"/>
                    </a:cxn>
                    <a:cxn ang="0">
                      <a:pos x="157" y="300"/>
                    </a:cxn>
                    <a:cxn ang="0">
                      <a:pos x="167" y="329"/>
                    </a:cxn>
                    <a:cxn ang="0">
                      <a:pos x="176" y="357"/>
                    </a:cxn>
                    <a:cxn ang="0">
                      <a:pos x="185" y="385"/>
                    </a:cxn>
                    <a:cxn ang="0">
                      <a:pos x="194" y="414"/>
                    </a:cxn>
                    <a:cxn ang="0">
                      <a:pos x="202" y="441"/>
                    </a:cxn>
                    <a:cxn ang="0">
                      <a:pos x="208" y="466"/>
                    </a:cxn>
                    <a:cxn ang="0">
                      <a:pos x="209" y="488"/>
                    </a:cxn>
                    <a:cxn ang="0">
                      <a:pos x="208" y="509"/>
                    </a:cxn>
                    <a:cxn ang="0">
                      <a:pos x="203" y="529"/>
                    </a:cxn>
                    <a:cxn ang="0">
                      <a:pos x="196" y="548"/>
                    </a:cxn>
                    <a:cxn ang="0">
                      <a:pos x="187" y="567"/>
                    </a:cxn>
                    <a:cxn ang="0">
                      <a:pos x="176" y="586"/>
                    </a:cxn>
                    <a:cxn ang="0">
                      <a:pos x="162" y="605"/>
                    </a:cxn>
                    <a:cxn ang="0">
                      <a:pos x="144" y="616"/>
                    </a:cxn>
                    <a:cxn ang="0">
                      <a:pos x="122" y="615"/>
                    </a:cxn>
                    <a:cxn ang="0">
                      <a:pos x="101" y="609"/>
                    </a:cxn>
                    <a:cxn ang="0">
                      <a:pos x="82" y="598"/>
                    </a:cxn>
                    <a:cxn ang="0">
                      <a:pos x="64" y="585"/>
                    </a:cxn>
                    <a:cxn ang="0">
                      <a:pos x="46" y="570"/>
                    </a:cxn>
                    <a:cxn ang="0">
                      <a:pos x="28" y="557"/>
                    </a:cxn>
                    <a:cxn ang="0">
                      <a:pos x="10" y="547"/>
                    </a:cxn>
                    <a:cxn ang="0">
                      <a:pos x="2" y="526"/>
                    </a:cxn>
                    <a:cxn ang="0">
                      <a:pos x="7" y="492"/>
                    </a:cxn>
                    <a:cxn ang="0">
                      <a:pos x="11" y="458"/>
                    </a:cxn>
                    <a:cxn ang="0">
                      <a:pos x="15" y="424"/>
                    </a:cxn>
                    <a:cxn ang="0">
                      <a:pos x="19" y="390"/>
                    </a:cxn>
                    <a:cxn ang="0">
                      <a:pos x="22" y="356"/>
                    </a:cxn>
                    <a:cxn ang="0">
                      <a:pos x="26" y="323"/>
                    </a:cxn>
                    <a:cxn ang="0">
                      <a:pos x="30" y="289"/>
                    </a:cxn>
                    <a:cxn ang="0">
                      <a:pos x="33" y="255"/>
                    </a:cxn>
                    <a:cxn ang="0">
                      <a:pos x="36" y="221"/>
                    </a:cxn>
                    <a:cxn ang="0">
                      <a:pos x="41" y="187"/>
                    </a:cxn>
                    <a:cxn ang="0">
                      <a:pos x="44" y="153"/>
                    </a:cxn>
                    <a:cxn ang="0">
                      <a:pos x="48" y="120"/>
                    </a:cxn>
                    <a:cxn ang="0">
                      <a:pos x="52" y="86"/>
                    </a:cxn>
                    <a:cxn ang="0">
                      <a:pos x="56" y="51"/>
                    </a:cxn>
                    <a:cxn ang="0">
                      <a:pos x="60" y="17"/>
                    </a:cxn>
                  </a:cxnLst>
                  <a:rect l="0" t="0" r="r" b="b"/>
                  <a:pathLst>
                    <a:path w="209" h="617">
                      <a:moveTo>
                        <a:pt x="62" y="0"/>
                      </a:moveTo>
                      <a:lnTo>
                        <a:pt x="66" y="14"/>
                      </a:lnTo>
                      <a:lnTo>
                        <a:pt x="71" y="28"/>
                      </a:lnTo>
                      <a:lnTo>
                        <a:pt x="75" y="42"/>
                      </a:lnTo>
                      <a:lnTo>
                        <a:pt x="80" y="56"/>
                      </a:lnTo>
                      <a:lnTo>
                        <a:pt x="84" y="70"/>
                      </a:lnTo>
                      <a:lnTo>
                        <a:pt x="89" y="84"/>
                      </a:lnTo>
                      <a:lnTo>
                        <a:pt x="93" y="98"/>
                      </a:lnTo>
                      <a:lnTo>
                        <a:pt x="98" y="113"/>
                      </a:lnTo>
                      <a:lnTo>
                        <a:pt x="102" y="127"/>
                      </a:lnTo>
                      <a:lnTo>
                        <a:pt x="107" y="141"/>
                      </a:lnTo>
                      <a:lnTo>
                        <a:pt x="111" y="156"/>
                      </a:lnTo>
                      <a:lnTo>
                        <a:pt x="116" y="170"/>
                      </a:lnTo>
                      <a:lnTo>
                        <a:pt x="121" y="185"/>
                      </a:lnTo>
                      <a:lnTo>
                        <a:pt x="125" y="199"/>
                      </a:lnTo>
                      <a:lnTo>
                        <a:pt x="130" y="213"/>
                      </a:lnTo>
                      <a:lnTo>
                        <a:pt x="135" y="227"/>
                      </a:lnTo>
                      <a:lnTo>
                        <a:pt x="139" y="242"/>
                      </a:lnTo>
                      <a:lnTo>
                        <a:pt x="144" y="257"/>
                      </a:lnTo>
                      <a:lnTo>
                        <a:pt x="148" y="271"/>
                      </a:lnTo>
                      <a:lnTo>
                        <a:pt x="153" y="285"/>
                      </a:lnTo>
                      <a:lnTo>
                        <a:pt x="157" y="300"/>
                      </a:lnTo>
                      <a:lnTo>
                        <a:pt x="162" y="314"/>
                      </a:lnTo>
                      <a:lnTo>
                        <a:pt x="167" y="329"/>
                      </a:lnTo>
                      <a:lnTo>
                        <a:pt x="171" y="343"/>
                      </a:lnTo>
                      <a:lnTo>
                        <a:pt x="176" y="357"/>
                      </a:lnTo>
                      <a:lnTo>
                        <a:pt x="180" y="371"/>
                      </a:lnTo>
                      <a:lnTo>
                        <a:pt x="185" y="385"/>
                      </a:lnTo>
                      <a:lnTo>
                        <a:pt x="189" y="399"/>
                      </a:lnTo>
                      <a:lnTo>
                        <a:pt x="194" y="414"/>
                      </a:lnTo>
                      <a:lnTo>
                        <a:pt x="198" y="428"/>
                      </a:lnTo>
                      <a:lnTo>
                        <a:pt x="202" y="441"/>
                      </a:lnTo>
                      <a:lnTo>
                        <a:pt x="207" y="455"/>
                      </a:lnTo>
                      <a:lnTo>
                        <a:pt x="208" y="466"/>
                      </a:lnTo>
                      <a:lnTo>
                        <a:pt x="209" y="477"/>
                      </a:lnTo>
                      <a:lnTo>
                        <a:pt x="209" y="488"/>
                      </a:lnTo>
                      <a:lnTo>
                        <a:pt x="209" y="498"/>
                      </a:lnTo>
                      <a:lnTo>
                        <a:pt x="208" y="509"/>
                      </a:lnTo>
                      <a:lnTo>
                        <a:pt x="206" y="519"/>
                      </a:lnTo>
                      <a:lnTo>
                        <a:pt x="203" y="529"/>
                      </a:lnTo>
                      <a:lnTo>
                        <a:pt x="200" y="539"/>
                      </a:lnTo>
                      <a:lnTo>
                        <a:pt x="196" y="548"/>
                      </a:lnTo>
                      <a:lnTo>
                        <a:pt x="192" y="558"/>
                      </a:lnTo>
                      <a:lnTo>
                        <a:pt x="187" y="567"/>
                      </a:lnTo>
                      <a:lnTo>
                        <a:pt x="182" y="577"/>
                      </a:lnTo>
                      <a:lnTo>
                        <a:pt x="176" y="586"/>
                      </a:lnTo>
                      <a:lnTo>
                        <a:pt x="170" y="596"/>
                      </a:lnTo>
                      <a:lnTo>
                        <a:pt x="162" y="605"/>
                      </a:lnTo>
                      <a:lnTo>
                        <a:pt x="155" y="614"/>
                      </a:lnTo>
                      <a:lnTo>
                        <a:pt x="144" y="616"/>
                      </a:lnTo>
                      <a:lnTo>
                        <a:pt x="132" y="617"/>
                      </a:lnTo>
                      <a:lnTo>
                        <a:pt x="122" y="615"/>
                      </a:lnTo>
                      <a:lnTo>
                        <a:pt x="111" y="613"/>
                      </a:lnTo>
                      <a:lnTo>
                        <a:pt x="101" y="609"/>
                      </a:lnTo>
                      <a:lnTo>
                        <a:pt x="91" y="603"/>
                      </a:lnTo>
                      <a:lnTo>
                        <a:pt x="82" y="598"/>
                      </a:lnTo>
                      <a:lnTo>
                        <a:pt x="73" y="591"/>
                      </a:lnTo>
                      <a:lnTo>
                        <a:pt x="64" y="585"/>
                      </a:lnTo>
                      <a:lnTo>
                        <a:pt x="55" y="577"/>
                      </a:lnTo>
                      <a:lnTo>
                        <a:pt x="46" y="570"/>
                      </a:lnTo>
                      <a:lnTo>
                        <a:pt x="37" y="564"/>
                      </a:lnTo>
                      <a:lnTo>
                        <a:pt x="28" y="557"/>
                      </a:lnTo>
                      <a:lnTo>
                        <a:pt x="19" y="552"/>
                      </a:lnTo>
                      <a:lnTo>
                        <a:pt x="10" y="547"/>
                      </a:lnTo>
                      <a:lnTo>
                        <a:pt x="0" y="543"/>
                      </a:lnTo>
                      <a:lnTo>
                        <a:pt x="2" y="526"/>
                      </a:lnTo>
                      <a:lnTo>
                        <a:pt x="5" y="509"/>
                      </a:lnTo>
                      <a:lnTo>
                        <a:pt x="7" y="492"/>
                      </a:lnTo>
                      <a:lnTo>
                        <a:pt x="9" y="475"/>
                      </a:lnTo>
                      <a:lnTo>
                        <a:pt x="11" y="458"/>
                      </a:lnTo>
                      <a:lnTo>
                        <a:pt x="13" y="441"/>
                      </a:lnTo>
                      <a:lnTo>
                        <a:pt x="15" y="424"/>
                      </a:lnTo>
                      <a:lnTo>
                        <a:pt x="17" y="407"/>
                      </a:lnTo>
                      <a:lnTo>
                        <a:pt x="19" y="390"/>
                      </a:lnTo>
                      <a:lnTo>
                        <a:pt x="21" y="373"/>
                      </a:lnTo>
                      <a:lnTo>
                        <a:pt x="22" y="356"/>
                      </a:lnTo>
                      <a:lnTo>
                        <a:pt x="24" y="339"/>
                      </a:lnTo>
                      <a:lnTo>
                        <a:pt x="26" y="323"/>
                      </a:lnTo>
                      <a:lnTo>
                        <a:pt x="28" y="305"/>
                      </a:lnTo>
                      <a:lnTo>
                        <a:pt x="30" y="289"/>
                      </a:lnTo>
                      <a:lnTo>
                        <a:pt x="32" y="272"/>
                      </a:lnTo>
                      <a:lnTo>
                        <a:pt x="33" y="255"/>
                      </a:lnTo>
                      <a:lnTo>
                        <a:pt x="35" y="238"/>
                      </a:lnTo>
                      <a:lnTo>
                        <a:pt x="36" y="221"/>
                      </a:lnTo>
                      <a:lnTo>
                        <a:pt x="38" y="204"/>
                      </a:lnTo>
                      <a:lnTo>
                        <a:pt x="41" y="187"/>
                      </a:lnTo>
                      <a:lnTo>
                        <a:pt x="42" y="170"/>
                      </a:lnTo>
                      <a:lnTo>
                        <a:pt x="44" y="153"/>
                      </a:lnTo>
                      <a:lnTo>
                        <a:pt x="46" y="136"/>
                      </a:lnTo>
                      <a:lnTo>
                        <a:pt x="48" y="120"/>
                      </a:lnTo>
                      <a:lnTo>
                        <a:pt x="49" y="102"/>
                      </a:lnTo>
                      <a:lnTo>
                        <a:pt x="52" y="86"/>
                      </a:lnTo>
                      <a:lnTo>
                        <a:pt x="54" y="68"/>
                      </a:lnTo>
                      <a:lnTo>
                        <a:pt x="56" y="51"/>
                      </a:lnTo>
                      <a:lnTo>
                        <a:pt x="58" y="34"/>
                      </a:lnTo>
                      <a:lnTo>
                        <a:pt x="60" y="17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7FA1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77" name="Freeform 598"/>
                <p:cNvSpPr>
                  <a:spLocks/>
                </p:cNvSpPr>
                <p:nvPr/>
              </p:nvSpPr>
              <p:spPr bwMode="auto">
                <a:xfrm>
                  <a:off x="2962" y="1942"/>
                  <a:ext cx="209" cy="617"/>
                </a:xfrm>
                <a:custGeom>
                  <a:avLst/>
                  <a:gdLst/>
                  <a:ahLst/>
                  <a:cxnLst>
                    <a:cxn ang="0">
                      <a:pos x="66" y="14"/>
                    </a:cxn>
                    <a:cxn ang="0">
                      <a:pos x="75" y="42"/>
                    </a:cxn>
                    <a:cxn ang="0">
                      <a:pos x="84" y="70"/>
                    </a:cxn>
                    <a:cxn ang="0">
                      <a:pos x="93" y="98"/>
                    </a:cxn>
                    <a:cxn ang="0">
                      <a:pos x="102" y="127"/>
                    </a:cxn>
                    <a:cxn ang="0">
                      <a:pos x="111" y="156"/>
                    </a:cxn>
                    <a:cxn ang="0">
                      <a:pos x="121" y="185"/>
                    </a:cxn>
                    <a:cxn ang="0">
                      <a:pos x="130" y="213"/>
                    </a:cxn>
                    <a:cxn ang="0">
                      <a:pos x="139" y="242"/>
                    </a:cxn>
                    <a:cxn ang="0">
                      <a:pos x="148" y="271"/>
                    </a:cxn>
                    <a:cxn ang="0">
                      <a:pos x="157" y="300"/>
                    </a:cxn>
                    <a:cxn ang="0">
                      <a:pos x="167" y="329"/>
                    </a:cxn>
                    <a:cxn ang="0">
                      <a:pos x="176" y="357"/>
                    </a:cxn>
                    <a:cxn ang="0">
                      <a:pos x="185" y="385"/>
                    </a:cxn>
                    <a:cxn ang="0">
                      <a:pos x="194" y="414"/>
                    </a:cxn>
                    <a:cxn ang="0">
                      <a:pos x="202" y="441"/>
                    </a:cxn>
                    <a:cxn ang="0">
                      <a:pos x="208" y="466"/>
                    </a:cxn>
                    <a:cxn ang="0">
                      <a:pos x="209" y="488"/>
                    </a:cxn>
                    <a:cxn ang="0">
                      <a:pos x="208" y="509"/>
                    </a:cxn>
                    <a:cxn ang="0">
                      <a:pos x="203" y="529"/>
                    </a:cxn>
                    <a:cxn ang="0">
                      <a:pos x="196" y="548"/>
                    </a:cxn>
                    <a:cxn ang="0">
                      <a:pos x="187" y="567"/>
                    </a:cxn>
                    <a:cxn ang="0">
                      <a:pos x="176" y="586"/>
                    </a:cxn>
                    <a:cxn ang="0">
                      <a:pos x="162" y="605"/>
                    </a:cxn>
                    <a:cxn ang="0">
                      <a:pos x="144" y="616"/>
                    </a:cxn>
                    <a:cxn ang="0">
                      <a:pos x="122" y="615"/>
                    </a:cxn>
                    <a:cxn ang="0">
                      <a:pos x="101" y="609"/>
                    </a:cxn>
                    <a:cxn ang="0">
                      <a:pos x="82" y="598"/>
                    </a:cxn>
                    <a:cxn ang="0">
                      <a:pos x="64" y="585"/>
                    </a:cxn>
                    <a:cxn ang="0">
                      <a:pos x="46" y="570"/>
                    </a:cxn>
                    <a:cxn ang="0">
                      <a:pos x="28" y="557"/>
                    </a:cxn>
                    <a:cxn ang="0">
                      <a:pos x="10" y="547"/>
                    </a:cxn>
                    <a:cxn ang="0">
                      <a:pos x="2" y="526"/>
                    </a:cxn>
                    <a:cxn ang="0">
                      <a:pos x="7" y="492"/>
                    </a:cxn>
                    <a:cxn ang="0">
                      <a:pos x="11" y="458"/>
                    </a:cxn>
                    <a:cxn ang="0">
                      <a:pos x="15" y="424"/>
                    </a:cxn>
                    <a:cxn ang="0">
                      <a:pos x="19" y="390"/>
                    </a:cxn>
                    <a:cxn ang="0">
                      <a:pos x="22" y="356"/>
                    </a:cxn>
                    <a:cxn ang="0">
                      <a:pos x="26" y="323"/>
                    </a:cxn>
                    <a:cxn ang="0">
                      <a:pos x="30" y="289"/>
                    </a:cxn>
                    <a:cxn ang="0">
                      <a:pos x="33" y="255"/>
                    </a:cxn>
                    <a:cxn ang="0">
                      <a:pos x="36" y="221"/>
                    </a:cxn>
                    <a:cxn ang="0">
                      <a:pos x="41" y="187"/>
                    </a:cxn>
                    <a:cxn ang="0">
                      <a:pos x="44" y="153"/>
                    </a:cxn>
                    <a:cxn ang="0">
                      <a:pos x="48" y="120"/>
                    </a:cxn>
                    <a:cxn ang="0">
                      <a:pos x="52" y="86"/>
                    </a:cxn>
                    <a:cxn ang="0">
                      <a:pos x="56" y="51"/>
                    </a:cxn>
                    <a:cxn ang="0">
                      <a:pos x="60" y="17"/>
                    </a:cxn>
                  </a:cxnLst>
                  <a:rect l="0" t="0" r="r" b="b"/>
                  <a:pathLst>
                    <a:path w="209" h="617">
                      <a:moveTo>
                        <a:pt x="62" y="0"/>
                      </a:moveTo>
                      <a:lnTo>
                        <a:pt x="66" y="14"/>
                      </a:lnTo>
                      <a:lnTo>
                        <a:pt x="71" y="28"/>
                      </a:lnTo>
                      <a:lnTo>
                        <a:pt x="75" y="42"/>
                      </a:lnTo>
                      <a:lnTo>
                        <a:pt x="80" y="56"/>
                      </a:lnTo>
                      <a:lnTo>
                        <a:pt x="84" y="70"/>
                      </a:lnTo>
                      <a:lnTo>
                        <a:pt x="89" y="84"/>
                      </a:lnTo>
                      <a:lnTo>
                        <a:pt x="93" y="98"/>
                      </a:lnTo>
                      <a:lnTo>
                        <a:pt x="98" y="113"/>
                      </a:lnTo>
                      <a:lnTo>
                        <a:pt x="102" y="127"/>
                      </a:lnTo>
                      <a:lnTo>
                        <a:pt x="107" y="141"/>
                      </a:lnTo>
                      <a:lnTo>
                        <a:pt x="111" y="156"/>
                      </a:lnTo>
                      <a:lnTo>
                        <a:pt x="116" y="170"/>
                      </a:lnTo>
                      <a:lnTo>
                        <a:pt x="121" y="185"/>
                      </a:lnTo>
                      <a:lnTo>
                        <a:pt x="125" y="199"/>
                      </a:lnTo>
                      <a:lnTo>
                        <a:pt x="130" y="213"/>
                      </a:lnTo>
                      <a:lnTo>
                        <a:pt x="135" y="227"/>
                      </a:lnTo>
                      <a:lnTo>
                        <a:pt x="139" y="242"/>
                      </a:lnTo>
                      <a:lnTo>
                        <a:pt x="144" y="257"/>
                      </a:lnTo>
                      <a:lnTo>
                        <a:pt x="148" y="271"/>
                      </a:lnTo>
                      <a:lnTo>
                        <a:pt x="153" y="285"/>
                      </a:lnTo>
                      <a:lnTo>
                        <a:pt x="157" y="300"/>
                      </a:lnTo>
                      <a:lnTo>
                        <a:pt x="162" y="314"/>
                      </a:lnTo>
                      <a:lnTo>
                        <a:pt x="167" y="329"/>
                      </a:lnTo>
                      <a:lnTo>
                        <a:pt x="171" y="343"/>
                      </a:lnTo>
                      <a:lnTo>
                        <a:pt x="176" y="357"/>
                      </a:lnTo>
                      <a:lnTo>
                        <a:pt x="180" y="371"/>
                      </a:lnTo>
                      <a:lnTo>
                        <a:pt x="185" y="385"/>
                      </a:lnTo>
                      <a:lnTo>
                        <a:pt x="189" y="399"/>
                      </a:lnTo>
                      <a:lnTo>
                        <a:pt x="194" y="414"/>
                      </a:lnTo>
                      <a:lnTo>
                        <a:pt x="198" y="428"/>
                      </a:lnTo>
                      <a:lnTo>
                        <a:pt x="202" y="441"/>
                      </a:lnTo>
                      <a:lnTo>
                        <a:pt x="207" y="455"/>
                      </a:lnTo>
                      <a:lnTo>
                        <a:pt x="208" y="466"/>
                      </a:lnTo>
                      <a:lnTo>
                        <a:pt x="209" y="477"/>
                      </a:lnTo>
                      <a:lnTo>
                        <a:pt x="209" y="488"/>
                      </a:lnTo>
                      <a:lnTo>
                        <a:pt x="209" y="498"/>
                      </a:lnTo>
                      <a:lnTo>
                        <a:pt x="208" y="509"/>
                      </a:lnTo>
                      <a:lnTo>
                        <a:pt x="206" y="519"/>
                      </a:lnTo>
                      <a:lnTo>
                        <a:pt x="203" y="529"/>
                      </a:lnTo>
                      <a:lnTo>
                        <a:pt x="200" y="539"/>
                      </a:lnTo>
                      <a:lnTo>
                        <a:pt x="196" y="548"/>
                      </a:lnTo>
                      <a:lnTo>
                        <a:pt x="192" y="558"/>
                      </a:lnTo>
                      <a:lnTo>
                        <a:pt x="187" y="567"/>
                      </a:lnTo>
                      <a:lnTo>
                        <a:pt x="182" y="577"/>
                      </a:lnTo>
                      <a:lnTo>
                        <a:pt x="176" y="586"/>
                      </a:lnTo>
                      <a:lnTo>
                        <a:pt x="170" y="596"/>
                      </a:lnTo>
                      <a:lnTo>
                        <a:pt x="162" y="605"/>
                      </a:lnTo>
                      <a:lnTo>
                        <a:pt x="155" y="614"/>
                      </a:lnTo>
                      <a:lnTo>
                        <a:pt x="144" y="616"/>
                      </a:lnTo>
                      <a:lnTo>
                        <a:pt x="132" y="617"/>
                      </a:lnTo>
                      <a:lnTo>
                        <a:pt x="122" y="615"/>
                      </a:lnTo>
                      <a:lnTo>
                        <a:pt x="111" y="613"/>
                      </a:lnTo>
                      <a:lnTo>
                        <a:pt x="101" y="609"/>
                      </a:lnTo>
                      <a:lnTo>
                        <a:pt x="91" y="603"/>
                      </a:lnTo>
                      <a:lnTo>
                        <a:pt x="82" y="598"/>
                      </a:lnTo>
                      <a:lnTo>
                        <a:pt x="73" y="591"/>
                      </a:lnTo>
                      <a:lnTo>
                        <a:pt x="64" y="585"/>
                      </a:lnTo>
                      <a:lnTo>
                        <a:pt x="55" y="577"/>
                      </a:lnTo>
                      <a:lnTo>
                        <a:pt x="46" y="570"/>
                      </a:lnTo>
                      <a:lnTo>
                        <a:pt x="37" y="564"/>
                      </a:lnTo>
                      <a:lnTo>
                        <a:pt x="28" y="557"/>
                      </a:lnTo>
                      <a:lnTo>
                        <a:pt x="19" y="552"/>
                      </a:lnTo>
                      <a:lnTo>
                        <a:pt x="10" y="547"/>
                      </a:lnTo>
                      <a:lnTo>
                        <a:pt x="0" y="543"/>
                      </a:lnTo>
                      <a:lnTo>
                        <a:pt x="2" y="526"/>
                      </a:lnTo>
                      <a:lnTo>
                        <a:pt x="5" y="509"/>
                      </a:lnTo>
                      <a:lnTo>
                        <a:pt x="7" y="492"/>
                      </a:lnTo>
                      <a:lnTo>
                        <a:pt x="9" y="475"/>
                      </a:lnTo>
                      <a:lnTo>
                        <a:pt x="11" y="458"/>
                      </a:lnTo>
                      <a:lnTo>
                        <a:pt x="13" y="441"/>
                      </a:lnTo>
                      <a:lnTo>
                        <a:pt x="15" y="424"/>
                      </a:lnTo>
                      <a:lnTo>
                        <a:pt x="17" y="407"/>
                      </a:lnTo>
                      <a:lnTo>
                        <a:pt x="19" y="390"/>
                      </a:lnTo>
                      <a:lnTo>
                        <a:pt x="21" y="373"/>
                      </a:lnTo>
                      <a:lnTo>
                        <a:pt x="22" y="356"/>
                      </a:lnTo>
                      <a:lnTo>
                        <a:pt x="24" y="339"/>
                      </a:lnTo>
                      <a:lnTo>
                        <a:pt x="26" y="323"/>
                      </a:lnTo>
                      <a:lnTo>
                        <a:pt x="28" y="305"/>
                      </a:lnTo>
                      <a:lnTo>
                        <a:pt x="30" y="289"/>
                      </a:lnTo>
                      <a:lnTo>
                        <a:pt x="32" y="272"/>
                      </a:lnTo>
                      <a:lnTo>
                        <a:pt x="33" y="255"/>
                      </a:lnTo>
                      <a:lnTo>
                        <a:pt x="35" y="238"/>
                      </a:lnTo>
                      <a:lnTo>
                        <a:pt x="36" y="221"/>
                      </a:lnTo>
                      <a:lnTo>
                        <a:pt x="38" y="204"/>
                      </a:lnTo>
                      <a:lnTo>
                        <a:pt x="41" y="187"/>
                      </a:lnTo>
                      <a:lnTo>
                        <a:pt x="42" y="170"/>
                      </a:lnTo>
                      <a:lnTo>
                        <a:pt x="44" y="153"/>
                      </a:lnTo>
                      <a:lnTo>
                        <a:pt x="46" y="136"/>
                      </a:lnTo>
                      <a:lnTo>
                        <a:pt x="48" y="120"/>
                      </a:lnTo>
                      <a:lnTo>
                        <a:pt x="49" y="102"/>
                      </a:lnTo>
                      <a:lnTo>
                        <a:pt x="52" y="86"/>
                      </a:lnTo>
                      <a:lnTo>
                        <a:pt x="54" y="68"/>
                      </a:lnTo>
                      <a:lnTo>
                        <a:pt x="56" y="51"/>
                      </a:lnTo>
                      <a:lnTo>
                        <a:pt x="58" y="34"/>
                      </a:lnTo>
                      <a:lnTo>
                        <a:pt x="60" y="17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2F538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39" name="Group 604"/>
            <p:cNvGrpSpPr>
              <a:grpSpLocks/>
            </p:cNvGrpSpPr>
            <p:nvPr/>
          </p:nvGrpSpPr>
          <p:grpSpPr bwMode="auto">
            <a:xfrm>
              <a:off x="3989388" y="2374901"/>
              <a:ext cx="533400" cy="715963"/>
              <a:chOff x="2513" y="1496"/>
              <a:chExt cx="336" cy="451"/>
            </a:xfrm>
          </p:grpSpPr>
          <p:sp>
            <p:nvSpPr>
              <p:cNvPr id="2769" name="Freeform 601"/>
              <p:cNvSpPr>
                <a:spLocks/>
              </p:cNvSpPr>
              <p:nvPr/>
            </p:nvSpPr>
            <p:spPr bwMode="auto">
              <a:xfrm>
                <a:off x="2521" y="1504"/>
                <a:ext cx="328" cy="443"/>
              </a:xfrm>
              <a:custGeom>
                <a:avLst/>
                <a:gdLst/>
                <a:ahLst/>
                <a:cxnLst>
                  <a:cxn ang="0">
                    <a:pos x="117" y="442"/>
                  </a:cxn>
                  <a:cxn ang="0">
                    <a:pos x="131" y="443"/>
                  </a:cxn>
                  <a:cxn ang="0">
                    <a:pos x="145" y="443"/>
                  </a:cxn>
                  <a:cxn ang="0">
                    <a:pos x="159" y="443"/>
                  </a:cxn>
                  <a:cxn ang="0">
                    <a:pos x="172" y="443"/>
                  </a:cxn>
                  <a:cxn ang="0">
                    <a:pos x="186" y="442"/>
                  </a:cxn>
                  <a:cxn ang="0">
                    <a:pos x="200" y="441"/>
                  </a:cxn>
                  <a:cxn ang="0">
                    <a:pos x="214" y="439"/>
                  </a:cxn>
                  <a:cxn ang="0">
                    <a:pos x="228" y="437"/>
                  </a:cxn>
                  <a:cxn ang="0">
                    <a:pos x="241" y="435"/>
                  </a:cxn>
                  <a:cxn ang="0">
                    <a:pos x="255" y="432"/>
                  </a:cxn>
                  <a:cxn ang="0">
                    <a:pos x="268" y="430"/>
                  </a:cxn>
                  <a:cxn ang="0">
                    <a:pos x="282" y="426"/>
                  </a:cxn>
                  <a:cxn ang="0">
                    <a:pos x="279" y="420"/>
                  </a:cxn>
                  <a:cxn ang="0">
                    <a:pos x="276" y="413"/>
                  </a:cxn>
                  <a:cxn ang="0">
                    <a:pos x="274" y="407"/>
                  </a:cxn>
                  <a:cxn ang="0">
                    <a:pos x="272" y="399"/>
                  </a:cxn>
                  <a:cxn ang="0">
                    <a:pos x="271" y="393"/>
                  </a:cxn>
                  <a:cxn ang="0">
                    <a:pos x="268" y="385"/>
                  </a:cxn>
                  <a:cxn ang="0">
                    <a:pos x="267" y="377"/>
                  </a:cxn>
                  <a:cxn ang="0">
                    <a:pos x="265" y="370"/>
                  </a:cxn>
                  <a:cxn ang="0">
                    <a:pos x="263" y="361"/>
                  </a:cxn>
                  <a:cxn ang="0">
                    <a:pos x="261" y="352"/>
                  </a:cxn>
                  <a:cxn ang="0">
                    <a:pos x="259" y="342"/>
                  </a:cxn>
                  <a:cxn ang="0">
                    <a:pos x="256" y="332"/>
                  </a:cxn>
                  <a:cxn ang="0">
                    <a:pos x="253" y="322"/>
                  </a:cxn>
                  <a:cxn ang="0">
                    <a:pos x="250" y="310"/>
                  </a:cxn>
                  <a:cxn ang="0">
                    <a:pos x="246" y="298"/>
                  </a:cxn>
                  <a:cxn ang="0">
                    <a:pos x="241" y="285"/>
                  </a:cxn>
                  <a:cxn ang="0">
                    <a:pos x="262" y="255"/>
                  </a:cxn>
                  <a:cxn ang="0">
                    <a:pos x="282" y="218"/>
                  </a:cxn>
                  <a:cxn ang="0">
                    <a:pos x="297" y="183"/>
                  </a:cxn>
                  <a:cxn ang="0">
                    <a:pos x="300" y="153"/>
                  </a:cxn>
                  <a:cxn ang="0">
                    <a:pos x="312" y="159"/>
                  </a:cxn>
                  <a:cxn ang="0">
                    <a:pos x="321" y="138"/>
                  </a:cxn>
                  <a:cxn ang="0">
                    <a:pos x="327" y="98"/>
                  </a:cxn>
                  <a:cxn ang="0">
                    <a:pos x="328" y="59"/>
                  </a:cxn>
                  <a:cxn ang="0">
                    <a:pos x="324" y="29"/>
                  </a:cxn>
                  <a:cxn ang="0">
                    <a:pos x="324" y="3"/>
                  </a:cxn>
                  <a:cxn ang="0">
                    <a:pos x="301" y="0"/>
                  </a:cxn>
                  <a:cxn ang="0">
                    <a:pos x="13" y="6"/>
                  </a:cxn>
                  <a:cxn ang="0">
                    <a:pos x="3" y="47"/>
                  </a:cxn>
                  <a:cxn ang="0">
                    <a:pos x="0" y="77"/>
                  </a:cxn>
                  <a:cxn ang="0">
                    <a:pos x="3" y="99"/>
                  </a:cxn>
                  <a:cxn ang="0">
                    <a:pos x="4" y="131"/>
                  </a:cxn>
                  <a:cxn ang="0">
                    <a:pos x="13" y="158"/>
                  </a:cxn>
                  <a:cxn ang="0">
                    <a:pos x="21" y="159"/>
                  </a:cxn>
                  <a:cxn ang="0">
                    <a:pos x="27" y="155"/>
                  </a:cxn>
                  <a:cxn ang="0">
                    <a:pos x="36" y="183"/>
                  </a:cxn>
                  <a:cxn ang="0">
                    <a:pos x="40" y="212"/>
                  </a:cxn>
                  <a:cxn ang="0">
                    <a:pos x="58" y="243"/>
                  </a:cxn>
                  <a:cxn ang="0">
                    <a:pos x="87" y="287"/>
                  </a:cxn>
                  <a:cxn ang="0">
                    <a:pos x="63" y="434"/>
                  </a:cxn>
                  <a:cxn ang="0">
                    <a:pos x="77" y="437"/>
                  </a:cxn>
                  <a:cxn ang="0">
                    <a:pos x="90" y="439"/>
                  </a:cxn>
                  <a:cxn ang="0">
                    <a:pos x="103" y="441"/>
                  </a:cxn>
                  <a:cxn ang="0">
                    <a:pos x="117" y="442"/>
                  </a:cxn>
                </a:cxnLst>
                <a:rect l="0" t="0" r="r" b="b"/>
                <a:pathLst>
                  <a:path w="328" h="443">
                    <a:moveTo>
                      <a:pt x="117" y="442"/>
                    </a:moveTo>
                    <a:lnTo>
                      <a:pt x="131" y="443"/>
                    </a:lnTo>
                    <a:lnTo>
                      <a:pt x="145" y="443"/>
                    </a:lnTo>
                    <a:lnTo>
                      <a:pt x="159" y="443"/>
                    </a:lnTo>
                    <a:lnTo>
                      <a:pt x="172" y="443"/>
                    </a:lnTo>
                    <a:lnTo>
                      <a:pt x="186" y="442"/>
                    </a:lnTo>
                    <a:lnTo>
                      <a:pt x="200" y="441"/>
                    </a:lnTo>
                    <a:lnTo>
                      <a:pt x="214" y="439"/>
                    </a:lnTo>
                    <a:lnTo>
                      <a:pt x="228" y="437"/>
                    </a:lnTo>
                    <a:lnTo>
                      <a:pt x="241" y="435"/>
                    </a:lnTo>
                    <a:lnTo>
                      <a:pt x="255" y="432"/>
                    </a:lnTo>
                    <a:lnTo>
                      <a:pt x="268" y="430"/>
                    </a:lnTo>
                    <a:lnTo>
                      <a:pt x="282" y="426"/>
                    </a:lnTo>
                    <a:lnTo>
                      <a:pt x="279" y="420"/>
                    </a:lnTo>
                    <a:lnTo>
                      <a:pt x="276" y="413"/>
                    </a:lnTo>
                    <a:lnTo>
                      <a:pt x="274" y="407"/>
                    </a:lnTo>
                    <a:lnTo>
                      <a:pt x="272" y="399"/>
                    </a:lnTo>
                    <a:lnTo>
                      <a:pt x="271" y="393"/>
                    </a:lnTo>
                    <a:lnTo>
                      <a:pt x="268" y="385"/>
                    </a:lnTo>
                    <a:lnTo>
                      <a:pt x="267" y="377"/>
                    </a:lnTo>
                    <a:lnTo>
                      <a:pt x="265" y="370"/>
                    </a:lnTo>
                    <a:lnTo>
                      <a:pt x="263" y="361"/>
                    </a:lnTo>
                    <a:lnTo>
                      <a:pt x="261" y="352"/>
                    </a:lnTo>
                    <a:lnTo>
                      <a:pt x="259" y="342"/>
                    </a:lnTo>
                    <a:lnTo>
                      <a:pt x="256" y="332"/>
                    </a:lnTo>
                    <a:lnTo>
                      <a:pt x="253" y="322"/>
                    </a:lnTo>
                    <a:lnTo>
                      <a:pt x="250" y="310"/>
                    </a:lnTo>
                    <a:lnTo>
                      <a:pt x="246" y="298"/>
                    </a:lnTo>
                    <a:lnTo>
                      <a:pt x="241" y="285"/>
                    </a:lnTo>
                    <a:lnTo>
                      <a:pt x="262" y="255"/>
                    </a:lnTo>
                    <a:lnTo>
                      <a:pt x="282" y="218"/>
                    </a:lnTo>
                    <a:lnTo>
                      <a:pt x="297" y="183"/>
                    </a:lnTo>
                    <a:lnTo>
                      <a:pt x="300" y="153"/>
                    </a:lnTo>
                    <a:lnTo>
                      <a:pt x="312" y="159"/>
                    </a:lnTo>
                    <a:lnTo>
                      <a:pt x="321" y="138"/>
                    </a:lnTo>
                    <a:lnTo>
                      <a:pt x="327" y="98"/>
                    </a:lnTo>
                    <a:lnTo>
                      <a:pt x="328" y="59"/>
                    </a:lnTo>
                    <a:lnTo>
                      <a:pt x="324" y="29"/>
                    </a:lnTo>
                    <a:lnTo>
                      <a:pt x="324" y="3"/>
                    </a:lnTo>
                    <a:lnTo>
                      <a:pt x="301" y="0"/>
                    </a:lnTo>
                    <a:lnTo>
                      <a:pt x="13" y="6"/>
                    </a:lnTo>
                    <a:lnTo>
                      <a:pt x="3" y="47"/>
                    </a:lnTo>
                    <a:lnTo>
                      <a:pt x="0" y="77"/>
                    </a:lnTo>
                    <a:lnTo>
                      <a:pt x="3" y="99"/>
                    </a:lnTo>
                    <a:lnTo>
                      <a:pt x="4" y="131"/>
                    </a:lnTo>
                    <a:lnTo>
                      <a:pt x="13" y="158"/>
                    </a:lnTo>
                    <a:lnTo>
                      <a:pt x="21" y="159"/>
                    </a:lnTo>
                    <a:lnTo>
                      <a:pt x="27" y="155"/>
                    </a:lnTo>
                    <a:lnTo>
                      <a:pt x="36" y="183"/>
                    </a:lnTo>
                    <a:lnTo>
                      <a:pt x="40" y="212"/>
                    </a:lnTo>
                    <a:lnTo>
                      <a:pt x="58" y="243"/>
                    </a:lnTo>
                    <a:lnTo>
                      <a:pt x="87" y="287"/>
                    </a:lnTo>
                    <a:lnTo>
                      <a:pt x="63" y="434"/>
                    </a:lnTo>
                    <a:lnTo>
                      <a:pt x="77" y="437"/>
                    </a:lnTo>
                    <a:lnTo>
                      <a:pt x="90" y="439"/>
                    </a:lnTo>
                    <a:lnTo>
                      <a:pt x="103" y="441"/>
                    </a:lnTo>
                    <a:lnTo>
                      <a:pt x="117" y="442"/>
                    </a:lnTo>
                    <a:close/>
                  </a:path>
                </a:pathLst>
              </a:custGeom>
              <a:solidFill>
                <a:srgbClr val="FFB6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70" name="Freeform 602"/>
              <p:cNvSpPr>
                <a:spLocks/>
              </p:cNvSpPr>
              <p:nvPr/>
            </p:nvSpPr>
            <p:spPr bwMode="auto">
              <a:xfrm>
                <a:off x="2513" y="1496"/>
                <a:ext cx="328" cy="443"/>
              </a:xfrm>
              <a:custGeom>
                <a:avLst/>
                <a:gdLst/>
                <a:ahLst/>
                <a:cxnLst>
                  <a:cxn ang="0">
                    <a:pos x="117" y="442"/>
                  </a:cxn>
                  <a:cxn ang="0">
                    <a:pos x="131" y="443"/>
                  </a:cxn>
                  <a:cxn ang="0">
                    <a:pos x="145" y="443"/>
                  </a:cxn>
                  <a:cxn ang="0">
                    <a:pos x="159" y="443"/>
                  </a:cxn>
                  <a:cxn ang="0">
                    <a:pos x="172" y="443"/>
                  </a:cxn>
                  <a:cxn ang="0">
                    <a:pos x="186" y="442"/>
                  </a:cxn>
                  <a:cxn ang="0">
                    <a:pos x="200" y="441"/>
                  </a:cxn>
                  <a:cxn ang="0">
                    <a:pos x="214" y="439"/>
                  </a:cxn>
                  <a:cxn ang="0">
                    <a:pos x="228" y="437"/>
                  </a:cxn>
                  <a:cxn ang="0">
                    <a:pos x="241" y="435"/>
                  </a:cxn>
                  <a:cxn ang="0">
                    <a:pos x="255" y="432"/>
                  </a:cxn>
                  <a:cxn ang="0">
                    <a:pos x="268" y="430"/>
                  </a:cxn>
                  <a:cxn ang="0">
                    <a:pos x="282" y="426"/>
                  </a:cxn>
                  <a:cxn ang="0">
                    <a:pos x="279" y="420"/>
                  </a:cxn>
                  <a:cxn ang="0">
                    <a:pos x="276" y="413"/>
                  </a:cxn>
                  <a:cxn ang="0">
                    <a:pos x="274" y="407"/>
                  </a:cxn>
                  <a:cxn ang="0">
                    <a:pos x="272" y="399"/>
                  </a:cxn>
                  <a:cxn ang="0">
                    <a:pos x="271" y="393"/>
                  </a:cxn>
                  <a:cxn ang="0">
                    <a:pos x="268" y="385"/>
                  </a:cxn>
                  <a:cxn ang="0">
                    <a:pos x="267" y="377"/>
                  </a:cxn>
                  <a:cxn ang="0">
                    <a:pos x="265" y="370"/>
                  </a:cxn>
                  <a:cxn ang="0">
                    <a:pos x="263" y="361"/>
                  </a:cxn>
                  <a:cxn ang="0">
                    <a:pos x="261" y="352"/>
                  </a:cxn>
                  <a:cxn ang="0">
                    <a:pos x="259" y="342"/>
                  </a:cxn>
                  <a:cxn ang="0">
                    <a:pos x="256" y="332"/>
                  </a:cxn>
                  <a:cxn ang="0">
                    <a:pos x="253" y="322"/>
                  </a:cxn>
                  <a:cxn ang="0">
                    <a:pos x="250" y="310"/>
                  </a:cxn>
                  <a:cxn ang="0">
                    <a:pos x="246" y="298"/>
                  </a:cxn>
                  <a:cxn ang="0">
                    <a:pos x="241" y="285"/>
                  </a:cxn>
                  <a:cxn ang="0">
                    <a:pos x="262" y="255"/>
                  </a:cxn>
                  <a:cxn ang="0">
                    <a:pos x="282" y="218"/>
                  </a:cxn>
                  <a:cxn ang="0">
                    <a:pos x="297" y="183"/>
                  </a:cxn>
                  <a:cxn ang="0">
                    <a:pos x="300" y="153"/>
                  </a:cxn>
                  <a:cxn ang="0">
                    <a:pos x="312" y="159"/>
                  </a:cxn>
                  <a:cxn ang="0">
                    <a:pos x="321" y="138"/>
                  </a:cxn>
                  <a:cxn ang="0">
                    <a:pos x="327" y="98"/>
                  </a:cxn>
                  <a:cxn ang="0">
                    <a:pos x="328" y="59"/>
                  </a:cxn>
                  <a:cxn ang="0">
                    <a:pos x="324" y="29"/>
                  </a:cxn>
                  <a:cxn ang="0">
                    <a:pos x="324" y="3"/>
                  </a:cxn>
                  <a:cxn ang="0">
                    <a:pos x="301" y="0"/>
                  </a:cxn>
                  <a:cxn ang="0">
                    <a:pos x="13" y="6"/>
                  </a:cxn>
                  <a:cxn ang="0">
                    <a:pos x="3" y="47"/>
                  </a:cxn>
                  <a:cxn ang="0">
                    <a:pos x="0" y="77"/>
                  </a:cxn>
                  <a:cxn ang="0">
                    <a:pos x="3" y="99"/>
                  </a:cxn>
                  <a:cxn ang="0">
                    <a:pos x="4" y="131"/>
                  </a:cxn>
                  <a:cxn ang="0">
                    <a:pos x="13" y="158"/>
                  </a:cxn>
                  <a:cxn ang="0">
                    <a:pos x="21" y="159"/>
                  </a:cxn>
                  <a:cxn ang="0">
                    <a:pos x="27" y="155"/>
                  </a:cxn>
                  <a:cxn ang="0">
                    <a:pos x="36" y="183"/>
                  </a:cxn>
                  <a:cxn ang="0">
                    <a:pos x="40" y="212"/>
                  </a:cxn>
                  <a:cxn ang="0">
                    <a:pos x="58" y="243"/>
                  </a:cxn>
                  <a:cxn ang="0">
                    <a:pos x="87" y="287"/>
                  </a:cxn>
                  <a:cxn ang="0">
                    <a:pos x="63" y="434"/>
                  </a:cxn>
                  <a:cxn ang="0">
                    <a:pos x="77" y="437"/>
                  </a:cxn>
                  <a:cxn ang="0">
                    <a:pos x="90" y="439"/>
                  </a:cxn>
                  <a:cxn ang="0">
                    <a:pos x="103" y="441"/>
                  </a:cxn>
                  <a:cxn ang="0">
                    <a:pos x="117" y="442"/>
                  </a:cxn>
                </a:cxnLst>
                <a:rect l="0" t="0" r="r" b="b"/>
                <a:pathLst>
                  <a:path w="328" h="443">
                    <a:moveTo>
                      <a:pt x="117" y="442"/>
                    </a:moveTo>
                    <a:lnTo>
                      <a:pt x="131" y="443"/>
                    </a:lnTo>
                    <a:lnTo>
                      <a:pt x="145" y="443"/>
                    </a:lnTo>
                    <a:lnTo>
                      <a:pt x="159" y="443"/>
                    </a:lnTo>
                    <a:lnTo>
                      <a:pt x="172" y="443"/>
                    </a:lnTo>
                    <a:lnTo>
                      <a:pt x="186" y="442"/>
                    </a:lnTo>
                    <a:lnTo>
                      <a:pt x="200" y="441"/>
                    </a:lnTo>
                    <a:lnTo>
                      <a:pt x="214" y="439"/>
                    </a:lnTo>
                    <a:lnTo>
                      <a:pt x="228" y="437"/>
                    </a:lnTo>
                    <a:lnTo>
                      <a:pt x="241" y="435"/>
                    </a:lnTo>
                    <a:lnTo>
                      <a:pt x="255" y="432"/>
                    </a:lnTo>
                    <a:lnTo>
                      <a:pt x="268" y="430"/>
                    </a:lnTo>
                    <a:lnTo>
                      <a:pt x="282" y="426"/>
                    </a:lnTo>
                    <a:lnTo>
                      <a:pt x="279" y="420"/>
                    </a:lnTo>
                    <a:lnTo>
                      <a:pt x="276" y="413"/>
                    </a:lnTo>
                    <a:lnTo>
                      <a:pt x="274" y="407"/>
                    </a:lnTo>
                    <a:lnTo>
                      <a:pt x="272" y="399"/>
                    </a:lnTo>
                    <a:lnTo>
                      <a:pt x="271" y="393"/>
                    </a:lnTo>
                    <a:lnTo>
                      <a:pt x="268" y="385"/>
                    </a:lnTo>
                    <a:lnTo>
                      <a:pt x="267" y="377"/>
                    </a:lnTo>
                    <a:lnTo>
                      <a:pt x="265" y="370"/>
                    </a:lnTo>
                    <a:lnTo>
                      <a:pt x="263" y="361"/>
                    </a:lnTo>
                    <a:lnTo>
                      <a:pt x="261" y="352"/>
                    </a:lnTo>
                    <a:lnTo>
                      <a:pt x="259" y="342"/>
                    </a:lnTo>
                    <a:lnTo>
                      <a:pt x="256" y="332"/>
                    </a:lnTo>
                    <a:lnTo>
                      <a:pt x="253" y="322"/>
                    </a:lnTo>
                    <a:lnTo>
                      <a:pt x="250" y="310"/>
                    </a:lnTo>
                    <a:lnTo>
                      <a:pt x="246" y="298"/>
                    </a:lnTo>
                    <a:lnTo>
                      <a:pt x="241" y="285"/>
                    </a:lnTo>
                    <a:lnTo>
                      <a:pt x="262" y="255"/>
                    </a:lnTo>
                    <a:lnTo>
                      <a:pt x="282" y="218"/>
                    </a:lnTo>
                    <a:lnTo>
                      <a:pt x="297" y="183"/>
                    </a:lnTo>
                    <a:lnTo>
                      <a:pt x="300" y="153"/>
                    </a:lnTo>
                    <a:lnTo>
                      <a:pt x="312" y="159"/>
                    </a:lnTo>
                    <a:lnTo>
                      <a:pt x="321" y="138"/>
                    </a:lnTo>
                    <a:lnTo>
                      <a:pt x="327" y="98"/>
                    </a:lnTo>
                    <a:lnTo>
                      <a:pt x="328" y="59"/>
                    </a:lnTo>
                    <a:lnTo>
                      <a:pt x="324" y="29"/>
                    </a:lnTo>
                    <a:lnTo>
                      <a:pt x="324" y="3"/>
                    </a:lnTo>
                    <a:lnTo>
                      <a:pt x="301" y="0"/>
                    </a:lnTo>
                    <a:lnTo>
                      <a:pt x="13" y="6"/>
                    </a:lnTo>
                    <a:lnTo>
                      <a:pt x="3" y="47"/>
                    </a:lnTo>
                    <a:lnTo>
                      <a:pt x="0" y="77"/>
                    </a:lnTo>
                    <a:lnTo>
                      <a:pt x="3" y="99"/>
                    </a:lnTo>
                    <a:lnTo>
                      <a:pt x="4" y="131"/>
                    </a:lnTo>
                    <a:lnTo>
                      <a:pt x="13" y="158"/>
                    </a:lnTo>
                    <a:lnTo>
                      <a:pt x="21" y="159"/>
                    </a:lnTo>
                    <a:lnTo>
                      <a:pt x="27" y="155"/>
                    </a:lnTo>
                    <a:lnTo>
                      <a:pt x="36" y="183"/>
                    </a:lnTo>
                    <a:lnTo>
                      <a:pt x="40" y="212"/>
                    </a:lnTo>
                    <a:lnTo>
                      <a:pt x="58" y="243"/>
                    </a:lnTo>
                    <a:lnTo>
                      <a:pt x="87" y="287"/>
                    </a:lnTo>
                    <a:lnTo>
                      <a:pt x="63" y="434"/>
                    </a:lnTo>
                    <a:lnTo>
                      <a:pt x="77" y="437"/>
                    </a:lnTo>
                    <a:lnTo>
                      <a:pt x="90" y="439"/>
                    </a:lnTo>
                    <a:lnTo>
                      <a:pt x="103" y="441"/>
                    </a:lnTo>
                    <a:lnTo>
                      <a:pt x="117" y="442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71" name="Freeform 603"/>
              <p:cNvSpPr>
                <a:spLocks/>
              </p:cNvSpPr>
              <p:nvPr/>
            </p:nvSpPr>
            <p:spPr bwMode="auto">
              <a:xfrm>
                <a:off x="2513" y="1496"/>
                <a:ext cx="328" cy="443"/>
              </a:xfrm>
              <a:custGeom>
                <a:avLst/>
                <a:gdLst/>
                <a:ahLst/>
                <a:cxnLst>
                  <a:cxn ang="0">
                    <a:pos x="117" y="442"/>
                  </a:cxn>
                  <a:cxn ang="0">
                    <a:pos x="131" y="443"/>
                  </a:cxn>
                  <a:cxn ang="0">
                    <a:pos x="145" y="443"/>
                  </a:cxn>
                  <a:cxn ang="0">
                    <a:pos x="159" y="443"/>
                  </a:cxn>
                  <a:cxn ang="0">
                    <a:pos x="172" y="443"/>
                  </a:cxn>
                  <a:cxn ang="0">
                    <a:pos x="186" y="442"/>
                  </a:cxn>
                  <a:cxn ang="0">
                    <a:pos x="200" y="441"/>
                  </a:cxn>
                  <a:cxn ang="0">
                    <a:pos x="214" y="439"/>
                  </a:cxn>
                  <a:cxn ang="0">
                    <a:pos x="228" y="437"/>
                  </a:cxn>
                  <a:cxn ang="0">
                    <a:pos x="241" y="435"/>
                  </a:cxn>
                  <a:cxn ang="0">
                    <a:pos x="255" y="432"/>
                  </a:cxn>
                  <a:cxn ang="0">
                    <a:pos x="268" y="430"/>
                  </a:cxn>
                  <a:cxn ang="0">
                    <a:pos x="282" y="426"/>
                  </a:cxn>
                  <a:cxn ang="0">
                    <a:pos x="279" y="420"/>
                  </a:cxn>
                  <a:cxn ang="0">
                    <a:pos x="276" y="413"/>
                  </a:cxn>
                  <a:cxn ang="0">
                    <a:pos x="274" y="407"/>
                  </a:cxn>
                  <a:cxn ang="0">
                    <a:pos x="272" y="399"/>
                  </a:cxn>
                  <a:cxn ang="0">
                    <a:pos x="271" y="393"/>
                  </a:cxn>
                  <a:cxn ang="0">
                    <a:pos x="268" y="385"/>
                  </a:cxn>
                  <a:cxn ang="0">
                    <a:pos x="267" y="377"/>
                  </a:cxn>
                  <a:cxn ang="0">
                    <a:pos x="265" y="370"/>
                  </a:cxn>
                  <a:cxn ang="0">
                    <a:pos x="263" y="361"/>
                  </a:cxn>
                  <a:cxn ang="0">
                    <a:pos x="261" y="352"/>
                  </a:cxn>
                  <a:cxn ang="0">
                    <a:pos x="259" y="342"/>
                  </a:cxn>
                  <a:cxn ang="0">
                    <a:pos x="256" y="332"/>
                  </a:cxn>
                  <a:cxn ang="0">
                    <a:pos x="253" y="322"/>
                  </a:cxn>
                  <a:cxn ang="0">
                    <a:pos x="250" y="310"/>
                  </a:cxn>
                  <a:cxn ang="0">
                    <a:pos x="246" y="298"/>
                  </a:cxn>
                  <a:cxn ang="0">
                    <a:pos x="241" y="285"/>
                  </a:cxn>
                  <a:cxn ang="0">
                    <a:pos x="262" y="255"/>
                  </a:cxn>
                  <a:cxn ang="0">
                    <a:pos x="282" y="218"/>
                  </a:cxn>
                  <a:cxn ang="0">
                    <a:pos x="297" y="183"/>
                  </a:cxn>
                  <a:cxn ang="0">
                    <a:pos x="300" y="153"/>
                  </a:cxn>
                  <a:cxn ang="0">
                    <a:pos x="312" y="159"/>
                  </a:cxn>
                  <a:cxn ang="0">
                    <a:pos x="321" y="138"/>
                  </a:cxn>
                  <a:cxn ang="0">
                    <a:pos x="327" y="98"/>
                  </a:cxn>
                  <a:cxn ang="0">
                    <a:pos x="328" y="59"/>
                  </a:cxn>
                  <a:cxn ang="0">
                    <a:pos x="324" y="29"/>
                  </a:cxn>
                  <a:cxn ang="0">
                    <a:pos x="324" y="3"/>
                  </a:cxn>
                  <a:cxn ang="0">
                    <a:pos x="301" y="0"/>
                  </a:cxn>
                  <a:cxn ang="0">
                    <a:pos x="13" y="6"/>
                  </a:cxn>
                  <a:cxn ang="0">
                    <a:pos x="3" y="47"/>
                  </a:cxn>
                  <a:cxn ang="0">
                    <a:pos x="0" y="77"/>
                  </a:cxn>
                  <a:cxn ang="0">
                    <a:pos x="3" y="99"/>
                  </a:cxn>
                  <a:cxn ang="0">
                    <a:pos x="4" y="131"/>
                  </a:cxn>
                  <a:cxn ang="0">
                    <a:pos x="13" y="158"/>
                  </a:cxn>
                  <a:cxn ang="0">
                    <a:pos x="21" y="159"/>
                  </a:cxn>
                  <a:cxn ang="0">
                    <a:pos x="27" y="155"/>
                  </a:cxn>
                  <a:cxn ang="0">
                    <a:pos x="36" y="183"/>
                  </a:cxn>
                  <a:cxn ang="0">
                    <a:pos x="40" y="212"/>
                  </a:cxn>
                  <a:cxn ang="0">
                    <a:pos x="58" y="243"/>
                  </a:cxn>
                  <a:cxn ang="0">
                    <a:pos x="87" y="287"/>
                  </a:cxn>
                  <a:cxn ang="0">
                    <a:pos x="63" y="434"/>
                  </a:cxn>
                  <a:cxn ang="0">
                    <a:pos x="77" y="437"/>
                  </a:cxn>
                  <a:cxn ang="0">
                    <a:pos x="90" y="439"/>
                  </a:cxn>
                  <a:cxn ang="0">
                    <a:pos x="103" y="441"/>
                  </a:cxn>
                  <a:cxn ang="0">
                    <a:pos x="117" y="442"/>
                  </a:cxn>
                </a:cxnLst>
                <a:rect l="0" t="0" r="r" b="b"/>
                <a:pathLst>
                  <a:path w="328" h="443">
                    <a:moveTo>
                      <a:pt x="117" y="442"/>
                    </a:moveTo>
                    <a:lnTo>
                      <a:pt x="131" y="443"/>
                    </a:lnTo>
                    <a:lnTo>
                      <a:pt x="145" y="443"/>
                    </a:lnTo>
                    <a:lnTo>
                      <a:pt x="159" y="443"/>
                    </a:lnTo>
                    <a:lnTo>
                      <a:pt x="172" y="443"/>
                    </a:lnTo>
                    <a:lnTo>
                      <a:pt x="186" y="442"/>
                    </a:lnTo>
                    <a:lnTo>
                      <a:pt x="200" y="441"/>
                    </a:lnTo>
                    <a:lnTo>
                      <a:pt x="214" y="439"/>
                    </a:lnTo>
                    <a:lnTo>
                      <a:pt x="228" y="437"/>
                    </a:lnTo>
                    <a:lnTo>
                      <a:pt x="241" y="435"/>
                    </a:lnTo>
                    <a:lnTo>
                      <a:pt x="255" y="432"/>
                    </a:lnTo>
                    <a:lnTo>
                      <a:pt x="268" y="430"/>
                    </a:lnTo>
                    <a:lnTo>
                      <a:pt x="282" y="426"/>
                    </a:lnTo>
                    <a:lnTo>
                      <a:pt x="279" y="420"/>
                    </a:lnTo>
                    <a:lnTo>
                      <a:pt x="276" y="413"/>
                    </a:lnTo>
                    <a:lnTo>
                      <a:pt x="274" y="407"/>
                    </a:lnTo>
                    <a:lnTo>
                      <a:pt x="272" y="399"/>
                    </a:lnTo>
                    <a:lnTo>
                      <a:pt x="271" y="393"/>
                    </a:lnTo>
                    <a:lnTo>
                      <a:pt x="268" y="385"/>
                    </a:lnTo>
                    <a:lnTo>
                      <a:pt x="267" y="377"/>
                    </a:lnTo>
                    <a:lnTo>
                      <a:pt x="265" y="370"/>
                    </a:lnTo>
                    <a:lnTo>
                      <a:pt x="263" y="361"/>
                    </a:lnTo>
                    <a:lnTo>
                      <a:pt x="261" y="352"/>
                    </a:lnTo>
                    <a:lnTo>
                      <a:pt x="259" y="342"/>
                    </a:lnTo>
                    <a:lnTo>
                      <a:pt x="256" y="332"/>
                    </a:lnTo>
                    <a:lnTo>
                      <a:pt x="253" y="322"/>
                    </a:lnTo>
                    <a:lnTo>
                      <a:pt x="250" y="310"/>
                    </a:lnTo>
                    <a:lnTo>
                      <a:pt x="246" y="298"/>
                    </a:lnTo>
                    <a:lnTo>
                      <a:pt x="241" y="285"/>
                    </a:lnTo>
                    <a:lnTo>
                      <a:pt x="262" y="255"/>
                    </a:lnTo>
                    <a:lnTo>
                      <a:pt x="282" y="218"/>
                    </a:lnTo>
                    <a:lnTo>
                      <a:pt x="297" y="183"/>
                    </a:lnTo>
                    <a:lnTo>
                      <a:pt x="300" y="153"/>
                    </a:lnTo>
                    <a:lnTo>
                      <a:pt x="312" y="159"/>
                    </a:lnTo>
                    <a:lnTo>
                      <a:pt x="321" y="138"/>
                    </a:lnTo>
                    <a:lnTo>
                      <a:pt x="327" y="98"/>
                    </a:lnTo>
                    <a:lnTo>
                      <a:pt x="328" y="59"/>
                    </a:lnTo>
                    <a:lnTo>
                      <a:pt x="324" y="29"/>
                    </a:lnTo>
                    <a:lnTo>
                      <a:pt x="324" y="3"/>
                    </a:lnTo>
                    <a:lnTo>
                      <a:pt x="301" y="0"/>
                    </a:lnTo>
                    <a:lnTo>
                      <a:pt x="13" y="6"/>
                    </a:lnTo>
                    <a:lnTo>
                      <a:pt x="3" y="47"/>
                    </a:lnTo>
                    <a:lnTo>
                      <a:pt x="0" y="77"/>
                    </a:lnTo>
                    <a:lnTo>
                      <a:pt x="3" y="99"/>
                    </a:lnTo>
                    <a:lnTo>
                      <a:pt x="4" y="131"/>
                    </a:lnTo>
                    <a:lnTo>
                      <a:pt x="13" y="158"/>
                    </a:lnTo>
                    <a:lnTo>
                      <a:pt x="21" y="159"/>
                    </a:lnTo>
                    <a:lnTo>
                      <a:pt x="27" y="155"/>
                    </a:lnTo>
                    <a:lnTo>
                      <a:pt x="36" y="183"/>
                    </a:lnTo>
                    <a:lnTo>
                      <a:pt x="40" y="212"/>
                    </a:lnTo>
                    <a:lnTo>
                      <a:pt x="58" y="243"/>
                    </a:lnTo>
                    <a:lnTo>
                      <a:pt x="87" y="287"/>
                    </a:lnTo>
                    <a:lnTo>
                      <a:pt x="63" y="434"/>
                    </a:lnTo>
                    <a:lnTo>
                      <a:pt x="77" y="437"/>
                    </a:lnTo>
                    <a:lnTo>
                      <a:pt x="90" y="439"/>
                    </a:lnTo>
                    <a:lnTo>
                      <a:pt x="103" y="441"/>
                    </a:lnTo>
                    <a:lnTo>
                      <a:pt x="117" y="442"/>
                    </a:lnTo>
                    <a:close/>
                  </a:path>
                </a:pathLst>
              </a:custGeom>
              <a:noFill/>
              <a:ln w="2" cap="rnd">
                <a:solidFill>
                  <a:srgbClr val="FFB66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40" name="Group 607"/>
            <p:cNvGrpSpPr>
              <a:grpSpLocks/>
            </p:cNvGrpSpPr>
            <p:nvPr/>
          </p:nvGrpSpPr>
          <p:grpSpPr bwMode="auto">
            <a:xfrm>
              <a:off x="3998913" y="2039938"/>
              <a:ext cx="506412" cy="665163"/>
              <a:chOff x="2519" y="1285"/>
              <a:chExt cx="319" cy="419"/>
            </a:xfrm>
          </p:grpSpPr>
          <p:sp>
            <p:nvSpPr>
              <p:cNvPr id="2767" name="Freeform 605"/>
              <p:cNvSpPr>
                <a:spLocks/>
              </p:cNvSpPr>
              <p:nvPr/>
            </p:nvSpPr>
            <p:spPr bwMode="auto">
              <a:xfrm>
                <a:off x="2519" y="1285"/>
                <a:ext cx="319" cy="419"/>
              </a:xfrm>
              <a:custGeom>
                <a:avLst/>
                <a:gdLst/>
                <a:ahLst/>
                <a:cxnLst>
                  <a:cxn ang="0">
                    <a:pos x="56" y="72"/>
                  </a:cxn>
                  <a:cxn ang="0">
                    <a:pos x="44" y="85"/>
                  </a:cxn>
                  <a:cxn ang="0">
                    <a:pos x="32" y="97"/>
                  </a:cxn>
                  <a:cxn ang="0">
                    <a:pos x="21" y="110"/>
                  </a:cxn>
                  <a:cxn ang="0">
                    <a:pos x="12" y="124"/>
                  </a:cxn>
                  <a:cxn ang="0">
                    <a:pos x="7" y="139"/>
                  </a:cxn>
                  <a:cxn ang="0">
                    <a:pos x="6" y="154"/>
                  </a:cxn>
                  <a:cxn ang="0">
                    <a:pos x="5" y="169"/>
                  </a:cxn>
                  <a:cxn ang="0">
                    <a:pos x="4" y="185"/>
                  </a:cxn>
                  <a:cxn ang="0">
                    <a:pos x="2" y="200"/>
                  </a:cxn>
                  <a:cxn ang="0">
                    <a:pos x="0" y="216"/>
                  </a:cxn>
                  <a:cxn ang="0">
                    <a:pos x="12" y="251"/>
                  </a:cxn>
                  <a:cxn ang="0">
                    <a:pos x="24" y="286"/>
                  </a:cxn>
                  <a:cxn ang="0">
                    <a:pos x="36" y="322"/>
                  </a:cxn>
                  <a:cxn ang="0">
                    <a:pos x="48" y="358"/>
                  </a:cxn>
                  <a:cxn ang="0">
                    <a:pos x="60" y="394"/>
                  </a:cxn>
                  <a:cxn ang="0">
                    <a:pos x="88" y="411"/>
                  </a:cxn>
                  <a:cxn ang="0">
                    <a:pos x="125" y="417"/>
                  </a:cxn>
                  <a:cxn ang="0">
                    <a:pos x="162" y="419"/>
                  </a:cxn>
                  <a:cxn ang="0">
                    <a:pos x="200" y="417"/>
                  </a:cxn>
                  <a:cxn ang="0">
                    <a:pos x="238" y="411"/>
                  </a:cxn>
                  <a:cxn ang="0">
                    <a:pos x="267" y="393"/>
                  </a:cxn>
                  <a:cxn ang="0">
                    <a:pos x="278" y="355"/>
                  </a:cxn>
                  <a:cxn ang="0">
                    <a:pos x="288" y="317"/>
                  </a:cxn>
                  <a:cxn ang="0">
                    <a:pos x="299" y="279"/>
                  </a:cxn>
                  <a:cxn ang="0">
                    <a:pos x="309" y="242"/>
                  </a:cxn>
                  <a:cxn ang="0">
                    <a:pos x="319" y="204"/>
                  </a:cxn>
                  <a:cxn ang="0">
                    <a:pos x="318" y="182"/>
                  </a:cxn>
                  <a:cxn ang="0">
                    <a:pos x="318" y="159"/>
                  </a:cxn>
                  <a:cxn ang="0">
                    <a:pos x="318" y="137"/>
                  </a:cxn>
                  <a:cxn ang="0">
                    <a:pos x="315" y="115"/>
                  </a:cxn>
                  <a:cxn ang="0">
                    <a:pos x="306" y="93"/>
                  </a:cxn>
                  <a:cxn ang="0">
                    <a:pos x="291" y="70"/>
                  </a:cxn>
                  <a:cxn ang="0">
                    <a:pos x="275" y="48"/>
                  </a:cxn>
                  <a:cxn ang="0">
                    <a:pos x="257" y="29"/>
                  </a:cxn>
                  <a:cxn ang="0">
                    <a:pos x="234" y="14"/>
                  </a:cxn>
                  <a:cxn ang="0">
                    <a:pos x="202" y="4"/>
                  </a:cxn>
                  <a:cxn ang="0">
                    <a:pos x="167" y="2"/>
                  </a:cxn>
                  <a:cxn ang="0">
                    <a:pos x="144" y="9"/>
                  </a:cxn>
                  <a:cxn ang="0">
                    <a:pos x="124" y="18"/>
                  </a:cxn>
                  <a:cxn ang="0">
                    <a:pos x="105" y="30"/>
                  </a:cxn>
                  <a:cxn ang="0">
                    <a:pos x="85" y="45"/>
                  </a:cxn>
                  <a:cxn ang="0">
                    <a:pos x="63" y="63"/>
                  </a:cxn>
                </a:cxnLst>
                <a:rect l="0" t="0" r="r" b="b"/>
                <a:pathLst>
                  <a:path w="319" h="419">
                    <a:moveTo>
                      <a:pt x="63" y="63"/>
                    </a:moveTo>
                    <a:lnTo>
                      <a:pt x="60" y="68"/>
                    </a:lnTo>
                    <a:lnTo>
                      <a:pt x="56" y="72"/>
                    </a:lnTo>
                    <a:lnTo>
                      <a:pt x="52" y="76"/>
                    </a:lnTo>
                    <a:lnTo>
                      <a:pt x="48" y="81"/>
                    </a:lnTo>
                    <a:lnTo>
                      <a:pt x="44" y="85"/>
                    </a:lnTo>
                    <a:lnTo>
                      <a:pt x="41" y="89"/>
                    </a:lnTo>
                    <a:lnTo>
                      <a:pt x="36" y="93"/>
                    </a:lnTo>
                    <a:lnTo>
                      <a:pt x="32" y="97"/>
                    </a:lnTo>
                    <a:lnTo>
                      <a:pt x="29" y="102"/>
                    </a:lnTo>
                    <a:lnTo>
                      <a:pt x="25" y="106"/>
                    </a:lnTo>
                    <a:lnTo>
                      <a:pt x="21" y="110"/>
                    </a:lnTo>
                    <a:lnTo>
                      <a:pt x="18" y="115"/>
                    </a:lnTo>
                    <a:lnTo>
                      <a:pt x="15" y="119"/>
                    </a:lnTo>
                    <a:lnTo>
                      <a:pt x="12" y="124"/>
                    </a:lnTo>
                    <a:lnTo>
                      <a:pt x="10" y="129"/>
                    </a:lnTo>
                    <a:lnTo>
                      <a:pt x="8" y="134"/>
                    </a:lnTo>
                    <a:lnTo>
                      <a:pt x="7" y="139"/>
                    </a:lnTo>
                    <a:lnTo>
                      <a:pt x="7" y="144"/>
                    </a:lnTo>
                    <a:lnTo>
                      <a:pt x="6" y="149"/>
                    </a:lnTo>
                    <a:lnTo>
                      <a:pt x="6" y="154"/>
                    </a:lnTo>
                    <a:lnTo>
                      <a:pt x="6" y="159"/>
                    </a:lnTo>
                    <a:lnTo>
                      <a:pt x="5" y="164"/>
                    </a:lnTo>
                    <a:lnTo>
                      <a:pt x="5" y="169"/>
                    </a:lnTo>
                    <a:lnTo>
                      <a:pt x="4" y="175"/>
                    </a:lnTo>
                    <a:lnTo>
                      <a:pt x="4" y="180"/>
                    </a:lnTo>
                    <a:lnTo>
                      <a:pt x="4" y="185"/>
                    </a:lnTo>
                    <a:lnTo>
                      <a:pt x="3" y="190"/>
                    </a:lnTo>
                    <a:lnTo>
                      <a:pt x="2" y="195"/>
                    </a:lnTo>
                    <a:lnTo>
                      <a:pt x="2" y="200"/>
                    </a:lnTo>
                    <a:lnTo>
                      <a:pt x="1" y="205"/>
                    </a:lnTo>
                    <a:lnTo>
                      <a:pt x="1" y="210"/>
                    </a:lnTo>
                    <a:lnTo>
                      <a:pt x="0" y="216"/>
                    </a:lnTo>
                    <a:lnTo>
                      <a:pt x="4" y="227"/>
                    </a:lnTo>
                    <a:lnTo>
                      <a:pt x="9" y="239"/>
                    </a:lnTo>
                    <a:lnTo>
                      <a:pt x="12" y="251"/>
                    </a:lnTo>
                    <a:lnTo>
                      <a:pt x="17" y="263"/>
                    </a:lnTo>
                    <a:lnTo>
                      <a:pt x="20" y="275"/>
                    </a:lnTo>
                    <a:lnTo>
                      <a:pt x="24" y="286"/>
                    </a:lnTo>
                    <a:lnTo>
                      <a:pt x="28" y="298"/>
                    </a:lnTo>
                    <a:lnTo>
                      <a:pt x="32" y="310"/>
                    </a:lnTo>
                    <a:lnTo>
                      <a:pt x="36" y="322"/>
                    </a:lnTo>
                    <a:lnTo>
                      <a:pt x="40" y="334"/>
                    </a:lnTo>
                    <a:lnTo>
                      <a:pt x="44" y="346"/>
                    </a:lnTo>
                    <a:lnTo>
                      <a:pt x="48" y="358"/>
                    </a:lnTo>
                    <a:lnTo>
                      <a:pt x="52" y="370"/>
                    </a:lnTo>
                    <a:lnTo>
                      <a:pt x="56" y="381"/>
                    </a:lnTo>
                    <a:lnTo>
                      <a:pt x="60" y="394"/>
                    </a:lnTo>
                    <a:lnTo>
                      <a:pt x="64" y="405"/>
                    </a:lnTo>
                    <a:lnTo>
                      <a:pt x="76" y="409"/>
                    </a:lnTo>
                    <a:lnTo>
                      <a:pt x="88" y="411"/>
                    </a:lnTo>
                    <a:lnTo>
                      <a:pt x="101" y="414"/>
                    </a:lnTo>
                    <a:lnTo>
                      <a:pt x="113" y="416"/>
                    </a:lnTo>
                    <a:lnTo>
                      <a:pt x="125" y="417"/>
                    </a:lnTo>
                    <a:lnTo>
                      <a:pt x="138" y="418"/>
                    </a:lnTo>
                    <a:lnTo>
                      <a:pt x="150" y="419"/>
                    </a:lnTo>
                    <a:lnTo>
                      <a:pt x="162" y="419"/>
                    </a:lnTo>
                    <a:lnTo>
                      <a:pt x="175" y="419"/>
                    </a:lnTo>
                    <a:lnTo>
                      <a:pt x="187" y="418"/>
                    </a:lnTo>
                    <a:lnTo>
                      <a:pt x="200" y="417"/>
                    </a:lnTo>
                    <a:lnTo>
                      <a:pt x="212" y="416"/>
                    </a:lnTo>
                    <a:lnTo>
                      <a:pt x="225" y="414"/>
                    </a:lnTo>
                    <a:lnTo>
                      <a:pt x="238" y="411"/>
                    </a:lnTo>
                    <a:lnTo>
                      <a:pt x="251" y="409"/>
                    </a:lnTo>
                    <a:lnTo>
                      <a:pt x="264" y="405"/>
                    </a:lnTo>
                    <a:lnTo>
                      <a:pt x="267" y="393"/>
                    </a:lnTo>
                    <a:lnTo>
                      <a:pt x="271" y="380"/>
                    </a:lnTo>
                    <a:lnTo>
                      <a:pt x="274" y="368"/>
                    </a:lnTo>
                    <a:lnTo>
                      <a:pt x="278" y="355"/>
                    </a:lnTo>
                    <a:lnTo>
                      <a:pt x="281" y="342"/>
                    </a:lnTo>
                    <a:lnTo>
                      <a:pt x="285" y="330"/>
                    </a:lnTo>
                    <a:lnTo>
                      <a:pt x="288" y="317"/>
                    </a:lnTo>
                    <a:lnTo>
                      <a:pt x="292" y="304"/>
                    </a:lnTo>
                    <a:lnTo>
                      <a:pt x="295" y="292"/>
                    </a:lnTo>
                    <a:lnTo>
                      <a:pt x="299" y="279"/>
                    </a:lnTo>
                    <a:lnTo>
                      <a:pt x="302" y="267"/>
                    </a:lnTo>
                    <a:lnTo>
                      <a:pt x="306" y="254"/>
                    </a:lnTo>
                    <a:lnTo>
                      <a:pt x="309" y="242"/>
                    </a:lnTo>
                    <a:lnTo>
                      <a:pt x="313" y="229"/>
                    </a:lnTo>
                    <a:lnTo>
                      <a:pt x="316" y="217"/>
                    </a:lnTo>
                    <a:lnTo>
                      <a:pt x="319" y="204"/>
                    </a:lnTo>
                    <a:lnTo>
                      <a:pt x="319" y="197"/>
                    </a:lnTo>
                    <a:lnTo>
                      <a:pt x="318" y="189"/>
                    </a:lnTo>
                    <a:lnTo>
                      <a:pt x="318" y="182"/>
                    </a:lnTo>
                    <a:lnTo>
                      <a:pt x="318" y="174"/>
                    </a:lnTo>
                    <a:lnTo>
                      <a:pt x="318" y="167"/>
                    </a:lnTo>
                    <a:lnTo>
                      <a:pt x="318" y="159"/>
                    </a:lnTo>
                    <a:lnTo>
                      <a:pt x="319" y="152"/>
                    </a:lnTo>
                    <a:lnTo>
                      <a:pt x="319" y="144"/>
                    </a:lnTo>
                    <a:lnTo>
                      <a:pt x="318" y="137"/>
                    </a:lnTo>
                    <a:lnTo>
                      <a:pt x="317" y="130"/>
                    </a:lnTo>
                    <a:lnTo>
                      <a:pt x="317" y="122"/>
                    </a:lnTo>
                    <a:lnTo>
                      <a:pt x="315" y="115"/>
                    </a:lnTo>
                    <a:lnTo>
                      <a:pt x="313" y="107"/>
                    </a:lnTo>
                    <a:lnTo>
                      <a:pt x="310" y="100"/>
                    </a:lnTo>
                    <a:lnTo>
                      <a:pt x="306" y="93"/>
                    </a:lnTo>
                    <a:lnTo>
                      <a:pt x="301" y="85"/>
                    </a:lnTo>
                    <a:lnTo>
                      <a:pt x="296" y="77"/>
                    </a:lnTo>
                    <a:lnTo>
                      <a:pt x="291" y="70"/>
                    </a:lnTo>
                    <a:lnTo>
                      <a:pt x="286" y="62"/>
                    </a:lnTo>
                    <a:lnTo>
                      <a:pt x="281" y="54"/>
                    </a:lnTo>
                    <a:lnTo>
                      <a:pt x="275" y="48"/>
                    </a:lnTo>
                    <a:lnTo>
                      <a:pt x="270" y="41"/>
                    </a:lnTo>
                    <a:lnTo>
                      <a:pt x="264" y="35"/>
                    </a:lnTo>
                    <a:lnTo>
                      <a:pt x="257" y="29"/>
                    </a:lnTo>
                    <a:lnTo>
                      <a:pt x="250" y="24"/>
                    </a:lnTo>
                    <a:lnTo>
                      <a:pt x="242" y="18"/>
                    </a:lnTo>
                    <a:lnTo>
                      <a:pt x="234" y="14"/>
                    </a:lnTo>
                    <a:lnTo>
                      <a:pt x="224" y="10"/>
                    </a:lnTo>
                    <a:lnTo>
                      <a:pt x="214" y="6"/>
                    </a:lnTo>
                    <a:lnTo>
                      <a:pt x="202" y="4"/>
                    </a:lnTo>
                    <a:lnTo>
                      <a:pt x="189" y="2"/>
                    </a:lnTo>
                    <a:lnTo>
                      <a:pt x="175" y="0"/>
                    </a:lnTo>
                    <a:lnTo>
                      <a:pt x="167" y="2"/>
                    </a:lnTo>
                    <a:lnTo>
                      <a:pt x="159" y="4"/>
                    </a:lnTo>
                    <a:lnTo>
                      <a:pt x="151" y="6"/>
                    </a:lnTo>
                    <a:lnTo>
                      <a:pt x="144" y="9"/>
                    </a:lnTo>
                    <a:lnTo>
                      <a:pt x="137" y="12"/>
                    </a:lnTo>
                    <a:lnTo>
                      <a:pt x="130" y="15"/>
                    </a:lnTo>
                    <a:lnTo>
                      <a:pt x="124" y="18"/>
                    </a:lnTo>
                    <a:lnTo>
                      <a:pt x="117" y="22"/>
                    </a:lnTo>
                    <a:lnTo>
                      <a:pt x="111" y="26"/>
                    </a:lnTo>
                    <a:lnTo>
                      <a:pt x="105" y="30"/>
                    </a:lnTo>
                    <a:lnTo>
                      <a:pt x="98" y="35"/>
                    </a:lnTo>
                    <a:lnTo>
                      <a:pt x="91" y="39"/>
                    </a:lnTo>
                    <a:lnTo>
                      <a:pt x="85" y="45"/>
                    </a:lnTo>
                    <a:lnTo>
                      <a:pt x="78" y="51"/>
                    </a:lnTo>
                    <a:lnTo>
                      <a:pt x="70" y="57"/>
                    </a:lnTo>
                    <a:lnTo>
                      <a:pt x="63" y="63"/>
                    </a:lnTo>
                    <a:close/>
                  </a:path>
                </a:pathLst>
              </a:custGeom>
              <a:solidFill>
                <a:srgbClr val="19191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68" name="Freeform 606"/>
              <p:cNvSpPr>
                <a:spLocks/>
              </p:cNvSpPr>
              <p:nvPr/>
            </p:nvSpPr>
            <p:spPr bwMode="auto">
              <a:xfrm>
                <a:off x="2571" y="1361"/>
                <a:ext cx="43" cy="69"/>
              </a:xfrm>
              <a:custGeom>
                <a:avLst/>
                <a:gdLst/>
                <a:ahLst/>
                <a:cxnLst>
                  <a:cxn ang="0">
                    <a:pos x="42" y="68"/>
                  </a:cxn>
                  <a:cxn ang="0">
                    <a:pos x="43" y="67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40" y="69"/>
                  </a:cxn>
                  <a:cxn ang="0">
                    <a:pos x="42" y="68"/>
                  </a:cxn>
                </a:cxnLst>
                <a:rect l="0" t="0" r="r" b="b"/>
                <a:pathLst>
                  <a:path w="43" h="69">
                    <a:moveTo>
                      <a:pt x="42" y="68"/>
                    </a:moveTo>
                    <a:lnTo>
                      <a:pt x="43" y="67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0" y="69"/>
                    </a:lnTo>
                    <a:lnTo>
                      <a:pt x="42" y="68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41" name="Group 611"/>
            <p:cNvGrpSpPr>
              <a:grpSpLocks/>
            </p:cNvGrpSpPr>
            <p:nvPr/>
          </p:nvGrpSpPr>
          <p:grpSpPr bwMode="auto">
            <a:xfrm>
              <a:off x="3989388" y="2374901"/>
              <a:ext cx="533400" cy="715963"/>
              <a:chOff x="2513" y="1496"/>
              <a:chExt cx="336" cy="451"/>
            </a:xfrm>
          </p:grpSpPr>
          <p:sp>
            <p:nvSpPr>
              <p:cNvPr id="2764" name="Freeform 608"/>
              <p:cNvSpPr>
                <a:spLocks/>
              </p:cNvSpPr>
              <p:nvPr/>
            </p:nvSpPr>
            <p:spPr bwMode="auto">
              <a:xfrm>
                <a:off x="2521" y="1504"/>
                <a:ext cx="328" cy="443"/>
              </a:xfrm>
              <a:custGeom>
                <a:avLst/>
                <a:gdLst/>
                <a:ahLst/>
                <a:cxnLst>
                  <a:cxn ang="0">
                    <a:pos x="117" y="442"/>
                  </a:cxn>
                  <a:cxn ang="0">
                    <a:pos x="131" y="443"/>
                  </a:cxn>
                  <a:cxn ang="0">
                    <a:pos x="145" y="443"/>
                  </a:cxn>
                  <a:cxn ang="0">
                    <a:pos x="159" y="443"/>
                  </a:cxn>
                  <a:cxn ang="0">
                    <a:pos x="172" y="443"/>
                  </a:cxn>
                  <a:cxn ang="0">
                    <a:pos x="186" y="442"/>
                  </a:cxn>
                  <a:cxn ang="0">
                    <a:pos x="200" y="441"/>
                  </a:cxn>
                  <a:cxn ang="0">
                    <a:pos x="214" y="439"/>
                  </a:cxn>
                  <a:cxn ang="0">
                    <a:pos x="228" y="437"/>
                  </a:cxn>
                  <a:cxn ang="0">
                    <a:pos x="241" y="435"/>
                  </a:cxn>
                  <a:cxn ang="0">
                    <a:pos x="255" y="432"/>
                  </a:cxn>
                  <a:cxn ang="0">
                    <a:pos x="268" y="430"/>
                  </a:cxn>
                  <a:cxn ang="0">
                    <a:pos x="282" y="426"/>
                  </a:cxn>
                  <a:cxn ang="0">
                    <a:pos x="279" y="420"/>
                  </a:cxn>
                  <a:cxn ang="0">
                    <a:pos x="276" y="413"/>
                  </a:cxn>
                  <a:cxn ang="0">
                    <a:pos x="274" y="407"/>
                  </a:cxn>
                  <a:cxn ang="0">
                    <a:pos x="272" y="399"/>
                  </a:cxn>
                  <a:cxn ang="0">
                    <a:pos x="271" y="393"/>
                  </a:cxn>
                  <a:cxn ang="0">
                    <a:pos x="268" y="385"/>
                  </a:cxn>
                  <a:cxn ang="0">
                    <a:pos x="267" y="377"/>
                  </a:cxn>
                  <a:cxn ang="0">
                    <a:pos x="265" y="370"/>
                  </a:cxn>
                  <a:cxn ang="0">
                    <a:pos x="263" y="361"/>
                  </a:cxn>
                  <a:cxn ang="0">
                    <a:pos x="261" y="352"/>
                  </a:cxn>
                  <a:cxn ang="0">
                    <a:pos x="259" y="342"/>
                  </a:cxn>
                  <a:cxn ang="0">
                    <a:pos x="256" y="332"/>
                  </a:cxn>
                  <a:cxn ang="0">
                    <a:pos x="253" y="322"/>
                  </a:cxn>
                  <a:cxn ang="0">
                    <a:pos x="250" y="310"/>
                  </a:cxn>
                  <a:cxn ang="0">
                    <a:pos x="246" y="298"/>
                  </a:cxn>
                  <a:cxn ang="0">
                    <a:pos x="241" y="285"/>
                  </a:cxn>
                  <a:cxn ang="0">
                    <a:pos x="262" y="255"/>
                  </a:cxn>
                  <a:cxn ang="0">
                    <a:pos x="282" y="218"/>
                  </a:cxn>
                  <a:cxn ang="0">
                    <a:pos x="297" y="183"/>
                  </a:cxn>
                  <a:cxn ang="0">
                    <a:pos x="300" y="153"/>
                  </a:cxn>
                  <a:cxn ang="0">
                    <a:pos x="312" y="159"/>
                  </a:cxn>
                  <a:cxn ang="0">
                    <a:pos x="321" y="138"/>
                  </a:cxn>
                  <a:cxn ang="0">
                    <a:pos x="327" y="98"/>
                  </a:cxn>
                  <a:cxn ang="0">
                    <a:pos x="328" y="59"/>
                  </a:cxn>
                  <a:cxn ang="0">
                    <a:pos x="324" y="29"/>
                  </a:cxn>
                  <a:cxn ang="0">
                    <a:pos x="324" y="3"/>
                  </a:cxn>
                  <a:cxn ang="0">
                    <a:pos x="301" y="0"/>
                  </a:cxn>
                  <a:cxn ang="0">
                    <a:pos x="13" y="6"/>
                  </a:cxn>
                  <a:cxn ang="0">
                    <a:pos x="3" y="47"/>
                  </a:cxn>
                  <a:cxn ang="0">
                    <a:pos x="0" y="77"/>
                  </a:cxn>
                  <a:cxn ang="0">
                    <a:pos x="3" y="99"/>
                  </a:cxn>
                  <a:cxn ang="0">
                    <a:pos x="4" y="131"/>
                  </a:cxn>
                  <a:cxn ang="0">
                    <a:pos x="13" y="158"/>
                  </a:cxn>
                  <a:cxn ang="0">
                    <a:pos x="21" y="159"/>
                  </a:cxn>
                  <a:cxn ang="0">
                    <a:pos x="27" y="155"/>
                  </a:cxn>
                  <a:cxn ang="0">
                    <a:pos x="36" y="183"/>
                  </a:cxn>
                  <a:cxn ang="0">
                    <a:pos x="40" y="212"/>
                  </a:cxn>
                  <a:cxn ang="0">
                    <a:pos x="58" y="243"/>
                  </a:cxn>
                  <a:cxn ang="0">
                    <a:pos x="87" y="287"/>
                  </a:cxn>
                  <a:cxn ang="0">
                    <a:pos x="63" y="434"/>
                  </a:cxn>
                  <a:cxn ang="0">
                    <a:pos x="77" y="437"/>
                  </a:cxn>
                  <a:cxn ang="0">
                    <a:pos x="90" y="439"/>
                  </a:cxn>
                  <a:cxn ang="0">
                    <a:pos x="103" y="441"/>
                  </a:cxn>
                  <a:cxn ang="0">
                    <a:pos x="117" y="442"/>
                  </a:cxn>
                </a:cxnLst>
                <a:rect l="0" t="0" r="r" b="b"/>
                <a:pathLst>
                  <a:path w="328" h="443">
                    <a:moveTo>
                      <a:pt x="117" y="442"/>
                    </a:moveTo>
                    <a:lnTo>
                      <a:pt x="131" y="443"/>
                    </a:lnTo>
                    <a:lnTo>
                      <a:pt x="145" y="443"/>
                    </a:lnTo>
                    <a:lnTo>
                      <a:pt x="159" y="443"/>
                    </a:lnTo>
                    <a:lnTo>
                      <a:pt x="172" y="443"/>
                    </a:lnTo>
                    <a:lnTo>
                      <a:pt x="186" y="442"/>
                    </a:lnTo>
                    <a:lnTo>
                      <a:pt x="200" y="441"/>
                    </a:lnTo>
                    <a:lnTo>
                      <a:pt x="214" y="439"/>
                    </a:lnTo>
                    <a:lnTo>
                      <a:pt x="228" y="437"/>
                    </a:lnTo>
                    <a:lnTo>
                      <a:pt x="241" y="435"/>
                    </a:lnTo>
                    <a:lnTo>
                      <a:pt x="255" y="432"/>
                    </a:lnTo>
                    <a:lnTo>
                      <a:pt x="268" y="430"/>
                    </a:lnTo>
                    <a:lnTo>
                      <a:pt x="282" y="426"/>
                    </a:lnTo>
                    <a:lnTo>
                      <a:pt x="279" y="420"/>
                    </a:lnTo>
                    <a:lnTo>
                      <a:pt x="276" y="413"/>
                    </a:lnTo>
                    <a:lnTo>
                      <a:pt x="274" y="407"/>
                    </a:lnTo>
                    <a:lnTo>
                      <a:pt x="272" y="399"/>
                    </a:lnTo>
                    <a:lnTo>
                      <a:pt x="271" y="393"/>
                    </a:lnTo>
                    <a:lnTo>
                      <a:pt x="268" y="385"/>
                    </a:lnTo>
                    <a:lnTo>
                      <a:pt x="267" y="377"/>
                    </a:lnTo>
                    <a:lnTo>
                      <a:pt x="265" y="370"/>
                    </a:lnTo>
                    <a:lnTo>
                      <a:pt x="263" y="361"/>
                    </a:lnTo>
                    <a:lnTo>
                      <a:pt x="261" y="352"/>
                    </a:lnTo>
                    <a:lnTo>
                      <a:pt x="259" y="342"/>
                    </a:lnTo>
                    <a:lnTo>
                      <a:pt x="256" y="332"/>
                    </a:lnTo>
                    <a:lnTo>
                      <a:pt x="253" y="322"/>
                    </a:lnTo>
                    <a:lnTo>
                      <a:pt x="250" y="310"/>
                    </a:lnTo>
                    <a:lnTo>
                      <a:pt x="246" y="298"/>
                    </a:lnTo>
                    <a:lnTo>
                      <a:pt x="241" y="285"/>
                    </a:lnTo>
                    <a:lnTo>
                      <a:pt x="262" y="255"/>
                    </a:lnTo>
                    <a:lnTo>
                      <a:pt x="282" y="218"/>
                    </a:lnTo>
                    <a:lnTo>
                      <a:pt x="297" y="183"/>
                    </a:lnTo>
                    <a:lnTo>
                      <a:pt x="300" y="153"/>
                    </a:lnTo>
                    <a:lnTo>
                      <a:pt x="312" y="159"/>
                    </a:lnTo>
                    <a:lnTo>
                      <a:pt x="321" y="138"/>
                    </a:lnTo>
                    <a:lnTo>
                      <a:pt x="327" y="98"/>
                    </a:lnTo>
                    <a:lnTo>
                      <a:pt x="328" y="59"/>
                    </a:lnTo>
                    <a:lnTo>
                      <a:pt x="324" y="29"/>
                    </a:lnTo>
                    <a:lnTo>
                      <a:pt x="324" y="3"/>
                    </a:lnTo>
                    <a:lnTo>
                      <a:pt x="301" y="0"/>
                    </a:lnTo>
                    <a:lnTo>
                      <a:pt x="13" y="6"/>
                    </a:lnTo>
                    <a:lnTo>
                      <a:pt x="3" y="47"/>
                    </a:lnTo>
                    <a:lnTo>
                      <a:pt x="0" y="77"/>
                    </a:lnTo>
                    <a:lnTo>
                      <a:pt x="3" y="99"/>
                    </a:lnTo>
                    <a:lnTo>
                      <a:pt x="4" y="131"/>
                    </a:lnTo>
                    <a:lnTo>
                      <a:pt x="13" y="158"/>
                    </a:lnTo>
                    <a:lnTo>
                      <a:pt x="21" y="159"/>
                    </a:lnTo>
                    <a:lnTo>
                      <a:pt x="27" y="155"/>
                    </a:lnTo>
                    <a:lnTo>
                      <a:pt x="36" y="183"/>
                    </a:lnTo>
                    <a:lnTo>
                      <a:pt x="40" y="212"/>
                    </a:lnTo>
                    <a:lnTo>
                      <a:pt x="58" y="243"/>
                    </a:lnTo>
                    <a:lnTo>
                      <a:pt x="87" y="287"/>
                    </a:lnTo>
                    <a:lnTo>
                      <a:pt x="63" y="434"/>
                    </a:lnTo>
                    <a:lnTo>
                      <a:pt x="77" y="437"/>
                    </a:lnTo>
                    <a:lnTo>
                      <a:pt x="90" y="439"/>
                    </a:lnTo>
                    <a:lnTo>
                      <a:pt x="103" y="441"/>
                    </a:lnTo>
                    <a:lnTo>
                      <a:pt x="117" y="442"/>
                    </a:lnTo>
                    <a:close/>
                  </a:path>
                </a:pathLst>
              </a:custGeom>
              <a:solidFill>
                <a:srgbClr val="FFB6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65" name="Freeform 609"/>
              <p:cNvSpPr>
                <a:spLocks/>
              </p:cNvSpPr>
              <p:nvPr/>
            </p:nvSpPr>
            <p:spPr bwMode="auto">
              <a:xfrm>
                <a:off x="2513" y="1496"/>
                <a:ext cx="328" cy="443"/>
              </a:xfrm>
              <a:custGeom>
                <a:avLst/>
                <a:gdLst/>
                <a:ahLst/>
                <a:cxnLst>
                  <a:cxn ang="0">
                    <a:pos x="117" y="442"/>
                  </a:cxn>
                  <a:cxn ang="0">
                    <a:pos x="131" y="443"/>
                  </a:cxn>
                  <a:cxn ang="0">
                    <a:pos x="145" y="443"/>
                  </a:cxn>
                  <a:cxn ang="0">
                    <a:pos x="159" y="443"/>
                  </a:cxn>
                  <a:cxn ang="0">
                    <a:pos x="172" y="443"/>
                  </a:cxn>
                  <a:cxn ang="0">
                    <a:pos x="186" y="442"/>
                  </a:cxn>
                  <a:cxn ang="0">
                    <a:pos x="200" y="441"/>
                  </a:cxn>
                  <a:cxn ang="0">
                    <a:pos x="214" y="439"/>
                  </a:cxn>
                  <a:cxn ang="0">
                    <a:pos x="228" y="437"/>
                  </a:cxn>
                  <a:cxn ang="0">
                    <a:pos x="241" y="435"/>
                  </a:cxn>
                  <a:cxn ang="0">
                    <a:pos x="255" y="432"/>
                  </a:cxn>
                  <a:cxn ang="0">
                    <a:pos x="268" y="430"/>
                  </a:cxn>
                  <a:cxn ang="0">
                    <a:pos x="282" y="426"/>
                  </a:cxn>
                  <a:cxn ang="0">
                    <a:pos x="279" y="420"/>
                  </a:cxn>
                  <a:cxn ang="0">
                    <a:pos x="276" y="413"/>
                  </a:cxn>
                  <a:cxn ang="0">
                    <a:pos x="274" y="407"/>
                  </a:cxn>
                  <a:cxn ang="0">
                    <a:pos x="272" y="399"/>
                  </a:cxn>
                  <a:cxn ang="0">
                    <a:pos x="271" y="393"/>
                  </a:cxn>
                  <a:cxn ang="0">
                    <a:pos x="268" y="385"/>
                  </a:cxn>
                  <a:cxn ang="0">
                    <a:pos x="267" y="377"/>
                  </a:cxn>
                  <a:cxn ang="0">
                    <a:pos x="265" y="370"/>
                  </a:cxn>
                  <a:cxn ang="0">
                    <a:pos x="263" y="361"/>
                  </a:cxn>
                  <a:cxn ang="0">
                    <a:pos x="261" y="352"/>
                  </a:cxn>
                  <a:cxn ang="0">
                    <a:pos x="259" y="342"/>
                  </a:cxn>
                  <a:cxn ang="0">
                    <a:pos x="256" y="332"/>
                  </a:cxn>
                  <a:cxn ang="0">
                    <a:pos x="253" y="322"/>
                  </a:cxn>
                  <a:cxn ang="0">
                    <a:pos x="250" y="310"/>
                  </a:cxn>
                  <a:cxn ang="0">
                    <a:pos x="246" y="298"/>
                  </a:cxn>
                  <a:cxn ang="0">
                    <a:pos x="241" y="285"/>
                  </a:cxn>
                  <a:cxn ang="0">
                    <a:pos x="262" y="255"/>
                  </a:cxn>
                  <a:cxn ang="0">
                    <a:pos x="282" y="218"/>
                  </a:cxn>
                  <a:cxn ang="0">
                    <a:pos x="297" y="183"/>
                  </a:cxn>
                  <a:cxn ang="0">
                    <a:pos x="300" y="153"/>
                  </a:cxn>
                  <a:cxn ang="0">
                    <a:pos x="312" y="159"/>
                  </a:cxn>
                  <a:cxn ang="0">
                    <a:pos x="321" y="138"/>
                  </a:cxn>
                  <a:cxn ang="0">
                    <a:pos x="327" y="98"/>
                  </a:cxn>
                  <a:cxn ang="0">
                    <a:pos x="328" y="59"/>
                  </a:cxn>
                  <a:cxn ang="0">
                    <a:pos x="324" y="29"/>
                  </a:cxn>
                  <a:cxn ang="0">
                    <a:pos x="324" y="3"/>
                  </a:cxn>
                  <a:cxn ang="0">
                    <a:pos x="301" y="0"/>
                  </a:cxn>
                  <a:cxn ang="0">
                    <a:pos x="13" y="6"/>
                  </a:cxn>
                  <a:cxn ang="0">
                    <a:pos x="3" y="47"/>
                  </a:cxn>
                  <a:cxn ang="0">
                    <a:pos x="0" y="77"/>
                  </a:cxn>
                  <a:cxn ang="0">
                    <a:pos x="3" y="99"/>
                  </a:cxn>
                  <a:cxn ang="0">
                    <a:pos x="4" y="131"/>
                  </a:cxn>
                  <a:cxn ang="0">
                    <a:pos x="13" y="158"/>
                  </a:cxn>
                  <a:cxn ang="0">
                    <a:pos x="21" y="159"/>
                  </a:cxn>
                  <a:cxn ang="0">
                    <a:pos x="27" y="155"/>
                  </a:cxn>
                  <a:cxn ang="0">
                    <a:pos x="36" y="183"/>
                  </a:cxn>
                  <a:cxn ang="0">
                    <a:pos x="40" y="212"/>
                  </a:cxn>
                  <a:cxn ang="0">
                    <a:pos x="58" y="243"/>
                  </a:cxn>
                  <a:cxn ang="0">
                    <a:pos x="87" y="287"/>
                  </a:cxn>
                  <a:cxn ang="0">
                    <a:pos x="63" y="434"/>
                  </a:cxn>
                  <a:cxn ang="0">
                    <a:pos x="77" y="437"/>
                  </a:cxn>
                  <a:cxn ang="0">
                    <a:pos x="90" y="439"/>
                  </a:cxn>
                  <a:cxn ang="0">
                    <a:pos x="103" y="441"/>
                  </a:cxn>
                  <a:cxn ang="0">
                    <a:pos x="117" y="442"/>
                  </a:cxn>
                </a:cxnLst>
                <a:rect l="0" t="0" r="r" b="b"/>
                <a:pathLst>
                  <a:path w="328" h="443">
                    <a:moveTo>
                      <a:pt x="117" y="442"/>
                    </a:moveTo>
                    <a:lnTo>
                      <a:pt x="131" y="443"/>
                    </a:lnTo>
                    <a:lnTo>
                      <a:pt x="145" y="443"/>
                    </a:lnTo>
                    <a:lnTo>
                      <a:pt x="159" y="443"/>
                    </a:lnTo>
                    <a:lnTo>
                      <a:pt x="172" y="443"/>
                    </a:lnTo>
                    <a:lnTo>
                      <a:pt x="186" y="442"/>
                    </a:lnTo>
                    <a:lnTo>
                      <a:pt x="200" y="441"/>
                    </a:lnTo>
                    <a:lnTo>
                      <a:pt x="214" y="439"/>
                    </a:lnTo>
                    <a:lnTo>
                      <a:pt x="228" y="437"/>
                    </a:lnTo>
                    <a:lnTo>
                      <a:pt x="241" y="435"/>
                    </a:lnTo>
                    <a:lnTo>
                      <a:pt x="255" y="432"/>
                    </a:lnTo>
                    <a:lnTo>
                      <a:pt x="268" y="430"/>
                    </a:lnTo>
                    <a:lnTo>
                      <a:pt x="282" y="426"/>
                    </a:lnTo>
                    <a:lnTo>
                      <a:pt x="279" y="420"/>
                    </a:lnTo>
                    <a:lnTo>
                      <a:pt x="276" y="413"/>
                    </a:lnTo>
                    <a:lnTo>
                      <a:pt x="274" y="407"/>
                    </a:lnTo>
                    <a:lnTo>
                      <a:pt x="272" y="399"/>
                    </a:lnTo>
                    <a:lnTo>
                      <a:pt x="271" y="393"/>
                    </a:lnTo>
                    <a:lnTo>
                      <a:pt x="268" y="385"/>
                    </a:lnTo>
                    <a:lnTo>
                      <a:pt x="267" y="377"/>
                    </a:lnTo>
                    <a:lnTo>
                      <a:pt x="265" y="370"/>
                    </a:lnTo>
                    <a:lnTo>
                      <a:pt x="263" y="361"/>
                    </a:lnTo>
                    <a:lnTo>
                      <a:pt x="261" y="352"/>
                    </a:lnTo>
                    <a:lnTo>
                      <a:pt x="259" y="342"/>
                    </a:lnTo>
                    <a:lnTo>
                      <a:pt x="256" y="332"/>
                    </a:lnTo>
                    <a:lnTo>
                      <a:pt x="253" y="322"/>
                    </a:lnTo>
                    <a:lnTo>
                      <a:pt x="250" y="310"/>
                    </a:lnTo>
                    <a:lnTo>
                      <a:pt x="246" y="298"/>
                    </a:lnTo>
                    <a:lnTo>
                      <a:pt x="241" y="285"/>
                    </a:lnTo>
                    <a:lnTo>
                      <a:pt x="262" y="255"/>
                    </a:lnTo>
                    <a:lnTo>
                      <a:pt x="282" y="218"/>
                    </a:lnTo>
                    <a:lnTo>
                      <a:pt x="297" y="183"/>
                    </a:lnTo>
                    <a:lnTo>
                      <a:pt x="300" y="153"/>
                    </a:lnTo>
                    <a:lnTo>
                      <a:pt x="312" y="159"/>
                    </a:lnTo>
                    <a:lnTo>
                      <a:pt x="321" y="138"/>
                    </a:lnTo>
                    <a:lnTo>
                      <a:pt x="327" y="98"/>
                    </a:lnTo>
                    <a:lnTo>
                      <a:pt x="328" y="59"/>
                    </a:lnTo>
                    <a:lnTo>
                      <a:pt x="324" y="29"/>
                    </a:lnTo>
                    <a:lnTo>
                      <a:pt x="324" y="3"/>
                    </a:lnTo>
                    <a:lnTo>
                      <a:pt x="301" y="0"/>
                    </a:lnTo>
                    <a:lnTo>
                      <a:pt x="13" y="6"/>
                    </a:lnTo>
                    <a:lnTo>
                      <a:pt x="3" y="47"/>
                    </a:lnTo>
                    <a:lnTo>
                      <a:pt x="0" y="77"/>
                    </a:lnTo>
                    <a:lnTo>
                      <a:pt x="3" y="99"/>
                    </a:lnTo>
                    <a:lnTo>
                      <a:pt x="4" y="131"/>
                    </a:lnTo>
                    <a:lnTo>
                      <a:pt x="13" y="158"/>
                    </a:lnTo>
                    <a:lnTo>
                      <a:pt x="21" y="159"/>
                    </a:lnTo>
                    <a:lnTo>
                      <a:pt x="27" y="155"/>
                    </a:lnTo>
                    <a:lnTo>
                      <a:pt x="36" y="183"/>
                    </a:lnTo>
                    <a:lnTo>
                      <a:pt x="40" y="212"/>
                    </a:lnTo>
                    <a:lnTo>
                      <a:pt x="58" y="243"/>
                    </a:lnTo>
                    <a:lnTo>
                      <a:pt x="87" y="287"/>
                    </a:lnTo>
                    <a:lnTo>
                      <a:pt x="63" y="434"/>
                    </a:lnTo>
                    <a:lnTo>
                      <a:pt x="77" y="437"/>
                    </a:lnTo>
                    <a:lnTo>
                      <a:pt x="90" y="439"/>
                    </a:lnTo>
                    <a:lnTo>
                      <a:pt x="103" y="441"/>
                    </a:lnTo>
                    <a:lnTo>
                      <a:pt x="117" y="442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66" name="Freeform 610"/>
              <p:cNvSpPr>
                <a:spLocks/>
              </p:cNvSpPr>
              <p:nvPr/>
            </p:nvSpPr>
            <p:spPr bwMode="auto">
              <a:xfrm>
                <a:off x="2513" y="1496"/>
                <a:ext cx="328" cy="443"/>
              </a:xfrm>
              <a:custGeom>
                <a:avLst/>
                <a:gdLst/>
                <a:ahLst/>
                <a:cxnLst>
                  <a:cxn ang="0">
                    <a:pos x="117" y="442"/>
                  </a:cxn>
                  <a:cxn ang="0">
                    <a:pos x="131" y="443"/>
                  </a:cxn>
                  <a:cxn ang="0">
                    <a:pos x="145" y="443"/>
                  </a:cxn>
                  <a:cxn ang="0">
                    <a:pos x="159" y="443"/>
                  </a:cxn>
                  <a:cxn ang="0">
                    <a:pos x="172" y="443"/>
                  </a:cxn>
                  <a:cxn ang="0">
                    <a:pos x="186" y="442"/>
                  </a:cxn>
                  <a:cxn ang="0">
                    <a:pos x="200" y="441"/>
                  </a:cxn>
                  <a:cxn ang="0">
                    <a:pos x="214" y="439"/>
                  </a:cxn>
                  <a:cxn ang="0">
                    <a:pos x="228" y="437"/>
                  </a:cxn>
                  <a:cxn ang="0">
                    <a:pos x="241" y="435"/>
                  </a:cxn>
                  <a:cxn ang="0">
                    <a:pos x="255" y="432"/>
                  </a:cxn>
                  <a:cxn ang="0">
                    <a:pos x="268" y="430"/>
                  </a:cxn>
                  <a:cxn ang="0">
                    <a:pos x="282" y="426"/>
                  </a:cxn>
                  <a:cxn ang="0">
                    <a:pos x="279" y="420"/>
                  </a:cxn>
                  <a:cxn ang="0">
                    <a:pos x="276" y="413"/>
                  </a:cxn>
                  <a:cxn ang="0">
                    <a:pos x="274" y="407"/>
                  </a:cxn>
                  <a:cxn ang="0">
                    <a:pos x="272" y="399"/>
                  </a:cxn>
                  <a:cxn ang="0">
                    <a:pos x="271" y="393"/>
                  </a:cxn>
                  <a:cxn ang="0">
                    <a:pos x="268" y="385"/>
                  </a:cxn>
                  <a:cxn ang="0">
                    <a:pos x="267" y="377"/>
                  </a:cxn>
                  <a:cxn ang="0">
                    <a:pos x="265" y="370"/>
                  </a:cxn>
                  <a:cxn ang="0">
                    <a:pos x="263" y="361"/>
                  </a:cxn>
                  <a:cxn ang="0">
                    <a:pos x="261" y="352"/>
                  </a:cxn>
                  <a:cxn ang="0">
                    <a:pos x="259" y="342"/>
                  </a:cxn>
                  <a:cxn ang="0">
                    <a:pos x="256" y="332"/>
                  </a:cxn>
                  <a:cxn ang="0">
                    <a:pos x="253" y="322"/>
                  </a:cxn>
                  <a:cxn ang="0">
                    <a:pos x="250" y="310"/>
                  </a:cxn>
                  <a:cxn ang="0">
                    <a:pos x="246" y="298"/>
                  </a:cxn>
                  <a:cxn ang="0">
                    <a:pos x="241" y="285"/>
                  </a:cxn>
                  <a:cxn ang="0">
                    <a:pos x="262" y="255"/>
                  </a:cxn>
                  <a:cxn ang="0">
                    <a:pos x="282" y="218"/>
                  </a:cxn>
                  <a:cxn ang="0">
                    <a:pos x="297" y="183"/>
                  </a:cxn>
                  <a:cxn ang="0">
                    <a:pos x="300" y="153"/>
                  </a:cxn>
                  <a:cxn ang="0">
                    <a:pos x="312" y="159"/>
                  </a:cxn>
                  <a:cxn ang="0">
                    <a:pos x="321" y="138"/>
                  </a:cxn>
                  <a:cxn ang="0">
                    <a:pos x="327" y="98"/>
                  </a:cxn>
                  <a:cxn ang="0">
                    <a:pos x="328" y="59"/>
                  </a:cxn>
                  <a:cxn ang="0">
                    <a:pos x="324" y="29"/>
                  </a:cxn>
                  <a:cxn ang="0">
                    <a:pos x="324" y="3"/>
                  </a:cxn>
                  <a:cxn ang="0">
                    <a:pos x="301" y="0"/>
                  </a:cxn>
                  <a:cxn ang="0">
                    <a:pos x="13" y="6"/>
                  </a:cxn>
                  <a:cxn ang="0">
                    <a:pos x="3" y="47"/>
                  </a:cxn>
                  <a:cxn ang="0">
                    <a:pos x="0" y="77"/>
                  </a:cxn>
                  <a:cxn ang="0">
                    <a:pos x="3" y="99"/>
                  </a:cxn>
                  <a:cxn ang="0">
                    <a:pos x="4" y="131"/>
                  </a:cxn>
                  <a:cxn ang="0">
                    <a:pos x="13" y="158"/>
                  </a:cxn>
                  <a:cxn ang="0">
                    <a:pos x="21" y="159"/>
                  </a:cxn>
                  <a:cxn ang="0">
                    <a:pos x="27" y="155"/>
                  </a:cxn>
                  <a:cxn ang="0">
                    <a:pos x="36" y="183"/>
                  </a:cxn>
                  <a:cxn ang="0">
                    <a:pos x="40" y="212"/>
                  </a:cxn>
                  <a:cxn ang="0">
                    <a:pos x="58" y="243"/>
                  </a:cxn>
                  <a:cxn ang="0">
                    <a:pos x="87" y="287"/>
                  </a:cxn>
                  <a:cxn ang="0">
                    <a:pos x="63" y="434"/>
                  </a:cxn>
                  <a:cxn ang="0">
                    <a:pos x="77" y="437"/>
                  </a:cxn>
                  <a:cxn ang="0">
                    <a:pos x="90" y="439"/>
                  </a:cxn>
                  <a:cxn ang="0">
                    <a:pos x="103" y="441"/>
                  </a:cxn>
                  <a:cxn ang="0">
                    <a:pos x="117" y="442"/>
                  </a:cxn>
                </a:cxnLst>
                <a:rect l="0" t="0" r="r" b="b"/>
                <a:pathLst>
                  <a:path w="328" h="443">
                    <a:moveTo>
                      <a:pt x="117" y="442"/>
                    </a:moveTo>
                    <a:lnTo>
                      <a:pt x="131" y="443"/>
                    </a:lnTo>
                    <a:lnTo>
                      <a:pt x="145" y="443"/>
                    </a:lnTo>
                    <a:lnTo>
                      <a:pt x="159" y="443"/>
                    </a:lnTo>
                    <a:lnTo>
                      <a:pt x="172" y="443"/>
                    </a:lnTo>
                    <a:lnTo>
                      <a:pt x="186" y="442"/>
                    </a:lnTo>
                    <a:lnTo>
                      <a:pt x="200" y="441"/>
                    </a:lnTo>
                    <a:lnTo>
                      <a:pt x="214" y="439"/>
                    </a:lnTo>
                    <a:lnTo>
                      <a:pt x="228" y="437"/>
                    </a:lnTo>
                    <a:lnTo>
                      <a:pt x="241" y="435"/>
                    </a:lnTo>
                    <a:lnTo>
                      <a:pt x="255" y="432"/>
                    </a:lnTo>
                    <a:lnTo>
                      <a:pt x="268" y="430"/>
                    </a:lnTo>
                    <a:lnTo>
                      <a:pt x="282" y="426"/>
                    </a:lnTo>
                    <a:lnTo>
                      <a:pt x="279" y="420"/>
                    </a:lnTo>
                    <a:lnTo>
                      <a:pt x="276" y="413"/>
                    </a:lnTo>
                    <a:lnTo>
                      <a:pt x="274" y="407"/>
                    </a:lnTo>
                    <a:lnTo>
                      <a:pt x="272" y="399"/>
                    </a:lnTo>
                    <a:lnTo>
                      <a:pt x="271" y="393"/>
                    </a:lnTo>
                    <a:lnTo>
                      <a:pt x="268" y="385"/>
                    </a:lnTo>
                    <a:lnTo>
                      <a:pt x="267" y="377"/>
                    </a:lnTo>
                    <a:lnTo>
                      <a:pt x="265" y="370"/>
                    </a:lnTo>
                    <a:lnTo>
                      <a:pt x="263" y="361"/>
                    </a:lnTo>
                    <a:lnTo>
                      <a:pt x="261" y="352"/>
                    </a:lnTo>
                    <a:lnTo>
                      <a:pt x="259" y="342"/>
                    </a:lnTo>
                    <a:lnTo>
                      <a:pt x="256" y="332"/>
                    </a:lnTo>
                    <a:lnTo>
                      <a:pt x="253" y="322"/>
                    </a:lnTo>
                    <a:lnTo>
                      <a:pt x="250" y="310"/>
                    </a:lnTo>
                    <a:lnTo>
                      <a:pt x="246" y="298"/>
                    </a:lnTo>
                    <a:lnTo>
                      <a:pt x="241" y="285"/>
                    </a:lnTo>
                    <a:lnTo>
                      <a:pt x="262" y="255"/>
                    </a:lnTo>
                    <a:lnTo>
                      <a:pt x="282" y="218"/>
                    </a:lnTo>
                    <a:lnTo>
                      <a:pt x="297" y="183"/>
                    </a:lnTo>
                    <a:lnTo>
                      <a:pt x="300" y="153"/>
                    </a:lnTo>
                    <a:lnTo>
                      <a:pt x="312" y="159"/>
                    </a:lnTo>
                    <a:lnTo>
                      <a:pt x="321" y="138"/>
                    </a:lnTo>
                    <a:lnTo>
                      <a:pt x="327" y="98"/>
                    </a:lnTo>
                    <a:lnTo>
                      <a:pt x="328" y="59"/>
                    </a:lnTo>
                    <a:lnTo>
                      <a:pt x="324" y="29"/>
                    </a:lnTo>
                    <a:lnTo>
                      <a:pt x="324" y="3"/>
                    </a:lnTo>
                    <a:lnTo>
                      <a:pt x="301" y="0"/>
                    </a:lnTo>
                    <a:lnTo>
                      <a:pt x="13" y="6"/>
                    </a:lnTo>
                    <a:lnTo>
                      <a:pt x="3" y="47"/>
                    </a:lnTo>
                    <a:lnTo>
                      <a:pt x="0" y="77"/>
                    </a:lnTo>
                    <a:lnTo>
                      <a:pt x="3" y="99"/>
                    </a:lnTo>
                    <a:lnTo>
                      <a:pt x="4" y="131"/>
                    </a:lnTo>
                    <a:lnTo>
                      <a:pt x="13" y="158"/>
                    </a:lnTo>
                    <a:lnTo>
                      <a:pt x="21" y="159"/>
                    </a:lnTo>
                    <a:lnTo>
                      <a:pt x="27" y="155"/>
                    </a:lnTo>
                    <a:lnTo>
                      <a:pt x="36" y="183"/>
                    </a:lnTo>
                    <a:lnTo>
                      <a:pt x="40" y="212"/>
                    </a:lnTo>
                    <a:lnTo>
                      <a:pt x="58" y="243"/>
                    </a:lnTo>
                    <a:lnTo>
                      <a:pt x="87" y="287"/>
                    </a:lnTo>
                    <a:lnTo>
                      <a:pt x="63" y="434"/>
                    </a:lnTo>
                    <a:lnTo>
                      <a:pt x="77" y="437"/>
                    </a:lnTo>
                    <a:lnTo>
                      <a:pt x="90" y="439"/>
                    </a:lnTo>
                    <a:lnTo>
                      <a:pt x="103" y="441"/>
                    </a:lnTo>
                    <a:lnTo>
                      <a:pt x="117" y="442"/>
                    </a:lnTo>
                    <a:close/>
                  </a:path>
                </a:pathLst>
              </a:custGeom>
              <a:noFill/>
              <a:ln w="2" cap="rnd">
                <a:solidFill>
                  <a:srgbClr val="FFB66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42" name="Freeform 612"/>
            <p:cNvSpPr>
              <a:spLocks/>
            </p:cNvSpPr>
            <p:nvPr/>
          </p:nvSpPr>
          <p:spPr bwMode="auto">
            <a:xfrm>
              <a:off x="3998913" y="2039938"/>
              <a:ext cx="506412" cy="665163"/>
            </a:xfrm>
            <a:custGeom>
              <a:avLst/>
              <a:gdLst/>
              <a:ahLst/>
              <a:cxnLst>
                <a:cxn ang="0">
                  <a:pos x="56" y="72"/>
                </a:cxn>
                <a:cxn ang="0">
                  <a:pos x="44" y="85"/>
                </a:cxn>
                <a:cxn ang="0">
                  <a:pos x="32" y="97"/>
                </a:cxn>
                <a:cxn ang="0">
                  <a:pos x="21" y="110"/>
                </a:cxn>
                <a:cxn ang="0">
                  <a:pos x="12" y="124"/>
                </a:cxn>
                <a:cxn ang="0">
                  <a:pos x="7" y="139"/>
                </a:cxn>
                <a:cxn ang="0">
                  <a:pos x="6" y="154"/>
                </a:cxn>
                <a:cxn ang="0">
                  <a:pos x="5" y="169"/>
                </a:cxn>
                <a:cxn ang="0">
                  <a:pos x="4" y="185"/>
                </a:cxn>
                <a:cxn ang="0">
                  <a:pos x="2" y="200"/>
                </a:cxn>
                <a:cxn ang="0">
                  <a:pos x="0" y="216"/>
                </a:cxn>
                <a:cxn ang="0">
                  <a:pos x="12" y="251"/>
                </a:cxn>
                <a:cxn ang="0">
                  <a:pos x="24" y="286"/>
                </a:cxn>
                <a:cxn ang="0">
                  <a:pos x="36" y="322"/>
                </a:cxn>
                <a:cxn ang="0">
                  <a:pos x="48" y="358"/>
                </a:cxn>
                <a:cxn ang="0">
                  <a:pos x="60" y="394"/>
                </a:cxn>
                <a:cxn ang="0">
                  <a:pos x="88" y="411"/>
                </a:cxn>
                <a:cxn ang="0">
                  <a:pos x="125" y="417"/>
                </a:cxn>
                <a:cxn ang="0">
                  <a:pos x="162" y="419"/>
                </a:cxn>
                <a:cxn ang="0">
                  <a:pos x="200" y="417"/>
                </a:cxn>
                <a:cxn ang="0">
                  <a:pos x="238" y="411"/>
                </a:cxn>
                <a:cxn ang="0">
                  <a:pos x="267" y="393"/>
                </a:cxn>
                <a:cxn ang="0">
                  <a:pos x="278" y="355"/>
                </a:cxn>
                <a:cxn ang="0">
                  <a:pos x="288" y="317"/>
                </a:cxn>
                <a:cxn ang="0">
                  <a:pos x="299" y="279"/>
                </a:cxn>
                <a:cxn ang="0">
                  <a:pos x="309" y="242"/>
                </a:cxn>
                <a:cxn ang="0">
                  <a:pos x="319" y="204"/>
                </a:cxn>
                <a:cxn ang="0">
                  <a:pos x="318" y="182"/>
                </a:cxn>
                <a:cxn ang="0">
                  <a:pos x="318" y="159"/>
                </a:cxn>
                <a:cxn ang="0">
                  <a:pos x="318" y="137"/>
                </a:cxn>
                <a:cxn ang="0">
                  <a:pos x="315" y="115"/>
                </a:cxn>
                <a:cxn ang="0">
                  <a:pos x="306" y="93"/>
                </a:cxn>
                <a:cxn ang="0">
                  <a:pos x="291" y="70"/>
                </a:cxn>
                <a:cxn ang="0">
                  <a:pos x="275" y="48"/>
                </a:cxn>
                <a:cxn ang="0">
                  <a:pos x="257" y="29"/>
                </a:cxn>
                <a:cxn ang="0">
                  <a:pos x="234" y="14"/>
                </a:cxn>
                <a:cxn ang="0">
                  <a:pos x="202" y="4"/>
                </a:cxn>
                <a:cxn ang="0">
                  <a:pos x="167" y="2"/>
                </a:cxn>
                <a:cxn ang="0">
                  <a:pos x="144" y="9"/>
                </a:cxn>
                <a:cxn ang="0">
                  <a:pos x="124" y="18"/>
                </a:cxn>
                <a:cxn ang="0">
                  <a:pos x="105" y="30"/>
                </a:cxn>
                <a:cxn ang="0">
                  <a:pos x="85" y="45"/>
                </a:cxn>
                <a:cxn ang="0">
                  <a:pos x="63" y="63"/>
                </a:cxn>
              </a:cxnLst>
              <a:rect l="0" t="0" r="r" b="b"/>
              <a:pathLst>
                <a:path w="319" h="419">
                  <a:moveTo>
                    <a:pt x="63" y="63"/>
                  </a:moveTo>
                  <a:lnTo>
                    <a:pt x="60" y="68"/>
                  </a:lnTo>
                  <a:lnTo>
                    <a:pt x="56" y="72"/>
                  </a:lnTo>
                  <a:lnTo>
                    <a:pt x="52" y="76"/>
                  </a:lnTo>
                  <a:lnTo>
                    <a:pt x="48" y="81"/>
                  </a:lnTo>
                  <a:lnTo>
                    <a:pt x="44" y="85"/>
                  </a:lnTo>
                  <a:lnTo>
                    <a:pt x="41" y="89"/>
                  </a:lnTo>
                  <a:lnTo>
                    <a:pt x="36" y="93"/>
                  </a:lnTo>
                  <a:lnTo>
                    <a:pt x="32" y="97"/>
                  </a:lnTo>
                  <a:lnTo>
                    <a:pt x="29" y="102"/>
                  </a:lnTo>
                  <a:lnTo>
                    <a:pt x="25" y="106"/>
                  </a:lnTo>
                  <a:lnTo>
                    <a:pt x="21" y="110"/>
                  </a:lnTo>
                  <a:lnTo>
                    <a:pt x="18" y="115"/>
                  </a:lnTo>
                  <a:lnTo>
                    <a:pt x="15" y="119"/>
                  </a:lnTo>
                  <a:lnTo>
                    <a:pt x="12" y="124"/>
                  </a:lnTo>
                  <a:lnTo>
                    <a:pt x="10" y="129"/>
                  </a:lnTo>
                  <a:lnTo>
                    <a:pt x="8" y="134"/>
                  </a:lnTo>
                  <a:lnTo>
                    <a:pt x="7" y="139"/>
                  </a:lnTo>
                  <a:lnTo>
                    <a:pt x="7" y="144"/>
                  </a:lnTo>
                  <a:lnTo>
                    <a:pt x="6" y="149"/>
                  </a:lnTo>
                  <a:lnTo>
                    <a:pt x="6" y="154"/>
                  </a:lnTo>
                  <a:lnTo>
                    <a:pt x="6" y="159"/>
                  </a:lnTo>
                  <a:lnTo>
                    <a:pt x="5" y="164"/>
                  </a:lnTo>
                  <a:lnTo>
                    <a:pt x="5" y="169"/>
                  </a:lnTo>
                  <a:lnTo>
                    <a:pt x="4" y="175"/>
                  </a:lnTo>
                  <a:lnTo>
                    <a:pt x="4" y="180"/>
                  </a:lnTo>
                  <a:lnTo>
                    <a:pt x="4" y="185"/>
                  </a:lnTo>
                  <a:lnTo>
                    <a:pt x="3" y="190"/>
                  </a:lnTo>
                  <a:lnTo>
                    <a:pt x="2" y="195"/>
                  </a:lnTo>
                  <a:lnTo>
                    <a:pt x="2" y="200"/>
                  </a:lnTo>
                  <a:lnTo>
                    <a:pt x="1" y="205"/>
                  </a:lnTo>
                  <a:lnTo>
                    <a:pt x="1" y="210"/>
                  </a:lnTo>
                  <a:lnTo>
                    <a:pt x="0" y="216"/>
                  </a:lnTo>
                  <a:lnTo>
                    <a:pt x="4" y="227"/>
                  </a:lnTo>
                  <a:lnTo>
                    <a:pt x="9" y="239"/>
                  </a:lnTo>
                  <a:lnTo>
                    <a:pt x="12" y="251"/>
                  </a:lnTo>
                  <a:lnTo>
                    <a:pt x="17" y="263"/>
                  </a:lnTo>
                  <a:lnTo>
                    <a:pt x="20" y="275"/>
                  </a:lnTo>
                  <a:lnTo>
                    <a:pt x="24" y="286"/>
                  </a:lnTo>
                  <a:lnTo>
                    <a:pt x="28" y="298"/>
                  </a:lnTo>
                  <a:lnTo>
                    <a:pt x="32" y="310"/>
                  </a:lnTo>
                  <a:lnTo>
                    <a:pt x="36" y="322"/>
                  </a:lnTo>
                  <a:lnTo>
                    <a:pt x="40" y="334"/>
                  </a:lnTo>
                  <a:lnTo>
                    <a:pt x="44" y="346"/>
                  </a:lnTo>
                  <a:lnTo>
                    <a:pt x="48" y="358"/>
                  </a:lnTo>
                  <a:lnTo>
                    <a:pt x="52" y="370"/>
                  </a:lnTo>
                  <a:lnTo>
                    <a:pt x="56" y="381"/>
                  </a:lnTo>
                  <a:lnTo>
                    <a:pt x="60" y="394"/>
                  </a:lnTo>
                  <a:lnTo>
                    <a:pt x="64" y="405"/>
                  </a:lnTo>
                  <a:lnTo>
                    <a:pt x="76" y="409"/>
                  </a:lnTo>
                  <a:lnTo>
                    <a:pt x="88" y="411"/>
                  </a:lnTo>
                  <a:lnTo>
                    <a:pt x="101" y="414"/>
                  </a:lnTo>
                  <a:lnTo>
                    <a:pt x="113" y="416"/>
                  </a:lnTo>
                  <a:lnTo>
                    <a:pt x="125" y="417"/>
                  </a:lnTo>
                  <a:lnTo>
                    <a:pt x="138" y="418"/>
                  </a:lnTo>
                  <a:lnTo>
                    <a:pt x="150" y="419"/>
                  </a:lnTo>
                  <a:lnTo>
                    <a:pt x="162" y="419"/>
                  </a:lnTo>
                  <a:lnTo>
                    <a:pt x="175" y="419"/>
                  </a:lnTo>
                  <a:lnTo>
                    <a:pt x="187" y="418"/>
                  </a:lnTo>
                  <a:lnTo>
                    <a:pt x="200" y="417"/>
                  </a:lnTo>
                  <a:lnTo>
                    <a:pt x="212" y="416"/>
                  </a:lnTo>
                  <a:lnTo>
                    <a:pt x="225" y="414"/>
                  </a:lnTo>
                  <a:lnTo>
                    <a:pt x="238" y="411"/>
                  </a:lnTo>
                  <a:lnTo>
                    <a:pt x="251" y="409"/>
                  </a:lnTo>
                  <a:lnTo>
                    <a:pt x="264" y="405"/>
                  </a:lnTo>
                  <a:lnTo>
                    <a:pt x="267" y="393"/>
                  </a:lnTo>
                  <a:lnTo>
                    <a:pt x="271" y="380"/>
                  </a:lnTo>
                  <a:lnTo>
                    <a:pt x="274" y="368"/>
                  </a:lnTo>
                  <a:lnTo>
                    <a:pt x="278" y="355"/>
                  </a:lnTo>
                  <a:lnTo>
                    <a:pt x="281" y="342"/>
                  </a:lnTo>
                  <a:lnTo>
                    <a:pt x="285" y="330"/>
                  </a:lnTo>
                  <a:lnTo>
                    <a:pt x="288" y="317"/>
                  </a:lnTo>
                  <a:lnTo>
                    <a:pt x="292" y="304"/>
                  </a:lnTo>
                  <a:lnTo>
                    <a:pt x="295" y="292"/>
                  </a:lnTo>
                  <a:lnTo>
                    <a:pt x="299" y="279"/>
                  </a:lnTo>
                  <a:lnTo>
                    <a:pt x="302" y="267"/>
                  </a:lnTo>
                  <a:lnTo>
                    <a:pt x="306" y="254"/>
                  </a:lnTo>
                  <a:lnTo>
                    <a:pt x="309" y="242"/>
                  </a:lnTo>
                  <a:lnTo>
                    <a:pt x="313" y="229"/>
                  </a:lnTo>
                  <a:lnTo>
                    <a:pt x="316" y="217"/>
                  </a:lnTo>
                  <a:lnTo>
                    <a:pt x="319" y="204"/>
                  </a:lnTo>
                  <a:lnTo>
                    <a:pt x="319" y="197"/>
                  </a:lnTo>
                  <a:lnTo>
                    <a:pt x="318" y="189"/>
                  </a:lnTo>
                  <a:lnTo>
                    <a:pt x="318" y="182"/>
                  </a:lnTo>
                  <a:lnTo>
                    <a:pt x="318" y="174"/>
                  </a:lnTo>
                  <a:lnTo>
                    <a:pt x="318" y="167"/>
                  </a:lnTo>
                  <a:lnTo>
                    <a:pt x="318" y="159"/>
                  </a:lnTo>
                  <a:lnTo>
                    <a:pt x="319" y="152"/>
                  </a:lnTo>
                  <a:lnTo>
                    <a:pt x="319" y="144"/>
                  </a:lnTo>
                  <a:lnTo>
                    <a:pt x="318" y="137"/>
                  </a:lnTo>
                  <a:lnTo>
                    <a:pt x="317" y="130"/>
                  </a:lnTo>
                  <a:lnTo>
                    <a:pt x="317" y="122"/>
                  </a:lnTo>
                  <a:lnTo>
                    <a:pt x="315" y="115"/>
                  </a:lnTo>
                  <a:lnTo>
                    <a:pt x="313" y="107"/>
                  </a:lnTo>
                  <a:lnTo>
                    <a:pt x="310" y="100"/>
                  </a:lnTo>
                  <a:lnTo>
                    <a:pt x="306" y="93"/>
                  </a:lnTo>
                  <a:lnTo>
                    <a:pt x="301" y="85"/>
                  </a:lnTo>
                  <a:lnTo>
                    <a:pt x="296" y="77"/>
                  </a:lnTo>
                  <a:lnTo>
                    <a:pt x="291" y="70"/>
                  </a:lnTo>
                  <a:lnTo>
                    <a:pt x="286" y="62"/>
                  </a:lnTo>
                  <a:lnTo>
                    <a:pt x="281" y="54"/>
                  </a:lnTo>
                  <a:lnTo>
                    <a:pt x="275" y="48"/>
                  </a:lnTo>
                  <a:lnTo>
                    <a:pt x="270" y="41"/>
                  </a:lnTo>
                  <a:lnTo>
                    <a:pt x="264" y="35"/>
                  </a:lnTo>
                  <a:lnTo>
                    <a:pt x="257" y="29"/>
                  </a:lnTo>
                  <a:lnTo>
                    <a:pt x="250" y="24"/>
                  </a:lnTo>
                  <a:lnTo>
                    <a:pt x="242" y="18"/>
                  </a:lnTo>
                  <a:lnTo>
                    <a:pt x="234" y="14"/>
                  </a:lnTo>
                  <a:lnTo>
                    <a:pt x="224" y="10"/>
                  </a:lnTo>
                  <a:lnTo>
                    <a:pt x="214" y="6"/>
                  </a:lnTo>
                  <a:lnTo>
                    <a:pt x="202" y="4"/>
                  </a:lnTo>
                  <a:lnTo>
                    <a:pt x="189" y="2"/>
                  </a:lnTo>
                  <a:lnTo>
                    <a:pt x="175" y="0"/>
                  </a:lnTo>
                  <a:lnTo>
                    <a:pt x="167" y="2"/>
                  </a:lnTo>
                  <a:lnTo>
                    <a:pt x="159" y="4"/>
                  </a:lnTo>
                  <a:lnTo>
                    <a:pt x="151" y="6"/>
                  </a:lnTo>
                  <a:lnTo>
                    <a:pt x="144" y="9"/>
                  </a:lnTo>
                  <a:lnTo>
                    <a:pt x="137" y="12"/>
                  </a:lnTo>
                  <a:lnTo>
                    <a:pt x="130" y="15"/>
                  </a:lnTo>
                  <a:lnTo>
                    <a:pt x="124" y="18"/>
                  </a:lnTo>
                  <a:lnTo>
                    <a:pt x="117" y="22"/>
                  </a:lnTo>
                  <a:lnTo>
                    <a:pt x="111" y="26"/>
                  </a:lnTo>
                  <a:lnTo>
                    <a:pt x="105" y="30"/>
                  </a:lnTo>
                  <a:lnTo>
                    <a:pt x="98" y="35"/>
                  </a:lnTo>
                  <a:lnTo>
                    <a:pt x="91" y="39"/>
                  </a:lnTo>
                  <a:lnTo>
                    <a:pt x="85" y="45"/>
                  </a:lnTo>
                  <a:lnTo>
                    <a:pt x="78" y="51"/>
                  </a:lnTo>
                  <a:lnTo>
                    <a:pt x="70" y="57"/>
                  </a:lnTo>
                  <a:lnTo>
                    <a:pt x="63" y="63"/>
                  </a:lnTo>
                  <a:close/>
                </a:path>
              </a:pathLst>
            </a:custGeom>
            <a:solidFill>
              <a:srgbClr val="1919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3" name="Freeform 613"/>
            <p:cNvSpPr>
              <a:spLocks/>
            </p:cNvSpPr>
            <p:nvPr/>
          </p:nvSpPr>
          <p:spPr bwMode="auto">
            <a:xfrm>
              <a:off x="4081463" y="2160588"/>
              <a:ext cx="68262" cy="109538"/>
            </a:xfrm>
            <a:custGeom>
              <a:avLst/>
              <a:gdLst/>
              <a:ahLst/>
              <a:cxnLst>
                <a:cxn ang="0">
                  <a:pos x="42" y="68"/>
                </a:cxn>
                <a:cxn ang="0">
                  <a:pos x="43" y="67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40" y="69"/>
                </a:cxn>
                <a:cxn ang="0">
                  <a:pos x="42" y="68"/>
                </a:cxn>
              </a:cxnLst>
              <a:rect l="0" t="0" r="r" b="b"/>
              <a:pathLst>
                <a:path w="43" h="69">
                  <a:moveTo>
                    <a:pt x="42" y="68"/>
                  </a:moveTo>
                  <a:lnTo>
                    <a:pt x="43" y="67"/>
                  </a:lnTo>
                  <a:lnTo>
                    <a:pt x="4" y="0"/>
                  </a:lnTo>
                  <a:lnTo>
                    <a:pt x="0" y="2"/>
                  </a:lnTo>
                  <a:lnTo>
                    <a:pt x="40" y="69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FFCC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4" name="Freeform 614"/>
            <p:cNvSpPr>
              <a:spLocks/>
            </p:cNvSpPr>
            <p:nvPr/>
          </p:nvSpPr>
          <p:spPr bwMode="auto">
            <a:xfrm>
              <a:off x="3998913" y="2039938"/>
              <a:ext cx="506412" cy="665163"/>
            </a:xfrm>
            <a:custGeom>
              <a:avLst/>
              <a:gdLst/>
              <a:ahLst/>
              <a:cxnLst>
                <a:cxn ang="0">
                  <a:pos x="56" y="72"/>
                </a:cxn>
                <a:cxn ang="0">
                  <a:pos x="44" y="85"/>
                </a:cxn>
                <a:cxn ang="0">
                  <a:pos x="32" y="97"/>
                </a:cxn>
                <a:cxn ang="0">
                  <a:pos x="21" y="110"/>
                </a:cxn>
                <a:cxn ang="0">
                  <a:pos x="12" y="124"/>
                </a:cxn>
                <a:cxn ang="0">
                  <a:pos x="7" y="139"/>
                </a:cxn>
                <a:cxn ang="0">
                  <a:pos x="6" y="154"/>
                </a:cxn>
                <a:cxn ang="0">
                  <a:pos x="5" y="169"/>
                </a:cxn>
                <a:cxn ang="0">
                  <a:pos x="4" y="185"/>
                </a:cxn>
                <a:cxn ang="0">
                  <a:pos x="2" y="200"/>
                </a:cxn>
                <a:cxn ang="0">
                  <a:pos x="0" y="216"/>
                </a:cxn>
                <a:cxn ang="0">
                  <a:pos x="12" y="251"/>
                </a:cxn>
                <a:cxn ang="0">
                  <a:pos x="24" y="286"/>
                </a:cxn>
                <a:cxn ang="0">
                  <a:pos x="36" y="322"/>
                </a:cxn>
                <a:cxn ang="0">
                  <a:pos x="48" y="358"/>
                </a:cxn>
                <a:cxn ang="0">
                  <a:pos x="60" y="394"/>
                </a:cxn>
                <a:cxn ang="0">
                  <a:pos x="88" y="411"/>
                </a:cxn>
                <a:cxn ang="0">
                  <a:pos x="125" y="417"/>
                </a:cxn>
                <a:cxn ang="0">
                  <a:pos x="162" y="419"/>
                </a:cxn>
                <a:cxn ang="0">
                  <a:pos x="200" y="417"/>
                </a:cxn>
                <a:cxn ang="0">
                  <a:pos x="238" y="411"/>
                </a:cxn>
                <a:cxn ang="0">
                  <a:pos x="267" y="393"/>
                </a:cxn>
                <a:cxn ang="0">
                  <a:pos x="278" y="355"/>
                </a:cxn>
                <a:cxn ang="0">
                  <a:pos x="288" y="317"/>
                </a:cxn>
                <a:cxn ang="0">
                  <a:pos x="299" y="279"/>
                </a:cxn>
                <a:cxn ang="0">
                  <a:pos x="309" y="242"/>
                </a:cxn>
                <a:cxn ang="0">
                  <a:pos x="319" y="204"/>
                </a:cxn>
                <a:cxn ang="0">
                  <a:pos x="318" y="182"/>
                </a:cxn>
                <a:cxn ang="0">
                  <a:pos x="318" y="159"/>
                </a:cxn>
                <a:cxn ang="0">
                  <a:pos x="318" y="137"/>
                </a:cxn>
                <a:cxn ang="0">
                  <a:pos x="315" y="115"/>
                </a:cxn>
                <a:cxn ang="0">
                  <a:pos x="306" y="93"/>
                </a:cxn>
                <a:cxn ang="0">
                  <a:pos x="291" y="70"/>
                </a:cxn>
                <a:cxn ang="0">
                  <a:pos x="275" y="48"/>
                </a:cxn>
                <a:cxn ang="0">
                  <a:pos x="257" y="29"/>
                </a:cxn>
                <a:cxn ang="0">
                  <a:pos x="234" y="14"/>
                </a:cxn>
                <a:cxn ang="0">
                  <a:pos x="202" y="4"/>
                </a:cxn>
                <a:cxn ang="0">
                  <a:pos x="167" y="2"/>
                </a:cxn>
                <a:cxn ang="0">
                  <a:pos x="144" y="9"/>
                </a:cxn>
                <a:cxn ang="0">
                  <a:pos x="124" y="18"/>
                </a:cxn>
                <a:cxn ang="0">
                  <a:pos x="105" y="30"/>
                </a:cxn>
                <a:cxn ang="0">
                  <a:pos x="85" y="45"/>
                </a:cxn>
                <a:cxn ang="0">
                  <a:pos x="63" y="63"/>
                </a:cxn>
              </a:cxnLst>
              <a:rect l="0" t="0" r="r" b="b"/>
              <a:pathLst>
                <a:path w="319" h="419">
                  <a:moveTo>
                    <a:pt x="63" y="63"/>
                  </a:moveTo>
                  <a:lnTo>
                    <a:pt x="60" y="68"/>
                  </a:lnTo>
                  <a:lnTo>
                    <a:pt x="56" y="72"/>
                  </a:lnTo>
                  <a:lnTo>
                    <a:pt x="52" y="76"/>
                  </a:lnTo>
                  <a:lnTo>
                    <a:pt x="48" y="81"/>
                  </a:lnTo>
                  <a:lnTo>
                    <a:pt x="44" y="85"/>
                  </a:lnTo>
                  <a:lnTo>
                    <a:pt x="41" y="89"/>
                  </a:lnTo>
                  <a:lnTo>
                    <a:pt x="36" y="93"/>
                  </a:lnTo>
                  <a:lnTo>
                    <a:pt x="32" y="97"/>
                  </a:lnTo>
                  <a:lnTo>
                    <a:pt x="29" y="102"/>
                  </a:lnTo>
                  <a:lnTo>
                    <a:pt x="25" y="106"/>
                  </a:lnTo>
                  <a:lnTo>
                    <a:pt x="21" y="110"/>
                  </a:lnTo>
                  <a:lnTo>
                    <a:pt x="18" y="115"/>
                  </a:lnTo>
                  <a:lnTo>
                    <a:pt x="15" y="119"/>
                  </a:lnTo>
                  <a:lnTo>
                    <a:pt x="12" y="124"/>
                  </a:lnTo>
                  <a:lnTo>
                    <a:pt x="10" y="129"/>
                  </a:lnTo>
                  <a:lnTo>
                    <a:pt x="8" y="134"/>
                  </a:lnTo>
                  <a:lnTo>
                    <a:pt x="7" y="139"/>
                  </a:lnTo>
                  <a:lnTo>
                    <a:pt x="7" y="144"/>
                  </a:lnTo>
                  <a:lnTo>
                    <a:pt x="6" y="149"/>
                  </a:lnTo>
                  <a:lnTo>
                    <a:pt x="6" y="154"/>
                  </a:lnTo>
                  <a:lnTo>
                    <a:pt x="6" y="159"/>
                  </a:lnTo>
                  <a:lnTo>
                    <a:pt x="5" y="164"/>
                  </a:lnTo>
                  <a:lnTo>
                    <a:pt x="5" y="169"/>
                  </a:lnTo>
                  <a:lnTo>
                    <a:pt x="4" y="175"/>
                  </a:lnTo>
                  <a:lnTo>
                    <a:pt x="4" y="180"/>
                  </a:lnTo>
                  <a:lnTo>
                    <a:pt x="4" y="185"/>
                  </a:lnTo>
                  <a:lnTo>
                    <a:pt x="3" y="190"/>
                  </a:lnTo>
                  <a:lnTo>
                    <a:pt x="2" y="195"/>
                  </a:lnTo>
                  <a:lnTo>
                    <a:pt x="2" y="200"/>
                  </a:lnTo>
                  <a:lnTo>
                    <a:pt x="1" y="205"/>
                  </a:lnTo>
                  <a:lnTo>
                    <a:pt x="1" y="210"/>
                  </a:lnTo>
                  <a:lnTo>
                    <a:pt x="0" y="216"/>
                  </a:lnTo>
                  <a:lnTo>
                    <a:pt x="4" y="227"/>
                  </a:lnTo>
                  <a:lnTo>
                    <a:pt x="9" y="239"/>
                  </a:lnTo>
                  <a:lnTo>
                    <a:pt x="12" y="251"/>
                  </a:lnTo>
                  <a:lnTo>
                    <a:pt x="17" y="263"/>
                  </a:lnTo>
                  <a:lnTo>
                    <a:pt x="20" y="275"/>
                  </a:lnTo>
                  <a:lnTo>
                    <a:pt x="24" y="286"/>
                  </a:lnTo>
                  <a:lnTo>
                    <a:pt x="28" y="298"/>
                  </a:lnTo>
                  <a:lnTo>
                    <a:pt x="32" y="310"/>
                  </a:lnTo>
                  <a:lnTo>
                    <a:pt x="36" y="322"/>
                  </a:lnTo>
                  <a:lnTo>
                    <a:pt x="40" y="334"/>
                  </a:lnTo>
                  <a:lnTo>
                    <a:pt x="44" y="346"/>
                  </a:lnTo>
                  <a:lnTo>
                    <a:pt x="48" y="358"/>
                  </a:lnTo>
                  <a:lnTo>
                    <a:pt x="52" y="370"/>
                  </a:lnTo>
                  <a:lnTo>
                    <a:pt x="56" y="381"/>
                  </a:lnTo>
                  <a:lnTo>
                    <a:pt x="60" y="394"/>
                  </a:lnTo>
                  <a:lnTo>
                    <a:pt x="64" y="405"/>
                  </a:lnTo>
                  <a:lnTo>
                    <a:pt x="76" y="409"/>
                  </a:lnTo>
                  <a:lnTo>
                    <a:pt x="88" y="411"/>
                  </a:lnTo>
                  <a:lnTo>
                    <a:pt x="101" y="414"/>
                  </a:lnTo>
                  <a:lnTo>
                    <a:pt x="113" y="416"/>
                  </a:lnTo>
                  <a:lnTo>
                    <a:pt x="125" y="417"/>
                  </a:lnTo>
                  <a:lnTo>
                    <a:pt x="138" y="418"/>
                  </a:lnTo>
                  <a:lnTo>
                    <a:pt x="150" y="419"/>
                  </a:lnTo>
                  <a:lnTo>
                    <a:pt x="162" y="419"/>
                  </a:lnTo>
                  <a:lnTo>
                    <a:pt x="175" y="419"/>
                  </a:lnTo>
                  <a:lnTo>
                    <a:pt x="187" y="418"/>
                  </a:lnTo>
                  <a:lnTo>
                    <a:pt x="200" y="417"/>
                  </a:lnTo>
                  <a:lnTo>
                    <a:pt x="212" y="416"/>
                  </a:lnTo>
                  <a:lnTo>
                    <a:pt x="225" y="414"/>
                  </a:lnTo>
                  <a:lnTo>
                    <a:pt x="238" y="411"/>
                  </a:lnTo>
                  <a:lnTo>
                    <a:pt x="251" y="409"/>
                  </a:lnTo>
                  <a:lnTo>
                    <a:pt x="264" y="405"/>
                  </a:lnTo>
                  <a:lnTo>
                    <a:pt x="267" y="393"/>
                  </a:lnTo>
                  <a:lnTo>
                    <a:pt x="271" y="380"/>
                  </a:lnTo>
                  <a:lnTo>
                    <a:pt x="274" y="368"/>
                  </a:lnTo>
                  <a:lnTo>
                    <a:pt x="278" y="355"/>
                  </a:lnTo>
                  <a:lnTo>
                    <a:pt x="281" y="342"/>
                  </a:lnTo>
                  <a:lnTo>
                    <a:pt x="285" y="330"/>
                  </a:lnTo>
                  <a:lnTo>
                    <a:pt x="288" y="317"/>
                  </a:lnTo>
                  <a:lnTo>
                    <a:pt x="292" y="304"/>
                  </a:lnTo>
                  <a:lnTo>
                    <a:pt x="295" y="292"/>
                  </a:lnTo>
                  <a:lnTo>
                    <a:pt x="299" y="279"/>
                  </a:lnTo>
                  <a:lnTo>
                    <a:pt x="302" y="267"/>
                  </a:lnTo>
                  <a:lnTo>
                    <a:pt x="306" y="254"/>
                  </a:lnTo>
                  <a:lnTo>
                    <a:pt x="309" y="242"/>
                  </a:lnTo>
                  <a:lnTo>
                    <a:pt x="313" y="229"/>
                  </a:lnTo>
                  <a:lnTo>
                    <a:pt x="316" y="217"/>
                  </a:lnTo>
                  <a:lnTo>
                    <a:pt x="319" y="204"/>
                  </a:lnTo>
                  <a:lnTo>
                    <a:pt x="319" y="197"/>
                  </a:lnTo>
                  <a:lnTo>
                    <a:pt x="318" y="189"/>
                  </a:lnTo>
                  <a:lnTo>
                    <a:pt x="318" y="182"/>
                  </a:lnTo>
                  <a:lnTo>
                    <a:pt x="318" y="174"/>
                  </a:lnTo>
                  <a:lnTo>
                    <a:pt x="318" y="167"/>
                  </a:lnTo>
                  <a:lnTo>
                    <a:pt x="318" y="159"/>
                  </a:lnTo>
                  <a:lnTo>
                    <a:pt x="319" y="152"/>
                  </a:lnTo>
                  <a:lnTo>
                    <a:pt x="319" y="144"/>
                  </a:lnTo>
                  <a:lnTo>
                    <a:pt x="318" y="137"/>
                  </a:lnTo>
                  <a:lnTo>
                    <a:pt x="317" y="130"/>
                  </a:lnTo>
                  <a:lnTo>
                    <a:pt x="317" y="122"/>
                  </a:lnTo>
                  <a:lnTo>
                    <a:pt x="315" y="115"/>
                  </a:lnTo>
                  <a:lnTo>
                    <a:pt x="313" y="107"/>
                  </a:lnTo>
                  <a:lnTo>
                    <a:pt x="310" y="100"/>
                  </a:lnTo>
                  <a:lnTo>
                    <a:pt x="306" y="93"/>
                  </a:lnTo>
                  <a:lnTo>
                    <a:pt x="301" y="85"/>
                  </a:lnTo>
                  <a:lnTo>
                    <a:pt x="296" y="77"/>
                  </a:lnTo>
                  <a:lnTo>
                    <a:pt x="291" y="70"/>
                  </a:lnTo>
                  <a:lnTo>
                    <a:pt x="286" y="62"/>
                  </a:lnTo>
                  <a:lnTo>
                    <a:pt x="281" y="54"/>
                  </a:lnTo>
                  <a:lnTo>
                    <a:pt x="275" y="48"/>
                  </a:lnTo>
                  <a:lnTo>
                    <a:pt x="270" y="41"/>
                  </a:lnTo>
                  <a:lnTo>
                    <a:pt x="264" y="35"/>
                  </a:lnTo>
                  <a:lnTo>
                    <a:pt x="257" y="29"/>
                  </a:lnTo>
                  <a:lnTo>
                    <a:pt x="250" y="24"/>
                  </a:lnTo>
                  <a:lnTo>
                    <a:pt x="242" y="18"/>
                  </a:lnTo>
                  <a:lnTo>
                    <a:pt x="234" y="14"/>
                  </a:lnTo>
                  <a:lnTo>
                    <a:pt x="224" y="10"/>
                  </a:lnTo>
                  <a:lnTo>
                    <a:pt x="214" y="6"/>
                  </a:lnTo>
                  <a:lnTo>
                    <a:pt x="202" y="4"/>
                  </a:lnTo>
                  <a:lnTo>
                    <a:pt x="189" y="2"/>
                  </a:lnTo>
                  <a:lnTo>
                    <a:pt x="175" y="0"/>
                  </a:lnTo>
                  <a:lnTo>
                    <a:pt x="167" y="2"/>
                  </a:lnTo>
                  <a:lnTo>
                    <a:pt x="159" y="4"/>
                  </a:lnTo>
                  <a:lnTo>
                    <a:pt x="151" y="6"/>
                  </a:lnTo>
                  <a:lnTo>
                    <a:pt x="144" y="9"/>
                  </a:lnTo>
                  <a:lnTo>
                    <a:pt x="137" y="12"/>
                  </a:lnTo>
                  <a:lnTo>
                    <a:pt x="130" y="15"/>
                  </a:lnTo>
                  <a:lnTo>
                    <a:pt x="124" y="18"/>
                  </a:lnTo>
                  <a:lnTo>
                    <a:pt x="117" y="22"/>
                  </a:lnTo>
                  <a:lnTo>
                    <a:pt x="111" y="26"/>
                  </a:lnTo>
                  <a:lnTo>
                    <a:pt x="105" y="30"/>
                  </a:lnTo>
                  <a:lnTo>
                    <a:pt x="98" y="35"/>
                  </a:lnTo>
                  <a:lnTo>
                    <a:pt x="91" y="39"/>
                  </a:lnTo>
                  <a:lnTo>
                    <a:pt x="85" y="45"/>
                  </a:lnTo>
                  <a:lnTo>
                    <a:pt x="78" y="51"/>
                  </a:lnTo>
                  <a:lnTo>
                    <a:pt x="70" y="57"/>
                  </a:lnTo>
                  <a:lnTo>
                    <a:pt x="63" y="63"/>
                  </a:lnTo>
                  <a:close/>
                </a:path>
              </a:pathLst>
            </a:custGeom>
            <a:solidFill>
              <a:srgbClr val="1919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5" name="Freeform 615"/>
            <p:cNvSpPr>
              <a:spLocks/>
            </p:cNvSpPr>
            <p:nvPr/>
          </p:nvSpPr>
          <p:spPr bwMode="auto">
            <a:xfrm>
              <a:off x="4081463" y="2160588"/>
              <a:ext cx="68262" cy="109538"/>
            </a:xfrm>
            <a:custGeom>
              <a:avLst/>
              <a:gdLst/>
              <a:ahLst/>
              <a:cxnLst>
                <a:cxn ang="0">
                  <a:pos x="42" y="68"/>
                </a:cxn>
                <a:cxn ang="0">
                  <a:pos x="43" y="67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40" y="69"/>
                </a:cxn>
                <a:cxn ang="0">
                  <a:pos x="42" y="68"/>
                </a:cxn>
              </a:cxnLst>
              <a:rect l="0" t="0" r="r" b="b"/>
              <a:pathLst>
                <a:path w="43" h="69">
                  <a:moveTo>
                    <a:pt x="42" y="68"/>
                  </a:moveTo>
                  <a:lnTo>
                    <a:pt x="43" y="67"/>
                  </a:lnTo>
                  <a:lnTo>
                    <a:pt x="4" y="0"/>
                  </a:lnTo>
                  <a:lnTo>
                    <a:pt x="0" y="2"/>
                  </a:lnTo>
                  <a:lnTo>
                    <a:pt x="40" y="69"/>
                  </a:lnTo>
                  <a:lnTo>
                    <a:pt x="42" y="68"/>
                  </a:lnTo>
                  <a:close/>
                </a:path>
              </a:pathLst>
            </a:custGeom>
            <a:solidFill>
              <a:srgbClr val="FFCC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46" name="Group 619"/>
            <p:cNvGrpSpPr>
              <a:grpSpLocks/>
            </p:cNvGrpSpPr>
            <p:nvPr/>
          </p:nvGrpSpPr>
          <p:grpSpPr bwMode="auto">
            <a:xfrm>
              <a:off x="3690938" y="3011488"/>
              <a:ext cx="1128712" cy="1443038"/>
              <a:chOff x="2325" y="1897"/>
              <a:chExt cx="711" cy="909"/>
            </a:xfrm>
          </p:grpSpPr>
          <p:sp>
            <p:nvSpPr>
              <p:cNvPr id="2761" name="Freeform 616"/>
              <p:cNvSpPr>
                <a:spLocks/>
              </p:cNvSpPr>
              <p:nvPr/>
            </p:nvSpPr>
            <p:spPr bwMode="auto">
              <a:xfrm>
                <a:off x="2341" y="1913"/>
                <a:ext cx="695" cy="893"/>
              </a:xfrm>
              <a:custGeom>
                <a:avLst/>
                <a:gdLst/>
                <a:ahLst/>
                <a:cxnLst>
                  <a:cxn ang="0">
                    <a:pos x="676" y="40"/>
                  </a:cxn>
                  <a:cxn ang="0">
                    <a:pos x="636" y="31"/>
                  </a:cxn>
                  <a:cxn ang="0">
                    <a:pos x="596" y="22"/>
                  </a:cxn>
                  <a:cxn ang="0">
                    <a:pos x="556" y="16"/>
                  </a:cxn>
                  <a:cxn ang="0">
                    <a:pos x="516" y="10"/>
                  </a:cxn>
                  <a:cxn ang="0">
                    <a:pos x="475" y="5"/>
                  </a:cxn>
                  <a:cxn ang="0">
                    <a:pos x="433" y="2"/>
                  </a:cxn>
                  <a:cxn ang="0">
                    <a:pos x="391" y="0"/>
                  </a:cxn>
                  <a:cxn ang="0">
                    <a:pos x="349" y="0"/>
                  </a:cxn>
                  <a:cxn ang="0">
                    <a:pos x="305" y="2"/>
                  </a:cxn>
                  <a:cxn ang="0">
                    <a:pos x="261" y="6"/>
                  </a:cxn>
                  <a:cxn ang="0">
                    <a:pos x="216" y="11"/>
                  </a:cxn>
                  <a:cxn ang="0">
                    <a:pos x="169" y="18"/>
                  </a:cxn>
                  <a:cxn ang="0">
                    <a:pos x="123" y="27"/>
                  </a:cxn>
                  <a:cxn ang="0">
                    <a:pos x="75" y="39"/>
                  </a:cxn>
                  <a:cxn ang="0">
                    <a:pos x="26" y="52"/>
                  </a:cxn>
                  <a:cxn ang="0">
                    <a:pos x="3" y="85"/>
                  </a:cxn>
                  <a:cxn ang="0">
                    <a:pos x="9" y="138"/>
                  </a:cxn>
                  <a:cxn ang="0">
                    <a:pos x="16" y="190"/>
                  </a:cxn>
                  <a:cxn ang="0">
                    <a:pos x="24" y="242"/>
                  </a:cxn>
                  <a:cxn ang="0">
                    <a:pos x="33" y="294"/>
                  </a:cxn>
                  <a:cxn ang="0">
                    <a:pos x="43" y="346"/>
                  </a:cxn>
                  <a:cxn ang="0">
                    <a:pos x="53" y="398"/>
                  </a:cxn>
                  <a:cxn ang="0">
                    <a:pos x="64" y="450"/>
                  </a:cxn>
                  <a:cxn ang="0">
                    <a:pos x="75" y="502"/>
                  </a:cxn>
                  <a:cxn ang="0">
                    <a:pos x="87" y="554"/>
                  </a:cxn>
                  <a:cxn ang="0">
                    <a:pos x="99" y="606"/>
                  </a:cxn>
                  <a:cxn ang="0">
                    <a:pos x="111" y="658"/>
                  </a:cxn>
                  <a:cxn ang="0">
                    <a:pos x="122" y="711"/>
                  </a:cxn>
                  <a:cxn ang="0">
                    <a:pos x="134" y="763"/>
                  </a:cxn>
                  <a:cxn ang="0">
                    <a:pos x="145" y="815"/>
                  </a:cxn>
                  <a:cxn ang="0">
                    <a:pos x="155" y="867"/>
                  </a:cxn>
                  <a:cxn ang="0">
                    <a:pos x="588" y="893"/>
                  </a:cxn>
                  <a:cxn ang="0">
                    <a:pos x="595" y="840"/>
                  </a:cxn>
                  <a:cxn ang="0">
                    <a:pos x="603" y="787"/>
                  </a:cxn>
                  <a:cxn ang="0">
                    <a:pos x="611" y="734"/>
                  </a:cxn>
                  <a:cxn ang="0">
                    <a:pos x="620" y="680"/>
                  </a:cxn>
                  <a:cxn ang="0">
                    <a:pos x="628" y="626"/>
                  </a:cxn>
                  <a:cxn ang="0">
                    <a:pos x="637" y="573"/>
                  </a:cxn>
                  <a:cxn ang="0">
                    <a:pos x="647" y="519"/>
                  </a:cxn>
                  <a:cxn ang="0">
                    <a:pos x="655" y="466"/>
                  </a:cxn>
                  <a:cxn ang="0">
                    <a:pos x="663" y="413"/>
                  </a:cxn>
                  <a:cxn ang="0">
                    <a:pos x="671" y="360"/>
                  </a:cxn>
                  <a:cxn ang="0">
                    <a:pos x="678" y="306"/>
                  </a:cxn>
                  <a:cxn ang="0">
                    <a:pos x="684" y="254"/>
                  </a:cxn>
                  <a:cxn ang="0">
                    <a:pos x="689" y="201"/>
                  </a:cxn>
                  <a:cxn ang="0">
                    <a:pos x="693" y="148"/>
                  </a:cxn>
                  <a:cxn ang="0">
                    <a:pos x="695" y="96"/>
                  </a:cxn>
                  <a:cxn ang="0">
                    <a:pos x="695" y="45"/>
                  </a:cxn>
                </a:cxnLst>
                <a:rect l="0" t="0" r="r" b="b"/>
                <a:pathLst>
                  <a:path w="695" h="893">
                    <a:moveTo>
                      <a:pt x="695" y="45"/>
                    </a:moveTo>
                    <a:lnTo>
                      <a:pt x="676" y="40"/>
                    </a:lnTo>
                    <a:lnTo>
                      <a:pt x="656" y="35"/>
                    </a:lnTo>
                    <a:lnTo>
                      <a:pt x="636" y="31"/>
                    </a:lnTo>
                    <a:lnTo>
                      <a:pt x="616" y="27"/>
                    </a:lnTo>
                    <a:lnTo>
                      <a:pt x="596" y="22"/>
                    </a:lnTo>
                    <a:lnTo>
                      <a:pt x="577" y="19"/>
                    </a:lnTo>
                    <a:lnTo>
                      <a:pt x="556" y="16"/>
                    </a:lnTo>
                    <a:lnTo>
                      <a:pt x="536" y="13"/>
                    </a:lnTo>
                    <a:lnTo>
                      <a:pt x="516" y="10"/>
                    </a:lnTo>
                    <a:lnTo>
                      <a:pt x="496" y="7"/>
                    </a:lnTo>
                    <a:lnTo>
                      <a:pt x="475" y="5"/>
                    </a:lnTo>
                    <a:lnTo>
                      <a:pt x="454" y="4"/>
                    </a:lnTo>
                    <a:lnTo>
                      <a:pt x="433" y="2"/>
                    </a:lnTo>
                    <a:lnTo>
                      <a:pt x="412" y="2"/>
                    </a:lnTo>
                    <a:lnTo>
                      <a:pt x="391" y="0"/>
                    </a:lnTo>
                    <a:lnTo>
                      <a:pt x="370" y="0"/>
                    </a:lnTo>
                    <a:lnTo>
                      <a:pt x="349" y="0"/>
                    </a:lnTo>
                    <a:lnTo>
                      <a:pt x="327" y="1"/>
                    </a:lnTo>
                    <a:lnTo>
                      <a:pt x="305" y="2"/>
                    </a:lnTo>
                    <a:lnTo>
                      <a:pt x="283" y="4"/>
                    </a:lnTo>
                    <a:lnTo>
                      <a:pt x="261" y="6"/>
                    </a:lnTo>
                    <a:lnTo>
                      <a:pt x="238" y="8"/>
                    </a:lnTo>
                    <a:lnTo>
                      <a:pt x="216" y="11"/>
                    </a:lnTo>
                    <a:lnTo>
                      <a:pt x="193" y="14"/>
                    </a:lnTo>
                    <a:lnTo>
                      <a:pt x="169" y="18"/>
                    </a:lnTo>
                    <a:lnTo>
                      <a:pt x="146" y="22"/>
                    </a:lnTo>
                    <a:lnTo>
                      <a:pt x="123" y="27"/>
                    </a:lnTo>
                    <a:lnTo>
                      <a:pt x="99" y="32"/>
                    </a:lnTo>
                    <a:lnTo>
                      <a:pt x="75" y="39"/>
                    </a:lnTo>
                    <a:lnTo>
                      <a:pt x="50" y="45"/>
                    </a:lnTo>
                    <a:lnTo>
                      <a:pt x="26" y="52"/>
                    </a:lnTo>
                    <a:lnTo>
                      <a:pt x="0" y="60"/>
                    </a:lnTo>
                    <a:lnTo>
                      <a:pt x="3" y="85"/>
                    </a:lnTo>
                    <a:lnTo>
                      <a:pt x="6" y="111"/>
                    </a:lnTo>
                    <a:lnTo>
                      <a:pt x="9" y="138"/>
                    </a:lnTo>
                    <a:lnTo>
                      <a:pt x="13" y="164"/>
                    </a:lnTo>
                    <a:lnTo>
                      <a:pt x="16" y="190"/>
                    </a:lnTo>
                    <a:lnTo>
                      <a:pt x="20" y="216"/>
                    </a:lnTo>
                    <a:lnTo>
                      <a:pt x="24" y="242"/>
                    </a:lnTo>
                    <a:lnTo>
                      <a:pt x="28" y="268"/>
                    </a:lnTo>
                    <a:lnTo>
                      <a:pt x="33" y="294"/>
                    </a:lnTo>
                    <a:lnTo>
                      <a:pt x="38" y="320"/>
                    </a:lnTo>
                    <a:lnTo>
                      <a:pt x="43" y="346"/>
                    </a:lnTo>
                    <a:lnTo>
                      <a:pt x="48" y="372"/>
                    </a:lnTo>
                    <a:lnTo>
                      <a:pt x="53" y="398"/>
                    </a:lnTo>
                    <a:lnTo>
                      <a:pt x="59" y="424"/>
                    </a:lnTo>
                    <a:lnTo>
                      <a:pt x="64" y="450"/>
                    </a:lnTo>
                    <a:lnTo>
                      <a:pt x="70" y="476"/>
                    </a:lnTo>
                    <a:lnTo>
                      <a:pt x="75" y="502"/>
                    </a:lnTo>
                    <a:lnTo>
                      <a:pt x="81" y="528"/>
                    </a:lnTo>
                    <a:lnTo>
                      <a:pt x="87" y="554"/>
                    </a:lnTo>
                    <a:lnTo>
                      <a:pt x="93" y="580"/>
                    </a:lnTo>
                    <a:lnTo>
                      <a:pt x="99" y="606"/>
                    </a:lnTo>
                    <a:lnTo>
                      <a:pt x="105" y="632"/>
                    </a:lnTo>
                    <a:lnTo>
                      <a:pt x="111" y="658"/>
                    </a:lnTo>
                    <a:lnTo>
                      <a:pt x="117" y="685"/>
                    </a:lnTo>
                    <a:lnTo>
                      <a:pt x="122" y="711"/>
                    </a:lnTo>
                    <a:lnTo>
                      <a:pt x="128" y="737"/>
                    </a:lnTo>
                    <a:lnTo>
                      <a:pt x="134" y="763"/>
                    </a:lnTo>
                    <a:lnTo>
                      <a:pt x="139" y="789"/>
                    </a:lnTo>
                    <a:lnTo>
                      <a:pt x="145" y="815"/>
                    </a:lnTo>
                    <a:lnTo>
                      <a:pt x="150" y="841"/>
                    </a:lnTo>
                    <a:lnTo>
                      <a:pt x="155" y="867"/>
                    </a:lnTo>
                    <a:lnTo>
                      <a:pt x="160" y="893"/>
                    </a:lnTo>
                    <a:lnTo>
                      <a:pt x="588" y="893"/>
                    </a:lnTo>
                    <a:lnTo>
                      <a:pt x="591" y="866"/>
                    </a:lnTo>
                    <a:lnTo>
                      <a:pt x="595" y="840"/>
                    </a:lnTo>
                    <a:lnTo>
                      <a:pt x="598" y="813"/>
                    </a:lnTo>
                    <a:lnTo>
                      <a:pt x="603" y="787"/>
                    </a:lnTo>
                    <a:lnTo>
                      <a:pt x="607" y="760"/>
                    </a:lnTo>
                    <a:lnTo>
                      <a:pt x="611" y="734"/>
                    </a:lnTo>
                    <a:lnTo>
                      <a:pt x="615" y="706"/>
                    </a:lnTo>
                    <a:lnTo>
                      <a:pt x="620" y="680"/>
                    </a:lnTo>
                    <a:lnTo>
                      <a:pt x="624" y="653"/>
                    </a:lnTo>
                    <a:lnTo>
                      <a:pt x="628" y="626"/>
                    </a:lnTo>
                    <a:lnTo>
                      <a:pt x="633" y="599"/>
                    </a:lnTo>
                    <a:lnTo>
                      <a:pt x="637" y="573"/>
                    </a:lnTo>
                    <a:lnTo>
                      <a:pt x="642" y="546"/>
                    </a:lnTo>
                    <a:lnTo>
                      <a:pt x="647" y="519"/>
                    </a:lnTo>
                    <a:lnTo>
                      <a:pt x="651" y="493"/>
                    </a:lnTo>
                    <a:lnTo>
                      <a:pt x="655" y="466"/>
                    </a:lnTo>
                    <a:lnTo>
                      <a:pt x="659" y="439"/>
                    </a:lnTo>
                    <a:lnTo>
                      <a:pt x="663" y="413"/>
                    </a:lnTo>
                    <a:lnTo>
                      <a:pt x="667" y="386"/>
                    </a:lnTo>
                    <a:lnTo>
                      <a:pt x="671" y="360"/>
                    </a:lnTo>
                    <a:lnTo>
                      <a:pt x="674" y="333"/>
                    </a:lnTo>
                    <a:lnTo>
                      <a:pt x="678" y="306"/>
                    </a:lnTo>
                    <a:lnTo>
                      <a:pt x="681" y="280"/>
                    </a:lnTo>
                    <a:lnTo>
                      <a:pt x="684" y="254"/>
                    </a:lnTo>
                    <a:lnTo>
                      <a:pt x="686" y="227"/>
                    </a:lnTo>
                    <a:lnTo>
                      <a:pt x="689" y="201"/>
                    </a:lnTo>
                    <a:lnTo>
                      <a:pt x="691" y="175"/>
                    </a:lnTo>
                    <a:lnTo>
                      <a:pt x="693" y="148"/>
                    </a:lnTo>
                    <a:lnTo>
                      <a:pt x="694" y="122"/>
                    </a:lnTo>
                    <a:lnTo>
                      <a:pt x="695" y="96"/>
                    </a:lnTo>
                    <a:lnTo>
                      <a:pt x="695" y="71"/>
                    </a:lnTo>
                    <a:lnTo>
                      <a:pt x="695" y="45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62" name="Freeform 617"/>
              <p:cNvSpPr>
                <a:spLocks/>
              </p:cNvSpPr>
              <p:nvPr/>
            </p:nvSpPr>
            <p:spPr bwMode="auto">
              <a:xfrm>
                <a:off x="2325" y="1897"/>
                <a:ext cx="695" cy="893"/>
              </a:xfrm>
              <a:custGeom>
                <a:avLst/>
                <a:gdLst/>
                <a:ahLst/>
                <a:cxnLst>
                  <a:cxn ang="0">
                    <a:pos x="676" y="40"/>
                  </a:cxn>
                  <a:cxn ang="0">
                    <a:pos x="636" y="31"/>
                  </a:cxn>
                  <a:cxn ang="0">
                    <a:pos x="596" y="22"/>
                  </a:cxn>
                  <a:cxn ang="0">
                    <a:pos x="556" y="16"/>
                  </a:cxn>
                  <a:cxn ang="0">
                    <a:pos x="516" y="10"/>
                  </a:cxn>
                  <a:cxn ang="0">
                    <a:pos x="475" y="5"/>
                  </a:cxn>
                  <a:cxn ang="0">
                    <a:pos x="433" y="2"/>
                  </a:cxn>
                  <a:cxn ang="0">
                    <a:pos x="391" y="0"/>
                  </a:cxn>
                  <a:cxn ang="0">
                    <a:pos x="348" y="0"/>
                  </a:cxn>
                  <a:cxn ang="0">
                    <a:pos x="305" y="2"/>
                  </a:cxn>
                  <a:cxn ang="0">
                    <a:pos x="261" y="6"/>
                  </a:cxn>
                  <a:cxn ang="0">
                    <a:pos x="216" y="11"/>
                  </a:cxn>
                  <a:cxn ang="0">
                    <a:pos x="169" y="18"/>
                  </a:cxn>
                  <a:cxn ang="0">
                    <a:pos x="123" y="27"/>
                  </a:cxn>
                  <a:cxn ang="0">
                    <a:pos x="75" y="38"/>
                  </a:cxn>
                  <a:cxn ang="0">
                    <a:pos x="26" y="52"/>
                  </a:cxn>
                  <a:cxn ang="0">
                    <a:pos x="3" y="86"/>
                  </a:cxn>
                  <a:cxn ang="0">
                    <a:pos x="9" y="138"/>
                  </a:cxn>
                  <a:cxn ang="0">
                    <a:pos x="16" y="190"/>
                  </a:cxn>
                  <a:cxn ang="0">
                    <a:pos x="24" y="242"/>
                  </a:cxn>
                  <a:cxn ang="0">
                    <a:pos x="33" y="294"/>
                  </a:cxn>
                  <a:cxn ang="0">
                    <a:pos x="43" y="346"/>
                  </a:cxn>
                  <a:cxn ang="0">
                    <a:pos x="53" y="398"/>
                  </a:cxn>
                  <a:cxn ang="0">
                    <a:pos x="64" y="450"/>
                  </a:cxn>
                  <a:cxn ang="0">
                    <a:pos x="75" y="502"/>
                  </a:cxn>
                  <a:cxn ang="0">
                    <a:pos x="87" y="554"/>
                  </a:cxn>
                  <a:cxn ang="0">
                    <a:pos x="99" y="606"/>
                  </a:cxn>
                  <a:cxn ang="0">
                    <a:pos x="111" y="658"/>
                  </a:cxn>
                  <a:cxn ang="0">
                    <a:pos x="122" y="711"/>
                  </a:cxn>
                  <a:cxn ang="0">
                    <a:pos x="134" y="763"/>
                  </a:cxn>
                  <a:cxn ang="0">
                    <a:pos x="145" y="815"/>
                  </a:cxn>
                  <a:cxn ang="0">
                    <a:pos x="155" y="867"/>
                  </a:cxn>
                  <a:cxn ang="0">
                    <a:pos x="588" y="893"/>
                  </a:cxn>
                  <a:cxn ang="0">
                    <a:pos x="594" y="840"/>
                  </a:cxn>
                  <a:cxn ang="0">
                    <a:pos x="603" y="787"/>
                  </a:cxn>
                  <a:cxn ang="0">
                    <a:pos x="611" y="734"/>
                  </a:cxn>
                  <a:cxn ang="0">
                    <a:pos x="620" y="680"/>
                  </a:cxn>
                  <a:cxn ang="0">
                    <a:pos x="628" y="626"/>
                  </a:cxn>
                  <a:cxn ang="0">
                    <a:pos x="637" y="573"/>
                  </a:cxn>
                  <a:cxn ang="0">
                    <a:pos x="647" y="519"/>
                  </a:cxn>
                  <a:cxn ang="0">
                    <a:pos x="655" y="466"/>
                  </a:cxn>
                  <a:cxn ang="0">
                    <a:pos x="663" y="413"/>
                  </a:cxn>
                  <a:cxn ang="0">
                    <a:pos x="671" y="360"/>
                  </a:cxn>
                  <a:cxn ang="0">
                    <a:pos x="678" y="306"/>
                  </a:cxn>
                  <a:cxn ang="0">
                    <a:pos x="684" y="254"/>
                  </a:cxn>
                  <a:cxn ang="0">
                    <a:pos x="689" y="201"/>
                  </a:cxn>
                  <a:cxn ang="0">
                    <a:pos x="692" y="148"/>
                  </a:cxn>
                  <a:cxn ang="0">
                    <a:pos x="694" y="96"/>
                  </a:cxn>
                  <a:cxn ang="0">
                    <a:pos x="695" y="45"/>
                  </a:cxn>
                </a:cxnLst>
                <a:rect l="0" t="0" r="r" b="b"/>
                <a:pathLst>
                  <a:path w="695" h="893">
                    <a:moveTo>
                      <a:pt x="695" y="45"/>
                    </a:moveTo>
                    <a:lnTo>
                      <a:pt x="676" y="40"/>
                    </a:lnTo>
                    <a:lnTo>
                      <a:pt x="656" y="35"/>
                    </a:lnTo>
                    <a:lnTo>
                      <a:pt x="636" y="31"/>
                    </a:lnTo>
                    <a:lnTo>
                      <a:pt x="616" y="27"/>
                    </a:lnTo>
                    <a:lnTo>
                      <a:pt x="596" y="22"/>
                    </a:lnTo>
                    <a:lnTo>
                      <a:pt x="577" y="19"/>
                    </a:lnTo>
                    <a:lnTo>
                      <a:pt x="556" y="16"/>
                    </a:lnTo>
                    <a:lnTo>
                      <a:pt x="536" y="13"/>
                    </a:lnTo>
                    <a:lnTo>
                      <a:pt x="516" y="10"/>
                    </a:lnTo>
                    <a:lnTo>
                      <a:pt x="496" y="7"/>
                    </a:lnTo>
                    <a:lnTo>
                      <a:pt x="475" y="5"/>
                    </a:lnTo>
                    <a:lnTo>
                      <a:pt x="454" y="4"/>
                    </a:lnTo>
                    <a:lnTo>
                      <a:pt x="433" y="2"/>
                    </a:lnTo>
                    <a:lnTo>
                      <a:pt x="412" y="2"/>
                    </a:lnTo>
                    <a:lnTo>
                      <a:pt x="391" y="0"/>
                    </a:lnTo>
                    <a:lnTo>
                      <a:pt x="370" y="0"/>
                    </a:lnTo>
                    <a:lnTo>
                      <a:pt x="348" y="0"/>
                    </a:lnTo>
                    <a:lnTo>
                      <a:pt x="327" y="1"/>
                    </a:lnTo>
                    <a:lnTo>
                      <a:pt x="305" y="2"/>
                    </a:lnTo>
                    <a:lnTo>
                      <a:pt x="283" y="4"/>
                    </a:lnTo>
                    <a:lnTo>
                      <a:pt x="261" y="6"/>
                    </a:lnTo>
                    <a:lnTo>
                      <a:pt x="238" y="8"/>
                    </a:lnTo>
                    <a:lnTo>
                      <a:pt x="216" y="11"/>
                    </a:lnTo>
                    <a:lnTo>
                      <a:pt x="192" y="14"/>
                    </a:lnTo>
                    <a:lnTo>
                      <a:pt x="169" y="18"/>
                    </a:lnTo>
                    <a:lnTo>
                      <a:pt x="146" y="22"/>
                    </a:lnTo>
                    <a:lnTo>
                      <a:pt x="123" y="27"/>
                    </a:lnTo>
                    <a:lnTo>
                      <a:pt x="99" y="32"/>
                    </a:lnTo>
                    <a:lnTo>
                      <a:pt x="75" y="38"/>
                    </a:lnTo>
                    <a:lnTo>
                      <a:pt x="50" y="45"/>
                    </a:lnTo>
                    <a:lnTo>
                      <a:pt x="26" y="52"/>
                    </a:lnTo>
                    <a:lnTo>
                      <a:pt x="0" y="60"/>
                    </a:lnTo>
                    <a:lnTo>
                      <a:pt x="3" y="86"/>
                    </a:lnTo>
                    <a:lnTo>
                      <a:pt x="6" y="111"/>
                    </a:lnTo>
                    <a:lnTo>
                      <a:pt x="9" y="138"/>
                    </a:lnTo>
                    <a:lnTo>
                      <a:pt x="13" y="164"/>
                    </a:lnTo>
                    <a:lnTo>
                      <a:pt x="16" y="190"/>
                    </a:lnTo>
                    <a:lnTo>
                      <a:pt x="20" y="215"/>
                    </a:lnTo>
                    <a:lnTo>
                      <a:pt x="24" y="242"/>
                    </a:lnTo>
                    <a:lnTo>
                      <a:pt x="28" y="268"/>
                    </a:lnTo>
                    <a:lnTo>
                      <a:pt x="33" y="294"/>
                    </a:lnTo>
                    <a:lnTo>
                      <a:pt x="38" y="320"/>
                    </a:lnTo>
                    <a:lnTo>
                      <a:pt x="43" y="346"/>
                    </a:lnTo>
                    <a:lnTo>
                      <a:pt x="48" y="372"/>
                    </a:lnTo>
                    <a:lnTo>
                      <a:pt x="53" y="398"/>
                    </a:lnTo>
                    <a:lnTo>
                      <a:pt x="59" y="424"/>
                    </a:lnTo>
                    <a:lnTo>
                      <a:pt x="64" y="450"/>
                    </a:lnTo>
                    <a:lnTo>
                      <a:pt x="70" y="476"/>
                    </a:lnTo>
                    <a:lnTo>
                      <a:pt x="75" y="502"/>
                    </a:lnTo>
                    <a:lnTo>
                      <a:pt x="81" y="528"/>
                    </a:lnTo>
                    <a:lnTo>
                      <a:pt x="87" y="554"/>
                    </a:lnTo>
                    <a:lnTo>
                      <a:pt x="93" y="580"/>
                    </a:lnTo>
                    <a:lnTo>
                      <a:pt x="99" y="606"/>
                    </a:lnTo>
                    <a:lnTo>
                      <a:pt x="105" y="632"/>
                    </a:lnTo>
                    <a:lnTo>
                      <a:pt x="111" y="658"/>
                    </a:lnTo>
                    <a:lnTo>
                      <a:pt x="117" y="684"/>
                    </a:lnTo>
                    <a:lnTo>
                      <a:pt x="122" y="711"/>
                    </a:lnTo>
                    <a:lnTo>
                      <a:pt x="128" y="737"/>
                    </a:lnTo>
                    <a:lnTo>
                      <a:pt x="134" y="763"/>
                    </a:lnTo>
                    <a:lnTo>
                      <a:pt x="139" y="789"/>
                    </a:lnTo>
                    <a:lnTo>
                      <a:pt x="145" y="815"/>
                    </a:lnTo>
                    <a:lnTo>
                      <a:pt x="150" y="841"/>
                    </a:lnTo>
                    <a:lnTo>
                      <a:pt x="155" y="867"/>
                    </a:lnTo>
                    <a:lnTo>
                      <a:pt x="160" y="893"/>
                    </a:lnTo>
                    <a:lnTo>
                      <a:pt x="588" y="893"/>
                    </a:lnTo>
                    <a:lnTo>
                      <a:pt x="591" y="866"/>
                    </a:lnTo>
                    <a:lnTo>
                      <a:pt x="594" y="840"/>
                    </a:lnTo>
                    <a:lnTo>
                      <a:pt x="599" y="813"/>
                    </a:lnTo>
                    <a:lnTo>
                      <a:pt x="603" y="787"/>
                    </a:lnTo>
                    <a:lnTo>
                      <a:pt x="607" y="760"/>
                    </a:lnTo>
                    <a:lnTo>
                      <a:pt x="611" y="734"/>
                    </a:lnTo>
                    <a:lnTo>
                      <a:pt x="615" y="706"/>
                    </a:lnTo>
                    <a:lnTo>
                      <a:pt x="620" y="680"/>
                    </a:lnTo>
                    <a:lnTo>
                      <a:pt x="624" y="653"/>
                    </a:lnTo>
                    <a:lnTo>
                      <a:pt x="628" y="626"/>
                    </a:lnTo>
                    <a:lnTo>
                      <a:pt x="633" y="600"/>
                    </a:lnTo>
                    <a:lnTo>
                      <a:pt x="637" y="573"/>
                    </a:lnTo>
                    <a:lnTo>
                      <a:pt x="642" y="546"/>
                    </a:lnTo>
                    <a:lnTo>
                      <a:pt x="647" y="519"/>
                    </a:lnTo>
                    <a:lnTo>
                      <a:pt x="651" y="493"/>
                    </a:lnTo>
                    <a:lnTo>
                      <a:pt x="655" y="466"/>
                    </a:lnTo>
                    <a:lnTo>
                      <a:pt x="659" y="440"/>
                    </a:lnTo>
                    <a:lnTo>
                      <a:pt x="663" y="413"/>
                    </a:lnTo>
                    <a:lnTo>
                      <a:pt x="667" y="386"/>
                    </a:lnTo>
                    <a:lnTo>
                      <a:pt x="671" y="360"/>
                    </a:lnTo>
                    <a:lnTo>
                      <a:pt x="674" y="333"/>
                    </a:lnTo>
                    <a:lnTo>
                      <a:pt x="678" y="306"/>
                    </a:lnTo>
                    <a:lnTo>
                      <a:pt x="681" y="280"/>
                    </a:lnTo>
                    <a:lnTo>
                      <a:pt x="684" y="254"/>
                    </a:lnTo>
                    <a:lnTo>
                      <a:pt x="686" y="227"/>
                    </a:lnTo>
                    <a:lnTo>
                      <a:pt x="689" y="201"/>
                    </a:lnTo>
                    <a:lnTo>
                      <a:pt x="691" y="175"/>
                    </a:lnTo>
                    <a:lnTo>
                      <a:pt x="692" y="148"/>
                    </a:lnTo>
                    <a:lnTo>
                      <a:pt x="694" y="122"/>
                    </a:lnTo>
                    <a:lnTo>
                      <a:pt x="694" y="96"/>
                    </a:lnTo>
                    <a:lnTo>
                      <a:pt x="695" y="71"/>
                    </a:lnTo>
                    <a:lnTo>
                      <a:pt x="695" y="45"/>
                    </a:lnTo>
                    <a:close/>
                  </a:path>
                </a:pathLst>
              </a:custGeom>
              <a:solidFill>
                <a:srgbClr val="7FA1D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63" name="Freeform 618"/>
              <p:cNvSpPr>
                <a:spLocks/>
              </p:cNvSpPr>
              <p:nvPr/>
            </p:nvSpPr>
            <p:spPr bwMode="auto">
              <a:xfrm>
                <a:off x="2325" y="1897"/>
                <a:ext cx="695" cy="893"/>
              </a:xfrm>
              <a:custGeom>
                <a:avLst/>
                <a:gdLst/>
                <a:ahLst/>
                <a:cxnLst>
                  <a:cxn ang="0">
                    <a:pos x="676" y="40"/>
                  </a:cxn>
                  <a:cxn ang="0">
                    <a:pos x="636" y="31"/>
                  </a:cxn>
                  <a:cxn ang="0">
                    <a:pos x="596" y="22"/>
                  </a:cxn>
                  <a:cxn ang="0">
                    <a:pos x="556" y="16"/>
                  </a:cxn>
                  <a:cxn ang="0">
                    <a:pos x="516" y="10"/>
                  </a:cxn>
                  <a:cxn ang="0">
                    <a:pos x="475" y="5"/>
                  </a:cxn>
                  <a:cxn ang="0">
                    <a:pos x="433" y="2"/>
                  </a:cxn>
                  <a:cxn ang="0">
                    <a:pos x="391" y="0"/>
                  </a:cxn>
                  <a:cxn ang="0">
                    <a:pos x="348" y="0"/>
                  </a:cxn>
                  <a:cxn ang="0">
                    <a:pos x="305" y="2"/>
                  </a:cxn>
                  <a:cxn ang="0">
                    <a:pos x="261" y="6"/>
                  </a:cxn>
                  <a:cxn ang="0">
                    <a:pos x="216" y="11"/>
                  </a:cxn>
                  <a:cxn ang="0">
                    <a:pos x="169" y="18"/>
                  </a:cxn>
                  <a:cxn ang="0">
                    <a:pos x="123" y="27"/>
                  </a:cxn>
                  <a:cxn ang="0">
                    <a:pos x="75" y="38"/>
                  </a:cxn>
                  <a:cxn ang="0">
                    <a:pos x="26" y="52"/>
                  </a:cxn>
                  <a:cxn ang="0">
                    <a:pos x="3" y="86"/>
                  </a:cxn>
                  <a:cxn ang="0">
                    <a:pos x="9" y="138"/>
                  </a:cxn>
                  <a:cxn ang="0">
                    <a:pos x="16" y="190"/>
                  </a:cxn>
                  <a:cxn ang="0">
                    <a:pos x="24" y="242"/>
                  </a:cxn>
                  <a:cxn ang="0">
                    <a:pos x="33" y="294"/>
                  </a:cxn>
                  <a:cxn ang="0">
                    <a:pos x="43" y="346"/>
                  </a:cxn>
                  <a:cxn ang="0">
                    <a:pos x="53" y="398"/>
                  </a:cxn>
                  <a:cxn ang="0">
                    <a:pos x="64" y="450"/>
                  </a:cxn>
                  <a:cxn ang="0">
                    <a:pos x="75" y="502"/>
                  </a:cxn>
                  <a:cxn ang="0">
                    <a:pos x="87" y="554"/>
                  </a:cxn>
                  <a:cxn ang="0">
                    <a:pos x="99" y="606"/>
                  </a:cxn>
                  <a:cxn ang="0">
                    <a:pos x="111" y="658"/>
                  </a:cxn>
                  <a:cxn ang="0">
                    <a:pos x="122" y="711"/>
                  </a:cxn>
                  <a:cxn ang="0">
                    <a:pos x="134" y="763"/>
                  </a:cxn>
                  <a:cxn ang="0">
                    <a:pos x="145" y="815"/>
                  </a:cxn>
                  <a:cxn ang="0">
                    <a:pos x="155" y="867"/>
                  </a:cxn>
                  <a:cxn ang="0">
                    <a:pos x="588" y="893"/>
                  </a:cxn>
                  <a:cxn ang="0">
                    <a:pos x="594" y="840"/>
                  </a:cxn>
                  <a:cxn ang="0">
                    <a:pos x="603" y="787"/>
                  </a:cxn>
                  <a:cxn ang="0">
                    <a:pos x="611" y="734"/>
                  </a:cxn>
                  <a:cxn ang="0">
                    <a:pos x="620" y="680"/>
                  </a:cxn>
                  <a:cxn ang="0">
                    <a:pos x="628" y="626"/>
                  </a:cxn>
                  <a:cxn ang="0">
                    <a:pos x="637" y="573"/>
                  </a:cxn>
                  <a:cxn ang="0">
                    <a:pos x="647" y="519"/>
                  </a:cxn>
                  <a:cxn ang="0">
                    <a:pos x="655" y="466"/>
                  </a:cxn>
                  <a:cxn ang="0">
                    <a:pos x="663" y="413"/>
                  </a:cxn>
                  <a:cxn ang="0">
                    <a:pos x="671" y="360"/>
                  </a:cxn>
                  <a:cxn ang="0">
                    <a:pos x="678" y="306"/>
                  </a:cxn>
                  <a:cxn ang="0">
                    <a:pos x="684" y="254"/>
                  </a:cxn>
                  <a:cxn ang="0">
                    <a:pos x="689" y="201"/>
                  </a:cxn>
                  <a:cxn ang="0">
                    <a:pos x="692" y="148"/>
                  </a:cxn>
                  <a:cxn ang="0">
                    <a:pos x="694" y="96"/>
                  </a:cxn>
                  <a:cxn ang="0">
                    <a:pos x="695" y="45"/>
                  </a:cxn>
                </a:cxnLst>
                <a:rect l="0" t="0" r="r" b="b"/>
                <a:pathLst>
                  <a:path w="695" h="893">
                    <a:moveTo>
                      <a:pt x="695" y="45"/>
                    </a:moveTo>
                    <a:lnTo>
                      <a:pt x="676" y="40"/>
                    </a:lnTo>
                    <a:lnTo>
                      <a:pt x="656" y="35"/>
                    </a:lnTo>
                    <a:lnTo>
                      <a:pt x="636" y="31"/>
                    </a:lnTo>
                    <a:lnTo>
                      <a:pt x="616" y="27"/>
                    </a:lnTo>
                    <a:lnTo>
                      <a:pt x="596" y="22"/>
                    </a:lnTo>
                    <a:lnTo>
                      <a:pt x="577" y="19"/>
                    </a:lnTo>
                    <a:lnTo>
                      <a:pt x="556" y="16"/>
                    </a:lnTo>
                    <a:lnTo>
                      <a:pt x="536" y="13"/>
                    </a:lnTo>
                    <a:lnTo>
                      <a:pt x="516" y="10"/>
                    </a:lnTo>
                    <a:lnTo>
                      <a:pt x="496" y="7"/>
                    </a:lnTo>
                    <a:lnTo>
                      <a:pt x="475" y="5"/>
                    </a:lnTo>
                    <a:lnTo>
                      <a:pt x="454" y="4"/>
                    </a:lnTo>
                    <a:lnTo>
                      <a:pt x="433" y="2"/>
                    </a:lnTo>
                    <a:lnTo>
                      <a:pt x="412" y="2"/>
                    </a:lnTo>
                    <a:lnTo>
                      <a:pt x="391" y="0"/>
                    </a:lnTo>
                    <a:lnTo>
                      <a:pt x="370" y="0"/>
                    </a:lnTo>
                    <a:lnTo>
                      <a:pt x="348" y="0"/>
                    </a:lnTo>
                    <a:lnTo>
                      <a:pt x="327" y="1"/>
                    </a:lnTo>
                    <a:lnTo>
                      <a:pt x="305" y="2"/>
                    </a:lnTo>
                    <a:lnTo>
                      <a:pt x="283" y="4"/>
                    </a:lnTo>
                    <a:lnTo>
                      <a:pt x="261" y="6"/>
                    </a:lnTo>
                    <a:lnTo>
                      <a:pt x="238" y="8"/>
                    </a:lnTo>
                    <a:lnTo>
                      <a:pt x="216" y="11"/>
                    </a:lnTo>
                    <a:lnTo>
                      <a:pt x="192" y="14"/>
                    </a:lnTo>
                    <a:lnTo>
                      <a:pt x="169" y="18"/>
                    </a:lnTo>
                    <a:lnTo>
                      <a:pt x="146" y="22"/>
                    </a:lnTo>
                    <a:lnTo>
                      <a:pt x="123" y="27"/>
                    </a:lnTo>
                    <a:lnTo>
                      <a:pt x="99" y="32"/>
                    </a:lnTo>
                    <a:lnTo>
                      <a:pt x="75" y="38"/>
                    </a:lnTo>
                    <a:lnTo>
                      <a:pt x="50" y="45"/>
                    </a:lnTo>
                    <a:lnTo>
                      <a:pt x="26" y="52"/>
                    </a:lnTo>
                    <a:lnTo>
                      <a:pt x="0" y="60"/>
                    </a:lnTo>
                    <a:lnTo>
                      <a:pt x="3" y="86"/>
                    </a:lnTo>
                    <a:lnTo>
                      <a:pt x="6" y="111"/>
                    </a:lnTo>
                    <a:lnTo>
                      <a:pt x="9" y="138"/>
                    </a:lnTo>
                    <a:lnTo>
                      <a:pt x="13" y="164"/>
                    </a:lnTo>
                    <a:lnTo>
                      <a:pt x="16" y="190"/>
                    </a:lnTo>
                    <a:lnTo>
                      <a:pt x="20" y="215"/>
                    </a:lnTo>
                    <a:lnTo>
                      <a:pt x="24" y="242"/>
                    </a:lnTo>
                    <a:lnTo>
                      <a:pt x="28" y="268"/>
                    </a:lnTo>
                    <a:lnTo>
                      <a:pt x="33" y="294"/>
                    </a:lnTo>
                    <a:lnTo>
                      <a:pt x="38" y="320"/>
                    </a:lnTo>
                    <a:lnTo>
                      <a:pt x="43" y="346"/>
                    </a:lnTo>
                    <a:lnTo>
                      <a:pt x="48" y="372"/>
                    </a:lnTo>
                    <a:lnTo>
                      <a:pt x="53" y="398"/>
                    </a:lnTo>
                    <a:lnTo>
                      <a:pt x="59" y="424"/>
                    </a:lnTo>
                    <a:lnTo>
                      <a:pt x="64" y="450"/>
                    </a:lnTo>
                    <a:lnTo>
                      <a:pt x="70" y="476"/>
                    </a:lnTo>
                    <a:lnTo>
                      <a:pt x="75" y="502"/>
                    </a:lnTo>
                    <a:lnTo>
                      <a:pt x="81" y="528"/>
                    </a:lnTo>
                    <a:lnTo>
                      <a:pt x="87" y="554"/>
                    </a:lnTo>
                    <a:lnTo>
                      <a:pt x="93" y="580"/>
                    </a:lnTo>
                    <a:lnTo>
                      <a:pt x="99" y="606"/>
                    </a:lnTo>
                    <a:lnTo>
                      <a:pt x="105" y="632"/>
                    </a:lnTo>
                    <a:lnTo>
                      <a:pt x="111" y="658"/>
                    </a:lnTo>
                    <a:lnTo>
                      <a:pt x="117" y="684"/>
                    </a:lnTo>
                    <a:lnTo>
                      <a:pt x="122" y="711"/>
                    </a:lnTo>
                    <a:lnTo>
                      <a:pt x="128" y="737"/>
                    </a:lnTo>
                    <a:lnTo>
                      <a:pt x="134" y="763"/>
                    </a:lnTo>
                    <a:lnTo>
                      <a:pt x="139" y="789"/>
                    </a:lnTo>
                    <a:lnTo>
                      <a:pt x="145" y="815"/>
                    </a:lnTo>
                    <a:lnTo>
                      <a:pt x="150" y="841"/>
                    </a:lnTo>
                    <a:lnTo>
                      <a:pt x="155" y="867"/>
                    </a:lnTo>
                    <a:lnTo>
                      <a:pt x="160" y="893"/>
                    </a:lnTo>
                    <a:lnTo>
                      <a:pt x="588" y="893"/>
                    </a:lnTo>
                    <a:lnTo>
                      <a:pt x="591" y="866"/>
                    </a:lnTo>
                    <a:lnTo>
                      <a:pt x="594" y="840"/>
                    </a:lnTo>
                    <a:lnTo>
                      <a:pt x="599" y="813"/>
                    </a:lnTo>
                    <a:lnTo>
                      <a:pt x="603" y="787"/>
                    </a:lnTo>
                    <a:lnTo>
                      <a:pt x="607" y="760"/>
                    </a:lnTo>
                    <a:lnTo>
                      <a:pt x="611" y="734"/>
                    </a:lnTo>
                    <a:lnTo>
                      <a:pt x="615" y="706"/>
                    </a:lnTo>
                    <a:lnTo>
                      <a:pt x="620" y="680"/>
                    </a:lnTo>
                    <a:lnTo>
                      <a:pt x="624" y="653"/>
                    </a:lnTo>
                    <a:lnTo>
                      <a:pt x="628" y="626"/>
                    </a:lnTo>
                    <a:lnTo>
                      <a:pt x="633" y="600"/>
                    </a:lnTo>
                    <a:lnTo>
                      <a:pt x="637" y="573"/>
                    </a:lnTo>
                    <a:lnTo>
                      <a:pt x="642" y="546"/>
                    </a:lnTo>
                    <a:lnTo>
                      <a:pt x="647" y="519"/>
                    </a:lnTo>
                    <a:lnTo>
                      <a:pt x="651" y="493"/>
                    </a:lnTo>
                    <a:lnTo>
                      <a:pt x="655" y="466"/>
                    </a:lnTo>
                    <a:lnTo>
                      <a:pt x="659" y="440"/>
                    </a:lnTo>
                    <a:lnTo>
                      <a:pt x="663" y="413"/>
                    </a:lnTo>
                    <a:lnTo>
                      <a:pt x="667" y="386"/>
                    </a:lnTo>
                    <a:lnTo>
                      <a:pt x="671" y="360"/>
                    </a:lnTo>
                    <a:lnTo>
                      <a:pt x="674" y="333"/>
                    </a:lnTo>
                    <a:lnTo>
                      <a:pt x="678" y="306"/>
                    </a:lnTo>
                    <a:lnTo>
                      <a:pt x="681" y="280"/>
                    </a:lnTo>
                    <a:lnTo>
                      <a:pt x="684" y="254"/>
                    </a:lnTo>
                    <a:lnTo>
                      <a:pt x="686" y="227"/>
                    </a:lnTo>
                    <a:lnTo>
                      <a:pt x="689" y="201"/>
                    </a:lnTo>
                    <a:lnTo>
                      <a:pt x="691" y="175"/>
                    </a:lnTo>
                    <a:lnTo>
                      <a:pt x="692" y="148"/>
                    </a:lnTo>
                    <a:lnTo>
                      <a:pt x="694" y="122"/>
                    </a:lnTo>
                    <a:lnTo>
                      <a:pt x="694" y="96"/>
                    </a:lnTo>
                    <a:lnTo>
                      <a:pt x="695" y="71"/>
                    </a:lnTo>
                    <a:lnTo>
                      <a:pt x="695" y="45"/>
                    </a:lnTo>
                    <a:close/>
                  </a:path>
                </a:pathLst>
              </a:custGeom>
              <a:noFill/>
              <a:ln w="6" cap="rnd">
                <a:solidFill>
                  <a:srgbClr val="2F538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47" name="Group 622"/>
            <p:cNvGrpSpPr>
              <a:grpSpLocks/>
            </p:cNvGrpSpPr>
            <p:nvPr/>
          </p:nvGrpSpPr>
          <p:grpSpPr bwMode="auto">
            <a:xfrm>
              <a:off x="3495675" y="3116263"/>
              <a:ext cx="344487" cy="963613"/>
              <a:chOff x="2202" y="1963"/>
              <a:chExt cx="217" cy="607"/>
            </a:xfrm>
          </p:grpSpPr>
          <p:sp>
            <p:nvSpPr>
              <p:cNvPr id="2759" name="Freeform 620"/>
              <p:cNvSpPr>
                <a:spLocks/>
              </p:cNvSpPr>
              <p:nvPr/>
            </p:nvSpPr>
            <p:spPr bwMode="auto">
              <a:xfrm>
                <a:off x="2202" y="1963"/>
                <a:ext cx="217" cy="607"/>
              </a:xfrm>
              <a:custGeom>
                <a:avLst/>
                <a:gdLst/>
                <a:ahLst/>
                <a:cxnLst>
                  <a:cxn ang="0">
                    <a:pos x="119" y="14"/>
                  </a:cxn>
                  <a:cxn ang="0">
                    <a:pos x="111" y="42"/>
                  </a:cxn>
                  <a:cxn ang="0">
                    <a:pos x="104" y="70"/>
                  </a:cxn>
                  <a:cxn ang="0">
                    <a:pos x="96" y="98"/>
                  </a:cxn>
                  <a:cxn ang="0">
                    <a:pos x="89" y="126"/>
                  </a:cxn>
                  <a:cxn ang="0">
                    <a:pos x="81" y="154"/>
                  </a:cxn>
                  <a:cxn ang="0">
                    <a:pos x="73" y="182"/>
                  </a:cxn>
                  <a:cxn ang="0">
                    <a:pos x="66" y="210"/>
                  </a:cxn>
                  <a:cxn ang="0">
                    <a:pos x="58" y="238"/>
                  </a:cxn>
                  <a:cxn ang="0">
                    <a:pos x="51" y="266"/>
                  </a:cxn>
                  <a:cxn ang="0">
                    <a:pos x="43" y="294"/>
                  </a:cxn>
                  <a:cxn ang="0">
                    <a:pos x="35" y="322"/>
                  </a:cxn>
                  <a:cxn ang="0">
                    <a:pos x="28" y="350"/>
                  </a:cxn>
                  <a:cxn ang="0">
                    <a:pos x="20" y="378"/>
                  </a:cxn>
                  <a:cxn ang="0">
                    <a:pos x="13" y="406"/>
                  </a:cxn>
                  <a:cxn ang="0">
                    <a:pos x="5" y="434"/>
                  </a:cxn>
                  <a:cxn ang="0">
                    <a:pos x="0" y="459"/>
                  </a:cxn>
                  <a:cxn ang="0">
                    <a:pos x="0" y="481"/>
                  </a:cxn>
                  <a:cxn ang="0">
                    <a:pos x="2" y="501"/>
                  </a:cxn>
                  <a:cxn ang="0">
                    <a:pos x="7" y="521"/>
                  </a:cxn>
                  <a:cxn ang="0">
                    <a:pos x="15" y="540"/>
                  </a:cxn>
                  <a:cxn ang="0">
                    <a:pos x="25" y="560"/>
                  </a:cxn>
                  <a:cxn ang="0">
                    <a:pos x="37" y="578"/>
                  </a:cxn>
                  <a:cxn ang="0">
                    <a:pos x="51" y="596"/>
                  </a:cxn>
                  <a:cxn ang="0">
                    <a:pos x="70" y="607"/>
                  </a:cxn>
                  <a:cxn ang="0">
                    <a:pos x="93" y="605"/>
                  </a:cxn>
                  <a:cxn ang="0">
                    <a:pos x="114" y="597"/>
                  </a:cxn>
                  <a:cxn ang="0">
                    <a:pos x="133" y="586"/>
                  </a:cxn>
                  <a:cxn ang="0">
                    <a:pos x="153" y="572"/>
                  </a:cxn>
                  <a:cxn ang="0">
                    <a:pos x="171" y="557"/>
                  </a:cxn>
                  <a:cxn ang="0">
                    <a:pos x="189" y="543"/>
                  </a:cxn>
                  <a:cxn ang="0">
                    <a:pos x="208" y="532"/>
                  </a:cxn>
                  <a:cxn ang="0">
                    <a:pos x="214" y="511"/>
                  </a:cxn>
                  <a:cxn ang="0">
                    <a:pos x="208" y="477"/>
                  </a:cxn>
                  <a:cxn ang="0">
                    <a:pos x="202" y="443"/>
                  </a:cxn>
                  <a:cxn ang="0">
                    <a:pos x="197" y="410"/>
                  </a:cxn>
                  <a:cxn ang="0">
                    <a:pos x="191" y="378"/>
                  </a:cxn>
                  <a:cxn ang="0">
                    <a:pos x="184" y="345"/>
                  </a:cxn>
                  <a:cxn ang="0">
                    <a:pos x="179" y="313"/>
                  </a:cxn>
                  <a:cxn ang="0">
                    <a:pos x="173" y="280"/>
                  </a:cxn>
                  <a:cxn ang="0">
                    <a:pos x="167" y="248"/>
                  </a:cxn>
                  <a:cxn ang="0">
                    <a:pos x="161" y="215"/>
                  </a:cxn>
                  <a:cxn ang="0">
                    <a:pos x="155" y="183"/>
                  </a:cxn>
                  <a:cxn ang="0">
                    <a:pos x="149" y="150"/>
                  </a:cxn>
                  <a:cxn ang="0">
                    <a:pos x="143" y="118"/>
                  </a:cxn>
                  <a:cxn ang="0">
                    <a:pos x="137" y="85"/>
                  </a:cxn>
                  <a:cxn ang="0">
                    <a:pos x="132" y="51"/>
                  </a:cxn>
                  <a:cxn ang="0">
                    <a:pos x="125" y="17"/>
                  </a:cxn>
                </a:cxnLst>
                <a:rect l="0" t="0" r="r" b="b"/>
                <a:pathLst>
                  <a:path w="217" h="607">
                    <a:moveTo>
                      <a:pt x="123" y="0"/>
                    </a:moveTo>
                    <a:lnTo>
                      <a:pt x="119" y="14"/>
                    </a:lnTo>
                    <a:lnTo>
                      <a:pt x="115" y="28"/>
                    </a:lnTo>
                    <a:lnTo>
                      <a:pt x="111" y="42"/>
                    </a:lnTo>
                    <a:lnTo>
                      <a:pt x="107" y="56"/>
                    </a:lnTo>
                    <a:lnTo>
                      <a:pt x="104" y="70"/>
                    </a:lnTo>
                    <a:lnTo>
                      <a:pt x="100" y="84"/>
                    </a:lnTo>
                    <a:lnTo>
                      <a:pt x="96" y="98"/>
                    </a:lnTo>
                    <a:lnTo>
                      <a:pt x="92" y="112"/>
                    </a:lnTo>
                    <a:lnTo>
                      <a:pt x="89" y="126"/>
                    </a:lnTo>
                    <a:lnTo>
                      <a:pt x="85" y="140"/>
                    </a:lnTo>
                    <a:lnTo>
                      <a:pt x="81" y="154"/>
                    </a:lnTo>
                    <a:lnTo>
                      <a:pt x="77" y="168"/>
                    </a:lnTo>
                    <a:lnTo>
                      <a:pt x="73" y="182"/>
                    </a:lnTo>
                    <a:lnTo>
                      <a:pt x="70" y="196"/>
                    </a:lnTo>
                    <a:lnTo>
                      <a:pt x="66" y="210"/>
                    </a:lnTo>
                    <a:lnTo>
                      <a:pt x="62" y="224"/>
                    </a:lnTo>
                    <a:lnTo>
                      <a:pt x="58" y="238"/>
                    </a:lnTo>
                    <a:lnTo>
                      <a:pt x="54" y="252"/>
                    </a:lnTo>
                    <a:lnTo>
                      <a:pt x="51" y="266"/>
                    </a:lnTo>
                    <a:lnTo>
                      <a:pt x="47" y="280"/>
                    </a:lnTo>
                    <a:lnTo>
                      <a:pt x="43" y="294"/>
                    </a:lnTo>
                    <a:lnTo>
                      <a:pt x="39" y="308"/>
                    </a:lnTo>
                    <a:lnTo>
                      <a:pt x="35" y="322"/>
                    </a:lnTo>
                    <a:lnTo>
                      <a:pt x="32" y="336"/>
                    </a:lnTo>
                    <a:lnTo>
                      <a:pt x="28" y="350"/>
                    </a:lnTo>
                    <a:lnTo>
                      <a:pt x="24" y="364"/>
                    </a:lnTo>
                    <a:lnTo>
                      <a:pt x="20" y="378"/>
                    </a:lnTo>
                    <a:lnTo>
                      <a:pt x="16" y="392"/>
                    </a:lnTo>
                    <a:lnTo>
                      <a:pt x="13" y="406"/>
                    </a:lnTo>
                    <a:lnTo>
                      <a:pt x="9" y="420"/>
                    </a:lnTo>
                    <a:lnTo>
                      <a:pt x="5" y="434"/>
                    </a:lnTo>
                    <a:lnTo>
                      <a:pt x="1" y="448"/>
                    </a:lnTo>
                    <a:lnTo>
                      <a:pt x="0" y="459"/>
                    </a:lnTo>
                    <a:lnTo>
                      <a:pt x="0" y="470"/>
                    </a:lnTo>
                    <a:lnTo>
                      <a:pt x="0" y="481"/>
                    </a:lnTo>
                    <a:lnTo>
                      <a:pt x="1" y="491"/>
                    </a:lnTo>
                    <a:lnTo>
                      <a:pt x="2" y="501"/>
                    </a:lnTo>
                    <a:lnTo>
                      <a:pt x="5" y="512"/>
                    </a:lnTo>
                    <a:lnTo>
                      <a:pt x="7" y="521"/>
                    </a:lnTo>
                    <a:lnTo>
                      <a:pt x="11" y="531"/>
                    </a:lnTo>
                    <a:lnTo>
                      <a:pt x="15" y="540"/>
                    </a:lnTo>
                    <a:lnTo>
                      <a:pt x="20" y="550"/>
                    </a:lnTo>
                    <a:lnTo>
                      <a:pt x="25" y="560"/>
                    </a:lnTo>
                    <a:lnTo>
                      <a:pt x="31" y="569"/>
                    </a:lnTo>
                    <a:lnTo>
                      <a:pt x="37" y="578"/>
                    </a:lnTo>
                    <a:lnTo>
                      <a:pt x="43" y="587"/>
                    </a:lnTo>
                    <a:lnTo>
                      <a:pt x="51" y="596"/>
                    </a:lnTo>
                    <a:lnTo>
                      <a:pt x="58" y="605"/>
                    </a:lnTo>
                    <a:lnTo>
                      <a:pt x="70" y="607"/>
                    </a:lnTo>
                    <a:lnTo>
                      <a:pt x="81" y="607"/>
                    </a:lnTo>
                    <a:lnTo>
                      <a:pt x="93" y="605"/>
                    </a:lnTo>
                    <a:lnTo>
                      <a:pt x="103" y="602"/>
                    </a:lnTo>
                    <a:lnTo>
                      <a:pt x="114" y="597"/>
                    </a:lnTo>
                    <a:lnTo>
                      <a:pt x="124" y="592"/>
                    </a:lnTo>
                    <a:lnTo>
                      <a:pt x="133" y="586"/>
                    </a:lnTo>
                    <a:lnTo>
                      <a:pt x="143" y="579"/>
                    </a:lnTo>
                    <a:lnTo>
                      <a:pt x="153" y="572"/>
                    </a:lnTo>
                    <a:lnTo>
                      <a:pt x="162" y="565"/>
                    </a:lnTo>
                    <a:lnTo>
                      <a:pt x="171" y="557"/>
                    </a:lnTo>
                    <a:lnTo>
                      <a:pt x="180" y="550"/>
                    </a:lnTo>
                    <a:lnTo>
                      <a:pt x="189" y="543"/>
                    </a:lnTo>
                    <a:lnTo>
                      <a:pt x="198" y="537"/>
                    </a:lnTo>
                    <a:lnTo>
                      <a:pt x="208" y="532"/>
                    </a:lnTo>
                    <a:lnTo>
                      <a:pt x="217" y="528"/>
                    </a:lnTo>
                    <a:lnTo>
                      <a:pt x="214" y="511"/>
                    </a:lnTo>
                    <a:lnTo>
                      <a:pt x="211" y="494"/>
                    </a:lnTo>
                    <a:lnTo>
                      <a:pt x="208" y="477"/>
                    </a:lnTo>
                    <a:lnTo>
                      <a:pt x="205" y="460"/>
                    </a:lnTo>
                    <a:lnTo>
                      <a:pt x="202" y="443"/>
                    </a:lnTo>
                    <a:lnTo>
                      <a:pt x="199" y="427"/>
                    </a:lnTo>
                    <a:lnTo>
                      <a:pt x="197" y="410"/>
                    </a:lnTo>
                    <a:lnTo>
                      <a:pt x="194" y="394"/>
                    </a:lnTo>
                    <a:lnTo>
                      <a:pt x="191" y="378"/>
                    </a:lnTo>
                    <a:lnTo>
                      <a:pt x="187" y="362"/>
                    </a:lnTo>
                    <a:lnTo>
                      <a:pt x="184" y="345"/>
                    </a:lnTo>
                    <a:lnTo>
                      <a:pt x="182" y="329"/>
                    </a:lnTo>
                    <a:lnTo>
                      <a:pt x="179" y="313"/>
                    </a:lnTo>
                    <a:lnTo>
                      <a:pt x="176" y="296"/>
                    </a:lnTo>
                    <a:lnTo>
                      <a:pt x="173" y="280"/>
                    </a:lnTo>
                    <a:lnTo>
                      <a:pt x="170" y="264"/>
                    </a:lnTo>
                    <a:lnTo>
                      <a:pt x="167" y="248"/>
                    </a:lnTo>
                    <a:lnTo>
                      <a:pt x="164" y="232"/>
                    </a:lnTo>
                    <a:lnTo>
                      <a:pt x="161" y="215"/>
                    </a:lnTo>
                    <a:lnTo>
                      <a:pt x="158" y="199"/>
                    </a:lnTo>
                    <a:lnTo>
                      <a:pt x="155" y="183"/>
                    </a:lnTo>
                    <a:lnTo>
                      <a:pt x="152" y="167"/>
                    </a:lnTo>
                    <a:lnTo>
                      <a:pt x="149" y="150"/>
                    </a:lnTo>
                    <a:lnTo>
                      <a:pt x="146" y="134"/>
                    </a:lnTo>
                    <a:lnTo>
                      <a:pt x="143" y="118"/>
                    </a:lnTo>
                    <a:lnTo>
                      <a:pt x="140" y="101"/>
                    </a:lnTo>
                    <a:lnTo>
                      <a:pt x="137" y="85"/>
                    </a:lnTo>
                    <a:lnTo>
                      <a:pt x="135" y="68"/>
                    </a:lnTo>
                    <a:lnTo>
                      <a:pt x="132" y="51"/>
                    </a:lnTo>
                    <a:lnTo>
                      <a:pt x="129" y="34"/>
                    </a:lnTo>
                    <a:lnTo>
                      <a:pt x="125" y="17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7FA1D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60" name="Freeform 621"/>
              <p:cNvSpPr>
                <a:spLocks/>
              </p:cNvSpPr>
              <p:nvPr/>
            </p:nvSpPr>
            <p:spPr bwMode="auto">
              <a:xfrm>
                <a:off x="2202" y="1963"/>
                <a:ext cx="217" cy="607"/>
              </a:xfrm>
              <a:custGeom>
                <a:avLst/>
                <a:gdLst/>
                <a:ahLst/>
                <a:cxnLst>
                  <a:cxn ang="0">
                    <a:pos x="119" y="14"/>
                  </a:cxn>
                  <a:cxn ang="0">
                    <a:pos x="111" y="42"/>
                  </a:cxn>
                  <a:cxn ang="0">
                    <a:pos x="104" y="70"/>
                  </a:cxn>
                  <a:cxn ang="0">
                    <a:pos x="96" y="98"/>
                  </a:cxn>
                  <a:cxn ang="0">
                    <a:pos x="89" y="126"/>
                  </a:cxn>
                  <a:cxn ang="0">
                    <a:pos x="81" y="154"/>
                  </a:cxn>
                  <a:cxn ang="0">
                    <a:pos x="73" y="182"/>
                  </a:cxn>
                  <a:cxn ang="0">
                    <a:pos x="66" y="210"/>
                  </a:cxn>
                  <a:cxn ang="0">
                    <a:pos x="58" y="238"/>
                  </a:cxn>
                  <a:cxn ang="0">
                    <a:pos x="51" y="266"/>
                  </a:cxn>
                  <a:cxn ang="0">
                    <a:pos x="43" y="294"/>
                  </a:cxn>
                  <a:cxn ang="0">
                    <a:pos x="35" y="322"/>
                  </a:cxn>
                  <a:cxn ang="0">
                    <a:pos x="28" y="350"/>
                  </a:cxn>
                  <a:cxn ang="0">
                    <a:pos x="20" y="378"/>
                  </a:cxn>
                  <a:cxn ang="0">
                    <a:pos x="13" y="406"/>
                  </a:cxn>
                  <a:cxn ang="0">
                    <a:pos x="5" y="434"/>
                  </a:cxn>
                  <a:cxn ang="0">
                    <a:pos x="0" y="459"/>
                  </a:cxn>
                  <a:cxn ang="0">
                    <a:pos x="0" y="481"/>
                  </a:cxn>
                  <a:cxn ang="0">
                    <a:pos x="2" y="501"/>
                  </a:cxn>
                  <a:cxn ang="0">
                    <a:pos x="7" y="521"/>
                  </a:cxn>
                  <a:cxn ang="0">
                    <a:pos x="15" y="540"/>
                  </a:cxn>
                  <a:cxn ang="0">
                    <a:pos x="25" y="560"/>
                  </a:cxn>
                  <a:cxn ang="0">
                    <a:pos x="37" y="578"/>
                  </a:cxn>
                  <a:cxn ang="0">
                    <a:pos x="51" y="596"/>
                  </a:cxn>
                  <a:cxn ang="0">
                    <a:pos x="70" y="607"/>
                  </a:cxn>
                  <a:cxn ang="0">
                    <a:pos x="93" y="605"/>
                  </a:cxn>
                  <a:cxn ang="0">
                    <a:pos x="114" y="597"/>
                  </a:cxn>
                  <a:cxn ang="0">
                    <a:pos x="133" y="586"/>
                  </a:cxn>
                  <a:cxn ang="0">
                    <a:pos x="153" y="572"/>
                  </a:cxn>
                  <a:cxn ang="0">
                    <a:pos x="171" y="557"/>
                  </a:cxn>
                  <a:cxn ang="0">
                    <a:pos x="189" y="543"/>
                  </a:cxn>
                  <a:cxn ang="0">
                    <a:pos x="208" y="532"/>
                  </a:cxn>
                  <a:cxn ang="0">
                    <a:pos x="214" y="511"/>
                  </a:cxn>
                  <a:cxn ang="0">
                    <a:pos x="208" y="477"/>
                  </a:cxn>
                  <a:cxn ang="0">
                    <a:pos x="202" y="443"/>
                  </a:cxn>
                  <a:cxn ang="0">
                    <a:pos x="197" y="410"/>
                  </a:cxn>
                  <a:cxn ang="0">
                    <a:pos x="191" y="378"/>
                  </a:cxn>
                  <a:cxn ang="0">
                    <a:pos x="184" y="345"/>
                  </a:cxn>
                  <a:cxn ang="0">
                    <a:pos x="179" y="313"/>
                  </a:cxn>
                  <a:cxn ang="0">
                    <a:pos x="173" y="280"/>
                  </a:cxn>
                  <a:cxn ang="0">
                    <a:pos x="167" y="248"/>
                  </a:cxn>
                  <a:cxn ang="0">
                    <a:pos x="161" y="215"/>
                  </a:cxn>
                  <a:cxn ang="0">
                    <a:pos x="155" y="183"/>
                  </a:cxn>
                  <a:cxn ang="0">
                    <a:pos x="149" y="150"/>
                  </a:cxn>
                  <a:cxn ang="0">
                    <a:pos x="143" y="118"/>
                  </a:cxn>
                  <a:cxn ang="0">
                    <a:pos x="137" y="85"/>
                  </a:cxn>
                  <a:cxn ang="0">
                    <a:pos x="132" y="51"/>
                  </a:cxn>
                  <a:cxn ang="0">
                    <a:pos x="125" y="17"/>
                  </a:cxn>
                </a:cxnLst>
                <a:rect l="0" t="0" r="r" b="b"/>
                <a:pathLst>
                  <a:path w="217" h="607">
                    <a:moveTo>
                      <a:pt x="123" y="0"/>
                    </a:moveTo>
                    <a:lnTo>
                      <a:pt x="119" y="14"/>
                    </a:lnTo>
                    <a:lnTo>
                      <a:pt x="115" y="28"/>
                    </a:lnTo>
                    <a:lnTo>
                      <a:pt x="111" y="42"/>
                    </a:lnTo>
                    <a:lnTo>
                      <a:pt x="107" y="56"/>
                    </a:lnTo>
                    <a:lnTo>
                      <a:pt x="104" y="70"/>
                    </a:lnTo>
                    <a:lnTo>
                      <a:pt x="100" y="84"/>
                    </a:lnTo>
                    <a:lnTo>
                      <a:pt x="96" y="98"/>
                    </a:lnTo>
                    <a:lnTo>
                      <a:pt x="92" y="112"/>
                    </a:lnTo>
                    <a:lnTo>
                      <a:pt x="89" y="126"/>
                    </a:lnTo>
                    <a:lnTo>
                      <a:pt x="85" y="140"/>
                    </a:lnTo>
                    <a:lnTo>
                      <a:pt x="81" y="154"/>
                    </a:lnTo>
                    <a:lnTo>
                      <a:pt x="77" y="168"/>
                    </a:lnTo>
                    <a:lnTo>
                      <a:pt x="73" y="182"/>
                    </a:lnTo>
                    <a:lnTo>
                      <a:pt x="70" y="196"/>
                    </a:lnTo>
                    <a:lnTo>
                      <a:pt x="66" y="210"/>
                    </a:lnTo>
                    <a:lnTo>
                      <a:pt x="62" y="224"/>
                    </a:lnTo>
                    <a:lnTo>
                      <a:pt x="58" y="238"/>
                    </a:lnTo>
                    <a:lnTo>
                      <a:pt x="54" y="252"/>
                    </a:lnTo>
                    <a:lnTo>
                      <a:pt x="51" y="266"/>
                    </a:lnTo>
                    <a:lnTo>
                      <a:pt x="47" y="280"/>
                    </a:lnTo>
                    <a:lnTo>
                      <a:pt x="43" y="294"/>
                    </a:lnTo>
                    <a:lnTo>
                      <a:pt x="39" y="308"/>
                    </a:lnTo>
                    <a:lnTo>
                      <a:pt x="35" y="322"/>
                    </a:lnTo>
                    <a:lnTo>
                      <a:pt x="32" y="336"/>
                    </a:lnTo>
                    <a:lnTo>
                      <a:pt x="28" y="350"/>
                    </a:lnTo>
                    <a:lnTo>
                      <a:pt x="24" y="364"/>
                    </a:lnTo>
                    <a:lnTo>
                      <a:pt x="20" y="378"/>
                    </a:lnTo>
                    <a:lnTo>
                      <a:pt x="16" y="392"/>
                    </a:lnTo>
                    <a:lnTo>
                      <a:pt x="13" y="406"/>
                    </a:lnTo>
                    <a:lnTo>
                      <a:pt x="9" y="420"/>
                    </a:lnTo>
                    <a:lnTo>
                      <a:pt x="5" y="434"/>
                    </a:lnTo>
                    <a:lnTo>
                      <a:pt x="1" y="448"/>
                    </a:lnTo>
                    <a:lnTo>
                      <a:pt x="0" y="459"/>
                    </a:lnTo>
                    <a:lnTo>
                      <a:pt x="0" y="470"/>
                    </a:lnTo>
                    <a:lnTo>
                      <a:pt x="0" y="481"/>
                    </a:lnTo>
                    <a:lnTo>
                      <a:pt x="1" y="491"/>
                    </a:lnTo>
                    <a:lnTo>
                      <a:pt x="2" y="501"/>
                    </a:lnTo>
                    <a:lnTo>
                      <a:pt x="5" y="512"/>
                    </a:lnTo>
                    <a:lnTo>
                      <a:pt x="7" y="521"/>
                    </a:lnTo>
                    <a:lnTo>
                      <a:pt x="11" y="531"/>
                    </a:lnTo>
                    <a:lnTo>
                      <a:pt x="15" y="540"/>
                    </a:lnTo>
                    <a:lnTo>
                      <a:pt x="20" y="550"/>
                    </a:lnTo>
                    <a:lnTo>
                      <a:pt x="25" y="560"/>
                    </a:lnTo>
                    <a:lnTo>
                      <a:pt x="31" y="569"/>
                    </a:lnTo>
                    <a:lnTo>
                      <a:pt x="37" y="578"/>
                    </a:lnTo>
                    <a:lnTo>
                      <a:pt x="43" y="587"/>
                    </a:lnTo>
                    <a:lnTo>
                      <a:pt x="51" y="596"/>
                    </a:lnTo>
                    <a:lnTo>
                      <a:pt x="58" y="605"/>
                    </a:lnTo>
                    <a:lnTo>
                      <a:pt x="70" y="607"/>
                    </a:lnTo>
                    <a:lnTo>
                      <a:pt x="81" y="607"/>
                    </a:lnTo>
                    <a:lnTo>
                      <a:pt x="93" y="605"/>
                    </a:lnTo>
                    <a:lnTo>
                      <a:pt x="103" y="602"/>
                    </a:lnTo>
                    <a:lnTo>
                      <a:pt x="114" y="597"/>
                    </a:lnTo>
                    <a:lnTo>
                      <a:pt x="124" y="592"/>
                    </a:lnTo>
                    <a:lnTo>
                      <a:pt x="133" y="586"/>
                    </a:lnTo>
                    <a:lnTo>
                      <a:pt x="143" y="579"/>
                    </a:lnTo>
                    <a:lnTo>
                      <a:pt x="153" y="572"/>
                    </a:lnTo>
                    <a:lnTo>
                      <a:pt x="162" y="565"/>
                    </a:lnTo>
                    <a:lnTo>
                      <a:pt x="171" y="557"/>
                    </a:lnTo>
                    <a:lnTo>
                      <a:pt x="180" y="550"/>
                    </a:lnTo>
                    <a:lnTo>
                      <a:pt x="189" y="543"/>
                    </a:lnTo>
                    <a:lnTo>
                      <a:pt x="198" y="537"/>
                    </a:lnTo>
                    <a:lnTo>
                      <a:pt x="208" y="532"/>
                    </a:lnTo>
                    <a:lnTo>
                      <a:pt x="217" y="528"/>
                    </a:lnTo>
                    <a:lnTo>
                      <a:pt x="214" y="511"/>
                    </a:lnTo>
                    <a:lnTo>
                      <a:pt x="211" y="494"/>
                    </a:lnTo>
                    <a:lnTo>
                      <a:pt x="208" y="477"/>
                    </a:lnTo>
                    <a:lnTo>
                      <a:pt x="205" y="460"/>
                    </a:lnTo>
                    <a:lnTo>
                      <a:pt x="202" y="443"/>
                    </a:lnTo>
                    <a:lnTo>
                      <a:pt x="199" y="427"/>
                    </a:lnTo>
                    <a:lnTo>
                      <a:pt x="197" y="410"/>
                    </a:lnTo>
                    <a:lnTo>
                      <a:pt x="194" y="394"/>
                    </a:lnTo>
                    <a:lnTo>
                      <a:pt x="191" y="378"/>
                    </a:lnTo>
                    <a:lnTo>
                      <a:pt x="187" y="362"/>
                    </a:lnTo>
                    <a:lnTo>
                      <a:pt x="184" y="345"/>
                    </a:lnTo>
                    <a:lnTo>
                      <a:pt x="182" y="329"/>
                    </a:lnTo>
                    <a:lnTo>
                      <a:pt x="179" y="313"/>
                    </a:lnTo>
                    <a:lnTo>
                      <a:pt x="176" y="296"/>
                    </a:lnTo>
                    <a:lnTo>
                      <a:pt x="173" y="280"/>
                    </a:lnTo>
                    <a:lnTo>
                      <a:pt x="170" y="264"/>
                    </a:lnTo>
                    <a:lnTo>
                      <a:pt x="167" y="248"/>
                    </a:lnTo>
                    <a:lnTo>
                      <a:pt x="164" y="232"/>
                    </a:lnTo>
                    <a:lnTo>
                      <a:pt x="161" y="215"/>
                    </a:lnTo>
                    <a:lnTo>
                      <a:pt x="158" y="199"/>
                    </a:lnTo>
                    <a:lnTo>
                      <a:pt x="155" y="183"/>
                    </a:lnTo>
                    <a:lnTo>
                      <a:pt x="152" y="167"/>
                    </a:lnTo>
                    <a:lnTo>
                      <a:pt x="149" y="150"/>
                    </a:lnTo>
                    <a:lnTo>
                      <a:pt x="146" y="134"/>
                    </a:lnTo>
                    <a:lnTo>
                      <a:pt x="143" y="118"/>
                    </a:lnTo>
                    <a:lnTo>
                      <a:pt x="140" y="101"/>
                    </a:lnTo>
                    <a:lnTo>
                      <a:pt x="137" y="85"/>
                    </a:lnTo>
                    <a:lnTo>
                      <a:pt x="135" y="68"/>
                    </a:lnTo>
                    <a:lnTo>
                      <a:pt x="132" y="51"/>
                    </a:lnTo>
                    <a:lnTo>
                      <a:pt x="129" y="34"/>
                    </a:lnTo>
                    <a:lnTo>
                      <a:pt x="125" y="17"/>
                    </a:lnTo>
                    <a:lnTo>
                      <a:pt x="123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2F538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48" name="Group 626"/>
            <p:cNvGrpSpPr>
              <a:grpSpLocks/>
            </p:cNvGrpSpPr>
            <p:nvPr/>
          </p:nvGrpSpPr>
          <p:grpSpPr bwMode="auto">
            <a:xfrm>
              <a:off x="4702175" y="3082926"/>
              <a:ext cx="357187" cy="1004888"/>
              <a:chOff x="2962" y="1942"/>
              <a:chExt cx="225" cy="633"/>
            </a:xfrm>
          </p:grpSpPr>
          <p:sp>
            <p:nvSpPr>
              <p:cNvPr id="2756" name="Freeform 623"/>
              <p:cNvSpPr>
                <a:spLocks/>
              </p:cNvSpPr>
              <p:nvPr/>
            </p:nvSpPr>
            <p:spPr bwMode="auto">
              <a:xfrm>
                <a:off x="2978" y="1958"/>
                <a:ext cx="209" cy="617"/>
              </a:xfrm>
              <a:custGeom>
                <a:avLst/>
                <a:gdLst/>
                <a:ahLst/>
                <a:cxnLst>
                  <a:cxn ang="0">
                    <a:pos x="66" y="14"/>
                  </a:cxn>
                  <a:cxn ang="0">
                    <a:pos x="75" y="42"/>
                  </a:cxn>
                  <a:cxn ang="0">
                    <a:pos x="84" y="70"/>
                  </a:cxn>
                  <a:cxn ang="0">
                    <a:pos x="93" y="98"/>
                  </a:cxn>
                  <a:cxn ang="0">
                    <a:pos x="102" y="127"/>
                  </a:cxn>
                  <a:cxn ang="0">
                    <a:pos x="112" y="156"/>
                  </a:cxn>
                  <a:cxn ang="0">
                    <a:pos x="121" y="185"/>
                  </a:cxn>
                  <a:cxn ang="0">
                    <a:pos x="130" y="213"/>
                  </a:cxn>
                  <a:cxn ang="0">
                    <a:pos x="139" y="242"/>
                  </a:cxn>
                  <a:cxn ang="0">
                    <a:pos x="148" y="271"/>
                  </a:cxn>
                  <a:cxn ang="0">
                    <a:pos x="157" y="300"/>
                  </a:cxn>
                  <a:cxn ang="0">
                    <a:pos x="167" y="329"/>
                  </a:cxn>
                  <a:cxn ang="0">
                    <a:pos x="176" y="357"/>
                  </a:cxn>
                  <a:cxn ang="0">
                    <a:pos x="185" y="385"/>
                  </a:cxn>
                  <a:cxn ang="0">
                    <a:pos x="194" y="414"/>
                  </a:cxn>
                  <a:cxn ang="0">
                    <a:pos x="202" y="442"/>
                  </a:cxn>
                  <a:cxn ang="0">
                    <a:pos x="208" y="466"/>
                  </a:cxn>
                  <a:cxn ang="0">
                    <a:pos x="209" y="488"/>
                  </a:cxn>
                  <a:cxn ang="0">
                    <a:pos x="208" y="509"/>
                  </a:cxn>
                  <a:cxn ang="0">
                    <a:pos x="203" y="529"/>
                  </a:cxn>
                  <a:cxn ang="0">
                    <a:pos x="196" y="548"/>
                  </a:cxn>
                  <a:cxn ang="0">
                    <a:pos x="187" y="567"/>
                  </a:cxn>
                  <a:cxn ang="0">
                    <a:pos x="176" y="586"/>
                  </a:cxn>
                  <a:cxn ang="0">
                    <a:pos x="162" y="605"/>
                  </a:cxn>
                  <a:cxn ang="0">
                    <a:pos x="144" y="616"/>
                  </a:cxn>
                  <a:cxn ang="0">
                    <a:pos x="122" y="615"/>
                  </a:cxn>
                  <a:cxn ang="0">
                    <a:pos x="101" y="609"/>
                  </a:cxn>
                  <a:cxn ang="0">
                    <a:pos x="82" y="598"/>
                  </a:cxn>
                  <a:cxn ang="0">
                    <a:pos x="64" y="585"/>
                  </a:cxn>
                  <a:cxn ang="0">
                    <a:pos x="46" y="570"/>
                  </a:cxn>
                  <a:cxn ang="0">
                    <a:pos x="28" y="557"/>
                  </a:cxn>
                  <a:cxn ang="0">
                    <a:pos x="10" y="547"/>
                  </a:cxn>
                  <a:cxn ang="0">
                    <a:pos x="2" y="526"/>
                  </a:cxn>
                  <a:cxn ang="0">
                    <a:pos x="7" y="492"/>
                  </a:cxn>
                  <a:cxn ang="0">
                    <a:pos x="11" y="458"/>
                  </a:cxn>
                  <a:cxn ang="0">
                    <a:pos x="15" y="424"/>
                  </a:cxn>
                  <a:cxn ang="0">
                    <a:pos x="19" y="390"/>
                  </a:cxn>
                  <a:cxn ang="0">
                    <a:pos x="22" y="356"/>
                  </a:cxn>
                  <a:cxn ang="0">
                    <a:pos x="26" y="322"/>
                  </a:cxn>
                  <a:cxn ang="0">
                    <a:pos x="30" y="289"/>
                  </a:cxn>
                  <a:cxn ang="0">
                    <a:pos x="33" y="255"/>
                  </a:cxn>
                  <a:cxn ang="0">
                    <a:pos x="36" y="221"/>
                  </a:cxn>
                  <a:cxn ang="0">
                    <a:pos x="41" y="187"/>
                  </a:cxn>
                  <a:cxn ang="0">
                    <a:pos x="44" y="153"/>
                  </a:cxn>
                  <a:cxn ang="0">
                    <a:pos x="48" y="120"/>
                  </a:cxn>
                  <a:cxn ang="0">
                    <a:pos x="52" y="86"/>
                  </a:cxn>
                  <a:cxn ang="0">
                    <a:pos x="56" y="51"/>
                  </a:cxn>
                  <a:cxn ang="0">
                    <a:pos x="60" y="17"/>
                  </a:cxn>
                </a:cxnLst>
                <a:rect l="0" t="0" r="r" b="b"/>
                <a:pathLst>
                  <a:path w="209" h="617">
                    <a:moveTo>
                      <a:pt x="62" y="0"/>
                    </a:moveTo>
                    <a:lnTo>
                      <a:pt x="66" y="14"/>
                    </a:lnTo>
                    <a:lnTo>
                      <a:pt x="71" y="28"/>
                    </a:lnTo>
                    <a:lnTo>
                      <a:pt x="75" y="42"/>
                    </a:lnTo>
                    <a:lnTo>
                      <a:pt x="80" y="56"/>
                    </a:lnTo>
                    <a:lnTo>
                      <a:pt x="84" y="70"/>
                    </a:lnTo>
                    <a:lnTo>
                      <a:pt x="89" y="84"/>
                    </a:lnTo>
                    <a:lnTo>
                      <a:pt x="93" y="98"/>
                    </a:lnTo>
                    <a:lnTo>
                      <a:pt x="98" y="112"/>
                    </a:lnTo>
                    <a:lnTo>
                      <a:pt x="102" y="127"/>
                    </a:lnTo>
                    <a:lnTo>
                      <a:pt x="107" y="141"/>
                    </a:lnTo>
                    <a:lnTo>
                      <a:pt x="112" y="156"/>
                    </a:lnTo>
                    <a:lnTo>
                      <a:pt x="116" y="170"/>
                    </a:lnTo>
                    <a:lnTo>
                      <a:pt x="121" y="185"/>
                    </a:lnTo>
                    <a:lnTo>
                      <a:pt x="125" y="199"/>
                    </a:lnTo>
                    <a:lnTo>
                      <a:pt x="130" y="213"/>
                    </a:lnTo>
                    <a:lnTo>
                      <a:pt x="135" y="227"/>
                    </a:lnTo>
                    <a:lnTo>
                      <a:pt x="139" y="242"/>
                    </a:lnTo>
                    <a:lnTo>
                      <a:pt x="144" y="257"/>
                    </a:lnTo>
                    <a:lnTo>
                      <a:pt x="148" y="271"/>
                    </a:lnTo>
                    <a:lnTo>
                      <a:pt x="152" y="285"/>
                    </a:lnTo>
                    <a:lnTo>
                      <a:pt x="157" y="300"/>
                    </a:lnTo>
                    <a:lnTo>
                      <a:pt x="162" y="314"/>
                    </a:lnTo>
                    <a:lnTo>
                      <a:pt x="167" y="329"/>
                    </a:lnTo>
                    <a:lnTo>
                      <a:pt x="171" y="343"/>
                    </a:lnTo>
                    <a:lnTo>
                      <a:pt x="176" y="357"/>
                    </a:lnTo>
                    <a:lnTo>
                      <a:pt x="180" y="371"/>
                    </a:lnTo>
                    <a:lnTo>
                      <a:pt x="185" y="385"/>
                    </a:lnTo>
                    <a:lnTo>
                      <a:pt x="189" y="399"/>
                    </a:lnTo>
                    <a:lnTo>
                      <a:pt x="194" y="414"/>
                    </a:lnTo>
                    <a:lnTo>
                      <a:pt x="198" y="428"/>
                    </a:lnTo>
                    <a:lnTo>
                      <a:pt x="202" y="442"/>
                    </a:lnTo>
                    <a:lnTo>
                      <a:pt x="206" y="455"/>
                    </a:lnTo>
                    <a:lnTo>
                      <a:pt x="208" y="466"/>
                    </a:lnTo>
                    <a:lnTo>
                      <a:pt x="209" y="477"/>
                    </a:lnTo>
                    <a:lnTo>
                      <a:pt x="209" y="488"/>
                    </a:lnTo>
                    <a:lnTo>
                      <a:pt x="209" y="498"/>
                    </a:lnTo>
                    <a:lnTo>
                      <a:pt x="208" y="509"/>
                    </a:lnTo>
                    <a:lnTo>
                      <a:pt x="206" y="519"/>
                    </a:lnTo>
                    <a:lnTo>
                      <a:pt x="203" y="529"/>
                    </a:lnTo>
                    <a:lnTo>
                      <a:pt x="200" y="539"/>
                    </a:lnTo>
                    <a:lnTo>
                      <a:pt x="196" y="548"/>
                    </a:lnTo>
                    <a:lnTo>
                      <a:pt x="192" y="558"/>
                    </a:lnTo>
                    <a:lnTo>
                      <a:pt x="187" y="567"/>
                    </a:lnTo>
                    <a:lnTo>
                      <a:pt x="182" y="577"/>
                    </a:lnTo>
                    <a:lnTo>
                      <a:pt x="176" y="586"/>
                    </a:lnTo>
                    <a:lnTo>
                      <a:pt x="170" y="596"/>
                    </a:lnTo>
                    <a:lnTo>
                      <a:pt x="162" y="605"/>
                    </a:lnTo>
                    <a:lnTo>
                      <a:pt x="155" y="614"/>
                    </a:lnTo>
                    <a:lnTo>
                      <a:pt x="144" y="616"/>
                    </a:lnTo>
                    <a:lnTo>
                      <a:pt x="132" y="617"/>
                    </a:lnTo>
                    <a:lnTo>
                      <a:pt x="122" y="615"/>
                    </a:lnTo>
                    <a:lnTo>
                      <a:pt x="111" y="613"/>
                    </a:lnTo>
                    <a:lnTo>
                      <a:pt x="101" y="609"/>
                    </a:lnTo>
                    <a:lnTo>
                      <a:pt x="91" y="603"/>
                    </a:lnTo>
                    <a:lnTo>
                      <a:pt x="82" y="598"/>
                    </a:lnTo>
                    <a:lnTo>
                      <a:pt x="73" y="591"/>
                    </a:lnTo>
                    <a:lnTo>
                      <a:pt x="64" y="585"/>
                    </a:lnTo>
                    <a:lnTo>
                      <a:pt x="55" y="577"/>
                    </a:lnTo>
                    <a:lnTo>
                      <a:pt x="46" y="570"/>
                    </a:lnTo>
                    <a:lnTo>
                      <a:pt x="37" y="564"/>
                    </a:lnTo>
                    <a:lnTo>
                      <a:pt x="28" y="557"/>
                    </a:lnTo>
                    <a:lnTo>
                      <a:pt x="19" y="552"/>
                    </a:lnTo>
                    <a:lnTo>
                      <a:pt x="10" y="547"/>
                    </a:lnTo>
                    <a:lnTo>
                      <a:pt x="0" y="543"/>
                    </a:lnTo>
                    <a:lnTo>
                      <a:pt x="2" y="526"/>
                    </a:lnTo>
                    <a:lnTo>
                      <a:pt x="5" y="509"/>
                    </a:lnTo>
                    <a:lnTo>
                      <a:pt x="7" y="492"/>
                    </a:lnTo>
                    <a:lnTo>
                      <a:pt x="9" y="475"/>
                    </a:lnTo>
                    <a:lnTo>
                      <a:pt x="11" y="458"/>
                    </a:lnTo>
                    <a:lnTo>
                      <a:pt x="13" y="441"/>
                    </a:lnTo>
                    <a:lnTo>
                      <a:pt x="15" y="424"/>
                    </a:lnTo>
                    <a:lnTo>
                      <a:pt x="17" y="407"/>
                    </a:lnTo>
                    <a:lnTo>
                      <a:pt x="19" y="390"/>
                    </a:lnTo>
                    <a:lnTo>
                      <a:pt x="21" y="373"/>
                    </a:lnTo>
                    <a:lnTo>
                      <a:pt x="22" y="356"/>
                    </a:lnTo>
                    <a:lnTo>
                      <a:pt x="24" y="339"/>
                    </a:lnTo>
                    <a:lnTo>
                      <a:pt x="26" y="322"/>
                    </a:lnTo>
                    <a:lnTo>
                      <a:pt x="28" y="305"/>
                    </a:lnTo>
                    <a:lnTo>
                      <a:pt x="30" y="289"/>
                    </a:lnTo>
                    <a:lnTo>
                      <a:pt x="32" y="271"/>
                    </a:lnTo>
                    <a:lnTo>
                      <a:pt x="33" y="255"/>
                    </a:lnTo>
                    <a:lnTo>
                      <a:pt x="35" y="238"/>
                    </a:lnTo>
                    <a:lnTo>
                      <a:pt x="36" y="221"/>
                    </a:lnTo>
                    <a:lnTo>
                      <a:pt x="38" y="204"/>
                    </a:lnTo>
                    <a:lnTo>
                      <a:pt x="41" y="187"/>
                    </a:lnTo>
                    <a:lnTo>
                      <a:pt x="42" y="170"/>
                    </a:lnTo>
                    <a:lnTo>
                      <a:pt x="44" y="153"/>
                    </a:lnTo>
                    <a:lnTo>
                      <a:pt x="46" y="136"/>
                    </a:lnTo>
                    <a:lnTo>
                      <a:pt x="48" y="120"/>
                    </a:lnTo>
                    <a:lnTo>
                      <a:pt x="49" y="102"/>
                    </a:lnTo>
                    <a:lnTo>
                      <a:pt x="52" y="86"/>
                    </a:lnTo>
                    <a:lnTo>
                      <a:pt x="54" y="68"/>
                    </a:lnTo>
                    <a:lnTo>
                      <a:pt x="56" y="51"/>
                    </a:lnTo>
                    <a:lnTo>
                      <a:pt x="58" y="34"/>
                    </a:lnTo>
                    <a:lnTo>
                      <a:pt x="60" y="17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7" name="Freeform 624"/>
              <p:cNvSpPr>
                <a:spLocks/>
              </p:cNvSpPr>
              <p:nvPr/>
            </p:nvSpPr>
            <p:spPr bwMode="auto">
              <a:xfrm>
                <a:off x="2962" y="1942"/>
                <a:ext cx="209" cy="617"/>
              </a:xfrm>
              <a:custGeom>
                <a:avLst/>
                <a:gdLst/>
                <a:ahLst/>
                <a:cxnLst>
                  <a:cxn ang="0">
                    <a:pos x="66" y="14"/>
                  </a:cxn>
                  <a:cxn ang="0">
                    <a:pos x="75" y="42"/>
                  </a:cxn>
                  <a:cxn ang="0">
                    <a:pos x="84" y="70"/>
                  </a:cxn>
                  <a:cxn ang="0">
                    <a:pos x="93" y="98"/>
                  </a:cxn>
                  <a:cxn ang="0">
                    <a:pos x="102" y="127"/>
                  </a:cxn>
                  <a:cxn ang="0">
                    <a:pos x="111" y="156"/>
                  </a:cxn>
                  <a:cxn ang="0">
                    <a:pos x="121" y="185"/>
                  </a:cxn>
                  <a:cxn ang="0">
                    <a:pos x="130" y="213"/>
                  </a:cxn>
                  <a:cxn ang="0">
                    <a:pos x="139" y="242"/>
                  </a:cxn>
                  <a:cxn ang="0">
                    <a:pos x="148" y="271"/>
                  </a:cxn>
                  <a:cxn ang="0">
                    <a:pos x="157" y="300"/>
                  </a:cxn>
                  <a:cxn ang="0">
                    <a:pos x="167" y="329"/>
                  </a:cxn>
                  <a:cxn ang="0">
                    <a:pos x="176" y="357"/>
                  </a:cxn>
                  <a:cxn ang="0">
                    <a:pos x="185" y="385"/>
                  </a:cxn>
                  <a:cxn ang="0">
                    <a:pos x="194" y="414"/>
                  </a:cxn>
                  <a:cxn ang="0">
                    <a:pos x="202" y="441"/>
                  </a:cxn>
                  <a:cxn ang="0">
                    <a:pos x="208" y="466"/>
                  </a:cxn>
                  <a:cxn ang="0">
                    <a:pos x="209" y="488"/>
                  </a:cxn>
                  <a:cxn ang="0">
                    <a:pos x="208" y="509"/>
                  </a:cxn>
                  <a:cxn ang="0">
                    <a:pos x="203" y="529"/>
                  </a:cxn>
                  <a:cxn ang="0">
                    <a:pos x="196" y="548"/>
                  </a:cxn>
                  <a:cxn ang="0">
                    <a:pos x="187" y="567"/>
                  </a:cxn>
                  <a:cxn ang="0">
                    <a:pos x="176" y="586"/>
                  </a:cxn>
                  <a:cxn ang="0">
                    <a:pos x="162" y="605"/>
                  </a:cxn>
                  <a:cxn ang="0">
                    <a:pos x="144" y="616"/>
                  </a:cxn>
                  <a:cxn ang="0">
                    <a:pos x="122" y="615"/>
                  </a:cxn>
                  <a:cxn ang="0">
                    <a:pos x="101" y="609"/>
                  </a:cxn>
                  <a:cxn ang="0">
                    <a:pos x="82" y="598"/>
                  </a:cxn>
                  <a:cxn ang="0">
                    <a:pos x="64" y="585"/>
                  </a:cxn>
                  <a:cxn ang="0">
                    <a:pos x="46" y="570"/>
                  </a:cxn>
                  <a:cxn ang="0">
                    <a:pos x="28" y="557"/>
                  </a:cxn>
                  <a:cxn ang="0">
                    <a:pos x="10" y="547"/>
                  </a:cxn>
                  <a:cxn ang="0">
                    <a:pos x="2" y="526"/>
                  </a:cxn>
                  <a:cxn ang="0">
                    <a:pos x="7" y="492"/>
                  </a:cxn>
                  <a:cxn ang="0">
                    <a:pos x="11" y="458"/>
                  </a:cxn>
                  <a:cxn ang="0">
                    <a:pos x="15" y="424"/>
                  </a:cxn>
                  <a:cxn ang="0">
                    <a:pos x="19" y="390"/>
                  </a:cxn>
                  <a:cxn ang="0">
                    <a:pos x="22" y="356"/>
                  </a:cxn>
                  <a:cxn ang="0">
                    <a:pos x="26" y="323"/>
                  </a:cxn>
                  <a:cxn ang="0">
                    <a:pos x="30" y="289"/>
                  </a:cxn>
                  <a:cxn ang="0">
                    <a:pos x="33" y="255"/>
                  </a:cxn>
                  <a:cxn ang="0">
                    <a:pos x="36" y="221"/>
                  </a:cxn>
                  <a:cxn ang="0">
                    <a:pos x="41" y="187"/>
                  </a:cxn>
                  <a:cxn ang="0">
                    <a:pos x="44" y="153"/>
                  </a:cxn>
                  <a:cxn ang="0">
                    <a:pos x="48" y="120"/>
                  </a:cxn>
                  <a:cxn ang="0">
                    <a:pos x="52" y="86"/>
                  </a:cxn>
                  <a:cxn ang="0">
                    <a:pos x="56" y="51"/>
                  </a:cxn>
                  <a:cxn ang="0">
                    <a:pos x="60" y="17"/>
                  </a:cxn>
                </a:cxnLst>
                <a:rect l="0" t="0" r="r" b="b"/>
                <a:pathLst>
                  <a:path w="209" h="617">
                    <a:moveTo>
                      <a:pt x="62" y="0"/>
                    </a:moveTo>
                    <a:lnTo>
                      <a:pt x="66" y="14"/>
                    </a:lnTo>
                    <a:lnTo>
                      <a:pt x="71" y="28"/>
                    </a:lnTo>
                    <a:lnTo>
                      <a:pt x="75" y="42"/>
                    </a:lnTo>
                    <a:lnTo>
                      <a:pt x="80" y="56"/>
                    </a:lnTo>
                    <a:lnTo>
                      <a:pt x="84" y="70"/>
                    </a:lnTo>
                    <a:lnTo>
                      <a:pt x="89" y="84"/>
                    </a:lnTo>
                    <a:lnTo>
                      <a:pt x="93" y="98"/>
                    </a:lnTo>
                    <a:lnTo>
                      <a:pt x="98" y="113"/>
                    </a:lnTo>
                    <a:lnTo>
                      <a:pt x="102" y="127"/>
                    </a:lnTo>
                    <a:lnTo>
                      <a:pt x="107" y="141"/>
                    </a:lnTo>
                    <a:lnTo>
                      <a:pt x="111" y="156"/>
                    </a:lnTo>
                    <a:lnTo>
                      <a:pt x="116" y="170"/>
                    </a:lnTo>
                    <a:lnTo>
                      <a:pt x="121" y="185"/>
                    </a:lnTo>
                    <a:lnTo>
                      <a:pt x="125" y="199"/>
                    </a:lnTo>
                    <a:lnTo>
                      <a:pt x="130" y="213"/>
                    </a:lnTo>
                    <a:lnTo>
                      <a:pt x="135" y="227"/>
                    </a:lnTo>
                    <a:lnTo>
                      <a:pt x="139" y="242"/>
                    </a:lnTo>
                    <a:lnTo>
                      <a:pt x="144" y="257"/>
                    </a:lnTo>
                    <a:lnTo>
                      <a:pt x="148" y="271"/>
                    </a:lnTo>
                    <a:lnTo>
                      <a:pt x="153" y="285"/>
                    </a:lnTo>
                    <a:lnTo>
                      <a:pt x="157" y="300"/>
                    </a:lnTo>
                    <a:lnTo>
                      <a:pt x="162" y="314"/>
                    </a:lnTo>
                    <a:lnTo>
                      <a:pt x="167" y="329"/>
                    </a:lnTo>
                    <a:lnTo>
                      <a:pt x="171" y="343"/>
                    </a:lnTo>
                    <a:lnTo>
                      <a:pt x="176" y="357"/>
                    </a:lnTo>
                    <a:lnTo>
                      <a:pt x="180" y="371"/>
                    </a:lnTo>
                    <a:lnTo>
                      <a:pt x="185" y="385"/>
                    </a:lnTo>
                    <a:lnTo>
                      <a:pt x="189" y="399"/>
                    </a:lnTo>
                    <a:lnTo>
                      <a:pt x="194" y="414"/>
                    </a:lnTo>
                    <a:lnTo>
                      <a:pt x="198" y="428"/>
                    </a:lnTo>
                    <a:lnTo>
                      <a:pt x="202" y="441"/>
                    </a:lnTo>
                    <a:lnTo>
                      <a:pt x="207" y="455"/>
                    </a:lnTo>
                    <a:lnTo>
                      <a:pt x="208" y="466"/>
                    </a:lnTo>
                    <a:lnTo>
                      <a:pt x="209" y="477"/>
                    </a:lnTo>
                    <a:lnTo>
                      <a:pt x="209" y="488"/>
                    </a:lnTo>
                    <a:lnTo>
                      <a:pt x="209" y="498"/>
                    </a:lnTo>
                    <a:lnTo>
                      <a:pt x="208" y="509"/>
                    </a:lnTo>
                    <a:lnTo>
                      <a:pt x="206" y="519"/>
                    </a:lnTo>
                    <a:lnTo>
                      <a:pt x="203" y="529"/>
                    </a:lnTo>
                    <a:lnTo>
                      <a:pt x="200" y="539"/>
                    </a:lnTo>
                    <a:lnTo>
                      <a:pt x="196" y="548"/>
                    </a:lnTo>
                    <a:lnTo>
                      <a:pt x="192" y="558"/>
                    </a:lnTo>
                    <a:lnTo>
                      <a:pt x="187" y="567"/>
                    </a:lnTo>
                    <a:lnTo>
                      <a:pt x="182" y="577"/>
                    </a:lnTo>
                    <a:lnTo>
                      <a:pt x="176" y="586"/>
                    </a:lnTo>
                    <a:lnTo>
                      <a:pt x="170" y="596"/>
                    </a:lnTo>
                    <a:lnTo>
                      <a:pt x="162" y="605"/>
                    </a:lnTo>
                    <a:lnTo>
                      <a:pt x="155" y="614"/>
                    </a:lnTo>
                    <a:lnTo>
                      <a:pt x="144" y="616"/>
                    </a:lnTo>
                    <a:lnTo>
                      <a:pt x="132" y="617"/>
                    </a:lnTo>
                    <a:lnTo>
                      <a:pt x="122" y="615"/>
                    </a:lnTo>
                    <a:lnTo>
                      <a:pt x="111" y="613"/>
                    </a:lnTo>
                    <a:lnTo>
                      <a:pt x="101" y="609"/>
                    </a:lnTo>
                    <a:lnTo>
                      <a:pt x="91" y="603"/>
                    </a:lnTo>
                    <a:lnTo>
                      <a:pt x="82" y="598"/>
                    </a:lnTo>
                    <a:lnTo>
                      <a:pt x="73" y="591"/>
                    </a:lnTo>
                    <a:lnTo>
                      <a:pt x="64" y="585"/>
                    </a:lnTo>
                    <a:lnTo>
                      <a:pt x="55" y="577"/>
                    </a:lnTo>
                    <a:lnTo>
                      <a:pt x="46" y="570"/>
                    </a:lnTo>
                    <a:lnTo>
                      <a:pt x="37" y="564"/>
                    </a:lnTo>
                    <a:lnTo>
                      <a:pt x="28" y="557"/>
                    </a:lnTo>
                    <a:lnTo>
                      <a:pt x="19" y="552"/>
                    </a:lnTo>
                    <a:lnTo>
                      <a:pt x="10" y="547"/>
                    </a:lnTo>
                    <a:lnTo>
                      <a:pt x="0" y="543"/>
                    </a:lnTo>
                    <a:lnTo>
                      <a:pt x="2" y="526"/>
                    </a:lnTo>
                    <a:lnTo>
                      <a:pt x="5" y="509"/>
                    </a:lnTo>
                    <a:lnTo>
                      <a:pt x="7" y="492"/>
                    </a:lnTo>
                    <a:lnTo>
                      <a:pt x="9" y="475"/>
                    </a:lnTo>
                    <a:lnTo>
                      <a:pt x="11" y="458"/>
                    </a:lnTo>
                    <a:lnTo>
                      <a:pt x="13" y="441"/>
                    </a:lnTo>
                    <a:lnTo>
                      <a:pt x="15" y="424"/>
                    </a:lnTo>
                    <a:lnTo>
                      <a:pt x="17" y="407"/>
                    </a:lnTo>
                    <a:lnTo>
                      <a:pt x="19" y="390"/>
                    </a:lnTo>
                    <a:lnTo>
                      <a:pt x="21" y="373"/>
                    </a:lnTo>
                    <a:lnTo>
                      <a:pt x="22" y="356"/>
                    </a:lnTo>
                    <a:lnTo>
                      <a:pt x="24" y="339"/>
                    </a:lnTo>
                    <a:lnTo>
                      <a:pt x="26" y="323"/>
                    </a:lnTo>
                    <a:lnTo>
                      <a:pt x="28" y="305"/>
                    </a:lnTo>
                    <a:lnTo>
                      <a:pt x="30" y="289"/>
                    </a:lnTo>
                    <a:lnTo>
                      <a:pt x="32" y="272"/>
                    </a:lnTo>
                    <a:lnTo>
                      <a:pt x="33" y="255"/>
                    </a:lnTo>
                    <a:lnTo>
                      <a:pt x="35" y="238"/>
                    </a:lnTo>
                    <a:lnTo>
                      <a:pt x="36" y="221"/>
                    </a:lnTo>
                    <a:lnTo>
                      <a:pt x="38" y="204"/>
                    </a:lnTo>
                    <a:lnTo>
                      <a:pt x="41" y="187"/>
                    </a:lnTo>
                    <a:lnTo>
                      <a:pt x="42" y="170"/>
                    </a:lnTo>
                    <a:lnTo>
                      <a:pt x="44" y="153"/>
                    </a:lnTo>
                    <a:lnTo>
                      <a:pt x="46" y="136"/>
                    </a:lnTo>
                    <a:lnTo>
                      <a:pt x="48" y="120"/>
                    </a:lnTo>
                    <a:lnTo>
                      <a:pt x="49" y="102"/>
                    </a:lnTo>
                    <a:lnTo>
                      <a:pt x="52" y="86"/>
                    </a:lnTo>
                    <a:lnTo>
                      <a:pt x="54" y="68"/>
                    </a:lnTo>
                    <a:lnTo>
                      <a:pt x="56" y="51"/>
                    </a:lnTo>
                    <a:lnTo>
                      <a:pt x="58" y="34"/>
                    </a:lnTo>
                    <a:lnTo>
                      <a:pt x="60" y="17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7FA1D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8" name="Freeform 625"/>
              <p:cNvSpPr>
                <a:spLocks/>
              </p:cNvSpPr>
              <p:nvPr/>
            </p:nvSpPr>
            <p:spPr bwMode="auto">
              <a:xfrm>
                <a:off x="2962" y="1942"/>
                <a:ext cx="209" cy="617"/>
              </a:xfrm>
              <a:custGeom>
                <a:avLst/>
                <a:gdLst/>
                <a:ahLst/>
                <a:cxnLst>
                  <a:cxn ang="0">
                    <a:pos x="66" y="14"/>
                  </a:cxn>
                  <a:cxn ang="0">
                    <a:pos x="75" y="42"/>
                  </a:cxn>
                  <a:cxn ang="0">
                    <a:pos x="84" y="70"/>
                  </a:cxn>
                  <a:cxn ang="0">
                    <a:pos x="93" y="98"/>
                  </a:cxn>
                  <a:cxn ang="0">
                    <a:pos x="102" y="127"/>
                  </a:cxn>
                  <a:cxn ang="0">
                    <a:pos x="111" y="156"/>
                  </a:cxn>
                  <a:cxn ang="0">
                    <a:pos x="121" y="185"/>
                  </a:cxn>
                  <a:cxn ang="0">
                    <a:pos x="130" y="213"/>
                  </a:cxn>
                  <a:cxn ang="0">
                    <a:pos x="139" y="242"/>
                  </a:cxn>
                  <a:cxn ang="0">
                    <a:pos x="148" y="271"/>
                  </a:cxn>
                  <a:cxn ang="0">
                    <a:pos x="157" y="300"/>
                  </a:cxn>
                  <a:cxn ang="0">
                    <a:pos x="167" y="329"/>
                  </a:cxn>
                  <a:cxn ang="0">
                    <a:pos x="176" y="357"/>
                  </a:cxn>
                  <a:cxn ang="0">
                    <a:pos x="185" y="385"/>
                  </a:cxn>
                  <a:cxn ang="0">
                    <a:pos x="194" y="414"/>
                  </a:cxn>
                  <a:cxn ang="0">
                    <a:pos x="202" y="441"/>
                  </a:cxn>
                  <a:cxn ang="0">
                    <a:pos x="208" y="466"/>
                  </a:cxn>
                  <a:cxn ang="0">
                    <a:pos x="209" y="488"/>
                  </a:cxn>
                  <a:cxn ang="0">
                    <a:pos x="208" y="509"/>
                  </a:cxn>
                  <a:cxn ang="0">
                    <a:pos x="203" y="529"/>
                  </a:cxn>
                  <a:cxn ang="0">
                    <a:pos x="196" y="548"/>
                  </a:cxn>
                  <a:cxn ang="0">
                    <a:pos x="187" y="567"/>
                  </a:cxn>
                  <a:cxn ang="0">
                    <a:pos x="176" y="586"/>
                  </a:cxn>
                  <a:cxn ang="0">
                    <a:pos x="162" y="605"/>
                  </a:cxn>
                  <a:cxn ang="0">
                    <a:pos x="144" y="616"/>
                  </a:cxn>
                  <a:cxn ang="0">
                    <a:pos x="122" y="615"/>
                  </a:cxn>
                  <a:cxn ang="0">
                    <a:pos x="101" y="609"/>
                  </a:cxn>
                  <a:cxn ang="0">
                    <a:pos x="82" y="598"/>
                  </a:cxn>
                  <a:cxn ang="0">
                    <a:pos x="64" y="585"/>
                  </a:cxn>
                  <a:cxn ang="0">
                    <a:pos x="46" y="570"/>
                  </a:cxn>
                  <a:cxn ang="0">
                    <a:pos x="28" y="557"/>
                  </a:cxn>
                  <a:cxn ang="0">
                    <a:pos x="10" y="547"/>
                  </a:cxn>
                  <a:cxn ang="0">
                    <a:pos x="2" y="526"/>
                  </a:cxn>
                  <a:cxn ang="0">
                    <a:pos x="7" y="492"/>
                  </a:cxn>
                  <a:cxn ang="0">
                    <a:pos x="11" y="458"/>
                  </a:cxn>
                  <a:cxn ang="0">
                    <a:pos x="15" y="424"/>
                  </a:cxn>
                  <a:cxn ang="0">
                    <a:pos x="19" y="390"/>
                  </a:cxn>
                  <a:cxn ang="0">
                    <a:pos x="22" y="356"/>
                  </a:cxn>
                  <a:cxn ang="0">
                    <a:pos x="26" y="323"/>
                  </a:cxn>
                  <a:cxn ang="0">
                    <a:pos x="30" y="289"/>
                  </a:cxn>
                  <a:cxn ang="0">
                    <a:pos x="33" y="255"/>
                  </a:cxn>
                  <a:cxn ang="0">
                    <a:pos x="36" y="221"/>
                  </a:cxn>
                  <a:cxn ang="0">
                    <a:pos x="41" y="187"/>
                  </a:cxn>
                  <a:cxn ang="0">
                    <a:pos x="44" y="153"/>
                  </a:cxn>
                  <a:cxn ang="0">
                    <a:pos x="48" y="120"/>
                  </a:cxn>
                  <a:cxn ang="0">
                    <a:pos x="52" y="86"/>
                  </a:cxn>
                  <a:cxn ang="0">
                    <a:pos x="56" y="51"/>
                  </a:cxn>
                  <a:cxn ang="0">
                    <a:pos x="60" y="17"/>
                  </a:cxn>
                </a:cxnLst>
                <a:rect l="0" t="0" r="r" b="b"/>
                <a:pathLst>
                  <a:path w="209" h="617">
                    <a:moveTo>
                      <a:pt x="62" y="0"/>
                    </a:moveTo>
                    <a:lnTo>
                      <a:pt x="66" y="14"/>
                    </a:lnTo>
                    <a:lnTo>
                      <a:pt x="71" y="28"/>
                    </a:lnTo>
                    <a:lnTo>
                      <a:pt x="75" y="42"/>
                    </a:lnTo>
                    <a:lnTo>
                      <a:pt x="80" y="56"/>
                    </a:lnTo>
                    <a:lnTo>
                      <a:pt x="84" y="70"/>
                    </a:lnTo>
                    <a:lnTo>
                      <a:pt x="89" y="84"/>
                    </a:lnTo>
                    <a:lnTo>
                      <a:pt x="93" y="98"/>
                    </a:lnTo>
                    <a:lnTo>
                      <a:pt x="98" y="113"/>
                    </a:lnTo>
                    <a:lnTo>
                      <a:pt x="102" y="127"/>
                    </a:lnTo>
                    <a:lnTo>
                      <a:pt x="107" y="141"/>
                    </a:lnTo>
                    <a:lnTo>
                      <a:pt x="111" y="156"/>
                    </a:lnTo>
                    <a:lnTo>
                      <a:pt x="116" y="170"/>
                    </a:lnTo>
                    <a:lnTo>
                      <a:pt x="121" y="185"/>
                    </a:lnTo>
                    <a:lnTo>
                      <a:pt x="125" y="199"/>
                    </a:lnTo>
                    <a:lnTo>
                      <a:pt x="130" y="213"/>
                    </a:lnTo>
                    <a:lnTo>
                      <a:pt x="135" y="227"/>
                    </a:lnTo>
                    <a:lnTo>
                      <a:pt x="139" y="242"/>
                    </a:lnTo>
                    <a:lnTo>
                      <a:pt x="144" y="257"/>
                    </a:lnTo>
                    <a:lnTo>
                      <a:pt x="148" y="271"/>
                    </a:lnTo>
                    <a:lnTo>
                      <a:pt x="153" y="285"/>
                    </a:lnTo>
                    <a:lnTo>
                      <a:pt x="157" y="300"/>
                    </a:lnTo>
                    <a:lnTo>
                      <a:pt x="162" y="314"/>
                    </a:lnTo>
                    <a:lnTo>
                      <a:pt x="167" y="329"/>
                    </a:lnTo>
                    <a:lnTo>
                      <a:pt x="171" y="343"/>
                    </a:lnTo>
                    <a:lnTo>
                      <a:pt x="176" y="357"/>
                    </a:lnTo>
                    <a:lnTo>
                      <a:pt x="180" y="371"/>
                    </a:lnTo>
                    <a:lnTo>
                      <a:pt x="185" y="385"/>
                    </a:lnTo>
                    <a:lnTo>
                      <a:pt x="189" y="399"/>
                    </a:lnTo>
                    <a:lnTo>
                      <a:pt x="194" y="414"/>
                    </a:lnTo>
                    <a:lnTo>
                      <a:pt x="198" y="428"/>
                    </a:lnTo>
                    <a:lnTo>
                      <a:pt x="202" y="441"/>
                    </a:lnTo>
                    <a:lnTo>
                      <a:pt x="207" y="455"/>
                    </a:lnTo>
                    <a:lnTo>
                      <a:pt x="208" y="466"/>
                    </a:lnTo>
                    <a:lnTo>
                      <a:pt x="209" y="477"/>
                    </a:lnTo>
                    <a:lnTo>
                      <a:pt x="209" y="488"/>
                    </a:lnTo>
                    <a:lnTo>
                      <a:pt x="209" y="498"/>
                    </a:lnTo>
                    <a:lnTo>
                      <a:pt x="208" y="509"/>
                    </a:lnTo>
                    <a:lnTo>
                      <a:pt x="206" y="519"/>
                    </a:lnTo>
                    <a:lnTo>
                      <a:pt x="203" y="529"/>
                    </a:lnTo>
                    <a:lnTo>
                      <a:pt x="200" y="539"/>
                    </a:lnTo>
                    <a:lnTo>
                      <a:pt x="196" y="548"/>
                    </a:lnTo>
                    <a:lnTo>
                      <a:pt x="192" y="558"/>
                    </a:lnTo>
                    <a:lnTo>
                      <a:pt x="187" y="567"/>
                    </a:lnTo>
                    <a:lnTo>
                      <a:pt x="182" y="577"/>
                    </a:lnTo>
                    <a:lnTo>
                      <a:pt x="176" y="586"/>
                    </a:lnTo>
                    <a:lnTo>
                      <a:pt x="170" y="596"/>
                    </a:lnTo>
                    <a:lnTo>
                      <a:pt x="162" y="605"/>
                    </a:lnTo>
                    <a:lnTo>
                      <a:pt x="155" y="614"/>
                    </a:lnTo>
                    <a:lnTo>
                      <a:pt x="144" y="616"/>
                    </a:lnTo>
                    <a:lnTo>
                      <a:pt x="132" y="617"/>
                    </a:lnTo>
                    <a:lnTo>
                      <a:pt x="122" y="615"/>
                    </a:lnTo>
                    <a:lnTo>
                      <a:pt x="111" y="613"/>
                    </a:lnTo>
                    <a:lnTo>
                      <a:pt x="101" y="609"/>
                    </a:lnTo>
                    <a:lnTo>
                      <a:pt x="91" y="603"/>
                    </a:lnTo>
                    <a:lnTo>
                      <a:pt x="82" y="598"/>
                    </a:lnTo>
                    <a:lnTo>
                      <a:pt x="73" y="591"/>
                    </a:lnTo>
                    <a:lnTo>
                      <a:pt x="64" y="585"/>
                    </a:lnTo>
                    <a:lnTo>
                      <a:pt x="55" y="577"/>
                    </a:lnTo>
                    <a:lnTo>
                      <a:pt x="46" y="570"/>
                    </a:lnTo>
                    <a:lnTo>
                      <a:pt x="37" y="564"/>
                    </a:lnTo>
                    <a:lnTo>
                      <a:pt x="28" y="557"/>
                    </a:lnTo>
                    <a:lnTo>
                      <a:pt x="19" y="552"/>
                    </a:lnTo>
                    <a:lnTo>
                      <a:pt x="10" y="547"/>
                    </a:lnTo>
                    <a:lnTo>
                      <a:pt x="0" y="543"/>
                    </a:lnTo>
                    <a:lnTo>
                      <a:pt x="2" y="526"/>
                    </a:lnTo>
                    <a:lnTo>
                      <a:pt x="5" y="509"/>
                    </a:lnTo>
                    <a:lnTo>
                      <a:pt x="7" y="492"/>
                    </a:lnTo>
                    <a:lnTo>
                      <a:pt x="9" y="475"/>
                    </a:lnTo>
                    <a:lnTo>
                      <a:pt x="11" y="458"/>
                    </a:lnTo>
                    <a:lnTo>
                      <a:pt x="13" y="441"/>
                    </a:lnTo>
                    <a:lnTo>
                      <a:pt x="15" y="424"/>
                    </a:lnTo>
                    <a:lnTo>
                      <a:pt x="17" y="407"/>
                    </a:lnTo>
                    <a:lnTo>
                      <a:pt x="19" y="390"/>
                    </a:lnTo>
                    <a:lnTo>
                      <a:pt x="21" y="373"/>
                    </a:lnTo>
                    <a:lnTo>
                      <a:pt x="22" y="356"/>
                    </a:lnTo>
                    <a:lnTo>
                      <a:pt x="24" y="339"/>
                    </a:lnTo>
                    <a:lnTo>
                      <a:pt x="26" y="323"/>
                    </a:lnTo>
                    <a:lnTo>
                      <a:pt x="28" y="305"/>
                    </a:lnTo>
                    <a:lnTo>
                      <a:pt x="30" y="289"/>
                    </a:lnTo>
                    <a:lnTo>
                      <a:pt x="32" y="272"/>
                    </a:lnTo>
                    <a:lnTo>
                      <a:pt x="33" y="255"/>
                    </a:lnTo>
                    <a:lnTo>
                      <a:pt x="35" y="238"/>
                    </a:lnTo>
                    <a:lnTo>
                      <a:pt x="36" y="221"/>
                    </a:lnTo>
                    <a:lnTo>
                      <a:pt x="38" y="204"/>
                    </a:lnTo>
                    <a:lnTo>
                      <a:pt x="41" y="187"/>
                    </a:lnTo>
                    <a:lnTo>
                      <a:pt x="42" y="170"/>
                    </a:lnTo>
                    <a:lnTo>
                      <a:pt x="44" y="153"/>
                    </a:lnTo>
                    <a:lnTo>
                      <a:pt x="46" y="136"/>
                    </a:lnTo>
                    <a:lnTo>
                      <a:pt x="48" y="120"/>
                    </a:lnTo>
                    <a:lnTo>
                      <a:pt x="49" y="102"/>
                    </a:lnTo>
                    <a:lnTo>
                      <a:pt x="52" y="86"/>
                    </a:lnTo>
                    <a:lnTo>
                      <a:pt x="54" y="68"/>
                    </a:lnTo>
                    <a:lnTo>
                      <a:pt x="56" y="51"/>
                    </a:lnTo>
                    <a:lnTo>
                      <a:pt x="58" y="34"/>
                    </a:lnTo>
                    <a:lnTo>
                      <a:pt x="60" y="17"/>
                    </a:lnTo>
                    <a:lnTo>
                      <a:pt x="6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2F538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49" name="Group 630"/>
            <p:cNvGrpSpPr>
              <a:grpSpLocks/>
            </p:cNvGrpSpPr>
            <p:nvPr/>
          </p:nvGrpSpPr>
          <p:grpSpPr bwMode="auto">
            <a:xfrm>
              <a:off x="3690938" y="3011488"/>
              <a:ext cx="1128712" cy="1443038"/>
              <a:chOff x="2325" y="1897"/>
              <a:chExt cx="711" cy="909"/>
            </a:xfrm>
          </p:grpSpPr>
          <p:sp>
            <p:nvSpPr>
              <p:cNvPr id="2753" name="Freeform 627"/>
              <p:cNvSpPr>
                <a:spLocks/>
              </p:cNvSpPr>
              <p:nvPr/>
            </p:nvSpPr>
            <p:spPr bwMode="auto">
              <a:xfrm>
                <a:off x="2341" y="1913"/>
                <a:ext cx="695" cy="893"/>
              </a:xfrm>
              <a:custGeom>
                <a:avLst/>
                <a:gdLst/>
                <a:ahLst/>
                <a:cxnLst>
                  <a:cxn ang="0">
                    <a:pos x="676" y="40"/>
                  </a:cxn>
                  <a:cxn ang="0">
                    <a:pos x="636" y="31"/>
                  </a:cxn>
                  <a:cxn ang="0">
                    <a:pos x="596" y="22"/>
                  </a:cxn>
                  <a:cxn ang="0">
                    <a:pos x="556" y="16"/>
                  </a:cxn>
                  <a:cxn ang="0">
                    <a:pos x="516" y="10"/>
                  </a:cxn>
                  <a:cxn ang="0">
                    <a:pos x="475" y="5"/>
                  </a:cxn>
                  <a:cxn ang="0">
                    <a:pos x="433" y="2"/>
                  </a:cxn>
                  <a:cxn ang="0">
                    <a:pos x="391" y="0"/>
                  </a:cxn>
                  <a:cxn ang="0">
                    <a:pos x="349" y="0"/>
                  </a:cxn>
                  <a:cxn ang="0">
                    <a:pos x="305" y="2"/>
                  </a:cxn>
                  <a:cxn ang="0">
                    <a:pos x="261" y="6"/>
                  </a:cxn>
                  <a:cxn ang="0">
                    <a:pos x="216" y="11"/>
                  </a:cxn>
                  <a:cxn ang="0">
                    <a:pos x="169" y="18"/>
                  </a:cxn>
                  <a:cxn ang="0">
                    <a:pos x="123" y="27"/>
                  </a:cxn>
                  <a:cxn ang="0">
                    <a:pos x="75" y="39"/>
                  </a:cxn>
                  <a:cxn ang="0">
                    <a:pos x="26" y="52"/>
                  </a:cxn>
                  <a:cxn ang="0">
                    <a:pos x="3" y="85"/>
                  </a:cxn>
                  <a:cxn ang="0">
                    <a:pos x="9" y="138"/>
                  </a:cxn>
                  <a:cxn ang="0">
                    <a:pos x="16" y="190"/>
                  </a:cxn>
                  <a:cxn ang="0">
                    <a:pos x="24" y="242"/>
                  </a:cxn>
                  <a:cxn ang="0">
                    <a:pos x="33" y="294"/>
                  </a:cxn>
                  <a:cxn ang="0">
                    <a:pos x="43" y="346"/>
                  </a:cxn>
                  <a:cxn ang="0">
                    <a:pos x="53" y="398"/>
                  </a:cxn>
                  <a:cxn ang="0">
                    <a:pos x="64" y="450"/>
                  </a:cxn>
                  <a:cxn ang="0">
                    <a:pos x="75" y="502"/>
                  </a:cxn>
                  <a:cxn ang="0">
                    <a:pos x="87" y="554"/>
                  </a:cxn>
                  <a:cxn ang="0">
                    <a:pos x="99" y="606"/>
                  </a:cxn>
                  <a:cxn ang="0">
                    <a:pos x="111" y="658"/>
                  </a:cxn>
                  <a:cxn ang="0">
                    <a:pos x="122" y="711"/>
                  </a:cxn>
                  <a:cxn ang="0">
                    <a:pos x="134" y="763"/>
                  </a:cxn>
                  <a:cxn ang="0">
                    <a:pos x="145" y="815"/>
                  </a:cxn>
                  <a:cxn ang="0">
                    <a:pos x="155" y="867"/>
                  </a:cxn>
                  <a:cxn ang="0">
                    <a:pos x="588" y="893"/>
                  </a:cxn>
                  <a:cxn ang="0">
                    <a:pos x="595" y="840"/>
                  </a:cxn>
                  <a:cxn ang="0">
                    <a:pos x="603" y="787"/>
                  </a:cxn>
                  <a:cxn ang="0">
                    <a:pos x="611" y="734"/>
                  </a:cxn>
                  <a:cxn ang="0">
                    <a:pos x="620" y="680"/>
                  </a:cxn>
                  <a:cxn ang="0">
                    <a:pos x="628" y="626"/>
                  </a:cxn>
                  <a:cxn ang="0">
                    <a:pos x="637" y="573"/>
                  </a:cxn>
                  <a:cxn ang="0">
                    <a:pos x="647" y="519"/>
                  </a:cxn>
                  <a:cxn ang="0">
                    <a:pos x="655" y="466"/>
                  </a:cxn>
                  <a:cxn ang="0">
                    <a:pos x="663" y="413"/>
                  </a:cxn>
                  <a:cxn ang="0">
                    <a:pos x="671" y="360"/>
                  </a:cxn>
                  <a:cxn ang="0">
                    <a:pos x="678" y="306"/>
                  </a:cxn>
                  <a:cxn ang="0">
                    <a:pos x="684" y="254"/>
                  </a:cxn>
                  <a:cxn ang="0">
                    <a:pos x="689" y="201"/>
                  </a:cxn>
                  <a:cxn ang="0">
                    <a:pos x="693" y="148"/>
                  </a:cxn>
                  <a:cxn ang="0">
                    <a:pos x="695" y="96"/>
                  </a:cxn>
                  <a:cxn ang="0">
                    <a:pos x="695" y="45"/>
                  </a:cxn>
                </a:cxnLst>
                <a:rect l="0" t="0" r="r" b="b"/>
                <a:pathLst>
                  <a:path w="695" h="893">
                    <a:moveTo>
                      <a:pt x="695" y="45"/>
                    </a:moveTo>
                    <a:lnTo>
                      <a:pt x="676" y="40"/>
                    </a:lnTo>
                    <a:lnTo>
                      <a:pt x="656" y="35"/>
                    </a:lnTo>
                    <a:lnTo>
                      <a:pt x="636" y="31"/>
                    </a:lnTo>
                    <a:lnTo>
                      <a:pt x="616" y="27"/>
                    </a:lnTo>
                    <a:lnTo>
                      <a:pt x="596" y="22"/>
                    </a:lnTo>
                    <a:lnTo>
                      <a:pt x="577" y="19"/>
                    </a:lnTo>
                    <a:lnTo>
                      <a:pt x="556" y="16"/>
                    </a:lnTo>
                    <a:lnTo>
                      <a:pt x="536" y="13"/>
                    </a:lnTo>
                    <a:lnTo>
                      <a:pt x="516" y="10"/>
                    </a:lnTo>
                    <a:lnTo>
                      <a:pt x="496" y="7"/>
                    </a:lnTo>
                    <a:lnTo>
                      <a:pt x="475" y="5"/>
                    </a:lnTo>
                    <a:lnTo>
                      <a:pt x="454" y="4"/>
                    </a:lnTo>
                    <a:lnTo>
                      <a:pt x="433" y="2"/>
                    </a:lnTo>
                    <a:lnTo>
                      <a:pt x="412" y="2"/>
                    </a:lnTo>
                    <a:lnTo>
                      <a:pt x="391" y="0"/>
                    </a:lnTo>
                    <a:lnTo>
                      <a:pt x="370" y="0"/>
                    </a:lnTo>
                    <a:lnTo>
                      <a:pt x="349" y="0"/>
                    </a:lnTo>
                    <a:lnTo>
                      <a:pt x="327" y="1"/>
                    </a:lnTo>
                    <a:lnTo>
                      <a:pt x="305" y="2"/>
                    </a:lnTo>
                    <a:lnTo>
                      <a:pt x="283" y="4"/>
                    </a:lnTo>
                    <a:lnTo>
                      <a:pt x="261" y="6"/>
                    </a:lnTo>
                    <a:lnTo>
                      <a:pt x="238" y="8"/>
                    </a:lnTo>
                    <a:lnTo>
                      <a:pt x="216" y="11"/>
                    </a:lnTo>
                    <a:lnTo>
                      <a:pt x="193" y="14"/>
                    </a:lnTo>
                    <a:lnTo>
                      <a:pt x="169" y="18"/>
                    </a:lnTo>
                    <a:lnTo>
                      <a:pt x="146" y="22"/>
                    </a:lnTo>
                    <a:lnTo>
                      <a:pt x="123" y="27"/>
                    </a:lnTo>
                    <a:lnTo>
                      <a:pt x="99" y="32"/>
                    </a:lnTo>
                    <a:lnTo>
                      <a:pt x="75" y="39"/>
                    </a:lnTo>
                    <a:lnTo>
                      <a:pt x="50" y="45"/>
                    </a:lnTo>
                    <a:lnTo>
                      <a:pt x="26" y="52"/>
                    </a:lnTo>
                    <a:lnTo>
                      <a:pt x="0" y="60"/>
                    </a:lnTo>
                    <a:lnTo>
                      <a:pt x="3" y="85"/>
                    </a:lnTo>
                    <a:lnTo>
                      <a:pt x="6" y="111"/>
                    </a:lnTo>
                    <a:lnTo>
                      <a:pt x="9" y="138"/>
                    </a:lnTo>
                    <a:lnTo>
                      <a:pt x="13" y="164"/>
                    </a:lnTo>
                    <a:lnTo>
                      <a:pt x="16" y="190"/>
                    </a:lnTo>
                    <a:lnTo>
                      <a:pt x="20" y="216"/>
                    </a:lnTo>
                    <a:lnTo>
                      <a:pt x="24" y="242"/>
                    </a:lnTo>
                    <a:lnTo>
                      <a:pt x="28" y="268"/>
                    </a:lnTo>
                    <a:lnTo>
                      <a:pt x="33" y="294"/>
                    </a:lnTo>
                    <a:lnTo>
                      <a:pt x="38" y="320"/>
                    </a:lnTo>
                    <a:lnTo>
                      <a:pt x="43" y="346"/>
                    </a:lnTo>
                    <a:lnTo>
                      <a:pt x="48" y="372"/>
                    </a:lnTo>
                    <a:lnTo>
                      <a:pt x="53" y="398"/>
                    </a:lnTo>
                    <a:lnTo>
                      <a:pt x="59" y="424"/>
                    </a:lnTo>
                    <a:lnTo>
                      <a:pt x="64" y="450"/>
                    </a:lnTo>
                    <a:lnTo>
                      <a:pt x="70" y="476"/>
                    </a:lnTo>
                    <a:lnTo>
                      <a:pt x="75" y="502"/>
                    </a:lnTo>
                    <a:lnTo>
                      <a:pt x="81" y="528"/>
                    </a:lnTo>
                    <a:lnTo>
                      <a:pt x="87" y="554"/>
                    </a:lnTo>
                    <a:lnTo>
                      <a:pt x="93" y="580"/>
                    </a:lnTo>
                    <a:lnTo>
                      <a:pt x="99" y="606"/>
                    </a:lnTo>
                    <a:lnTo>
                      <a:pt x="105" y="632"/>
                    </a:lnTo>
                    <a:lnTo>
                      <a:pt x="111" y="658"/>
                    </a:lnTo>
                    <a:lnTo>
                      <a:pt x="117" y="685"/>
                    </a:lnTo>
                    <a:lnTo>
                      <a:pt x="122" y="711"/>
                    </a:lnTo>
                    <a:lnTo>
                      <a:pt x="128" y="737"/>
                    </a:lnTo>
                    <a:lnTo>
                      <a:pt x="134" y="763"/>
                    </a:lnTo>
                    <a:lnTo>
                      <a:pt x="139" y="789"/>
                    </a:lnTo>
                    <a:lnTo>
                      <a:pt x="145" y="815"/>
                    </a:lnTo>
                    <a:lnTo>
                      <a:pt x="150" y="841"/>
                    </a:lnTo>
                    <a:lnTo>
                      <a:pt x="155" y="867"/>
                    </a:lnTo>
                    <a:lnTo>
                      <a:pt x="160" y="893"/>
                    </a:lnTo>
                    <a:lnTo>
                      <a:pt x="588" y="893"/>
                    </a:lnTo>
                    <a:lnTo>
                      <a:pt x="591" y="866"/>
                    </a:lnTo>
                    <a:lnTo>
                      <a:pt x="595" y="840"/>
                    </a:lnTo>
                    <a:lnTo>
                      <a:pt x="598" y="813"/>
                    </a:lnTo>
                    <a:lnTo>
                      <a:pt x="603" y="787"/>
                    </a:lnTo>
                    <a:lnTo>
                      <a:pt x="607" y="760"/>
                    </a:lnTo>
                    <a:lnTo>
                      <a:pt x="611" y="734"/>
                    </a:lnTo>
                    <a:lnTo>
                      <a:pt x="615" y="706"/>
                    </a:lnTo>
                    <a:lnTo>
                      <a:pt x="620" y="680"/>
                    </a:lnTo>
                    <a:lnTo>
                      <a:pt x="624" y="653"/>
                    </a:lnTo>
                    <a:lnTo>
                      <a:pt x="628" y="626"/>
                    </a:lnTo>
                    <a:lnTo>
                      <a:pt x="633" y="599"/>
                    </a:lnTo>
                    <a:lnTo>
                      <a:pt x="637" y="573"/>
                    </a:lnTo>
                    <a:lnTo>
                      <a:pt x="642" y="546"/>
                    </a:lnTo>
                    <a:lnTo>
                      <a:pt x="647" y="519"/>
                    </a:lnTo>
                    <a:lnTo>
                      <a:pt x="651" y="493"/>
                    </a:lnTo>
                    <a:lnTo>
                      <a:pt x="655" y="466"/>
                    </a:lnTo>
                    <a:lnTo>
                      <a:pt x="659" y="439"/>
                    </a:lnTo>
                    <a:lnTo>
                      <a:pt x="663" y="413"/>
                    </a:lnTo>
                    <a:lnTo>
                      <a:pt x="667" y="386"/>
                    </a:lnTo>
                    <a:lnTo>
                      <a:pt x="671" y="360"/>
                    </a:lnTo>
                    <a:lnTo>
                      <a:pt x="674" y="333"/>
                    </a:lnTo>
                    <a:lnTo>
                      <a:pt x="678" y="306"/>
                    </a:lnTo>
                    <a:lnTo>
                      <a:pt x="681" y="280"/>
                    </a:lnTo>
                    <a:lnTo>
                      <a:pt x="684" y="254"/>
                    </a:lnTo>
                    <a:lnTo>
                      <a:pt x="686" y="227"/>
                    </a:lnTo>
                    <a:lnTo>
                      <a:pt x="689" y="201"/>
                    </a:lnTo>
                    <a:lnTo>
                      <a:pt x="691" y="175"/>
                    </a:lnTo>
                    <a:lnTo>
                      <a:pt x="693" y="148"/>
                    </a:lnTo>
                    <a:lnTo>
                      <a:pt x="694" y="122"/>
                    </a:lnTo>
                    <a:lnTo>
                      <a:pt x="695" y="96"/>
                    </a:lnTo>
                    <a:lnTo>
                      <a:pt x="695" y="71"/>
                    </a:lnTo>
                    <a:lnTo>
                      <a:pt x="695" y="45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4" name="Freeform 628"/>
              <p:cNvSpPr>
                <a:spLocks/>
              </p:cNvSpPr>
              <p:nvPr/>
            </p:nvSpPr>
            <p:spPr bwMode="auto">
              <a:xfrm>
                <a:off x="2325" y="1897"/>
                <a:ext cx="695" cy="893"/>
              </a:xfrm>
              <a:custGeom>
                <a:avLst/>
                <a:gdLst/>
                <a:ahLst/>
                <a:cxnLst>
                  <a:cxn ang="0">
                    <a:pos x="676" y="40"/>
                  </a:cxn>
                  <a:cxn ang="0">
                    <a:pos x="636" y="31"/>
                  </a:cxn>
                  <a:cxn ang="0">
                    <a:pos x="596" y="22"/>
                  </a:cxn>
                  <a:cxn ang="0">
                    <a:pos x="556" y="16"/>
                  </a:cxn>
                  <a:cxn ang="0">
                    <a:pos x="516" y="10"/>
                  </a:cxn>
                  <a:cxn ang="0">
                    <a:pos x="475" y="5"/>
                  </a:cxn>
                  <a:cxn ang="0">
                    <a:pos x="433" y="2"/>
                  </a:cxn>
                  <a:cxn ang="0">
                    <a:pos x="391" y="0"/>
                  </a:cxn>
                  <a:cxn ang="0">
                    <a:pos x="348" y="0"/>
                  </a:cxn>
                  <a:cxn ang="0">
                    <a:pos x="305" y="2"/>
                  </a:cxn>
                  <a:cxn ang="0">
                    <a:pos x="261" y="6"/>
                  </a:cxn>
                  <a:cxn ang="0">
                    <a:pos x="216" y="11"/>
                  </a:cxn>
                  <a:cxn ang="0">
                    <a:pos x="169" y="18"/>
                  </a:cxn>
                  <a:cxn ang="0">
                    <a:pos x="123" y="27"/>
                  </a:cxn>
                  <a:cxn ang="0">
                    <a:pos x="75" y="38"/>
                  </a:cxn>
                  <a:cxn ang="0">
                    <a:pos x="26" y="52"/>
                  </a:cxn>
                  <a:cxn ang="0">
                    <a:pos x="3" y="86"/>
                  </a:cxn>
                  <a:cxn ang="0">
                    <a:pos x="9" y="138"/>
                  </a:cxn>
                  <a:cxn ang="0">
                    <a:pos x="16" y="190"/>
                  </a:cxn>
                  <a:cxn ang="0">
                    <a:pos x="24" y="242"/>
                  </a:cxn>
                  <a:cxn ang="0">
                    <a:pos x="33" y="294"/>
                  </a:cxn>
                  <a:cxn ang="0">
                    <a:pos x="43" y="346"/>
                  </a:cxn>
                  <a:cxn ang="0">
                    <a:pos x="53" y="398"/>
                  </a:cxn>
                  <a:cxn ang="0">
                    <a:pos x="64" y="450"/>
                  </a:cxn>
                  <a:cxn ang="0">
                    <a:pos x="75" y="502"/>
                  </a:cxn>
                  <a:cxn ang="0">
                    <a:pos x="87" y="554"/>
                  </a:cxn>
                  <a:cxn ang="0">
                    <a:pos x="99" y="606"/>
                  </a:cxn>
                  <a:cxn ang="0">
                    <a:pos x="111" y="658"/>
                  </a:cxn>
                  <a:cxn ang="0">
                    <a:pos x="122" y="711"/>
                  </a:cxn>
                  <a:cxn ang="0">
                    <a:pos x="134" y="763"/>
                  </a:cxn>
                  <a:cxn ang="0">
                    <a:pos x="145" y="815"/>
                  </a:cxn>
                  <a:cxn ang="0">
                    <a:pos x="155" y="867"/>
                  </a:cxn>
                  <a:cxn ang="0">
                    <a:pos x="588" y="893"/>
                  </a:cxn>
                  <a:cxn ang="0">
                    <a:pos x="594" y="840"/>
                  </a:cxn>
                  <a:cxn ang="0">
                    <a:pos x="603" y="787"/>
                  </a:cxn>
                  <a:cxn ang="0">
                    <a:pos x="611" y="734"/>
                  </a:cxn>
                  <a:cxn ang="0">
                    <a:pos x="620" y="680"/>
                  </a:cxn>
                  <a:cxn ang="0">
                    <a:pos x="628" y="626"/>
                  </a:cxn>
                  <a:cxn ang="0">
                    <a:pos x="637" y="573"/>
                  </a:cxn>
                  <a:cxn ang="0">
                    <a:pos x="647" y="519"/>
                  </a:cxn>
                  <a:cxn ang="0">
                    <a:pos x="655" y="466"/>
                  </a:cxn>
                  <a:cxn ang="0">
                    <a:pos x="663" y="413"/>
                  </a:cxn>
                  <a:cxn ang="0">
                    <a:pos x="671" y="360"/>
                  </a:cxn>
                  <a:cxn ang="0">
                    <a:pos x="678" y="306"/>
                  </a:cxn>
                  <a:cxn ang="0">
                    <a:pos x="684" y="254"/>
                  </a:cxn>
                  <a:cxn ang="0">
                    <a:pos x="689" y="201"/>
                  </a:cxn>
                  <a:cxn ang="0">
                    <a:pos x="692" y="148"/>
                  </a:cxn>
                  <a:cxn ang="0">
                    <a:pos x="694" y="96"/>
                  </a:cxn>
                  <a:cxn ang="0">
                    <a:pos x="695" y="45"/>
                  </a:cxn>
                </a:cxnLst>
                <a:rect l="0" t="0" r="r" b="b"/>
                <a:pathLst>
                  <a:path w="695" h="893">
                    <a:moveTo>
                      <a:pt x="695" y="45"/>
                    </a:moveTo>
                    <a:lnTo>
                      <a:pt x="676" y="40"/>
                    </a:lnTo>
                    <a:lnTo>
                      <a:pt x="656" y="35"/>
                    </a:lnTo>
                    <a:lnTo>
                      <a:pt x="636" y="31"/>
                    </a:lnTo>
                    <a:lnTo>
                      <a:pt x="616" y="27"/>
                    </a:lnTo>
                    <a:lnTo>
                      <a:pt x="596" y="22"/>
                    </a:lnTo>
                    <a:lnTo>
                      <a:pt x="577" y="19"/>
                    </a:lnTo>
                    <a:lnTo>
                      <a:pt x="556" y="16"/>
                    </a:lnTo>
                    <a:lnTo>
                      <a:pt x="536" y="13"/>
                    </a:lnTo>
                    <a:lnTo>
                      <a:pt x="516" y="10"/>
                    </a:lnTo>
                    <a:lnTo>
                      <a:pt x="496" y="7"/>
                    </a:lnTo>
                    <a:lnTo>
                      <a:pt x="475" y="5"/>
                    </a:lnTo>
                    <a:lnTo>
                      <a:pt x="454" y="4"/>
                    </a:lnTo>
                    <a:lnTo>
                      <a:pt x="433" y="2"/>
                    </a:lnTo>
                    <a:lnTo>
                      <a:pt x="412" y="2"/>
                    </a:lnTo>
                    <a:lnTo>
                      <a:pt x="391" y="0"/>
                    </a:lnTo>
                    <a:lnTo>
                      <a:pt x="370" y="0"/>
                    </a:lnTo>
                    <a:lnTo>
                      <a:pt x="348" y="0"/>
                    </a:lnTo>
                    <a:lnTo>
                      <a:pt x="327" y="1"/>
                    </a:lnTo>
                    <a:lnTo>
                      <a:pt x="305" y="2"/>
                    </a:lnTo>
                    <a:lnTo>
                      <a:pt x="283" y="4"/>
                    </a:lnTo>
                    <a:lnTo>
                      <a:pt x="261" y="6"/>
                    </a:lnTo>
                    <a:lnTo>
                      <a:pt x="238" y="8"/>
                    </a:lnTo>
                    <a:lnTo>
                      <a:pt x="216" y="11"/>
                    </a:lnTo>
                    <a:lnTo>
                      <a:pt x="192" y="14"/>
                    </a:lnTo>
                    <a:lnTo>
                      <a:pt x="169" y="18"/>
                    </a:lnTo>
                    <a:lnTo>
                      <a:pt x="146" y="22"/>
                    </a:lnTo>
                    <a:lnTo>
                      <a:pt x="123" y="27"/>
                    </a:lnTo>
                    <a:lnTo>
                      <a:pt x="99" y="32"/>
                    </a:lnTo>
                    <a:lnTo>
                      <a:pt x="75" y="38"/>
                    </a:lnTo>
                    <a:lnTo>
                      <a:pt x="50" y="45"/>
                    </a:lnTo>
                    <a:lnTo>
                      <a:pt x="26" y="52"/>
                    </a:lnTo>
                    <a:lnTo>
                      <a:pt x="0" y="60"/>
                    </a:lnTo>
                    <a:lnTo>
                      <a:pt x="3" y="86"/>
                    </a:lnTo>
                    <a:lnTo>
                      <a:pt x="6" y="111"/>
                    </a:lnTo>
                    <a:lnTo>
                      <a:pt x="9" y="138"/>
                    </a:lnTo>
                    <a:lnTo>
                      <a:pt x="13" y="164"/>
                    </a:lnTo>
                    <a:lnTo>
                      <a:pt x="16" y="190"/>
                    </a:lnTo>
                    <a:lnTo>
                      <a:pt x="20" y="215"/>
                    </a:lnTo>
                    <a:lnTo>
                      <a:pt x="24" y="242"/>
                    </a:lnTo>
                    <a:lnTo>
                      <a:pt x="28" y="268"/>
                    </a:lnTo>
                    <a:lnTo>
                      <a:pt x="33" y="294"/>
                    </a:lnTo>
                    <a:lnTo>
                      <a:pt x="38" y="320"/>
                    </a:lnTo>
                    <a:lnTo>
                      <a:pt x="43" y="346"/>
                    </a:lnTo>
                    <a:lnTo>
                      <a:pt x="48" y="372"/>
                    </a:lnTo>
                    <a:lnTo>
                      <a:pt x="53" y="398"/>
                    </a:lnTo>
                    <a:lnTo>
                      <a:pt x="59" y="424"/>
                    </a:lnTo>
                    <a:lnTo>
                      <a:pt x="64" y="450"/>
                    </a:lnTo>
                    <a:lnTo>
                      <a:pt x="70" y="476"/>
                    </a:lnTo>
                    <a:lnTo>
                      <a:pt x="75" y="502"/>
                    </a:lnTo>
                    <a:lnTo>
                      <a:pt x="81" y="528"/>
                    </a:lnTo>
                    <a:lnTo>
                      <a:pt x="87" y="554"/>
                    </a:lnTo>
                    <a:lnTo>
                      <a:pt x="93" y="580"/>
                    </a:lnTo>
                    <a:lnTo>
                      <a:pt x="99" y="606"/>
                    </a:lnTo>
                    <a:lnTo>
                      <a:pt x="105" y="632"/>
                    </a:lnTo>
                    <a:lnTo>
                      <a:pt x="111" y="658"/>
                    </a:lnTo>
                    <a:lnTo>
                      <a:pt x="117" y="684"/>
                    </a:lnTo>
                    <a:lnTo>
                      <a:pt x="122" y="711"/>
                    </a:lnTo>
                    <a:lnTo>
                      <a:pt x="128" y="737"/>
                    </a:lnTo>
                    <a:lnTo>
                      <a:pt x="134" y="763"/>
                    </a:lnTo>
                    <a:lnTo>
                      <a:pt x="139" y="789"/>
                    </a:lnTo>
                    <a:lnTo>
                      <a:pt x="145" y="815"/>
                    </a:lnTo>
                    <a:lnTo>
                      <a:pt x="150" y="841"/>
                    </a:lnTo>
                    <a:lnTo>
                      <a:pt x="155" y="867"/>
                    </a:lnTo>
                    <a:lnTo>
                      <a:pt x="160" y="893"/>
                    </a:lnTo>
                    <a:lnTo>
                      <a:pt x="588" y="893"/>
                    </a:lnTo>
                    <a:lnTo>
                      <a:pt x="591" y="866"/>
                    </a:lnTo>
                    <a:lnTo>
                      <a:pt x="594" y="840"/>
                    </a:lnTo>
                    <a:lnTo>
                      <a:pt x="599" y="813"/>
                    </a:lnTo>
                    <a:lnTo>
                      <a:pt x="603" y="787"/>
                    </a:lnTo>
                    <a:lnTo>
                      <a:pt x="607" y="760"/>
                    </a:lnTo>
                    <a:lnTo>
                      <a:pt x="611" y="734"/>
                    </a:lnTo>
                    <a:lnTo>
                      <a:pt x="615" y="706"/>
                    </a:lnTo>
                    <a:lnTo>
                      <a:pt x="620" y="680"/>
                    </a:lnTo>
                    <a:lnTo>
                      <a:pt x="624" y="653"/>
                    </a:lnTo>
                    <a:lnTo>
                      <a:pt x="628" y="626"/>
                    </a:lnTo>
                    <a:lnTo>
                      <a:pt x="633" y="600"/>
                    </a:lnTo>
                    <a:lnTo>
                      <a:pt x="637" y="573"/>
                    </a:lnTo>
                    <a:lnTo>
                      <a:pt x="642" y="546"/>
                    </a:lnTo>
                    <a:lnTo>
                      <a:pt x="647" y="519"/>
                    </a:lnTo>
                    <a:lnTo>
                      <a:pt x="651" y="493"/>
                    </a:lnTo>
                    <a:lnTo>
                      <a:pt x="655" y="466"/>
                    </a:lnTo>
                    <a:lnTo>
                      <a:pt x="659" y="440"/>
                    </a:lnTo>
                    <a:lnTo>
                      <a:pt x="663" y="413"/>
                    </a:lnTo>
                    <a:lnTo>
                      <a:pt x="667" y="386"/>
                    </a:lnTo>
                    <a:lnTo>
                      <a:pt x="671" y="360"/>
                    </a:lnTo>
                    <a:lnTo>
                      <a:pt x="674" y="333"/>
                    </a:lnTo>
                    <a:lnTo>
                      <a:pt x="678" y="306"/>
                    </a:lnTo>
                    <a:lnTo>
                      <a:pt x="681" y="280"/>
                    </a:lnTo>
                    <a:lnTo>
                      <a:pt x="684" y="254"/>
                    </a:lnTo>
                    <a:lnTo>
                      <a:pt x="686" y="227"/>
                    </a:lnTo>
                    <a:lnTo>
                      <a:pt x="689" y="201"/>
                    </a:lnTo>
                    <a:lnTo>
                      <a:pt x="691" y="175"/>
                    </a:lnTo>
                    <a:lnTo>
                      <a:pt x="692" y="148"/>
                    </a:lnTo>
                    <a:lnTo>
                      <a:pt x="694" y="122"/>
                    </a:lnTo>
                    <a:lnTo>
                      <a:pt x="694" y="96"/>
                    </a:lnTo>
                    <a:lnTo>
                      <a:pt x="695" y="71"/>
                    </a:lnTo>
                    <a:lnTo>
                      <a:pt x="695" y="45"/>
                    </a:lnTo>
                    <a:close/>
                  </a:path>
                </a:pathLst>
              </a:custGeom>
              <a:solidFill>
                <a:srgbClr val="7FA1D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5" name="Freeform 629"/>
              <p:cNvSpPr>
                <a:spLocks/>
              </p:cNvSpPr>
              <p:nvPr/>
            </p:nvSpPr>
            <p:spPr bwMode="auto">
              <a:xfrm>
                <a:off x="2325" y="1897"/>
                <a:ext cx="695" cy="893"/>
              </a:xfrm>
              <a:custGeom>
                <a:avLst/>
                <a:gdLst/>
                <a:ahLst/>
                <a:cxnLst>
                  <a:cxn ang="0">
                    <a:pos x="676" y="40"/>
                  </a:cxn>
                  <a:cxn ang="0">
                    <a:pos x="636" y="31"/>
                  </a:cxn>
                  <a:cxn ang="0">
                    <a:pos x="596" y="22"/>
                  </a:cxn>
                  <a:cxn ang="0">
                    <a:pos x="556" y="16"/>
                  </a:cxn>
                  <a:cxn ang="0">
                    <a:pos x="516" y="10"/>
                  </a:cxn>
                  <a:cxn ang="0">
                    <a:pos x="475" y="5"/>
                  </a:cxn>
                  <a:cxn ang="0">
                    <a:pos x="433" y="2"/>
                  </a:cxn>
                  <a:cxn ang="0">
                    <a:pos x="391" y="0"/>
                  </a:cxn>
                  <a:cxn ang="0">
                    <a:pos x="348" y="0"/>
                  </a:cxn>
                  <a:cxn ang="0">
                    <a:pos x="305" y="2"/>
                  </a:cxn>
                  <a:cxn ang="0">
                    <a:pos x="261" y="6"/>
                  </a:cxn>
                  <a:cxn ang="0">
                    <a:pos x="216" y="11"/>
                  </a:cxn>
                  <a:cxn ang="0">
                    <a:pos x="169" y="18"/>
                  </a:cxn>
                  <a:cxn ang="0">
                    <a:pos x="123" y="27"/>
                  </a:cxn>
                  <a:cxn ang="0">
                    <a:pos x="75" y="38"/>
                  </a:cxn>
                  <a:cxn ang="0">
                    <a:pos x="26" y="52"/>
                  </a:cxn>
                  <a:cxn ang="0">
                    <a:pos x="3" y="86"/>
                  </a:cxn>
                  <a:cxn ang="0">
                    <a:pos x="9" y="138"/>
                  </a:cxn>
                  <a:cxn ang="0">
                    <a:pos x="16" y="190"/>
                  </a:cxn>
                  <a:cxn ang="0">
                    <a:pos x="24" y="242"/>
                  </a:cxn>
                  <a:cxn ang="0">
                    <a:pos x="33" y="294"/>
                  </a:cxn>
                  <a:cxn ang="0">
                    <a:pos x="43" y="346"/>
                  </a:cxn>
                  <a:cxn ang="0">
                    <a:pos x="53" y="398"/>
                  </a:cxn>
                  <a:cxn ang="0">
                    <a:pos x="64" y="450"/>
                  </a:cxn>
                  <a:cxn ang="0">
                    <a:pos x="75" y="502"/>
                  </a:cxn>
                  <a:cxn ang="0">
                    <a:pos x="87" y="554"/>
                  </a:cxn>
                  <a:cxn ang="0">
                    <a:pos x="99" y="606"/>
                  </a:cxn>
                  <a:cxn ang="0">
                    <a:pos x="111" y="658"/>
                  </a:cxn>
                  <a:cxn ang="0">
                    <a:pos x="122" y="711"/>
                  </a:cxn>
                  <a:cxn ang="0">
                    <a:pos x="134" y="763"/>
                  </a:cxn>
                  <a:cxn ang="0">
                    <a:pos x="145" y="815"/>
                  </a:cxn>
                  <a:cxn ang="0">
                    <a:pos x="155" y="867"/>
                  </a:cxn>
                  <a:cxn ang="0">
                    <a:pos x="588" y="893"/>
                  </a:cxn>
                  <a:cxn ang="0">
                    <a:pos x="594" y="840"/>
                  </a:cxn>
                  <a:cxn ang="0">
                    <a:pos x="603" y="787"/>
                  </a:cxn>
                  <a:cxn ang="0">
                    <a:pos x="611" y="734"/>
                  </a:cxn>
                  <a:cxn ang="0">
                    <a:pos x="620" y="680"/>
                  </a:cxn>
                  <a:cxn ang="0">
                    <a:pos x="628" y="626"/>
                  </a:cxn>
                  <a:cxn ang="0">
                    <a:pos x="637" y="573"/>
                  </a:cxn>
                  <a:cxn ang="0">
                    <a:pos x="647" y="519"/>
                  </a:cxn>
                  <a:cxn ang="0">
                    <a:pos x="655" y="466"/>
                  </a:cxn>
                  <a:cxn ang="0">
                    <a:pos x="663" y="413"/>
                  </a:cxn>
                  <a:cxn ang="0">
                    <a:pos x="671" y="360"/>
                  </a:cxn>
                  <a:cxn ang="0">
                    <a:pos x="678" y="306"/>
                  </a:cxn>
                  <a:cxn ang="0">
                    <a:pos x="684" y="254"/>
                  </a:cxn>
                  <a:cxn ang="0">
                    <a:pos x="689" y="201"/>
                  </a:cxn>
                  <a:cxn ang="0">
                    <a:pos x="692" y="148"/>
                  </a:cxn>
                  <a:cxn ang="0">
                    <a:pos x="694" y="96"/>
                  </a:cxn>
                  <a:cxn ang="0">
                    <a:pos x="695" y="45"/>
                  </a:cxn>
                </a:cxnLst>
                <a:rect l="0" t="0" r="r" b="b"/>
                <a:pathLst>
                  <a:path w="695" h="893">
                    <a:moveTo>
                      <a:pt x="695" y="45"/>
                    </a:moveTo>
                    <a:lnTo>
                      <a:pt x="676" y="40"/>
                    </a:lnTo>
                    <a:lnTo>
                      <a:pt x="656" y="35"/>
                    </a:lnTo>
                    <a:lnTo>
                      <a:pt x="636" y="31"/>
                    </a:lnTo>
                    <a:lnTo>
                      <a:pt x="616" y="27"/>
                    </a:lnTo>
                    <a:lnTo>
                      <a:pt x="596" y="22"/>
                    </a:lnTo>
                    <a:lnTo>
                      <a:pt x="577" y="19"/>
                    </a:lnTo>
                    <a:lnTo>
                      <a:pt x="556" y="16"/>
                    </a:lnTo>
                    <a:lnTo>
                      <a:pt x="536" y="13"/>
                    </a:lnTo>
                    <a:lnTo>
                      <a:pt x="516" y="10"/>
                    </a:lnTo>
                    <a:lnTo>
                      <a:pt x="496" y="7"/>
                    </a:lnTo>
                    <a:lnTo>
                      <a:pt x="475" y="5"/>
                    </a:lnTo>
                    <a:lnTo>
                      <a:pt x="454" y="4"/>
                    </a:lnTo>
                    <a:lnTo>
                      <a:pt x="433" y="2"/>
                    </a:lnTo>
                    <a:lnTo>
                      <a:pt x="412" y="2"/>
                    </a:lnTo>
                    <a:lnTo>
                      <a:pt x="391" y="0"/>
                    </a:lnTo>
                    <a:lnTo>
                      <a:pt x="370" y="0"/>
                    </a:lnTo>
                    <a:lnTo>
                      <a:pt x="348" y="0"/>
                    </a:lnTo>
                    <a:lnTo>
                      <a:pt x="327" y="1"/>
                    </a:lnTo>
                    <a:lnTo>
                      <a:pt x="305" y="2"/>
                    </a:lnTo>
                    <a:lnTo>
                      <a:pt x="283" y="4"/>
                    </a:lnTo>
                    <a:lnTo>
                      <a:pt x="261" y="6"/>
                    </a:lnTo>
                    <a:lnTo>
                      <a:pt x="238" y="8"/>
                    </a:lnTo>
                    <a:lnTo>
                      <a:pt x="216" y="11"/>
                    </a:lnTo>
                    <a:lnTo>
                      <a:pt x="192" y="14"/>
                    </a:lnTo>
                    <a:lnTo>
                      <a:pt x="169" y="18"/>
                    </a:lnTo>
                    <a:lnTo>
                      <a:pt x="146" y="22"/>
                    </a:lnTo>
                    <a:lnTo>
                      <a:pt x="123" y="27"/>
                    </a:lnTo>
                    <a:lnTo>
                      <a:pt x="99" y="32"/>
                    </a:lnTo>
                    <a:lnTo>
                      <a:pt x="75" y="38"/>
                    </a:lnTo>
                    <a:lnTo>
                      <a:pt x="50" y="45"/>
                    </a:lnTo>
                    <a:lnTo>
                      <a:pt x="26" y="52"/>
                    </a:lnTo>
                    <a:lnTo>
                      <a:pt x="0" y="60"/>
                    </a:lnTo>
                    <a:lnTo>
                      <a:pt x="3" y="86"/>
                    </a:lnTo>
                    <a:lnTo>
                      <a:pt x="6" y="111"/>
                    </a:lnTo>
                    <a:lnTo>
                      <a:pt x="9" y="138"/>
                    </a:lnTo>
                    <a:lnTo>
                      <a:pt x="13" y="164"/>
                    </a:lnTo>
                    <a:lnTo>
                      <a:pt x="16" y="190"/>
                    </a:lnTo>
                    <a:lnTo>
                      <a:pt x="20" y="215"/>
                    </a:lnTo>
                    <a:lnTo>
                      <a:pt x="24" y="242"/>
                    </a:lnTo>
                    <a:lnTo>
                      <a:pt x="28" y="268"/>
                    </a:lnTo>
                    <a:lnTo>
                      <a:pt x="33" y="294"/>
                    </a:lnTo>
                    <a:lnTo>
                      <a:pt x="38" y="320"/>
                    </a:lnTo>
                    <a:lnTo>
                      <a:pt x="43" y="346"/>
                    </a:lnTo>
                    <a:lnTo>
                      <a:pt x="48" y="372"/>
                    </a:lnTo>
                    <a:lnTo>
                      <a:pt x="53" y="398"/>
                    </a:lnTo>
                    <a:lnTo>
                      <a:pt x="59" y="424"/>
                    </a:lnTo>
                    <a:lnTo>
                      <a:pt x="64" y="450"/>
                    </a:lnTo>
                    <a:lnTo>
                      <a:pt x="70" y="476"/>
                    </a:lnTo>
                    <a:lnTo>
                      <a:pt x="75" y="502"/>
                    </a:lnTo>
                    <a:lnTo>
                      <a:pt x="81" y="528"/>
                    </a:lnTo>
                    <a:lnTo>
                      <a:pt x="87" y="554"/>
                    </a:lnTo>
                    <a:lnTo>
                      <a:pt x="93" y="580"/>
                    </a:lnTo>
                    <a:lnTo>
                      <a:pt x="99" y="606"/>
                    </a:lnTo>
                    <a:lnTo>
                      <a:pt x="105" y="632"/>
                    </a:lnTo>
                    <a:lnTo>
                      <a:pt x="111" y="658"/>
                    </a:lnTo>
                    <a:lnTo>
                      <a:pt x="117" y="684"/>
                    </a:lnTo>
                    <a:lnTo>
                      <a:pt x="122" y="711"/>
                    </a:lnTo>
                    <a:lnTo>
                      <a:pt x="128" y="737"/>
                    </a:lnTo>
                    <a:lnTo>
                      <a:pt x="134" y="763"/>
                    </a:lnTo>
                    <a:lnTo>
                      <a:pt x="139" y="789"/>
                    </a:lnTo>
                    <a:lnTo>
                      <a:pt x="145" y="815"/>
                    </a:lnTo>
                    <a:lnTo>
                      <a:pt x="150" y="841"/>
                    </a:lnTo>
                    <a:lnTo>
                      <a:pt x="155" y="867"/>
                    </a:lnTo>
                    <a:lnTo>
                      <a:pt x="160" y="893"/>
                    </a:lnTo>
                    <a:lnTo>
                      <a:pt x="588" y="893"/>
                    </a:lnTo>
                    <a:lnTo>
                      <a:pt x="591" y="866"/>
                    </a:lnTo>
                    <a:lnTo>
                      <a:pt x="594" y="840"/>
                    </a:lnTo>
                    <a:lnTo>
                      <a:pt x="599" y="813"/>
                    </a:lnTo>
                    <a:lnTo>
                      <a:pt x="603" y="787"/>
                    </a:lnTo>
                    <a:lnTo>
                      <a:pt x="607" y="760"/>
                    </a:lnTo>
                    <a:lnTo>
                      <a:pt x="611" y="734"/>
                    </a:lnTo>
                    <a:lnTo>
                      <a:pt x="615" y="706"/>
                    </a:lnTo>
                    <a:lnTo>
                      <a:pt x="620" y="680"/>
                    </a:lnTo>
                    <a:lnTo>
                      <a:pt x="624" y="653"/>
                    </a:lnTo>
                    <a:lnTo>
                      <a:pt x="628" y="626"/>
                    </a:lnTo>
                    <a:lnTo>
                      <a:pt x="633" y="600"/>
                    </a:lnTo>
                    <a:lnTo>
                      <a:pt x="637" y="573"/>
                    </a:lnTo>
                    <a:lnTo>
                      <a:pt x="642" y="546"/>
                    </a:lnTo>
                    <a:lnTo>
                      <a:pt x="647" y="519"/>
                    </a:lnTo>
                    <a:lnTo>
                      <a:pt x="651" y="493"/>
                    </a:lnTo>
                    <a:lnTo>
                      <a:pt x="655" y="466"/>
                    </a:lnTo>
                    <a:lnTo>
                      <a:pt x="659" y="440"/>
                    </a:lnTo>
                    <a:lnTo>
                      <a:pt x="663" y="413"/>
                    </a:lnTo>
                    <a:lnTo>
                      <a:pt x="667" y="386"/>
                    </a:lnTo>
                    <a:lnTo>
                      <a:pt x="671" y="360"/>
                    </a:lnTo>
                    <a:lnTo>
                      <a:pt x="674" y="333"/>
                    </a:lnTo>
                    <a:lnTo>
                      <a:pt x="678" y="306"/>
                    </a:lnTo>
                    <a:lnTo>
                      <a:pt x="681" y="280"/>
                    </a:lnTo>
                    <a:lnTo>
                      <a:pt x="684" y="254"/>
                    </a:lnTo>
                    <a:lnTo>
                      <a:pt x="686" y="227"/>
                    </a:lnTo>
                    <a:lnTo>
                      <a:pt x="689" y="201"/>
                    </a:lnTo>
                    <a:lnTo>
                      <a:pt x="691" y="175"/>
                    </a:lnTo>
                    <a:lnTo>
                      <a:pt x="692" y="148"/>
                    </a:lnTo>
                    <a:lnTo>
                      <a:pt x="694" y="122"/>
                    </a:lnTo>
                    <a:lnTo>
                      <a:pt x="694" y="96"/>
                    </a:lnTo>
                    <a:lnTo>
                      <a:pt x="695" y="71"/>
                    </a:lnTo>
                    <a:lnTo>
                      <a:pt x="695" y="45"/>
                    </a:lnTo>
                    <a:close/>
                  </a:path>
                </a:pathLst>
              </a:custGeom>
              <a:noFill/>
              <a:ln w="6" cap="rnd">
                <a:solidFill>
                  <a:srgbClr val="2F538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50" name="Group 633"/>
            <p:cNvGrpSpPr>
              <a:grpSpLocks/>
            </p:cNvGrpSpPr>
            <p:nvPr/>
          </p:nvGrpSpPr>
          <p:grpSpPr bwMode="auto">
            <a:xfrm>
              <a:off x="3495675" y="3116263"/>
              <a:ext cx="344487" cy="963613"/>
              <a:chOff x="2202" y="1963"/>
              <a:chExt cx="217" cy="607"/>
            </a:xfrm>
          </p:grpSpPr>
          <p:sp>
            <p:nvSpPr>
              <p:cNvPr id="2751" name="Freeform 631"/>
              <p:cNvSpPr>
                <a:spLocks/>
              </p:cNvSpPr>
              <p:nvPr/>
            </p:nvSpPr>
            <p:spPr bwMode="auto">
              <a:xfrm>
                <a:off x="2202" y="1963"/>
                <a:ext cx="217" cy="607"/>
              </a:xfrm>
              <a:custGeom>
                <a:avLst/>
                <a:gdLst/>
                <a:ahLst/>
                <a:cxnLst>
                  <a:cxn ang="0">
                    <a:pos x="119" y="14"/>
                  </a:cxn>
                  <a:cxn ang="0">
                    <a:pos x="111" y="42"/>
                  </a:cxn>
                  <a:cxn ang="0">
                    <a:pos x="104" y="70"/>
                  </a:cxn>
                  <a:cxn ang="0">
                    <a:pos x="96" y="98"/>
                  </a:cxn>
                  <a:cxn ang="0">
                    <a:pos x="89" y="126"/>
                  </a:cxn>
                  <a:cxn ang="0">
                    <a:pos x="81" y="154"/>
                  </a:cxn>
                  <a:cxn ang="0">
                    <a:pos x="73" y="182"/>
                  </a:cxn>
                  <a:cxn ang="0">
                    <a:pos x="66" y="210"/>
                  </a:cxn>
                  <a:cxn ang="0">
                    <a:pos x="58" y="238"/>
                  </a:cxn>
                  <a:cxn ang="0">
                    <a:pos x="51" y="266"/>
                  </a:cxn>
                  <a:cxn ang="0">
                    <a:pos x="43" y="294"/>
                  </a:cxn>
                  <a:cxn ang="0">
                    <a:pos x="35" y="322"/>
                  </a:cxn>
                  <a:cxn ang="0">
                    <a:pos x="28" y="350"/>
                  </a:cxn>
                  <a:cxn ang="0">
                    <a:pos x="20" y="378"/>
                  </a:cxn>
                  <a:cxn ang="0">
                    <a:pos x="13" y="406"/>
                  </a:cxn>
                  <a:cxn ang="0">
                    <a:pos x="5" y="434"/>
                  </a:cxn>
                  <a:cxn ang="0">
                    <a:pos x="0" y="459"/>
                  </a:cxn>
                  <a:cxn ang="0">
                    <a:pos x="0" y="481"/>
                  </a:cxn>
                  <a:cxn ang="0">
                    <a:pos x="2" y="501"/>
                  </a:cxn>
                  <a:cxn ang="0">
                    <a:pos x="7" y="521"/>
                  </a:cxn>
                  <a:cxn ang="0">
                    <a:pos x="15" y="540"/>
                  </a:cxn>
                  <a:cxn ang="0">
                    <a:pos x="25" y="560"/>
                  </a:cxn>
                  <a:cxn ang="0">
                    <a:pos x="37" y="578"/>
                  </a:cxn>
                  <a:cxn ang="0">
                    <a:pos x="51" y="596"/>
                  </a:cxn>
                  <a:cxn ang="0">
                    <a:pos x="70" y="607"/>
                  </a:cxn>
                  <a:cxn ang="0">
                    <a:pos x="93" y="605"/>
                  </a:cxn>
                  <a:cxn ang="0">
                    <a:pos x="114" y="597"/>
                  </a:cxn>
                  <a:cxn ang="0">
                    <a:pos x="133" y="586"/>
                  </a:cxn>
                  <a:cxn ang="0">
                    <a:pos x="153" y="572"/>
                  </a:cxn>
                  <a:cxn ang="0">
                    <a:pos x="171" y="557"/>
                  </a:cxn>
                  <a:cxn ang="0">
                    <a:pos x="189" y="543"/>
                  </a:cxn>
                  <a:cxn ang="0">
                    <a:pos x="208" y="532"/>
                  </a:cxn>
                  <a:cxn ang="0">
                    <a:pos x="214" y="511"/>
                  </a:cxn>
                  <a:cxn ang="0">
                    <a:pos x="208" y="477"/>
                  </a:cxn>
                  <a:cxn ang="0">
                    <a:pos x="202" y="443"/>
                  </a:cxn>
                  <a:cxn ang="0">
                    <a:pos x="197" y="410"/>
                  </a:cxn>
                  <a:cxn ang="0">
                    <a:pos x="191" y="378"/>
                  </a:cxn>
                  <a:cxn ang="0">
                    <a:pos x="184" y="345"/>
                  </a:cxn>
                  <a:cxn ang="0">
                    <a:pos x="179" y="313"/>
                  </a:cxn>
                  <a:cxn ang="0">
                    <a:pos x="173" y="280"/>
                  </a:cxn>
                  <a:cxn ang="0">
                    <a:pos x="167" y="248"/>
                  </a:cxn>
                  <a:cxn ang="0">
                    <a:pos x="161" y="215"/>
                  </a:cxn>
                  <a:cxn ang="0">
                    <a:pos x="155" y="183"/>
                  </a:cxn>
                  <a:cxn ang="0">
                    <a:pos x="149" y="150"/>
                  </a:cxn>
                  <a:cxn ang="0">
                    <a:pos x="143" y="118"/>
                  </a:cxn>
                  <a:cxn ang="0">
                    <a:pos x="137" y="85"/>
                  </a:cxn>
                  <a:cxn ang="0">
                    <a:pos x="132" y="51"/>
                  </a:cxn>
                  <a:cxn ang="0">
                    <a:pos x="125" y="17"/>
                  </a:cxn>
                </a:cxnLst>
                <a:rect l="0" t="0" r="r" b="b"/>
                <a:pathLst>
                  <a:path w="217" h="607">
                    <a:moveTo>
                      <a:pt x="123" y="0"/>
                    </a:moveTo>
                    <a:lnTo>
                      <a:pt x="119" y="14"/>
                    </a:lnTo>
                    <a:lnTo>
                      <a:pt x="115" y="28"/>
                    </a:lnTo>
                    <a:lnTo>
                      <a:pt x="111" y="42"/>
                    </a:lnTo>
                    <a:lnTo>
                      <a:pt x="107" y="56"/>
                    </a:lnTo>
                    <a:lnTo>
                      <a:pt x="104" y="70"/>
                    </a:lnTo>
                    <a:lnTo>
                      <a:pt x="100" y="84"/>
                    </a:lnTo>
                    <a:lnTo>
                      <a:pt x="96" y="98"/>
                    </a:lnTo>
                    <a:lnTo>
                      <a:pt x="92" y="112"/>
                    </a:lnTo>
                    <a:lnTo>
                      <a:pt x="89" y="126"/>
                    </a:lnTo>
                    <a:lnTo>
                      <a:pt x="85" y="140"/>
                    </a:lnTo>
                    <a:lnTo>
                      <a:pt x="81" y="154"/>
                    </a:lnTo>
                    <a:lnTo>
                      <a:pt x="77" y="168"/>
                    </a:lnTo>
                    <a:lnTo>
                      <a:pt x="73" y="182"/>
                    </a:lnTo>
                    <a:lnTo>
                      <a:pt x="70" y="196"/>
                    </a:lnTo>
                    <a:lnTo>
                      <a:pt x="66" y="210"/>
                    </a:lnTo>
                    <a:lnTo>
                      <a:pt x="62" y="224"/>
                    </a:lnTo>
                    <a:lnTo>
                      <a:pt x="58" y="238"/>
                    </a:lnTo>
                    <a:lnTo>
                      <a:pt x="54" y="252"/>
                    </a:lnTo>
                    <a:lnTo>
                      <a:pt x="51" y="266"/>
                    </a:lnTo>
                    <a:lnTo>
                      <a:pt x="47" y="280"/>
                    </a:lnTo>
                    <a:lnTo>
                      <a:pt x="43" y="294"/>
                    </a:lnTo>
                    <a:lnTo>
                      <a:pt x="39" y="308"/>
                    </a:lnTo>
                    <a:lnTo>
                      <a:pt x="35" y="322"/>
                    </a:lnTo>
                    <a:lnTo>
                      <a:pt x="32" y="336"/>
                    </a:lnTo>
                    <a:lnTo>
                      <a:pt x="28" y="350"/>
                    </a:lnTo>
                    <a:lnTo>
                      <a:pt x="24" y="364"/>
                    </a:lnTo>
                    <a:lnTo>
                      <a:pt x="20" y="378"/>
                    </a:lnTo>
                    <a:lnTo>
                      <a:pt x="16" y="392"/>
                    </a:lnTo>
                    <a:lnTo>
                      <a:pt x="13" y="406"/>
                    </a:lnTo>
                    <a:lnTo>
                      <a:pt x="9" y="420"/>
                    </a:lnTo>
                    <a:lnTo>
                      <a:pt x="5" y="434"/>
                    </a:lnTo>
                    <a:lnTo>
                      <a:pt x="1" y="448"/>
                    </a:lnTo>
                    <a:lnTo>
                      <a:pt x="0" y="459"/>
                    </a:lnTo>
                    <a:lnTo>
                      <a:pt x="0" y="470"/>
                    </a:lnTo>
                    <a:lnTo>
                      <a:pt x="0" y="481"/>
                    </a:lnTo>
                    <a:lnTo>
                      <a:pt x="1" y="491"/>
                    </a:lnTo>
                    <a:lnTo>
                      <a:pt x="2" y="501"/>
                    </a:lnTo>
                    <a:lnTo>
                      <a:pt x="5" y="512"/>
                    </a:lnTo>
                    <a:lnTo>
                      <a:pt x="7" y="521"/>
                    </a:lnTo>
                    <a:lnTo>
                      <a:pt x="11" y="531"/>
                    </a:lnTo>
                    <a:lnTo>
                      <a:pt x="15" y="540"/>
                    </a:lnTo>
                    <a:lnTo>
                      <a:pt x="20" y="550"/>
                    </a:lnTo>
                    <a:lnTo>
                      <a:pt x="25" y="560"/>
                    </a:lnTo>
                    <a:lnTo>
                      <a:pt x="31" y="569"/>
                    </a:lnTo>
                    <a:lnTo>
                      <a:pt x="37" y="578"/>
                    </a:lnTo>
                    <a:lnTo>
                      <a:pt x="43" y="587"/>
                    </a:lnTo>
                    <a:lnTo>
                      <a:pt x="51" y="596"/>
                    </a:lnTo>
                    <a:lnTo>
                      <a:pt x="58" y="605"/>
                    </a:lnTo>
                    <a:lnTo>
                      <a:pt x="70" y="607"/>
                    </a:lnTo>
                    <a:lnTo>
                      <a:pt x="81" y="607"/>
                    </a:lnTo>
                    <a:lnTo>
                      <a:pt x="93" y="605"/>
                    </a:lnTo>
                    <a:lnTo>
                      <a:pt x="103" y="602"/>
                    </a:lnTo>
                    <a:lnTo>
                      <a:pt x="114" y="597"/>
                    </a:lnTo>
                    <a:lnTo>
                      <a:pt x="124" y="592"/>
                    </a:lnTo>
                    <a:lnTo>
                      <a:pt x="133" y="586"/>
                    </a:lnTo>
                    <a:lnTo>
                      <a:pt x="143" y="579"/>
                    </a:lnTo>
                    <a:lnTo>
                      <a:pt x="153" y="572"/>
                    </a:lnTo>
                    <a:lnTo>
                      <a:pt x="162" y="565"/>
                    </a:lnTo>
                    <a:lnTo>
                      <a:pt x="171" y="557"/>
                    </a:lnTo>
                    <a:lnTo>
                      <a:pt x="180" y="550"/>
                    </a:lnTo>
                    <a:lnTo>
                      <a:pt x="189" y="543"/>
                    </a:lnTo>
                    <a:lnTo>
                      <a:pt x="198" y="537"/>
                    </a:lnTo>
                    <a:lnTo>
                      <a:pt x="208" y="532"/>
                    </a:lnTo>
                    <a:lnTo>
                      <a:pt x="217" y="528"/>
                    </a:lnTo>
                    <a:lnTo>
                      <a:pt x="214" y="511"/>
                    </a:lnTo>
                    <a:lnTo>
                      <a:pt x="211" y="494"/>
                    </a:lnTo>
                    <a:lnTo>
                      <a:pt x="208" y="477"/>
                    </a:lnTo>
                    <a:lnTo>
                      <a:pt x="205" y="460"/>
                    </a:lnTo>
                    <a:lnTo>
                      <a:pt x="202" y="443"/>
                    </a:lnTo>
                    <a:lnTo>
                      <a:pt x="199" y="427"/>
                    </a:lnTo>
                    <a:lnTo>
                      <a:pt x="197" y="410"/>
                    </a:lnTo>
                    <a:lnTo>
                      <a:pt x="194" y="394"/>
                    </a:lnTo>
                    <a:lnTo>
                      <a:pt x="191" y="378"/>
                    </a:lnTo>
                    <a:lnTo>
                      <a:pt x="187" y="362"/>
                    </a:lnTo>
                    <a:lnTo>
                      <a:pt x="184" y="345"/>
                    </a:lnTo>
                    <a:lnTo>
                      <a:pt x="182" y="329"/>
                    </a:lnTo>
                    <a:lnTo>
                      <a:pt x="179" y="313"/>
                    </a:lnTo>
                    <a:lnTo>
                      <a:pt x="176" y="296"/>
                    </a:lnTo>
                    <a:lnTo>
                      <a:pt x="173" y="280"/>
                    </a:lnTo>
                    <a:lnTo>
                      <a:pt x="170" y="264"/>
                    </a:lnTo>
                    <a:lnTo>
                      <a:pt x="167" y="248"/>
                    </a:lnTo>
                    <a:lnTo>
                      <a:pt x="164" y="232"/>
                    </a:lnTo>
                    <a:lnTo>
                      <a:pt x="161" y="215"/>
                    </a:lnTo>
                    <a:lnTo>
                      <a:pt x="158" y="199"/>
                    </a:lnTo>
                    <a:lnTo>
                      <a:pt x="155" y="183"/>
                    </a:lnTo>
                    <a:lnTo>
                      <a:pt x="152" y="167"/>
                    </a:lnTo>
                    <a:lnTo>
                      <a:pt x="149" y="150"/>
                    </a:lnTo>
                    <a:lnTo>
                      <a:pt x="146" y="134"/>
                    </a:lnTo>
                    <a:lnTo>
                      <a:pt x="143" y="118"/>
                    </a:lnTo>
                    <a:lnTo>
                      <a:pt x="140" y="101"/>
                    </a:lnTo>
                    <a:lnTo>
                      <a:pt x="137" y="85"/>
                    </a:lnTo>
                    <a:lnTo>
                      <a:pt x="135" y="68"/>
                    </a:lnTo>
                    <a:lnTo>
                      <a:pt x="132" y="51"/>
                    </a:lnTo>
                    <a:lnTo>
                      <a:pt x="129" y="34"/>
                    </a:lnTo>
                    <a:lnTo>
                      <a:pt x="125" y="17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7FA1D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2" name="Freeform 632"/>
              <p:cNvSpPr>
                <a:spLocks/>
              </p:cNvSpPr>
              <p:nvPr/>
            </p:nvSpPr>
            <p:spPr bwMode="auto">
              <a:xfrm>
                <a:off x="2202" y="1963"/>
                <a:ext cx="217" cy="607"/>
              </a:xfrm>
              <a:custGeom>
                <a:avLst/>
                <a:gdLst/>
                <a:ahLst/>
                <a:cxnLst>
                  <a:cxn ang="0">
                    <a:pos x="119" y="14"/>
                  </a:cxn>
                  <a:cxn ang="0">
                    <a:pos x="111" y="42"/>
                  </a:cxn>
                  <a:cxn ang="0">
                    <a:pos x="104" y="70"/>
                  </a:cxn>
                  <a:cxn ang="0">
                    <a:pos x="96" y="98"/>
                  </a:cxn>
                  <a:cxn ang="0">
                    <a:pos x="89" y="126"/>
                  </a:cxn>
                  <a:cxn ang="0">
                    <a:pos x="81" y="154"/>
                  </a:cxn>
                  <a:cxn ang="0">
                    <a:pos x="73" y="182"/>
                  </a:cxn>
                  <a:cxn ang="0">
                    <a:pos x="66" y="210"/>
                  </a:cxn>
                  <a:cxn ang="0">
                    <a:pos x="58" y="238"/>
                  </a:cxn>
                  <a:cxn ang="0">
                    <a:pos x="51" y="266"/>
                  </a:cxn>
                  <a:cxn ang="0">
                    <a:pos x="43" y="294"/>
                  </a:cxn>
                  <a:cxn ang="0">
                    <a:pos x="35" y="322"/>
                  </a:cxn>
                  <a:cxn ang="0">
                    <a:pos x="28" y="350"/>
                  </a:cxn>
                  <a:cxn ang="0">
                    <a:pos x="20" y="378"/>
                  </a:cxn>
                  <a:cxn ang="0">
                    <a:pos x="13" y="406"/>
                  </a:cxn>
                  <a:cxn ang="0">
                    <a:pos x="5" y="434"/>
                  </a:cxn>
                  <a:cxn ang="0">
                    <a:pos x="0" y="459"/>
                  </a:cxn>
                  <a:cxn ang="0">
                    <a:pos x="0" y="481"/>
                  </a:cxn>
                  <a:cxn ang="0">
                    <a:pos x="2" y="501"/>
                  </a:cxn>
                  <a:cxn ang="0">
                    <a:pos x="7" y="521"/>
                  </a:cxn>
                  <a:cxn ang="0">
                    <a:pos x="15" y="540"/>
                  </a:cxn>
                  <a:cxn ang="0">
                    <a:pos x="25" y="560"/>
                  </a:cxn>
                  <a:cxn ang="0">
                    <a:pos x="37" y="578"/>
                  </a:cxn>
                  <a:cxn ang="0">
                    <a:pos x="51" y="596"/>
                  </a:cxn>
                  <a:cxn ang="0">
                    <a:pos x="70" y="607"/>
                  </a:cxn>
                  <a:cxn ang="0">
                    <a:pos x="93" y="605"/>
                  </a:cxn>
                  <a:cxn ang="0">
                    <a:pos x="114" y="597"/>
                  </a:cxn>
                  <a:cxn ang="0">
                    <a:pos x="133" y="586"/>
                  </a:cxn>
                  <a:cxn ang="0">
                    <a:pos x="153" y="572"/>
                  </a:cxn>
                  <a:cxn ang="0">
                    <a:pos x="171" y="557"/>
                  </a:cxn>
                  <a:cxn ang="0">
                    <a:pos x="189" y="543"/>
                  </a:cxn>
                  <a:cxn ang="0">
                    <a:pos x="208" y="532"/>
                  </a:cxn>
                  <a:cxn ang="0">
                    <a:pos x="214" y="511"/>
                  </a:cxn>
                  <a:cxn ang="0">
                    <a:pos x="208" y="477"/>
                  </a:cxn>
                  <a:cxn ang="0">
                    <a:pos x="202" y="443"/>
                  </a:cxn>
                  <a:cxn ang="0">
                    <a:pos x="197" y="410"/>
                  </a:cxn>
                  <a:cxn ang="0">
                    <a:pos x="191" y="378"/>
                  </a:cxn>
                  <a:cxn ang="0">
                    <a:pos x="184" y="345"/>
                  </a:cxn>
                  <a:cxn ang="0">
                    <a:pos x="179" y="313"/>
                  </a:cxn>
                  <a:cxn ang="0">
                    <a:pos x="173" y="280"/>
                  </a:cxn>
                  <a:cxn ang="0">
                    <a:pos x="167" y="248"/>
                  </a:cxn>
                  <a:cxn ang="0">
                    <a:pos x="161" y="215"/>
                  </a:cxn>
                  <a:cxn ang="0">
                    <a:pos x="155" y="183"/>
                  </a:cxn>
                  <a:cxn ang="0">
                    <a:pos x="149" y="150"/>
                  </a:cxn>
                  <a:cxn ang="0">
                    <a:pos x="143" y="118"/>
                  </a:cxn>
                  <a:cxn ang="0">
                    <a:pos x="137" y="85"/>
                  </a:cxn>
                  <a:cxn ang="0">
                    <a:pos x="132" y="51"/>
                  </a:cxn>
                  <a:cxn ang="0">
                    <a:pos x="125" y="17"/>
                  </a:cxn>
                </a:cxnLst>
                <a:rect l="0" t="0" r="r" b="b"/>
                <a:pathLst>
                  <a:path w="217" h="607">
                    <a:moveTo>
                      <a:pt x="123" y="0"/>
                    </a:moveTo>
                    <a:lnTo>
                      <a:pt x="119" y="14"/>
                    </a:lnTo>
                    <a:lnTo>
                      <a:pt x="115" y="28"/>
                    </a:lnTo>
                    <a:lnTo>
                      <a:pt x="111" y="42"/>
                    </a:lnTo>
                    <a:lnTo>
                      <a:pt x="107" y="56"/>
                    </a:lnTo>
                    <a:lnTo>
                      <a:pt x="104" y="70"/>
                    </a:lnTo>
                    <a:lnTo>
                      <a:pt x="100" y="84"/>
                    </a:lnTo>
                    <a:lnTo>
                      <a:pt x="96" y="98"/>
                    </a:lnTo>
                    <a:lnTo>
                      <a:pt x="92" y="112"/>
                    </a:lnTo>
                    <a:lnTo>
                      <a:pt x="89" y="126"/>
                    </a:lnTo>
                    <a:lnTo>
                      <a:pt x="85" y="140"/>
                    </a:lnTo>
                    <a:lnTo>
                      <a:pt x="81" y="154"/>
                    </a:lnTo>
                    <a:lnTo>
                      <a:pt x="77" y="168"/>
                    </a:lnTo>
                    <a:lnTo>
                      <a:pt x="73" y="182"/>
                    </a:lnTo>
                    <a:lnTo>
                      <a:pt x="70" y="196"/>
                    </a:lnTo>
                    <a:lnTo>
                      <a:pt x="66" y="210"/>
                    </a:lnTo>
                    <a:lnTo>
                      <a:pt x="62" y="224"/>
                    </a:lnTo>
                    <a:lnTo>
                      <a:pt x="58" y="238"/>
                    </a:lnTo>
                    <a:lnTo>
                      <a:pt x="54" y="252"/>
                    </a:lnTo>
                    <a:lnTo>
                      <a:pt x="51" y="266"/>
                    </a:lnTo>
                    <a:lnTo>
                      <a:pt x="47" y="280"/>
                    </a:lnTo>
                    <a:lnTo>
                      <a:pt x="43" y="294"/>
                    </a:lnTo>
                    <a:lnTo>
                      <a:pt x="39" y="308"/>
                    </a:lnTo>
                    <a:lnTo>
                      <a:pt x="35" y="322"/>
                    </a:lnTo>
                    <a:lnTo>
                      <a:pt x="32" y="336"/>
                    </a:lnTo>
                    <a:lnTo>
                      <a:pt x="28" y="350"/>
                    </a:lnTo>
                    <a:lnTo>
                      <a:pt x="24" y="364"/>
                    </a:lnTo>
                    <a:lnTo>
                      <a:pt x="20" y="378"/>
                    </a:lnTo>
                    <a:lnTo>
                      <a:pt x="16" y="392"/>
                    </a:lnTo>
                    <a:lnTo>
                      <a:pt x="13" y="406"/>
                    </a:lnTo>
                    <a:lnTo>
                      <a:pt x="9" y="420"/>
                    </a:lnTo>
                    <a:lnTo>
                      <a:pt x="5" y="434"/>
                    </a:lnTo>
                    <a:lnTo>
                      <a:pt x="1" y="448"/>
                    </a:lnTo>
                    <a:lnTo>
                      <a:pt x="0" y="459"/>
                    </a:lnTo>
                    <a:lnTo>
                      <a:pt x="0" y="470"/>
                    </a:lnTo>
                    <a:lnTo>
                      <a:pt x="0" y="481"/>
                    </a:lnTo>
                    <a:lnTo>
                      <a:pt x="1" y="491"/>
                    </a:lnTo>
                    <a:lnTo>
                      <a:pt x="2" y="501"/>
                    </a:lnTo>
                    <a:lnTo>
                      <a:pt x="5" y="512"/>
                    </a:lnTo>
                    <a:lnTo>
                      <a:pt x="7" y="521"/>
                    </a:lnTo>
                    <a:lnTo>
                      <a:pt x="11" y="531"/>
                    </a:lnTo>
                    <a:lnTo>
                      <a:pt x="15" y="540"/>
                    </a:lnTo>
                    <a:lnTo>
                      <a:pt x="20" y="550"/>
                    </a:lnTo>
                    <a:lnTo>
                      <a:pt x="25" y="560"/>
                    </a:lnTo>
                    <a:lnTo>
                      <a:pt x="31" y="569"/>
                    </a:lnTo>
                    <a:lnTo>
                      <a:pt x="37" y="578"/>
                    </a:lnTo>
                    <a:lnTo>
                      <a:pt x="43" y="587"/>
                    </a:lnTo>
                    <a:lnTo>
                      <a:pt x="51" y="596"/>
                    </a:lnTo>
                    <a:lnTo>
                      <a:pt x="58" y="605"/>
                    </a:lnTo>
                    <a:lnTo>
                      <a:pt x="70" y="607"/>
                    </a:lnTo>
                    <a:lnTo>
                      <a:pt x="81" y="607"/>
                    </a:lnTo>
                    <a:lnTo>
                      <a:pt x="93" y="605"/>
                    </a:lnTo>
                    <a:lnTo>
                      <a:pt x="103" y="602"/>
                    </a:lnTo>
                    <a:lnTo>
                      <a:pt x="114" y="597"/>
                    </a:lnTo>
                    <a:lnTo>
                      <a:pt x="124" y="592"/>
                    </a:lnTo>
                    <a:lnTo>
                      <a:pt x="133" y="586"/>
                    </a:lnTo>
                    <a:lnTo>
                      <a:pt x="143" y="579"/>
                    </a:lnTo>
                    <a:lnTo>
                      <a:pt x="153" y="572"/>
                    </a:lnTo>
                    <a:lnTo>
                      <a:pt x="162" y="565"/>
                    </a:lnTo>
                    <a:lnTo>
                      <a:pt x="171" y="557"/>
                    </a:lnTo>
                    <a:lnTo>
                      <a:pt x="180" y="550"/>
                    </a:lnTo>
                    <a:lnTo>
                      <a:pt x="189" y="543"/>
                    </a:lnTo>
                    <a:lnTo>
                      <a:pt x="198" y="537"/>
                    </a:lnTo>
                    <a:lnTo>
                      <a:pt x="208" y="532"/>
                    </a:lnTo>
                    <a:lnTo>
                      <a:pt x="217" y="528"/>
                    </a:lnTo>
                    <a:lnTo>
                      <a:pt x="214" y="511"/>
                    </a:lnTo>
                    <a:lnTo>
                      <a:pt x="211" y="494"/>
                    </a:lnTo>
                    <a:lnTo>
                      <a:pt x="208" y="477"/>
                    </a:lnTo>
                    <a:lnTo>
                      <a:pt x="205" y="460"/>
                    </a:lnTo>
                    <a:lnTo>
                      <a:pt x="202" y="443"/>
                    </a:lnTo>
                    <a:lnTo>
                      <a:pt x="199" y="427"/>
                    </a:lnTo>
                    <a:lnTo>
                      <a:pt x="197" y="410"/>
                    </a:lnTo>
                    <a:lnTo>
                      <a:pt x="194" y="394"/>
                    </a:lnTo>
                    <a:lnTo>
                      <a:pt x="191" y="378"/>
                    </a:lnTo>
                    <a:lnTo>
                      <a:pt x="187" y="362"/>
                    </a:lnTo>
                    <a:lnTo>
                      <a:pt x="184" y="345"/>
                    </a:lnTo>
                    <a:lnTo>
                      <a:pt x="182" y="329"/>
                    </a:lnTo>
                    <a:lnTo>
                      <a:pt x="179" y="313"/>
                    </a:lnTo>
                    <a:lnTo>
                      <a:pt x="176" y="296"/>
                    </a:lnTo>
                    <a:lnTo>
                      <a:pt x="173" y="280"/>
                    </a:lnTo>
                    <a:lnTo>
                      <a:pt x="170" y="264"/>
                    </a:lnTo>
                    <a:lnTo>
                      <a:pt x="167" y="248"/>
                    </a:lnTo>
                    <a:lnTo>
                      <a:pt x="164" y="232"/>
                    </a:lnTo>
                    <a:lnTo>
                      <a:pt x="161" y="215"/>
                    </a:lnTo>
                    <a:lnTo>
                      <a:pt x="158" y="199"/>
                    </a:lnTo>
                    <a:lnTo>
                      <a:pt x="155" y="183"/>
                    </a:lnTo>
                    <a:lnTo>
                      <a:pt x="152" y="167"/>
                    </a:lnTo>
                    <a:lnTo>
                      <a:pt x="149" y="150"/>
                    </a:lnTo>
                    <a:lnTo>
                      <a:pt x="146" y="134"/>
                    </a:lnTo>
                    <a:lnTo>
                      <a:pt x="143" y="118"/>
                    </a:lnTo>
                    <a:lnTo>
                      <a:pt x="140" y="101"/>
                    </a:lnTo>
                    <a:lnTo>
                      <a:pt x="137" y="85"/>
                    </a:lnTo>
                    <a:lnTo>
                      <a:pt x="135" y="68"/>
                    </a:lnTo>
                    <a:lnTo>
                      <a:pt x="132" y="51"/>
                    </a:lnTo>
                    <a:lnTo>
                      <a:pt x="129" y="34"/>
                    </a:lnTo>
                    <a:lnTo>
                      <a:pt x="125" y="17"/>
                    </a:lnTo>
                    <a:lnTo>
                      <a:pt x="123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2F538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51" name="Group 637"/>
            <p:cNvGrpSpPr>
              <a:grpSpLocks/>
            </p:cNvGrpSpPr>
            <p:nvPr/>
          </p:nvGrpSpPr>
          <p:grpSpPr bwMode="auto">
            <a:xfrm>
              <a:off x="4702175" y="3082926"/>
              <a:ext cx="357187" cy="1004888"/>
              <a:chOff x="2962" y="1942"/>
              <a:chExt cx="225" cy="633"/>
            </a:xfrm>
          </p:grpSpPr>
          <p:sp>
            <p:nvSpPr>
              <p:cNvPr id="2748" name="Freeform 634"/>
              <p:cNvSpPr>
                <a:spLocks/>
              </p:cNvSpPr>
              <p:nvPr/>
            </p:nvSpPr>
            <p:spPr bwMode="auto">
              <a:xfrm>
                <a:off x="2978" y="1958"/>
                <a:ext cx="209" cy="617"/>
              </a:xfrm>
              <a:custGeom>
                <a:avLst/>
                <a:gdLst/>
                <a:ahLst/>
                <a:cxnLst>
                  <a:cxn ang="0">
                    <a:pos x="66" y="14"/>
                  </a:cxn>
                  <a:cxn ang="0">
                    <a:pos x="75" y="42"/>
                  </a:cxn>
                  <a:cxn ang="0">
                    <a:pos x="84" y="70"/>
                  </a:cxn>
                  <a:cxn ang="0">
                    <a:pos x="93" y="98"/>
                  </a:cxn>
                  <a:cxn ang="0">
                    <a:pos x="102" y="127"/>
                  </a:cxn>
                  <a:cxn ang="0">
                    <a:pos x="112" y="156"/>
                  </a:cxn>
                  <a:cxn ang="0">
                    <a:pos x="121" y="185"/>
                  </a:cxn>
                  <a:cxn ang="0">
                    <a:pos x="130" y="213"/>
                  </a:cxn>
                  <a:cxn ang="0">
                    <a:pos x="139" y="242"/>
                  </a:cxn>
                  <a:cxn ang="0">
                    <a:pos x="148" y="271"/>
                  </a:cxn>
                  <a:cxn ang="0">
                    <a:pos x="157" y="300"/>
                  </a:cxn>
                  <a:cxn ang="0">
                    <a:pos x="167" y="329"/>
                  </a:cxn>
                  <a:cxn ang="0">
                    <a:pos x="176" y="357"/>
                  </a:cxn>
                  <a:cxn ang="0">
                    <a:pos x="185" y="385"/>
                  </a:cxn>
                  <a:cxn ang="0">
                    <a:pos x="194" y="414"/>
                  </a:cxn>
                  <a:cxn ang="0">
                    <a:pos x="202" y="442"/>
                  </a:cxn>
                  <a:cxn ang="0">
                    <a:pos x="208" y="466"/>
                  </a:cxn>
                  <a:cxn ang="0">
                    <a:pos x="209" y="488"/>
                  </a:cxn>
                  <a:cxn ang="0">
                    <a:pos x="208" y="509"/>
                  </a:cxn>
                  <a:cxn ang="0">
                    <a:pos x="203" y="529"/>
                  </a:cxn>
                  <a:cxn ang="0">
                    <a:pos x="196" y="548"/>
                  </a:cxn>
                  <a:cxn ang="0">
                    <a:pos x="187" y="567"/>
                  </a:cxn>
                  <a:cxn ang="0">
                    <a:pos x="176" y="586"/>
                  </a:cxn>
                  <a:cxn ang="0">
                    <a:pos x="162" y="605"/>
                  </a:cxn>
                  <a:cxn ang="0">
                    <a:pos x="144" y="616"/>
                  </a:cxn>
                  <a:cxn ang="0">
                    <a:pos x="122" y="615"/>
                  </a:cxn>
                  <a:cxn ang="0">
                    <a:pos x="101" y="609"/>
                  </a:cxn>
                  <a:cxn ang="0">
                    <a:pos x="82" y="598"/>
                  </a:cxn>
                  <a:cxn ang="0">
                    <a:pos x="64" y="585"/>
                  </a:cxn>
                  <a:cxn ang="0">
                    <a:pos x="46" y="570"/>
                  </a:cxn>
                  <a:cxn ang="0">
                    <a:pos x="28" y="557"/>
                  </a:cxn>
                  <a:cxn ang="0">
                    <a:pos x="10" y="547"/>
                  </a:cxn>
                  <a:cxn ang="0">
                    <a:pos x="2" y="526"/>
                  </a:cxn>
                  <a:cxn ang="0">
                    <a:pos x="7" y="492"/>
                  </a:cxn>
                  <a:cxn ang="0">
                    <a:pos x="11" y="458"/>
                  </a:cxn>
                  <a:cxn ang="0">
                    <a:pos x="15" y="424"/>
                  </a:cxn>
                  <a:cxn ang="0">
                    <a:pos x="19" y="390"/>
                  </a:cxn>
                  <a:cxn ang="0">
                    <a:pos x="22" y="356"/>
                  </a:cxn>
                  <a:cxn ang="0">
                    <a:pos x="26" y="322"/>
                  </a:cxn>
                  <a:cxn ang="0">
                    <a:pos x="30" y="289"/>
                  </a:cxn>
                  <a:cxn ang="0">
                    <a:pos x="33" y="255"/>
                  </a:cxn>
                  <a:cxn ang="0">
                    <a:pos x="36" y="221"/>
                  </a:cxn>
                  <a:cxn ang="0">
                    <a:pos x="41" y="187"/>
                  </a:cxn>
                  <a:cxn ang="0">
                    <a:pos x="44" y="153"/>
                  </a:cxn>
                  <a:cxn ang="0">
                    <a:pos x="48" y="120"/>
                  </a:cxn>
                  <a:cxn ang="0">
                    <a:pos x="52" y="86"/>
                  </a:cxn>
                  <a:cxn ang="0">
                    <a:pos x="56" y="51"/>
                  </a:cxn>
                  <a:cxn ang="0">
                    <a:pos x="60" y="17"/>
                  </a:cxn>
                </a:cxnLst>
                <a:rect l="0" t="0" r="r" b="b"/>
                <a:pathLst>
                  <a:path w="209" h="617">
                    <a:moveTo>
                      <a:pt x="62" y="0"/>
                    </a:moveTo>
                    <a:lnTo>
                      <a:pt x="66" y="14"/>
                    </a:lnTo>
                    <a:lnTo>
                      <a:pt x="71" y="28"/>
                    </a:lnTo>
                    <a:lnTo>
                      <a:pt x="75" y="42"/>
                    </a:lnTo>
                    <a:lnTo>
                      <a:pt x="80" y="56"/>
                    </a:lnTo>
                    <a:lnTo>
                      <a:pt x="84" y="70"/>
                    </a:lnTo>
                    <a:lnTo>
                      <a:pt x="89" y="84"/>
                    </a:lnTo>
                    <a:lnTo>
                      <a:pt x="93" y="98"/>
                    </a:lnTo>
                    <a:lnTo>
                      <a:pt x="98" y="112"/>
                    </a:lnTo>
                    <a:lnTo>
                      <a:pt x="102" y="127"/>
                    </a:lnTo>
                    <a:lnTo>
                      <a:pt x="107" y="141"/>
                    </a:lnTo>
                    <a:lnTo>
                      <a:pt x="112" y="156"/>
                    </a:lnTo>
                    <a:lnTo>
                      <a:pt x="116" y="170"/>
                    </a:lnTo>
                    <a:lnTo>
                      <a:pt x="121" y="185"/>
                    </a:lnTo>
                    <a:lnTo>
                      <a:pt x="125" y="199"/>
                    </a:lnTo>
                    <a:lnTo>
                      <a:pt x="130" y="213"/>
                    </a:lnTo>
                    <a:lnTo>
                      <a:pt x="135" y="227"/>
                    </a:lnTo>
                    <a:lnTo>
                      <a:pt x="139" y="242"/>
                    </a:lnTo>
                    <a:lnTo>
                      <a:pt x="144" y="257"/>
                    </a:lnTo>
                    <a:lnTo>
                      <a:pt x="148" y="271"/>
                    </a:lnTo>
                    <a:lnTo>
                      <a:pt x="152" y="285"/>
                    </a:lnTo>
                    <a:lnTo>
                      <a:pt x="157" y="300"/>
                    </a:lnTo>
                    <a:lnTo>
                      <a:pt x="162" y="314"/>
                    </a:lnTo>
                    <a:lnTo>
                      <a:pt x="167" y="329"/>
                    </a:lnTo>
                    <a:lnTo>
                      <a:pt x="171" y="343"/>
                    </a:lnTo>
                    <a:lnTo>
                      <a:pt x="176" y="357"/>
                    </a:lnTo>
                    <a:lnTo>
                      <a:pt x="180" y="371"/>
                    </a:lnTo>
                    <a:lnTo>
                      <a:pt x="185" y="385"/>
                    </a:lnTo>
                    <a:lnTo>
                      <a:pt x="189" y="399"/>
                    </a:lnTo>
                    <a:lnTo>
                      <a:pt x="194" y="414"/>
                    </a:lnTo>
                    <a:lnTo>
                      <a:pt x="198" y="428"/>
                    </a:lnTo>
                    <a:lnTo>
                      <a:pt x="202" y="442"/>
                    </a:lnTo>
                    <a:lnTo>
                      <a:pt x="206" y="455"/>
                    </a:lnTo>
                    <a:lnTo>
                      <a:pt x="208" y="466"/>
                    </a:lnTo>
                    <a:lnTo>
                      <a:pt x="209" y="477"/>
                    </a:lnTo>
                    <a:lnTo>
                      <a:pt x="209" y="488"/>
                    </a:lnTo>
                    <a:lnTo>
                      <a:pt x="209" y="498"/>
                    </a:lnTo>
                    <a:lnTo>
                      <a:pt x="208" y="509"/>
                    </a:lnTo>
                    <a:lnTo>
                      <a:pt x="206" y="519"/>
                    </a:lnTo>
                    <a:lnTo>
                      <a:pt x="203" y="529"/>
                    </a:lnTo>
                    <a:lnTo>
                      <a:pt x="200" y="539"/>
                    </a:lnTo>
                    <a:lnTo>
                      <a:pt x="196" y="548"/>
                    </a:lnTo>
                    <a:lnTo>
                      <a:pt x="192" y="558"/>
                    </a:lnTo>
                    <a:lnTo>
                      <a:pt x="187" y="567"/>
                    </a:lnTo>
                    <a:lnTo>
                      <a:pt x="182" y="577"/>
                    </a:lnTo>
                    <a:lnTo>
                      <a:pt x="176" y="586"/>
                    </a:lnTo>
                    <a:lnTo>
                      <a:pt x="170" y="596"/>
                    </a:lnTo>
                    <a:lnTo>
                      <a:pt x="162" y="605"/>
                    </a:lnTo>
                    <a:lnTo>
                      <a:pt x="155" y="614"/>
                    </a:lnTo>
                    <a:lnTo>
                      <a:pt x="144" y="616"/>
                    </a:lnTo>
                    <a:lnTo>
                      <a:pt x="132" y="617"/>
                    </a:lnTo>
                    <a:lnTo>
                      <a:pt x="122" y="615"/>
                    </a:lnTo>
                    <a:lnTo>
                      <a:pt x="111" y="613"/>
                    </a:lnTo>
                    <a:lnTo>
                      <a:pt x="101" y="609"/>
                    </a:lnTo>
                    <a:lnTo>
                      <a:pt x="91" y="603"/>
                    </a:lnTo>
                    <a:lnTo>
                      <a:pt x="82" y="598"/>
                    </a:lnTo>
                    <a:lnTo>
                      <a:pt x="73" y="591"/>
                    </a:lnTo>
                    <a:lnTo>
                      <a:pt x="64" y="585"/>
                    </a:lnTo>
                    <a:lnTo>
                      <a:pt x="55" y="577"/>
                    </a:lnTo>
                    <a:lnTo>
                      <a:pt x="46" y="570"/>
                    </a:lnTo>
                    <a:lnTo>
                      <a:pt x="37" y="564"/>
                    </a:lnTo>
                    <a:lnTo>
                      <a:pt x="28" y="557"/>
                    </a:lnTo>
                    <a:lnTo>
                      <a:pt x="19" y="552"/>
                    </a:lnTo>
                    <a:lnTo>
                      <a:pt x="10" y="547"/>
                    </a:lnTo>
                    <a:lnTo>
                      <a:pt x="0" y="543"/>
                    </a:lnTo>
                    <a:lnTo>
                      <a:pt x="2" y="526"/>
                    </a:lnTo>
                    <a:lnTo>
                      <a:pt x="5" y="509"/>
                    </a:lnTo>
                    <a:lnTo>
                      <a:pt x="7" y="492"/>
                    </a:lnTo>
                    <a:lnTo>
                      <a:pt x="9" y="475"/>
                    </a:lnTo>
                    <a:lnTo>
                      <a:pt x="11" y="458"/>
                    </a:lnTo>
                    <a:lnTo>
                      <a:pt x="13" y="441"/>
                    </a:lnTo>
                    <a:lnTo>
                      <a:pt x="15" y="424"/>
                    </a:lnTo>
                    <a:lnTo>
                      <a:pt x="17" y="407"/>
                    </a:lnTo>
                    <a:lnTo>
                      <a:pt x="19" y="390"/>
                    </a:lnTo>
                    <a:lnTo>
                      <a:pt x="21" y="373"/>
                    </a:lnTo>
                    <a:lnTo>
                      <a:pt x="22" y="356"/>
                    </a:lnTo>
                    <a:lnTo>
                      <a:pt x="24" y="339"/>
                    </a:lnTo>
                    <a:lnTo>
                      <a:pt x="26" y="322"/>
                    </a:lnTo>
                    <a:lnTo>
                      <a:pt x="28" y="305"/>
                    </a:lnTo>
                    <a:lnTo>
                      <a:pt x="30" y="289"/>
                    </a:lnTo>
                    <a:lnTo>
                      <a:pt x="32" y="271"/>
                    </a:lnTo>
                    <a:lnTo>
                      <a:pt x="33" y="255"/>
                    </a:lnTo>
                    <a:lnTo>
                      <a:pt x="35" y="238"/>
                    </a:lnTo>
                    <a:lnTo>
                      <a:pt x="36" y="221"/>
                    </a:lnTo>
                    <a:lnTo>
                      <a:pt x="38" y="204"/>
                    </a:lnTo>
                    <a:lnTo>
                      <a:pt x="41" y="187"/>
                    </a:lnTo>
                    <a:lnTo>
                      <a:pt x="42" y="170"/>
                    </a:lnTo>
                    <a:lnTo>
                      <a:pt x="44" y="153"/>
                    </a:lnTo>
                    <a:lnTo>
                      <a:pt x="46" y="136"/>
                    </a:lnTo>
                    <a:lnTo>
                      <a:pt x="48" y="120"/>
                    </a:lnTo>
                    <a:lnTo>
                      <a:pt x="49" y="102"/>
                    </a:lnTo>
                    <a:lnTo>
                      <a:pt x="52" y="86"/>
                    </a:lnTo>
                    <a:lnTo>
                      <a:pt x="54" y="68"/>
                    </a:lnTo>
                    <a:lnTo>
                      <a:pt x="56" y="51"/>
                    </a:lnTo>
                    <a:lnTo>
                      <a:pt x="58" y="34"/>
                    </a:lnTo>
                    <a:lnTo>
                      <a:pt x="60" y="17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9" name="Freeform 635"/>
              <p:cNvSpPr>
                <a:spLocks/>
              </p:cNvSpPr>
              <p:nvPr/>
            </p:nvSpPr>
            <p:spPr bwMode="auto">
              <a:xfrm>
                <a:off x="2962" y="1942"/>
                <a:ext cx="209" cy="617"/>
              </a:xfrm>
              <a:custGeom>
                <a:avLst/>
                <a:gdLst/>
                <a:ahLst/>
                <a:cxnLst>
                  <a:cxn ang="0">
                    <a:pos x="66" y="14"/>
                  </a:cxn>
                  <a:cxn ang="0">
                    <a:pos x="75" y="42"/>
                  </a:cxn>
                  <a:cxn ang="0">
                    <a:pos x="84" y="70"/>
                  </a:cxn>
                  <a:cxn ang="0">
                    <a:pos x="93" y="98"/>
                  </a:cxn>
                  <a:cxn ang="0">
                    <a:pos x="102" y="127"/>
                  </a:cxn>
                  <a:cxn ang="0">
                    <a:pos x="111" y="156"/>
                  </a:cxn>
                  <a:cxn ang="0">
                    <a:pos x="121" y="185"/>
                  </a:cxn>
                  <a:cxn ang="0">
                    <a:pos x="130" y="213"/>
                  </a:cxn>
                  <a:cxn ang="0">
                    <a:pos x="139" y="242"/>
                  </a:cxn>
                  <a:cxn ang="0">
                    <a:pos x="148" y="271"/>
                  </a:cxn>
                  <a:cxn ang="0">
                    <a:pos x="157" y="300"/>
                  </a:cxn>
                  <a:cxn ang="0">
                    <a:pos x="167" y="329"/>
                  </a:cxn>
                  <a:cxn ang="0">
                    <a:pos x="176" y="357"/>
                  </a:cxn>
                  <a:cxn ang="0">
                    <a:pos x="185" y="385"/>
                  </a:cxn>
                  <a:cxn ang="0">
                    <a:pos x="194" y="414"/>
                  </a:cxn>
                  <a:cxn ang="0">
                    <a:pos x="202" y="441"/>
                  </a:cxn>
                  <a:cxn ang="0">
                    <a:pos x="208" y="466"/>
                  </a:cxn>
                  <a:cxn ang="0">
                    <a:pos x="209" y="488"/>
                  </a:cxn>
                  <a:cxn ang="0">
                    <a:pos x="208" y="509"/>
                  </a:cxn>
                  <a:cxn ang="0">
                    <a:pos x="203" y="529"/>
                  </a:cxn>
                  <a:cxn ang="0">
                    <a:pos x="196" y="548"/>
                  </a:cxn>
                  <a:cxn ang="0">
                    <a:pos x="187" y="567"/>
                  </a:cxn>
                  <a:cxn ang="0">
                    <a:pos x="176" y="586"/>
                  </a:cxn>
                  <a:cxn ang="0">
                    <a:pos x="162" y="605"/>
                  </a:cxn>
                  <a:cxn ang="0">
                    <a:pos x="144" y="616"/>
                  </a:cxn>
                  <a:cxn ang="0">
                    <a:pos x="122" y="615"/>
                  </a:cxn>
                  <a:cxn ang="0">
                    <a:pos x="101" y="609"/>
                  </a:cxn>
                  <a:cxn ang="0">
                    <a:pos x="82" y="598"/>
                  </a:cxn>
                  <a:cxn ang="0">
                    <a:pos x="64" y="585"/>
                  </a:cxn>
                  <a:cxn ang="0">
                    <a:pos x="46" y="570"/>
                  </a:cxn>
                  <a:cxn ang="0">
                    <a:pos x="28" y="557"/>
                  </a:cxn>
                  <a:cxn ang="0">
                    <a:pos x="10" y="547"/>
                  </a:cxn>
                  <a:cxn ang="0">
                    <a:pos x="2" y="526"/>
                  </a:cxn>
                  <a:cxn ang="0">
                    <a:pos x="7" y="492"/>
                  </a:cxn>
                  <a:cxn ang="0">
                    <a:pos x="11" y="458"/>
                  </a:cxn>
                  <a:cxn ang="0">
                    <a:pos x="15" y="424"/>
                  </a:cxn>
                  <a:cxn ang="0">
                    <a:pos x="19" y="390"/>
                  </a:cxn>
                  <a:cxn ang="0">
                    <a:pos x="22" y="356"/>
                  </a:cxn>
                  <a:cxn ang="0">
                    <a:pos x="26" y="323"/>
                  </a:cxn>
                  <a:cxn ang="0">
                    <a:pos x="30" y="289"/>
                  </a:cxn>
                  <a:cxn ang="0">
                    <a:pos x="33" y="255"/>
                  </a:cxn>
                  <a:cxn ang="0">
                    <a:pos x="36" y="221"/>
                  </a:cxn>
                  <a:cxn ang="0">
                    <a:pos x="41" y="187"/>
                  </a:cxn>
                  <a:cxn ang="0">
                    <a:pos x="44" y="153"/>
                  </a:cxn>
                  <a:cxn ang="0">
                    <a:pos x="48" y="120"/>
                  </a:cxn>
                  <a:cxn ang="0">
                    <a:pos x="52" y="86"/>
                  </a:cxn>
                  <a:cxn ang="0">
                    <a:pos x="56" y="51"/>
                  </a:cxn>
                  <a:cxn ang="0">
                    <a:pos x="60" y="17"/>
                  </a:cxn>
                </a:cxnLst>
                <a:rect l="0" t="0" r="r" b="b"/>
                <a:pathLst>
                  <a:path w="209" h="617">
                    <a:moveTo>
                      <a:pt x="62" y="0"/>
                    </a:moveTo>
                    <a:lnTo>
                      <a:pt x="66" y="14"/>
                    </a:lnTo>
                    <a:lnTo>
                      <a:pt x="71" y="28"/>
                    </a:lnTo>
                    <a:lnTo>
                      <a:pt x="75" y="42"/>
                    </a:lnTo>
                    <a:lnTo>
                      <a:pt x="80" y="56"/>
                    </a:lnTo>
                    <a:lnTo>
                      <a:pt x="84" y="70"/>
                    </a:lnTo>
                    <a:lnTo>
                      <a:pt x="89" y="84"/>
                    </a:lnTo>
                    <a:lnTo>
                      <a:pt x="93" y="98"/>
                    </a:lnTo>
                    <a:lnTo>
                      <a:pt x="98" y="113"/>
                    </a:lnTo>
                    <a:lnTo>
                      <a:pt x="102" y="127"/>
                    </a:lnTo>
                    <a:lnTo>
                      <a:pt x="107" y="141"/>
                    </a:lnTo>
                    <a:lnTo>
                      <a:pt x="111" y="156"/>
                    </a:lnTo>
                    <a:lnTo>
                      <a:pt x="116" y="170"/>
                    </a:lnTo>
                    <a:lnTo>
                      <a:pt x="121" y="185"/>
                    </a:lnTo>
                    <a:lnTo>
                      <a:pt x="125" y="199"/>
                    </a:lnTo>
                    <a:lnTo>
                      <a:pt x="130" y="213"/>
                    </a:lnTo>
                    <a:lnTo>
                      <a:pt x="135" y="227"/>
                    </a:lnTo>
                    <a:lnTo>
                      <a:pt x="139" y="242"/>
                    </a:lnTo>
                    <a:lnTo>
                      <a:pt x="144" y="257"/>
                    </a:lnTo>
                    <a:lnTo>
                      <a:pt x="148" y="271"/>
                    </a:lnTo>
                    <a:lnTo>
                      <a:pt x="153" y="285"/>
                    </a:lnTo>
                    <a:lnTo>
                      <a:pt x="157" y="300"/>
                    </a:lnTo>
                    <a:lnTo>
                      <a:pt x="162" y="314"/>
                    </a:lnTo>
                    <a:lnTo>
                      <a:pt x="167" y="329"/>
                    </a:lnTo>
                    <a:lnTo>
                      <a:pt x="171" y="343"/>
                    </a:lnTo>
                    <a:lnTo>
                      <a:pt x="176" y="357"/>
                    </a:lnTo>
                    <a:lnTo>
                      <a:pt x="180" y="371"/>
                    </a:lnTo>
                    <a:lnTo>
                      <a:pt x="185" y="385"/>
                    </a:lnTo>
                    <a:lnTo>
                      <a:pt x="189" y="399"/>
                    </a:lnTo>
                    <a:lnTo>
                      <a:pt x="194" y="414"/>
                    </a:lnTo>
                    <a:lnTo>
                      <a:pt x="198" y="428"/>
                    </a:lnTo>
                    <a:lnTo>
                      <a:pt x="202" y="441"/>
                    </a:lnTo>
                    <a:lnTo>
                      <a:pt x="207" y="455"/>
                    </a:lnTo>
                    <a:lnTo>
                      <a:pt x="208" y="466"/>
                    </a:lnTo>
                    <a:lnTo>
                      <a:pt x="209" y="477"/>
                    </a:lnTo>
                    <a:lnTo>
                      <a:pt x="209" y="488"/>
                    </a:lnTo>
                    <a:lnTo>
                      <a:pt x="209" y="498"/>
                    </a:lnTo>
                    <a:lnTo>
                      <a:pt x="208" y="509"/>
                    </a:lnTo>
                    <a:lnTo>
                      <a:pt x="206" y="519"/>
                    </a:lnTo>
                    <a:lnTo>
                      <a:pt x="203" y="529"/>
                    </a:lnTo>
                    <a:lnTo>
                      <a:pt x="200" y="539"/>
                    </a:lnTo>
                    <a:lnTo>
                      <a:pt x="196" y="548"/>
                    </a:lnTo>
                    <a:lnTo>
                      <a:pt x="192" y="558"/>
                    </a:lnTo>
                    <a:lnTo>
                      <a:pt x="187" y="567"/>
                    </a:lnTo>
                    <a:lnTo>
                      <a:pt x="182" y="577"/>
                    </a:lnTo>
                    <a:lnTo>
                      <a:pt x="176" y="586"/>
                    </a:lnTo>
                    <a:lnTo>
                      <a:pt x="170" y="596"/>
                    </a:lnTo>
                    <a:lnTo>
                      <a:pt x="162" y="605"/>
                    </a:lnTo>
                    <a:lnTo>
                      <a:pt x="155" y="614"/>
                    </a:lnTo>
                    <a:lnTo>
                      <a:pt x="144" y="616"/>
                    </a:lnTo>
                    <a:lnTo>
                      <a:pt x="132" y="617"/>
                    </a:lnTo>
                    <a:lnTo>
                      <a:pt x="122" y="615"/>
                    </a:lnTo>
                    <a:lnTo>
                      <a:pt x="111" y="613"/>
                    </a:lnTo>
                    <a:lnTo>
                      <a:pt x="101" y="609"/>
                    </a:lnTo>
                    <a:lnTo>
                      <a:pt x="91" y="603"/>
                    </a:lnTo>
                    <a:lnTo>
                      <a:pt x="82" y="598"/>
                    </a:lnTo>
                    <a:lnTo>
                      <a:pt x="73" y="591"/>
                    </a:lnTo>
                    <a:lnTo>
                      <a:pt x="64" y="585"/>
                    </a:lnTo>
                    <a:lnTo>
                      <a:pt x="55" y="577"/>
                    </a:lnTo>
                    <a:lnTo>
                      <a:pt x="46" y="570"/>
                    </a:lnTo>
                    <a:lnTo>
                      <a:pt x="37" y="564"/>
                    </a:lnTo>
                    <a:lnTo>
                      <a:pt x="28" y="557"/>
                    </a:lnTo>
                    <a:lnTo>
                      <a:pt x="19" y="552"/>
                    </a:lnTo>
                    <a:lnTo>
                      <a:pt x="10" y="547"/>
                    </a:lnTo>
                    <a:lnTo>
                      <a:pt x="0" y="543"/>
                    </a:lnTo>
                    <a:lnTo>
                      <a:pt x="2" y="526"/>
                    </a:lnTo>
                    <a:lnTo>
                      <a:pt x="5" y="509"/>
                    </a:lnTo>
                    <a:lnTo>
                      <a:pt x="7" y="492"/>
                    </a:lnTo>
                    <a:lnTo>
                      <a:pt x="9" y="475"/>
                    </a:lnTo>
                    <a:lnTo>
                      <a:pt x="11" y="458"/>
                    </a:lnTo>
                    <a:lnTo>
                      <a:pt x="13" y="441"/>
                    </a:lnTo>
                    <a:lnTo>
                      <a:pt x="15" y="424"/>
                    </a:lnTo>
                    <a:lnTo>
                      <a:pt x="17" y="407"/>
                    </a:lnTo>
                    <a:lnTo>
                      <a:pt x="19" y="390"/>
                    </a:lnTo>
                    <a:lnTo>
                      <a:pt x="21" y="373"/>
                    </a:lnTo>
                    <a:lnTo>
                      <a:pt x="22" y="356"/>
                    </a:lnTo>
                    <a:lnTo>
                      <a:pt x="24" y="339"/>
                    </a:lnTo>
                    <a:lnTo>
                      <a:pt x="26" y="323"/>
                    </a:lnTo>
                    <a:lnTo>
                      <a:pt x="28" y="305"/>
                    </a:lnTo>
                    <a:lnTo>
                      <a:pt x="30" y="289"/>
                    </a:lnTo>
                    <a:lnTo>
                      <a:pt x="32" y="272"/>
                    </a:lnTo>
                    <a:lnTo>
                      <a:pt x="33" y="255"/>
                    </a:lnTo>
                    <a:lnTo>
                      <a:pt x="35" y="238"/>
                    </a:lnTo>
                    <a:lnTo>
                      <a:pt x="36" y="221"/>
                    </a:lnTo>
                    <a:lnTo>
                      <a:pt x="38" y="204"/>
                    </a:lnTo>
                    <a:lnTo>
                      <a:pt x="41" y="187"/>
                    </a:lnTo>
                    <a:lnTo>
                      <a:pt x="42" y="170"/>
                    </a:lnTo>
                    <a:lnTo>
                      <a:pt x="44" y="153"/>
                    </a:lnTo>
                    <a:lnTo>
                      <a:pt x="46" y="136"/>
                    </a:lnTo>
                    <a:lnTo>
                      <a:pt x="48" y="120"/>
                    </a:lnTo>
                    <a:lnTo>
                      <a:pt x="49" y="102"/>
                    </a:lnTo>
                    <a:lnTo>
                      <a:pt x="52" y="86"/>
                    </a:lnTo>
                    <a:lnTo>
                      <a:pt x="54" y="68"/>
                    </a:lnTo>
                    <a:lnTo>
                      <a:pt x="56" y="51"/>
                    </a:lnTo>
                    <a:lnTo>
                      <a:pt x="58" y="34"/>
                    </a:lnTo>
                    <a:lnTo>
                      <a:pt x="60" y="17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7FA1D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50" name="Freeform 636"/>
              <p:cNvSpPr>
                <a:spLocks/>
              </p:cNvSpPr>
              <p:nvPr/>
            </p:nvSpPr>
            <p:spPr bwMode="auto">
              <a:xfrm>
                <a:off x="2962" y="1942"/>
                <a:ext cx="209" cy="617"/>
              </a:xfrm>
              <a:custGeom>
                <a:avLst/>
                <a:gdLst/>
                <a:ahLst/>
                <a:cxnLst>
                  <a:cxn ang="0">
                    <a:pos x="66" y="14"/>
                  </a:cxn>
                  <a:cxn ang="0">
                    <a:pos x="75" y="42"/>
                  </a:cxn>
                  <a:cxn ang="0">
                    <a:pos x="84" y="70"/>
                  </a:cxn>
                  <a:cxn ang="0">
                    <a:pos x="93" y="98"/>
                  </a:cxn>
                  <a:cxn ang="0">
                    <a:pos x="102" y="127"/>
                  </a:cxn>
                  <a:cxn ang="0">
                    <a:pos x="111" y="156"/>
                  </a:cxn>
                  <a:cxn ang="0">
                    <a:pos x="121" y="185"/>
                  </a:cxn>
                  <a:cxn ang="0">
                    <a:pos x="130" y="213"/>
                  </a:cxn>
                  <a:cxn ang="0">
                    <a:pos x="139" y="242"/>
                  </a:cxn>
                  <a:cxn ang="0">
                    <a:pos x="148" y="271"/>
                  </a:cxn>
                  <a:cxn ang="0">
                    <a:pos x="157" y="300"/>
                  </a:cxn>
                  <a:cxn ang="0">
                    <a:pos x="167" y="329"/>
                  </a:cxn>
                  <a:cxn ang="0">
                    <a:pos x="176" y="357"/>
                  </a:cxn>
                  <a:cxn ang="0">
                    <a:pos x="185" y="385"/>
                  </a:cxn>
                  <a:cxn ang="0">
                    <a:pos x="194" y="414"/>
                  </a:cxn>
                  <a:cxn ang="0">
                    <a:pos x="202" y="441"/>
                  </a:cxn>
                  <a:cxn ang="0">
                    <a:pos x="208" y="466"/>
                  </a:cxn>
                  <a:cxn ang="0">
                    <a:pos x="209" y="488"/>
                  </a:cxn>
                  <a:cxn ang="0">
                    <a:pos x="208" y="509"/>
                  </a:cxn>
                  <a:cxn ang="0">
                    <a:pos x="203" y="529"/>
                  </a:cxn>
                  <a:cxn ang="0">
                    <a:pos x="196" y="548"/>
                  </a:cxn>
                  <a:cxn ang="0">
                    <a:pos x="187" y="567"/>
                  </a:cxn>
                  <a:cxn ang="0">
                    <a:pos x="176" y="586"/>
                  </a:cxn>
                  <a:cxn ang="0">
                    <a:pos x="162" y="605"/>
                  </a:cxn>
                  <a:cxn ang="0">
                    <a:pos x="144" y="616"/>
                  </a:cxn>
                  <a:cxn ang="0">
                    <a:pos x="122" y="615"/>
                  </a:cxn>
                  <a:cxn ang="0">
                    <a:pos x="101" y="609"/>
                  </a:cxn>
                  <a:cxn ang="0">
                    <a:pos x="82" y="598"/>
                  </a:cxn>
                  <a:cxn ang="0">
                    <a:pos x="64" y="585"/>
                  </a:cxn>
                  <a:cxn ang="0">
                    <a:pos x="46" y="570"/>
                  </a:cxn>
                  <a:cxn ang="0">
                    <a:pos x="28" y="557"/>
                  </a:cxn>
                  <a:cxn ang="0">
                    <a:pos x="10" y="547"/>
                  </a:cxn>
                  <a:cxn ang="0">
                    <a:pos x="2" y="526"/>
                  </a:cxn>
                  <a:cxn ang="0">
                    <a:pos x="7" y="492"/>
                  </a:cxn>
                  <a:cxn ang="0">
                    <a:pos x="11" y="458"/>
                  </a:cxn>
                  <a:cxn ang="0">
                    <a:pos x="15" y="424"/>
                  </a:cxn>
                  <a:cxn ang="0">
                    <a:pos x="19" y="390"/>
                  </a:cxn>
                  <a:cxn ang="0">
                    <a:pos x="22" y="356"/>
                  </a:cxn>
                  <a:cxn ang="0">
                    <a:pos x="26" y="323"/>
                  </a:cxn>
                  <a:cxn ang="0">
                    <a:pos x="30" y="289"/>
                  </a:cxn>
                  <a:cxn ang="0">
                    <a:pos x="33" y="255"/>
                  </a:cxn>
                  <a:cxn ang="0">
                    <a:pos x="36" y="221"/>
                  </a:cxn>
                  <a:cxn ang="0">
                    <a:pos x="41" y="187"/>
                  </a:cxn>
                  <a:cxn ang="0">
                    <a:pos x="44" y="153"/>
                  </a:cxn>
                  <a:cxn ang="0">
                    <a:pos x="48" y="120"/>
                  </a:cxn>
                  <a:cxn ang="0">
                    <a:pos x="52" y="86"/>
                  </a:cxn>
                  <a:cxn ang="0">
                    <a:pos x="56" y="51"/>
                  </a:cxn>
                  <a:cxn ang="0">
                    <a:pos x="60" y="17"/>
                  </a:cxn>
                </a:cxnLst>
                <a:rect l="0" t="0" r="r" b="b"/>
                <a:pathLst>
                  <a:path w="209" h="617">
                    <a:moveTo>
                      <a:pt x="62" y="0"/>
                    </a:moveTo>
                    <a:lnTo>
                      <a:pt x="66" y="14"/>
                    </a:lnTo>
                    <a:lnTo>
                      <a:pt x="71" y="28"/>
                    </a:lnTo>
                    <a:lnTo>
                      <a:pt x="75" y="42"/>
                    </a:lnTo>
                    <a:lnTo>
                      <a:pt x="80" y="56"/>
                    </a:lnTo>
                    <a:lnTo>
                      <a:pt x="84" y="70"/>
                    </a:lnTo>
                    <a:lnTo>
                      <a:pt x="89" y="84"/>
                    </a:lnTo>
                    <a:lnTo>
                      <a:pt x="93" y="98"/>
                    </a:lnTo>
                    <a:lnTo>
                      <a:pt x="98" y="113"/>
                    </a:lnTo>
                    <a:lnTo>
                      <a:pt x="102" y="127"/>
                    </a:lnTo>
                    <a:lnTo>
                      <a:pt x="107" y="141"/>
                    </a:lnTo>
                    <a:lnTo>
                      <a:pt x="111" y="156"/>
                    </a:lnTo>
                    <a:lnTo>
                      <a:pt x="116" y="170"/>
                    </a:lnTo>
                    <a:lnTo>
                      <a:pt x="121" y="185"/>
                    </a:lnTo>
                    <a:lnTo>
                      <a:pt x="125" y="199"/>
                    </a:lnTo>
                    <a:lnTo>
                      <a:pt x="130" y="213"/>
                    </a:lnTo>
                    <a:lnTo>
                      <a:pt x="135" y="227"/>
                    </a:lnTo>
                    <a:lnTo>
                      <a:pt x="139" y="242"/>
                    </a:lnTo>
                    <a:lnTo>
                      <a:pt x="144" y="257"/>
                    </a:lnTo>
                    <a:lnTo>
                      <a:pt x="148" y="271"/>
                    </a:lnTo>
                    <a:lnTo>
                      <a:pt x="153" y="285"/>
                    </a:lnTo>
                    <a:lnTo>
                      <a:pt x="157" y="300"/>
                    </a:lnTo>
                    <a:lnTo>
                      <a:pt x="162" y="314"/>
                    </a:lnTo>
                    <a:lnTo>
                      <a:pt x="167" y="329"/>
                    </a:lnTo>
                    <a:lnTo>
                      <a:pt x="171" y="343"/>
                    </a:lnTo>
                    <a:lnTo>
                      <a:pt x="176" y="357"/>
                    </a:lnTo>
                    <a:lnTo>
                      <a:pt x="180" y="371"/>
                    </a:lnTo>
                    <a:lnTo>
                      <a:pt x="185" y="385"/>
                    </a:lnTo>
                    <a:lnTo>
                      <a:pt x="189" y="399"/>
                    </a:lnTo>
                    <a:lnTo>
                      <a:pt x="194" y="414"/>
                    </a:lnTo>
                    <a:lnTo>
                      <a:pt x="198" y="428"/>
                    </a:lnTo>
                    <a:lnTo>
                      <a:pt x="202" y="441"/>
                    </a:lnTo>
                    <a:lnTo>
                      <a:pt x="207" y="455"/>
                    </a:lnTo>
                    <a:lnTo>
                      <a:pt x="208" y="466"/>
                    </a:lnTo>
                    <a:lnTo>
                      <a:pt x="209" y="477"/>
                    </a:lnTo>
                    <a:lnTo>
                      <a:pt x="209" y="488"/>
                    </a:lnTo>
                    <a:lnTo>
                      <a:pt x="209" y="498"/>
                    </a:lnTo>
                    <a:lnTo>
                      <a:pt x="208" y="509"/>
                    </a:lnTo>
                    <a:lnTo>
                      <a:pt x="206" y="519"/>
                    </a:lnTo>
                    <a:lnTo>
                      <a:pt x="203" y="529"/>
                    </a:lnTo>
                    <a:lnTo>
                      <a:pt x="200" y="539"/>
                    </a:lnTo>
                    <a:lnTo>
                      <a:pt x="196" y="548"/>
                    </a:lnTo>
                    <a:lnTo>
                      <a:pt x="192" y="558"/>
                    </a:lnTo>
                    <a:lnTo>
                      <a:pt x="187" y="567"/>
                    </a:lnTo>
                    <a:lnTo>
                      <a:pt x="182" y="577"/>
                    </a:lnTo>
                    <a:lnTo>
                      <a:pt x="176" y="586"/>
                    </a:lnTo>
                    <a:lnTo>
                      <a:pt x="170" y="596"/>
                    </a:lnTo>
                    <a:lnTo>
                      <a:pt x="162" y="605"/>
                    </a:lnTo>
                    <a:lnTo>
                      <a:pt x="155" y="614"/>
                    </a:lnTo>
                    <a:lnTo>
                      <a:pt x="144" y="616"/>
                    </a:lnTo>
                    <a:lnTo>
                      <a:pt x="132" y="617"/>
                    </a:lnTo>
                    <a:lnTo>
                      <a:pt x="122" y="615"/>
                    </a:lnTo>
                    <a:lnTo>
                      <a:pt x="111" y="613"/>
                    </a:lnTo>
                    <a:lnTo>
                      <a:pt x="101" y="609"/>
                    </a:lnTo>
                    <a:lnTo>
                      <a:pt x="91" y="603"/>
                    </a:lnTo>
                    <a:lnTo>
                      <a:pt x="82" y="598"/>
                    </a:lnTo>
                    <a:lnTo>
                      <a:pt x="73" y="591"/>
                    </a:lnTo>
                    <a:lnTo>
                      <a:pt x="64" y="585"/>
                    </a:lnTo>
                    <a:lnTo>
                      <a:pt x="55" y="577"/>
                    </a:lnTo>
                    <a:lnTo>
                      <a:pt x="46" y="570"/>
                    </a:lnTo>
                    <a:lnTo>
                      <a:pt x="37" y="564"/>
                    </a:lnTo>
                    <a:lnTo>
                      <a:pt x="28" y="557"/>
                    </a:lnTo>
                    <a:lnTo>
                      <a:pt x="19" y="552"/>
                    </a:lnTo>
                    <a:lnTo>
                      <a:pt x="10" y="547"/>
                    </a:lnTo>
                    <a:lnTo>
                      <a:pt x="0" y="543"/>
                    </a:lnTo>
                    <a:lnTo>
                      <a:pt x="2" y="526"/>
                    </a:lnTo>
                    <a:lnTo>
                      <a:pt x="5" y="509"/>
                    </a:lnTo>
                    <a:lnTo>
                      <a:pt x="7" y="492"/>
                    </a:lnTo>
                    <a:lnTo>
                      <a:pt x="9" y="475"/>
                    </a:lnTo>
                    <a:lnTo>
                      <a:pt x="11" y="458"/>
                    </a:lnTo>
                    <a:lnTo>
                      <a:pt x="13" y="441"/>
                    </a:lnTo>
                    <a:lnTo>
                      <a:pt x="15" y="424"/>
                    </a:lnTo>
                    <a:lnTo>
                      <a:pt x="17" y="407"/>
                    </a:lnTo>
                    <a:lnTo>
                      <a:pt x="19" y="390"/>
                    </a:lnTo>
                    <a:lnTo>
                      <a:pt x="21" y="373"/>
                    </a:lnTo>
                    <a:lnTo>
                      <a:pt x="22" y="356"/>
                    </a:lnTo>
                    <a:lnTo>
                      <a:pt x="24" y="339"/>
                    </a:lnTo>
                    <a:lnTo>
                      <a:pt x="26" y="323"/>
                    </a:lnTo>
                    <a:lnTo>
                      <a:pt x="28" y="305"/>
                    </a:lnTo>
                    <a:lnTo>
                      <a:pt x="30" y="289"/>
                    </a:lnTo>
                    <a:lnTo>
                      <a:pt x="32" y="272"/>
                    </a:lnTo>
                    <a:lnTo>
                      <a:pt x="33" y="255"/>
                    </a:lnTo>
                    <a:lnTo>
                      <a:pt x="35" y="238"/>
                    </a:lnTo>
                    <a:lnTo>
                      <a:pt x="36" y="221"/>
                    </a:lnTo>
                    <a:lnTo>
                      <a:pt x="38" y="204"/>
                    </a:lnTo>
                    <a:lnTo>
                      <a:pt x="41" y="187"/>
                    </a:lnTo>
                    <a:lnTo>
                      <a:pt x="42" y="170"/>
                    </a:lnTo>
                    <a:lnTo>
                      <a:pt x="44" y="153"/>
                    </a:lnTo>
                    <a:lnTo>
                      <a:pt x="46" y="136"/>
                    </a:lnTo>
                    <a:lnTo>
                      <a:pt x="48" y="120"/>
                    </a:lnTo>
                    <a:lnTo>
                      <a:pt x="49" y="102"/>
                    </a:lnTo>
                    <a:lnTo>
                      <a:pt x="52" y="86"/>
                    </a:lnTo>
                    <a:lnTo>
                      <a:pt x="54" y="68"/>
                    </a:lnTo>
                    <a:lnTo>
                      <a:pt x="56" y="51"/>
                    </a:lnTo>
                    <a:lnTo>
                      <a:pt x="58" y="34"/>
                    </a:lnTo>
                    <a:lnTo>
                      <a:pt x="60" y="17"/>
                    </a:lnTo>
                    <a:lnTo>
                      <a:pt x="6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2F538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52" name="Group 641"/>
            <p:cNvGrpSpPr>
              <a:grpSpLocks/>
            </p:cNvGrpSpPr>
            <p:nvPr/>
          </p:nvGrpSpPr>
          <p:grpSpPr bwMode="auto">
            <a:xfrm>
              <a:off x="3787775" y="4429126"/>
              <a:ext cx="981075" cy="1143000"/>
              <a:chOff x="2386" y="2790"/>
              <a:chExt cx="618" cy="720"/>
            </a:xfrm>
          </p:grpSpPr>
          <p:sp>
            <p:nvSpPr>
              <p:cNvPr id="2745" name="Freeform 638"/>
              <p:cNvSpPr>
                <a:spLocks/>
              </p:cNvSpPr>
              <p:nvPr/>
            </p:nvSpPr>
            <p:spPr bwMode="auto">
              <a:xfrm>
                <a:off x="2402" y="2806"/>
                <a:ext cx="602" cy="704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64" y="58"/>
                  </a:cxn>
                  <a:cxn ang="0">
                    <a:pos x="52" y="92"/>
                  </a:cxn>
                  <a:cxn ang="0">
                    <a:pos x="41" y="127"/>
                  </a:cxn>
                  <a:cxn ang="0">
                    <a:pos x="33" y="162"/>
                  </a:cxn>
                  <a:cxn ang="0">
                    <a:pos x="26" y="197"/>
                  </a:cxn>
                  <a:cxn ang="0">
                    <a:pos x="19" y="231"/>
                  </a:cxn>
                  <a:cxn ang="0">
                    <a:pos x="13" y="266"/>
                  </a:cxn>
                  <a:cxn ang="0">
                    <a:pos x="0" y="495"/>
                  </a:cxn>
                  <a:cxn ang="0">
                    <a:pos x="2" y="527"/>
                  </a:cxn>
                  <a:cxn ang="0">
                    <a:pos x="4" y="558"/>
                  </a:cxn>
                  <a:cxn ang="0">
                    <a:pos x="6" y="589"/>
                  </a:cxn>
                  <a:cxn ang="0">
                    <a:pos x="8" y="620"/>
                  </a:cxn>
                  <a:cxn ang="0">
                    <a:pos x="10" y="652"/>
                  </a:cxn>
                  <a:cxn ang="0">
                    <a:pos x="12" y="683"/>
                  </a:cxn>
                  <a:cxn ang="0">
                    <a:pos x="31" y="704"/>
                  </a:cxn>
                  <a:cxn ang="0">
                    <a:pos x="85" y="704"/>
                  </a:cxn>
                  <a:cxn ang="0">
                    <a:pos x="138" y="704"/>
                  </a:cxn>
                  <a:cxn ang="0">
                    <a:pos x="192" y="704"/>
                  </a:cxn>
                  <a:cxn ang="0">
                    <a:pos x="245" y="704"/>
                  </a:cxn>
                  <a:cxn ang="0">
                    <a:pos x="299" y="704"/>
                  </a:cxn>
                  <a:cxn ang="0">
                    <a:pos x="352" y="704"/>
                  </a:cxn>
                  <a:cxn ang="0">
                    <a:pos x="406" y="704"/>
                  </a:cxn>
                  <a:cxn ang="0">
                    <a:pos x="459" y="704"/>
                  </a:cxn>
                  <a:cxn ang="0">
                    <a:pos x="513" y="704"/>
                  </a:cxn>
                  <a:cxn ang="0">
                    <a:pos x="566" y="704"/>
                  </a:cxn>
                  <a:cxn ang="0">
                    <a:pos x="586" y="684"/>
                  </a:cxn>
                  <a:cxn ang="0">
                    <a:pos x="589" y="654"/>
                  </a:cxn>
                  <a:cxn ang="0">
                    <a:pos x="591" y="624"/>
                  </a:cxn>
                  <a:cxn ang="0">
                    <a:pos x="594" y="594"/>
                  </a:cxn>
                  <a:cxn ang="0">
                    <a:pos x="597" y="564"/>
                  </a:cxn>
                  <a:cxn ang="0">
                    <a:pos x="600" y="534"/>
                  </a:cxn>
                  <a:cxn ang="0">
                    <a:pos x="602" y="504"/>
                  </a:cxn>
                  <a:cxn ang="0">
                    <a:pos x="591" y="269"/>
                  </a:cxn>
                  <a:cxn ang="0">
                    <a:pos x="585" y="235"/>
                  </a:cxn>
                  <a:cxn ang="0">
                    <a:pos x="579" y="200"/>
                  </a:cxn>
                  <a:cxn ang="0">
                    <a:pos x="572" y="165"/>
                  </a:cxn>
                  <a:cxn ang="0">
                    <a:pos x="565" y="130"/>
                  </a:cxn>
                  <a:cxn ang="0">
                    <a:pos x="557" y="93"/>
                  </a:cxn>
                  <a:cxn ang="0">
                    <a:pos x="548" y="54"/>
                  </a:cxn>
                  <a:cxn ang="0">
                    <a:pos x="538" y="14"/>
                  </a:cxn>
                  <a:cxn ang="0">
                    <a:pos x="506" y="0"/>
                  </a:cxn>
                  <a:cxn ang="0">
                    <a:pos x="465" y="0"/>
                  </a:cxn>
                  <a:cxn ang="0">
                    <a:pos x="423" y="0"/>
                  </a:cxn>
                  <a:cxn ang="0">
                    <a:pos x="382" y="0"/>
                  </a:cxn>
                  <a:cxn ang="0">
                    <a:pos x="340" y="0"/>
                  </a:cxn>
                  <a:cxn ang="0">
                    <a:pos x="299" y="0"/>
                  </a:cxn>
                  <a:cxn ang="0">
                    <a:pos x="258" y="0"/>
                  </a:cxn>
                  <a:cxn ang="0">
                    <a:pos x="216" y="0"/>
                  </a:cxn>
                  <a:cxn ang="0">
                    <a:pos x="175" y="0"/>
                  </a:cxn>
                  <a:cxn ang="0">
                    <a:pos x="133" y="0"/>
                  </a:cxn>
                  <a:cxn ang="0">
                    <a:pos x="92" y="0"/>
                  </a:cxn>
                </a:cxnLst>
                <a:rect l="0" t="0" r="r" b="b"/>
                <a:pathLst>
                  <a:path w="602" h="704">
                    <a:moveTo>
                      <a:pt x="92" y="0"/>
                    </a:moveTo>
                    <a:lnTo>
                      <a:pt x="86" y="11"/>
                    </a:lnTo>
                    <a:lnTo>
                      <a:pt x="80" y="23"/>
                    </a:lnTo>
                    <a:lnTo>
                      <a:pt x="74" y="34"/>
                    </a:lnTo>
                    <a:lnTo>
                      <a:pt x="69" y="46"/>
                    </a:lnTo>
                    <a:lnTo>
                      <a:pt x="64" y="58"/>
                    </a:lnTo>
                    <a:lnTo>
                      <a:pt x="60" y="69"/>
                    </a:lnTo>
                    <a:lnTo>
                      <a:pt x="56" y="81"/>
                    </a:lnTo>
                    <a:lnTo>
                      <a:pt x="52" y="92"/>
                    </a:lnTo>
                    <a:lnTo>
                      <a:pt x="48" y="104"/>
                    </a:lnTo>
                    <a:lnTo>
                      <a:pt x="45" y="116"/>
                    </a:lnTo>
                    <a:lnTo>
                      <a:pt x="41" y="127"/>
                    </a:lnTo>
                    <a:lnTo>
                      <a:pt x="38" y="139"/>
                    </a:lnTo>
                    <a:lnTo>
                      <a:pt x="36" y="150"/>
                    </a:lnTo>
                    <a:lnTo>
                      <a:pt x="33" y="162"/>
                    </a:lnTo>
                    <a:lnTo>
                      <a:pt x="30" y="174"/>
                    </a:lnTo>
                    <a:lnTo>
                      <a:pt x="28" y="185"/>
                    </a:lnTo>
                    <a:lnTo>
                      <a:pt x="26" y="197"/>
                    </a:lnTo>
                    <a:lnTo>
                      <a:pt x="24" y="208"/>
                    </a:lnTo>
                    <a:lnTo>
                      <a:pt x="22" y="220"/>
                    </a:lnTo>
                    <a:lnTo>
                      <a:pt x="19" y="231"/>
                    </a:lnTo>
                    <a:lnTo>
                      <a:pt x="17" y="243"/>
                    </a:lnTo>
                    <a:lnTo>
                      <a:pt x="15" y="254"/>
                    </a:lnTo>
                    <a:lnTo>
                      <a:pt x="13" y="266"/>
                    </a:lnTo>
                    <a:lnTo>
                      <a:pt x="11" y="278"/>
                    </a:lnTo>
                    <a:lnTo>
                      <a:pt x="9" y="289"/>
                    </a:lnTo>
                    <a:lnTo>
                      <a:pt x="0" y="495"/>
                    </a:lnTo>
                    <a:lnTo>
                      <a:pt x="0" y="506"/>
                    </a:lnTo>
                    <a:lnTo>
                      <a:pt x="1" y="516"/>
                    </a:lnTo>
                    <a:lnTo>
                      <a:pt x="2" y="527"/>
                    </a:lnTo>
                    <a:lnTo>
                      <a:pt x="2" y="537"/>
                    </a:lnTo>
                    <a:lnTo>
                      <a:pt x="3" y="547"/>
                    </a:lnTo>
                    <a:lnTo>
                      <a:pt x="4" y="558"/>
                    </a:lnTo>
                    <a:lnTo>
                      <a:pt x="4" y="569"/>
                    </a:lnTo>
                    <a:lnTo>
                      <a:pt x="5" y="579"/>
                    </a:lnTo>
                    <a:lnTo>
                      <a:pt x="6" y="589"/>
                    </a:lnTo>
                    <a:lnTo>
                      <a:pt x="6" y="600"/>
                    </a:lnTo>
                    <a:lnTo>
                      <a:pt x="7" y="610"/>
                    </a:lnTo>
                    <a:lnTo>
                      <a:pt x="8" y="620"/>
                    </a:lnTo>
                    <a:lnTo>
                      <a:pt x="8" y="631"/>
                    </a:lnTo>
                    <a:lnTo>
                      <a:pt x="9" y="642"/>
                    </a:lnTo>
                    <a:lnTo>
                      <a:pt x="10" y="652"/>
                    </a:lnTo>
                    <a:lnTo>
                      <a:pt x="11" y="663"/>
                    </a:lnTo>
                    <a:lnTo>
                      <a:pt x="11" y="673"/>
                    </a:lnTo>
                    <a:lnTo>
                      <a:pt x="12" y="683"/>
                    </a:lnTo>
                    <a:lnTo>
                      <a:pt x="12" y="694"/>
                    </a:lnTo>
                    <a:lnTo>
                      <a:pt x="13" y="704"/>
                    </a:lnTo>
                    <a:lnTo>
                      <a:pt x="31" y="704"/>
                    </a:lnTo>
                    <a:lnTo>
                      <a:pt x="49" y="704"/>
                    </a:lnTo>
                    <a:lnTo>
                      <a:pt x="67" y="704"/>
                    </a:lnTo>
                    <a:lnTo>
                      <a:pt x="85" y="704"/>
                    </a:lnTo>
                    <a:lnTo>
                      <a:pt x="102" y="704"/>
                    </a:lnTo>
                    <a:lnTo>
                      <a:pt x="120" y="704"/>
                    </a:lnTo>
                    <a:lnTo>
                      <a:pt x="138" y="704"/>
                    </a:lnTo>
                    <a:lnTo>
                      <a:pt x="156" y="704"/>
                    </a:lnTo>
                    <a:lnTo>
                      <a:pt x="174" y="704"/>
                    </a:lnTo>
                    <a:lnTo>
                      <a:pt x="192" y="704"/>
                    </a:lnTo>
                    <a:lnTo>
                      <a:pt x="209" y="704"/>
                    </a:lnTo>
                    <a:lnTo>
                      <a:pt x="228" y="704"/>
                    </a:lnTo>
                    <a:lnTo>
                      <a:pt x="245" y="704"/>
                    </a:lnTo>
                    <a:lnTo>
                      <a:pt x="263" y="704"/>
                    </a:lnTo>
                    <a:lnTo>
                      <a:pt x="281" y="704"/>
                    </a:lnTo>
                    <a:lnTo>
                      <a:pt x="299" y="704"/>
                    </a:lnTo>
                    <a:lnTo>
                      <a:pt x="316" y="704"/>
                    </a:lnTo>
                    <a:lnTo>
                      <a:pt x="334" y="704"/>
                    </a:lnTo>
                    <a:lnTo>
                      <a:pt x="352" y="704"/>
                    </a:lnTo>
                    <a:lnTo>
                      <a:pt x="370" y="704"/>
                    </a:lnTo>
                    <a:lnTo>
                      <a:pt x="388" y="704"/>
                    </a:lnTo>
                    <a:lnTo>
                      <a:pt x="406" y="704"/>
                    </a:lnTo>
                    <a:lnTo>
                      <a:pt x="424" y="704"/>
                    </a:lnTo>
                    <a:lnTo>
                      <a:pt x="441" y="704"/>
                    </a:lnTo>
                    <a:lnTo>
                      <a:pt x="459" y="704"/>
                    </a:lnTo>
                    <a:lnTo>
                      <a:pt x="477" y="704"/>
                    </a:lnTo>
                    <a:lnTo>
                      <a:pt x="495" y="704"/>
                    </a:lnTo>
                    <a:lnTo>
                      <a:pt x="513" y="704"/>
                    </a:lnTo>
                    <a:lnTo>
                      <a:pt x="531" y="704"/>
                    </a:lnTo>
                    <a:lnTo>
                      <a:pt x="549" y="704"/>
                    </a:lnTo>
                    <a:lnTo>
                      <a:pt x="566" y="704"/>
                    </a:lnTo>
                    <a:lnTo>
                      <a:pt x="584" y="704"/>
                    </a:lnTo>
                    <a:lnTo>
                      <a:pt x="585" y="694"/>
                    </a:lnTo>
                    <a:lnTo>
                      <a:pt x="586" y="684"/>
                    </a:lnTo>
                    <a:lnTo>
                      <a:pt x="587" y="674"/>
                    </a:lnTo>
                    <a:lnTo>
                      <a:pt x="588" y="664"/>
                    </a:lnTo>
                    <a:lnTo>
                      <a:pt x="589" y="654"/>
                    </a:lnTo>
                    <a:lnTo>
                      <a:pt x="589" y="644"/>
                    </a:lnTo>
                    <a:lnTo>
                      <a:pt x="590" y="634"/>
                    </a:lnTo>
                    <a:lnTo>
                      <a:pt x="591" y="624"/>
                    </a:lnTo>
                    <a:lnTo>
                      <a:pt x="592" y="614"/>
                    </a:lnTo>
                    <a:lnTo>
                      <a:pt x="594" y="604"/>
                    </a:lnTo>
                    <a:lnTo>
                      <a:pt x="594" y="594"/>
                    </a:lnTo>
                    <a:lnTo>
                      <a:pt x="595" y="584"/>
                    </a:lnTo>
                    <a:lnTo>
                      <a:pt x="596" y="574"/>
                    </a:lnTo>
                    <a:lnTo>
                      <a:pt x="597" y="564"/>
                    </a:lnTo>
                    <a:lnTo>
                      <a:pt x="598" y="554"/>
                    </a:lnTo>
                    <a:lnTo>
                      <a:pt x="599" y="544"/>
                    </a:lnTo>
                    <a:lnTo>
                      <a:pt x="600" y="534"/>
                    </a:lnTo>
                    <a:lnTo>
                      <a:pt x="600" y="524"/>
                    </a:lnTo>
                    <a:lnTo>
                      <a:pt x="601" y="514"/>
                    </a:lnTo>
                    <a:lnTo>
                      <a:pt x="602" y="504"/>
                    </a:lnTo>
                    <a:lnTo>
                      <a:pt x="596" y="292"/>
                    </a:lnTo>
                    <a:lnTo>
                      <a:pt x="594" y="280"/>
                    </a:lnTo>
                    <a:lnTo>
                      <a:pt x="591" y="269"/>
                    </a:lnTo>
                    <a:lnTo>
                      <a:pt x="589" y="258"/>
                    </a:lnTo>
                    <a:lnTo>
                      <a:pt x="587" y="246"/>
                    </a:lnTo>
                    <a:lnTo>
                      <a:pt x="585" y="235"/>
                    </a:lnTo>
                    <a:lnTo>
                      <a:pt x="583" y="223"/>
                    </a:lnTo>
                    <a:lnTo>
                      <a:pt x="581" y="212"/>
                    </a:lnTo>
                    <a:lnTo>
                      <a:pt x="579" y="200"/>
                    </a:lnTo>
                    <a:lnTo>
                      <a:pt x="577" y="189"/>
                    </a:lnTo>
                    <a:lnTo>
                      <a:pt x="575" y="177"/>
                    </a:lnTo>
                    <a:lnTo>
                      <a:pt x="572" y="165"/>
                    </a:lnTo>
                    <a:lnTo>
                      <a:pt x="570" y="154"/>
                    </a:lnTo>
                    <a:lnTo>
                      <a:pt x="567" y="142"/>
                    </a:lnTo>
                    <a:lnTo>
                      <a:pt x="565" y="130"/>
                    </a:lnTo>
                    <a:lnTo>
                      <a:pt x="562" y="118"/>
                    </a:lnTo>
                    <a:lnTo>
                      <a:pt x="560" y="105"/>
                    </a:lnTo>
                    <a:lnTo>
                      <a:pt x="557" y="93"/>
                    </a:lnTo>
                    <a:lnTo>
                      <a:pt x="554" y="80"/>
                    </a:lnTo>
                    <a:lnTo>
                      <a:pt x="551" y="67"/>
                    </a:lnTo>
                    <a:lnTo>
                      <a:pt x="548" y="54"/>
                    </a:lnTo>
                    <a:lnTo>
                      <a:pt x="545" y="41"/>
                    </a:lnTo>
                    <a:lnTo>
                      <a:pt x="541" y="28"/>
                    </a:lnTo>
                    <a:lnTo>
                      <a:pt x="538" y="14"/>
                    </a:lnTo>
                    <a:lnTo>
                      <a:pt x="534" y="0"/>
                    </a:lnTo>
                    <a:lnTo>
                      <a:pt x="520" y="0"/>
                    </a:lnTo>
                    <a:lnTo>
                      <a:pt x="506" y="0"/>
                    </a:lnTo>
                    <a:lnTo>
                      <a:pt x="492" y="0"/>
                    </a:lnTo>
                    <a:lnTo>
                      <a:pt x="478" y="0"/>
                    </a:lnTo>
                    <a:lnTo>
                      <a:pt x="465" y="0"/>
                    </a:lnTo>
                    <a:lnTo>
                      <a:pt x="451" y="0"/>
                    </a:lnTo>
                    <a:lnTo>
                      <a:pt x="437" y="0"/>
                    </a:lnTo>
                    <a:lnTo>
                      <a:pt x="423" y="0"/>
                    </a:lnTo>
                    <a:lnTo>
                      <a:pt x="410" y="0"/>
                    </a:lnTo>
                    <a:lnTo>
                      <a:pt x="395" y="0"/>
                    </a:lnTo>
                    <a:lnTo>
                      <a:pt x="382" y="0"/>
                    </a:lnTo>
                    <a:lnTo>
                      <a:pt x="368" y="0"/>
                    </a:lnTo>
                    <a:lnTo>
                      <a:pt x="354" y="0"/>
                    </a:lnTo>
                    <a:lnTo>
                      <a:pt x="340" y="0"/>
                    </a:lnTo>
                    <a:lnTo>
                      <a:pt x="327" y="0"/>
                    </a:lnTo>
                    <a:lnTo>
                      <a:pt x="313" y="0"/>
                    </a:lnTo>
                    <a:lnTo>
                      <a:pt x="299" y="0"/>
                    </a:lnTo>
                    <a:lnTo>
                      <a:pt x="285" y="0"/>
                    </a:lnTo>
                    <a:lnTo>
                      <a:pt x="271" y="0"/>
                    </a:lnTo>
                    <a:lnTo>
                      <a:pt x="258" y="0"/>
                    </a:lnTo>
                    <a:lnTo>
                      <a:pt x="244" y="0"/>
                    </a:lnTo>
                    <a:lnTo>
                      <a:pt x="230" y="0"/>
                    </a:lnTo>
                    <a:lnTo>
                      <a:pt x="216" y="0"/>
                    </a:lnTo>
                    <a:lnTo>
                      <a:pt x="203" y="0"/>
                    </a:lnTo>
                    <a:lnTo>
                      <a:pt x="189" y="0"/>
                    </a:lnTo>
                    <a:lnTo>
                      <a:pt x="175" y="0"/>
                    </a:lnTo>
                    <a:lnTo>
                      <a:pt x="161" y="0"/>
                    </a:lnTo>
                    <a:lnTo>
                      <a:pt x="147" y="0"/>
                    </a:lnTo>
                    <a:lnTo>
                      <a:pt x="133" y="0"/>
                    </a:lnTo>
                    <a:lnTo>
                      <a:pt x="120" y="0"/>
                    </a:lnTo>
                    <a:lnTo>
                      <a:pt x="106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6" name="Freeform 639"/>
              <p:cNvSpPr>
                <a:spLocks/>
              </p:cNvSpPr>
              <p:nvPr/>
            </p:nvSpPr>
            <p:spPr bwMode="auto">
              <a:xfrm>
                <a:off x="2386" y="2790"/>
                <a:ext cx="602" cy="704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64" y="58"/>
                  </a:cxn>
                  <a:cxn ang="0">
                    <a:pos x="52" y="92"/>
                  </a:cxn>
                  <a:cxn ang="0">
                    <a:pos x="41" y="127"/>
                  </a:cxn>
                  <a:cxn ang="0">
                    <a:pos x="33" y="162"/>
                  </a:cxn>
                  <a:cxn ang="0">
                    <a:pos x="26" y="197"/>
                  </a:cxn>
                  <a:cxn ang="0">
                    <a:pos x="19" y="231"/>
                  </a:cxn>
                  <a:cxn ang="0">
                    <a:pos x="13" y="266"/>
                  </a:cxn>
                  <a:cxn ang="0">
                    <a:pos x="0" y="495"/>
                  </a:cxn>
                  <a:cxn ang="0">
                    <a:pos x="2" y="527"/>
                  </a:cxn>
                  <a:cxn ang="0">
                    <a:pos x="4" y="558"/>
                  </a:cxn>
                  <a:cxn ang="0">
                    <a:pos x="6" y="589"/>
                  </a:cxn>
                  <a:cxn ang="0">
                    <a:pos x="8" y="620"/>
                  </a:cxn>
                  <a:cxn ang="0">
                    <a:pos x="10" y="652"/>
                  </a:cxn>
                  <a:cxn ang="0">
                    <a:pos x="12" y="683"/>
                  </a:cxn>
                  <a:cxn ang="0">
                    <a:pos x="31" y="704"/>
                  </a:cxn>
                  <a:cxn ang="0">
                    <a:pos x="85" y="704"/>
                  </a:cxn>
                  <a:cxn ang="0">
                    <a:pos x="138" y="704"/>
                  </a:cxn>
                  <a:cxn ang="0">
                    <a:pos x="192" y="704"/>
                  </a:cxn>
                  <a:cxn ang="0">
                    <a:pos x="245" y="704"/>
                  </a:cxn>
                  <a:cxn ang="0">
                    <a:pos x="299" y="704"/>
                  </a:cxn>
                  <a:cxn ang="0">
                    <a:pos x="352" y="704"/>
                  </a:cxn>
                  <a:cxn ang="0">
                    <a:pos x="406" y="704"/>
                  </a:cxn>
                  <a:cxn ang="0">
                    <a:pos x="459" y="704"/>
                  </a:cxn>
                  <a:cxn ang="0">
                    <a:pos x="513" y="704"/>
                  </a:cxn>
                  <a:cxn ang="0">
                    <a:pos x="566" y="704"/>
                  </a:cxn>
                  <a:cxn ang="0">
                    <a:pos x="586" y="684"/>
                  </a:cxn>
                  <a:cxn ang="0">
                    <a:pos x="589" y="654"/>
                  </a:cxn>
                  <a:cxn ang="0">
                    <a:pos x="591" y="624"/>
                  </a:cxn>
                  <a:cxn ang="0">
                    <a:pos x="594" y="594"/>
                  </a:cxn>
                  <a:cxn ang="0">
                    <a:pos x="597" y="564"/>
                  </a:cxn>
                  <a:cxn ang="0">
                    <a:pos x="600" y="534"/>
                  </a:cxn>
                  <a:cxn ang="0">
                    <a:pos x="602" y="504"/>
                  </a:cxn>
                  <a:cxn ang="0">
                    <a:pos x="591" y="269"/>
                  </a:cxn>
                  <a:cxn ang="0">
                    <a:pos x="585" y="235"/>
                  </a:cxn>
                  <a:cxn ang="0">
                    <a:pos x="579" y="200"/>
                  </a:cxn>
                  <a:cxn ang="0">
                    <a:pos x="572" y="165"/>
                  </a:cxn>
                  <a:cxn ang="0">
                    <a:pos x="565" y="130"/>
                  </a:cxn>
                  <a:cxn ang="0">
                    <a:pos x="557" y="93"/>
                  </a:cxn>
                  <a:cxn ang="0">
                    <a:pos x="548" y="54"/>
                  </a:cxn>
                  <a:cxn ang="0">
                    <a:pos x="538" y="14"/>
                  </a:cxn>
                  <a:cxn ang="0">
                    <a:pos x="506" y="0"/>
                  </a:cxn>
                  <a:cxn ang="0">
                    <a:pos x="465" y="0"/>
                  </a:cxn>
                  <a:cxn ang="0">
                    <a:pos x="423" y="0"/>
                  </a:cxn>
                  <a:cxn ang="0">
                    <a:pos x="382" y="0"/>
                  </a:cxn>
                  <a:cxn ang="0">
                    <a:pos x="340" y="0"/>
                  </a:cxn>
                  <a:cxn ang="0">
                    <a:pos x="299" y="0"/>
                  </a:cxn>
                  <a:cxn ang="0">
                    <a:pos x="258" y="0"/>
                  </a:cxn>
                  <a:cxn ang="0">
                    <a:pos x="216" y="0"/>
                  </a:cxn>
                  <a:cxn ang="0">
                    <a:pos x="175" y="0"/>
                  </a:cxn>
                  <a:cxn ang="0">
                    <a:pos x="133" y="0"/>
                  </a:cxn>
                  <a:cxn ang="0">
                    <a:pos x="92" y="0"/>
                  </a:cxn>
                </a:cxnLst>
                <a:rect l="0" t="0" r="r" b="b"/>
                <a:pathLst>
                  <a:path w="602" h="704">
                    <a:moveTo>
                      <a:pt x="92" y="0"/>
                    </a:moveTo>
                    <a:lnTo>
                      <a:pt x="86" y="11"/>
                    </a:lnTo>
                    <a:lnTo>
                      <a:pt x="80" y="23"/>
                    </a:lnTo>
                    <a:lnTo>
                      <a:pt x="74" y="34"/>
                    </a:lnTo>
                    <a:lnTo>
                      <a:pt x="69" y="46"/>
                    </a:lnTo>
                    <a:lnTo>
                      <a:pt x="64" y="58"/>
                    </a:lnTo>
                    <a:lnTo>
                      <a:pt x="60" y="69"/>
                    </a:lnTo>
                    <a:lnTo>
                      <a:pt x="56" y="81"/>
                    </a:lnTo>
                    <a:lnTo>
                      <a:pt x="52" y="92"/>
                    </a:lnTo>
                    <a:lnTo>
                      <a:pt x="48" y="104"/>
                    </a:lnTo>
                    <a:lnTo>
                      <a:pt x="45" y="116"/>
                    </a:lnTo>
                    <a:lnTo>
                      <a:pt x="41" y="127"/>
                    </a:lnTo>
                    <a:lnTo>
                      <a:pt x="38" y="139"/>
                    </a:lnTo>
                    <a:lnTo>
                      <a:pt x="36" y="150"/>
                    </a:lnTo>
                    <a:lnTo>
                      <a:pt x="33" y="162"/>
                    </a:lnTo>
                    <a:lnTo>
                      <a:pt x="30" y="174"/>
                    </a:lnTo>
                    <a:lnTo>
                      <a:pt x="28" y="185"/>
                    </a:lnTo>
                    <a:lnTo>
                      <a:pt x="26" y="197"/>
                    </a:lnTo>
                    <a:lnTo>
                      <a:pt x="24" y="208"/>
                    </a:lnTo>
                    <a:lnTo>
                      <a:pt x="22" y="220"/>
                    </a:lnTo>
                    <a:lnTo>
                      <a:pt x="19" y="231"/>
                    </a:lnTo>
                    <a:lnTo>
                      <a:pt x="17" y="243"/>
                    </a:lnTo>
                    <a:lnTo>
                      <a:pt x="15" y="254"/>
                    </a:lnTo>
                    <a:lnTo>
                      <a:pt x="13" y="266"/>
                    </a:lnTo>
                    <a:lnTo>
                      <a:pt x="11" y="278"/>
                    </a:lnTo>
                    <a:lnTo>
                      <a:pt x="9" y="289"/>
                    </a:lnTo>
                    <a:lnTo>
                      <a:pt x="0" y="495"/>
                    </a:lnTo>
                    <a:lnTo>
                      <a:pt x="0" y="506"/>
                    </a:lnTo>
                    <a:lnTo>
                      <a:pt x="1" y="516"/>
                    </a:lnTo>
                    <a:lnTo>
                      <a:pt x="2" y="527"/>
                    </a:lnTo>
                    <a:lnTo>
                      <a:pt x="2" y="537"/>
                    </a:lnTo>
                    <a:lnTo>
                      <a:pt x="3" y="547"/>
                    </a:lnTo>
                    <a:lnTo>
                      <a:pt x="4" y="558"/>
                    </a:lnTo>
                    <a:lnTo>
                      <a:pt x="4" y="569"/>
                    </a:lnTo>
                    <a:lnTo>
                      <a:pt x="5" y="579"/>
                    </a:lnTo>
                    <a:lnTo>
                      <a:pt x="6" y="589"/>
                    </a:lnTo>
                    <a:lnTo>
                      <a:pt x="6" y="600"/>
                    </a:lnTo>
                    <a:lnTo>
                      <a:pt x="7" y="610"/>
                    </a:lnTo>
                    <a:lnTo>
                      <a:pt x="8" y="620"/>
                    </a:lnTo>
                    <a:lnTo>
                      <a:pt x="8" y="631"/>
                    </a:lnTo>
                    <a:lnTo>
                      <a:pt x="9" y="642"/>
                    </a:lnTo>
                    <a:lnTo>
                      <a:pt x="10" y="652"/>
                    </a:lnTo>
                    <a:lnTo>
                      <a:pt x="11" y="663"/>
                    </a:lnTo>
                    <a:lnTo>
                      <a:pt x="11" y="673"/>
                    </a:lnTo>
                    <a:lnTo>
                      <a:pt x="12" y="683"/>
                    </a:lnTo>
                    <a:lnTo>
                      <a:pt x="12" y="694"/>
                    </a:lnTo>
                    <a:lnTo>
                      <a:pt x="13" y="704"/>
                    </a:lnTo>
                    <a:lnTo>
                      <a:pt x="31" y="704"/>
                    </a:lnTo>
                    <a:lnTo>
                      <a:pt x="49" y="704"/>
                    </a:lnTo>
                    <a:lnTo>
                      <a:pt x="67" y="704"/>
                    </a:lnTo>
                    <a:lnTo>
                      <a:pt x="85" y="704"/>
                    </a:lnTo>
                    <a:lnTo>
                      <a:pt x="102" y="704"/>
                    </a:lnTo>
                    <a:lnTo>
                      <a:pt x="120" y="704"/>
                    </a:lnTo>
                    <a:lnTo>
                      <a:pt x="138" y="704"/>
                    </a:lnTo>
                    <a:lnTo>
                      <a:pt x="156" y="704"/>
                    </a:lnTo>
                    <a:lnTo>
                      <a:pt x="174" y="704"/>
                    </a:lnTo>
                    <a:lnTo>
                      <a:pt x="192" y="704"/>
                    </a:lnTo>
                    <a:lnTo>
                      <a:pt x="209" y="704"/>
                    </a:lnTo>
                    <a:lnTo>
                      <a:pt x="228" y="704"/>
                    </a:lnTo>
                    <a:lnTo>
                      <a:pt x="245" y="704"/>
                    </a:lnTo>
                    <a:lnTo>
                      <a:pt x="263" y="704"/>
                    </a:lnTo>
                    <a:lnTo>
                      <a:pt x="281" y="704"/>
                    </a:lnTo>
                    <a:lnTo>
                      <a:pt x="299" y="704"/>
                    </a:lnTo>
                    <a:lnTo>
                      <a:pt x="316" y="704"/>
                    </a:lnTo>
                    <a:lnTo>
                      <a:pt x="334" y="704"/>
                    </a:lnTo>
                    <a:lnTo>
                      <a:pt x="352" y="704"/>
                    </a:lnTo>
                    <a:lnTo>
                      <a:pt x="370" y="704"/>
                    </a:lnTo>
                    <a:lnTo>
                      <a:pt x="388" y="704"/>
                    </a:lnTo>
                    <a:lnTo>
                      <a:pt x="406" y="704"/>
                    </a:lnTo>
                    <a:lnTo>
                      <a:pt x="424" y="704"/>
                    </a:lnTo>
                    <a:lnTo>
                      <a:pt x="441" y="704"/>
                    </a:lnTo>
                    <a:lnTo>
                      <a:pt x="459" y="704"/>
                    </a:lnTo>
                    <a:lnTo>
                      <a:pt x="477" y="704"/>
                    </a:lnTo>
                    <a:lnTo>
                      <a:pt x="495" y="704"/>
                    </a:lnTo>
                    <a:lnTo>
                      <a:pt x="513" y="704"/>
                    </a:lnTo>
                    <a:lnTo>
                      <a:pt x="531" y="704"/>
                    </a:lnTo>
                    <a:lnTo>
                      <a:pt x="549" y="704"/>
                    </a:lnTo>
                    <a:lnTo>
                      <a:pt x="566" y="704"/>
                    </a:lnTo>
                    <a:lnTo>
                      <a:pt x="584" y="704"/>
                    </a:lnTo>
                    <a:lnTo>
                      <a:pt x="585" y="694"/>
                    </a:lnTo>
                    <a:lnTo>
                      <a:pt x="586" y="684"/>
                    </a:lnTo>
                    <a:lnTo>
                      <a:pt x="587" y="674"/>
                    </a:lnTo>
                    <a:lnTo>
                      <a:pt x="588" y="664"/>
                    </a:lnTo>
                    <a:lnTo>
                      <a:pt x="589" y="654"/>
                    </a:lnTo>
                    <a:lnTo>
                      <a:pt x="589" y="644"/>
                    </a:lnTo>
                    <a:lnTo>
                      <a:pt x="590" y="634"/>
                    </a:lnTo>
                    <a:lnTo>
                      <a:pt x="591" y="624"/>
                    </a:lnTo>
                    <a:lnTo>
                      <a:pt x="592" y="614"/>
                    </a:lnTo>
                    <a:lnTo>
                      <a:pt x="594" y="604"/>
                    </a:lnTo>
                    <a:lnTo>
                      <a:pt x="594" y="594"/>
                    </a:lnTo>
                    <a:lnTo>
                      <a:pt x="595" y="584"/>
                    </a:lnTo>
                    <a:lnTo>
                      <a:pt x="596" y="574"/>
                    </a:lnTo>
                    <a:lnTo>
                      <a:pt x="597" y="564"/>
                    </a:lnTo>
                    <a:lnTo>
                      <a:pt x="598" y="554"/>
                    </a:lnTo>
                    <a:lnTo>
                      <a:pt x="599" y="544"/>
                    </a:lnTo>
                    <a:lnTo>
                      <a:pt x="600" y="534"/>
                    </a:lnTo>
                    <a:lnTo>
                      <a:pt x="600" y="524"/>
                    </a:lnTo>
                    <a:lnTo>
                      <a:pt x="601" y="514"/>
                    </a:lnTo>
                    <a:lnTo>
                      <a:pt x="602" y="504"/>
                    </a:lnTo>
                    <a:lnTo>
                      <a:pt x="596" y="292"/>
                    </a:lnTo>
                    <a:lnTo>
                      <a:pt x="594" y="280"/>
                    </a:lnTo>
                    <a:lnTo>
                      <a:pt x="591" y="269"/>
                    </a:lnTo>
                    <a:lnTo>
                      <a:pt x="589" y="258"/>
                    </a:lnTo>
                    <a:lnTo>
                      <a:pt x="587" y="246"/>
                    </a:lnTo>
                    <a:lnTo>
                      <a:pt x="585" y="235"/>
                    </a:lnTo>
                    <a:lnTo>
                      <a:pt x="583" y="223"/>
                    </a:lnTo>
                    <a:lnTo>
                      <a:pt x="581" y="212"/>
                    </a:lnTo>
                    <a:lnTo>
                      <a:pt x="579" y="200"/>
                    </a:lnTo>
                    <a:lnTo>
                      <a:pt x="577" y="189"/>
                    </a:lnTo>
                    <a:lnTo>
                      <a:pt x="575" y="177"/>
                    </a:lnTo>
                    <a:lnTo>
                      <a:pt x="572" y="165"/>
                    </a:lnTo>
                    <a:lnTo>
                      <a:pt x="570" y="154"/>
                    </a:lnTo>
                    <a:lnTo>
                      <a:pt x="567" y="142"/>
                    </a:lnTo>
                    <a:lnTo>
                      <a:pt x="565" y="130"/>
                    </a:lnTo>
                    <a:lnTo>
                      <a:pt x="562" y="118"/>
                    </a:lnTo>
                    <a:lnTo>
                      <a:pt x="560" y="105"/>
                    </a:lnTo>
                    <a:lnTo>
                      <a:pt x="557" y="93"/>
                    </a:lnTo>
                    <a:lnTo>
                      <a:pt x="554" y="80"/>
                    </a:lnTo>
                    <a:lnTo>
                      <a:pt x="551" y="67"/>
                    </a:lnTo>
                    <a:lnTo>
                      <a:pt x="548" y="54"/>
                    </a:lnTo>
                    <a:lnTo>
                      <a:pt x="545" y="41"/>
                    </a:lnTo>
                    <a:lnTo>
                      <a:pt x="541" y="28"/>
                    </a:lnTo>
                    <a:lnTo>
                      <a:pt x="538" y="14"/>
                    </a:lnTo>
                    <a:lnTo>
                      <a:pt x="534" y="0"/>
                    </a:lnTo>
                    <a:lnTo>
                      <a:pt x="520" y="0"/>
                    </a:lnTo>
                    <a:lnTo>
                      <a:pt x="506" y="0"/>
                    </a:lnTo>
                    <a:lnTo>
                      <a:pt x="492" y="0"/>
                    </a:lnTo>
                    <a:lnTo>
                      <a:pt x="478" y="0"/>
                    </a:lnTo>
                    <a:lnTo>
                      <a:pt x="465" y="0"/>
                    </a:lnTo>
                    <a:lnTo>
                      <a:pt x="451" y="0"/>
                    </a:lnTo>
                    <a:lnTo>
                      <a:pt x="437" y="0"/>
                    </a:lnTo>
                    <a:lnTo>
                      <a:pt x="423" y="0"/>
                    </a:lnTo>
                    <a:lnTo>
                      <a:pt x="410" y="0"/>
                    </a:lnTo>
                    <a:lnTo>
                      <a:pt x="395" y="0"/>
                    </a:lnTo>
                    <a:lnTo>
                      <a:pt x="382" y="0"/>
                    </a:lnTo>
                    <a:lnTo>
                      <a:pt x="368" y="0"/>
                    </a:lnTo>
                    <a:lnTo>
                      <a:pt x="354" y="0"/>
                    </a:lnTo>
                    <a:lnTo>
                      <a:pt x="340" y="0"/>
                    </a:lnTo>
                    <a:lnTo>
                      <a:pt x="327" y="0"/>
                    </a:lnTo>
                    <a:lnTo>
                      <a:pt x="313" y="0"/>
                    </a:lnTo>
                    <a:lnTo>
                      <a:pt x="299" y="0"/>
                    </a:lnTo>
                    <a:lnTo>
                      <a:pt x="285" y="0"/>
                    </a:lnTo>
                    <a:lnTo>
                      <a:pt x="271" y="0"/>
                    </a:lnTo>
                    <a:lnTo>
                      <a:pt x="258" y="0"/>
                    </a:lnTo>
                    <a:lnTo>
                      <a:pt x="244" y="0"/>
                    </a:lnTo>
                    <a:lnTo>
                      <a:pt x="230" y="0"/>
                    </a:lnTo>
                    <a:lnTo>
                      <a:pt x="216" y="0"/>
                    </a:lnTo>
                    <a:lnTo>
                      <a:pt x="203" y="0"/>
                    </a:lnTo>
                    <a:lnTo>
                      <a:pt x="189" y="0"/>
                    </a:lnTo>
                    <a:lnTo>
                      <a:pt x="175" y="0"/>
                    </a:lnTo>
                    <a:lnTo>
                      <a:pt x="161" y="0"/>
                    </a:lnTo>
                    <a:lnTo>
                      <a:pt x="147" y="0"/>
                    </a:lnTo>
                    <a:lnTo>
                      <a:pt x="133" y="0"/>
                    </a:lnTo>
                    <a:lnTo>
                      <a:pt x="120" y="0"/>
                    </a:lnTo>
                    <a:lnTo>
                      <a:pt x="106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3F6FB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7" name="Freeform 640"/>
              <p:cNvSpPr>
                <a:spLocks/>
              </p:cNvSpPr>
              <p:nvPr/>
            </p:nvSpPr>
            <p:spPr bwMode="auto">
              <a:xfrm>
                <a:off x="2386" y="2790"/>
                <a:ext cx="602" cy="704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64" y="58"/>
                  </a:cxn>
                  <a:cxn ang="0">
                    <a:pos x="52" y="92"/>
                  </a:cxn>
                  <a:cxn ang="0">
                    <a:pos x="41" y="127"/>
                  </a:cxn>
                  <a:cxn ang="0">
                    <a:pos x="33" y="162"/>
                  </a:cxn>
                  <a:cxn ang="0">
                    <a:pos x="26" y="197"/>
                  </a:cxn>
                  <a:cxn ang="0">
                    <a:pos x="19" y="231"/>
                  </a:cxn>
                  <a:cxn ang="0">
                    <a:pos x="13" y="266"/>
                  </a:cxn>
                  <a:cxn ang="0">
                    <a:pos x="0" y="495"/>
                  </a:cxn>
                  <a:cxn ang="0">
                    <a:pos x="2" y="527"/>
                  </a:cxn>
                  <a:cxn ang="0">
                    <a:pos x="4" y="558"/>
                  </a:cxn>
                  <a:cxn ang="0">
                    <a:pos x="6" y="589"/>
                  </a:cxn>
                  <a:cxn ang="0">
                    <a:pos x="8" y="620"/>
                  </a:cxn>
                  <a:cxn ang="0">
                    <a:pos x="10" y="652"/>
                  </a:cxn>
                  <a:cxn ang="0">
                    <a:pos x="12" y="683"/>
                  </a:cxn>
                  <a:cxn ang="0">
                    <a:pos x="31" y="704"/>
                  </a:cxn>
                  <a:cxn ang="0">
                    <a:pos x="85" y="704"/>
                  </a:cxn>
                  <a:cxn ang="0">
                    <a:pos x="138" y="704"/>
                  </a:cxn>
                  <a:cxn ang="0">
                    <a:pos x="192" y="704"/>
                  </a:cxn>
                  <a:cxn ang="0">
                    <a:pos x="245" y="704"/>
                  </a:cxn>
                  <a:cxn ang="0">
                    <a:pos x="299" y="704"/>
                  </a:cxn>
                  <a:cxn ang="0">
                    <a:pos x="352" y="704"/>
                  </a:cxn>
                  <a:cxn ang="0">
                    <a:pos x="406" y="704"/>
                  </a:cxn>
                  <a:cxn ang="0">
                    <a:pos x="459" y="704"/>
                  </a:cxn>
                  <a:cxn ang="0">
                    <a:pos x="513" y="704"/>
                  </a:cxn>
                  <a:cxn ang="0">
                    <a:pos x="566" y="704"/>
                  </a:cxn>
                  <a:cxn ang="0">
                    <a:pos x="586" y="684"/>
                  </a:cxn>
                  <a:cxn ang="0">
                    <a:pos x="589" y="654"/>
                  </a:cxn>
                  <a:cxn ang="0">
                    <a:pos x="591" y="624"/>
                  </a:cxn>
                  <a:cxn ang="0">
                    <a:pos x="594" y="594"/>
                  </a:cxn>
                  <a:cxn ang="0">
                    <a:pos x="597" y="564"/>
                  </a:cxn>
                  <a:cxn ang="0">
                    <a:pos x="600" y="534"/>
                  </a:cxn>
                  <a:cxn ang="0">
                    <a:pos x="602" y="504"/>
                  </a:cxn>
                  <a:cxn ang="0">
                    <a:pos x="591" y="269"/>
                  </a:cxn>
                  <a:cxn ang="0">
                    <a:pos x="585" y="235"/>
                  </a:cxn>
                  <a:cxn ang="0">
                    <a:pos x="579" y="200"/>
                  </a:cxn>
                  <a:cxn ang="0">
                    <a:pos x="572" y="165"/>
                  </a:cxn>
                  <a:cxn ang="0">
                    <a:pos x="565" y="130"/>
                  </a:cxn>
                  <a:cxn ang="0">
                    <a:pos x="557" y="93"/>
                  </a:cxn>
                  <a:cxn ang="0">
                    <a:pos x="548" y="54"/>
                  </a:cxn>
                  <a:cxn ang="0">
                    <a:pos x="538" y="14"/>
                  </a:cxn>
                  <a:cxn ang="0">
                    <a:pos x="506" y="0"/>
                  </a:cxn>
                  <a:cxn ang="0">
                    <a:pos x="465" y="0"/>
                  </a:cxn>
                  <a:cxn ang="0">
                    <a:pos x="423" y="0"/>
                  </a:cxn>
                  <a:cxn ang="0">
                    <a:pos x="382" y="0"/>
                  </a:cxn>
                  <a:cxn ang="0">
                    <a:pos x="340" y="0"/>
                  </a:cxn>
                  <a:cxn ang="0">
                    <a:pos x="299" y="0"/>
                  </a:cxn>
                  <a:cxn ang="0">
                    <a:pos x="258" y="0"/>
                  </a:cxn>
                  <a:cxn ang="0">
                    <a:pos x="216" y="0"/>
                  </a:cxn>
                  <a:cxn ang="0">
                    <a:pos x="175" y="0"/>
                  </a:cxn>
                  <a:cxn ang="0">
                    <a:pos x="133" y="0"/>
                  </a:cxn>
                  <a:cxn ang="0">
                    <a:pos x="92" y="0"/>
                  </a:cxn>
                </a:cxnLst>
                <a:rect l="0" t="0" r="r" b="b"/>
                <a:pathLst>
                  <a:path w="602" h="704">
                    <a:moveTo>
                      <a:pt x="92" y="0"/>
                    </a:moveTo>
                    <a:lnTo>
                      <a:pt x="86" y="11"/>
                    </a:lnTo>
                    <a:lnTo>
                      <a:pt x="80" y="23"/>
                    </a:lnTo>
                    <a:lnTo>
                      <a:pt x="74" y="34"/>
                    </a:lnTo>
                    <a:lnTo>
                      <a:pt x="69" y="46"/>
                    </a:lnTo>
                    <a:lnTo>
                      <a:pt x="64" y="58"/>
                    </a:lnTo>
                    <a:lnTo>
                      <a:pt x="60" y="69"/>
                    </a:lnTo>
                    <a:lnTo>
                      <a:pt x="56" y="81"/>
                    </a:lnTo>
                    <a:lnTo>
                      <a:pt x="52" y="92"/>
                    </a:lnTo>
                    <a:lnTo>
                      <a:pt x="48" y="104"/>
                    </a:lnTo>
                    <a:lnTo>
                      <a:pt x="45" y="116"/>
                    </a:lnTo>
                    <a:lnTo>
                      <a:pt x="41" y="127"/>
                    </a:lnTo>
                    <a:lnTo>
                      <a:pt x="38" y="139"/>
                    </a:lnTo>
                    <a:lnTo>
                      <a:pt x="36" y="150"/>
                    </a:lnTo>
                    <a:lnTo>
                      <a:pt x="33" y="162"/>
                    </a:lnTo>
                    <a:lnTo>
                      <a:pt x="30" y="174"/>
                    </a:lnTo>
                    <a:lnTo>
                      <a:pt x="28" y="185"/>
                    </a:lnTo>
                    <a:lnTo>
                      <a:pt x="26" y="197"/>
                    </a:lnTo>
                    <a:lnTo>
                      <a:pt x="24" y="208"/>
                    </a:lnTo>
                    <a:lnTo>
                      <a:pt x="22" y="220"/>
                    </a:lnTo>
                    <a:lnTo>
                      <a:pt x="19" y="231"/>
                    </a:lnTo>
                    <a:lnTo>
                      <a:pt x="17" y="243"/>
                    </a:lnTo>
                    <a:lnTo>
                      <a:pt x="15" y="254"/>
                    </a:lnTo>
                    <a:lnTo>
                      <a:pt x="13" y="266"/>
                    </a:lnTo>
                    <a:lnTo>
                      <a:pt x="11" y="278"/>
                    </a:lnTo>
                    <a:lnTo>
                      <a:pt x="9" y="289"/>
                    </a:lnTo>
                    <a:lnTo>
                      <a:pt x="0" y="495"/>
                    </a:lnTo>
                    <a:lnTo>
                      <a:pt x="0" y="506"/>
                    </a:lnTo>
                    <a:lnTo>
                      <a:pt x="1" y="516"/>
                    </a:lnTo>
                    <a:lnTo>
                      <a:pt x="2" y="527"/>
                    </a:lnTo>
                    <a:lnTo>
                      <a:pt x="2" y="537"/>
                    </a:lnTo>
                    <a:lnTo>
                      <a:pt x="3" y="547"/>
                    </a:lnTo>
                    <a:lnTo>
                      <a:pt x="4" y="558"/>
                    </a:lnTo>
                    <a:lnTo>
                      <a:pt x="4" y="569"/>
                    </a:lnTo>
                    <a:lnTo>
                      <a:pt x="5" y="579"/>
                    </a:lnTo>
                    <a:lnTo>
                      <a:pt x="6" y="589"/>
                    </a:lnTo>
                    <a:lnTo>
                      <a:pt x="6" y="600"/>
                    </a:lnTo>
                    <a:lnTo>
                      <a:pt x="7" y="610"/>
                    </a:lnTo>
                    <a:lnTo>
                      <a:pt x="8" y="620"/>
                    </a:lnTo>
                    <a:lnTo>
                      <a:pt x="8" y="631"/>
                    </a:lnTo>
                    <a:lnTo>
                      <a:pt x="9" y="642"/>
                    </a:lnTo>
                    <a:lnTo>
                      <a:pt x="10" y="652"/>
                    </a:lnTo>
                    <a:lnTo>
                      <a:pt x="11" y="663"/>
                    </a:lnTo>
                    <a:lnTo>
                      <a:pt x="11" y="673"/>
                    </a:lnTo>
                    <a:lnTo>
                      <a:pt x="12" y="683"/>
                    </a:lnTo>
                    <a:lnTo>
                      <a:pt x="12" y="694"/>
                    </a:lnTo>
                    <a:lnTo>
                      <a:pt x="13" y="704"/>
                    </a:lnTo>
                    <a:lnTo>
                      <a:pt x="31" y="704"/>
                    </a:lnTo>
                    <a:lnTo>
                      <a:pt x="49" y="704"/>
                    </a:lnTo>
                    <a:lnTo>
                      <a:pt x="67" y="704"/>
                    </a:lnTo>
                    <a:lnTo>
                      <a:pt x="85" y="704"/>
                    </a:lnTo>
                    <a:lnTo>
                      <a:pt x="102" y="704"/>
                    </a:lnTo>
                    <a:lnTo>
                      <a:pt x="120" y="704"/>
                    </a:lnTo>
                    <a:lnTo>
                      <a:pt x="138" y="704"/>
                    </a:lnTo>
                    <a:lnTo>
                      <a:pt x="156" y="704"/>
                    </a:lnTo>
                    <a:lnTo>
                      <a:pt x="174" y="704"/>
                    </a:lnTo>
                    <a:lnTo>
                      <a:pt x="192" y="704"/>
                    </a:lnTo>
                    <a:lnTo>
                      <a:pt x="209" y="704"/>
                    </a:lnTo>
                    <a:lnTo>
                      <a:pt x="228" y="704"/>
                    </a:lnTo>
                    <a:lnTo>
                      <a:pt x="245" y="704"/>
                    </a:lnTo>
                    <a:lnTo>
                      <a:pt x="263" y="704"/>
                    </a:lnTo>
                    <a:lnTo>
                      <a:pt x="281" y="704"/>
                    </a:lnTo>
                    <a:lnTo>
                      <a:pt x="299" y="704"/>
                    </a:lnTo>
                    <a:lnTo>
                      <a:pt x="316" y="704"/>
                    </a:lnTo>
                    <a:lnTo>
                      <a:pt x="334" y="704"/>
                    </a:lnTo>
                    <a:lnTo>
                      <a:pt x="352" y="704"/>
                    </a:lnTo>
                    <a:lnTo>
                      <a:pt x="370" y="704"/>
                    </a:lnTo>
                    <a:lnTo>
                      <a:pt x="388" y="704"/>
                    </a:lnTo>
                    <a:lnTo>
                      <a:pt x="406" y="704"/>
                    </a:lnTo>
                    <a:lnTo>
                      <a:pt x="424" y="704"/>
                    </a:lnTo>
                    <a:lnTo>
                      <a:pt x="441" y="704"/>
                    </a:lnTo>
                    <a:lnTo>
                      <a:pt x="459" y="704"/>
                    </a:lnTo>
                    <a:lnTo>
                      <a:pt x="477" y="704"/>
                    </a:lnTo>
                    <a:lnTo>
                      <a:pt x="495" y="704"/>
                    </a:lnTo>
                    <a:lnTo>
                      <a:pt x="513" y="704"/>
                    </a:lnTo>
                    <a:lnTo>
                      <a:pt x="531" y="704"/>
                    </a:lnTo>
                    <a:lnTo>
                      <a:pt x="549" y="704"/>
                    </a:lnTo>
                    <a:lnTo>
                      <a:pt x="566" y="704"/>
                    </a:lnTo>
                    <a:lnTo>
                      <a:pt x="584" y="704"/>
                    </a:lnTo>
                    <a:lnTo>
                      <a:pt x="585" y="694"/>
                    </a:lnTo>
                    <a:lnTo>
                      <a:pt x="586" y="684"/>
                    </a:lnTo>
                    <a:lnTo>
                      <a:pt x="587" y="674"/>
                    </a:lnTo>
                    <a:lnTo>
                      <a:pt x="588" y="664"/>
                    </a:lnTo>
                    <a:lnTo>
                      <a:pt x="589" y="654"/>
                    </a:lnTo>
                    <a:lnTo>
                      <a:pt x="589" y="644"/>
                    </a:lnTo>
                    <a:lnTo>
                      <a:pt x="590" y="634"/>
                    </a:lnTo>
                    <a:lnTo>
                      <a:pt x="591" y="624"/>
                    </a:lnTo>
                    <a:lnTo>
                      <a:pt x="592" y="614"/>
                    </a:lnTo>
                    <a:lnTo>
                      <a:pt x="594" y="604"/>
                    </a:lnTo>
                    <a:lnTo>
                      <a:pt x="594" y="594"/>
                    </a:lnTo>
                    <a:lnTo>
                      <a:pt x="595" y="584"/>
                    </a:lnTo>
                    <a:lnTo>
                      <a:pt x="596" y="574"/>
                    </a:lnTo>
                    <a:lnTo>
                      <a:pt x="597" y="564"/>
                    </a:lnTo>
                    <a:lnTo>
                      <a:pt x="598" y="554"/>
                    </a:lnTo>
                    <a:lnTo>
                      <a:pt x="599" y="544"/>
                    </a:lnTo>
                    <a:lnTo>
                      <a:pt x="600" y="534"/>
                    </a:lnTo>
                    <a:lnTo>
                      <a:pt x="600" y="524"/>
                    </a:lnTo>
                    <a:lnTo>
                      <a:pt x="601" y="514"/>
                    </a:lnTo>
                    <a:lnTo>
                      <a:pt x="602" y="504"/>
                    </a:lnTo>
                    <a:lnTo>
                      <a:pt x="596" y="292"/>
                    </a:lnTo>
                    <a:lnTo>
                      <a:pt x="594" y="280"/>
                    </a:lnTo>
                    <a:lnTo>
                      <a:pt x="591" y="269"/>
                    </a:lnTo>
                    <a:lnTo>
                      <a:pt x="589" y="258"/>
                    </a:lnTo>
                    <a:lnTo>
                      <a:pt x="587" y="246"/>
                    </a:lnTo>
                    <a:lnTo>
                      <a:pt x="585" y="235"/>
                    </a:lnTo>
                    <a:lnTo>
                      <a:pt x="583" y="223"/>
                    </a:lnTo>
                    <a:lnTo>
                      <a:pt x="581" y="212"/>
                    </a:lnTo>
                    <a:lnTo>
                      <a:pt x="579" y="200"/>
                    </a:lnTo>
                    <a:lnTo>
                      <a:pt x="577" y="189"/>
                    </a:lnTo>
                    <a:lnTo>
                      <a:pt x="575" y="177"/>
                    </a:lnTo>
                    <a:lnTo>
                      <a:pt x="572" y="165"/>
                    </a:lnTo>
                    <a:lnTo>
                      <a:pt x="570" y="154"/>
                    </a:lnTo>
                    <a:lnTo>
                      <a:pt x="567" y="142"/>
                    </a:lnTo>
                    <a:lnTo>
                      <a:pt x="565" y="130"/>
                    </a:lnTo>
                    <a:lnTo>
                      <a:pt x="562" y="118"/>
                    </a:lnTo>
                    <a:lnTo>
                      <a:pt x="560" y="105"/>
                    </a:lnTo>
                    <a:lnTo>
                      <a:pt x="557" y="93"/>
                    </a:lnTo>
                    <a:lnTo>
                      <a:pt x="554" y="80"/>
                    </a:lnTo>
                    <a:lnTo>
                      <a:pt x="551" y="67"/>
                    </a:lnTo>
                    <a:lnTo>
                      <a:pt x="548" y="54"/>
                    </a:lnTo>
                    <a:lnTo>
                      <a:pt x="545" y="41"/>
                    </a:lnTo>
                    <a:lnTo>
                      <a:pt x="541" y="28"/>
                    </a:lnTo>
                    <a:lnTo>
                      <a:pt x="538" y="14"/>
                    </a:lnTo>
                    <a:lnTo>
                      <a:pt x="534" y="0"/>
                    </a:lnTo>
                    <a:lnTo>
                      <a:pt x="520" y="0"/>
                    </a:lnTo>
                    <a:lnTo>
                      <a:pt x="506" y="0"/>
                    </a:lnTo>
                    <a:lnTo>
                      <a:pt x="492" y="0"/>
                    </a:lnTo>
                    <a:lnTo>
                      <a:pt x="478" y="0"/>
                    </a:lnTo>
                    <a:lnTo>
                      <a:pt x="465" y="0"/>
                    </a:lnTo>
                    <a:lnTo>
                      <a:pt x="451" y="0"/>
                    </a:lnTo>
                    <a:lnTo>
                      <a:pt x="437" y="0"/>
                    </a:lnTo>
                    <a:lnTo>
                      <a:pt x="423" y="0"/>
                    </a:lnTo>
                    <a:lnTo>
                      <a:pt x="410" y="0"/>
                    </a:lnTo>
                    <a:lnTo>
                      <a:pt x="395" y="0"/>
                    </a:lnTo>
                    <a:lnTo>
                      <a:pt x="382" y="0"/>
                    </a:lnTo>
                    <a:lnTo>
                      <a:pt x="368" y="0"/>
                    </a:lnTo>
                    <a:lnTo>
                      <a:pt x="354" y="0"/>
                    </a:lnTo>
                    <a:lnTo>
                      <a:pt x="340" y="0"/>
                    </a:lnTo>
                    <a:lnTo>
                      <a:pt x="327" y="0"/>
                    </a:lnTo>
                    <a:lnTo>
                      <a:pt x="313" y="0"/>
                    </a:lnTo>
                    <a:lnTo>
                      <a:pt x="299" y="0"/>
                    </a:lnTo>
                    <a:lnTo>
                      <a:pt x="285" y="0"/>
                    </a:lnTo>
                    <a:lnTo>
                      <a:pt x="271" y="0"/>
                    </a:lnTo>
                    <a:lnTo>
                      <a:pt x="258" y="0"/>
                    </a:lnTo>
                    <a:lnTo>
                      <a:pt x="244" y="0"/>
                    </a:lnTo>
                    <a:lnTo>
                      <a:pt x="230" y="0"/>
                    </a:lnTo>
                    <a:lnTo>
                      <a:pt x="216" y="0"/>
                    </a:lnTo>
                    <a:lnTo>
                      <a:pt x="203" y="0"/>
                    </a:lnTo>
                    <a:lnTo>
                      <a:pt x="189" y="0"/>
                    </a:lnTo>
                    <a:lnTo>
                      <a:pt x="175" y="0"/>
                    </a:lnTo>
                    <a:lnTo>
                      <a:pt x="161" y="0"/>
                    </a:lnTo>
                    <a:lnTo>
                      <a:pt x="147" y="0"/>
                    </a:lnTo>
                    <a:lnTo>
                      <a:pt x="133" y="0"/>
                    </a:lnTo>
                    <a:lnTo>
                      <a:pt x="120" y="0"/>
                    </a:lnTo>
                    <a:lnTo>
                      <a:pt x="106" y="0"/>
                    </a:lnTo>
                    <a:lnTo>
                      <a:pt x="92" y="0"/>
                    </a:lnTo>
                    <a:close/>
                  </a:path>
                </a:pathLst>
              </a:custGeom>
              <a:noFill/>
              <a:ln w="4" cap="rnd">
                <a:solidFill>
                  <a:srgbClr val="25416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53" name="Freeform 642"/>
            <p:cNvSpPr>
              <a:spLocks/>
            </p:cNvSpPr>
            <p:nvPr/>
          </p:nvSpPr>
          <p:spPr bwMode="auto">
            <a:xfrm>
              <a:off x="3898900" y="4457701"/>
              <a:ext cx="760412" cy="66675"/>
            </a:xfrm>
            <a:custGeom>
              <a:avLst/>
              <a:gdLst/>
              <a:ahLst/>
              <a:cxnLst>
                <a:cxn ang="0">
                  <a:pos x="479" y="42"/>
                </a:cxn>
                <a:cxn ang="0">
                  <a:pos x="468" y="0"/>
                </a:cxn>
                <a:cxn ang="0">
                  <a:pos x="11" y="0"/>
                </a:cxn>
                <a:cxn ang="0">
                  <a:pos x="0" y="42"/>
                </a:cxn>
                <a:cxn ang="0">
                  <a:pos x="479" y="42"/>
                </a:cxn>
              </a:cxnLst>
              <a:rect l="0" t="0" r="r" b="b"/>
              <a:pathLst>
                <a:path w="479" h="42">
                  <a:moveTo>
                    <a:pt x="479" y="42"/>
                  </a:moveTo>
                  <a:lnTo>
                    <a:pt x="468" y="0"/>
                  </a:lnTo>
                  <a:lnTo>
                    <a:pt x="11" y="0"/>
                  </a:lnTo>
                  <a:lnTo>
                    <a:pt x="0" y="42"/>
                  </a:lnTo>
                  <a:lnTo>
                    <a:pt x="479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4" name="Line 643"/>
            <p:cNvSpPr>
              <a:spLocks noChangeShapeType="1"/>
            </p:cNvSpPr>
            <p:nvPr/>
          </p:nvSpPr>
          <p:spPr bwMode="auto">
            <a:xfrm>
              <a:off x="3883025" y="4541838"/>
              <a:ext cx="779462" cy="1588"/>
            </a:xfrm>
            <a:prstGeom prst="line">
              <a:avLst/>
            </a:prstGeom>
            <a:noFill/>
            <a:ln w="2" cap="rnd">
              <a:solidFill>
                <a:srgbClr val="25416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55" name="Group 646"/>
            <p:cNvGrpSpPr>
              <a:grpSpLocks/>
            </p:cNvGrpSpPr>
            <p:nvPr/>
          </p:nvGrpSpPr>
          <p:grpSpPr bwMode="auto">
            <a:xfrm>
              <a:off x="4252913" y="4433888"/>
              <a:ext cx="42862" cy="115888"/>
              <a:chOff x="2679" y="2793"/>
              <a:chExt cx="27" cy="73"/>
            </a:xfrm>
          </p:grpSpPr>
          <p:sp>
            <p:nvSpPr>
              <p:cNvPr id="2743" name="Rectangle 644"/>
              <p:cNvSpPr>
                <a:spLocks noChangeArrowheads="1"/>
              </p:cNvSpPr>
              <p:nvPr/>
            </p:nvSpPr>
            <p:spPr bwMode="auto">
              <a:xfrm>
                <a:off x="2679" y="2793"/>
                <a:ext cx="27" cy="7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4" name="Rectangle 645"/>
              <p:cNvSpPr>
                <a:spLocks noChangeArrowheads="1"/>
              </p:cNvSpPr>
              <p:nvPr/>
            </p:nvSpPr>
            <p:spPr bwMode="auto">
              <a:xfrm>
                <a:off x="2679" y="2793"/>
                <a:ext cx="27" cy="73"/>
              </a:xfrm>
              <a:prstGeom prst="rect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56" name="Group 649"/>
            <p:cNvGrpSpPr>
              <a:grpSpLocks/>
            </p:cNvGrpSpPr>
            <p:nvPr/>
          </p:nvGrpSpPr>
          <p:grpSpPr bwMode="auto">
            <a:xfrm>
              <a:off x="3944938" y="4435476"/>
              <a:ext cx="42862" cy="115888"/>
              <a:chOff x="2485" y="2794"/>
              <a:chExt cx="27" cy="73"/>
            </a:xfrm>
          </p:grpSpPr>
          <p:sp>
            <p:nvSpPr>
              <p:cNvPr id="2741" name="Rectangle 647"/>
              <p:cNvSpPr>
                <a:spLocks noChangeArrowheads="1"/>
              </p:cNvSpPr>
              <p:nvPr/>
            </p:nvSpPr>
            <p:spPr bwMode="auto">
              <a:xfrm>
                <a:off x="2485" y="2794"/>
                <a:ext cx="27" cy="7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2" name="Rectangle 648"/>
              <p:cNvSpPr>
                <a:spLocks noChangeArrowheads="1"/>
              </p:cNvSpPr>
              <p:nvPr/>
            </p:nvSpPr>
            <p:spPr bwMode="auto">
              <a:xfrm>
                <a:off x="2485" y="2794"/>
                <a:ext cx="27" cy="73"/>
              </a:xfrm>
              <a:prstGeom prst="rect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57" name="Group 652"/>
            <p:cNvGrpSpPr>
              <a:grpSpLocks/>
            </p:cNvGrpSpPr>
            <p:nvPr/>
          </p:nvGrpSpPr>
          <p:grpSpPr bwMode="auto">
            <a:xfrm>
              <a:off x="4586288" y="4435476"/>
              <a:ext cx="42862" cy="115888"/>
              <a:chOff x="2889" y="2794"/>
              <a:chExt cx="27" cy="73"/>
            </a:xfrm>
          </p:grpSpPr>
          <p:sp>
            <p:nvSpPr>
              <p:cNvPr id="2739" name="Rectangle 650"/>
              <p:cNvSpPr>
                <a:spLocks noChangeArrowheads="1"/>
              </p:cNvSpPr>
              <p:nvPr/>
            </p:nvSpPr>
            <p:spPr bwMode="auto">
              <a:xfrm>
                <a:off x="2889" y="2794"/>
                <a:ext cx="27" cy="7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40" name="Rectangle 651"/>
              <p:cNvSpPr>
                <a:spLocks noChangeArrowheads="1"/>
              </p:cNvSpPr>
              <p:nvPr/>
            </p:nvSpPr>
            <p:spPr bwMode="auto">
              <a:xfrm>
                <a:off x="2889" y="2794"/>
                <a:ext cx="27" cy="73"/>
              </a:xfrm>
              <a:prstGeom prst="rect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58" name="Group 656"/>
            <p:cNvGrpSpPr>
              <a:grpSpLocks/>
            </p:cNvGrpSpPr>
            <p:nvPr/>
          </p:nvGrpSpPr>
          <p:grpSpPr bwMode="auto">
            <a:xfrm>
              <a:off x="3787775" y="4429126"/>
              <a:ext cx="981075" cy="1143000"/>
              <a:chOff x="2386" y="2790"/>
              <a:chExt cx="618" cy="720"/>
            </a:xfrm>
          </p:grpSpPr>
          <p:sp>
            <p:nvSpPr>
              <p:cNvPr id="2736" name="Freeform 653"/>
              <p:cNvSpPr>
                <a:spLocks/>
              </p:cNvSpPr>
              <p:nvPr/>
            </p:nvSpPr>
            <p:spPr bwMode="auto">
              <a:xfrm>
                <a:off x="2402" y="2806"/>
                <a:ext cx="602" cy="704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64" y="58"/>
                  </a:cxn>
                  <a:cxn ang="0">
                    <a:pos x="52" y="92"/>
                  </a:cxn>
                  <a:cxn ang="0">
                    <a:pos x="41" y="127"/>
                  </a:cxn>
                  <a:cxn ang="0">
                    <a:pos x="33" y="162"/>
                  </a:cxn>
                  <a:cxn ang="0">
                    <a:pos x="26" y="197"/>
                  </a:cxn>
                  <a:cxn ang="0">
                    <a:pos x="19" y="231"/>
                  </a:cxn>
                  <a:cxn ang="0">
                    <a:pos x="13" y="266"/>
                  </a:cxn>
                  <a:cxn ang="0">
                    <a:pos x="0" y="495"/>
                  </a:cxn>
                  <a:cxn ang="0">
                    <a:pos x="2" y="527"/>
                  </a:cxn>
                  <a:cxn ang="0">
                    <a:pos x="4" y="558"/>
                  </a:cxn>
                  <a:cxn ang="0">
                    <a:pos x="6" y="589"/>
                  </a:cxn>
                  <a:cxn ang="0">
                    <a:pos x="8" y="620"/>
                  </a:cxn>
                  <a:cxn ang="0">
                    <a:pos x="10" y="652"/>
                  </a:cxn>
                  <a:cxn ang="0">
                    <a:pos x="12" y="683"/>
                  </a:cxn>
                  <a:cxn ang="0">
                    <a:pos x="31" y="704"/>
                  </a:cxn>
                  <a:cxn ang="0">
                    <a:pos x="85" y="704"/>
                  </a:cxn>
                  <a:cxn ang="0">
                    <a:pos x="138" y="704"/>
                  </a:cxn>
                  <a:cxn ang="0">
                    <a:pos x="192" y="704"/>
                  </a:cxn>
                  <a:cxn ang="0">
                    <a:pos x="245" y="704"/>
                  </a:cxn>
                  <a:cxn ang="0">
                    <a:pos x="299" y="704"/>
                  </a:cxn>
                  <a:cxn ang="0">
                    <a:pos x="352" y="704"/>
                  </a:cxn>
                  <a:cxn ang="0">
                    <a:pos x="406" y="704"/>
                  </a:cxn>
                  <a:cxn ang="0">
                    <a:pos x="459" y="704"/>
                  </a:cxn>
                  <a:cxn ang="0">
                    <a:pos x="513" y="704"/>
                  </a:cxn>
                  <a:cxn ang="0">
                    <a:pos x="566" y="704"/>
                  </a:cxn>
                  <a:cxn ang="0">
                    <a:pos x="586" y="684"/>
                  </a:cxn>
                  <a:cxn ang="0">
                    <a:pos x="589" y="654"/>
                  </a:cxn>
                  <a:cxn ang="0">
                    <a:pos x="591" y="624"/>
                  </a:cxn>
                  <a:cxn ang="0">
                    <a:pos x="594" y="594"/>
                  </a:cxn>
                  <a:cxn ang="0">
                    <a:pos x="597" y="564"/>
                  </a:cxn>
                  <a:cxn ang="0">
                    <a:pos x="600" y="534"/>
                  </a:cxn>
                  <a:cxn ang="0">
                    <a:pos x="602" y="504"/>
                  </a:cxn>
                  <a:cxn ang="0">
                    <a:pos x="591" y="269"/>
                  </a:cxn>
                  <a:cxn ang="0">
                    <a:pos x="585" y="235"/>
                  </a:cxn>
                  <a:cxn ang="0">
                    <a:pos x="579" y="200"/>
                  </a:cxn>
                  <a:cxn ang="0">
                    <a:pos x="572" y="165"/>
                  </a:cxn>
                  <a:cxn ang="0">
                    <a:pos x="565" y="130"/>
                  </a:cxn>
                  <a:cxn ang="0">
                    <a:pos x="557" y="93"/>
                  </a:cxn>
                  <a:cxn ang="0">
                    <a:pos x="548" y="54"/>
                  </a:cxn>
                  <a:cxn ang="0">
                    <a:pos x="538" y="14"/>
                  </a:cxn>
                  <a:cxn ang="0">
                    <a:pos x="506" y="0"/>
                  </a:cxn>
                  <a:cxn ang="0">
                    <a:pos x="465" y="0"/>
                  </a:cxn>
                  <a:cxn ang="0">
                    <a:pos x="423" y="0"/>
                  </a:cxn>
                  <a:cxn ang="0">
                    <a:pos x="382" y="0"/>
                  </a:cxn>
                  <a:cxn ang="0">
                    <a:pos x="340" y="0"/>
                  </a:cxn>
                  <a:cxn ang="0">
                    <a:pos x="299" y="0"/>
                  </a:cxn>
                  <a:cxn ang="0">
                    <a:pos x="258" y="0"/>
                  </a:cxn>
                  <a:cxn ang="0">
                    <a:pos x="216" y="0"/>
                  </a:cxn>
                  <a:cxn ang="0">
                    <a:pos x="175" y="0"/>
                  </a:cxn>
                  <a:cxn ang="0">
                    <a:pos x="133" y="0"/>
                  </a:cxn>
                  <a:cxn ang="0">
                    <a:pos x="92" y="0"/>
                  </a:cxn>
                </a:cxnLst>
                <a:rect l="0" t="0" r="r" b="b"/>
                <a:pathLst>
                  <a:path w="602" h="704">
                    <a:moveTo>
                      <a:pt x="92" y="0"/>
                    </a:moveTo>
                    <a:lnTo>
                      <a:pt x="86" y="11"/>
                    </a:lnTo>
                    <a:lnTo>
                      <a:pt x="80" y="23"/>
                    </a:lnTo>
                    <a:lnTo>
                      <a:pt x="74" y="34"/>
                    </a:lnTo>
                    <a:lnTo>
                      <a:pt x="69" y="46"/>
                    </a:lnTo>
                    <a:lnTo>
                      <a:pt x="64" y="58"/>
                    </a:lnTo>
                    <a:lnTo>
                      <a:pt x="60" y="69"/>
                    </a:lnTo>
                    <a:lnTo>
                      <a:pt x="56" y="81"/>
                    </a:lnTo>
                    <a:lnTo>
                      <a:pt x="52" y="92"/>
                    </a:lnTo>
                    <a:lnTo>
                      <a:pt x="48" y="104"/>
                    </a:lnTo>
                    <a:lnTo>
                      <a:pt x="45" y="116"/>
                    </a:lnTo>
                    <a:lnTo>
                      <a:pt x="41" y="127"/>
                    </a:lnTo>
                    <a:lnTo>
                      <a:pt x="38" y="139"/>
                    </a:lnTo>
                    <a:lnTo>
                      <a:pt x="36" y="150"/>
                    </a:lnTo>
                    <a:lnTo>
                      <a:pt x="33" y="162"/>
                    </a:lnTo>
                    <a:lnTo>
                      <a:pt x="30" y="174"/>
                    </a:lnTo>
                    <a:lnTo>
                      <a:pt x="28" y="185"/>
                    </a:lnTo>
                    <a:lnTo>
                      <a:pt x="26" y="197"/>
                    </a:lnTo>
                    <a:lnTo>
                      <a:pt x="24" y="208"/>
                    </a:lnTo>
                    <a:lnTo>
                      <a:pt x="22" y="220"/>
                    </a:lnTo>
                    <a:lnTo>
                      <a:pt x="19" y="231"/>
                    </a:lnTo>
                    <a:lnTo>
                      <a:pt x="17" y="243"/>
                    </a:lnTo>
                    <a:lnTo>
                      <a:pt x="15" y="254"/>
                    </a:lnTo>
                    <a:lnTo>
                      <a:pt x="13" y="266"/>
                    </a:lnTo>
                    <a:lnTo>
                      <a:pt x="11" y="278"/>
                    </a:lnTo>
                    <a:lnTo>
                      <a:pt x="9" y="289"/>
                    </a:lnTo>
                    <a:lnTo>
                      <a:pt x="0" y="495"/>
                    </a:lnTo>
                    <a:lnTo>
                      <a:pt x="0" y="506"/>
                    </a:lnTo>
                    <a:lnTo>
                      <a:pt x="1" y="516"/>
                    </a:lnTo>
                    <a:lnTo>
                      <a:pt x="2" y="527"/>
                    </a:lnTo>
                    <a:lnTo>
                      <a:pt x="2" y="537"/>
                    </a:lnTo>
                    <a:lnTo>
                      <a:pt x="3" y="547"/>
                    </a:lnTo>
                    <a:lnTo>
                      <a:pt x="4" y="558"/>
                    </a:lnTo>
                    <a:lnTo>
                      <a:pt x="4" y="569"/>
                    </a:lnTo>
                    <a:lnTo>
                      <a:pt x="5" y="579"/>
                    </a:lnTo>
                    <a:lnTo>
                      <a:pt x="6" y="589"/>
                    </a:lnTo>
                    <a:lnTo>
                      <a:pt x="6" y="600"/>
                    </a:lnTo>
                    <a:lnTo>
                      <a:pt x="7" y="610"/>
                    </a:lnTo>
                    <a:lnTo>
                      <a:pt x="8" y="620"/>
                    </a:lnTo>
                    <a:lnTo>
                      <a:pt x="8" y="631"/>
                    </a:lnTo>
                    <a:lnTo>
                      <a:pt x="9" y="642"/>
                    </a:lnTo>
                    <a:lnTo>
                      <a:pt x="10" y="652"/>
                    </a:lnTo>
                    <a:lnTo>
                      <a:pt x="11" y="663"/>
                    </a:lnTo>
                    <a:lnTo>
                      <a:pt x="11" y="673"/>
                    </a:lnTo>
                    <a:lnTo>
                      <a:pt x="12" y="683"/>
                    </a:lnTo>
                    <a:lnTo>
                      <a:pt x="12" y="694"/>
                    </a:lnTo>
                    <a:lnTo>
                      <a:pt x="13" y="704"/>
                    </a:lnTo>
                    <a:lnTo>
                      <a:pt x="31" y="704"/>
                    </a:lnTo>
                    <a:lnTo>
                      <a:pt x="49" y="704"/>
                    </a:lnTo>
                    <a:lnTo>
                      <a:pt x="67" y="704"/>
                    </a:lnTo>
                    <a:lnTo>
                      <a:pt x="85" y="704"/>
                    </a:lnTo>
                    <a:lnTo>
                      <a:pt x="102" y="704"/>
                    </a:lnTo>
                    <a:lnTo>
                      <a:pt x="120" y="704"/>
                    </a:lnTo>
                    <a:lnTo>
                      <a:pt x="138" y="704"/>
                    </a:lnTo>
                    <a:lnTo>
                      <a:pt x="156" y="704"/>
                    </a:lnTo>
                    <a:lnTo>
                      <a:pt x="174" y="704"/>
                    </a:lnTo>
                    <a:lnTo>
                      <a:pt x="192" y="704"/>
                    </a:lnTo>
                    <a:lnTo>
                      <a:pt x="209" y="704"/>
                    </a:lnTo>
                    <a:lnTo>
                      <a:pt x="228" y="704"/>
                    </a:lnTo>
                    <a:lnTo>
                      <a:pt x="245" y="704"/>
                    </a:lnTo>
                    <a:lnTo>
                      <a:pt x="263" y="704"/>
                    </a:lnTo>
                    <a:lnTo>
                      <a:pt x="281" y="704"/>
                    </a:lnTo>
                    <a:lnTo>
                      <a:pt x="299" y="704"/>
                    </a:lnTo>
                    <a:lnTo>
                      <a:pt x="316" y="704"/>
                    </a:lnTo>
                    <a:lnTo>
                      <a:pt x="334" y="704"/>
                    </a:lnTo>
                    <a:lnTo>
                      <a:pt x="352" y="704"/>
                    </a:lnTo>
                    <a:lnTo>
                      <a:pt x="370" y="704"/>
                    </a:lnTo>
                    <a:lnTo>
                      <a:pt x="388" y="704"/>
                    </a:lnTo>
                    <a:lnTo>
                      <a:pt x="406" y="704"/>
                    </a:lnTo>
                    <a:lnTo>
                      <a:pt x="424" y="704"/>
                    </a:lnTo>
                    <a:lnTo>
                      <a:pt x="441" y="704"/>
                    </a:lnTo>
                    <a:lnTo>
                      <a:pt x="459" y="704"/>
                    </a:lnTo>
                    <a:lnTo>
                      <a:pt x="477" y="704"/>
                    </a:lnTo>
                    <a:lnTo>
                      <a:pt x="495" y="704"/>
                    </a:lnTo>
                    <a:lnTo>
                      <a:pt x="513" y="704"/>
                    </a:lnTo>
                    <a:lnTo>
                      <a:pt x="531" y="704"/>
                    </a:lnTo>
                    <a:lnTo>
                      <a:pt x="549" y="704"/>
                    </a:lnTo>
                    <a:lnTo>
                      <a:pt x="566" y="704"/>
                    </a:lnTo>
                    <a:lnTo>
                      <a:pt x="584" y="704"/>
                    </a:lnTo>
                    <a:lnTo>
                      <a:pt x="585" y="694"/>
                    </a:lnTo>
                    <a:lnTo>
                      <a:pt x="586" y="684"/>
                    </a:lnTo>
                    <a:lnTo>
                      <a:pt x="587" y="674"/>
                    </a:lnTo>
                    <a:lnTo>
                      <a:pt x="588" y="664"/>
                    </a:lnTo>
                    <a:lnTo>
                      <a:pt x="589" y="654"/>
                    </a:lnTo>
                    <a:lnTo>
                      <a:pt x="589" y="644"/>
                    </a:lnTo>
                    <a:lnTo>
                      <a:pt x="590" y="634"/>
                    </a:lnTo>
                    <a:lnTo>
                      <a:pt x="591" y="624"/>
                    </a:lnTo>
                    <a:lnTo>
                      <a:pt x="592" y="614"/>
                    </a:lnTo>
                    <a:lnTo>
                      <a:pt x="594" y="604"/>
                    </a:lnTo>
                    <a:lnTo>
                      <a:pt x="594" y="594"/>
                    </a:lnTo>
                    <a:lnTo>
                      <a:pt x="595" y="584"/>
                    </a:lnTo>
                    <a:lnTo>
                      <a:pt x="596" y="574"/>
                    </a:lnTo>
                    <a:lnTo>
                      <a:pt x="597" y="564"/>
                    </a:lnTo>
                    <a:lnTo>
                      <a:pt x="598" y="554"/>
                    </a:lnTo>
                    <a:lnTo>
                      <a:pt x="599" y="544"/>
                    </a:lnTo>
                    <a:lnTo>
                      <a:pt x="600" y="534"/>
                    </a:lnTo>
                    <a:lnTo>
                      <a:pt x="600" y="524"/>
                    </a:lnTo>
                    <a:lnTo>
                      <a:pt x="601" y="514"/>
                    </a:lnTo>
                    <a:lnTo>
                      <a:pt x="602" y="504"/>
                    </a:lnTo>
                    <a:lnTo>
                      <a:pt x="596" y="292"/>
                    </a:lnTo>
                    <a:lnTo>
                      <a:pt x="594" y="280"/>
                    </a:lnTo>
                    <a:lnTo>
                      <a:pt x="591" y="269"/>
                    </a:lnTo>
                    <a:lnTo>
                      <a:pt x="589" y="258"/>
                    </a:lnTo>
                    <a:lnTo>
                      <a:pt x="587" y="246"/>
                    </a:lnTo>
                    <a:lnTo>
                      <a:pt x="585" y="235"/>
                    </a:lnTo>
                    <a:lnTo>
                      <a:pt x="583" y="223"/>
                    </a:lnTo>
                    <a:lnTo>
                      <a:pt x="581" y="212"/>
                    </a:lnTo>
                    <a:lnTo>
                      <a:pt x="579" y="200"/>
                    </a:lnTo>
                    <a:lnTo>
                      <a:pt x="577" y="189"/>
                    </a:lnTo>
                    <a:lnTo>
                      <a:pt x="575" y="177"/>
                    </a:lnTo>
                    <a:lnTo>
                      <a:pt x="572" y="165"/>
                    </a:lnTo>
                    <a:lnTo>
                      <a:pt x="570" y="154"/>
                    </a:lnTo>
                    <a:lnTo>
                      <a:pt x="567" y="142"/>
                    </a:lnTo>
                    <a:lnTo>
                      <a:pt x="565" y="130"/>
                    </a:lnTo>
                    <a:lnTo>
                      <a:pt x="562" y="118"/>
                    </a:lnTo>
                    <a:lnTo>
                      <a:pt x="560" y="105"/>
                    </a:lnTo>
                    <a:lnTo>
                      <a:pt x="557" y="93"/>
                    </a:lnTo>
                    <a:lnTo>
                      <a:pt x="554" y="80"/>
                    </a:lnTo>
                    <a:lnTo>
                      <a:pt x="551" y="67"/>
                    </a:lnTo>
                    <a:lnTo>
                      <a:pt x="548" y="54"/>
                    </a:lnTo>
                    <a:lnTo>
                      <a:pt x="545" y="41"/>
                    </a:lnTo>
                    <a:lnTo>
                      <a:pt x="541" y="28"/>
                    </a:lnTo>
                    <a:lnTo>
                      <a:pt x="538" y="14"/>
                    </a:lnTo>
                    <a:lnTo>
                      <a:pt x="534" y="0"/>
                    </a:lnTo>
                    <a:lnTo>
                      <a:pt x="520" y="0"/>
                    </a:lnTo>
                    <a:lnTo>
                      <a:pt x="506" y="0"/>
                    </a:lnTo>
                    <a:lnTo>
                      <a:pt x="492" y="0"/>
                    </a:lnTo>
                    <a:lnTo>
                      <a:pt x="478" y="0"/>
                    </a:lnTo>
                    <a:lnTo>
                      <a:pt x="465" y="0"/>
                    </a:lnTo>
                    <a:lnTo>
                      <a:pt x="451" y="0"/>
                    </a:lnTo>
                    <a:lnTo>
                      <a:pt x="437" y="0"/>
                    </a:lnTo>
                    <a:lnTo>
                      <a:pt x="423" y="0"/>
                    </a:lnTo>
                    <a:lnTo>
                      <a:pt x="410" y="0"/>
                    </a:lnTo>
                    <a:lnTo>
                      <a:pt x="395" y="0"/>
                    </a:lnTo>
                    <a:lnTo>
                      <a:pt x="382" y="0"/>
                    </a:lnTo>
                    <a:lnTo>
                      <a:pt x="368" y="0"/>
                    </a:lnTo>
                    <a:lnTo>
                      <a:pt x="354" y="0"/>
                    </a:lnTo>
                    <a:lnTo>
                      <a:pt x="340" y="0"/>
                    </a:lnTo>
                    <a:lnTo>
                      <a:pt x="327" y="0"/>
                    </a:lnTo>
                    <a:lnTo>
                      <a:pt x="313" y="0"/>
                    </a:lnTo>
                    <a:lnTo>
                      <a:pt x="299" y="0"/>
                    </a:lnTo>
                    <a:lnTo>
                      <a:pt x="285" y="0"/>
                    </a:lnTo>
                    <a:lnTo>
                      <a:pt x="271" y="0"/>
                    </a:lnTo>
                    <a:lnTo>
                      <a:pt x="258" y="0"/>
                    </a:lnTo>
                    <a:lnTo>
                      <a:pt x="244" y="0"/>
                    </a:lnTo>
                    <a:lnTo>
                      <a:pt x="230" y="0"/>
                    </a:lnTo>
                    <a:lnTo>
                      <a:pt x="216" y="0"/>
                    </a:lnTo>
                    <a:lnTo>
                      <a:pt x="203" y="0"/>
                    </a:lnTo>
                    <a:lnTo>
                      <a:pt x="189" y="0"/>
                    </a:lnTo>
                    <a:lnTo>
                      <a:pt x="175" y="0"/>
                    </a:lnTo>
                    <a:lnTo>
                      <a:pt x="161" y="0"/>
                    </a:lnTo>
                    <a:lnTo>
                      <a:pt x="147" y="0"/>
                    </a:lnTo>
                    <a:lnTo>
                      <a:pt x="133" y="0"/>
                    </a:lnTo>
                    <a:lnTo>
                      <a:pt x="120" y="0"/>
                    </a:lnTo>
                    <a:lnTo>
                      <a:pt x="106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7" name="Freeform 654"/>
              <p:cNvSpPr>
                <a:spLocks/>
              </p:cNvSpPr>
              <p:nvPr/>
            </p:nvSpPr>
            <p:spPr bwMode="auto">
              <a:xfrm>
                <a:off x="2386" y="2790"/>
                <a:ext cx="602" cy="704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64" y="58"/>
                  </a:cxn>
                  <a:cxn ang="0">
                    <a:pos x="52" y="92"/>
                  </a:cxn>
                  <a:cxn ang="0">
                    <a:pos x="41" y="127"/>
                  </a:cxn>
                  <a:cxn ang="0">
                    <a:pos x="33" y="162"/>
                  </a:cxn>
                  <a:cxn ang="0">
                    <a:pos x="26" y="197"/>
                  </a:cxn>
                  <a:cxn ang="0">
                    <a:pos x="19" y="231"/>
                  </a:cxn>
                  <a:cxn ang="0">
                    <a:pos x="13" y="266"/>
                  </a:cxn>
                  <a:cxn ang="0">
                    <a:pos x="0" y="495"/>
                  </a:cxn>
                  <a:cxn ang="0">
                    <a:pos x="2" y="527"/>
                  </a:cxn>
                  <a:cxn ang="0">
                    <a:pos x="4" y="558"/>
                  </a:cxn>
                  <a:cxn ang="0">
                    <a:pos x="6" y="589"/>
                  </a:cxn>
                  <a:cxn ang="0">
                    <a:pos x="8" y="620"/>
                  </a:cxn>
                  <a:cxn ang="0">
                    <a:pos x="10" y="652"/>
                  </a:cxn>
                  <a:cxn ang="0">
                    <a:pos x="12" y="683"/>
                  </a:cxn>
                  <a:cxn ang="0">
                    <a:pos x="31" y="704"/>
                  </a:cxn>
                  <a:cxn ang="0">
                    <a:pos x="85" y="704"/>
                  </a:cxn>
                  <a:cxn ang="0">
                    <a:pos x="138" y="704"/>
                  </a:cxn>
                  <a:cxn ang="0">
                    <a:pos x="192" y="704"/>
                  </a:cxn>
                  <a:cxn ang="0">
                    <a:pos x="245" y="704"/>
                  </a:cxn>
                  <a:cxn ang="0">
                    <a:pos x="299" y="704"/>
                  </a:cxn>
                  <a:cxn ang="0">
                    <a:pos x="352" y="704"/>
                  </a:cxn>
                  <a:cxn ang="0">
                    <a:pos x="406" y="704"/>
                  </a:cxn>
                  <a:cxn ang="0">
                    <a:pos x="459" y="704"/>
                  </a:cxn>
                  <a:cxn ang="0">
                    <a:pos x="513" y="704"/>
                  </a:cxn>
                  <a:cxn ang="0">
                    <a:pos x="566" y="704"/>
                  </a:cxn>
                  <a:cxn ang="0">
                    <a:pos x="586" y="684"/>
                  </a:cxn>
                  <a:cxn ang="0">
                    <a:pos x="589" y="654"/>
                  </a:cxn>
                  <a:cxn ang="0">
                    <a:pos x="591" y="624"/>
                  </a:cxn>
                  <a:cxn ang="0">
                    <a:pos x="594" y="594"/>
                  </a:cxn>
                  <a:cxn ang="0">
                    <a:pos x="597" y="564"/>
                  </a:cxn>
                  <a:cxn ang="0">
                    <a:pos x="600" y="534"/>
                  </a:cxn>
                  <a:cxn ang="0">
                    <a:pos x="602" y="504"/>
                  </a:cxn>
                  <a:cxn ang="0">
                    <a:pos x="591" y="269"/>
                  </a:cxn>
                  <a:cxn ang="0">
                    <a:pos x="585" y="235"/>
                  </a:cxn>
                  <a:cxn ang="0">
                    <a:pos x="579" y="200"/>
                  </a:cxn>
                  <a:cxn ang="0">
                    <a:pos x="572" y="165"/>
                  </a:cxn>
                  <a:cxn ang="0">
                    <a:pos x="565" y="130"/>
                  </a:cxn>
                  <a:cxn ang="0">
                    <a:pos x="557" y="93"/>
                  </a:cxn>
                  <a:cxn ang="0">
                    <a:pos x="548" y="54"/>
                  </a:cxn>
                  <a:cxn ang="0">
                    <a:pos x="538" y="14"/>
                  </a:cxn>
                  <a:cxn ang="0">
                    <a:pos x="506" y="0"/>
                  </a:cxn>
                  <a:cxn ang="0">
                    <a:pos x="465" y="0"/>
                  </a:cxn>
                  <a:cxn ang="0">
                    <a:pos x="423" y="0"/>
                  </a:cxn>
                  <a:cxn ang="0">
                    <a:pos x="382" y="0"/>
                  </a:cxn>
                  <a:cxn ang="0">
                    <a:pos x="340" y="0"/>
                  </a:cxn>
                  <a:cxn ang="0">
                    <a:pos x="299" y="0"/>
                  </a:cxn>
                  <a:cxn ang="0">
                    <a:pos x="258" y="0"/>
                  </a:cxn>
                  <a:cxn ang="0">
                    <a:pos x="216" y="0"/>
                  </a:cxn>
                  <a:cxn ang="0">
                    <a:pos x="175" y="0"/>
                  </a:cxn>
                  <a:cxn ang="0">
                    <a:pos x="133" y="0"/>
                  </a:cxn>
                  <a:cxn ang="0">
                    <a:pos x="92" y="0"/>
                  </a:cxn>
                </a:cxnLst>
                <a:rect l="0" t="0" r="r" b="b"/>
                <a:pathLst>
                  <a:path w="602" h="704">
                    <a:moveTo>
                      <a:pt x="92" y="0"/>
                    </a:moveTo>
                    <a:lnTo>
                      <a:pt x="86" y="11"/>
                    </a:lnTo>
                    <a:lnTo>
                      <a:pt x="80" y="23"/>
                    </a:lnTo>
                    <a:lnTo>
                      <a:pt x="74" y="34"/>
                    </a:lnTo>
                    <a:lnTo>
                      <a:pt x="69" y="46"/>
                    </a:lnTo>
                    <a:lnTo>
                      <a:pt x="64" y="58"/>
                    </a:lnTo>
                    <a:lnTo>
                      <a:pt x="60" y="69"/>
                    </a:lnTo>
                    <a:lnTo>
                      <a:pt x="56" y="81"/>
                    </a:lnTo>
                    <a:lnTo>
                      <a:pt x="52" y="92"/>
                    </a:lnTo>
                    <a:lnTo>
                      <a:pt x="48" y="104"/>
                    </a:lnTo>
                    <a:lnTo>
                      <a:pt x="45" y="116"/>
                    </a:lnTo>
                    <a:lnTo>
                      <a:pt x="41" y="127"/>
                    </a:lnTo>
                    <a:lnTo>
                      <a:pt x="38" y="139"/>
                    </a:lnTo>
                    <a:lnTo>
                      <a:pt x="36" y="150"/>
                    </a:lnTo>
                    <a:lnTo>
                      <a:pt x="33" y="162"/>
                    </a:lnTo>
                    <a:lnTo>
                      <a:pt x="30" y="174"/>
                    </a:lnTo>
                    <a:lnTo>
                      <a:pt x="28" y="185"/>
                    </a:lnTo>
                    <a:lnTo>
                      <a:pt x="26" y="197"/>
                    </a:lnTo>
                    <a:lnTo>
                      <a:pt x="24" y="208"/>
                    </a:lnTo>
                    <a:lnTo>
                      <a:pt x="22" y="220"/>
                    </a:lnTo>
                    <a:lnTo>
                      <a:pt x="19" y="231"/>
                    </a:lnTo>
                    <a:lnTo>
                      <a:pt x="17" y="243"/>
                    </a:lnTo>
                    <a:lnTo>
                      <a:pt x="15" y="254"/>
                    </a:lnTo>
                    <a:lnTo>
                      <a:pt x="13" y="266"/>
                    </a:lnTo>
                    <a:lnTo>
                      <a:pt x="11" y="278"/>
                    </a:lnTo>
                    <a:lnTo>
                      <a:pt x="9" y="289"/>
                    </a:lnTo>
                    <a:lnTo>
                      <a:pt x="0" y="495"/>
                    </a:lnTo>
                    <a:lnTo>
                      <a:pt x="0" y="506"/>
                    </a:lnTo>
                    <a:lnTo>
                      <a:pt x="1" y="516"/>
                    </a:lnTo>
                    <a:lnTo>
                      <a:pt x="2" y="527"/>
                    </a:lnTo>
                    <a:lnTo>
                      <a:pt x="2" y="537"/>
                    </a:lnTo>
                    <a:lnTo>
                      <a:pt x="3" y="547"/>
                    </a:lnTo>
                    <a:lnTo>
                      <a:pt x="4" y="558"/>
                    </a:lnTo>
                    <a:lnTo>
                      <a:pt x="4" y="569"/>
                    </a:lnTo>
                    <a:lnTo>
                      <a:pt x="5" y="579"/>
                    </a:lnTo>
                    <a:lnTo>
                      <a:pt x="6" y="589"/>
                    </a:lnTo>
                    <a:lnTo>
                      <a:pt x="6" y="600"/>
                    </a:lnTo>
                    <a:lnTo>
                      <a:pt x="7" y="610"/>
                    </a:lnTo>
                    <a:lnTo>
                      <a:pt x="8" y="620"/>
                    </a:lnTo>
                    <a:lnTo>
                      <a:pt x="8" y="631"/>
                    </a:lnTo>
                    <a:lnTo>
                      <a:pt x="9" y="642"/>
                    </a:lnTo>
                    <a:lnTo>
                      <a:pt x="10" y="652"/>
                    </a:lnTo>
                    <a:lnTo>
                      <a:pt x="11" y="663"/>
                    </a:lnTo>
                    <a:lnTo>
                      <a:pt x="11" y="673"/>
                    </a:lnTo>
                    <a:lnTo>
                      <a:pt x="12" y="683"/>
                    </a:lnTo>
                    <a:lnTo>
                      <a:pt x="12" y="694"/>
                    </a:lnTo>
                    <a:lnTo>
                      <a:pt x="13" y="704"/>
                    </a:lnTo>
                    <a:lnTo>
                      <a:pt x="31" y="704"/>
                    </a:lnTo>
                    <a:lnTo>
                      <a:pt x="49" y="704"/>
                    </a:lnTo>
                    <a:lnTo>
                      <a:pt x="67" y="704"/>
                    </a:lnTo>
                    <a:lnTo>
                      <a:pt x="85" y="704"/>
                    </a:lnTo>
                    <a:lnTo>
                      <a:pt x="102" y="704"/>
                    </a:lnTo>
                    <a:lnTo>
                      <a:pt x="120" y="704"/>
                    </a:lnTo>
                    <a:lnTo>
                      <a:pt x="138" y="704"/>
                    </a:lnTo>
                    <a:lnTo>
                      <a:pt x="156" y="704"/>
                    </a:lnTo>
                    <a:lnTo>
                      <a:pt x="174" y="704"/>
                    </a:lnTo>
                    <a:lnTo>
                      <a:pt x="192" y="704"/>
                    </a:lnTo>
                    <a:lnTo>
                      <a:pt x="209" y="704"/>
                    </a:lnTo>
                    <a:lnTo>
                      <a:pt x="228" y="704"/>
                    </a:lnTo>
                    <a:lnTo>
                      <a:pt x="245" y="704"/>
                    </a:lnTo>
                    <a:lnTo>
                      <a:pt x="263" y="704"/>
                    </a:lnTo>
                    <a:lnTo>
                      <a:pt x="281" y="704"/>
                    </a:lnTo>
                    <a:lnTo>
                      <a:pt x="299" y="704"/>
                    </a:lnTo>
                    <a:lnTo>
                      <a:pt x="316" y="704"/>
                    </a:lnTo>
                    <a:lnTo>
                      <a:pt x="334" y="704"/>
                    </a:lnTo>
                    <a:lnTo>
                      <a:pt x="352" y="704"/>
                    </a:lnTo>
                    <a:lnTo>
                      <a:pt x="370" y="704"/>
                    </a:lnTo>
                    <a:lnTo>
                      <a:pt x="388" y="704"/>
                    </a:lnTo>
                    <a:lnTo>
                      <a:pt x="406" y="704"/>
                    </a:lnTo>
                    <a:lnTo>
                      <a:pt x="424" y="704"/>
                    </a:lnTo>
                    <a:lnTo>
                      <a:pt x="441" y="704"/>
                    </a:lnTo>
                    <a:lnTo>
                      <a:pt x="459" y="704"/>
                    </a:lnTo>
                    <a:lnTo>
                      <a:pt x="477" y="704"/>
                    </a:lnTo>
                    <a:lnTo>
                      <a:pt x="495" y="704"/>
                    </a:lnTo>
                    <a:lnTo>
                      <a:pt x="513" y="704"/>
                    </a:lnTo>
                    <a:lnTo>
                      <a:pt x="531" y="704"/>
                    </a:lnTo>
                    <a:lnTo>
                      <a:pt x="549" y="704"/>
                    </a:lnTo>
                    <a:lnTo>
                      <a:pt x="566" y="704"/>
                    </a:lnTo>
                    <a:lnTo>
                      <a:pt x="584" y="704"/>
                    </a:lnTo>
                    <a:lnTo>
                      <a:pt x="585" y="694"/>
                    </a:lnTo>
                    <a:lnTo>
                      <a:pt x="586" y="684"/>
                    </a:lnTo>
                    <a:lnTo>
                      <a:pt x="587" y="674"/>
                    </a:lnTo>
                    <a:lnTo>
                      <a:pt x="588" y="664"/>
                    </a:lnTo>
                    <a:lnTo>
                      <a:pt x="589" y="654"/>
                    </a:lnTo>
                    <a:lnTo>
                      <a:pt x="589" y="644"/>
                    </a:lnTo>
                    <a:lnTo>
                      <a:pt x="590" y="634"/>
                    </a:lnTo>
                    <a:lnTo>
                      <a:pt x="591" y="624"/>
                    </a:lnTo>
                    <a:lnTo>
                      <a:pt x="592" y="614"/>
                    </a:lnTo>
                    <a:lnTo>
                      <a:pt x="594" y="604"/>
                    </a:lnTo>
                    <a:lnTo>
                      <a:pt x="594" y="594"/>
                    </a:lnTo>
                    <a:lnTo>
                      <a:pt x="595" y="584"/>
                    </a:lnTo>
                    <a:lnTo>
                      <a:pt x="596" y="574"/>
                    </a:lnTo>
                    <a:lnTo>
                      <a:pt x="597" y="564"/>
                    </a:lnTo>
                    <a:lnTo>
                      <a:pt x="598" y="554"/>
                    </a:lnTo>
                    <a:lnTo>
                      <a:pt x="599" y="544"/>
                    </a:lnTo>
                    <a:lnTo>
                      <a:pt x="600" y="534"/>
                    </a:lnTo>
                    <a:lnTo>
                      <a:pt x="600" y="524"/>
                    </a:lnTo>
                    <a:lnTo>
                      <a:pt x="601" y="514"/>
                    </a:lnTo>
                    <a:lnTo>
                      <a:pt x="602" y="504"/>
                    </a:lnTo>
                    <a:lnTo>
                      <a:pt x="596" y="292"/>
                    </a:lnTo>
                    <a:lnTo>
                      <a:pt x="594" y="280"/>
                    </a:lnTo>
                    <a:lnTo>
                      <a:pt x="591" y="269"/>
                    </a:lnTo>
                    <a:lnTo>
                      <a:pt x="589" y="258"/>
                    </a:lnTo>
                    <a:lnTo>
                      <a:pt x="587" y="246"/>
                    </a:lnTo>
                    <a:lnTo>
                      <a:pt x="585" y="235"/>
                    </a:lnTo>
                    <a:lnTo>
                      <a:pt x="583" y="223"/>
                    </a:lnTo>
                    <a:lnTo>
                      <a:pt x="581" y="212"/>
                    </a:lnTo>
                    <a:lnTo>
                      <a:pt x="579" y="200"/>
                    </a:lnTo>
                    <a:lnTo>
                      <a:pt x="577" y="189"/>
                    </a:lnTo>
                    <a:lnTo>
                      <a:pt x="575" y="177"/>
                    </a:lnTo>
                    <a:lnTo>
                      <a:pt x="572" y="165"/>
                    </a:lnTo>
                    <a:lnTo>
                      <a:pt x="570" y="154"/>
                    </a:lnTo>
                    <a:lnTo>
                      <a:pt x="567" y="142"/>
                    </a:lnTo>
                    <a:lnTo>
                      <a:pt x="565" y="130"/>
                    </a:lnTo>
                    <a:lnTo>
                      <a:pt x="562" y="118"/>
                    </a:lnTo>
                    <a:lnTo>
                      <a:pt x="560" y="105"/>
                    </a:lnTo>
                    <a:lnTo>
                      <a:pt x="557" y="93"/>
                    </a:lnTo>
                    <a:lnTo>
                      <a:pt x="554" y="80"/>
                    </a:lnTo>
                    <a:lnTo>
                      <a:pt x="551" y="67"/>
                    </a:lnTo>
                    <a:lnTo>
                      <a:pt x="548" y="54"/>
                    </a:lnTo>
                    <a:lnTo>
                      <a:pt x="545" y="41"/>
                    </a:lnTo>
                    <a:lnTo>
                      <a:pt x="541" y="28"/>
                    </a:lnTo>
                    <a:lnTo>
                      <a:pt x="538" y="14"/>
                    </a:lnTo>
                    <a:lnTo>
                      <a:pt x="534" y="0"/>
                    </a:lnTo>
                    <a:lnTo>
                      <a:pt x="520" y="0"/>
                    </a:lnTo>
                    <a:lnTo>
                      <a:pt x="506" y="0"/>
                    </a:lnTo>
                    <a:lnTo>
                      <a:pt x="492" y="0"/>
                    </a:lnTo>
                    <a:lnTo>
                      <a:pt x="478" y="0"/>
                    </a:lnTo>
                    <a:lnTo>
                      <a:pt x="465" y="0"/>
                    </a:lnTo>
                    <a:lnTo>
                      <a:pt x="451" y="0"/>
                    </a:lnTo>
                    <a:lnTo>
                      <a:pt x="437" y="0"/>
                    </a:lnTo>
                    <a:lnTo>
                      <a:pt x="423" y="0"/>
                    </a:lnTo>
                    <a:lnTo>
                      <a:pt x="410" y="0"/>
                    </a:lnTo>
                    <a:lnTo>
                      <a:pt x="395" y="0"/>
                    </a:lnTo>
                    <a:lnTo>
                      <a:pt x="382" y="0"/>
                    </a:lnTo>
                    <a:lnTo>
                      <a:pt x="368" y="0"/>
                    </a:lnTo>
                    <a:lnTo>
                      <a:pt x="354" y="0"/>
                    </a:lnTo>
                    <a:lnTo>
                      <a:pt x="340" y="0"/>
                    </a:lnTo>
                    <a:lnTo>
                      <a:pt x="327" y="0"/>
                    </a:lnTo>
                    <a:lnTo>
                      <a:pt x="313" y="0"/>
                    </a:lnTo>
                    <a:lnTo>
                      <a:pt x="299" y="0"/>
                    </a:lnTo>
                    <a:lnTo>
                      <a:pt x="285" y="0"/>
                    </a:lnTo>
                    <a:lnTo>
                      <a:pt x="271" y="0"/>
                    </a:lnTo>
                    <a:lnTo>
                      <a:pt x="258" y="0"/>
                    </a:lnTo>
                    <a:lnTo>
                      <a:pt x="244" y="0"/>
                    </a:lnTo>
                    <a:lnTo>
                      <a:pt x="230" y="0"/>
                    </a:lnTo>
                    <a:lnTo>
                      <a:pt x="216" y="0"/>
                    </a:lnTo>
                    <a:lnTo>
                      <a:pt x="203" y="0"/>
                    </a:lnTo>
                    <a:lnTo>
                      <a:pt x="189" y="0"/>
                    </a:lnTo>
                    <a:lnTo>
                      <a:pt x="175" y="0"/>
                    </a:lnTo>
                    <a:lnTo>
                      <a:pt x="161" y="0"/>
                    </a:lnTo>
                    <a:lnTo>
                      <a:pt x="147" y="0"/>
                    </a:lnTo>
                    <a:lnTo>
                      <a:pt x="133" y="0"/>
                    </a:lnTo>
                    <a:lnTo>
                      <a:pt x="120" y="0"/>
                    </a:lnTo>
                    <a:lnTo>
                      <a:pt x="106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3F6FB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8" name="Freeform 655"/>
              <p:cNvSpPr>
                <a:spLocks/>
              </p:cNvSpPr>
              <p:nvPr/>
            </p:nvSpPr>
            <p:spPr bwMode="auto">
              <a:xfrm>
                <a:off x="2386" y="2790"/>
                <a:ext cx="602" cy="704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64" y="58"/>
                  </a:cxn>
                  <a:cxn ang="0">
                    <a:pos x="52" y="92"/>
                  </a:cxn>
                  <a:cxn ang="0">
                    <a:pos x="41" y="127"/>
                  </a:cxn>
                  <a:cxn ang="0">
                    <a:pos x="33" y="162"/>
                  </a:cxn>
                  <a:cxn ang="0">
                    <a:pos x="26" y="197"/>
                  </a:cxn>
                  <a:cxn ang="0">
                    <a:pos x="19" y="231"/>
                  </a:cxn>
                  <a:cxn ang="0">
                    <a:pos x="13" y="266"/>
                  </a:cxn>
                  <a:cxn ang="0">
                    <a:pos x="0" y="495"/>
                  </a:cxn>
                  <a:cxn ang="0">
                    <a:pos x="2" y="527"/>
                  </a:cxn>
                  <a:cxn ang="0">
                    <a:pos x="4" y="558"/>
                  </a:cxn>
                  <a:cxn ang="0">
                    <a:pos x="6" y="589"/>
                  </a:cxn>
                  <a:cxn ang="0">
                    <a:pos x="8" y="620"/>
                  </a:cxn>
                  <a:cxn ang="0">
                    <a:pos x="10" y="652"/>
                  </a:cxn>
                  <a:cxn ang="0">
                    <a:pos x="12" y="683"/>
                  </a:cxn>
                  <a:cxn ang="0">
                    <a:pos x="31" y="704"/>
                  </a:cxn>
                  <a:cxn ang="0">
                    <a:pos x="85" y="704"/>
                  </a:cxn>
                  <a:cxn ang="0">
                    <a:pos x="138" y="704"/>
                  </a:cxn>
                  <a:cxn ang="0">
                    <a:pos x="192" y="704"/>
                  </a:cxn>
                  <a:cxn ang="0">
                    <a:pos x="245" y="704"/>
                  </a:cxn>
                  <a:cxn ang="0">
                    <a:pos x="299" y="704"/>
                  </a:cxn>
                  <a:cxn ang="0">
                    <a:pos x="352" y="704"/>
                  </a:cxn>
                  <a:cxn ang="0">
                    <a:pos x="406" y="704"/>
                  </a:cxn>
                  <a:cxn ang="0">
                    <a:pos x="459" y="704"/>
                  </a:cxn>
                  <a:cxn ang="0">
                    <a:pos x="513" y="704"/>
                  </a:cxn>
                  <a:cxn ang="0">
                    <a:pos x="566" y="704"/>
                  </a:cxn>
                  <a:cxn ang="0">
                    <a:pos x="586" y="684"/>
                  </a:cxn>
                  <a:cxn ang="0">
                    <a:pos x="589" y="654"/>
                  </a:cxn>
                  <a:cxn ang="0">
                    <a:pos x="591" y="624"/>
                  </a:cxn>
                  <a:cxn ang="0">
                    <a:pos x="594" y="594"/>
                  </a:cxn>
                  <a:cxn ang="0">
                    <a:pos x="597" y="564"/>
                  </a:cxn>
                  <a:cxn ang="0">
                    <a:pos x="600" y="534"/>
                  </a:cxn>
                  <a:cxn ang="0">
                    <a:pos x="602" y="504"/>
                  </a:cxn>
                  <a:cxn ang="0">
                    <a:pos x="591" y="269"/>
                  </a:cxn>
                  <a:cxn ang="0">
                    <a:pos x="585" y="235"/>
                  </a:cxn>
                  <a:cxn ang="0">
                    <a:pos x="579" y="200"/>
                  </a:cxn>
                  <a:cxn ang="0">
                    <a:pos x="572" y="165"/>
                  </a:cxn>
                  <a:cxn ang="0">
                    <a:pos x="565" y="130"/>
                  </a:cxn>
                  <a:cxn ang="0">
                    <a:pos x="557" y="93"/>
                  </a:cxn>
                  <a:cxn ang="0">
                    <a:pos x="548" y="54"/>
                  </a:cxn>
                  <a:cxn ang="0">
                    <a:pos x="538" y="14"/>
                  </a:cxn>
                  <a:cxn ang="0">
                    <a:pos x="506" y="0"/>
                  </a:cxn>
                  <a:cxn ang="0">
                    <a:pos x="465" y="0"/>
                  </a:cxn>
                  <a:cxn ang="0">
                    <a:pos x="423" y="0"/>
                  </a:cxn>
                  <a:cxn ang="0">
                    <a:pos x="382" y="0"/>
                  </a:cxn>
                  <a:cxn ang="0">
                    <a:pos x="340" y="0"/>
                  </a:cxn>
                  <a:cxn ang="0">
                    <a:pos x="299" y="0"/>
                  </a:cxn>
                  <a:cxn ang="0">
                    <a:pos x="258" y="0"/>
                  </a:cxn>
                  <a:cxn ang="0">
                    <a:pos x="216" y="0"/>
                  </a:cxn>
                  <a:cxn ang="0">
                    <a:pos x="175" y="0"/>
                  </a:cxn>
                  <a:cxn ang="0">
                    <a:pos x="133" y="0"/>
                  </a:cxn>
                  <a:cxn ang="0">
                    <a:pos x="92" y="0"/>
                  </a:cxn>
                </a:cxnLst>
                <a:rect l="0" t="0" r="r" b="b"/>
                <a:pathLst>
                  <a:path w="602" h="704">
                    <a:moveTo>
                      <a:pt x="92" y="0"/>
                    </a:moveTo>
                    <a:lnTo>
                      <a:pt x="86" y="11"/>
                    </a:lnTo>
                    <a:lnTo>
                      <a:pt x="80" y="23"/>
                    </a:lnTo>
                    <a:lnTo>
                      <a:pt x="74" y="34"/>
                    </a:lnTo>
                    <a:lnTo>
                      <a:pt x="69" y="46"/>
                    </a:lnTo>
                    <a:lnTo>
                      <a:pt x="64" y="58"/>
                    </a:lnTo>
                    <a:lnTo>
                      <a:pt x="60" y="69"/>
                    </a:lnTo>
                    <a:lnTo>
                      <a:pt x="56" y="81"/>
                    </a:lnTo>
                    <a:lnTo>
                      <a:pt x="52" y="92"/>
                    </a:lnTo>
                    <a:lnTo>
                      <a:pt x="48" y="104"/>
                    </a:lnTo>
                    <a:lnTo>
                      <a:pt x="45" y="116"/>
                    </a:lnTo>
                    <a:lnTo>
                      <a:pt x="41" y="127"/>
                    </a:lnTo>
                    <a:lnTo>
                      <a:pt x="38" y="139"/>
                    </a:lnTo>
                    <a:lnTo>
                      <a:pt x="36" y="150"/>
                    </a:lnTo>
                    <a:lnTo>
                      <a:pt x="33" y="162"/>
                    </a:lnTo>
                    <a:lnTo>
                      <a:pt x="30" y="174"/>
                    </a:lnTo>
                    <a:lnTo>
                      <a:pt x="28" y="185"/>
                    </a:lnTo>
                    <a:lnTo>
                      <a:pt x="26" y="197"/>
                    </a:lnTo>
                    <a:lnTo>
                      <a:pt x="24" y="208"/>
                    </a:lnTo>
                    <a:lnTo>
                      <a:pt x="22" y="220"/>
                    </a:lnTo>
                    <a:lnTo>
                      <a:pt x="19" y="231"/>
                    </a:lnTo>
                    <a:lnTo>
                      <a:pt x="17" y="243"/>
                    </a:lnTo>
                    <a:lnTo>
                      <a:pt x="15" y="254"/>
                    </a:lnTo>
                    <a:lnTo>
                      <a:pt x="13" y="266"/>
                    </a:lnTo>
                    <a:lnTo>
                      <a:pt x="11" y="278"/>
                    </a:lnTo>
                    <a:lnTo>
                      <a:pt x="9" y="289"/>
                    </a:lnTo>
                    <a:lnTo>
                      <a:pt x="0" y="495"/>
                    </a:lnTo>
                    <a:lnTo>
                      <a:pt x="0" y="506"/>
                    </a:lnTo>
                    <a:lnTo>
                      <a:pt x="1" y="516"/>
                    </a:lnTo>
                    <a:lnTo>
                      <a:pt x="2" y="527"/>
                    </a:lnTo>
                    <a:lnTo>
                      <a:pt x="2" y="537"/>
                    </a:lnTo>
                    <a:lnTo>
                      <a:pt x="3" y="547"/>
                    </a:lnTo>
                    <a:lnTo>
                      <a:pt x="4" y="558"/>
                    </a:lnTo>
                    <a:lnTo>
                      <a:pt x="4" y="569"/>
                    </a:lnTo>
                    <a:lnTo>
                      <a:pt x="5" y="579"/>
                    </a:lnTo>
                    <a:lnTo>
                      <a:pt x="6" y="589"/>
                    </a:lnTo>
                    <a:lnTo>
                      <a:pt x="6" y="600"/>
                    </a:lnTo>
                    <a:lnTo>
                      <a:pt x="7" y="610"/>
                    </a:lnTo>
                    <a:lnTo>
                      <a:pt x="8" y="620"/>
                    </a:lnTo>
                    <a:lnTo>
                      <a:pt x="8" y="631"/>
                    </a:lnTo>
                    <a:lnTo>
                      <a:pt x="9" y="642"/>
                    </a:lnTo>
                    <a:lnTo>
                      <a:pt x="10" y="652"/>
                    </a:lnTo>
                    <a:lnTo>
                      <a:pt x="11" y="663"/>
                    </a:lnTo>
                    <a:lnTo>
                      <a:pt x="11" y="673"/>
                    </a:lnTo>
                    <a:lnTo>
                      <a:pt x="12" y="683"/>
                    </a:lnTo>
                    <a:lnTo>
                      <a:pt x="12" y="694"/>
                    </a:lnTo>
                    <a:lnTo>
                      <a:pt x="13" y="704"/>
                    </a:lnTo>
                    <a:lnTo>
                      <a:pt x="31" y="704"/>
                    </a:lnTo>
                    <a:lnTo>
                      <a:pt x="49" y="704"/>
                    </a:lnTo>
                    <a:lnTo>
                      <a:pt x="67" y="704"/>
                    </a:lnTo>
                    <a:lnTo>
                      <a:pt x="85" y="704"/>
                    </a:lnTo>
                    <a:lnTo>
                      <a:pt x="102" y="704"/>
                    </a:lnTo>
                    <a:lnTo>
                      <a:pt x="120" y="704"/>
                    </a:lnTo>
                    <a:lnTo>
                      <a:pt x="138" y="704"/>
                    </a:lnTo>
                    <a:lnTo>
                      <a:pt x="156" y="704"/>
                    </a:lnTo>
                    <a:lnTo>
                      <a:pt x="174" y="704"/>
                    </a:lnTo>
                    <a:lnTo>
                      <a:pt x="192" y="704"/>
                    </a:lnTo>
                    <a:lnTo>
                      <a:pt x="209" y="704"/>
                    </a:lnTo>
                    <a:lnTo>
                      <a:pt x="228" y="704"/>
                    </a:lnTo>
                    <a:lnTo>
                      <a:pt x="245" y="704"/>
                    </a:lnTo>
                    <a:lnTo>
                      <a:pt x="263" y="704"/>
                    </a:lnTo>
                    <a:lnTo>
                      <a:pt x="281" y="704"/>
                    </a:lnTo>
                    <a:lnTo>
                      <a:pt x="299" y="704"/>
                    </a:lnTo>
                    <a:lnTo>
                      <a:pt x="316" y="704"/>
                    </a:lnTo>
                    <a:lnTo>
                      <a:pt x="334" y="704"/>
                    </a:lnTo>
                    <a:lnTo>
                      <a:pt x="352" y="704"/>
                    </a:lnTo>
                    <a:lnTo>
                      <a:pt x="370" y="704"/>
                    </a:lnTo>
                    <a:lnTo>
                      <a:pt x="388" y="704"/>
                    </a:lnTo>
                    <a:lnTo>
                      <a:pt x="406" y="704"/>
                    </a:lnTo>
                    <a:lnTo>
                      <a:pt x="424" y="704"/>
                    </a:lnTo>
                    <a:lnTo>
                      <a:pt x="441" y="704"/>
                    </a:lnTo>
                    <a:lnTo>
                      <a:pt x="459" y="704"/>
                    </a:lnTo>
                    <a:lnTo>
                      <a:pt x="477" y="704"/>
                    </a:lnTo>
                    <a:lnTo>
                      <a:pt x="495" y="704"/>
                    </a:lnTo>
                    <a:lnTo>
                      <a:pt x="513" y="704"/>
                    </a:lnTo>
                    <a:lnTo>
                      <a:pt x="531" y="704"/>
                    </a:lnTo>
                    <a:lnTo>
                      <a:pt x="549" y="704"/>
                    </a:lnTo>
                    <a:lnTo>
                      <a:pt x="566" y="704"/>
                    </a:lnTo>
                    <a:lnTo>
                      <a:pt x="584" y="704"/>
                    </a:lnTo>
                    <a:lnTo>
                      <a:pt x="585" y="694"/>
                    </a:lnTo>
                    <a:lnTo>
                      <a:pt x="586" y="684"/>
                    </a:lnTo>
                    <a:lnTo>
                      <a:pt x="587" y="674"/>
                    </a:lnTo>
                    <a:lnTo>
                      <a:pt x="588" y="664"/>
                    </a:lnTo>
                    <a:lnTo>
                      <a:pt x="589" y="654"/>
                    </a:lnTo>
                    <a:lnTo>
                      <a:pt x="589" y="644"/>
                    </a:lnTo>
                    <a:lnTo>
                      <a:pt x="590" y="634"/>
                    </a:lnTo>
                    <a:lnTo>
                      <a:pt x="591" y="624"/>
                    </a:lnTo>
                    <a:lnTo>
                      <a:pt x="592" y="614"/>
                    </a:lnTo>
                    <a:lnTo>
                      <a:pt x="594" y="604"/>
                    </a:lnTo>
                    <a:lnTo>
                      <a:pt x="594" y="594"/>
                    </a:lnTo>
                    <a:lnTo>
                      <a:pt x="595" y="584"/>
                    </a:lnTo>
                    <a:lnTo>
                      <a:pt x="596" y="574"/>
                    </a:lnTo>
                    <a:lnTo>
                      <a:pt x="597" y="564"/>
                    </a:lnTo>
                    <a:lnTo>
                      <a:pt x="598" y="554"/>
                    </a:lnTo>
                    <a:lnTo>
                      <a:pt x="599" y="544"/>
                    </a:lnTo>
                    <a:lnTo>
                      <a:pt x="600" y="534"/>
                    </a:lnTo>
                    <a:lnTo>
                      <a:pt x="600" y="524"/>
                    </a:lnTo>
                    <a:lnTo>
                      <a:pt x="601" y="514"/>
                    </a:lnTo>
                    <a:lnTo>
                      <a:pt x="602" y="504"/>
                    </a:lnTo>
                    <a:lnTo>
                      <a:pt x="596" y="292"/>
                    </a:lnTo>
                    <a:lnTo>
                      <a:pt x="594" y="280"/>
                    </a:lnTo>
                    <a:lnTo>
                      <a:pt x="591" y="269"/>
                    </a:lnTo>
                    <a:lnTo>
                      <a:pt x="589" y="258"/>
                    </a:lnTo>
                    <a:lnTo>
                      <a:pt x="587" y="246"/>
                    </a:lnTo>
                    <a:lnTo>
                      <a:pt x="585" y="235"/>
                    </a:lnTo>
                    <a:lnTo>
                      <a:pt x="583" y="223"/>
                    </a:lnTo>
                    <a:lnTo>
                      <a:pt x="581" y="212"/>
                    </a:lnTo>
                    <a:lnTo>
                      <a:pt x="579" y="200"/>
                    </a:lnTo>
                    <a:lnTo>
                      <a:pt x="577" y="189"/>
                    </a:lnTo>
                    <a:lnTo>
                      <a:pt x="575" y="177"/>
                    </a:lnTo>
                    <a:lnTo>
                      <a:pt x="572" y="165"/>
                    </a:lnTo>
                    <a:lnTo>
                      <a:pt x="570" y="154"/>
                    </a:lnTo>
                    <a:lnTo>
                      <a:pt x="567" y="142"/>
                    </a:lnTo>
                    <a:lnTo>
                      <a:pt x="565" y="130"/>
                    </a:lnTo>
                    <a:lnTo>
                      <a:pt x="562" y="118"/>
                    </a:lnTo>
                    <a:lnTo>
                      <a:pt x="560" y="105"/>
                    </a:lnTo>
                    <a:lnTo>
                      <a:pt x="557" y="93"/>
                    </a:lnTo>
                    <a:lnTo>
                      <a:pt x="554" y="80"/>
                    </a:lnTo>
                    <a:lnTo>
                      <a:pt x="551" y="67"/>
                    </a:lnTo>
                    <a:lnTo>
                      <a:pt x="548" y="54"/>
                    </a:lnTo>
                    <a:lnTo>
                      <a:pt x="545" y="41"/>
                    </a:lnTo>
                    <a:lnTo>
                      <a:pt x="541" y="28"/>
                    </a:lnTo>
                    <a:lnTo>
                      <a:pt x="538" y="14"/>
                    </a:lnTo>
                    <a:lnTo>
                      <a:pt x="534" y="0"/>
                    </a:lnTo>
                    <a:lnTo>
                      <a:pt x="520" y="0"/>
                    </a:lnTo>
                    <a:lnTo>
                      <a:pt x="506" y="0"/>
                    </a:lnTo>
                    <a:lnTo>
                      <a:pt x="492" y="0"/>
                    </a:lnTo>
                    <a:lnTo>
                      <a:pt x="478" y="0"/>
                    </a:lnTo>
                    <a:lnTo>
                      <a:pt x="465" y="0"/>
                    </a:lnTo>
                    <a:lnTo>
                      <a:pt x="451" y="0"/>
                    </a:lnTo>
                    <a:lnTo>
                      <a:pt x="437" y="0"/>
                    </a:lnTo>
                    <a:lnTo>
                      <a:pt x="423" y="0"/>
                    </a:lnTo>
                    <a:lnTo>
                      <a:pt x="410" y="0"/>
                    </a:lnTo>
                    <a:lnTo>
                      <a:pt x="395" y="0"/>
                    </a:lnTo>
                    <a:lnTo>
                      <a:pt x="382" y="0"/>
                    </a:lnTo>
                    <a:lnTo>
                      <a:pt x="368" y="0"/>
                    </a:lnTo>
                    <a:lnTo>
                      <a:pt x="354" y="0"/>
                    </a:lnTo>
                    <a:lnTo>
                      <a:pt x="340" y="0"/>
                    </a:lnTo>
                    <a:lnTo>
                      <a:pt x="327" y="0"/>
                    </a:lnTo>
                    <a:lnTo>
                      <a:pt x="313" y="0"/>
                    </a:lnTo>
                    <a:lnTo>
                      <a:pt x="299" y="0"/>
                    </a:lnTo>
                    <a:lnTo>
                      <a:pt x="285" y="0"/>
                    </a:lnTo>
                    <a:lnTo>
                      <a:pt x="271" y="0"/>
                    </a:lnTo>
                    <a:lnTo>
                      <a:pt x="258" y="0"/>
                    </a:lnTo>
                    <a:lnTo>
                      <a:pt x="244" y="0"/>
                    </a:lnTo>
                    <a:lnTo>
                      <a:pt x="230" y="0"/>
                    </a:lnTo>
                    <a:lnTo>
                      <a:pt x="216" y="0"/>
                    </a:lnTo>
                    <a:lnTo>
                      <a:pt x="203" y="0"/>
                    </a:lnTo>
                    <a:lnTo>
                      <a:pt x="189" y="0"/>
                    </a:lnTo>
                    <a:lnTo>
                      <a:pt x="175" y="0"/>
                    </a:lnTo>
                    <a:lnTo>
                      <a:pt x="161" y="0"/>
                    </a:lnTo>
                    <a:lnTo>
                      <a:pt x="147" y="0"/>
                    </a:lnTo>
                    <a:lnTo>
                      <a:pt x="133" y="0"/>
                    </a:lnTo>
                    <a:lnTo>
                      <a:pt x="120" y="0"/>
                    </a:lnTo>
                    <a:lnTo>
                      <a:pt x="106" y="0"/>
                    </a:lnTo>
                    <a:lnTo>
                      <a:pt x="92" y="0"/>
                    </a:lnTo>
                    <a:close/>
                  </a:path>
                </a:pathLst>
              </a:custGeom>
              <a:noFill/>
              <a:ln w="4" cap="rnd">
                <a:solidFill>
                  <a:srgbClr val="25416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59" name="Freeform 657"/>
            <p:cNvSpPr>
              <a:spLocks/>
            </p:cNvSpPr>
            <p:nvPr/>
          </p:nvSpPr>
          <p:spPr bwMode="auto">
            <a:xfrm>
              <a:off x="3898900" y="4457701"/>
              <a:ext cx="760412" cy="66675"/>
            </a:xfrm>
            <a:custGeom>
              <a:avLst/>
              <a:gdLst/>
              <a:ahLst/>
              <a:cxnLst>
                <a:cxn ang="0">
                  <a:pos x="479" y="42"/>
                </a:cxn>
                <a:cxn ang="0">
                  <a:pos x="468" y="0"/>
                </a:cxn>
                <a:cxn ang="0">
                  <a:pos x="11" y="0"/>
                </a:cxn>
                <a:cxn ang="0">
                  <a:pos x="0" y="42"/>
                </a:cxn>
                <a:cxn ang="0">
                  <a:pos x="479" y="42"/>
                </a:cxn>
              </a:cxnLst>
              <a:rect l="0" t="0" r="r" b="b"/>
              <a:pathLst>
                <a:path w="479" h="42">
                  <a:moveTo>
                    <a:pt x="479" y="42"/>
                  </a:moveTo>
                  <a:lnTo>
                    <a:pt x="468" y="0"/>
                  </a:lnTo>
                  <a:lnTo>
                    <a:pt x="11" y="0"/>
                  </a:lnTo>
                  <a:lnTo>
                    <a:pt x="0" y="42"/>
                  </a:lnTo>
                  <a:lnTo>
                    <a:pt x="479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0" name="Line 658"/>
            <p:cNvSpPr>
              <a:spLocks noChangeShapeType="1"/>
            </p:cNvSpPr>
            <p:nvPr/>
          </p:nvSpPr>
          <p:spPr bwMode="auto">
            <a:xfrm>
              <a:off x="3883025" y="4541838"/>
              <a:ext cx="779462" cy="1588"/>
            </a:xfrm>
            <a:prstGeom prst="line">
              <a:avLst/>
            </a:prstGeom>
            <a:noFill/>
            <a:ln w="2" cap="rnd">
              <a:solidFill>
                <a:srgbClr val="25416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61" name="Group 661"/>
            <p:cNvGrpSpPr>
              <a:grpSpLocks/>
            </p:cNvGrpSpPr>
            <p:nvPr/>
          </p:nvGrpSpPr>
          <p:grpSpPr bwMode="auto">
            <a:xfrm>
              <a:off x="4252913" y="4433888"/>
              <a:ext cx="42862" cy="115888"/>
              <a:chOff x="2679" y="2793"/>
              <a:chExt cx="27" cy="73"/>
            </a:xfrm>
          </p:grpSpPr>
          <p:sp>
            <p:nvSpPr>
              <p:cNvPr id="2734" name="Rectangle 659"/>
              <p:cNvSpPr>
                <a:spLocks noChangeArrowheads="1"/>
              </p:cNvSpPr>
              <p:nvPr/>
            </p:nvSpPr>
            <p:spPr bwMode="auto">
              <a:xfrm>
                <a:off x="2679" y="2793"/>
                <a:ext cx="27" cy="7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5" name="Rectangle 660"/>
              <p:cNvSpPr>
                <a:spLocks noChangeArrowheads="1"/>
              </p:cNvSpPr>
              <p:nvPr/>
            </p:nvSpPr>
            <p:spPr bwMode="auto">
              <a:xfrm>
                <a:off x="2679" y="2793"/>
                <a:ext cx="27" cy="73"/>
              </a:xfrm>
              <a:prstGeom prst="rect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62" name="Group 664"/>
            <p:cNvGrpSpPr>
              <a:grpSpLocks/>
            </p:cNvGrpSpPr>
            <p:nvPr/>
          </p:nvGrpSpPr>
          <p:grpSpPr bwMode="auto">
            <a:xfrm>
              <a:off x="3944938" y="4435476"/>
              <a:ext cx="42862" cy="115888"/>
              <a:chOff x="2485" y="2794"/>
              <a:chExt cx="27" cy="73"/>
            </a:xfrm>
          </p:grpSpPr>
          <p:sp>
            <p:nvSpPr>
              <p:cNvPr id="2732" name="Rectangle 662"/>
              <p:cNvSpPr>
                <a:spLocks noChangeArrowheads="1"/>
              </p:cNvSpPr>
              <p:nvPr/>
            </p:nvSpPr>
            <p:spPr bwMode="auto">
              <a:xfrm>
                <a:off x="2485" y="2794"/>
                <a:ext cx="27" cy="7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3" name="Rectangle 663"/>
              <p:cNvSpPr>
                <a:spLocks noChangeArrowheads="1"/>
              </p:cNvSpPr>
              <p:nvPr/>
            </p:nvSpPr>
            <p:spPr bwMode="auto">
              <a:xfrm>
                <a:off x="2485" y="2794"/>
                <a:ext cx="27" cy="73"/>
              </a:xfrm>
              <a:prstGeom prst="rect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63" name="Group 667"/>
            <p:cNvGrpSpPr>
              <a:grpSpLocks/>
            </p:cNvGrpSpPr>
            <p:nvPr/>
          </p:nvGrpSpPr>
          <p:grpSpPr bwMode="auto">
            <a:xfrm>
              <a:off x="4586288" y="4435476"/>
              <a:ext cx="42862" cy="115888"/>
              <a:chOff x="2889" y="2794"/>
              <a:chExt cx="27" cy="73"/>
            </a:xfrm>
          </p:grpSpPr>
          <p:sp>
            <p:nvSpPr>
              <p:cNvPr id="2730" name="Rectangle 665"/>
              <p:cNvSpPr>
                <a:spLocks noChangeArrowheads="1"/>
              </p:cNvSpPr>
              <p:nvPr/>
            </p:nvSpPr>
            <p:spPr bwMode="auto">
              <a:xfrm>
                <a:off x="2889" y="2794"/>
                <a:ext cx="27" cy="7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31" name="Rectangle 666"/>
              <p:cNvSpPr>
                <a:spLocks noChangeArrowheads="1"/>
              </p:cNvSpPr>
              <p:nvPr/>
            </p:nvSpPr>
            <p:spPr bwMode="auto">
              <a:xfrm>
                <a:off x="2889" y="2794"/>
                <a:ext cx="27" cy="73"/>
              </a:xfrm>
              <a:prstGeom prst="rect">
                <a:avLst/>
              </a:prstGeom>
              <a:noFill/>
              <a:ln w="2" cap="rnd">
                <a:solidFill>
                  <a:srgbClr val="25416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64" name="Group 674"/>
            <p:cNvGrpSpPr>
              <a:grpSpLocks/>
            </p:cNvGrpSpPr>
            <p:nvPr/>
          </p:nvGrpSpPr>
          <p:grpSpPr bwMode="auto">
            <a:xfrm>
              <a:off x="657225" y="4876801"/>
              <a:ext cx="7610475" cy="735013"/>
              <a:chOff x="414" y="3072"/>
              <a:chExt cx="4794" cy="463"/>
            </a:xfrm>
          </p:grpSpPr>
          <p:sp>
            <p:nvSpPr>
              <p:cNvPr id="2724" name="Freeform 668"/>
              <p:cNvSpPr>
                <a:spLocks/>
              </p:cNvSpPr>
              <p:nvPr/>
            </p:nvSpPr>
            <p:spPr bwMode="auto">
              <a:xfrm>
                <a:off x="414" y="3072"/>
                <a:ext cx="4794" cy="463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0" y="390"/>
                  </a:cxn>
                  <a:cxn ang="0">
                    <a:pos x="0" y="463"/>
                  </a:cxn>
                  <a:cxn ang="0">
                    <a:pos x="4404" y="463"/>
                  </a:cxn>
                  <a:cxn ang="0">
                    <a:pos x="4794" y="73"/>
                  </a:cxn>
                  <a:cxn ang="0">
                    <a:pos x="4794" y="0"/>
                  </a:cxn>
                  <a:cxn ang="0">
                    <a:pos x="390" y="0"/>
                  </a:cxn>
                </a:cxnLst>
                <a:rect l="0" t="0" r="r" b="b"/>
                <a:pathLst>
                  <a:path w="4794" h="463">
                    <a:moveTo>
                      <a:pt x="390" y="0"/>
                    </a:moveTo>
                    <a:lnTo>
                      <a:pt x="0" y="390"/>
                    </a:lnTo>
                    <a:lnTo>
                      <a:pt x="0" y="463"/>
                    </a:lnTo>
                    <a:lnTo>
                      <a:pt x="4404" y="463"/>
                    </a:lnTo>
                    <a:lnTo>
                      <a:pt x="4794" y="73"/>
                    </a:lnTo>
                    <a:lnTo>
                      <a:pt x="4794" y="0"/>
                    </a:lnTo>
                    <a:lnTo>
                      <a:pt x="390" y="0"/>
                    </a:lnTo>
                    <a:close/>
                  </a:path>
                </a:pathLst>
              </a:custGeom>
              <a:solidFill>
                <a:srgbClr val="5A87C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5" name="Freeform 669"/>
              <p:cNvSpPr>
                <a:spLocks/>
              </p:cNvSpPr>
              <p:nvPr/>
            </p:nvSpPr>
            <p:spPr bwMode="auto">
              <a:xfrm>
                <a:off x="414" y="3072"/>
                <a:ext cx="4794" cy="390"/>
              </a:xfrm>
              <a:custGeom>
                <a:avLst/>
                <a:gdLst/>
                <a:ahLst/>
                <a:cxnLst>
                  <a:cxn ang="0">
                    <a:pos x="0" y="390"/>
                  </a:cxn>
                  <a:cxn ang="0">
                    <a:pos x="4404" y="390"/>
                  </a:cxn>
                  <a:cxn ang="0">
                    <a:pos x="4794" y="0"/>
                  </a:cxn>
                  <a:cxn ang="0">
                    <a:pos x="390" y="0"/>
                  </a:cxn>
                  <a:cxn ang="0">
                    <a:pos x="0" y="390"/>
                  </a:cxn>
                </a:cxnLst>
                <a:rect l="0" t="0" r="r" b="b"/>
                <a:pathLst>
                  <a:path w="4794" h="390">
                    <a:moveTo>
                      <a:pt x="0" y="390"/>
                    </a:moveTo>
                    <a:lnTo>
                      <a:pt x="4404" y="390"/>
                    </a:lnTo>
                    <a:lnTo>
                      <a:pt x="4794" y="0"/>
                    </a:lnTo>
                    <a:lnTo>
                      <a:pt x="390" y="0"/>
                    </a:lnTo>
                    <a:lnTo>
                      <a:pt x="0" y="390"/>
                    </a:lnTo>
                    <a:close/>
                  </a:path>
                </a:pathLst>
              </a:custGeom>
              <a:solidFill>
                <a:srgbClr val="7A9FD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6" name="Freeform 670"/>
              <p:cNvSpPr>
                <a:spLocks/>
              </p:cNvSpPr>
              <p:nvPr/>
            </p:nvSpPr>
            <p:spPr bwMode="auto">
              <a:xfrm>
                <a:off x="4818" y="3072"/>
                <a:ext cx="390" cy="463"/>
              </a:xfrm>
              <a:custGeom>
                <a:avLst/>
                <a:gdLst/>
                <a:ahLst/>
                <a:cxnLst>
                  <a:cxn ang="0">
                    <a:pos x="0" y="390"/>
                  </a:cxn>
                  <a:cxn ang="0">
                    <a:pos x="390" y="0"/>
                  </a:cxn>
                  <a:cxn ang="0">
                    <a:pos x="390" y="73"/>
                  </a:cxn>
                  <a:cxn ang="0">
                    <a:pos x="0" y="463"/>
                  </a:cxn>
                  <a:cxn ang="0">
                    <a:pos x="0" y="390"/>
                  </a:cxn>
                </a:cxnLst>
                <a:rect l="0" t="0" r="r" b="b"/>
                <a:pathLst>
                  <a:path w="390" h="463">
                    <a:moveTo>
                      <a:pt x="0" y="390"/>
                    </a:moveTo>
                    <a:lnTo>
                      <a:pt x="390" y="0"/>
                    </a:lnTo>
                    <a:lnTo>
                      <a:pt x="390" y="73"/>
                    </a:lnTo>
                    <a:lnTo>
                      <a:pt x="0" y="463"/>
                    </a:lnTo>
                    <a:lnTo>
                      <a:pt x="0" y="390"/>
                    </a:lnTo>
                    <a:close/>
                  </a:path>
                </a:pathLst>
              </a:custGeom>
              <a:solidFill>
                <a:srgbClr val="486C9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7" name="Freeform 671"/>
              <p:cNvSpPr>
                <a:spLocks/>
              </p:cNvSpPr>
              <p:nvPr/>
            </p:nvSpPr>
            <p:spPr bwMode="auto">
              <a:xfrm>
                <a:off x="414" y="3072"/>
                <a:ext cx="4794" cy="463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0" y="390"/>
                  </a:cxn>
                  <a:cxn ang="0">
                    <a:pos x="0" y="463"/>
                  </a:cxn>
                  <a:cxn ang="0">
                    <a:pos x="4404" y="463"/>
                  </a:cxn>
                  <a:cxn ang="0">
                    <a:pos x="4794" y="73"/>
                  </a:cxn>
                  <a:cxn ang="0">
                    <a:pos x="4794" y="0"/>
                  </a:cxn>
                  <a:cxn ang="0">
                    <a:pos x="390" y="0"/>
                  </a:cxn>
                </a:cxnLst>
                <a:rect l="0" t="0" r="r" b="b"/>
                <a:pathLst>
                  <a:path w="4794" h="463">
                    <a:moveTo>
                      <a:pt x="390" y="0"/>
                    </a:moveTo>
                    <a:lnTo>
                      <a:pt x="0" y="390"/>
                    </a:lnTo>
                    <a:lnTo>
                      <a:pt x="0" y="463"/>
                    </a:lnTo>
                    <a:lnTo>
                      <a:pt x="4404" y="463"/>
                    </a:lnTo>
                    <a:lnTo>
                      <a:pt x="4794" y="73"/>
                    </a:lnTo>
                    <a:lnTo>
                      <a:pt x="4794" y="0"/>
                    </a:lnTo>
                    <a:lnTo>
                      <a:pt x="39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8" name="Freeform 672"/>
              <p:cNvSpPr>
                <a:spLocks/>
              </p:cNvSpPr>
              <p:nvPr/>
            </p:nvSpPr>
            <p:spPr bwMode="auto">
              <a:xfrm>
                <a:off x="414" y="3072"/>
                <a:ext cx="4794" cy="390"/>
              </a:xfrm>
              <a:custGeom>
                <a:avLst/>
                <a:gdLst/>
                <a:ahLst/>
                <a:cxnLst>
                  <a:cxn ang="0">
                    <a:pos x="0" y="390"/>
                  </a:cxn>
                  <a:cxn ang="0">
                    <a:pos x="4404" y="390"/>
                  </a:cxn>
                  <a:cxn ang="0">
                    <a:pos x="4794" y="0"/>
                  </a:cxn>
                </a:cxnLst>
                <a:rect l="0" t="0" r="r" b="b"/>
                <a:pathLst>
                  <a:path w="4794" h="390">
                    <a:moveTo>
                      <a:pt x="0" y="390"/>
                    </a:moveTo>
                    <a:lnTo>
                      <a:pt x="4404" y="390"/>
                    </a:lnTo>
                    <a:lnTo>
                      <a:pt x="4794" y="0"/>
                    </a:lnTo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29" name="Line 673"/>
              <p:cNvSpPr>
                <a:spLocks noChangeShapeType="1"/>
              </p:cNvSpPr>
              <p:nvPr/>
            </p:nvSpPr>
            <p:spPr bwMode="auto">
              <a:xfrm>
                <a:off x="4818" y="3462"/>
                <a:ext cx="1" cy="73"/>
              </a:xfrm>
              <a:prstGeom prst="line">
                <a:avLst/>
              </a:pr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65" name="Group 727"/>
            <p:cNvGrpSpPr>
              <a:grpSpLocks/>
            </p:cNvGrpSpPr>
            <p:nvPr/>
          </p:nvGrpSpPr>
          <p:grpSpPr bwMode="auto">
            <a:xfrm>
              <a:off x="3008313" y="4837113"/>
              <a:ext cx="919162" cy="622300"/>
              <a:chOff x="1895" y="3047"/>
              <a:chExt cx="579" cy="392"/>
            </a:xfrm>
          </p:grpSpPr>
          <p:grpSp>
            <p:nvGrpSpPr>
              <p:cNvPr id="2672" name="Group 687"/>
              <p:cNvGrpSpPr>
                <a:grpSpLocks/>
              </p:cNvGrpSpPr>
              <p:nvPr/>
            </p:nvGrpSpPr>
            <p:grpSpPr bwMode="auto">
              <a:xfrm>
                <a:off x="1895" y="3047"/>
                <a:ext cx="291" cy="104"/>
                <a:chOff x="1895" y="3047"/>
                <a:chExt cx="291" cy="104"/>
              </a:xfrm>
            </p:grpSpPr>
            <p:grpSp>
              <p:nvGrpSpPr>
                <p:cNvPr id="2712" name="Group 685"/>
                <p:cNvGrpSpPr>
                  <a:grpSpLocks/>
                </p:cNvGrpSpPr>
                <p:nvPr/>
              </p:nvGrpSpPr>
              <p:grpSpPr bwMode="auto">
                <a:xfrm>
                  <a:off x="1895" y="3047"/>
                  <a:ext cx="291" cy="104"/>
                  <a:chOff x="1895" y="3047"/>
                  <a:chExt cx="291" cy="104"/>
                </a:xfrm>
              </p:grpSpPr>
              <p:grpSp>
                <p:nvGrpSpPr>
                  <p:cNvPr id="2714" name="Group 679"/>
                  <p:cNvGrpSpPr>
                    <a:grpSpLocks/>
                  </p:cNvGrpSpPr>
                  <p:nvPr/>
                </p:nvGrpSpPr>
                <p:grpSpPr bwMode="auto">
                  <a:xfrm>
                    <a:off x="1895" y="3047"/>
                    <a:ext cx="291" cy="104"/>
                    <a:chOff x="1895" y="3047"/>
                    <a:chExt cx="291" cy="104"/>
                  </a:xfrm>
                </p:grpSpPr>
                <p:sp>
                  <p:nvSpPr>
                    <p:cNvPr id="2720" name="Freeform 675"/>
                    <p:cNvSpPr>
                      <a:spLocks/>
                    </p:cNvSpPr>
                    <p:nvPr/>
                  </p:nvSpPr>
                  <p:spPr bwMode="auto">
                    <a:xfrm>
                      <a:off x="1895" y="3047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721" name="Freeform 676"/>
                    <p:cNvSpPr>
                      <a:spLocks/>
                    </p:cNvSpPr>
                    <p:nvPr/>
                  </p:nvSpPr>
                  <p:spPr bwMode="auto">
                    <a:xfrm>
                      <a:off x="1896" y="3047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5" y="440"/>
                            <a:pt x="2417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4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722" name="Freeform 677"/>
                    <p:cNvSpPr>
                      <a:spLocks/>
                    </p:cNvSpPr>
                    <p:nvPr/>
                  </p:nvSpPr>
                  <p:spPr bwMode="auto">
                    <a:xfrm>
                      <a:off x="1895" y="3047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723" name="Freeform 678"/>
                    <p:cNvSpPr>
                      <a:spLocks/>
                    </p:cNvSpPr>
                    <p:nvPr/>
                  </p:nvSpPr>
                  <p:spPr bwMode="auto">
                    <a:xfrm>
                      <a:off x="1896" y="3072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5" y="27"/>
                            <a:pt x="290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715" name="Freeform 680"/>
                  <p:cNvSpPr>
                    <a:spLocks/>
                  </p:cNvSpPr>
                  <p:nvPr/>
                </p:nvSpPr>
                <p:spPr bwMode="auto">
                  <a:xfrm>
                    <a:off x="2034" y="3088"/>
                    <a:ext cx="7" cy="5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6" y="0"/>
                      </a:cxn>
                    </a:cxnLst>
                    <a:rect l="0" t="0" r="r" b="b"/>
                    <a:pathLst>
                      <a:path w="51" h="42">
                        <a:moveTo>
                          <a:pt x="26" y="0"/>
                        </a:moveTo>
                        <a:cubicBezTo>
                          <a:pt x="12" y="0"/>
                          <a:pt x="1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1" y="9"/>
                          <a:pt x="39" y="0"/>
                          <a:pt x="26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16" name="Freeform 681"/>
                  <p:cNvSpPr>
                    <a:spLocks/>
                  </p:cNvSpPr>
                  <p:nvPr/>
                </p:nvSpPr>
                <p:spPr bwMode="auto">
                  <a:xfrm>
                    <a:off x="1921" y="3064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6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17" name="Freeform 682"/>
                  <p:cNvSpPr>
                    <a:spLocks/>
                  </p:cNvSpPr>
                  <p:nvPr/>
                </p:nvSpPr>
                <p:spPr bwMode="auto">
                  <a:xfrm>
                    <a:off x="2150" y="3071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7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18" name="Freeform 683"/>
                  <p:cNvSpPr>
                    <a:spLocks/>
                  </p:cNvSpPr>
                  <p:nvPr/>
                </p:nvSpPr>
                <p:spPr bwMode="auto">
                  <a:xfrm>
                    <a:off x="2094" y="3085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4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6" y="0"/>
                          <a:pt x="1" y="14"/>
                          <a:pt x="0" y="33"/>
                        </a:cubicBezTo>
                        <a:cubicBezTo>
                          <a:pt x="0" y="51"/>
                          <a:pt x="15" y="66"/>
                          <a:pt x="34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19" name="Freeform 684"/>
                  <p:cNvSpPr>
                    <a:spLocks/>
                  </p:cNvSpPr>
                  <p:nvPr/>
                </p:nvSpPr>
                <p:spPr bwMode="auto">
                  <a:xfrm>
                    <a:off x="1975" y="3083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8" y="30"/>
                      </a:cxn>
                      <a:cxn ang="0">
                        <a:pos x="29" y="0"/>
                      </a:cxn>
                    </a:cxnLst>
                    <a:rect l="0" t="0" r="r" b="b"/>
                    <a:pathLst>
                      <a:path w="58" h="59">
                        <a:moveTo>
                          <a:pt x="29" y="0"/>
                        </a:moveTo>
                        <a:cubicBezTo>
                          <a:pt x="13" y="0"/>
                          <a:pt x="0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5" y="59"/>
                          <a:pt x="58" y="46"/>
                          <a:pt x="58" y="30"/>
                        </a:cubicBezTo>
                        <a:cubicBezTo>
                          <a:pt x="58" y="13"/>
                          <a:pt x="45" y="0"/>
                          <a:pt x="29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713" name="Oval 686"/>
                <p:cNvSpPr>
                  <a:spLocks noChangeArrowheads="1"/>
                </p:cNvSpPr>
                <p:nvPr/>
              </p:nvSpPr>
              <p:spPr bwMode="auto">
                <a:xfrm>
                  <a:off x="1973" y="3052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673" name="Group 700"/>
              <p:cNvGrpSpPr>
                <a:grpSpLocks/>
              </p:cNvGrpSpPr>
              <p:nvPr/>
            </p:nvGrpSpPr>
            <p:grpSpPr bwMode="auto">
              <a:xfrm>
                <a:off x="1991" y="3143"/>
                <a:ext cx="291" cy="104"/>
                <a:chOff x="1991" y="3143"/>
                <a:chExt cx="291" cy="104"/>
              </a:xfrm>
            </p:grpSpPr>
            <p:grpSp>
              <p:nvGrpSpPr>
                <p:cNvPr id="2700" name="Group 698"/>
                <p:cNvGrpSpPr>
                  <a:grpSpLocks/>
                </p:cNvGrpSpPr>
                <p:nvPr/>
              </p:nvGrpSpPr>
              <p:grpSpPr bwMode="auto">
                <a:xfrm>
                  <a:off x="1991" y="3143"/>
                  <a:ext cx="291" cy="104"/>
                  <a:chOff x="1991" y="3143"/>
                  <a:chExt cx="291" cy="104"/>
                </a:xfrm>
              </p:grpSpPr>
              <p:grpSp>
                <p:nvGrpSpPr>
                  <p:cNvPr id="2702" name="Group 692"/>
                  <p:cNvGrpSpPr>
                    <a:grpSpLocks/>
                  </p:cNvGrpSpPr>
                  <p:nvPr/>
                </p:nvGrpSpPr>
                <p:grpSpPr bwMode="auto">
                  <a:xfrm>
                    <a:off x="1991" y="3143"/>
                    <a:ext cx="291" cy="104"/>
                    <a:chOff x="1991" y="3143"/>
                    <a:chExt cx="291" cy="104"/>
                  </a:xfrm>
                </p:grpSpPr>
                <p:sp>
                  <p:nvSpPr>
                    <p:cNvPr id="2708" name="Freeform 688"/>
                    <p:cNvSpPr>
                      <a:spLocks/>
                    </p:cNvSpPr>
                    <p:nvPr/>
                  </p:nvSpPr>
                  <p:spPr bwMode="auto">
                    <a:xfrm>
                      <a:off x="1991" y="3143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709" name="Freeform 689"/>
                    <p:cNvSpPr>
                      <a:spLocks/>
                    </p:cNvSpPr>
                    <p:nvPr/>
                  </p:nvSpPr>
                  <p:spPr bwMode="auto">
                    <a:xfrm>
                      <a:off x="1992" y="3143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5" y="440"/>
                            <a:pt x="2417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4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710" name="Freeform 690"/>
                    <p:cNvSpPr>
                      <a:spLocks/>
                    </p:cNvSpPr>
                    <p:nvPr/>
                  </p:nvSpPr>
                  <p:spPr bwMode="auto">
                    <a:xfrm>
                      <a:off x="1991" y="3143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711" name="Freeform 691"/>
                    <p:cNvSpPr>
                      <a:spLocks/>
                    </p:cNvSpPr>
                    <p:nvPr/>
                  </p:nvSpPr>
                  <p:spPr bwMode="auto">
                    <a:xfrm>
                      <a:off x="1992" y="3168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5" y="27"/>
                            <a:pt x="290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703" name="Freeform 693"/>
                  <p:cNvSpPr>
                    <a:spLocks/>
                  </p:cNvSpPr>
                  <p:nvPr/>
                </p:nvSpPr>
                <p:spPr bwMode="auto">
                  <a:xfrm>
                    <a:off x="2130" y="3184"/>
                    <a:ext cx="7" cy="5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6" y="0"/>
                      </a:cxn>
                    </a:cxnLst>
                    <a:rect l="0" t="0" r="r" b="b"/>
                    <a:pathLst>
                      <a:path w="51" h="42">
                        <a:moveTo>
                          <a:pt x="26" y="0"/>
                        </a:moveTo>
                        <a:cubicBezTo>
                          <a:pt x="12" y="0"/>
                          <a:pt x="1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1" y="9"/>
                          <a:pt x="39" y="0"/>
                          <a:pt x="26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04" name="Freeform 694"/>
                  <p:cNvSpPr>
                    <a:spLocks/>
                  </p:cNvSpPr>
                  <p:nvPr/>
                </p:nvSpPr>
                <p:spPr bwMode="auto">
                  <a:xfrm>
                    <a:off x="2017" y="3160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6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05" name="Freeform 695"/>
                  <p:cNvSpPr>
                    <a:spLocks/>
                  </p:cNvSpPr>
                  <p:nvPr/>
                </p:nvSpPr>
                <p:spPr bwMode="auto">
                  <a:xfrm>
                    <a:off x="2246" y="3167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7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06" name="Freeform 696"/>
                  <p:cNvSpPr>
                    <a:spLocks/>
                  </p:cNvSpPr>
                  <p:nvPr/>
                </p:nvSpPr>
                <p:spPr bwMode="auto">
                  <a:xfrm>
                    <a:off x="2190" y="3181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4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6" y="0"/>
                          <a:pt x="1" y="14"/>
                          <a:pt x="0" y="33"/>
                        </a:cubicBezTo>
                        <a:cubicBezTo>
                          <a:pt x="0" y="51"/>
                          <a:pt x="15" y="66"/>
                          <a:pt x="34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707" name="Freeform 697"/>
                  <p:cNvSpPr>
                    <a:spLocks/>
                  </p:cNvSpPr>
                  <p:nvPr/>
                </p:nvSpPr>
                <p:spPr bwMode="auto">
                  <a:xfrm>
                    <a:off x="2071" y="3179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8" y="30"/>
                      </a:cxn>
                      <a:cxn ang="0">
                        <a:pos x="29" y="0"/>
                      </a:cxn>
                    </a:cxnLst>
                    <a:rect l="0" t="0" r="r" b="b"/>
                    <a:pathLst>
                      <a:path w="58" h="59">
                        <a:moveTo>
                          <a:pt x="29" y="0"/>
                        </a:moveTo>
                        <a:cubicBezTo>
                          <a:pt x="13" y="0"/>
                          <a:pt x="0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5" y="59"/>
                          <a:pt x="58" y="46"/>
                          <a:pt x="58" y="30"/>
                        </a:cubicBezTo>
                        <a:cubicBezTo>
                          <a:pt x="58" y="13"/>
                          <a:pt x="45" y="0"/>
                          <a:pt x="29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701" name="Oval 699"/>
                <p:cNvSpPr>
                  <a:spLocks noChangeArrowheads="1"/>
                </p:cNvSpPr>
                <p:nvPr/>
              </p:nvSpPr>
              <p:spPr bwMode="auto">
                <a:xfrm>
                  <a:off x="2069" y="3148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674" name="Group 713"/>
              <p:cNvGrpSpPr>
                <a:grpSpLocks/>
              </p:cNvGrpSpPr>
              <p:nvPr/>
            </p:nvGrpSpPr>
            <p:grpSpPr bwMode="auto">
              <a:xfrm>
                <a:off x="2087" y="3239"/>
                <a:ext cx="291" cy="104"/>
                <a:chOff x="2087" y="3239"/>
                <a:chExt cx="291" cy="104"/>
              </a:xfrm>
            </p:grpSpPr>
            <p:grpSp>
              <p:nvGrpSpPr>
                <p:cNvPr id="2688" name="Group 711"/>
                <p:cNvGrpSpPr>
                  <a:grpSpLocks/>
                </p:cNvGrpSpPr>
                <p:nvPr/>
              </p:nvGrpSpPr>
              <p:grpSpPr bwMode="auto">
                <a:xfrm>
                  <a:off x="2087" y="3239"/>
                  <a:ext cx="291" cy="104"/>
                  <a:chOff x="2087" y="3239"/>
                  <a:chExt cx="291" cy="104"/>
                </a:xfrm>
              </p:grpSpPr>
              <p:grpSp>
                <p:nvGrpSpPr>
                  <p:cNvPr id="2690" name="Group 705"/>
                  <p:cNvGrpSpPr>
                    <a:grpSpLocks/>
                  </p:cNvGrpSpPr>
                  <p:nvPr/>
                </p:nvGrpSpPr>
                <p:grpSpPr bwMode="auto">
                  <a:xfrm>
                    <a:off x="2087" y="3239"/>
                    <a:ext cx="291" cy="104"/>
                    <a:chOff x="2087" y="3239"/>
                    <a:chExt cx="291" cy="104"/>
                  </a:xfrm>
                </p:grpSpPr>
                <p:sp>
                  <p:nvSpPr>
                    <p:cNvPr id="2696" name="Freeform 701"/>
                    <p:cNvSpPr>
                      <a:spLocks/>
                    </p:cNvSpPr>
                    <p:nvPr/>
                  </p:nvSpPr>
                  <p:spPr bwMode="auto">
                    <a:xfrm>
                      <a:off x="2087" y="3239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97" name="Freeform 702"/>
                    <p:cNvSpPr>
                      <a:spLocks/>
                    </p:cNvSpPr>
                    <p:nvPr/>
                  </p:nvSpPr>
                  <p:spPr bwMode="auto">
                    <a:xfrm>
                      <a:off x="2088" y="3239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5" y="440"/>
                            <a:pt x="2417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4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98" name="Freeform 703"/>
                    <p:cNvSpPr>
                      <a:spLocks/>
                    </p:cNvSpPr>
                    <p:nvPr/>
                  </p:nvSpPr>
                  <p:spPr bwMode="auto">
                    <a:xfrm>
                      <a:off x="2087" y="3239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99" name="Freeform 704"/>
                    <p:cNvSpPr>
                      <a:spLocks/>
                    </p:cNvSpPr>
                    <p:nvPr/>
                  </p:nvSpPr>
                  <p:spPr bwMode="auto">
                    <a:xfrm>
                      <a:off x="2088" y="3264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5" y="27"/>
                            <a:pt x="290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91" name="Freeform 706"/>
                  <p:cNvSpPr>
                    <a:spLocks/>
                  </p:cNvSpPr>
                  <p:nvPr/>
                </p:nvSpPr>
                <p:spPr bwMode="auto">
                  <a:xfrm>
                    <a:off x="2226" y="3280"/>
                    <a:ext cx="7" cy="5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6" y="0"/>
                      </a:cxn>
                    </a:cxnLst>
                    <a:rect l="0" t="0" r="r" b="b"/>
                    <a:pathLst>
                      <a:path w="51" h="42">
                        <a:moveTo>
                          <a:pt x="26" y="0"/>
                        </a:moveTo>
                        <a:cubicBezTo>
                          <a:pt x="12" y="0"/>
                          <a:pt x="1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1" y="9"/>
                          <a:pt x="39" y="0"/>
                          <a:pt x="26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92" name="Freeform 707"/>
                  <p:cNvSpPr>
                    <a:spLocks/>
                  </p:cNvSpPr>
                  <p:nvPr/>
                </p:nvSpPr>
                <p:spPr bwMode="auto">
                  <a:xfrm>
                    <a:off x="2113" y="3256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6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93" name="Freeform 708"/>
                  <p:cNvSpPr>
                    <a:spLocks/>
                  </p:cNvSpPr>
                  <p:nvPr/>
                </p:nvSpPr>
                <p:spPr bwMode="auto">
                  <a:xfrm>
                    <a:off x="2342" y="3263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7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94" name="Freeform 709"/>
                  <p:cNvSpPr>
                    <a:spLocks/>
                  </p:cNvSpPr>
                  <p:nvPr/>
                </p:nvSpPr>
                <p:spPr bwMode="auto">
                  <a:xfrm>
                    <a:off x="2286" y="3277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4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6" y="0"/>
                          <a:pt x="1" y="14"/>
                          <a:pt x="0" y="33"/>
                        </a:cubicBezTo>
                        <a:cubicBezTo>
                          <a:pt x="0" y="51"/>
                          <a:pt x="15" y="66"/>
                          <a:pt x="34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95" name="Freeform 710"/>
                  <p:cNvSpPr>
                    <a:spLocks/>
                  </p:cNvSpPr>
                  <p:nvPr/>
                </p:nvSpPr>
                <p:spPr bwMode="auto">
                  <a:xfrm>
                    <a:off x="2167" y="3275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8" y="30"/>
                      </a:cxn>
                      <a:cxn ang="0">
                        <a:pos x="29" y="0"/>
                      </a:cxn>
                    </a:cxnLst>
                    <a:rect l="0" t="0" r="r" b="b"/>
                    <a:pathLst>
                      <a:path w="58" h="59">
                        <a:moveTo>
                          <a:pt x="29" y="0"/>
                        </a:moveTo>
                        <a:cubicBezTo>
                          <a:pt x="13" y="0"/>
                          <a:pt x="0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5" y="59"/>
                          <a:pt x="58" y="46"/>
                          <a:pt x="58" y="30"/>
                        </a:cubicBezTo>
                        <a:cubicBezTo>
                          <a:pt x="58" y="13"/>
                          <a:pt x="45" y="0"/>
                          <a:pt x="29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89" name="Oval 712"/>
                <p:cNvSpPr>
                  <a:spLocks noChangeArrowheads="1"/>
                </p:cNvSpPr>
                <p:nvPr/>
              </p:nvSpPr>
              <p:spPr bwMode="auto">
                <a:xfrm>
                  <a:off x="2165" y="3244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675" name="Group 726"/>
              <p:cNvGrpSpPr>
                <a:grpSpLocks/>
              </p:cNvGrpSpPr>
              <p:nvPr/>
            </p:nvGrpSpPr>
            <p:grpSpPr bwMode="auto">
              <a:xfrm>
                <a:off x="2183" y="3335"/>
                <a:ext cx="291" cy="104"/>
                <a:chOff x="2183" y="3335"/>
                <a:chExt cx="291" cy="104"/>
              </a:xfrm>
            </p:grpSpPr>
            <p:grpSp>
              <p:nvGrpSpPr>
                <p:cNvPr id="2676" name="Group 724"/>
                <p:cNvGrpSpPr>
                  <a:grpSpLocks/>
                </p:cNvGrpSpPr>
                <p:nvPr/>
              </p:nvGrpSpPr>
              <p:grpSpPr bwMode="auto">
                <a:xfrm>
                  <a:off x="2183" y="3335"/>
                  <a:ext cx="291" cy="104"/>
                  <a:chOff x="2183" y="3335"/>
                  <a:chExt cx="291" cy="104"/>
                </a:xfrm>
              </p:grpSpPr>
              <p:grpSp>
                <p:nvGrpSpPr>
                  <p:cNvPr id="2678" name="Group 718"/>
                  <p:cNvGrpSpPr>
                    <a:grpSpLocks/>
                  </p:cNvGrpSpPr>
                  <p:nvPr/>
                </p:nvGrpSpPr>
                <p:grpSpPr bwMode="auto">
                  <a:xfrm>
                    <a:off x="2183" y="3335"/>
                    <a:ext cx="291" cy="104"/>
                    <a:chOff x="2183" y="3335"/>
                    <a:chExt cx="291" cy="104"/>
                  </a:xfrm>
                </p:grpSpPr>
                <p:sp>
                  <p:nvSpPr>
                    <p:cNvPr id="2684" name="Freeform 714"/>
                    <p:cNvSpPr>
                      <a:spLocks/>
                    </p:cNvSpPr>
                    <p:nvPr/>
                  </p:nvSpPr>
                  <p:spPr bwMode="auto">
                    <a:xfrm>
                      <a:off x="2183" y="3335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85" name="Freeform 715"/>
                    <p:cNvSpPr>
                      <a:spLocks/>
                    </p:cNvSpPr>
                    <p:nvPr/>
                  </p:nvSpPr>
                  <p:spPr bwMode="auto">
                    <a:xfrm>
                      <a:off x="2184" y="3335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5" y="440"/>
                            <a:pt x="2417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4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86" name="Freeform 716"/>
                    <p:cNvSpPr>
                      <a:spLocks/>
                    </p:cNvSpPr>
                    <p:nvPr/>
                  </p:nvSpPr>
                  <p:spPr bwMode="auto">
                    <a:xfrm>
                      <a:off x="2183" y="3335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8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1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87" name="Freeform 717"/>
                    <p:cNvSpPr>
                      <a:spLocks/>
                    </p:cNvSpPr>
                    <p:nvPr/>
                  </p:nvSpPr>
                  <p:spPr bwMode="auto">
                    <a:xfrm>
                      <a:off x="2184" y="3360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4" y="27"/>
                            <a:pt x="290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79" name="Freeform 719"/>
                  <p:cNvSpPr>
                    <a:spLocks/>
                  </p:cNvSpPr>
                  <p:nvPr/>
                </p:nvSpPr>
                <p:spPr bwMode="auto">
                  <a:xfrm>
                    <a:off x="2322" y="3376"/>
                    <a:ext cx="6" cy="5"/>
                  </a:xfrm>
                  <a:custGeom>
                    <a:avLst/>
                    <a:gdLst/>
                    <a:ahLst/>
                    <a:cxnLst>
                      <a:cxn ang="0">
                        <a:pos x="26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6" y="0"/>
                      </a:cxn>
                    </a:cxnLst>
                    <a:rect l="0" t="0" r="r" b="b"/>
                    <a:pathLst>
                      <a:path w="51" h="42">
                        <a:moveTo>
                          <a:pt x="26" y="0"/>
                        </a:moveTo>
                        <a:cubicBezTo>
                          <a:pt x="12" y="0"/>
                          <a:pt x="1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1" y="9"/>
                          <a:pt x="39" y="0"/>
                          <a:pt x="26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80" name="Freeform 720"/>
                  <p:cNvSpPr>
                    <a:spLocks/>
                  </p:cNvSpPr>
                  <p:nvPr/>
                </p:nvSpPr>
                <p:spPr bwMode="auto">
                  <a:xfrm>
                    <a:off x="2209" y="3352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6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81" name="Freeform 721"/>
                  <p:cNvSpPr>
                    <a:spLocks/>
                  </p:cNvSpPr>
                  <p:nvPr/>
                </p:nvSpPr>
                <p:spPr bwMode="auto">
                  <a:xfrm>
                    <a:off x="2438" y="3359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7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82" name="Freeform 722"/>
                  <p:cNvSpPr>
                    <a:spLocks/>
                  </p:cNvSpPr>
                  <p:nvPr/>
                </p:nvSpPr>
                <p:spPr bwMode="auto">
                  <a:xfrm>
                    <a:off x="2382" y="3373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4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6" y="0"/>
                          <a:pt x="1" y="14"/>
                          <a:pt x="0" y="33"/>
                        </a:cubicBezTo>
                        <a:cubicBezTo>
                          <a:pt x="0" y="51"/>
                          <a:pt x="15" y="66"/>
                          <a:pt x="34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83" name="Freeform 723"/>
                  <p:cNvSpPr>
                    <a:spLocks/>
                  </p:cNvSpPr>
                  <p:nvPr/>
                </p:nvSpPr>
                <p:spPr bwMode="auto">
                  <a:xfrm>
                    <a:off x="2263" y="3371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8" y="30"/>
                      </a:cxn>
                      <a:cxn ang="0">
                        <a:pos x="29" y="0"/>
                      </a:cxn>
                    </a:cxnLst>
                    <a:rect l="0" t="0" r="r" b="b"/>
                    <a:pathLst>
                      <a:path w="58" h="59">
                        <a:moveTo>
                          <a:pt x="29" y="0"/>
                        </a:moveTo>
                        <a:cubicBezTo>
                          <a:pt x="13" y="0"/>
                          <a:pt x="0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5" y="59"/>
                          <a:pt x="58" y="46"/>
                          <a:pt x="58" y="30"/>
                        </a:cubicBezTo>
                        <a:cubicBezTo>
                          <a:pt x="58" y="13"/>
                          <a:pt x="45" y="0"/>
                          <a:pt x="29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77" name="Oval 725"/>
                <p:cNvSpPr>
                  <a:spLocks noChangeArrowheads="1"/>
                </p:cNvSpPr>
                <p:nvPr/>
              </p:nvSpPr>
              <p:spPr bwMode="auto">
                <a:xfrm>
                  <a:off x="2261" y="3340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66" name="Group 780"/>
            <p:cNvGrpSpPr>
              <a:grpSpLocks/>
            </p:cNvGrpSpPr>
            <p:nvPr/>
          </p:nvGrpSpPr>
          <p:grpSpPr bwMode="auto">
            <a:xfrm>
              <a:off x="2530475" y="4837113"/>
              <a:ext cx="919162" cy="622300"/>
              <a:chOff x="1594" y="3047"/>
              <a:chExt cx="579" cy="392"/>
            </a:xfrm>
          </p:grpSpPr>
          <p:grpSp>
            <p:nvGrpSpPr>
              <p:cNvPr id="2620" name="Group 740"/>
              <p:cNvGrpSpPr>
                <a:grpSpLocks/>
              </p:cNvGrpSpPr>
              <p:nvPr/>
            </p:nvGrpSpPr>
            <p:grpSpPr bwMode="auto">
              <a:xfrm>
                <a:off x="1594" y="3047"/>
                <a:ext cx="291" cy="104"/>
                <a:chOff x="1594" y="3047"/>
                <a:chExt cx="291" cy="104"/>
              </a:xfrm>
            </p:grpSpPr>
            <p:grpSp>
              <p:nvGrpSpPr>
                <p:cNvPr id="2660" name="Group 738"/>
                <p:cNvGrpSpPr>
                  <a:grpSpLocks/>
                </p:cNvGrpSpPr>
                <p:nvPr/>
              </p:nvGrpSpPr>
              <p:grpSpPr bwMode="auto">
                <a:xfrm>
                  <a:off x="1594" y="3047"/>
                  <a:ext cx="291" cy="104"/>
                  <a:chOff x="1594" y="3047"/>
                  <a:chExt cx="291" cy="104"/>
                </a:xfrm>
              </p:grpSpPr>
              <p:grpSp>
                <p:nvGrpSpPr>
                  <p:cNvPr id="2662" name="Group 732"/>
                  <p:cNvGrpSpPr>
                    <a:grpSpLocks/>
                  </p:cNvGrpSpPr>
                  <p:nvPr/>
                </p:nvGrpSpPr>
                <p:grpSpPr bwMode="auto">
                  <a:xfrm>
                    <a:off x="1594" y="3047"/>
                    <a:ext cx="291" cy="104"/>
                    <a:chOff x="1594" y="3047"/>
                    <a:chExt cx="291" cy="104"/>
                  </a:xfrm>
                </p:grpSpPr>
                <p:sp>
                  <p:nvSpPr>
                    <p:cNvPr id="2668" name="Freeform 728"/>
                    <p:cNvSpPr>
                      <a:spLocks/>
                    </p:cNvSpPr>
                    <p:nvPr/>
                  </p:nvSpPr>
                  <p:spPr bwMode="auto">
                    <a:xfrm>
                      <a:off x="1594" y="3047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69" name="Freeform 729"/>
                    <p:cNvSpPr>
                      <a:spLocks/>
                    </p:cNvSpPr>
                    <p:nvPr/>
                  </p:nvSpPr>
                  <p:spPr bwMode="auto">
                    <a:xfrm>
                      <a:off x="1595" y="3047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4" y="440"/>
                            <a:pt x="2416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3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70" name="Freeform 730"/>
                    <p:cNvSpPr>
                      <a:spLocks/>
                    </p:cNvSpPr>
                    <p:nvPr/>
                  </p:nvSpPr>
                  <p:spPr bwMode="auto">
                    <a:xfrm>
                      <a:off x="1594" y="3047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71" name="Freeform 731"/>
                    <p:cNvSpPr>
                      <a:spLocks/>
                    </p:cNvSpPr>
                    <p:nvPr/>
                  </p:nvSpPr>
                  <p:spPr bwMode="auto">
                    <a:xfrm>
                      <a:off x="1595" y="3072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4" y="27"/>
                            <a:pt x="289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63" name="Freeform 733"/>
                  <p:cNvSpPr>
                    <a:spLocks/>
                  </p:cNvSpPr>
                  <p:nvPr/>
                </p:nvSpPr>
                <p:spPr bwMode="auto">
                  <a:xfrm>
                    <a:off x="1733" y="3088"/>
                    <a:ext cx="6" cy="5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5" y="0"/>
                      </a:cxn>
                    </a:cxnLst>
                    <a:rect l="0" t="0" r="r" b="b"/>
                    <a:pathLst>
                      <a:path w="50" h="42">
                        <a:moveTo>
                          <a:pt x="25" y="0"/>
                        </a:moveTo>
                        <a:cubicBezTo>
                          <a:pt x="11" y="0"/>
                          <a:pt x="0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0" y="9"/>
                          <a:pt x="39" y="0"/>
                          <a:pt x="25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64" name="Freeform 734"/>
                  <p:cNvSpPr>
                    <a:spLocks/>
                  </p:cNvSpPr>
                  <p:nvPr/>
                </p:nvSpPr>
                <p:spPr bwMode="auto">
                  <a:xfrm>
                    <a:off x="1620" y="3064"/>
                    <a:ext cx="10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8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6" h="75">
                        <a:moveTo>
                          <a:pt x="38" y="0"/>
                        </a:moveTo>
                        <a:cubicBezTo>
                          <a:pt x="18" y="0"/>
                          <a:pt x="1" y="16"/>
                          <a:pt x="0" y="37"/>
                        </a:cubicBezTo>
                        <a:cubicBezTo>
                          <a:pt x="0" y="58"/>
                          <a:pt x="17" y="75"/>
                          <a:pt x="38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6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65" name="Freeform 735"/>
                  <p:cNvSpPr>
                    <a:spLocks/>
                  </p:cNvSpPr>
                  <p:nvPr/>
                </p:nvSpPr>
                <p:spPr bwMode="auto">
                  <a:xfrm>
                    <a:off x="1849" y="3071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66" name="Freeform 736"/>
                  <p:cNvSpPr>
                    <a:spLocks/>
                  </p:cNvSpPr>
                  <p:nvPr/>
                </p:nvSpPr>
                <p:spPr bwMode="auto">
                  <a:xfrm>
                    <a:off x="1793" y="3085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3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5" y="0"/>
                          <a:pt x="0" y="14"/>
                          <a:pt x="0" y="33"/>
                        </a:cubicBezTo>
                        <a:cubicBezTo>
                          <a:pt x="0" y="51"/>
                          <a:pt x="15" y="66"/>
                          <a:pt x="33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67" name="Freeform 737"/>
                  <p:cNvSpPr>
                    <a:spLocks/>
                  </p:cNvSpPr>
                  <p:nvPr/>
                </p:nvSpPr>
                <p:spPr bwMode="auto">
                  <a:xfrm>
                    <a:off x="1674" y="3083"/>
                    <a:ext cx="8" cy="7"/>
                  </a:xfrm>
                  <a:custGeom>
                    <a:avLst/>
                    <a:gdLst/>
                    <a:ahLst/>
                    <a:cxnLst>
                      <a:cxn ang="0">
                        <a:pos x="30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9" y="30"/>
                      </a:cxn>
                      <a:cxn ang="0">
                        <a:pos x="30" y="0"/>
                      </a:cxn>
                    </a:cxnLst>
                    <a:rect l="0" t="0" r="r" b="b"/>
                    <a:pathLst>
                      <a:path w="59" h="59">
                        <a:moveTo>
                          <a:pt x="30" y="0"/>
                        </a:moveTo>
                        <a:cubicBezTo>
                          <a:pt x="14" y="0"/>
                          <a:pt x="1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6" y="59"/>
                          <a:pt x="59" y="46"/>
                          <a:pt x="59" y="30"/>
                        </a:cubicBezTo>
                        <a:cubicBezTo>
                          <a:pt x="59" y="13"/>
                          <a:pt x="46" y="0"/>
                          <a:pt x="30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61" name="Oval 739"/>
                <p:cNvSpPr>
                  <a:spLocks noChangeArrowheads="1"/>
                </p:cNvSpPr>
                <p:nvPr/>
              </p:nvSpPr>
              <p:spPr bwMode="auto">
                <a:xfrm>
                  <a:off x="1673" y="3052"/>
                  <a:ext cx="120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621" name="Group 753"/>
              <p:cNvGrpSpPr>
                <a:grpSpLocks/>
              </p:cNvGrpSpPr>
              <p:nvPr/>
            </p:nvGrpSpPr>
            <p:grpSpPr bwMode="auto">
              <a:xfrm>
                <a:off x="1690" y="3143"/>
                <a:ext cx="291" cy="104"/>
                <a:chOff x="1690" y="3143"/>
                <a:chExt cx="291" cy="104"/>
              </a:xfrm>
            </p:grpSpPr>
            <p:grpSp>
              <p:nvGrpSpPr>
                <p:cNvPr id="2648" name="Group 751"/>
                <p:cNvGrpSpPr>
                  <a:grpSpLocks/>
                </p:cNvGrpSpPr>
                <p:nvPr/>
              </p:nvGrpSpPr>
              <p:grpSpPr bwMode="auto">
                <a:xfrm>
                  <a:off x="1690" y="3143"/>
                  <a:ext cx="291" cy="104"/>
                  <a:chOff x="1690" y="3143"/>
                  <a:chExt cx="291" cy="104"/>
                </a:xfrm>
              </p:grpSpPr>
              <p:grpSp>
                <p:nvGrpSpPr>
                  <p:cNvPr id="2650" name="Group 745"/>
                  <p:cNvGrpSpPr>
                    <a:grpSpLocks/>
                  </p:cNvGrpSpPr>
                  <p:nvPr/>
                </p:nvGrpSpPr>
                <p:grpSpPr bwMode="auto">
                  <a:xfrm>
                    <a:off x="1690" y="3143"/>
                    <a:ext cx="291" cy="104"/>
                    <a:chOff x="1690" y="3143"/>
                    <a:chExt cx="291" cy="104"/>
                  </a:xfrm>
                </p:grpSpPr>
                <p:sp>
                  <p:nvSpPr>
                    <p:cNvPr id="2656" name="Freeform 741"/>
                    <p:cNvSpPr>
                      <a:spLocks/>
                    </p:cNvSpPr>
                    <p:nvPr/>
                  </p:nvSpPr>
                  <p:spPr bwMode="auto">
                    <a:xfrm>
                      <a:off x="1690" y="3143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57" name="Freeform 742"/>
                    <p:cNvSpPr>
                      <a:spLocks/>
                    </p:cNvSpPr>
                    <p:nvPr/>
                  </p:nvSpPr>
                  <p:spPr bwMode="auto">
                    <a:xfrm>
                      <a:off x="1691" y="3143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4" y="440"/>
                            <a:pt x="2416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3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58" name="Freeform 743"/>
                    <p:cNvSpPr>
                      <a:spLocks/>
                    </p:cNvSpPr>
                    <p:nvPr/>
                  </p:nvSpPr>
                  <p:spPr bwMode="auto">
                    <a:xfrm>
                      <a:off x="1690" y="3143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59" name="Freeform 744"/>
                    <p:cNvSpPr>
                      <a:spLocks/>
                    </p:cNvSpPr>
                    <p:nvPr/>
                  </p:nvSpPr>
                  <p:spPr bwMode="auto">
                    <a:xfrm>
                      <a:off x="1691" y="3168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4" y="27"/>
                            <a:pt x="289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51" name="Freeform 746"/>
                  <p:cNvSpPr>
                    <a:spLocks/>
                  </p:cNvSpPr>
                  <p:nvPr/>
                </p:nvSpPr>
                <p:spPr bwMode="auto">
                  <a:xfrm>
                    <a:off x="1829" y="3184"/>
                    <a:ext cx="6" cy="5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5" y="0"/>
                      </a:cxn>
                    </a:cxnLst>
                    <a:rect l="0" t="0" r="r" b="b"/>
                    <a:pathLst>
                      <a:path w="50" h="42">
                        <a:moveTo>
                          <a:pt x="25" y="0"/>
                        </a:moveTo>
                        <a:cubicBezTo>
                          <a:pt x="11" y="0"/>
                          <a:pt x="0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0" y="9"/>
                          <a:pt x="39" y="0"/>
                          <a:pt x="25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52" name="Freeform 747"/>
                  <p:cNvSpPr>
                    <a:spLocks/>
                  </p:cNvSpPr>
                  <p:nvPr/>
                </p:nvSpPr>
                <p:spPr bwMode="auto">
                  <a:xfrm>
                    <a:off x="1716" y="3160"/>
                    <a:ext cx="10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8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6" h="75">
                        <a:moveTo>
                          <a:pt x="38" y="0"/>
                        </a:moveTo>
                        <a:cubicBezTo>
                          <a:pt x="18" y="0"/>
                          <a:pt x="1" y="16"/>
                          <a:pt x="0" y="37"/>
                        </a:cubicBezTo>
                        <a:cubicBezTo>
                          <a:pt x="0" y="58"/>
                          <a:pt x="17" y="75"/>
                          <a:pt x="38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6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53" name="Freeform 748"/>
                  <p:cNvSpPr>
                    <a:spLocks/>
                  </p:cNvSpPr>
                  <p:nvPr/>
                </p:nvSpPr>
                <p:spPr bwMode="auto">
                  <a:xfrm>
                    <a:off x="1945" y="3167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54" name="Freeform 749"/>
                  <p:cNvSpPr>
                    <a:spLocks/>
                  </p:cNvSpPr>
                  <p:nvPr/>
                </p:nvSpPr>
                <p:spPr bwMode="auto">
                  <a:xfrm>
                    <a:off x="1889" y="3181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3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5" y="0"/>
                          <a:pt x="0" y="14"/>
                          <a:pt x="0" y="33"/>
                        </a:cubicBezTo>
                        <a:cubicBezTo>
                          <a:pt x="0" y="51"/>
                          <a:pt x="15" y="66"/>
                          <a:pt x="33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55" name="Freeform 750"/>
                  <p:cNvSpPr>
                    <a:spLocks/>
                  </p:cNvSpPr>
                  <p:nvPr/>
                </p:nvSpPr>
                <p:spPr bwMode="auto">
                  <a:xfrm>
                    <a:off x="1770" y="3179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30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9" y="30"/>
                      </a:cxn>
                      <a:cxn ang="0">
                        <a:pos x="30" y="0"/>
                      </a:cxn>
                    </a:cxnLst>
                    <a:rect l="0" t="0" r="r" b="b"/>
                    <a:pathLst>
                      <a:path w="59" h="59">
                        <a:moveTo>
                          <a:pt x="30" y="0"/>
                        </a:moveTo>
                        <a:cubicBezTo>
                          <a:pt x="14" y="0"/>
                          <a:pt x="1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6" y="59"/>
                          <a:pt x="59" y="46"/>
                          <a:pt x="59" y="30"/>
                        </a:cubicBezTo>
                        <a:cubicBezTo>
                          <a:pt x="59" y="13"/>
                          <a:pt x="46" y="0"/>
                          <a:pt x="30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49" name="Oval 752"/>
                <p:cNvSpPr>
                  <a:spLocks noChangeArrowheads="1"/>
                </p:cNvSpPr>
                <p:nvPr/>
              </p:nvSpPr>
              <p:spPr bwMode="auto">
                <a:xfrm>
                  <a:off x="1768" y="3148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622" name="Group 766"/>
              <p:cNvGrpSpPr>
                <a:grpSpLocks/>
              </p:cNvGrpSpPr>
              <p:nvPr/>
            </p:nvGrpSpPr>
            <p:grpSpPr bwMode="auto">
              <a:xfrm>
                <a:off x="1786" y="3239"/>
                <a:ext cx="291" cy="104"/>
                <a:chOff x="1786" y="3239"/>
                <a:chExt cx="291" cy="104"/>
              </a:xfrm>
            </p:grpSpPr>
            <p:grpSp>
              <p:nvGrpSpPr>
                <p:cNvPr id="2636" name="Group 764"/>
                <p:cNvGrpSpPr>
                  <a:grpSpLocks/>
                </p:cNvGrpSpPr>
                <p:nvPr/>
              </p:nvGrpSpPr>
              <p:grpSpPr bwMode="auto">
                <a:xfrm>
                  <a:off x="1786" y="3239"/>
                  <a:ext cx="291" cy="104"/>
                  <a:chOff x="1786" y="3239"/>
                  <a:chExt cx="291" cy="104"/>
                </a:xfrm>
              </p:grpSpPr>
              <p:grpSp>
                <p:nvGrpSpPr>
                  <p:cNvPr id="2638" name="Group 758"/>
                  <p:cNvGrpSpPr>
                    <a:grpSpLocks/>
                  </p:cNvGrpSpPr>
                  <p:nvPr/>
                </p:nvGrpSpPr>
                <p:grpSpPr bwMode="auto">
                  <a:xfrm>
                    <a:off x="1786" y="3239"/>
                    <a:ext cx="291" cy="104"/>
                    <a:chOff x="1786" y="3239"/>
                    <a:chExt cx="291" cy="104"/>
                  </a:xfrm>
                </p:grpSpPr>
                <p:sp>
                  <p:nvSpPr>
                    <p:cNvPr id="2644" name="Freeform 754"/>
                    <p:cNvSpPr>
                      <a:spLocks/>
                    </p:cNvSpPr>
                    <p:nvPr/>
                  </p:nvSpPr>
                  <p:spPr bwMode="auto">
                    <a:xfrm>
                      <a:off x="1786" y="3239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45" name="Freeform 755"/>
                    <p:cNvSpPr>
                      <a:spLocks/>
                    </p:cNvSpPr>
                    <p:nvPr/>
                  </p:nvSpPr>
                  <p:spPr bwMode="auto">
                    <a:xfrm>
                      <a:off x="1787" y="3239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4" y="440"/>
                            <a:pt x="2416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3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46" name="Freeform 756"/>
                    <p:cNvSpPr>
                      <a:spLocks/>
                    </p:cNvSpPr>
                    <p:nvPr/>
                  </p:nvSpPr>
                  <p:spPr bwMode="auto">
                    <a:xfrm>
                      <a:off x="1786" y="3239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47" name="Freeform 757"/>
                    <p:cNvSpPr>
                      <a:spLocks/>
                    </p:cNvSpPr>
                    <p:nvPr/>
                  </p:nvSpPr>
                  <p:spPr bwMode="auto">
                    <a:xfrm>
                      <a:off x="1787" y="3264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4" y="27"/>
                            <a:pt x="289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39" name="Freeform 759"/>
                  <p:cNvSpPr>
                    <a:spLocks/>
                  </p:cNvSpPr>
                  <p:nvPr/>
                </p:nvSpPr>
                <p:spPr bwMode="auto">
                  <a:xfrm>
                    <a:off x="1925" y="3280"/>
                    <a:ext cx="6" cy="5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5" y="0"/>
                      </a:cxn>
                    </a:cxnLst>
                    <a:rect l="0" t="0" r="r" b="b"/>
                    <a:pathLst>
                      <a:path w="50" h="42">
                        <a:moveTo>
                          <a:pt x="25" y="0"/>
                        </a:moveTo>
                        <a:cubicBezTo>
                          <a:pt x="11" y="0"/>
                          <a:pt x="0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0" y="9"/>
                          <a:pt x="39" y="0"/>
                          <a:pt x="25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40" name="Freeform 760"/>
                  <p:cNvSpPr>
                    <a:spLocks/>
                  </p:cNvSpPr>
                  <p:nvPr/>
                </p:nvSpPr>
                <p:spPr bwMode="auto">
                  <a:xfrm>
                    <a:off x="1812" y="3256"/>
                    <a:ext cx="10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8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6" h="75">
                        <a:moveTo>
                          <a:pt x="38" y="0"/>
                        </a:moveTo>
                        <a:cubicBezTo>
                          <a:pt x="18" y="0"/>
                          <a:pt x="1" y="16"/>
                          <a:pt x="0" y="37"/>
                        </a:cubicBezTo>
                        <a:cubicBezTo>
                          <a:pt x="0" y="58"/>
                          <a:pt x="17" y="75"/>
                          <a:pt x="38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6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41" name="Freeform 761"/>
                  <p:cNvSpPr>
                    <a:spLocks/>
                  </p:cNvSpPr>
                  <p:nvPr/>
                </p:nvSpPr>
                <p:spPr bwMode="auto">
                  <a:xfrm>
                    <a:off x="2041" y="3263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42" name="Freeform 762"/>
                  <p:cNvSpPr>
                    <a:spLocks/>
                  </p:cNvSpPr>
                  <p:nvPr/>
                </p:nvSpPr>
                <p:spPr bwMode="auto">
                  <a:xfrm>
                    <a:off x="1985" y="3277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3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5" y="0"/>
                          <a:pt x="0" y="14"/>
                          <a:pt x="0" y="33"/>
                        </a:cubicBezTo>
                        <a:cubicBezTo>
                          <a:pt x="0" y="51"/>
                          <a:pt x="15" y="66"/>
                          <a:pt x="33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43" name="Freeform 763"/>
                  <p:cNvSpPr>
                    <a:spLocks/>
                  </p:cNvSpPr>
                  <p:nvPr/>
                </p:nvSpPr>
                <p:spPr bwMode="auto">
                  <a:xfrm>
                    <a:off x="1866" y="3275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30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9" y="30"/>
                      </a:cxn>
                      <a:cxn ang="0">
                        <a:pos x="30" y="0"/>
                      </a:cxn>
                    </a:cxnLst>
                    <a:rect l="0" t="0" r="r" b="b"/>
                    <a:pathLst>
                      <a:path w="59" h="59">
                        <a:moveTo>
                          <a:pt x="30" y="0"/>
                        </a:moveTo>
                        <a:cubicBezTo>
                          <a:pt x="14" y="0"/>
                          <a:pt x="1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6" y="59"/>
                          <a:pt x="59" y="46"/>
                          <a:pt x="59" y="30"/>
                        </a:cubicBezTo>
                        <a:cubicBezTo>
                          <a:pt x="59" y="13"/>
                          <a:pt x="46" y="0"/>
                          <a:pt x="30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37" name="Oval 765"/>
                <p:cNvSpPr>
                  <a:spLocks noChangeArrowheads="1"/>
                </p:cNvSpPr>
                <p:nvPr/>
              </p:nvSpPr>
              <p:spPr bwMode="auto">
                <a:xfrm>
                  <a:off x="1864" y="3244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623" name="Group 779"/>
              <p:cNvGrpSpPr>
                <a:grpSpLocks/>
              </p:cNvGrpSpPr>
              <p:nvPr/>
            </p:nvGrpSpPr>
            <p:grpSpPr bwMode="auto">
              <a:xfrm>
                <a:off x="1882" y="3335"/>
                <a:ext cx="291" cy="104"/>
                <a:chOff x="1882" y="3335"/>
                <a:chExt cx="291" cy="104"/>
              </a:xfrm>
            </p:grpSpPr>
            <p:grpSp>
              <p:nvGrpSpPr>
                <p:cNvPr id="2624" name="Group 777"/>
                <p:cNvGrpSpPr>
                  <a:grpSpLocks/>
                </p:cNvGrpSpPr>
                <p:nvPr/>
              </p:nvGrpSpPr>
              <p:grpSpPr bwMode="auto">
                <a:xfrm>
                  <a:off x="1882" y="3335"/>
                  <a:ext cx="291" cy="104"/>
                  <a:chOff x="1882" y="3335"/>
                  <a:chExt cx="291" cy="104"/>
                </a:xfrm>
              </p:grpSpPr>
              <p:grpSp>
                <p:nvGrpSpPr>
                  <p:cNvPr id="2626" name="Group 771"/>
                  <p:cNvGrpSpPr>
                    <a:grpSpLocks/>
                  </p:cNvGrpSpPr>
                  <p:nvPr/>
                </p:nvGrpSpPr>
                <p:grpSpPr bwMode="auto">
                  <a:xfrm>
                    <a:off x="1882" y="3335"/>
                    <a:ext cx="291" cy="104"/>
                    <a:chOff x="1882" y="3335"/>
                    <a:chExt cx="291" cy="104"/>
                  </a:xfrm>
                </p:grpSpPr>
                <p:sp>
                  <p:nvSpPr>
                    <p:cNvPr id="2632" name="Freeform 767"/>
                    <p:cNvSpPr>
                      <a:spLocks/>
                    </p:cNvSpPr>
                    <p:nvPr/>
                  </p:nvSpPr>
                  <p:spPr bwMode="auto">
                    <a:xfrm>
                      <a:off x="1882" y="3335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33" name="Freeform 768"/>
                    <p:cNvSpPr>
                      <a:spLocks/>
                    </p:cNvSpPr>
                    <p:nvPr/>
                  </p:nvSpPr>
                  <p:spPr bwMode="auto">
                    <a:xfrm>
                      <a:off x="1883" y="3335"/>
                      <a:ext cx="290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0"/>
                        </a:cxn>
                        <a:cxn ang="0">
                          <a:pos x="1207" y="434"/>
                        </a:cxn>
                        <a:cxn ang="0">
                          <a:pos x="2417" y="229"/>
                        </a:cxn>
                        <a:cxn ang="0">
                          <a:pos x="1211" y="5"/>
                        </a:cxn>
                        <a:cxn ang="0">
                          <a:pos x="1" y="210"/>
                        </a:cxn>
                      </a:cxnLst>
                      <a:rect l="0" t="0" r="r" b="b"/>
                      <a:pathLst>
                        <a:path w="2418" h="440">
                          <a:moveTo>
                            <a:pt x="1" y="210"/>
                          </a:moveTo>
                          <a:cubicBezTo>
                            <a:pt x="0" y="328"/>
                            <a:pt x="540" y="429"/>
                            <a:pt x="1207" y="434"/>
                          </a:cubicBezTo>
                          <a:cubicBezTo>
                            <a:pt x="1874" y="440"/>
                            <a:pt x="2416" y="348"/>
                            <a:pt x="2417" y="229"/>
                          </a:cubicBezTo>
                          <a:cubicBezTo>
                            <a:pt x="2418" y="111"/>
                            <a:pt x="1878" y="11"/>
                            <a:pt x="1211" y="5"/>
                          </a:cubicBezTo>
                          <a:cubicBezTo>
                            <a:pt x="543" y="0"/>
                            <a:pt x="2" y="91"/>
                            <a:pt x="1" y="210"/>
                          </a:cubicBezTo>
                        </a:path>
                      </a:pathLst>
                    </a:custGeom>
                    <a:solidFill>
                      <a:srgbClr val="5B5B5B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34" name="Freeform 769"/>
                    <p:cNvSpPr>
                      <a:spLocks/>
                    </p:cNvSpPr>
                    <p:nvPr/>
                  </p:nvSpPr>
                  <p:spPr bwMode="auto">
                    <a:xfrm>
                      <a:off x="1882" y="3335"/>
                      <a:ext cx="291" cy="104"/>
                    </a:xfrm>
                    <a:custGeom>
                      <a:avLst/>
                      <a:gdLst/>
                      <a:ahLst/>
                      <a:cxnLst>
                        <a:cxn ang="0">
                          <a:pos x="1215" y="5"/>
                        </a:cxn>
                        <a:cxn ang="0">
                          <a:pos x="5" y="210"/>
                        </a:cxn>
                        <a:cxn ang="0">
                          <a:pos x="1" y="639"/>
                        </a:cxn>
                        <a:cxn ang="0">
                          <a:pos x="1208" y="863"/>
                        </a:cxn>
                        <a:cxn ang="0">
                          <a:pos x="2418" y="659"/>
                        </a:cxn>
                        <a:cxn ang="0">
                          <a:pos x="2421" y="229"/>
                        </a:cxn>
                        <a:cxn ang="0">
                          <a:pos x="1215" y="5"/>
                        </a:cxn>
                      </a:cxnLst>
                      <a:rect l="0" t="0" r="r" b="b"/>
                      <a:pathLst>
                        <a:path w="2422" h="869">
                          <a:moveTo>
                            <a:pt x="1215" y="5"/>
                          </a:moveTo>
                          <a:cubicBezTo>
                            <a:pt x="547" y="0"/>
                            <a:pt x="6" y="91"/>
                            <a:pt x="5" y="210"/>
                          </a:cubicBezTo>
                          <a:lnTo>
                            <a:pt x="1" y="639"/>
                          </a:lnTo>
                          <a:cubicBezTo>
                            <a:pt x="0" y="758"/>
                            <a:pt x="540" y="858"/>
                            <a:pt x="1208" y="863"/>
                          </a:cubicBezTo>
                          <a:cubicBezTo>
                            <a:pt x="1875" y="869"/>
                            <a:pt x="2417" y="777"/>
                            <a:pt x="2418" y="659"/>
                          </a:cubicBezTo>
                          <a:lnTo>
                            <a:pt x="2421" y="229"/>
                          </a:lnTo>
                          <a:cubicBezTo>
                            <a:pt x="2422" y="111"/>
                            <a:pt x="1882" y="11"/>
                            <a:pt x="1215" y="5"/>
                          </a:cubicBezTo>
                          <a:close/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635" name="Freeform 770"/>
                    <p:cNvSpPr>
                      <a:spLocks/>
                    </p:cNvSpPr>
                    <p:nvPr/>
                  </p:nvSpPr>
                  <p:spPr bwMode="auto">
                    <a:xfrm>
                      <a:off x="1883" y="3360"/>
                      <a:ext cx="290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4" y="27"/>
                        </a:cxn>
                        <a:cxn ang="0">
                          <a:pos x="290" y="2"/>
                        </a:cxn>
                      </a:cxnLst>
                      <a:rect l="0" t="0" r="r" b="b"/>
                      <a:pathLst>
                        <a:path w="290" h="27">
                          <a:moveTo>
                            <a:pt x="0" y="0"/>
                          </a:moveTo>
                          <a:cubicBezTo>
                            <a:pt x="0" y="14"/>
                            <a:pt x="64" y="26"/>
                            <a:pt x="144" y="27"/>
                          </a:cubicBezTo>
                          <a:cubicBezTo>
                            <a:pt x="224" y="27"/>
                            <a:pt x="289" y="16"/>
                            <a:pt x="290" y="2"/>
                          </a:cubicBezTo>
                        </a:path>
                      </a:pathLst>
                    </a:custGeom>
                    <a:noFill/>
                    <a:ln w="1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2627" name="Freeform 772"/>
                  <p:cNvSpPr>
                    <a:spLocks/>
                  </p:cNvSpPr>
                  <p:nvPr/>
                </p:nvSpPr>
                <p:spPr bwMode="auto">
                  <a:xfrm>
                    <a:off x="2021" y="3376"/>
                    <a:ext cx="6" cy="5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0" y="20"/>
                      </a:cxn>
                      <a:cxn ang="0">
                        <a:pos x="25" y="41"/>
                      </a:cxn>
                      <a:cxn ang="0">
                        <a:pos x="50" y="21"/>
                      </a:cxn>
                      <a:cxn ang="0">
                        <a:pos x="25" y="0"/>
                      </a:cxn>
                    </a:cxnLst>
                    <a:rect l="0" t="0" r="r" b="b"/>
                    <a:pathLst>
                      <a:path w="50" h="42">
                        <a:moveTo>
                          <a:pt x="25" y="0"/>
                        </a:moveTo>
                        <a:cubicBezTo>
                          <a:pt x="11" y="0"/>
                          <a:pt x="0" y="9"/>
                          <a:pt x="0" y="20"/>
                        </a:cubicBezTo>
                        <a:cubicBezTo>
                          <a:pt x="0" y="32"/>
                          <a:pt x="11" y="41"/>
                          <a:pt x="25" y="41"/>
                        </a:cubicBezTo>
                        <a:cubicBezTo>
                          <a:pt x="39" y="42"/>
                          <a:pt x="50" y="32"/>
                          <a:pt x="50" y="21"/>
                        </a:cubicBezTo>
                        <a:cubicBezTo>
                          <a:pt x="50" y="9"/>
                          <a:pt x="39" y="0"/>
                          <a:pt x="25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28" name="Freeform 773"/>
                  <p:cNvSpPr>
                    <a:spLocks/>
                  </p:cNvSpPr>
                  <p:nvPr/>
                </p:nvSpPr>
                <p:spPr bwMode="auto">
                  <a:xfrm>
                    <a:off x="1908" y="3352"/>
                    <a:ext cx="10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8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6" h="75">
                        <a:moveTo>
                          <a:pt x="38" y="0"/>
                        </a:moveTo>
                        <a:cubicBezTo>
                          <a:pt x="18" y="0"/>
                          <a:pt x="1" y="16"/>
                          <a:pt x="0" y="37"/>
                        </a:cubicBezTo>
                        <a:cubicBezTo>
                          <a:pt x="0" y="58"/>
                          <a:pt x="17" y="75"/>
                          <a:pt x="38" y="75"/>
                        </a:cubicBezTo>
                        <a:cubicBezTo>
                          <a:pt x="58" y="75"/>
                          <a:pt x="75" y="58"/>
                          <a:pt x="75" y="38"/>
                        </a:cubicBezTo>
                        <a:cubicBezTo>
                          <a:pt x="76" y="17"/>
                          <a:pt x="59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29" name="Freeform 774"/>
                  <p:cNvSpPr>
                    <a:spLocks/>
                  </p:cNvSpPr>
                  <p:nvPr/>
                </p:nvSpPr>
                <p:spPr bwMode="auto">
                  <a:xfrm>
                    <a:off x="2137" y="3359"/>
                    <a:ext cx="9" cy="9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37"/>
                      </a:cxn>
                      <a:cxn ang="0">
                        <a:pos x="37" y="75"/>
                      </a:cxn>
                      <a:cxn ang="0">
                        <a:pos x="75" y="38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75" h="75">
                        <a:moveTo>
                          <a:pt x="38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8"/>
                          <a:pt x="16" y="75"/>
                          <a:pt x="37" y="75"/>
                        </a:cubicBezTo>
                        <a:cubicBezTo>
                          <a:pt x="58" y="75"/>
                          <a:pt x="75" y="59"/>
                          <a:pt x="75" y="38"/>
                        </a:cubicBezTo>
                        <a:cubicBezTo>
                          <a:pt x="75" y="17"/>
                          <a:pt x="58" y="0"/>
                          <a:pt x="38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30" name="Freeform 775"/>
                  <p:cNvSpPr>
                    <a:spLocks/>
                  </p:cNvSpPr>
                  <p:nvPr/>
                </p:nvSpPr>
                <p:spPr bwMode="auto">
                  <a:xfrm>
                    <a:off x="2081" y="3373"/>
                    <a:ext cx="8" cy="8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0" y="33"/>
                      </a:cxn>
                      <a:cxn ang="0">
                        <a:pos x="33" y="66"/>
                      </a:cxn>
                      <a:cxn ang="0">
                        <a:pos x="67" y="33"/>
                      </a:cxn>
                      <a:cxn ang="0">
                        <a:pos x="34" y="0"/>
                      </a:cxn>
                    </a:cxnLst>
                    <a:rect l="0" t="0" r="r" b="b"/>
                    <a:pathLst>
                      <a:path w="67" h="67">
                        <a:moveTo>
                          <a:pt x="34" y="0"/>
                        </a:moveTo>
                        <a:cubicBezTo>
                          <a:pt x="15" y="0"/>
                          <a:pt x="0" y="14"/>
                          <a:pt x="0" y="33"/>
                        </a:cubicBezTo>
                        <a:cubicBezTo>
                          <a:pt x="0" y="51"/>
                          <a:pt x="15" y="66"/>
                          <a:pt x="33" y="66"/>
                        </a:cubicBezTo>
                        <a:cubicBezTo>
                          <a:pt x="52" y="67"/>
                          <a:pt x="67" y="52"/>
                          <a:pt x="67" y="33"/>
                        </a:cubicBezTo>
                        <a:cubicBezTo>
                          <a:pt x="67" y="15"/>
                          <a:pt x="52" y="0"/>
                          <a:pt x="34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31" name="Freeform 776"/>
                  <p:cNvSpPr>
                    <a:spLocks/>
                  </p:cNvSpPr>
                  <p:nvPr/>
                </p:nvSpPr>
                <p:spPr bwMode="auto">
                  <a:xfrm>
                    <a:off x="1962" y="3371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30" y="0"/>
                      </a:cxn>
                      <a:cxn ang="0">
                        <a:pos x="0" y="29"/>
                      </a:cxn>
                      <a:cxn ang="0">
                        <a:pos x="29" y="58"/>
                      </a:cxn>
                      <a:cxn ang="0">
                        <a:pos x="59" y="30"/>
                      </a:cxn>
                      <a:cxn ang="0">
                        <a:pos x="30" y="0"/>
                      </a:cxn>
                    </a:cxnLst>
                    <a:rect l="0" t="0" r="r" b="b"/>
                    <a:pathLst>
                      <a:path w="59" h="59">
                        <a:moveTo>
                          <a:pt x="30" y="0"/>
                        </a:moveTo>
                        <a:cubicBezTo>
                          <a:pt x="14" y="0"/>
                          <a:pt x="1" y="13"/>
                          <a:pt x="0" y="29"/>
                        </a:cubicBezTo>
                        <a:cubicBezTo>
                          <a:pt x="0" y="45"/>
                          <a:pt x="13" y="58"/>
                          <a:pt x="29" y="58"/>
                        </a:cubicBezTo>
                        <a:cubicBezTo>
                          <a:pt x="46" y="59"/>
                          <a:pt x="59" y="46"/>
                          <a:pt x="59" y="30"/>
                        </a:cubicBezTo>
                        <a:cubicBezTo>
                          <a:pt x="59" y="13"/>
                          <a:pt x="46" y="0"/>
                          <a:pt x="30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25" name="Oval 778"/>
                <p:cNvSpPr>
                  <a:spLocks noChangeArrowheads="1"/>
                </p:cNvSpPr>
                <p:nvPr/>
              </p:nvSpPr>
              <p:spPr bwMode="auto">
                <a:xfrm>
                  <a:off x="1960" y="3340"/>
                  <a:ext cx="12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67" name="Group 793"/>
            <p:cNvGrpSpPr>
              <a:grpSpLocks/>
            </p:cNvGrpSpPr>
            <p:nvPr/>
          </p:nvGrpSpPr>
          <p:grpSpPr bwMode="auto">
            <a:xfrm>
              <a:off x="3008313" y="4837113"/>
              <a:ext cx="461962" cy="165100"/>
              <a:chOff x="1895" y="3047"/>
              <a:chExt cx="291" cy="104"/>
            </a:xfrm>
          </p:grpSpPr>
          <p:grpSp>
            <p:nvGrpSpPr>
              <p:cNvPr id="2608" name="Group 791"/>
              <p:cNvGrpSpPr>
                <a:grpSpLocks/>
              </p:cNvGrpSpPr>
              <p:nvPr/>
            </p:nvGrpSpPr>
            <p:grpSpPr bwMode="auto">
              <a:xfrm>
                <a:off x="1895" y="3047"/>
                <a:ext cx="291" cy="104"/>
                <a:chOff x="1895" y="3047"/>
                <a:chExt cx="291" cy="104"/>
              </a:xfrm>
            </p:grpSpPr>
            <p:grpSp>
              <p:nvGrpSpPr>
                <p:cNvPr id="2610" name="Group 785"/>
                <p:cNvGrpSpPr>
                  <a:grpSpLocks/>
                </p:cNvGrpSpPr>
                <p:nvPr/>
              </p:nvGrpSpPr>
              <p:grpSpPr bwMode="auto">
                <a:xfrm>
                  <a:off x="1895" y="3047"/>
                  <a:ext cx="291" cy="104"/>
                  <a:chOff x="1895" y="3047"/>
                  <a:chExt cx="291" cy="104"/>
                </a:xfrm>
              </p:grpSpPr>
              <p:sp>
                <p:nvSpPr>
                  <p:cNvPr id="2616" name="Freeform 781"/>
                  <p:cNvSpPr>
                    <a:spLocks/>
                  </p:cNvSpPr>
                  <p:nvPr/>
                </p:nvSpPr>
                <p:spPr bwMode="auto">
                  <a:xfrm>
                    <a:off x="1895" y="3047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17" name="Freeform 782"/>
                  <p:cNvSpPr>
                    <a:spLocks/>
                  </p:cNvSpPr>
                  <p:nvPr/>
                </p:nvSpPr>
                <p:spPr bwMode="auto">
                  <a:xfrm>
                    <a:off x="1896" y="3047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5" y="440"/>
                          <a:pt x="2417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4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18" name="Freeform 783"/>
                  <p:cNvSpPr>
                    <a:spLocks/>
                  </p:cNvSpPr>
                  <p:nvPr/>
                </p:nvSpPr>
                <p:spPr bwMode="auto">
                  <a:xfrm>
                    <a:off x="1895" y="3047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19" name="Freeform 784"/>
                  <p:cNvSpPr>
                    <a:spLocks/>
                  </p:cNvSpPr>
                  <p:nvPr/>
                </p:nvSpPr>
                <p:spPr bwMode="auto">
                  <a:xfrm>
                    <a:off x="1896" y="3072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5" y="27"/>
                          <a:pt x="290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611" name="Freeform 786"/>
                <p:cNvSpPr>
                  <a:spLocks/>
                </p:cNvSpPr>
                <p:nvPr/>
              </p:nvSpPr>
              <p:spPr bwMode="auto">
                <a:xfrm>
                  <a:off x="2034" y="3088"/>
                  <a:ext cx="7" cy="5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6" y="0"/>
                    </a:cxn>
                  </a:cxnLst>
                  <a:rect l="0" t="0" r="r" b="b"/>
                  <a:pathLst>
                    <a:path w="51" h="42">
                      <a:moveTo>
                        <a:pt x="26" y="0"/>
                      </a:moveTo>
                      <a:cubicBezTo>
                        <a:pt x="12" y="0"/>
                        <a:pt x="1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1" y="9"/>
                        <a:pt x="39" y="0"/>
                        <a:pt x="26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12" name="Freeform 787"/>
                <p:cNvSpPr>
                  <a:spLocks/>
                </p:cNvSpPr>
                <p:nvPr/>
              </p:nvSpPr>
              <p:spPr bwMode="auto">
                <a:xfrm>
                  <a:off x="1921" y="3064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6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13" name="Freeform 788"/>
                <p:cNvSpPr>
                  <a:spLocks/>
                </p:cNvSpPr>
                <p:nvPr/>
              </p:nvSpPr>
              <p:spPr bwMode="auto">
                <a:xfrm>
                  <a:off x="2150" y="3071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7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14" name="Freeform 789"/>
                <p:cNvSpPr>
                  <a:spLocks/>
                </p:cNvSpPr>
                <p:nvPr/>
              </p:nvSpPr>
              <p:spPr bwMode="auto">
                <a:xfrm>
                  <a:off x="2094" y="3085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4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6" y="0"/>
                        <a:pt x="1" y="14"/>
                        <a:pt x="0" y="33"/>
                      </a:cubicBezTo>
                      <a:cubicBezTo>
                        <a:pt x="0" y="51"/>
                        <a:pt x="15" y="66"/>
                        <a:pt x="34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15" name="Freeform 790"/>
                <p:cNvSpPr>
                  <a:spLocks/>
                </p:cNvSpPr>
                <p:nvPr/>
              </p:nvSpPr>
              <p:spPr bwMode="auto">
                <a:xfrm>
                  <a:off x="1975" y="3083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8" y="3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58" h="59">
                      <a:moveTo>
                        <a:pt x="29" y="0"/>
                      </a:move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5" y="59"/>
                        <a:pt x="58" y="46"/>
                        <a:pt x="58" y="30"/>
                      </a:cubicBezTo>
                      <a:cubicBezTo>
                        <a:pt x="58" y="13"/>
                        <a:pt x="45" y="0"/>
                        <a:pt x="29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609" name="Oval 792"/>
              <p:cNvSpPr>
                <a:spLocks noChangeArrowheads="1"/>
              </p:cNvSpPr>
              <p:nvPr/>
            </p:nvSpPr>
            <p:spPr bwMode="auto">
              <a:xfrm>
                <a:off x="1973" y="3052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68" name="Group 806"/>
            <p:cNvGrpSpPr>
              <a:grpSpLocks/>
            </p:cNvGrpSpPr>
            <p:nvPr/>
          </p:nvGrpSpPr>
          <p:grpSpPr bwMode="auto">
            <a:xfrm>
              <a:off x="3160713" y="4989513"/>
              <a:ext cx="461962" cy="165100"/>
              <a:chOff x="1991" y="3143"/>
              <a:chExt cx="291" cy="104"/>
            </a:xfrm>
          </p:grpSpPr>
          <p:grpSp>
            <p:nvGrpSpPr>
              <p:cNvPr id="2596" name="Group 804"/>
              <p:cNvGrpSpPr>
                <a:grpSpLocks/>
              </p:cNvGrpSpPr>
              <p:nvPr/>
            </p:nvGrpSpPr>
            <p:grpSpPr bwMode="auto">
              <a:xfrm>
                <a:off x="1991" y="3143"/>
                <a:ext cx="291" cy="104"/>
                <a:chOff x="1991" y="3143"/>
                <a:chExt cx="291" cy="104"/>
              </a:xfrm>
            </p:grpSpPr>
            <p:grpSp>
              <p:nvGrpSpPr>
                <p:cNvPr id="2598" name="Group 798"/>
                <p:cNvGrpSpPr>
                  <a:grpSpLocks/>
                </p:cNvGrpSpPr>
                <p:nvPr/>
              </p:nvGrpSpPr>
              <p:grpSpPr bwMode="auto">
                <a:xfrm>
                  <a:off x="1991" y="3143"/>
                  <a:ext cx="291" cy="104"/>
                  <a:chOff x="1991" y="3143"/>
                  <a:chExt cx="291" cy="104"/>
                </a:xfrm>
              </p:grpSpPr>
              <p:sp>
                <p:nvSpPr>
                  <p:cNvPr id="2604" name="Freeform 794"/>
                  <p:cNvSpPr>
                    <a:spLocks/>
                  </p:cNvSpPr>
                  <p:nvPr/>
                </p:nvSpPr>
                <p:spPr bwMode="auto">
                  <a:xfrm>
                    <a:off x="1991" y="3143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05" name="Freeform 795"/>
                  <p:cNvSpPr>
                    <a:spLocks/>
                  </p:cNvSpPr>
                  <p:nvPr/>
                </p:nvSpPr>
                <p:spPr bwMode="auto">
                  <a:xfrm>
                    <a:off x="1992" y="3143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5" y="440"/>
                          <a:pt x="2417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4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06" name="Freeform 796"/>
                  <p:cNvSpPr>
                    <a:spLocks/>
                  </p:cNvSpPr>
                  <p:nvPr/>
                </p:nvSpPr>
                <p:spPr bwMode="auto">
                  <a:xfrm>
                    <a:off x="1991" y="3143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607" name="Freeform 797"/>
                  <p:cNvSpPr>
                    <a:spLocks/>
                  </p:cNvSpPr>
                  <p:nvPr/>
                </p:nvSpPr>
                <p:spPr bwMode="auto">
                  <a:xfrm>
                    <a:off x="1992" y="3168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5" y="27"/>
                          <a:pt x="290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599" name="Freeform 799"/>
                <p:cNvSpPr>
                  <a:spLocks/>
                </p:cNvSpPr>
                <p:nvPr/>
              </p:nvSpPr>
              <p:spPr bwMode="auto">
                <a:xfrm>
                  <a:off x="2130" y="3184"/>
                  <a:ext cx="7" cy="5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6" y="0"/>
                    </a:cxn>
                  </a:cxnLst>
                  <a:rect l="0" t="0" r="r" b="b"/>
                  <a:pathLst>
                    <a:path w="51" h="42">
                      <a:moveTo>
                        <a:pt x="26" y="0"/>
                      </a:moveTo>
                      <a:cubicBezTo>
                        <a:pt x="12" y="0"/>
                        <a:pt x="1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1" y="9"/>
                        <a:pt x="39" y="0"/>
                        <a:pt x="26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00" name="Freeform 800"/>
                <p:cNvSpPr>
                  <a:spLocks/>
                </p:cNvSpPr>
                <p:nvPr/>
              </p:nvSpPr>
              <p:spPr bwMode="auto">
                <a:xfrm>
                  <a:off x="2017" y="3160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6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01" name="Freeform 801"/>
                <p:cNvSpPr>
                  <a:spLocks/>
                </p:cNvSpPr>
                <p:nvPr/>
              </p:nvSpPr>
              <p:spPr bwMode="auto">
                <a:xfrm>
                  <a:off x="2246" y="3167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7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02" name="Freeform 802"/>
                <p:cNvSpPr>
                  <a:spLocks/>
                </p:cNvSpPr>
                <p:nvPr/>
              </p:nvSpPr>
              <p:spPr bwMode="auto">
                <a:xfrm>
                  <a:off x="2190" y="3181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4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6" y="0"/>
                        <a:pt x="1" y="14"/>
                        <a:pt x="0" y="33"/>
                      </a:cubicBezTo>
                      <a:cubicBezTo>
                        <a:pt x="0" y="51"/>
                        <a:pt x="15" y="66"/>
                        <a:pt x="34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03" name="Freeform 803"/>
                <p:cNvSpPr>
                  <a:spLocks/>
                </p:cNvSpPr>
                <p:nvPr/>
              </p:nvSpPr>
              <p:spPr bwMode="auto">
                <a:xfrm>
                  <a:off x="2071" y="3179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8" y="3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58" h="59">
                      <a:moveTo>
                        <a:pt x="29" y="0"/>
                      </a:move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5" y="59"/>
                        <a:pt x="58" y="46"/>
                        <a:pt x="58" y="30"/>
                      </a:cubicBezTo>
                      <a:cubicBezTo>
                        <a:pt x="58" y="13"/>
                        <a:pt x="45" y="0"/>
                        <a:pt x="29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97" name="Oval 805"/>
              <p:cNvSpPr>
                <a:spLocks noChangeArrowheads="1"/>
              </p:cNvSpPr>
              <p:nvPr/>
            </p:nvSpPr>
            <p:spPr bwMode="auto">
              <a:xfrm>
                <a:off x="2069" y="3148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69" name="Group 819"/>
            <p:cNvGrpSpPr>
              <a:grpSpLocks/>
            </p:cNvGrpSpPr>
            <p:nvPr/>
          </p:nvGrpSpPr>
          <p:grpSpPr bwMode="auto">
            <a:xfrm>
              <a:off x="3313113" y="5141913"/>
              <a:ext cx="461962" cy="165100"/>
              <a:chOff x="2087" y="3239"/>
              <a:chExt cx="291" cy="104"/>
            </a:xfrm>
          </p:grpSpPr>
          <p:grpSp>
            <p:nvGrpSpPr>
              <p:cNvPr id="2584" name="Group 817"/>
              <p:cNvGrpSpPr>
                <a:grpSpLocks/>
              </p:cNvGrpSpPr>
              <p:nvPr/>
            </p:nvGrpSpPr>
            <p:grpSpPr bwMode="auto">
              <a:xfrm>
                <a:off x="2087" y="3239"/>
                <a:ext cx="291" cy="104"/>
                <a:chOff x="2087" y="3239"/>
                <a:chExt cx="291" cy="104"/>
              </a:xfrm>
            </p:grpSpPr>
            <p:grpSp>
              <p:nvGrpSpPr>
                <p:cNvPr id="2586" name="Group 811"/>
                <p:cNvGrpSpPr>
                  <a:grpSpLocks/>
                </p:cNvGrpSpPr>
                <p:nvPr/>
              </p:nvGrpSpPr>
              <p:grpSpPr bwMode="auto">
                <a:xfrm>
                  <a:off x="2087" y="3239"/>
                  <a:ext cx="291" cy="104"/>
                  <a:chOff x="2087" y="3239"/>
                  <a:chExt cx="291" cy="104"/>
                </a:xfrm>
              </p:grpSpPr>
              <p:sp>
                <p:nvSpPr>
                  <p:cNvPr id="2592" name="Freeform 807"/>
                  <p:cNvSpPr>
                    <a:spLocks/>
                  </p:cNvSpPr>
                  <p:nvPr/>
                </p:nvSpPr>
                <p:spPr bwMode="auto">
                  <a:xfrm>
                    <a:off x="2087" y="3239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93" name="Freeform 808"/>
                  <p:cNvSpPr>
                    <a:spLocks/>
                  </p:cNvSpPr>
                  <p:nvPr/>
                </p:nvSpPr>
                <p:spPr bwMode="auto">
                  <a:xfrm>
                    <a:off x="2088" y="3239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5" y="440"/>
                          <a:pt x="2417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4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94" name="Freeform 809"/>
                  <p:cNvSpPr>
                    <a:spLocks/>
                  </p:cNvSpPr>
                  <p:nvPr/>
                </p:nvSpPr>
                <p:spPr bwMode="auto">
                  <a:xfrm>
                    <a:off x="2087" y="3239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95" name="Freeform 810"/>
                  <p:cNvSpPr>
                    <a:spLocks/>
                  </p:cNvSpPr>
                  <p:nvPr/>
                </p:nvSpPr>
                <p:spPr bwMode="auto">
                  <a:xfrm>
                    <a:off x="2088" y="3264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5" y="27"/>
                          <a:pt x="290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587" name="Freeform 812"/>
                <p:cNvSpPr>
                  <a:spLocks/>
                </p:cNvSpPr>
                <p:nvPr/>
              </p:nvSpPr>
              <p:spPr bwMode="auto">
                <a:xfrm>
                  <a:off x="2226" y="3280"/>
                  <a:ext cx="7" cy="5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6" y="0"/>
                    </a:cxn>
                  </a:cxnLst>
                  <a:rect l="0" t="0" r="r" b="b"/>
                  <a:pathLst>
                    <a:path w="51" h="42">
                      <a:moveTo>
                        <a:pt x="26" y="0"/>
                      </a:moveTo>
                      <a:cubicBezTo>
                        <a:pt x="12" y="0"/>
                        <a:pt x="1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1" y="9"/>
                        <a:pt x="39" y="0"/>
                        <a:pt x="26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88" name="Freeform 813"/>
                <p:cNvSpPr>
                  <a:spLocks/>
                </p:cNvSpPr>
                <p:nvPr/>
              </p:nvSpPr>
              <p:spPr bwMode="auto">
                <a:xfrm>
                  <a:off x="2113" y="3256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6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89" name="Freeform 814"/>
                <p:cNvSpPr>
                  <a:spLocks/>
                </p:cNvSpPr>
                <p:nvPr/>
              </p:nvSpPr>
              <p:spPr bwMode="auto">
                <a:xfrm>
                  <a:off x="2342" y="3263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7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90" name="Freeform 815"/>
                <p:cNvSpPr>
                  <a:spLocks/>
                </p:cNvSpPr>
                <p:nvPr/>
              </p:nvSpPr>
              <p:spPr bwMode="auto">
                <a:xfrm>
                  <a:off x="2286" y="3277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4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6" y="0"/>
                        <a:pt x="1" y="14"/>
                        <a:pt x="0" y="33"/>
                      </a:cubicBezTo>
                      <a:cubicBezTo>
                        <a:pt x="0" y="51"/>
                        <a:pt x="15" y="66"/>
                        <a:pt x="34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91" name="Freeform 816"/>
                <p:cNvSpPr>
                  <a:spLocks/>
                </p:cNvSpPr>
                <p:nvPr/>
              </p:nvSpPr>
              <p:spPr bwMode="auto">
                <a:xfrm>
                  <a:off x="2167" y="3275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8" y="3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58" h="59">
                      <a:moveTo>
                        <a:pt x="29" y="0"/>
                      </a:move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5" y="59"/>
                        <a:pt x="58" y="46"/>
                        <a:pt x="58" y="30"/>
                      </a:cubicBezTo>
                      <a:cubicBezTo>
                        <a:pt x="58" y="13"/>
                        <a:pt x="45" y="0"/>
                        <a:pt x="29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85" name="Oval 818"/>
              <p:cNvSpPr>
                <a:spLocks noChangeArrowheads="1"/>
              </p:cNvSpPr>
              <p:nvPr/>
            </p:nvSpPr>
            <p:spPr bwMode="auto">
              <a:xfrm>
                <a:off x="2165" y="3244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70" name="Group 832"/>
            <p:cNvGrpSpPr>
              <a:grpSpLocks/>
            </p:cNvGrpSpPr>
            <p:nvPr/>
          </p:nvGrpSpPr>
          <p:grpSpPr bwMode="auto">
            <a:xfrm>
              <a:off x="3465513" y="5294313"/>
              <a:ext cx="461962" cy="165100"/>
              <a:chOff x="2183" y="3335"/>
              <a:chExt cx="291" cy="104"/>
            </a:xfrm>
          </p:grpSpPr>
          <p:grpSp>
            <p:nvGrpSpPr>
              <p:cNvPr id="2572" name="Group 830"/>
              <p:cNvGrpSpPr>
                <a:grpSpLocks/>
              </p:cNvGrpSpPr>
              <p:nvPr/>
            </p:nvGrpSpPr>
            <p:grpSpPr bwMode="auto">
              <a:xfrm>
                <a:off x="2183" y="3335"/>
                <a:ext cx="291" cy="104"/>
                <a:chOff x="2183" y="3335"/>
                <a:chExt cx="291" cy="104"/>
              </a:xfrm>
            </p:grpSpPr>
            <p:grpSp>
              <p:nvGrpSpPr>
                <p:cNvPr id="2574" name="Group 824"/>
                <p:cNvGrpSpPr>
                  <a:grpSpLocks/>
                </p:cNvGrpSpPr>
                <p:nvPr/>
              </p:nvGrpSpPr>
              <p:grpSpPr bwMode="auto">
                <a:xfrm>
                  <a:off x="2183" y="3335"/>
                  <a:ext cx="291" cy="104"/>
                  <a:chOff x="2183" y="3335"/>
                  <a:chExt cx="291" cy="104"/>
                </a:xfrm>
              </p:grpSpPr>
              <p:sp>
                <p:nvSpPr>
                  <p:cNvPr id="2580" name="Freeform 820"/>
                  <p:cNvSpPr>
                    <a:spLocks/>
                  </p:cNvSpPr>
                  <p:nvPr/>
                </p:nvSpPr>
                <p:spPr bwMode="auto">
                  <a:xfrm>
                    <a:off x="2183" y="3335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81" name="Freeform 821"/>
                  <p:cNvSpPr>
                    <a:spLocks/>
                  </p:cNvSpPr>
                  <p:nvPr/>
                </p:nvSpPr>
                <p:spPr bwMode="auto">
                  <a:xfrm>
                    <a:off x="2184" y="3335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5" y="440"/>
                          <a:pt x="2417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4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82" name="Freeform 822"/>
                  <p:cNvSpPr>
                    <a:spLocks/>
                  </p:cNvSpPr>
                  <p:nvPr/>
                </p:nvSpPr>
                <p:spPr bwMode="auto">
                  <a:xfrm>
                    <a:off x="2183" y="3335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8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1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583" name="Freeform 823"/>
                  <p:cNvSpPr>
                    <a:spLocks/>
                  </p:cNvSpPr>
                  <p:nvPr/>
                </p:nvSpPr>
                <p:spPr bwMode="auto">
                  <a:xfrm>
                    <a:off x="2184" y="3360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4" y="27"/>
                          <a:pt x="290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575" name="Freeform 825"/>
                <p:cNvSpPr>
                  <a:spLocks/>
                </p:cNvSpPr>
                <p:nvPr/>
              </p:nvSpPr>
              <p:spPr bwMode="auto">
                <a:xfrm>
                  <a:off x="2322" y="3376"/>
                  <a:ext cx="6" cy="5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6" y="0"/>
                    </a:cxn>
                  </a:cxnLst>
                  <a:rect l="0" t="0" r="r" b="b"/>
                  <a:pathLst>
                    <a:path w="51" h="42">
                      <a:moveTo>
                        <a:pt x="26" y="0"/>
                      </a:moveTo>
                      <a:cubicBezTo>
                        <a:pt x="12" y="0"/>
                        <a:pt x="1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1" y="9"/>
                        <a:pt x="39" y="0"/>
                        <a:pt x="26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76" name="Freeform 826"/>
                <p:cNvSpPr>
                  <a:spLocks/>
                </p:cNvSpPr>
                <p:nvPr/>
              </p:nvSpPr>
              <p:spPr bwMode="auto">
                <a:xfrm>
                  <a:off x="2209" y="3352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6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77" name="Freeform 827"/>
                <p:cNvSpPr>
                  <a:spLocks/>
                </p:cNvSpPr>
                <p:nvPr/>
              </p:nvSpPr>
              <p:spPr bwMode="auto">
                <a:xfrm>
                  <a:off x="2438" y="3359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7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78" name="Freeform 828"/>
                <p:cNvSpPr>
                  <a:spLocks/>
                </p:cNvSpPr>
                <p:nvPr/>
              </p:nvSpPr>
              <p:spPr bwMode="auto">
                <a:xfrm>
                  <a:off x="2382" y="3373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4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6" y="0"/>
                        <a:pt x="1" y="14"/>
                        <a:pt x="0" y="33"/>
                      </a:cubicBezTo>
                      <a:cubicBezTo>
                        <a:pt x="0" y="51"/>
                        <a:pt x="15" y="66"/>
                        <a:pt x="34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79" name="Freeform 829"/>
                <p:cNvSpPr>
                  <a:spLocks/>
                </p:cNvSpPr>
                <p:nvPr/>
              </p:nvSpPr>
              <p:spPr bwMode="auto">
                <a:xfrm>
                  <a:off x="2263" y="3371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8" y="30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58" h="59">
                      <a:moveTo>
                        <a:pt x="29" y="0"/>
                      </a:move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5" y="59"/>
                        <a:pt x="58" y="46"/>
                        <a:pt x="58" y="30"/>
                      </a:cubicBezTo>
                      <a:cubicBezTo>
                        <a:pt x="58" y="13"/>
                        <a:pt x="45" y="0"/>
                        <a:pt x="29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73" name="Oval 831"/>
              <p:cNvSpPr>
                <a:spLocks noChangeArrowheads="1"/>
              </p:cNvSpPr>
              <p:nvPr/>
            </p:nvSpPr>
            <p:spPr bwMode="auto">
              <a:xfrm>
                <a:off x="2261" y="3340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71" name="Group 843"/>
            <p:cNvGrpSpPr>
              <a:grpSpLocks/>
            </p:cNvGrpSpPr>
            <p:nvPr/>
          </p:nvGrpSpPr>
          <p:grpSpPr bwMode="auto">
            <a:xfrm>
              <a:off x="3008313" y="4837113"/>
              <a:ext cx="461962" cy="165100"/>
              <a:chOff x="1895" y="3047"/>
              <a:chExt cx="291" cy="104"/>
            </a:xfrm>
          </p:grpSpPr>
          <p:grpSp>
            <p:nvGrpSpPr>
              <p:cNvPr id="2562" name="Group 837"/>
              <p:cNvGrpSpPr>
                <a:grpSpLocks/>
              </p:cNvGrpSpPr>
              <p:nvPr/>
            </p:nvGrpSpPr>
            <p:grpSpPr bwMode="auto">
              <a:xfrm>
                <a:off x="1895" y="3047"/>
                <a:ext cx="291" cy="104"/>
                <a:chOff x="1895" y="3047"/>
                <a:chExt cx="291" cy="104"/>
              </a:xfrm>
            </p:grpSpPr>
            <p:sp>
              <p:nvSpPr>
                <p:cNvPr id="2568" name="Freeform 833"/>
                <p:cNvSpPr>
                  <a:spLocks/>
                </p:cNvSpPr>
                <p:nvPr/>
              </p:nvSpPr>
              <p:spPr bwMode="auto">
                <a:xfrm>
                  <a:off x="1895" y="3047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69" name="Freeform 834"/>
                <p:cNvSpPr>
                  <a:spLocks/>
                </p:cNvSpPr>
                <p:nvPr/>
              </p:nvSpPr>
              <p:spPr bwMode="auto">
                <a:xfrm>
                  <a:off x="1896" y="3047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5" y="440"/>
                        <a:pt x="2417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4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70" name="Freeform 835"/>
                <p:cNvSpPr>
                  <a:spLocks/>
                </p:cNvSpPr>
                <p:nvPr/>
              </p:nvSpPr>
              <p:spPr bwMode="auto">
                <a:xfrm>
                  <a:off x="1895" y="3047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71" name="Freeform 836"/>
                <p:cNvSpPr>
                  <a:spLocks/>
                </p:cNvSpPr>
                <p:nvPr/>
              </p:nvSpPr>
              <p:spPr bwMode="auto">
                <a:xfrm>
                  <a:off x="1896" y="3072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5" y="27"/>
                        <a:pt x="290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63" name="Freeform 838"/>
              <p:cNvSpPr>
                <a:spLocks/>
              </p:cNvSpPr>
              <p:nvPr/>
            </p:nvSpPr>
            <p:spPr bwMode="auto">
              <a:xfrm>
                <a:off x="2034" y="3088"/>
                <a:ext cx="7" cy="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6" y="0"/>
                  </a:cxn>
                </a:cxnLst>
                <a:rect l="0" t="0" r="r" b="b"/>
                <a:pathLst>
                  <a:path w="51" h="42">
                    <a:moveTo>
                      <a:pt x="26" y="0"/>
                    </a:moveTo>
                    <a:cubicBezTo>
                      <a:pt x="12" y="0"/>
                      <a:pt x="1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1" y="9"/>
                      <a:pt x="39" y="0"/>
                      <a:pt x="26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64" name="Freeform 839"/>
              <p:cNvSpPr>
                <a:spLocks/>
              </p:cNvSpPr>
              <p:nvPr/>
            </p:nvSpPr>
            <p:spPr bwMode="auto">
              <a:xfrm>
                <a:off x="1921" y="3064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65" name="Freeform 840"/>
              <p:cNvSpPr>
                <a:spLocks/>
              </p:cNvSpPr>
              <p:nvPr/>
            </p:nvSpPr>
            <p:spPr bwMode="auto">
              <a:xfrm>
                <a:off x="2150" y="3071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7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66" name="Freeform 841"/>
              <p:cNvSpPr>
                <a:spLocks/>
              </p:cNvSpPr>
              <p:nvPr/>
            </p:nvSpPr>
            <p:spPr bwMode="auto">
              <a:xfrm>
                <a:off x="2094" y="3085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4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6" y="0"/>
                      <a:pt x="1" y="14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67" name="Freeform 842"/>
              <p:cNvSpPr>
                <a:spLocks/>
              </p:cNvSpPr>
              <p:nvPr/>
            </p:nvSpPr>
            <p:spPr bwMode="auto">
              <a:xfrm>
                <a:off x="1975" y="3083"/>
                <a:ext cx="7" cy="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8" y="30"/>
                  </a:cxn>
                  <a:cxn ang="0">
                    <a:pos x="29" y="0"/>
                  </a:cxn>
                </a:cxnLst>
                <a:rect l="0" t="0" r="r" b="b"/>
                <a:pathLst>
                  <a:path w="58" h="59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9"/>
                      <a:pt x="58" y="46"/>
                      <a:pt x="58" y="30"/>
                    </a:cubicBezTo>
                    <a:cubicBezTo>
                      <a:pt x="58" y="13"/>
                      <a:pt x="45" y="0"/>
                      <a:pt x="29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72" name="Oval 844"/>
            <p:cNvSpPr>
              <a:spLocks noChangeArrowheads="1"/>
            </p:cNvSpPr>
            <p:nvPr/>
          </p:nvSpPr>
          <p:spPr bwMode="auto">
            <a:xfrm>
              <a:off x="3132138" y="48450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73" name="Group 849"/>
            <p:cNvGrpSpPr>
              <a:grpSpLocks/>
            </p:cNvGrpSpPr>
            <p:nvPr/>
          </p:nvGrpSpPr>
          <p:grpSpPr bwMode="auto">
            <a:xfrm>
              <a:off x="3008313" y="4837113"/>
              <a:ext cx="461962" cy="165100"/>
              <a:chOff x="1895" y="3047"/>
              <a:chExt cx="291" cy="104"/>
            </a:xfrm>
          </p:grpSpPr>
          <p:sp>
            <p:nvSpPr>
              <p:cNvPr id="2558" name="Freeform 845"/>
              <p:cNvSpPr>
                <a:spLocks/>
              </p:cNvSpPr>
              <p:nvPr/>
            </p:nvSpPr>
            <p:spPr bwMode="auto">
              <a:xfrm>
                <a:off x="1895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59" name="Freeform 846"/>
              <p:cNvSpPr>
                <a:spLocks/>
              </p:cNvSpPr>
              <p:nvPr/>
            </p:nvSpPr>
            <p:spPr bwMode="auto">
              <a:xfrm>
                <a:off x="1896" y="3047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60" name="Freeform 847"/>
              <p:cNvSpPr>
                <a:spLocks/>
              </p:cNvSpPr>
              <p:nvPr/>
            </p:nvSpPr>
            <p:spPr bwMode="auto">
              <a:xfrm>
                <a:off x="1895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61" name="Freeform 848"/>
              <p:cNvSpPr>
                <a:spLocks/>
              </p:cNvSpPr>
              <p:nvPr/>
            </p:nvSpPr>
            <p:spPr bwMode="auto">
              <a:xfrm>
                <a:off x="1896" y="3072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5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74" name="Freeform 850"/>
            <p:cNvSpPr>
              <a:spLocks/>
            </p:cNvSpPr>
            <p:nvPr/>
          </p:nvSpPr>
          <p:spPr bwMode="auto">
            <a:xfrm>
              <a:off x="3228975" y="4902201"/>
              <a:ext cx="11112" cy="79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5" name="Freeform 851"/>
            <p:cNvSpPr>
              <a:spLocks/>
            </p:cNvSpPr>
            <p:nvPr/>
          </p:nvSpPr>
          <p:spPr bwMode="auto">
            <a:xfrm>
              <a:off x="3049588" y="4864101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6" name="Freeform 852"/>
            <p:cNvSpPr>
              <a:spLocks/>
            </p:cNvSpPr>
            <p:nvPr/>
          </p:nvSpPr>
          <p:spPr bwMode="auto">
            <a:xfrm>
              <a:off x="3413125" y="48752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7" name="Freeform 853"/>
            <p:cNvSpPr>
              <a:spLocks/>
            </p:cNvSpPr>
            <p:nvPr/>
          </p:nvSpPr>
          <p:spPr bwMode="auto">
            <a:xfrm>
              <a:off x="3324225" y="48974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8" name="Freeform 854"/>
            <p:cNvSpPr>
              <a:spLocks/>
            </p:cNvSpPr>
            <p:nvPr/>
          </p:nvSpPr>
          <p:spPr bwMode="auto">
            <a:xfrm>
              <a:off x="3135313" y="4894263"/>
              <a:ext cx="11112" cy="111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79" name="Group 859"/>
            <p:cNvGrpSpPr>
              <a:grpSpLocks/>
            </p:cNvGrpSpPr>
            <p:nvPr/>
          </p:nvGrpSpPr>
          <p:grpSpPr bwMode="auto">
            <a:xfrm>
              <a:off x="3008313" y="4837113"/>
              <a:ext cx="461962" cy="165100"/>
              <a:chOff x="1895" y="3047"/>
              <a:chExt cx="291" cy="104"/>
            </a:xfrm>
          </p:grpSpPr>
          <p:sp>
            <p:nvSpPr>
              <p:cNvPr id="2554" name="Freeform 855"/>
              <p:cNvSpPr>
                <a:spLocks/>
              </p:cNvSpPr>
              <p:nvPr/>
            </p:nvSpPr>
            <p:spPr bwMode="auto">
              <a:xfrm>
                <a:off x="1895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55" name="Freeform 856"/>
              <p:cNvSpPr>
                <a:spLocks/>
              </p:cNvSpPr>
              <p:nvPr/>
            </p:nvSpPr>
            <p:spPr bwMode="auto">
              <a:xfrm>
                <a:off x="1896" y="3047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56" name="Freeform 857"/>
              <p:cNvSpPr>
                <a:spLocks/>
              </p:cNvSpPr>
              <p:nvPr/>
            </p:nvSpPr>
            <p:spPr bwMode="auto">
              <a:xfrm>
                <a:off x="1895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57" name="Freeform 858"/>
              <p:cNvSpPr>
                <a:spLocks/>
              </p:cNvSpPr>
              <p:nvPr/>
            </p:nvSpPr>
            <p:spPr bwMode="auto">
              <a:xfrm>
                <a:off x="1896" y="3072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5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80" name="Freeform 860"/>
            <p:cNvSpPr>
              <a:spLocks/>
            </p:cNvSpPr>
            <p:nvPr/>
          </p:nvSpPr>
          <p:spPr bwMode="auto">
            <a:xfrm>
              <a:off x="3228975" y="4902201"/>
              <a:ext cx="11112" cy="79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1" name="Freeform 861"/>
            <p:cNvSpPr>
              <a:spLocks/>
            </p:cNvSpPr>
            <p:nvPr/>
          </p:nvSpPr>
          <p:spPr bwMode="auto">
            <a:xfrm>
              <a:off x="3049588" y="4864101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2" name="Freeform 862"/>
            <p:cNvSpPr>
              <a:spLocks/>
            </p:cNvSpPr>
            <p:nvPr/>
          </p:nvSpPr>
          <p:spPr bwMode="auto">
            <a:xfrm>
              <a:off x="3413125" y="48752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3" name="Freeform 863"/>
            <p:cNvSpPr>
              <a:spLocks/>
            </p:cNvSpPr>
            <p:nvPr/>
          </p:nvSpPr>
          <p:spPr bwMode="auto">
            <a:xfrm>
              <a:off x="3324225" y="48974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4" name="Freeform 864"/>
            <p:cNvSpPr>
              <a:spLocks/>
            </p:cNvSpPr>
            <p:nvPr/>
          </p:nvSpPr>
          <p:spPr bwMode="auto">
            <a:xfrm>
              <a:off x="3135313" y="4894263"/>
              <a:ext cx="11112" cy="111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5" name="Oval 865"/>
            <p:cNvSpPr>
              <a:spLocks noChangeArrowheads="1"/>
            </p:cNvSpPr>
            <p:nvPr/>
          </p:nvSpPr>
          <p:spPr bwMode="auto">
            <a:xfrm>
              <a:off x="3132138" y="48450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86" name="Group 876"/>
            <p:cNvGrpSpPr>
              <a:grpSpLocks/>
            </p:cNvGrpSpPr>
            <p:nvPr/>
          </p:nvGrpSpPr>
          <p:grpSpPr bwMode="auto">
            <a:xfrm>
              <a:off x="3160713" y="4989513"/>
              <a:ext cx="461962" cy="165100"/>
              <a:chOff x="1991" y="3143"/>
              <a:chExt cx="291" cy="104"/>
            </a:xfrm>
          </p:grpSpPr>
          <p:grpSp>
            <p:nvGrpSpPr>
              <p:cNvPr id="2544" name="Group 870"/>
              <p:cNvGrpSpPr>
                <a:grpSpLocks/>
              </p:cNvGrpSpPr>
              <p:nvPr/>
            </p:nvGrpSpPr>
            <p:grpSpPr bwMode="auto">
              <a:xfrm>
                <a:off x="1991" y="3143"/>
                <a:ext cx="291" cy="104"/>
                <a:chOff x="1991" y="3143"/>
                <a:chExt cx="291" cy="104"/>
              </a:xfrm>
            </p:grpSpPr>
            <p:sp>
              <p:nvSpPr>
                <p:cNvPr id="2550" name="Freeform 866"/>
                <p:cNvSpPr>
                  <a:spLocks/>
                </p:cNvSpPr>
                <p:nvPr/>
              </p:nvSpPr>
              <p:spPr bwMode="auto">
                <a:xfrm>
                  <a:off x="1991" y="3143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51" name="Freeform 867"/>
                <p:cNvSpPr>
                  <a:spLocks/>
                </p:cNvSpPr>
                <p:nvPr/>
              </p:nvSpPr>
              <p:spPr bwMode="auto">
                <a:xfrm>
                  <a:off x="1992" y="3143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5" y="440"/>
                        <a:pt x="2417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4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52" name="Freeform 868"/>
                <p:cNvSpPr>
                  <a:spLocks/>
                </p:cNvSpPr>
                <p:nvPr/>
              </p:nvSpPr>
              <p:spPr bwMode="auto">
                <a:xfrm>
                  <a:off x="1991" y="3143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53" name="Freeform 869"/>
                <p:cNvSpPr>
                  <a:spLocks/>
                </p:cNvSpPr>
                <p:nvPr/>
              </p:nvSpPr>
              <p:spPr bwMode="auto">
                <a:xfrm>
                  <a:off x="1992" y="3168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5" y="27"/>
                        <a:pt x="290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45" name="Freeform 871"/>
              <p:cNvSpPr>
                <a:spLocks/>
              </p:cNvSpPr>
              <p:nvPr/>
            </p:nvSpPr>
            <p:spPr bwMode="auto">
              <a:xfrm>
                <a:off x="2130" y="3184"/>
                <a:ext cx="7" cy="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6" y="0"/>
                  </a:cxn>
                </a:cxnLst>
                <a:rect l="0" t="0" r="r" b="b"/>
                <a:pathLst>
                  <a:path w="51" h="42">
                    <a:moveTo>
                      <a:pt x="26" y="0"/>
                    </a:moveTo>
                    <a:cubicBezTo>
                      <a:pt x="12" y="0"/>
                      <a:pt x="1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1" y="9"/>
                      <a:pt x="39" y="0"/>
                      <a:pt x="26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6" name="Freeform 872"/>
              <p:cNvSpPr>
                <a:spLocks/>
              </p:cNvSpPr>
              <p:nvPr/>
            </p:nvSpPr>
            <p:spPr bwMode="auto">
              <a:xfrm>
                <a:off x="2017" y="3160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7" name="Freeform 873"/>
              <p:cNvSpPr>
                <a:spLocks/>
              </p:cNvSpPr>
              <p:nvPr/>
            </p:nvSpPr>
            <p:spPr bwMode="auto">
              <a:xfrm>
                <a:off x="2246" y="3167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7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8" name="Freeform 874"/>
              <p:cNvSpPr>
                <a:spLocks/>
              </p:cNvSpPr>
              <p:nvPr/>
            </p:nvSpPr>
            <p:spPr bwMode="auto">
              <a:xfrm>
                <a:off x="2190" y="3181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4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6" y="0"/>
                      <a:pt x="1" y="14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9" name="Freeform 875"/>
              <p:cNvSpPr>
                <a:spLocks/>
              </p:cNvSpPr>
              <p:nvPr/>
            </p:nvSpPr>
            <p:spPr bwMode="auto">
              <a:xfrm>
                <a:off x="2071" y="3179"/>
                <a:ext cx="7" cy="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8" y="30"/>
                  </a:cxn>
                  <a:cxn ang="0">
                    <a:pos x="29" y="0"/>
                  </a:cxn>
                </a:cxnLst>
                <a:rect l="0" t="0" r="r" b="b"/>
                <a:pathLst>
                  <a:path w="58" h="59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9"/>
                      <a:pt x="58" y="46"/>
                      <a:pt x="58" y="30"/>
                    </a:cubicBezTo>
                    <a:cubicBezTo>
                      <a:pt x="58" y="13"/>
                      <a:pt x="45" y="0"/>
                      <a:pt x="29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87" name="Oval 877"/>
            <p:cNvSpPr>
              <a:spLocks noChangeArrowheads="1"/>
            </p:cNvSpPr>
            <p:nvPr/>
          </p:nvSpPr>
          <p:spPr bwMode="auto">
            <a:xfrm>
              <a:off x="3284538" y="49974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88" name="Group 882"/>
            <p:cNvGrpSpPr>
              <a:grpSpLocks/>
            </p:cNvGrpSpPr>
            <p:nvPr/>
          </p:nvGrpSpPr>
          <p:grpSpPr bwMode="auto">
            <a:xfrm>
              <a:off x="3160713" y="4989513"/>
              <a:ext cx="461962" cy="165100"/>
              <a:chOff x="1991" y="3143"/>
              <a:chExt cx="291" cy="104"/>
            </a:xfrm>
          </p:grpSpPr>
          <p:sp>
            <p:nvSpPr>
              <p:cNvPr id="2540" name="Freeform 878"/>
              <p:cNvSpPr>
                <a:spLocks/>
              </p:cNvSpPr>
              <p:nvPr/>
            </p:nvSpPr>
            <p:spPr bwMode="auto">
              <a:xfrm>
                <a:off x="1991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1" name="Freeform 879"/>
              <p:cNvSpPr>
                <a:spLocks/>
              </p:cNvSpPr>
              <p:nvPr/>
            </p:nvSpPr>
            <p:spPr bwMode="auto">
              <a:xfrm>
                <a:off x="1992" y="3143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2" name="Freeform 880"/>
              <p:cNvSpPr>
                <a:spLocks/>
              </p:cNvSpPr>
              <p:nvPr/>
            </p:nvSpPr>
            <p:spPr bwMode="auto">
              <a:xfrm>
                <a:off x="1991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43" name="Freeform 881"/>
              <p:cNvSpPr>
                <a:spLocks/>
              </p:cNvSpPr>
              <p:nvPr/>
            </p:nvSpPr>
            <p:spPr bwMode="auto">
              <a:xfrm>
                <a:off x="1992" y="3168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5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89" name="Freeform 883"/>
            <p:cNvSpPr>
              <a:spLocks/>
            </p:cNvSpPr>
            <p:nvPr/>
          </p:nvSpPr>
          <p:spPr bwMode="auto">
            <a:xfrm>
              <a:off x="3381375" y="5054601"/>
              <a:ext cx="11112" cy="79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0" name="Freeform 884"/>
            <p:cNvSpPr>
              <a:spLocks/>
            </p:cNvSpPr>
            <p:nvPr/>
          </p:nvSpPr>
          <p:spPr bwMode="auto">
            <a:xfrm>
              <a:off x="3201988" y="5016501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1" name="Freeform 885"/>
            <p:cNvSpPr>
              <a:spLocks/>
            </p:cNvSpPr>
            <p:nvPr/>
          </p:nvSpPr>
          <p:spPr bwMode="auto">
            <a:xfrm>
              <a:off x="3565525" y="50276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2" name="Freeform 886"/>
            <p:cNvSpPr>
              <a:spLocks/>
            </p:cNvSpPr>
            <p:nvPr/>
          </p:nvSpPr>
          <p:spPr bwMode="auto">
            <a:xfrm>
              <a:off x="3476625" y="50498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3" name="Freeform 887"/>
            <p:cNvSpPr>
              <a:spLocks/>
            </p:cNvSpPr>
            <p:nvPr/>
          </p:nvSpPr>
          <p:spPr bwMode="auto">
            <a:xfrm>
              <a:off x="3287713" y="5046663"/>
              <a:ext cx="11112" cy="111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94" name="Group 892"/>
            <p:cNvGrpSpPr>
              <a:grpSpLocks/>
            </p:cNvGrpSpPr>
            <p:nvPr/>
          </p:nvGrpSpPr>
          <p:grpSpPr bwMode="auto">
            <a:xfrm>
              <a:off x="3160713" y="4989513"/>
              <a:ext cx="461962" cy="165100"/>
              <a:chOff x="1991" y="3143"/>
              <a:chExt cx="291" cy="104"/>
            </a:xfrm>
          </p:grpSpPr>
          <p:sp>
            <p:nvSpPr>
              <p:cNvPr id="2536" name="Freeform 888"/>
              <p:cNvSpPr>
                <a:spLocks/>
              </p:cNvSpPr>
              <p:nvPr/>
            </p:nvSpPr>
            <p:spPr bwMode="auto">
              <a:xfrm>
                <a:off x="1991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7" name="Freeform 889"/>
              <p:cNvSpPr>
                <a:spLocks/>
              </p:cNvSpPr>
              <p:nvPr/>
            </p:nvSpPr>
            <p:spPr bwMode="auto">
              <a:xfrm>
                <a:off x="1992" y="3143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8" name="Freeform 890"/>
              <p:cNvSpPr>
                <a:spLocks/>
              </p:cNvSpPr>
              <p:nvPr/>
            </p:nvSpPr>
            <p:spPr bwMode="auto">
              <a:xfrm>
                <a:off x="1991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9" name="Freeform 891"/>
              <p:cNvSpPr>
                <a:spLocks/>
              </p:cNvSpPr>
              <p:nvPr/>
            </p:nvSpPr>
            <p:spPr bwMode="auto">
              <a:xfrm>
                <a:off x="1992" y="3168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5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95" name="Freeform 893"/>
            <p:cNvSpPr>
              <a:spLocks/>
            </p:cNvSpPr>
            <p:nvPr/>
          </p:nvSpPr>
          <p:spPr bwMode="auto">
            <a:xfrm>
              <a:off x="3381375" y="5054601"/>
              <a:ext cx="11112" cy="79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6" name="Freeform 894"/>
            <p:cNvSpPr>
              <a:spLocks/>
            </p:cNvSpPr>
            <p:nvPr/>
          </p:nvSpPr>
          <p:spPr bwMode="auto">
            <a:xfrm>
              <a:off x="3201988" y="5016501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7" name="Freeform 895"/>
            <p:cNvSpPr>
              <a:spLocks/>
            </p:cNvSpPr>
            <p:nvPr/>
          </p:nvSpPr>
          <p:spPr bwMode="auto">
            <a:xfrm>
              <a:off x="3565525" y="50276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8" name="Freeform 896"/>
            <p:cNvSpPr>
              <a:spLocks/>
            </p:cNvSpPr>
            <p:nvPr/>
          </p:nvSpPr>
          <p:spPr bwMode="auto">
            <a:xfrm>
              <a:off x="3476625" y="50498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9" name="Freeform 897"/>
            <p:cNvSpPr>
              <a:spLocks/>
            </p:cNvSpPr>
            <p:nvPr/>
          </p:nvSpPr>
          <p:spPr bwMode="auto">
            <a:xfrm>
              <a:off x="3287713" y="5046663"/>
              <a:ext cx="11112" cy="111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0" name="Oval 898"/>
            <p:cNvSpPr>
              <a:spLocks noChangeArrowheads="1"/>
            </p:cNvSpPr>
            <p:nvPr/>
          </p:nvSpPr>
          <p:spPr bwMode="auto">
            <a:xfrm>
              <a:off x="3284538" y="49974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01" name="Group 909"/>
            <p:cNvGrpSpPr>
              <a:grpSpLocks/>
            </p:cNvGrpSpPr>
            <p:nvPr/>
          </p:nvGrpSpPr>
          <p:grpSpPr bwMode="auto">
            <a:xfrm>
              <a:off x="3313113" y="5141913"/>
              <a:ext cx="461962" cy="165100"/>
              <a:chOff x="2087" y="3239"/>
              <a:chExt cx="291" cy="104"/>
            </a:xfrm>
          </p:grpSpPr>
          <p:grpSp>
            <p:nvGrpSpPr>
              <p:cNvPr id="2526" name="Group 903"/>
              <p:cNvGrpSpPr>
                <a:grpSpLocks/>
              </p:cNvGrpSpPr>
              <p:nvPr/>
            </p:nvGrpSpPr>
            <p:grpSpPr bwMode="auto">
              <a:xfrm>
                <a:off x="2087" y="3239"/>
                <a:ext cx="291" cy="104"/>
                <a:chOff x="2087" y="3239"/>
                <a:chExt cx="291" cy="104"/>
              </a:xfrm>
            </p:grpSpPr>
            <p:sp>
              <p:nvSpPr>
                <p:cNvPr id="2532" name="Freeform 899"/>
                <p:cNvSpPr>
                  <a:spLocks/>
                </p:cNvSpPr>
                <p:nvPr/>
              </p:nvSpPr>
              <p:spPr bwMode="auto">
                <a:xfrm>
                  <a:off x="2087" y="3239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33" name="Freeform 900"/>
                <p:cNvSpPr>
                  <a:spLocks/>
                </p:cNvSpPr>
                <p:nvPr/>
              </p:nvSpPr>
              <p:spPr bwMode="auto">
                <a:xfrm>
                  <a:off x="2088" y="3239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5" y="440"/>
                        <a:pt x="2417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4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34" name="Freeform 901"/>
                <p:cNvSpPr>
                  <a:spLocks/>
                </p:cNvSpPr>
                <p:nvPr/>
              </p:nvSpPr>
              <p:spPr bwMode="auto">
                <a:xfrm>
                  <a:off x="2087" y="3239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35" name="Freeform 902"/>
                <p:cNvSpPr>
                  <a:spLocks/>
                </p:cNvSpPr>
                <p:nvPr/>
              </p:nvSpPr>
              <p:spPr bwMode="auto">
                <a:xfrm>
                  <a:off x="2088" y="3264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5" y="27"/>
                        <a:pt x="290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27" name="Freeform 904"/>
              <p:cNvSpPr>
                <a:spLocks/>
              </p:cNvSpPr>
              <p:nvPr/>
            </p:nvSpPr>
            <p:spPr bwMode="auto">
              <a:xfrm>
                <a:off x="2226" y="3280"/>
                <a:ext cx="7" cy="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6" y="0"/>
                  </a:cxn>
                </a:cxnLst>
                <a:rect l="0" t="0" r="r" b="b"/>
                <a:pathLst>
                  <a:path w="51" h="42">
                    <a:moveTo>
                      <a:pt x="26" y="0"/>
                    </a:moveTo>
                    <a:cubicBezTo>
                      <a:pt x="12" y="0"/>
                      <a:pt x="1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1" y="9"/>
                      <a:pt x="39" y="0"/>
                      <a:pt x="26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8" name="Freeform 905"/>
              <p:cNvSpPr>
                <a:spLocks/>
              </p:cNvSpPr>
              <p:nvPr/>
            </p:nvSpPr>
            <p:spPr bwMode="auto">
              <a:xfrm>
                <a:off x="2113" y="3256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9" name="Freeform 906"/>
              <p:cNvSpPr>
                <a:spLocks/>
              </p:cNvSpPr>
              <p:nvPr/>
            </p:nvSpPr>
            <p:spPr bwMode="auto">
              <a:xfrm>
                <a:off x="2342" y="3263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7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0" name="Freeform 907"/>
              <p:cNvSpPr>
                <a:spLocks/>
              </p:cNvSpPr>
              <p:nvPr/>
            </p:nvSpPr>
            <p:spPr bwMode="auto">
              <a:xfrm>
                <a:off x="2286" y="3277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4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6" y="0"/>
                      <a:pt x="1" y="14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31" name="Freeform 908"/>
              <p:cNvSpPr>
                <a:spLocks/>
              </p:cNvSpPr>
              <p:nvPr/>
            </p:nvSpPr>
            <p:spPr bwMode="auto">
              <a:xfrm>
                <a:off x="2167" y="3275"/>
                <a:ext cx="7" cy="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8" y="30"/>
                  </a:cxn>
                  <a:cxn ang="0">
                    <a:pos x="29" y="0"/>
                  </a:cxn>
                </a:cxnLst>
                <a:rect l="0" t="0" r="r" b="b"/>
                <a:pathLst>
                  <a:path w="58" h="59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9"/>
                      <a:pt x="58" y="46"/>
                      <a:pt x="58" y="30"/>
                    </a:cubicBezTo>
                    <a:cubicBezTo>
                      <a:pt x="58" y="13"/>
                      <a:pt x="45" y="0"/>
                      <a:pt x="29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02" name="Oval 910"/>
            <p:cNvSpPr>
              <a:spLocks noChangeArrowheads="1"/>
            </p:cNvSpPr>
            <p:nvPr/>
          </p:nvSpPr>
          <p:spPr bwMode="auto">
            <a:xfrm>
              <a:off x="3436938" y="51498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03" name="Group 915"/>
            <p:cNvGrpSpPr>
              <a:grpSpLocks/>
            </p:cNvGrpSpPr>
            <p:nvPr/>
          </p:nvGrpSpPr>
          <p:grpSpPr bwMode="auto">
            <a:xfrm>
              <a:off x="3313113" y="5141913"/>
              <a:ext cx="461962" cy="165100"/>
              <a:chOff x="2087" y="3239"/>
              <a:chExt cx="291" cy="104"/>
            </a:xfrm>
          </p:grpSpPr>
          <p:sp>
            <p:nvSpPr>
              <p:cNvPr id="2522" name="Freeform 911"/>
              <p:cNvSpPr>
                <a:spLocks/>
              </p:cNvSpPr>
              <p:nvPr/>
            </p:nvSpPr>
            <p:spPr bwMode="auto">
              <a:xfrm>
                <a:off x="2087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3" name="Freeform 912"/>
              <p:cNvSpPr>
                <a:spLocks/>
              </p:cNvSpPr>
              <p:nvPr/>
            </p:nvSpPr>
            <p:spPr bwMode="auto">
              <a:xfrm>
                <a:off x="2088" y="3239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4" name="Freeform 913"/>
              <p:cNvSpPr>
                <a:spLocks/>
              </p:cNvSpPr>
              <p:nvPr/>
            </p:nvSpPr>
            <p:spPr bwMode="auto">
              <a:xfrm>
                <a:off x="2087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5" name="Freeform 914"/>
              <p:cNvSpPr>
                <a:spLocks/>
              </p:cNvSpPr>
              <p:nvPr/>
            </p:nvSpPr>
            <p:spPr bwMode="auto">
              <a:xfrm>
                <a:off x="2088" y="3264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5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04" name="Freeform 916"/>
            <p:cNvSpPr>
              <a:spLocks/>
            </p:cNvSpPr>
            <p:nvPr/>
          </p:nvSpPr>
          <p:spPr bwMode="auto">
            <a:xfrm>
              <a:off x="3533775" y="5207001"/>
              <a:ext cx="11112" cy="79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5" name="Freeform 917"/>
            <p:cNvSpPr>
              <a:spLocks/>
            </p:cNvSpPr>
            <p:nvPr/>
          </p:nvSpPr>
          <p:spPr bwMode="auto">
            <a:xfrm>
              <a:off x="3354388" y="5168901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6" name="Freeform 918"/>
            <p:cNvSpPr>
              <a:spLocks/>
            </p:cNvSpPr>
            <p:nvPr/>
          </p:nvSpPr>
          <p:spPr bwMode="auto">
            <a:xfrm>
              <a:off x="3717925" y="51800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7" name="Freeform 919"/>
            <p:cNvSpPr>
              <a:spLocks/>
            </p:cNvSpPr>
            <p:nvPr/>
          </p:nvSpPr>
          <p:spPr bwMode="auto">
            <a:xfrm>
              <a:off x="3629025" y="52022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8" name="Freeform 920"/>
            <p:cNvSpPr>
              <a:spLocks/>
            </p:cNvSpPr>
            <p:nvPr/>
          </p:nvSpPr>
          <p:spPr bwMode="auto">
            <a:xfrm>
              <a:off x="3440113" y="5199063"/>
              <a:ext cx="11112" cy="111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09" name="Group 925"/>
            <p:cNvGrpSpPr>
              <a:grpSpLocks/>
            </p:cNvGrpSpPr>
            <p:nvPr/>
          </p:nvGrpSpPr>
          <p:grpSpPr bwMode="auto">
            <a:xfrm>
              <a:off x="3313113" y="5141913"/>
              <a:ext cx="461962" cy="165100"/>
              <a:chOff x="2087" y="3239"/>
              <a:chExt cx="291" cy="104"/>
            </a:xfrm>
          </p:grpSpPr>
          <p:sp>
            <p:nvSpPr>
              <p:cNvPr id="2518" name="Freeform 921"/>
              <p:cNvSpPr>
                <a:spLocks/>
              </p:cNvSpPr>
              <p:nvPr/>
            </p:nvSpPr>
            <p:spPr bwMode="auto">
              <a:xfrm>
                <a:off x="2087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9" name="Freeform 922"/>
              <p:cNvSpPr>
                <a:spLocks/>
              </p:cNvSpPr>
              <p:nvPr/>
            </p:nvSpPr>
            <p:spPr bwMode="auto">
              <a:xfrm>
                <a:off x="2088" y="3239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0" name="Freeform 923"/>
              <p:cNvSpPr>
                <a:spLocks/>
              </p:cNvSpPr>
              <p:nvPr/>
            </p:nvSpPr>
            <p:spPr bwMode="auto">
              <a:xfrm>
                <a:off x="2087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21" name="Freeform 924"/>
              <p:cNvSpPr>
                <a:spLocks/>
              </p:cNvSpPr>
              <p:nvPr/>
            </p:nvSpPr>
            <p:spPr bwMode="auto">
              <a:xfrm>
                <a:off x="2088" y="3264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5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10" name="Freeform 926"/>
            <p:cNvSpPr>
              <a:spLocks/>
            </p:cNvSpPr>
            <p:nvPr/>
          </p:nvSpPr>
          <p:spPr bwMode="auto">
            <a:xfrm>
              <a:off x="3533775" y="5207001"/>
              <a:ext cx="11112" cy="79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1" name="Freeform 927"/>
            <p:cNvSpPr>
              <a:spLocks/>
            </p:cNvSpPr>
            <p:nvPr/>
          </p:nvSpPr>
          <p:spPr bwMode="auto">
            <a:xfrm>
              <a:off x="3354388" y="5168901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2" name="Freeform 928"/>
            <p:cNvSpPr>
              <a:spLocks/>
            </p:cNvSpPr>
            <p:nvPr/>
          </p:nvSpPr>
          <p:spPr bwMode="auto">
            <a:xfrm>
              <a:off x="3717925" y="51800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3" name="Freeform 929"/>
            <p:cNvSpPr>
              <a:spLocks/>
            </p:cNvSpPr>
            <p:nvPr/>
          </p:nvSpPr>
          <p:spPr bwMode="auto">
            <a:xfrm>
              <a:off x="3629025" y="52022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4" name="Freeform 930"/>
            <p:cNvSpPr>
              <a:spLocks/>
            </p:cNvSpPr>
            <p:nvPr/>
          </p:nvSpPr>
          <p:spPr bwMode="auto">
            <a:xfrm>
              <a:off x="3440113" y="5199063"/>
              <a:ext cx="11112" cy="111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5" name="Oval 931"/>
            <p:cNvSpPr>
              <a:spLocks noChangeArrowheads="1"/>
            </p:cNvSpPr>
            <p:nvPr/>
          </p:nvSpPr>
          <p:spPr bwMode="auto">
            <a:xfrm>
              <a:off x="3436938" y="51498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16" name="Group 942"/>
            <p:cNvGrpSpPr>
              <a:grpSpLocks/>
            </p:cNvGrpSpPr>
            <p:nvPr/>
          </p:nvGrpSpPr>
          <p:grpSpPr bwMode="auto">
            <a:xfrm>
              <a:off x="3465513" y="5294313"/>
              <a:ext cx="461962" cy="165100"/>
              <a:chOff x="2183" y="3335"/>
              <a:chExt cx="291" cy="104"/>
            </a:xfrm>
          </p:grpSpPr>
          <p:grpSp>
            <p:nvGrpSpPr>
              <p:cNvPr id="2508" name="Group 936"/>
              <p:cNvGrpSpPr>
                <a:grpSpLocks/>
              </p:cNvGrpSpPr>
              <p:nvPr/>
            </p:nvGrpSpPr>
            <p:grpSpPr bwMode="auto">
              <a:xfrm>
                <a:off x="2183" y="3335"/>
                <a:ext cx="291" cy="104"/>
                <a:chOff x="2183" y="3335"/>
                <a:chExt cx="291" cy="104"/>
              </a:xfrm>
            </p:grpSpPr>
            <p:sp>
              <p:nvSpPr>
                <p:cNvPr id="2514" name="Freeform 932"/>
                <p:cNvSpPr>
                  <a:spLocks/>
                </p:cNvSpPr>
                <p:nvPr/>
              </p:nvSpPr>
              <p:spPr bwMode="auto">
                <a:xfrm>
                  <a:off x="2183" y="3335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15" name="Freeform 933"/>
                <p:cNvSpPr>
                  <a:spLocks/>
                </p:cNvSpPr>
                <p:nvPr/>
              </p:nvSpPr>
              <p:spPr bwMode="auto">
                <a:xfrm>
                  <a:off x="2184" y="3335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5" y="440"/>
                        <a:pt x="2417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4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16" name="Freeform 934"/>
                <p:cNvSpPr>
                  <a:spLocks/>
                </p:cNvSpPr>
                <p:nvPr/>
              </p:nvSpPr>
              <p:spPr bwMode="auto">
                <a:xfrm>
                  <a:off x="2183" y="3335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8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1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17" name="Freeform 935"/>
                <p:cNvSpPr>
                  <a:spLocks/>
                </p:cNvSpPr>
                <p:nvPr/>
              </p:nvSpPr>
              <p:spPr bwMode="auto">
                <a:xfrm>
                  <a:off x="2184" y="3360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4" y="27"/>
                        <a:pt x="290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509" name="Freeform 937"/>
              <p:cNvSpPr>
                <a:spLocks/>
              </p:cNvSpPr>
              <p:nvPr/>
            </p:nvSpPr>
            <p:spPr bwMode="auto">
              <a:xfrm>
                <a:off x="2322" y="3376"/>
                <a:ext cx="6" cy="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6" y="0"/>
                  </a:cxn>
                </a:cxnLst>
                <a:rect l="0" t="0" r="r" b="b"/>
                <a:pathLst>
                  <a:path w="51" h="42">
                    <a:moveTo>
                      <a:pt x="26" y="0"/>
                    </a:moveTo>
                    <a:cubicBezTo>
                      <a:pt x="12" y="0"/>
                      <a:pt x="1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1" y="9"/>
                      <a:pt x="39" y="0"/>
                      <a:pt x="26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0" name="Freeform 938"/>
              <p:cNvSpPr>
                <a:spLocks/>
              </p:cNvSpPr>
              <p:nvPr/>
            </p:nvSpPr>
            <p:spPr bwMode="auto">
              <a:xfrm>
                <a:off x="2209" y="3352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1" name="Freeform 939"/>
              <p:cNvSpPr>
                <a:spLocks/>
              </p:cNvSpPr>
              <p:nvPr/>
            </p:nvSpPr>
            <p:spPr bwMode="auto">
              <a:xfrm>
                <a:off x="2438" y="3359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7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2" name="Freeform 940"/>
              <p:cNvSpPr>
                <a:spLocks/>
              </p:cNvSpPr>
              <p:nvPr/>
            </p:nvSpPr>
            <p:spPr bwMode="auto">
              <a:xfrm>
                <a:off x="2382" y="3373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4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6" y="0"/>
                      <a:pt x="1" y="14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13" name="Freeform 941"/>
              <p:cNvSpPr>
                <a:spLocks/>
              </p:cNvSpPr>
              <p:nvPr/>
            </p:nvSpPr>
            <p:spPr bwMode="auto">
              <a:xfrm>
                <a:off x="2263" y="3371"/>
                <a:ext cx="7" cy="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8" y="30"/>
                  </a:cxn>
                  <a:cxn ang="0">
                    <a:pos x="29" y="0"/>
                  </a:cxn>
                </a:cxnLst>
                <a:rect l="0" t="0" r="r" b="b"/>
                <a:pathLst>
                  <a:path w="58" h="59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9"/>
                      <a:pt x="58" y="46"/>
                      <a:pt x="58" y="30"/>
                    </a:cubicBezTo>
                    <a:cubicBezTo>
                      <a:pt x="58" y="13"/>
                      <a:pt x="45" y="0"/>
                      <a:pt x="29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17" name="Oval 943"/>
            <p:cNvSpPr>
              <a:spLocks noChangeArrowheads="1"/>
            </p:cNvSpPr>
            <p:nvPr/>
          </p:nvSpPr>
          <p:spPr bwMode="auto">
            <a:xfrm>
              <a:off x="3589338" y="53022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18" name="Group 948"/>
            <p:cNvGrpSpPr>
              <a:grpSpLocks/>
            </p:cNvGrpSpPr>
            <p:nvPr/>
          </p:nvGrpSpPr>
          <p:grpSpPr bwMode="auto">
            <a:xfrm>
              <a:off x="3465513" y="5294313"/>
              <a:ext cx="461962" cy="165100"/>
              <a:chOff x="2183" y="3335"/>
              <a:chExt cx="291" cy="104"/>
            </a:xfrm>
          </p:grpSpPr>
          <p:sp>
            <p:nvSpPr>
              <p:cNvPr id="2504" name="Freeform 944"/>
              <p:cNvSpPr>
                <a:spLocks/>
              </p:cNvSpPr>
              <p:nvPr/>
            </p:nvSpPr>
            <p:spPr bwMode="auto">
              <a:xfrm>
                <a:off x="2183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5" name="Freeform 945"/>
              <p:cNvSpPr>
                <a:spLocks/>
              </p:cNvSpPr>
              <p:nvPr/>
            </p:nvSpPr>
            <p:spPr bwMode="auto">
              <a:xfrm>
                <a:off x="2184" y="3335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6" name="Freeform 946"/>
              <p:cNvSpPr>
                <a:spLocks/>
              </p:cNvSpPr>
              <p:nvPr/>
            </p:nvSpPr>
            <p:spPr bwMode="auto">
              <a:xfrm>
                <a:off x="2183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7" name="Freeform 947"/>
              <p:cNvSpPr>
                <a:spLocks/>
              </p:cNvSpPr>
              <p:nvPr/>
            </p:nvSpPr>
            <p:spPr bwMode="auto">
              <a:xfrm>
                <a:off x="2184" y="3360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19" name="Freeform 949"/>
            <p:cNvSpPr>
              <a:spLocks/>
            </p:cNvSpPr>
            <p:nvPr/>
          </p:nvSpPr>
          <p:spPr bwMode="auto">
            <a:xfrm>
              <a:off x="3686175" y="5359401"/>
              <a:ext cx="9525" cy="79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0" name="Freeform 950"/>
            <p:cNvSpPr>
              <a:spLocks/>
            </p:cNvSpPr>
            <p:nvPr/>
          </p:nvSpPr>
          <p:spPr bwMode="auto">
            <a:xfrm>
              <a:off x="3506788" y="5321301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1" name="Freeform 951"/>
            <p:cNvSpPr>
              <a:spLocks/>
            </p:cNvSpPr>
            <p:nvPr/>
          </p:nvSpPr>
          <p:spPr bwMode="auto">
            <a:xfrm>
              <a:off x="3870325" y="53324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2" name="Freeform 952"/>
            <p:cNvSpPr>
              <a:spLocks/>
            </p:cNvSpPr>
            <p:nvPr/>
          </p:nvSpPr>
          <p:spPr bwMode="auto">
            <a:xfrm>
              <a:off x="3781425" y="53546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3" name="Freeform 953"/>
            <p:cNvSpPr>
              <a:spLocks/>
            </p:cNvSpPr>
            <p:nvPr/>
          </p:nvSpPr>
          <p:spPr bwMode="auto">
            <a:xfrm>
              <a:off x="3592513" y="5351463"/>
              <a:ext cx="11112" cy="111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24" name="Group 958"/>
            <p:cNvGrpSpPr>
              <a:grpSpLocks/>
            </p:cNvGrpSpPr>
            <p:nvPr/>
          </p:nvGrpSpPr>
          <p:grpSpPr bwMode="auto">
            <a:xfrm>
              <a:off x="3465513" y="5294313"/>
              <a:ext cx="461962" cy="165100"/>
              <a:chOff x="2183" y="3335"/>
              <a:chExt cx="291" cy="104"/>
            </a:xfrm>
          </p:grpSpPr>
          <p:sp>
            <p:nvSpPr>
              <p:cNvPr id="2500" name="Freeform 954"/>
              <p:cNvSpPr>
                <a:spLocks/>
              </p:cNvSpPr>
              <p:nvPr/>
            </p:nvSpPr>
            <p:spPr bwMode="auto">
              <a:xfrm>
                <a:off x="2183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1" name="Freeform 955"/>
              <p:cNvSpPr>
                <a:spLocks/>
              </p:cNvSpPr>
              <p:nvPr/>
            </p:nvSpPr>
            <p:spPr bwMode="auto">
              <a:xfrm>
                <a:off x="2184" y="3335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5" y="440"/>
                      <a:pt x="2417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4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2" name="Freeform 956"/>
              <p:cNvSpPr>
                <a:spLocks/>
              </p:cNvSpPr>
              <p:nvPr/>
            </p:nvSpPr>
            <p:spPr bwMode="auto">
              <a:xfrm>
                <a:off x="2183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8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1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03" name="Freeform 957"/>
              <p:cNvSpPr>
                <a:spLocks/>
              </p:cNvSpPr>
              <p:nvPr/>
            </p:nvSpPr>
            <p:spPr bwMode="auto">
              <a:xfrm>
                <a:off x="2184" y="3360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90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25" name="Freeform 959"/>
            <p:cNvSpPr>
              <a:spLocks/>
            </p:cNvSpPr>
            <p:nvPr/>
          </p:nvSpPr>
          <p:spPr bwMode="auto">
            <a:xfrm>
              <a:off x="3686175" y="5359401"/>
              <a:ext cx="9525" cy="79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6" y="0"/>
                </a:cxn>
              </a:cxnLst>
              <a:rect l="0" t="0" r="r" b="b"/>
              <a:pathLst>
                <a:path w="51" h="42">
                  <a:moveTo>
                    <a:pt x="26" y="0"/>
                  </a:moveTo>
                  <a:cubicBezTo>
                    <a:pt x="12" y="0"/>
                    <a:pt x="1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1" y="9"/>
                    <a:pt x="39" y="0"/>
                    <a:pt x="26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6" name="Freeform 960"/>
            <p:cNvSpPr>
              <a:spLocks/>
            </p:cNvSpPr>
            <p:nvPr/>
          </p:nvSpPr>
          <p:spPr bwMode="auto">
            <a:xfrm>
              <a:off x="3506788" y="5321301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7" name="Freeform 961"/>
            <p:cNvSpPr>
              <a:spLocks/>
            </p:cNvSpPr>
            <p:nvPr/>
          </p:nvSpPr>
          <p:spPr bwMode="auto">
            <a:xfrm>
              <a:off x="3870325" y="53324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8" name="Freeform 962"/>
            <p:cNvSpPr>
              <a:spLocks/>
            </p:cNvSpPr>
            <p:nvPr/>
          </p:nvSpPr>
          <p:spPr bwMode="auto">
            <a:xfrm>
              <a:off x="3781425" y="53546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6" y="0"/>
                    <a:pt x="1" y="14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9" name="Freeform 963"/>
            <p:cNvSpPr>
              <a:spLocks/>
            </p:cNvSpPr>
            <p:nvPr/>
          </p:nvSpPr>
          <p:spPr bwMode="auto">
            <a:xfrm>
              <a:off x="3592513" y="5351463"/>
              <a:ext cx="11112" cy="111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8" y="30"/>
                </a:cxn>
                <a:cxn ang="0">
                  <a:pos x="29" y="0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9"/>
                    <a:pt x="58" y="46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0" name="Oval 964"/>
            <p:cNvSpPr>
              <a:spLocks noChangeArrowheads="1"/>
            </p:cNvSpPr>
            <p:nvPr/>
          </p:nvSpPr>
          <p:spPr bwMode="auto">
            <a:xfrm>
              <a:off x="3589338" y="53022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31" name="Group 977"/>
            <p:cNvGrpSpPr>
              <a:grpSpLocks/>
            </p:cNvGrpSpPr>
            <p:nvPr/>
          </p:nvGrpSpPr>
          <p:grpSpPr bwMode="auto">
            <a:xfrm>
              <a:off x="2530475" y="4837113"/>
              <a:ext cx="461962" cy="165100"/>
              <a:chOff x="1594" y="3047"/>
              <a:chExt cx="291" cy="104"/>
            </a:xfrm>
          </p:grpSpPr>
          <p:grpSp>
            <p:nvGrpSpPr>
              <p:cNvPr id="2488" name="Group 975"/>
              <p:cNvGrpSpPr>
                <a:grpSpLocks/>
              </p:cNvGrpSpPr>
              <p:nvPr/>
            </p:nvGrpSpPr>
            <p:grpSpPr bwMode="auto">
              <a:xfrm>
                <a:off x="1594" y="3047"/>
                <a:ext cx="291" cy="104"/>
                <a:chOff x="1594" y="3047"/>
                <a:chExt cx="291" cy="104"/>
              </a:xfrm>
            </p:grpSpPr>
            <p:grpSp>
              <p:nvGrpSpPr>
                <p:cNvPr id="2490" name="Group 969"/>
                <p:cNvGrpSpPr>
                  <a:grpSpLocks/>
                </p:cNvGrpSpPr>
                <p:nvPr/>
              </p:nvGrpSpPr>
              <p:grpSpPr bwMode="auto">
                <a:xfrm>
                  <a:off x="1594" y="3047"/>
                  <a:ext cx="291" cy="104"/>
                  <a:chOff x="1594" y="3047"/>
                  <a:chExt cx="291" cy="104"/>
                </a:xfrm>
              </p:grpSpPr>
              <p:sp>
                <p:nvSpPr>
                  <p:cNvPr id="2496" name="Freeform 965"/>
                  <p:cNvSpPr>
                    <a:spLocks/>
                  </p:cNvSpPr>
                  <p:nvPr/>
                </p:nvSpPr>
                <p:spPr bwMode="auto">
                  <a:xfrm>
                    <a:off x="1594" y="3047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97" name="Freeform 966"/>
                  <p:cNvSpPr>
                    <a:spLocks/>
                  </p:cNvSpPr>
                  <p:nvPr/>
                </p:nvSpPr>
                <p:spPr bwMode="auto">
                  <a:xfrm>
                    <a:off x="1595" y="3047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4" y="440"/>
                          <a:pt x="2416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3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98" name="Freeform 967"/>
                  <p:cNvSpPr>
                    <a:spLocks/>
                  </p:cNvSpPr>
                  <p:nvPr/>
                </p:nvSpPr>
                <p:spPr bwMode="auto">
                  <a:xfrm>
                    <a:off x="1594" y="3047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99" name="Freeform 968"/>
                  <p:cNvSpPr>
                    <a:spLocks/>
                  </p:cNvSpPr>
                  <p:nvPr/>
                </p:nvSpPr>
                <p:spPr bwMode="auto">
                  <a:xfrm>
                    <a:off x="1595" y="3072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4" y="27"/>
                          <a:pt x="289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491" name="Freeform 970"/>
                <p:cNvSpPr>
                  <a:spLocks/>
                </p:cNvSpPr>
                <p:nvPr/>
              </p:nvSpPr>
              <p:spPr bwMode="auto">
                <a:xfrm>
                  <a:off x="1733" y="3088"/>
                  <a:ext cx="6" cy="5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50" h="42">
                      <a:moveTo>
                        <a:pt x="25" y="0"/>
                      </a:moveTo>
                      <a:cubicBezTo>
                        <a:pt x="11" y="0"/>
                        <a:pt x="0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0" y="9"/>
                        <a:pt x="39" y="0"/>
                        <a:pt x="25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92" name="Freeform 971"/>
                <p:cNvSpPr>
                  <a:spLocks/>
                </p:cNvSpPr>
                <p:nvPr/>
              </p:nvSpPr>
              <p:spPr bwMode="auto">
                <a:xfrm>
                  <a:off x="1620" y="3064"/>
                  <a:ext cx="10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8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6" h="75">
                      <a:moveTo>
                        <a:pt x="38" y="0"/>
                      </a:moveTo>
                      <a:cubicBezTo>
                        <a:pt x="18" y="0"/>
                        <a:pt x="1" y="16"/>
                        <a:pt x="0" y="37"/>
                      </a:cubicBezTo>
                      <a:cubicBezTo>
                        <a:pt x="0" y="58"/>
                        <a:pt x="17" y="75"/>
                        <a:pt x="38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6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93" name="Freeform 972"/>
                <p:cNvSpPr>
                  <a:spLocks/>
                </p:cNvSpPr>
                <p:nvPr/>
              </p:nvSpPr>
              <p:spPr bwMode="auto">
                <a:xfrm>
                  <a:off x="1849" y="3071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94" name="Freeform 973"/>
                <p:cNvSpPr>
                  <a:spLocks/>
                </p:cNvSpPr>
                <p:nvPr/>
              </p:nvSpPr>
              <p:spPr bwMode="auto">
                <a:xfrm>
                  <a:off x="1793" y="3085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3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5" y="0"/>
                        <a:pt x="0" y="14"/>
                        <a:pt x="0" y="33"/>
                      </a:cubicBezTo>
                      <a:cubicBezTo>
                        <a:pt x="0" y="51"/>
                        <a:pt x="15" y="66"/>
                        <a:pt x="33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95" name="Freeform 974"/>
                <p:cNvSpPr>
                  <a:spLocks/>
                </p:cNvSpPr>
                <p:nvPr/>
              </p:nvSpPr>
              <p:spPr bwMode="auto">
                <a:xfrm>
                  <a:off x="1674" y="3083"/>
                  <a:ext cx="8" cy="7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9" y="3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59" h="59">
                      <a:moveTo>
                        <a:pt x="30" y="0"/>
                      </a:moveTo>
                      <a:cubicBezTo>
                        <a:pt x="14" y="0"/>
                        <a:pt x="1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6" y="59"/>
                        <a:pt x="59" y="46"/>
                        <a:pt x="59" y="30"/>
                      </a:cubicBezTo>
                      <a:cubicBezTo>
                        <a:pt x="59" y="13"/>
                        <a:pt x="46" y="0"/>
                        <a:pt x="30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89" name="Oval 976"/>
              <p:cNvSpPr>
                <a:spLocks noChangeArrowheads="1"/>
              </p:cNvSpPr>
              <p:nvPr/>
            </p:nvSpPr>
            <p:spPr bwMode="auto">
              <a:xfrm>
                <a:off x="1673" y="3052"/>
                <a:ext cx="120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32" name="Group 990"/>
            <p:cNvGrpSpPr>
              <a:grpSpLocks/>
            </p:cNvGrpSpPr>
            <p:nvPr/>
          </p:nvGrpSpPr>
          <p:grpSpPr bwMode="auto">
            <a:xfrm>
              <a:off x="2682875" y="4989513"/>
              <a:ext cx="461962" cy="165100"/>
              <a:chOff x="1690" y="3143"/>
              <a:chExt cx="291" cy="104"/>
            </a:xfrm>
          </p:grpSpPr>
          <p:grpSp>
            <p:nvGrpSpPr>
              <p:cNvPr id="2476" name="Group 988"/>
              <p:cNvGrpSpPr>
                <a:grpSpLocks/>
              </p:cNvGrpSpPr>
              <p:nvPr/>
            </p:nvGrpSpPr>
            <p:grpSpPr bwMode="auto">
              <a:xfrm>
                <a:off x="1690" y="3143"/>
                <a:ext cx="291" cy="104"/>
                <a:chOff x="1690" y="3143"/>
                <a:chExt cx="291" cy="104"/>
              </a:xfrm>
            </p:grpSpPr>
            <p:grpSp>
              <p:nvGrpSpPr>
                <p:cNvPr id="2478" name="Group 982"/>
                <p:cNvGrpSpPr>
                  <a:grpSpLocks/>
                </p:cNvGrpSpPr>
                <p:nvPr/>
              </p:nvGrpSpPr>
              <p:grpSpPr bwMode="auto">
                <a:xfrm>
                  <a:off x="1690" y="3143"/>
                  <a:ext cx="291" cy="104"/>
                  <a:chOff x="1690" y="3143"/>
                  <a:chExt cx="291" cy="104"/>
                </a:xfrm>
              </p:grpSpPr>
              <p:sp>
                <p:nvSpPr>
                  <p:cNvPr id="2484" name="Freeform 978"/>
                  <p:cNvSpPr>
                    <a:spLocks/>
                  </p:cNvSpPr>
                  <p:nvPr/>
                </p:nvSpPr>
                <p:spPr bwMode="auto">
                  <a:xfrm>
                    <a:off x="1690" y="3143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85" name="Freeform 979"/>
                  <p:cNvSpPr>
                    <a:spLocks/>
                  </p:cNvSpPr>
                  <p:nvPr/>
                </p:nvSpPr>
                <p:spPr bwMode="auto">
                  <a:xfrm>
                    <a:off x="1691" y="3143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4" y="440"/>
                          <a:pt x="2416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3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86" name="Freeform 980"/>
                  <p:cNvSpPr>
                    <a:spLocks/>
                  </p:cNvSpPr>
                  <p:nvPr/>
                </p:nvSpPr>
                <p:spPr bwMode="auto">
                  <a:xfrm>
                    <a:off x="1690" y="3143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87" name="Freeform 981"/>
                  <p:cNvSpPr>
                    <a:spLocks/>
                  </p:cNvSpPr>
                  <p:nvPr/>
                </p:nvSpPr>
                <p:spPr bwMode="auto">
                  <a:xfrm>
                    <a:off x="1691" y="3168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4" y="27"/>
                          <a:pt x="289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479" name="Freeform 983"/>
                <p:cNvSpPr>
                  <a:spLocks/>
                </p:cNvSpPr>
                <p:nvPr/>
              </p:nvSpPr>
              <p:spPr bwMode="auto">
                <a:xfrm>
                  <a:off x="1829" y="3184"/>
                  <a:ext cx="6" cy="5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50" h="42">
                      <a:moveTo>
                        <a:pt x="25" y="0"/>
                      </a:moveTo>
                      <a:cubicBezTo>
                        <a:pt x="11" y="0"/>
                        <a:pt x="0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0" y="9"/>
                        <a:pt x="39" y="0"/>
                        <a:pt x="25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80" name="Freeform 984"/>
                <p:cNvSpPr>
                  <a:spLocks/>
                </p:cNvSpPr>
                <p:nvPr/>
              </p:nvSpPr>
              <p:spPr bwMode="auto">
                <a:xfrm>
                  <a:off x="1716" y="3160"/>
                  <a:ext cx="10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8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6" h="75">
                      <a:moveTo>
                        <a:pt x="38" y="0"/>
                      </a:moveTo>
                      <a:cubicBezTo>
                        <a:pt x="18" y="0"/>
                        <a:pt x="1" y="16"/>
                        <a:pt x="0" y="37"/>
                      </a:cubicBezTo>
                      <a:cubicBezTo>
                        <a:pt x="0" y="58"/>
                        <a:pt x="17" y="75"/>
                        <a:pt x="38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6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81" name="Freeform 985"/>
                <p:cNvSpPr>
                  <a:spLocks/>
                </p:cNvSpPr>
                <p:nvPr/>
              </p:nvSpPr>
              <p:spPr bwMode="auto">
                <a:xfrm>
                  <a:off x="1945" y="3167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82" name="Freeform 986"/>
                <p:cNvSpPr>
                  <a:spLocks/>
                </p:cNvSpPr>
                <p:nvPr/>
              </p:nvSpPr>
              <p:spPr bwMode="auto">
                <a:xfrm>
                  <a:off x="1889" y="3181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3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5" y="0"/>
                        <a:pt x="0" y="14"/>
                        <a:pt x="0" y="33"/>
                      </a:cubicBezTo>
                      <a:cubicBezTo>
                        <a:pt x="0" y="51"/>
                        <a:pt x="15" y="66"/>
                        <a:pt x="33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83" name="Freeform 987"/>
                <p:cNvSpPr>
                  <a:spLocks/>
                </p:cNvSpPr>
                <p:nvPr/>
              </p:nvSpPr>
              <p:spPr bwMode="auto">
                <a:xfrm>
                  <a:off x="1770" y="3179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9" y="3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59" h="59">
                      <a:moveTo>
                        <a:pt x="30" y="0"/>
                      </a:moveTo>
                      <a:cubicBezTo>
                        <a:pt x="14" y="0"/>
                        <a:pt x="1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6" y="59"/>
                        <a:pt x="59" y="46"/>
                        <a:pt x="59" y="30"/>
                      </a:cubicBezTo>
                      <a:cubicBezTo>
                        <a:pt x="59" y="13"/>
                        <a:pt x="46" y="0"/>
                        <a:pt x="30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77" name="Oval 989"/>
              <p:cNvSpPr>
                <a:spLocks noChangeArrowheads="1"/>
              </p:cNvSpPr>
              <p:nvPr/>
            </p:nvSpPr>
            <p:spPr bwMode="auto">
              <a:xfrm>
                <a:off x="1768" y="3148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33" name="Group 1003"/>
            <p:cNvGrpSpPr>
              <a:grpSpLocks/>
            </p:cNvGrpSpPr>
            <p:nvPr/>
          </p:nvGrpSpPr>
          <p:grpSpPr bwMode="auto">
            <a:xfrm>
              <a:off x="2835275" y="5141913"/>
              <a:ext cx="461962" cy="165100"/>
              <a:chOff x="1786" y="3239"/>
              <a:chExt cx="291" cy="104"/>
            </a:xfrm>
          </p:grpSpPr>
          <p:grpSp>
            <p:nvGrpSpPr>
              <p:cNvPr id="2464" name="Group 1001"/>
              <p:cNvGrpSpPr>
                <a:grpSpLocks/>
              </p:cNvGrpSpPr>
              <p:nvPr/>
            </p:nvGrpSpPr>
            <p:grpSpPr bwMode="auto">
              <a:xfrm>
                <a:off x="1786" y="3239"/>
                <a:ext cx="291" cy="104"/>
                <a:chOff x="1786" y="3239"/>
                <a:chExt cx="291" cy="104"/>
              </a:xfrm>
            </p:grpSpPr>
            <p:grpSp>
              <p:nvGrpSpPr>
                <p:cNvPr id="2466" name="Group 995"/>
                <p:cNvGrpSpPr>
                  <a:grpSpLocks/>
                </p:cNvGrpSpPr>
                <p:nvPr/>
              </p:nvGrpSpPr>
              <p:grpSpPr bwMode="auto">
                <a:xfrm>
                  <a:off x="1786" y="3239"/>
                  <a:ext cx="291" cy="104"/>
                  <a:chOff x="1786" y="3239"/>
                  <a:chExt cx="291" cy="104"/>
                </a:xfrm>
              </p:grpSpPr>
              <p:sp>
                <p:nvSpPr>
                  <p:cNvPr id="2472" name="Freeform 991"/>
                  <p:cNvSpPr>
                    <a:spLocks/>
                  </p:cNvSpPr>
                  <p:nvPr/>
                </p:nvSpPr>
                <p:spPr bwMode="auto">
                  <a:xfrm>
                    <a:off x="1786" y="3239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73" name="Freeform 992"/>
                  <p:cNvSpPr>
                    <a:spLocks/>
                  </p:cNvSpPr>
                  <p:nvPr/>
                </p:nvSpPr>
                <p:spPr bwMode="auto">
                  <a:xfrm>
                    <a:off x="1787" y="3239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4" y="440"/>
                          <a:pt x="2416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3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74" name="Freeform 993"/>
                  <p:cNvSpPr>
                    <a:spLocks/>
                  </p:cNvSpPr>
                  <p:nvPr/>
                </p:nvSpPr>
                <p:spPr bwMode="auto">
                  <a:xfrm>
                    <a:off x="1786" y="3239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75" name="Freeform 994"/>
                  <p:cNvSpPr>
                    <a:spLocks/>
                  </p:cNvSpPr>
                  <p:nvPr/>
                </p:nvSpPr>
                <p:spPr bwMode="auto">
                  <a:xfrm>
                    <a:off x="1787" y="3264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4" y="27"/>
                          <a:pt x="289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467" name="Freeform 996"/>
                <p:cNvSpPr>
                  <a:spLocks/>
                </p:cNvSpPr>
                <p:nvPr/>
              </p:nvSpPr>
              <p:spPr bwMode="auto">
                <a:xfrm>
                  <a:off x="1925" y="3280"/>
                  <a:ext cx="6" cy="5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50" h="42">
                      <a:moveTo>
                        <a:pt x="25" y="0"/>
                      </a:moveTo>
                      <a:cubicBezTo>
                        <a:pt x="11" y="0"/>
                        <a:pt x="0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0" y="9"/>
                        <a:pt x="39" y="0"/>
                        <a:pt x="25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68" name="Freeform 997"/>
                <p:cNvSpPr>
                  <a:spLocks/>
                </p:cNvSpPr>
                <p:nvPr/>
              </p:nvSpPr>
              <p:spPr bwMode="auto">
                <a:xfrm>
                  <a:off x="1812" y="3256"/>
                  <a:ext cx="10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8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6" h="75">
                      <a:moveTo>
                        <a:pt x="38" y="0"/>
                      </a:moveTo>
                      <a:cubicBezTo>
                        <a:pt x="18" y="0"/>
                        <a:pt x="1" y="16"/>
                        <a:pt x="0" y="37"/>
                      </a:cubicBezTo>
                      <a:cubicBezTo>
                        <a:pt x="0" y="58"/>
                        <a:pt x="17" y="75"/>
                        <a:pt x="38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6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69" name="Freeform 998"/>
                <p:cNvSpPr>
                  <a:spLocks/>
                </p:cNvSpPr>
                <p:nvPr/>
              </p:nvSpPr>
              <p:spPr bwMode="auto">
                <a:xfrm>
                  <a:off x="2041" y="3263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70" name="Freeform 999"/>
                <p:cNvSpPr>
                  <a:spLocks/>
                </p:cNvSpPr>
                <p:nvPr/>
              </p:nvSpPr>
              <p:spPr bwMode="auto">
                <a:xfrm>
                  <a:off x="1985" y="3277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3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5" y="0"/>
                        <a:pt x="0" y="14"/>
                        <a:pt x="0" y="33"/>
                      </a:cubicBezTo>
                      <a:cubicBezTo>
                        <a:pt x="0" y="51"/>
                        <a:pt x="15" y="66"/>
                        <a:pt x="33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71" name="Freeform 1000"/>
                <p:cNvSpPr>
                  <a:spLocks/>
                </p:cNvSpPr>
                <p:nvPr/>
              </p:nvSpPr>
              <p:spPr bwMode="auto">
                <a:xfrm>
                  <a:off x="1866" y="3275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9" y="3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59" h="59">
                      <a:moveTo>
                        <a:pt x="30" y="0"/>
                      </a:moveTo>
                      <a:cubicBezTo>
                        <a:pt x="14" y="0"/>
                        <a:pt x="1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6" y="59"/>
                        <a:pt x="59" y="46"/>
                        <a:pt x="59" y="30"/>
                      </a:cubicBezTo>
                      <a:cubicBezTo>
                        <a:pt x="59" y="13"/>
                        <a:pt x="46" y="0"/>
                        <a:pt x="30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65" name="Oval 1002"/>
              <p:cNvSpPr>
                <a:spLocks noChangeArrowheads="1"/>
              </p:cNvSpPr>
              <p:nvPr/>
            </p:nvSpPr>
            <p:spPr bwMode="auto">
              <a:xfrm>
                <a:off x="1864" y="3244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34" name="Group 1016"/>
            <p:cNvGrpSpPr>
              <a:grpSpLocks/>
            </p:cNvGrpSpPr>
            <p:nvPr/>
          </p:nvGrpSpPr>
          <p:grpSpPr bwMode="auto">
            <a:xfrm>
              <a:off x="2987675" y="5294313"/>
              <a:ext cx="461962" cy="165100"/>
              <a:chOff x="1882" y="3335"/>
              <a:chExt cx="291" cy="104"/>
            </a:xfrm>
          </p:grpSpPr>
          <p:grpSp>
            <p:nvGrpSpPr>
              <p:cNvPr id="2452" name="Group 1014"/>
              <p:cNvGrpSpPr>
                <a:grpSpLocks/>
              </p:cNvGrpSpPr>
              <p:nvPr/>
            </p:nvGrpSpPr>
            <p:grpSpPr bwMode="auto">
              <a:xfrm>
                <a:off x="1882" y="3335"/>
                <a:ext cx="291" cy="104"/>
                <a:chOff x="1882" y="3335"/>
                <a:chExt cx="291" cy="104"/>
              </a:xfrm>
            </p:grpSpPr>
            <p:grpSp>
              <p:nvGrpSpPr>
                <p:cNvPr id="2454" name="Group 1008"/>
                <p:cNvGrpSpPr>
                  <a:grpSpLocks/>
                </p:cNvGrpSpPr>
                <p:nvPr/>
              </p:nvGrpSpPr>
              <p:grpSpPr bwMode="auto">
                <a:xfrm>
                  <a:off x="1882" y="3335"/>
                  <a:ext cx="291" cy="104"/>
                  <a:chOff x="1882" y="3335"/>
                  <a:chExt cx="291" cy="104"/>
                </a:xfrm>
              </p:grpSpPr>
              <p:sp>
                <p:nvSpPr>
                  <p:cNvPr id="2460" name="Freeform 1004"/>
                  <p:cNvSpPr>
                    <a:spLocks/>
                  </p:cNvSpPr>
                  <p:nvPr/>
                </p:nvSpPr>
                <p:spPr bwMode="auto">
                  <a:xfrm>
                    <a:off x="1882" y="3335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61" name="Freeform 1005"/>
                  <p:cNvSpPr>
                    <a:spLocks/>
                  </p:cNvSpPr>
                  <p:nvPr/>
                </p:nvSpPr>
                <p:spPr bwMode="auto">
                  <a:xfrm>
                    <a:off x="1883" y="3335"/>
                    <a:ext cx="290" cy="52"/>
                  </a:xfrm>
                  <a:custGeom>
                    <a:avLst/>
                    <a:gdLst/>
                    <a:ahLst/>
                    <a:cxnLst>
                      <a:cxn ang="0">
                        <a:pos x="1" y="210"/>
                      </a:cxn>
                      <a:cxn ang="0">
                        <a:pos x="1207" y="434"/>
                      </a:cxn>
                      <a:cxn ang="0">
                        <a:pos x="2417" y="229"/>
                      </a:cxn>
                      <a:cxn ang="0">
                        <a:pos x="1211" y="5"/>
                      </a:cxn>
                      <a:cxn ang="0">
                        <a:pos x="1" y="210"/>
                      </a:cxn>
                    </a:cxnLst>
                    <a:rect l="0" t="0" r="r" b="b"/>
                    <a:pathLst>
                      <a:path w="2418" h="440">
                        <a:moveTo>
                          <a:pt x="1" y="210"/>
                        </a:moveTo>
                        <a:cubicBezTo>
                          <a:pt x="0" y="328"/>
                          <a:pt x="540" y="429"/>
                          <a:pt x="1207" y="434"/>
                        </a:cubicBezTo>
                        <a:cubicBezTo>
                          <a:pt x="1874" y="440"/>
                          <a:pt x="2416" y="348"/>
                          <a:pt x="2417" y="229"/>
                        </a:cubicBezTo>
                        <a:cubicBezTo>
                          <a:pt x="2418" y="111"/>
                          <a:pt x="1878" y="11"/>
                          <a:pt x="1211" y="5"/>
                        </a:cubicBezTo>
                        <a:cubicBezTo>
                          <a:pt x="543" y="0"/>
                          <a:pt x="2" y="91"/>
                          <a:pt x="1" y="21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62" name="Freeform 1006"/>
                  <p:cNvSpPr>
                    <a:spLocks/>
                  </p:cNvSpPr>
                  <p:nvPr/>
                </p:nvSpPr>
                <p:spPr bwMode="auto">
                  <a:xfrm>
                    <a:off x="1882" y="3335"/>
                    <a:ext cx="291" cy="104"/>
                  </a:xfrm>
                  <a:custGeom>
                    <a:avLst/>
                    <a:gdLst/>
                    <a:ahLst/>
                    <a:cxnLst>
                      <a:cxn ang="0">
                        <a:pos x="1215" y="5"/>
                      </a:cxn>
                      <a:cxn ang="0">
                        <a:pos x="5" y="210"/>
                      </a:cxn>
                      <a:cxn ang="0">
                        <a:pos x="1" y="639"/>
                      </a:cxn>
                      <a:cxn ang="0">
                        <a:pos x="1208" y="863"/>
                      </a:cxn>
                      <a:cxn ang="0">
                        <a:pos x="2418" y="659"/>
                      </a:cxn>
                      <a:cxn ang="0">
                        <a:pos x="2421" y="229"/>
                      </a:cxn>
                      <a:cxn ang="0">
                        <a:pos x="1215" y="5"/>
                      </a:cxn>
                    </a:cxnLst>
                    <a:rect l="0" t="0" r="r" b="b"/>
                    <a:pathLst>
                      <a:path w="2422" h="869">
                        <a:moveTo>
                          <a:pt x="1215" y="5"/>
                        </a:moveTo>
                        <a:cubicBezTo>
                          <a:pt x="547" y="0"/>
                          <a:pt x="6" y="91"/>
                          <a:pt x="5" y="210"/>
                        </a:cubicBezTo>
                        <a:lnTo>
                          <a:pt x="1" y="639"/>
                        </a:lnTo>
                        <a:cubicBezTo>
                          <a:pt x="0" y="758"/>
                          <a:pt x="540" y="858"/>
                          <a:pt x="1208" y="863"/>
                        </a:cubicBezTo>
                        <a:cubicBezTo>
                          <a:pt x="1875" y="869"/>
                          <a:pt x="2417" y="777"/>
                          <a:pt x="2418" y="659"/>
                        </a:cubicBezTo>
                        <a:lnTo>
                          <a:pt x="2421" y="229"/>
                        </a:lnTo>
                        <a:cubicBezTo>
                          <a:pt x="2422" y="111"/>
                          <a:pt x="1882" y="11"/>
                          <a:pt x="1215" y="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463" name="Freeform 1007"/>
                  <p:cNvSpPr>
                    <a:spLocks/>
                  </p:cNvSpPr>
                  <p:nvPr/>
                </p:nvSpPr>
                <p:spPr bwMode="auto">
                  <a:xfrm>
                    <a:off x="1883" y="3360"/>
                    <a:ext cx="290" cy="2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4" y="27"/>
                      </a:cxn>
                      <a:cxn ang="0">
                        <a:pos x="290" y="2"/>
                      </a:cxn>
                    </a:cxnLst>
                    <a:rect l="0" t="0" r="r" b="b"/>
                    <a:pathLst>
                      <a:path w="290" h="27">
                        <a:moveTo>
                          <a:pt x="0" y="0"/>
                        </a:moveTo>
                        <a:cubicBezTo>
                          <a:pt x="0" y="14"/>
                          <a:pt x="64" y="26"/>
                          <a:pt x="144" y="27"/>
                        </a:cubicBezTo>
                        <a:cubicBezTo>
                          <a:pt x="224" y="27"/>
                          <a:pt x="289" y="16"/>
                          <a:pt x="290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455" name="Freeform 1009"/>
                <p:cNvSpPr>
                  <a:spLocks/>
                </p:cNvSpPr>
                <p:nvPr/>
              </p:nvSpPr>
              <p:spPr bwMode="auto">
                <a:xfrm>
                  <a:off x="2021" y="3376"/>
                  <a:ext cx="6" cy="5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0" y="20"/>
                    </a:cxn>
                    <a:cxn ang="0">
                      <a:pos x="25" y="41"/>
                    </a:cxn>
                    <a:cxn ang="0">
                      <a:pos x="50" y="21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50" h="42">
                      <a:moveTo>
                        <a:pt x="25" y="0"/>
                      </a:moveTo>
                      <a:cubicBezTo>
                        <a:pt x="11" y="0"/>
                        <a:pt x="0" y="9"/>
                        <a:pt x="0" y="20"/>
                      </a:cubicBezTo>
                      <a:cubicBezTo>
                        <a:pt x="0" y="32"/>
                        <a:pt x="11" y="41"/>
                        <a:pt x="25" y="41"/>
                      </a:cubicBezTo>
                      <a:cubicBezTo>
                        <a:pt x="39" y="42"/>
                        <a:pt x="50" y="32"/>
                        <a:pt x="50" y="21"/>
                      </a:cubicBezTo>
                      <a:cubicBezTo>
                        <a:pt x="50" y="9"/>
                        <a:pt x="39" y="0"/>
                        <a:pt x="25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6" name="Freeform 1010"/>
                <p:cNvSpPr>
                  <a:spLocks/>
                </p:cNvSpPr>
                <p:nvPr/>
              </p:nvSpPr>
              <p:spPr bwMode="auto">
                <a:xfrm>
                  <a:off x="1908" y="3352"/>
                  <a:ext cx="10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8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6" h="75">
                      <a:moveTo>
                        <a:pt x="38" y="0"/>
                      </a:moveTo>
                      <a:cubicBezTo>
                        <a:pt x="18" y="0"/>
                        <a:pt x="1" y="16"/>
                        <a:pt x="0" y="37"/>
                      </a:cubicBezTo>
                      <a:cubicBezTo>
                        <a:pt x="0" y="58"/>
                        <a:pt x="17" y="75"/>
                        <a:pt x="38" y="75"/>
                      </a:cubicBezTo>
                      <a:cubicBezTo>
                        <a:pt x="58" y="75"/>
                        <a:pt x="75" y="58"/>
                        <a:pt x="75" y="38"/>
                      </a:cubicBezTo>
                      <a:cubicBezTo>
                        <a:pt x="76" y="17"/>
                        <a:pt x="59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7" name="Freeform 1011"/>
                <p:cNvSpPr>
                  <a:spLocks/>
                </p:cNvSpPr>
                <p:nvPr/>
              </p:nvSpPr>
              <p:spPr bwMode="auto">
                <a:xfrm>
                  <a:off x="2137" y="3359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37"/>
                    </a:cxn>
                    <a:cxn ang="0">
                      <a:pos x="37" y="75"/>
                    </a:cxn>
                    <a:cxn ang="0">
                      <a:pos x="75" y="38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5" h="75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6" y="75"/>
                        <a:pt x="37" y="75"/>
                      </a:cubicBezTo>
                      <a:cubicBezTo>
                        <a:pt x="58" y="75"/>
                        <a:pt x="75" y="59"/>
                        <a:pt x="75" y="38"/>
                      </a:cubicBezTo>
                      <a:cubicBezTo>
                        <a:pt x="75" y="17"/>
                        <a:pt x="58" y="0"/>
                        <a:pt x="3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8" name="Freeform 1012"/>
                <p:cNvSpPr>
                  <a:spLocks/>
                </p:cNvSpPr>
                <p:nvPr/>
              </p:nvSpPr>
              <p:spPr bwMode="auto">
                <a:xfrm>
                  <a:off x="2081" y="3373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0" y="33"/>
                    </a:cxn>
                    <a:cxn ang="0">
                      <a:pos x="33" y="66"/>
                    </a:cxn>
                    <a:cxn ang="0">
                      <a:pos x="67" y="33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67" h="67">
                      <a:moveTo>
                        <a:pt x="34" y="0"/>
                      </a:moveTo>
                      <a:cubicBezTo>
                        <a:pt x="15" y="0"/>
                        <a:pt x="0" y="14"/>
                        <a:pt x="0" y="33"/>
                      </a:cubicBezTo>
                      <a:cubicBezTo>
                        <a:pt x="0" y="51"/>
                        <a:pt x="15" y="66"/>
                        <a:pt x="33" y="66"/>
                      </a:cubicBezTo>
                      <a:cubicBezTo>
                        <a:pt x="52" y="67"/>
                        <a:pt x="67" y="52"/>
                        <a:pt x="67" y="33"/>
                      </a:cubicBezTo>
                      <a:cubicBezTo>
                        <a:pt x="67" y="15"/>
                        <a:pt x="52" y="0"/>
                        <a:pt x="34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9" name="Freeform 1013"/>
                <p:cNvSpPr>
                  <a:spLocks/>
                </p:cNvSpPr>
                <p:nvPr/>
              </p:nvSpPr>
              <p:spPr bwMode="auto">
                <a:xfrm>
                  <a:off x="1962" y="3371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0" y="29"/>
                    </a:cxn>
                    <a:cxn ang="0">
                      <a:pos x="29" y="58"/>
                    </a:cxn>
                    <a:cxn ang="0">
                      <a:pos x="59" y="3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59" h="59">
                      <a:moveTo>
                        <a:pt x="30" y="0"/>
                      </a:moveTo>
                      <a:cubicBezTo>
                        <a:pt x="14" y="0"/>
                        <a:pt x="1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6" y="59"/>
                        <a:pt x="59" y="46"/>
                        <a:pt x="59" y="30"/>
                      </a:cubicBezTo>
                      <a:cubicBezTo>
                        <a:pt x="59" y="13"/>
                        <a:pt x="46" y="0"/>
                        <a:pt x="30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53" name="Oval 1015"/>
              <p:cNvSpPr>
                <a:spLocks noChangeArrowheads="1"/>
              </p:cNvSpPr>
              <p:nvPr/>
            </p:nvSpPr>
            <p:spPr bwMode="auto">
              <a:xfrm>
                <a:off x="1960" y="3340"/>
                <a:ext cx="12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35" name="Group 1027"/>
            <p:cNvGrpSpPr>
              <a:grpSpLocks/>
            </p:cNvGrpSpPr>
            <p:nvPr/>
          </p:nvGrpSpPr>
          <p:grpSpPr bwMode="auto">
            <a:xfrm>
              <a:off x="2530475" y="4837113"/>
              <a:ext cx="461962" cy="165100"/>
              <a:chOff x="1594" y="3047"/>
              <a:chExt cx="291" cy="104"/>
            </a:xfrm>
          </p:grpSpPr>
          <p:grpSp>
            <p:nvGrpSpPr>
              <p:cNvPr id="2442" name="Group 1021"/>
              <p:cNvGrpSpPr>
                <a:grpSpLocks/>
              </p:cNvGrpSpPr>
              <p:nvPr/>
            </p:nvGrpSpPr>
            <p:grpSpPr bwMode="auto">
              <a:xfrm>
                <a:off x="1594" y="3047"/>
                <a:ext cx="291" cy="104"/>
                <a:chOff x="1594" y="3047"/>
                <a:chExt cx="291" cy="104"/>
              </a:xfrm>
            </p:grpSpPr>
            <p:sp>
              <p:nvSpPr>
                <p:cNvPr id="2448" name="Freeform 1017"/>
                <p:cNvSpPr>
                  <a:spLocks/>
                </p:cNvSpPr>
                <p:nvPr/>
              </p:nvSpPr>
              <p:spPr bwMode="auto">
                <a:xfrm>
                  <a:off x="1594" y="3047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49" name="Freeform 1018"/>
                <p:cNvSpPr>
                  <a:spLocks/>
                </p:cNvSpPr>
                <p:nvPr/>
              </p:nvSpPr>
              <p:spPr bwMode="auto">
                <a:xfrm>
                  <a:off x="1595" y="3047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4" y="440"/>
                        <a:pt x="2416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3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0" name="Freeform 1019"/>
                <p:cNvSpPr>
                  <a:spLocks/>
                </p:cNvSpPr>
                <p:nvPr/>
              </p:nvSpPr>
              <p:spPr bwMode="auto">
                <a:xfrm>
                  <a:off x="1594" y="3047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1" name="Freeform 1020"/>
                <p:cNvSpPr>
                  <a:spLocks/>
                </p:cNvSpPr>
                <p:nvPr/>
              </p:nvSpPr>
              <p:spPr bwMode="auto">
                <a:xfrm>
                  <a:off x="1595" y="3072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4" y="27"/>
                        <a:pt x="289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43" name="Freeform 1022"/>
              <p:cNvSpPr>
                <a:spLocks/>
              </p:cNvSpPr>
              <p:nvPr/>
            </p:nvSpPr>
            <p:spPr bwMode="auto">
              <a:xfrm>
                <a:off x="1733" y="3088"/>
                <a:ext cx="6" cy="5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5" y="0"/>
                  </a:cxn>
                </a:cxnLst>
                <a:rect l="0" t="0" r="r" b="b"/>
                <a:pathLst>
                  <a:path w="50" h="42">
                    <a:moveTo>
                      <a:pt x="25" y="0"/>
                    </a:moveTo>
                    <a:cubicBezTo>
                      <a:pt x="11" y="0"/>
                      <a:pt x="0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0" y="9"/>
                      <a:pt x="39" y="0"/>
                      <a:pt x="25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4" name="Freeform 1023"/>
              <p:cNvSpPr>
                <a:spLocks/>
              </p:cNvSpPr>
              <p:nvPr/>
            </p:nvSpPr>
            <p:spPr bwMode="auto">
              <a:xfrm>
                <a:off x="1620" y="3064"/>
                <a:ext cx="10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8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cubicBezTo>
                      <a:pt x="18" y="0"/>
                      <a:pt x="1" y="16"/>
                      <a:pt x="0" y="37"/>
                    </a:cubicBezTo>
                    <a:cubicBezTo>
                      <a:pt x="0" y="58"/>
                      <a:pt x="17" y="75"/>
                      <a:pt x="38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6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5" name="Freeform 1024"/>
              <p:cNvSpPr>
                <a:spLocks/>
              </p:cNvSpPr>
              <p:nvPr/>
            </p:nvSpPr>
            <p:spPr bwMode="auto">
              <a:xfrm>
                <a:off x="1849" y="3071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6" name="Freeform 1025"/>
              <p:cNvSpPr>
                <a:spLocks/>
              </p:cNvSpPr>
              <p:nvPr/>
            </p:nvSpPr>
            <p:spPr bwMode="auto">
              <a:xfrm>
                <a:off x="1793" y="3085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3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5" y="0"/>
                      <a:pt x="0" y="14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7" name="Freeform 1026"/>
              <p:cNvSpPr>
                <a:spLocks/>
              </p:cNvSpPr>
              <p:nvPr/>
            </p:nvSpPr>
            <p:spPr bwMode="auto">
              <a:xfrm>
                <a:off x="1674" y="3083"/>
                <a:ext cx="8" cy="7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9" y="30"/>
                  </a:cxn>
                  <a:cxn ang="0">
                    <a:pos x="30" y="0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14" y="0"/>
                      <a:pt x="1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36" name="Oval 1028"/>
            <p:cNvSpPr>
              <a:spLocks noChangeArrowheads="1"/>
            </p:cNvSpPr>
            <p:nvPr/>
          </p:nvSpPr>
          <p:spPr bwMode="auto">
            <a:xfrm>
              <a:off x="2655888" y="4845051"/>
              <a:ext cx="190500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37" name="Group 1033"/>
            <p:cNvGrpSpPr>
              <a:grpSpLocks/>
            </p:cNvGrpSpPr>
            <p:nvPr/>
          </p:nvGrpSpPr>
          <p:grpSpPr bwMode="auto">
            <a:xfrm>
              <a:off x="2530475" y="4837113"/>
              <a:ext cx="461962" cy="165100"/>
              <a:chOff x="1594" y="3047"/>
              <a:chExt cx="291" cy="104"/>
            </a:xfrm>
          </p:grpSpPr>
          <p:sp>
            <p:nvSpPr>
              <p:cNvPr id="2438" name="Freeform 1029"/>
              <p:cNvSpPr>
                <a:spLocks/>
              </p:cNvSpPr>
              <p:nvPr/>
            </p:nvSpPr>
            <p:spPr bwMode="auto">
              <a:xfrm>
                <a:off x="1594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9" name="Freeform 1030"/>
              <p:cNvSpPr>
                <a:spLocks/>
              </p:cNvSpPr>
              <p:nvPr/>
            </p:nvSpPr>
            <p:spPr bwMode="auto">
              <a:xfrm>
                <a:off x="1595" y="3047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0" name="Freeform 1031"/>
              <p:cNvSpPr>
                <a:spLocks/>
              </p:cNvSpPr>
              <p:nvPr/>
            </p:nvSpPr>
            <p:spPr bwMode="auto">
              <a:xfrm>
                <a:off x="1594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1" name="Freeform 1032"/>
              <p:cNvSpPr>
                <a:spLocks/>
              </p:cNvSpPr>
              <p:nvPr/>
            </p:nvSpPr>
            <p:spPr bwMode="auto">
              <a:xfrm>
                <a:off x="1595" y="3072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38" name="Freeform 1034"/>
            <p:cNvSpPr>
              <a:spLocks/>
            </p:cNvSpPr>
            <p:nvPr/>
          </p:nvSpPr>
          <p:spPr bwMode="auto">
            <a:xfrm>
              <a:off x="2751138" y="4902201"/>
              <a:ext cx="9525" cy="793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9" name="Freeform 1035"/>
            <p:cNvSpPr>
              <a:spLocks/>
            </p:cNvSpPr>
            <p:nvPr/>
          </p:nvSpPr>
          <p:spPr bwMode="auto">
            <a:xfrm>
              <a:off x="2571750" y="4864101"/>
              <a:ext cx="15875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0" name="Freeform 1036"/>
            <p:cNvSpPr>
              <a:spLocks/>
            </p:cNvSpPr>
            <p:nvPr/>
          </p:nvSpPr>
          <p:spPr bwMode="auto">
            <a:xfrm>
              <a:off x="2935288" y="48752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1" name="Freeform 1037"/>
            <p:cNvSpPr>
              <a:spLocks/>
            </p:cNvSpPr>
            <p:nvPr/>
          </p:nvSpPr>
          <p:spPr bwMode="auto">
            <a:xfrm>
              <a:off x="2846388" y="48974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2" name="Freeform 1038"/>
            <p:cNvSpPr>
              <a:spLocks/>
            </p:cNvSpPr>
            <p:nvPr/>
          </p:nvSpPr>
          <p:spPr bwMode="auto">
            <a:xfrm>
              <a:off x="2657475" y="4894263"/>
              <a:ext cx="12700" cy="1111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43" name="Group 1043"/>
            <p:cNvGrpSpPr>
              <a:grpSpLocks/>
            </p:cNvGrpSpPr>
            <p:nvPr/>
          </p:nvGrpSpPr>
          <p:grpSpPr bwMode="auto">
            <a:xfrm>
              <a:off x="2530475" y="4837113"/>
              <a:ext cx="461962" cy="165100"/>
              <a:chOff x="1594" y="3047"/>
              <a:chExt cx="291" cy="104"/>
            </a:xfrm>
          </p:grpSpPr>
          <p:sp>
            <p:nvSpPr>
              <p:cNvPr id="2434" name="Freeform 1039"/>
              <p:cNvSpPr>
                <a:spLocks/>
              </p:cNvSpPr>
              <p:nvPr/>
            </p:nvSpPr>
            <p:spPr bwMode="auto">
              <a:xfrm>
                <a:off x="1594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5" name="Freeform 1040"/>
              <p:cNvSpPr>
                <a:spLocks/>
              </p:cNvSpPr>
              <p:nvPr/>
            </p:nvSpPr>
            <p:spPr bwMode="auto">
              <a:xfrm>
                <a:off x="1595" y="3047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6" name="Freeform 1041"/>
              <p:cNvSpPr>
                <a:spLocks/>
              </p:cNvSpPr>
              <p:nvPr/>
            </p:nvSpPr>
            <p:spPr bwMode="auto">
              <a:xfrm>
                <a:off x="1594" y="3047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7" name="Freeform 1042"/>
              <p:cNvSpPr>
                <a:spLocks/>
              </p:cNvSpPr>
              <p:nvPr/>
            </p:nvSpPr>
            <p:spPr bwMode="auto">
              <a:xfrm>
                <a:off x="1595" y="3072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44" name="Freeform 1044"/>
            <p:cNvSpPr>
              <a:spLocks/>
            </p:cNvSpPr>
            <p:nvPr/>
          </p:nvSpPr>
          <p:spPr bwMode="auto">
            <a:xfrm>
              <a:off x="2751138" y="4902201"/>
              <a:ext cx="9525" cy="793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5" name="Freeform 1045"/>
            <p:cNvSpPr>
              <a:spLocks/>
            </p:cNvSpPr>
            <p:nvPr/>
          </p:nvSpPr>
          <p:spPr bwMode="auto">
            <a:xfrm>
              <a:off x="2571750" y="4864101"/>
              <a:ext cx="15875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6" name="Freeform 1046"/>
            <p:cNvSpPr>
              <a:spLocks/>
            </p:cNvSpPr>
            <p:nvPr/>
          </p:nvSpPr>
          <p:spPr bwMode="auto">
            <a:xfrm>
              <a:off x="2935288" y="48752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7" name="Freeform 1047"/>
            <p:cNvSpPr>
              <a:spLocks/>
            </p:cNvSpPr>
            <p:nvPr/>
          </p:nvSpPr>
          <p:spPr bwMode="auto">
            <a:xfrm>
              <a:off x="2846388" y="48974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8" name="Freeform 1048"/>
            <p:cNvSpPr>
              <a:spLocks/>
            </p:cNvSpPr>
            <p:nvPr/>
          </p:nvSpPr>
          <p:spPr bwMode="auto">
            <a:xfrm>
              <a:off x="2657475" y="4894263"/>
              <a:ext cx="12700" cy="1111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9" name="Oval 1049"/>
            <p:cNvSpPr>
              <a:spLocks noChangeArrowheads="1"/>
            </p:cNvSpPr>
            <p:nvPr/>
          </p:nvSpPr>
          <p:spPr bwMode="auto">
            <a:xfrm>
              <a:off x="2655888" y="4845051"/>
              <a:ext cx="190500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50" name="Group 1060"/>
            <p:cNvGrpSpPr>
              <a:grpSpLocks/>
            </p:cNvGrpSpPr>
            <p:nvPr/>
          </p:nvGrpSpPr>
          <p:grpSpPr bwMode="auto">
            <a:xfrm>
              <a:off x="2682875" y="4989513"/>
              <a:ext cx="461962" cy="165100"/>
              <a:chOff x="1690" y="3143"/>
              <a:chExt cx="291" cy="104"/>
            </a:xfrm>
          </p:grpSpPr>
          <p:grpSp>
            <p:nvGrpSpPr>
              <p:cNvPr id="2424" name="Group 1054"/>
              <p:cNvGrpSpPr>
                <a:grpSpLocks/>
              </p:cNvGrpSpPr>
              <p:nvPr/>
            </p:nvGrpSpPr>
            <p:grpSpPr bwMode="auto">
              <a:xfrm>
                <a:off x="1690" y="3143"/>
                <a:ext cx="291" cy="104"/>
                <a:chOff x="1690" y="3143"/>
                <a:chExt cx="291" cy="104"/>
              </a:xfrm>
            </p:grpSpPr>
            <p:sp>
              <p:nvSpPr>
                <p:cNvPr id="2430" name="Freeform 1050"/>
                <p:cNvSpPr>
                  <a:spLocks/>
                </p:cNvSpPr>
                <p:nvPr/>
              </p:nvSpPr>
              <p:spPr bwMode="auto">
                <a:xfrm>
                  <a:off x="1690" y="3143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31" name="Freeform 1051"/>
                <p:cNvSpPr>
                  <a:spLocks/>
                </p:cNvSpPr>
                <p:nvPr/>
              </p:nvSpPr>
              <p:spPr bwMode="auto">
                <a:xfrm>
                  <a:off x="1691" y="3143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4" y="440"/>
                        <a:pt x="2416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3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32" name="Freeform 1052"/>
                <p:cNvSpPr>
                  <a:spLocks/>
                </p:cNvSpPr>
                <p:nvPr/>
              </p:nvSpPr>
              <p:spPr bwMode="auto">
                <a:xfrm>
                  <a:off x="1690" y="3143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33" name="Freeform 1053"/>
                <p:cNvSpPr>
                  <a:spLocks/>
                </p:cNvSpPr>
                <p:nvPr/>
              </p:nvSpPr>
              <p:spPr bwMode="auto">
                <a:xfrm>
                  <a:off x="1691" y="3168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4" y="27"/>
                        <a:pt x="289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25" name="Freeform 1055"/>
              <p:cNvSpPr>
                <a:spLocks/>
              </p:cNvSpPr>
              <p:nvPr/>
            </p:nvSpPr>
            <p:spPr bwMode="auto">
              <a:xfrm>
                <a:off x="1829" y="3184"/>
                <a:ext cx="6" cy="5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5" y="0"/>
                  </a:cxn>
                </a:cxnLst>
                <a:rect l="0" t="0" r="r" b="b"/>
                <a:pathLst>
                  <a:path w="50" h="42">
                    <a:moveTo>
                      <a:pt x="25" y="0"/>
                    </a:moveTo>
                    <a:cubicBezTo>
                      <a:pt x="11" y="0"/>
                      <a:pt x="0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0" y="9"/>
                      <a:pt x="39" y="0"/>
                      <a:pt x="25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6" name="Freeform 1056"/>
              <p:cNvSpPr>
                <a:spLocks/>
              </p:cNvSpPr>
              <p:nvPr/>
            </p:nvSpPr>
            <p:spPr bwMode="auto">
              <a:xfrm>
                <a:off x="1716" y="3160"/>
                <a:ext cx="10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8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cubicBezTo>
                      <a:pt x="18" y="0"/>
                      <a:pt x="1" y="16"/>
                      <a:pt x="0" y="37"/>
                    </a:cubicBezTo>
                    <a:cubicBezTo>
                      <a:pt x="0" y="58"/>
                      <a:pt x="17" y="75"/>
                      <a:pt x="38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6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7" name="Freeform 1057"/>
              <p:cNvSpPr>
                <a:spLocks/>
              </p:cNvSpPr>
              <p:nvPr/>
            </p:nvSpPr>
            <p:spPr bwMode="auto">
              <a:xfrm>
                <a:off x="1945" y="3167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8" name="Freeform 1058"/>
              <p:cNvSpPr>
                <a:spLocks/>
              </p:cNvSpPr>
              <p:nvPr/>
            </p:nvSpPr>
            <p:spPr bwMode="auto">
              <a:xfrm>
                <a:off x="1889" y="3181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3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5" y="0"/>
                      <a:pt x="0" y="14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9" name="Freeform 1059"/>
              <p:cNvSpPr>
                <a:spLocks/>
              </p:cNvSpPr>
              <p:nvPr/>
            </p:nvSpPr>
            <p:spPr bwMode="auto">
              <a:xfrm>
                <a:off x="1770" y="3179"/>
                <a:ext cx="7" cy="7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9" y="30"/>
                  </a:cxn>
                  <a:cxn ang="0">
                    <a:pos x="30" y="0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14" y="0"/>
                      <a:pt x="1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51" name="Oval 1061"/>
            <p:cNvSpPr>
              <a:spLocks noChangeArrowheads="1"/>
            </p:cNvSpPr>
            <p:nvPr/>
          </p:nvSpPr>
          <p:spPr bwMode="auto">
            <a:xfrm>
              <a:off x="2806700" y="49974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52" name="Group 1066"/>
            <p:cNvGrpSpPr>
              <a:grpSpLocks/>
            </p:cNvGrpSpPr>
            <p:nvPr/>
          </p:nvGrpSpPr>
          <p:grpSpPr bwMode="auto">
            <a:xfrm>
              <a:off x="2682875" y="4989513"/>
              <a:ext cx="461962" cy="165100"/>
              <a:chOff x="1690" y="3143"/>
              <a:chExt cx="291" cy="104"/>
            </a:xfrm>
          </p:grpSpPr>
          <p:sp>
            <p:nvSpPr>
              <p:cNvPr id="2420" name="Freeform 1062"/>
              <p:cNvSpPr>
                <a:spLocks/>
              </p:cNvSpPr>
              <p:nvPr/>
            </p:nvSpPr>
            <p:spPr bwMode="auto">
              <a:xfrm>
                <a:off x="1690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1" name="Freeform 1063"/>
              <p:cNvSpPr>
                <a:spLocks/>
              </p:cNvSpPr>
              <p:nvPr/>
            </p:nvSpPr>
            <p:spPr bwMode="auto">
              <a:xfrm>
                <a:off x="1691" y="3143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2" name="Freeform 1064"/>
              <p:cNvSpPr>
                <a:spLocks/>
              </p:cNvSpPr>
              <p:nvPr/>
            </p:nvSpPr>
            <p:spPr bwMode="auto">
              <a:xfrm>
                <a:off x="1690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3" name="Freeform 1065"/>
              <p:cNvSpPr>
                <a:spLocks/>
              </p:cNvSpPr>
              <p:nvPr/>
            </p:nvSpPr>
            <p:spPr bwMode="auto">
              <a:xfrm>
                <a:off x="1691" y="3168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53" name="Freeform 1067"/>
            <p:cNvSpPr>
              <a:spLocks/>
            </p:cNvSpPr>
            <p:nvPr/>
          </p:nvSpPr>
          <p:spPr bwMode="auto">
            <a:xfrm>
              <a:off x="2903538" y="5054601"/>
              <a:ext cx="9525" cy="793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4" name="Freeform 1068"/>
            <p:cNvSpPr>
              <a:spLocks/>
            </p:cNvSpPr>
            <p:nvPr/>
          </p:nvSpPr>
          <p:spPr bwMode="auto">
            <a:xfrm>
              <a:off x="2724150" y="5016501"/>
              <a:ext cx="15875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5" name="Freeform 1069"/>
            <p:cNvSpPr>
              <a:spLocks/>
            </p:cNvSpPr>
            <p:nvPr/>
          </p:nvSpPr>
          <p:spPr bwMode="auto">
            <a:xfrm>
              <a:off x="3087688" y="50276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6" name="Freeform 1070"/>
            <p:cNvSpPr>
              <a:spLocks/>
            </p:cNvSpPr>
            <p:nvPr/>
          </p:nvSpPr>
          <p:spPr bwMode="auto">
            <a:xfrm>
              <a:off x="2998788" y="50498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7" name="Freeform 1071"/>
            <p:cNvSpPr>
              <a:spLocks/>
            </p:cNvSpPr>
            <p:nvPr/>
          </p:nvSpPr>
          <p:spPr bwMode="auto">
            <a:xfrm>
              <a:off x="2809875" y="5046663"/>
              <a:ext cx="11112" cy="1111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58" name="Group 1076"/>
            <p:cNvGrpSpPr>
              <a:grpSpLocks/>
            </p:cNvGrpSpPr>
            <p:nvPr/>
          </p:nvGrpSpPr>
          <p:grpSpPr bwMode="auto">
            <a:xfrm>
              <a:off x="2682875" y="4989513"/>
              <a:ext cx="461962" cy="165100"/>
              <a:chOff x="1690" y="3143"/>
              <a:chExt cx="291" cy="104"/>
            </a:xfrm>
          </p:grpSpPr>
          <p:sp>
            <p:nvSpPr>
              <p:cNvPr id="2416" name="Freeform 1072"/>
              <p:cNvSpPr>
                <a:spLocks/>
              </p:cNvSpPr>
              <p:nvPr/>
            </p:nvSpPr>
            <p:spPr bwMode="auto">
              <a:xfrm>
                <a:off x="1690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7" name="Freeform 1073"/>
              <p:cNvSpPr>
                <a:spLocks/>
              </p:cNvSpPr>
              <p:nvPr/>
            </p:nvSpPr>
            <p:spPr bwMode="auto">
              <a:xfrm>
                <a:off x="1691" y="3143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8" name="Freeform 1074"/>
              <p:cNvSpPr>
                <a:spLocks/>
              </p:cNvSpPr>
              <p:nvPr/>
            </p:nvSpPr>
            <p:spPr bwMode="auto">
              <a:xfrm>
                <a:off x="1690" y="3143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9" name="Freeform 1075"/>
              <p:cNvSpPr>
                <a:spLocks/>
              </p:cNvSpPr>
              <p:nvPr/>
            </p:nvSpPr>
            <p:spPr bwMode="auto">
              <a:xfrm>
                <a:off x="1691" y="3168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59" name="Freeform 1077"/>
            <p:cNvSpPr>
              <a:spLocks/>
            </p:cNvSpPr>
            <p:nvPr/>
          </p:nvSpPr>
          <p:spPr bwMode="auto">
            <a:xfrm>
              <a:off x="2903538" y="5054601"/>
              <a:ext cx="9525" cy="793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0" name="Freeform 1078"/>
            <p:cNvSpPr>
              <a:spLocks/>
            </p:cNvSpPr>
            <p:nvPr/>
          </p:nvSpPr>
          <p:spPr bwMode="auto">
            <a:xfrm>
              <a:off x="2724150" y="5016501"/>
              <a:ext cx="15875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1" name="Freeform 1079"/>
            <p:cNvSpPr>
              <a:spLocks/>
            </p:cNvSpPr>
            <p:nvPr/>
          </p:nvSpPr>
          <p:spPr bwMode="auto">
            <a:xfrm>
              <a:off x="3087688" y="50276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2" name="Freeform 1080"/>
            <p:cNvSpPr>
              <a:spLocks/>
            </p:cNvSpPr>
            <p:nvPr/>
          </p:nvSpPr>
          <p:spPr bwMode="auto">
            <a:xfrm>
              <a:off x="2998788" y="50498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3" name="Freeform 1081"/>
            <p:cNvSpPr>
              <a:spLocks/>
            </p:cNvSpPr>
            <p:nvPr/>
          </p:nvSpPr>
          <p:spPr bwMode="auto">
            <a:xfrm>
              <a:off x="2809875" y="5046663"/>
              <a:ext cx="11112" cy="1111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4" name="Oval 1082"/>
            <p:cNvSpPr>
              <a:spLocks noChangeArrowheads="1"/>
            </p:cNvSpPr>
            <p:nvPr/>
          </p:nvSpPr>
          <p:spPr bwMode="auto">
            <a:xfrm>
              <a:off x="2806700" y="49974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65" name="Group 1093"/>
            <p:cNvGrpSpPr>
              <a:grpSpLocks/>
            </p:cNvGrpSpPr>
            <p:nvPr/>
          </p:nvGrpSpPr>
          <p:grpSpPr bwMode="auto">
            <a:xfrm>
              <a:off x="2835275" y="5141913"/>
              <a:ext cx="461962" cy="165100"/>
              <a:chOff x="1786" y="3239"/>
              <a:chExt cx="291" cy="104"/>
            </a:xfrm>
          </p:grpSpPr>
          <p:grpSp>
            <p:nvGrpSpPr>
              <p:cNvPr id="2406" name="Group 1087"/>
              <p:cNvGrpSpPr>
                <a:grpSpLocks/>
              </p:cNvGrpSpPr>
              <p:nvPr/>
            </p:nvGrpSpPr>
            <p:grpSpPr bwMode="auto">
              <a:xfrm>
                <a:off x="1786" y="3239"/>
                <a:ext cx="291" cy="104"/>
                <a:chOff x="1786" y="3239"/>
                <a:chExt cx="291" cy="104"/>
              </a:xfrm>
            </p:grpSpPr>
            <p:sp>
              <p:nvSpPr>
                <p:cNvPr id="2412" name="Freeform 1083"/>
                <p:cNvSpPr>
                  <a:spLocks/>
                </p:cNvSpPr>
                <p:nvPr/>
              </p:nvSpPr>
              <p:spPr bwMode="auto">
                <a:xfrm>
                  <a:off x="1786" y="3239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13" name="Freeform 1084"/>
                <p:cNvSpPr>
                  <a:spLocks/>
                </p:cNvSpPr>
                <p:nvPr/>
              </p:nvSpPr>
              <p:spPr bwMode="auto">
                <a:xfrm>
                  <a:off x="1787" y="3239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4" y="440"/>
                        <a:pt x="2416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3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14" name="Freeform 1085"/>
                <p:cNvSpPr>
                  <a:spLocks/>
                </p:cNvSpPr>
                <p:nvPr/>
              </p:nvSpPr>
              <p:spPr bwMode="auto">
                <a:xfrm>
                  <a:off x="1786" y="3239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15" name="Freeform 1086"/>
                <p:cNvSpPr>
                  <a:spLocks/>
                </p:cNvSpPr>
                <p:nvPr/>
              </p:nvSpPr>
              <p:spPr bwMode="auto">
                <a:xfrm>
                  <a:off x="1787" y="3264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4" y="27"/>
                        <a:pt x="289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07" name="Freeform 1088"/>
              <p:cNvSpPr>
                <a:spLocks/>
              </p:cNvSpPr>
              <p:nvPr/>
            </p:nvSpPr>
            <p:spPr bwMode="auto">
              <a:xfrm>
                <a:off x="1925" y="3280"/>
                <a:ext cx="6" cy="5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5" y="0"/>
                  </a:cxn>
                </a:cxnLst>
                <a:rect l="0" t="0" r="r" b="b"/>
                <a:pathLst>
                  <a:path w="50" h="42">
                    <a:moveTo>
                      <a:pt x="25" y="0"/>
                    </a:moveTo>
                    <a:cubicBezTo>
                      <a:pt x="11" y="0"/>
                      <a:pt x="0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0" y="9"/>
                      <a:pt x="39" y="0"/>
                      <a:pt x="25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8" name="Freeform 1089"/>
              <p:cNvSpPr>
                <a:spLocks/>
              </p:cNvSpPr>
              <p:nvPr/>
            </p:nvSpPr>
            <p:spPr bwMode="auto">
              <a:xfrm>
                <a:off x="1812" y="3256"/>
                <a:ext cx="10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8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cubicBezTo>
                      <a:pt x="18" y="0"/>
                      <a:pt x="1" y="16"/>
                      <a:pt x="0" y="37"/>
                    </a:cubicBezTo>
                    <a:cubicBezTo>
                      <a:pt x="0" y="58"/>
                      <a:pt x="17" y="75"/>
                      <a:pt x="38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6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9" name="Freeform 1090"/>
              <p:cNvSpPr>
                <a:spLocks/>
              </p:cNvSpPr>
              <p:nvPr/>
            </p:nvSpPr>
            <p:spPr bwMode="auto">
              <a:xfrm>
                <a:off x="2041" y="3263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0" name="Freeform 1091"/>
              <p:cNvSpPr>
                <a:spLocks/>
              </p:cNvSpPr>
              <p:nvPr/>
            </p:nvSpPr>
            <p:spPr bwMode="auto">
              <a:xfrm>
                <a:off x="1985" y="3277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3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5" y="0"/>
                      <a:pt x="0" y="14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1" name="Freeform 1092"/>
              <p:cNvSpPr>
                <a:spLocks/>
              </p:cNvSpPr>
              <p:nvPr/>
            </p:nvSpPr>
            <p:spPr bwMode="auto">
              <a:xfrm>
                <a:off x="1866" y="3275"/>
                <a:ext cx="7" cy="7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9" y="30"/>
                  </a:cxn>
                  <a:cxn ang="0">
                    <a:pos x="30" y="0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14" y="0"/>
                      <a:pt x="1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66" name="Oval 1094"/>
            <p:cNvSpPr>
              <a:spLocks noChangeArrowheads="1"/>
            </p:cNvSpPr>
            <p:nvPr/>
          </p:nvSpPr>
          <p:spPr bwMode="auto">
            <a:xfrm>
              <a:off x="2959100" y="51498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67" name="Group 1099"/>
            <p:cNvGrpSpPr>
              <a:grpSpLocks/>
            </p:cNvGrpSpPr>
            <p:nvPr/>
          </p:nvGrpSpPr>
          <p:grpSpPr bwMode="auto">
            <a:xfrm>
              <a:off x="2835275" y="5141913"/>
              <a:ext cx="461962" cy="165100"/>
              <a:chOff x="1786" y="3239"/>
              <a:chExt cx="291" cy="104"/>
            </a:xfrm>
          </p:grpSpPr>
          <p:sp>
            <p:nvSpPr>
              <p:cNvPr id="2402" name="Freeform 1095"/>
              <p:cNvSpPr>
                <a:spLocks/>
              </p:cNvSpPr>
              <p:nvPr/>
            </p:nvSpPr>
            <p:spPr bwMode="auto">
              <a:xfrm>
                <a:off x="1786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3" name="Freeform 1096"/>
              <p:cNvSpPr>
                <a:spLocks/>
              </p:cNvSpPr>
              <p:nvPr/>
            </p:nvSpPr>
            <p:spPr bwMode="auto">
              <a:xfrm>
                <a:off x="1787" y="3239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4" name="Freeform 1097"/>
              <p:cNvSpPr>
                <a:spLocks/>
              </p:cNvSpPr>
              <p:nvPr/>
            </p:nvSpPr>
            <p:spPr bwMode="auto">
              <a:xfrm>
                <a:off x="1786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5" name="Freeform 1098"/>
              <p:cNvSpPr>
                <a:spLocks/>
              </p:cNvSpPr>
              <p:nvPr/>
            </p:nvSpPr>
            <p:spPr bwMode="auto">
              <a:xfrm>
                <a:off x="1787" y="3264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68" name="Freeform 1100"/>
            <p:cNvSpPr>
              <a:spLocks/>
            </p:cNvSpPr>
            <p:nvPr/>
          </p:nvSpPr>
          <p:spPr bwMode="auto">
            <a:xfrm>
              <a:off x="3055938" y="5207001"/>
              <a:ext cx="9525" cy="793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9" name="Freeform 1101"/>
            <p:cNvSpPr>
              <a:spLocks/>
            </p:cNvSpPr>
            <p:nvPr/>
          </p:nvSpPr>
          <p:spPr bwMode="auto">
            <a:xfrm>
              <a:off x="2876550" y="5168901"/>
              <a:ext cx="15875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0" name="Freeform 1102"/>
            <p:cNvSpPr>
              <a:spLocks/>
            </p:cNvSpPr>
            <p:nvPr/>
          </p:nvSpPr>
          <p:spPr bwMode="auto">
            <a:xfrm>
              <a:off x="3240088" y="51800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1" name="Freeform 1103"/>
            <p:cNvSpPr>
              <a:spLocks/>
            </p:cNvSpPr>
            <p:nvPr/>
          </p:nvSpPr>
          <p:spPr bwMode="auto">
            <a:xfrm>
              <a:off x="3151188" y="52022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2" name="Freeform 1104"/>
            <p:cNvSpPr>
              <a:spLocks/>
            </p:cNvSpPr>
            <p:nvPr/>
          </p:nvSpPr>
          <p:spPr bwMode="auto">
            <a:xfrm>
              <a:off x="2962275" y="5199063"/>
              <a:ext cx="11112" cy="1111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73" name="Group 1109"/>
            <p:cNvGrpSpPr>
              <a:grpSpLocks/>
            </p:cNvGrpSpPr>
            <p:nvPr/>
          </p:nvGrpSpPr>
          <p:grpSpPr bwMode="auto">
            <a:xfrm>
              <a:off x="2835275" y="5141913"/>
              <a:ext cx="461962" cy="165100"/>
              <a:chOff x="1786" y="3239"/>
              <a:chExt cx="291" cy="104"/>
            </a:xfrm>
          </p:grpSpPr>
          <p:sp>
            <p:nvSpPr>
              <p:cNvPr id="2398" name="Freeform 1105"/>
              <p:cNvSpPr>
                <a:spLocks/>
              </p:cNvSpPr>
              <p:nvPr/>
            </p:nvSpPr>
            <p:spPr bwMode="auto">
              <a:xfrm>
                <a:off x="1786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9" name="Freeform 1106"/>
              <p:cNvSpPr>
                <a:spLocks/>
              </p:cNvSpPr>
              <p:nvPr/>
            </p:nvSpPr>
            <p:spPr bwMode="auto">
              <a:xfrm>
                <a:off x="1787" y="3239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0" name="Freeform 1107"/>
              <p:cNvSpPr>
                <a:spLocks/>
              </p:cNvSpPr>
              <p:nvPr/>
            </p:nvSpPr>
            <p:spPr bwMode="auto">
              <a:xfrm>
                <a:off x="1786" y="3239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1" name="Freeform 1108"/>
              <p:cNvSpPr>
                <a:spLocks/>
              </p:cNvSpPr>
              <p:nvPr/>
            </p:nvSpPr>
            <p:spPr bwMode="auto">
              <a:xfrm>
                <a:off x="1787" y="3264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74" name="Freeform 1110"/>
            <p:cNvSpPr>
              <a:spLocks/>
            </p:cNvSpPr>
            <p:nvPr/>
          </p:nvSpPr>
          <p:spPr bwMode="auto">
            <a:xfrm>
              <a:off x="3055938" y="5207001"/>
              <a:ext cx="9525" cy="793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5" name="Freeform 1111"/>
            <p:cNvSpPr>
              <a:spLocks/>
            </p:cNvSpPr>
            <p:nvPr/>
          </p:nvSpPr>
          <p:spPr bwMode="auto">
            <a:xfrm>
              <a:off x="2876550" y="5168901"/>
              <a:ext cx="15875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6" name="Freeform 1112"/>
            <p:cNvSpPr>
              <a:spLocks/>
            </p:cNvSpPr>
            <p:nvPr/>
          </p:nvSpPr>
          <p:spPr bwMode="auto">
            <a:xfrm>
              <a:off x="3240088" y="51800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7" name="Freeform 1113"/>
            <p:cNvSpPr>
              <a:spLocks/>
            </p:cNvSpPr>
            <p:nvPr/>
          </p:nvSpPr>
          <p:spPr bwMode="auto">
            <a:xfrm>
              <a:off x="3151188" y="52022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8" name="Freeform 1114"/>
            <p:cNvSpPr>
              <a:spLocks/>
            </p:cNvSpPr>
            <p:nvPr/>
          </p:nvSpPr>
          <p:spPr bwMode="auto">
            <a:xfrm>
              <a:off x="2962275" y="5199063"/>
              <a:ext cx="11112" cy="1111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9" name="Oval 1115"/>
            <p:cNvSpPr>
              <a:spLocks noChangeArrowheads="1"/>
            </p:cNvSpPr>
            <p:nvPr/>
          </p:nvSpPr>
          <p:spPr bwMode="auto">
            <a:xfrm>
              <a:off x="2959100" y="51498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80" name="Group 1126"/>
            <p:cNvGrpSpPr>
              <a:grpSpLocks/>
            </p:cNvGrpSpPr>
            <p:nvPr/>
          </p:nvGrpSpPr>
          <p:grpSpPr bwMode="auto">
            <a:xfrm>
              <a:off x="2987675" y="5294313"/>
              <a:ext cx="461962" cy="165100"/>
              <a:chOff x="1882" y="3335"/>
              <a:chExt cx="291" cy="104"/>
            </a:xfrm>
          </p:grpSpPr>
          <p:grpSp>
            <p:nvGrpSpPr>
              <p:cNvPr id="2388" name="Group 1120"/>
              <p:cNvGrpSpPr>
                <a:grpSpLocks/>
              </p:cNvGrpSpPr>
              <p:nvPr/>
            </p:nvGrpSpPr>
            <p:grpSpPr bwMode="auto">
              <a:xfrm>
                <a:off x="1882" y="3335"/>
                <a:ext cx="291" cy="104"/>
                <a:chOff x="1882" y="3335"/>
                <a:chExt cx="291" cy="104"/>
              </a:xfrm>
            </p:grpSpPr>
            <p:sp>
              <p:nvSpPr>
                <p:cNvPr id="2394" name="Freeform 1116"/>
                <p:cNvSpPr>
                  <a:spLocks/>
                </p:cNvSpPr>
                <p:nvPr/>
              </p:nvSpPr>
              <p:spPr bwMode="auto">
                <a:xfrm>
                  <a:off x="1882" y="3335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95" name="Freeform 1117"/>
                <p:cNvSpPr>
                  <a:spLocks/>
                </p:cNvSpPr>
                <p:nvPr/>
              </p:nvSpPr>
              <p:spPr bwMode="auto">
                <a:xfrm>
                  <a:off x="1883" y="3335"/>
                  <a:ext cx="290" cy="52"/>
                </a:xfrm>
                <a:custGeom>
                  <a:avLst/>
                  <a:gdLst/>
                  <a:ahLst/>
                  <a:cxnLst>
                    <a:cxn ang="0">
                      <a:pos x="1" y="210"/>
                    </a:cxn>
                    <a:cxn ang="0">
                      <a:pos x="1207" y="434"/>
                    </a:cxn>
                    <a:cxn ang="0">
                      <a:pos x="2417" y="229"/>
                    </a:cxn>
                    <a:cxn ang="0">
                      <a:pos x="1211" y="5"/>
                    </a:cxn>
                    <a:cxn ang="0">
                      <a:pos x="1" y="210"/>
                    </a:cxn>
                  </a:cxnLst>
                  <a:rect l="0" t="0" r="r" b="b"/>
                  <a:pathLst>
                    <a:path w="2418" h="440">
                      <a:moveTo>
                        <a:pt x="1" y="210"/>
                      </a:moveTo>
                      <a:cubicBezTo>
                        <a:pt x="0" y="328"/>
                        <a:pt x="540" y="429"/>
                        <a:pt x="1207" y="434"/>
                      </a:cubicBezTo>
                      <a:cubicBezTo>
                        <a:pt x="1874" y="440"/>
                        <a:pt x="2416" y="348"/>
                        <a:pt x="2417" y="229"/>
                      </a:cubicBezTo>
                      <a:cubicBezTo>
                        <a:pt x="2418" y="111"/>
                        <a:pt x="1878" y="11"/>
                        <a:pt x="1211" y="5"/>
                      </a:cubicBezTo>
                      <a:cubicBezTo>
                        <a:pt x="543" y="0"/>
                        <a:pt x="2" y="91"/>
                        <a:pt x="1" y="21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96" name="Freeform 1118"/>
                <p:cNvSpPr>
                  <a:spLocks/>
                </p:cNvSpPr>
                <p:nvPr/>
              </p:nvSpPr>
              <p:spPr bwMode="auto">
                <a:xfrm>
                  <a:off x="1882" y="3335"/>
                  <a:ext cx="291" cy="104"/>
                </a:xfrm>
                <a:custGeom>
                  <a:avLst/>
                  <a:gdLst/>
                  <a:ahLst/>
                  <a:cxnLst>
                    <a:cxn ang="0">
                      <a:pos x="1215" y="5"/>
                    </a:cxn>
                    <a:cxn ang="0">
                      <a:pos x="5" y="210"/>
                    </a:cxn>
                    <a:cxn ang="0">
                      <a:pos x="1" y="639"/>
                    </a:cxn>
                    <a:cxn ang="0">
                      <a:pos x="1208" y="863"/>
                    </a:cxn>
                    <a:cxn ang="0">
                      <a:pos x="2418" y="659"/>
                    </a:cxn>
                    <a:cxn ang="0">
                      <a:pos x="2421" y="229"/>
                    </a:cxn>
                    <a:cxn ang="0">
                      <a:pos x="1215" y="5"/>
                    </a:cxn>
                  </a:cxnLst>
                  <a:rect l="0" t="0" r="r" b="b"/>
                  <a:pathLst>
                    <a:path w="2422" h="869">
                      <a:moveTo>
                        <a:pt x="1215" y="5"/>
                      </a:moveTo>
                      <a:cubicBezTo>
                        <a:pt x="547" y="0"/>
                        <a:pt x="6" y="91"/>
                        <a:pt x="5" y="210"/>
                      </a:cubicBezTo>
                      <a:lnTo>
                        <a:pt x="1" y="639"/>
                      </a:lnTo>
                      <a:cubicBezTo>
                        <a:pt x="0" y="758"/>
                        <a:pt x="540" y="858"/>
                        <a:pt x="1208" y="863"/>
                      </a:cubicBezTo>
                      <a:cubicBezTo>
                        <a:pt x="1875" y="869"/>
                        <a:pt x="2417" y="777"/>
                        <a:pt x="2418" y="659"/>
                      </a:cubicBezTo>
                      <a:lnTo>
                        <a:pt x="2421" y="229"/>
                      </a:lnTo>
                      <a:cubicBezTo>
                        <a:pt x="2422" y="111"/>
                        <a:pt x="1882" y="11"/>
                        <a:pt x="1215" y="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97" name="Freeform 1119"/>
                <p:cNvSpPr>
                  <a:spLocks/>
                </p:cNvSpPr>
                <p:nvPr/>
              </p:nvSpPr>
              <p:spPr bwMode="auto">
                <a:xfrm>
                  <a:off x="1883" y="3360"/>
                  <a:ext cx="290" cy="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4" y="27"/>
                    </a:cxn>
                    <a:cxn ang="0">
                      <a:pos x="290" y="2"/>
                    </a:cxn>
                  </a:cxnLst>
                  <a:rect l="0" t="0" r="r" b="b"/>
                  <a:pathLst>
                    <a:path w="290" h="27">
                      <a:moveTo>
                        <a:pt x="0" y="0"/>
                      </a:moveTo>
                      <a:cubicBezTo>
                        <a:pt x="0" y="14"/>
                        <a:pt x="64" y="26"/>
                        <a:pt x="144" y="27"/>
                      </a:cubicBezTo>
                      <a:cubicBezTo>
                        <a:pt x="224" y="27"/>
                        <a:pt x="289" y="16"/>
                        <a:pt x="290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389" name="Freeform 1121"/>
              <p:cNvSpPr>
                <a:spLocks/>
              </p:cNvSpPr>
              <p:nvPr/>
            </p:nvSpPr>
            <p:spPr bwMode="auto">
              <a:xfrm>
                <a:off x="2021" y="3376"/>
                <a:ext cx="6" cy="5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0" y="20"/>
                  </a:cxn>
                  <a:cxn ang="0">
                    <a:pos x="25" y="41"/>
                  </a:cxn>
                  <a:cxn ang="0">
                    <a:pos x="50" y="21"/>
                  </a:cxn>
                  <a:cxn ang="0">
                    <a:pos x="25" y="0"/>
                  </a:cxn>
                </a:cxnLst>
                <a:rect l="0" t="0" r="r" b="b"/>
                <a:pathLst>
                  <a:path w="50" h="42">
                    <a:moveTo>
                      <a:pt x="25" y="0"/>
                    </a:moveTo>
                    <a:cubicBezTo>
                      <a:pt x="11" y="0"/>
                      <a:pt x="0" y="9"/>
                      <a:pt x="0" y="20"/>
                    </a:cubicBezTo>
                    <a:cubicBezTo>
                      <a:pt x="0" y="32"/>
                      <a:pt x="11" y="41"/>
                      <a:pt x="25" y="41"/>
                    </a:cubicBezTo>
                    <a:cubicBezTo>
                      <a:pt x="39" y="42"/>
                      <a:pt x="50" y="32"/>
                      <a:pt x="50" y="21"/>
                    </a:cubicBezTo>
                    <a:cubicBezTo>
                      <a:pt x="50" y="9"/>
                      <a:pt x="39" y="0"/>
                      <a:pt x="25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0" name="Freeform 1122"/>
              <p:cNvSpPr>
                <a:spLocks/>
              </p:cNvSpPr>
              <p:nvPr/>
            </p:nvSpPr>
            <p:spPr bwMode="auto">
              <a:xfrm>
                <a:off x="1908" y="3352"/>
                <a:ext cx="10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8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cubicBezTo>
                      <a:pt x="18" y="0"/>
                      <a:pt x="1" y="16"/>
                      <a:pt x="0" y="37"/>
                    </a:cubicBezTo>
                    <a:cubicBezTo>
                      <a:pt x="0" y="58"/>
                      <a:pt x="17" y="75"/>
                      <a:pt x="38" y="75"/>
                    </a:cubicBezTo>
                    <a:cubicBezTo>
                      <a:pt x="58" y="75"/>
                      <a:pt x="75" y="58"/>
                      <a:pt x="75" y="38"/>
                    </a:cubicBezTo>
                    <a:cubicBezTo>
                      <a:pt x="76" y="17"/>
                      <a:pt x="59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1" name="Freeform 1123"/>
              <p:cNvSpPr>
                <a:spLocks/>
              </p:cNvSpPr>
              <p:nvPr/>
            </p:nvSpPr>
            <p:spPr bwMode="auto">
              <a:xfrm>
                <a:off x="2137" y="3359"/>
                <a:ext cx="9" cy="9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37"/>
                  </a:cxn>
                  <a:cxn ang="0">
                    <a:pos x="37" y="75"/>
                  </a:cxn>
                  <a:cxn ang="0">
                    <a:pos x="75" y="38"/>
                  </a:cxn>
                  <a:cxn ang="0">
                    <a:pos x="38" y="0"/>
                  </a:cxn>
                </a:cxnLst>
                <a:rect l="0" t="0" r="r" b="b"/>
                <a:pathLst>
                  <a:path w="75" h="75">
                    <a:moveTo>
                      <a:pt x="38" y="0"/>
                    </a:move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6" y="75"/>
                      <a:pt x="37" y="75"/>
                    </a:cubicBezTo>
                    <a:cubicBezTo>
                      <a:pt x="58" y="75"/>
                      <a:pt x="75" y="59"/>
                      <a:pt x="75" y="38"/>
                    </a:cubicBezTo>
                    <a:cubicBezTo>
                      <a:pt x="75" y="17"/>
                      <a:pt x="58" y="0"/>
                      <a:pt x="3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2" name="Freeform 1124"/>
              <p:cNvSpPr>
                <a:spLocks/>
              </p:cNvSpPr>
              <p:nvPr/>
            </p:nvSpPr>
            <p:spPr bwMode="auto">
              <a:xfrm>
                <a:off x="2081" y="3373"/>
                <a:ext cx="8" cy="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0" y="33"/>
                  </a:cxn>
                  <a:cxn ang="0">
                    <a:pos x="33" y="66"/>
                  </a:cxn>
                  <a:cxn ang="0">
                    <a:pos x="67" y="33"/>
                  </a:cxn>
                  <a:cxn ang="0">
                    <a:pos x="34" y="0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5" y="0"/>
                      <a:pt x="0" y="14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2" y="67"/>
                      <a:pt x="67" y="52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3" name="Freeform 1125"/>
              <p:cNvSpPr>
                <a:spLocks/>
              </p:cNvSpPr>
              <p:nvPr/>
            </p:nvSpPr>
            <p:spPr bwMode="auto">
              <a:xfrm>
                <a:off x="1962" y="3371"/>
                <a:ext cx="7" cy="7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0" y="29"/>
                  </a:cxn>
                  <a:cxn ang="0">
                    <a:pos x="29" y="58"/>
                  </a:cxn>
                  <a:cxn ang="0">
                    <a:pos x="59" y="30"/>
                  </a:cxn>
                  <a:cxn ang="0">
                    <a:pos x="30" y="0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14" y="0"/>
                      <a:pt x="1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81" name="Oval 1127"/>
            <p:cNvSpPr>
              <a:spLocks noChangeArrowheads="1"/>
            </p:cNvSpPr>
            <p:nvPr/>
          </p:nvSpPr>
          <p:spPr bwMode="auto">
            <a:xfrm>
              <a:off x="3111500" y="53022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82" name="Group 1132"/>
            <p:cNvGrpSpPr>
              <a:grpSpLocks/>
            </p:cNvGrpSpPr>
            <p:nvPr/>
          </p:nvGrpSpPr>
          <p:grpSpPr bwMode="auto">
            <a:xfrm>
              <a:off x="2987675" y="5294313"/>
              <a:ext cx="461962" cy="165100"/>
              <a:chOff x="1882" y="3335"/>
              <a:chExt cx="291" cy="104"/>
            </a:xfrm>
          </p:grpSpPr>
          <p:sp>
            <p:nvSpPr>
              <p:cNvPr id="2384" name="Freeform 1128"/>
              <p:cNvSpPr>
                <a:spLocks/>
              </p:cNvSpPr>
              <p:nvPr/>
            </p:nvSpPr>
            <p:spPr bwMode="auto">
              <a:xfrm>
                <a:off x="1882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5" name="Freeform 1129"/>
              <p:cNvSpPr>
                <a:spLocks/>
              </p:cNvSpPr>
              <p:nvPr/>
            </p:nvSpPr>
            <p:spPr bwMode="auto">
              <a:xfrm>
                <a:off x="1883" y="3335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6" name="Freeform 1130"/>
              <p:cNvSpPr>
                <a:spLocks/>
              </p:cNvSpPr>
              <p:nvPr/>
            </p:nvSpPr>
            <p:spPr bwMode="auto">
              <a:xfrm>
                <a:off x="1882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7" name="Freeform 1131"/>
              <p:cNvSpPr>
                <a:spLocks/>
              </p:cNvSpPr>
              <p:nvPr/>
            </p:nvSpPr>
            <p:spPr bwMode="auto">
              <a:xfrm>
                <a:off x="1883" y="3360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83" name="Freeform 1133"/>
            <p:cNvSpPr>
              <a:spLocks/>
            </p:cNvSpPr>
            <p:nvPr/>
          </p:nvSpPr>
          <p:spPr bwMode="auto">
            <a:xfrm>
              <a:off x="3208338" y="5359401"/>
              <a:ext cx="9525" cy="793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4" name="Freeform 1134"/>
            <p:cNvSpPr>
              <a:spLocks/>
            </p:cNvSpPr>
            <p:nvPr/>
          </p:nvSpPr>
          <p:spPr bwMode="auto">
            <a:xfrm>
              <a:off x="3028950" y="5321301"/>
              <a:ext cx="15875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5" name="Freeform 1135"/>
            <p:cNvSpPr>
              <a:spLocks/>
            </p:cNvSpPr>
            <p:nvPr/>
          </p:nvSpPr>
          <p:spPr bwMode="auto">
            <a:xfrm>
              <a:off x="3392488" y="53324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6" name="Freeform 1136"/>
            <p:cNvSpPr>
              <a:spLocks/>
            </p:cNvSpPr>
            <p:nvPr/>
          </p:nvSpPr>
          <p:spPr bwMode="auto">
            <a:xfrm>
              <a:off x="3303588" y="53546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7" name="Freeform 1137"/>
            <p:cNvSpPr>
              <a:spLocks/>
            </p:cNvSpPr>
            <p:nvPr/>
          </p:nvSpPr>
          <p:spPr bwMode="auto">
            <a:xfrm>
              <a:off x="3114675" y="5351463"/>
              <a:ext cx="11112" cy="1111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88" name="Group 1142"/>
            <p:cNvGrpSpPr>
              <a:grpSpLocks/>
            </p:cNvGrpSpPr>
            <p:nvPr/>
          </p:nvGrpSpPr>
          <p:grpSpPr bwMode="auto">
            <a:xfrm>
              <a:off x="2987675" y="5294313"/>
              <a:ext cx="461962" cy="165100"/>
              <a:chOff x="1882" y="3335"/>
              <a:chExt cx="291" cy="104"/>
            </a:xfrm>
          </p:grpSpPr>
          <p:sp>
            <p:nvSpPr>
              <p:cNvPr id="2380" name="Freeform 1138"/>
              <p:cNvSpPr>
                <a:spLocks/>
              </p:cNvSpPr>
              <p:nvPr/>
            </p:nvSpPr>
            <p:spPr bwMode="auto">
              <a:xfrm>
                <a:off x="1882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1" name="Freeform 1139"/>
              <p:cNvSpPr>
                <a:spLocks/>
              </p:cNvSpPr>
              <p:nvPr/>
            </p:nvSpPr>
            <p:spPr bwMode="auto">
              <a:xfrm>
                <a:off x="1883" y="3335"/>
                <a:ext cx="290" cy="52"/>
              </a:xfrm>
              <a:custGeom>
                <a:avLst/>
                <a:gdLst/>
                <a:ahLst/>
                <a:cxnLst>
                  <a:cxn ang="0">
                    <a:pos x="1" y="210"/>
                  </a:cxn>
                  <a:cxn ang="0">
                    <a:pos x="1207" y="434"/>
                  </a:cxn>
                  <a:cxn ang="0">
                    <a:pos x="2417" y="229"/>
                  </a:cxn>
                  <a:cxn ang="0">
                    <a:pos x="1211" y="5"/>
                  </a:cxn>
                  <a:cxn ang="0">
                    <a:pos x="1" y="210"/>
                  </a:cxn>
                </a:cxnLst>
                <a:rect l="0" t="0" r="r" b="b"/>
                <a:pathLst>
                  <a:path w="2418" h="440">
                    <a:moveTo>
                      <a:pt x="1" y="210"/>
                    </a:moveTo>
                    <a:cubicBezTo>
                      <a:pt x="0" y="328"/>
                      <a:pt x="540" y="429"/>
                      <a:pt x="1207" y="434"/>
                    </a:cubicBezTo>
                    <a:cubicBezTo>
                      <a:pt x="1874" y="440"/>
                      <a:pt x="2416" y="348"/>
                      <a:pt x="2417" y="229"/>
                    </a:cubicBezTo>
                    <a:cubicBezTo>
                      <a:pt x="2418" y="111"/>
                      <a:pt x="1878" y="11"/>
                      <a:pt x="1211" y="5"/>
                    </a:cubicBezTo>
                    <a:cubicBezTo>
                      <a:pt x="543" y="0"/>
                      <a:pt x="2" y="91"/>
                      <a:pt x="1" y="21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2" name="Freeform 1140"/>
              <p:cNvSpPr>
                <a:spLocks/>
              </p:cNvSpPr>
              <p:nvPr/>
            </p:nvSpPr>
            <p:spPr bwMode="auto">
              <a:xfrm>
                <a:off x="1882" y="3335"/>
                <a:ext cx="291" cy="104"/>
              </a:xfrm>
              <a:custGeom>
                <a:avLst/>
                <a:gdLst/>
                <a:ahLst/>
                <a:cxnLst>
                  <a:cxn ang="0">
                    <a:pos x="1215" y="5"/>
                  </a:cxn>
                  <a:cxn ang="0">
                    <a:pos x="5" y="210"/>
                  </a:cxn>
                  <a:cxn ang="0">
                    <a:pos x="1" y="639"/>
                  </a:cxn>
                  <a:cxn ang="0">
                    <a:pos x="1208" y="863"/>
                  </a:cxn>
                  <a:cxn ang="0">
                    <a:pos x="2418" y="659"/>
                  </a:cxn>
                  <a:cxn ang="0">
                    <a:pos x="2421" y="229"/>
                  </a:cxn>
                  <a:cxn ang="0">
                    <a:pos x="1215" y="5"/>
                  </a:cxn>
                </a:cxnLst>
                <a:rect l="0" t="0" r="r" b="b"/>
                <a:pathLst>
                  <a:path w="2422" h="869">
                    <a:moveTo>
                      <a:pt x="1215" y="5"/>
                    </a:moveTo>
                    <a:cubicBezTo>
                      <a:pt x="547" y="0"/>
                      <a:pt x="6" y="91"/>
                      <a:pt x="5" y="210"/>
                    </a:cubicBezTo>
                    <a:lnTo>
                      <a:pt x="1" y="639"/>
                    </a:lnTo>
                    <a:cubicBezTo>
                      <a:pt x="0" y="758"/>
                      <a:pt x="540" y="858"/>
                      <a:pt x="1208" y="863"/>
                    </a:cubicBezTo>
                    <a:cubicBezTo>
                      <a:pt x="1875" y="869"/>
                      <a:pt x="2417" y="777"/>
                      <a:pt x="2418" y="659"/>
                    </a:cubicBezTo>
                    <a:lnTo>
                      <a:pt x="2421" y="229"/>
                    </a:lnTo>
                    <a:cubicBezTo>
                      <a:pt x="2422" y="111"/>
                      <a:pt x="1882" y="11"/>
                      <a:pt x="1215" y="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3" name="Freeform 1141"/>
              <p:cNvSpPr>
                <a:spLocks/>
              </p:cNvSpPr>
              <p:nvPr/>
            </p:nvSpPr>
            <p:spPr bwMode="auto">
              <a:xfrm>
                <a:off x="1883" y="3360"/>
                <a:ext cx="290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4" y="27"/>
                  </a:cxn>
                  <a:cxn ang="0">
                    <a:pos x="290" y="2"/>
                  </a:cxn>
                </a:cxnLst>
                <a:rect l="0" t="0" r="r" b="b"/>
                <a:pathLst>
                  <a:path w="290" h="27">
                    <a:moveTo>
                      <a:pt x="0" y="0"/>
                    </a:moveTo>
                    <a:cubicBezTo>
                      <a:pt x="0" y="14"/>
                      <a:pt x="64" y="26"/>
                      <a:pt x="144" y="27"/>
                    </a:cubicBezTo>
                    <a:cubicBezTo>
                      <a:pt x="224" y="27"/>
                      <a:pt x="289" y="16"/>
                      <a:pt x="290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89" name="Freeform 1143"/>
            <p:cNvSpPr>
              <a:spLocks/>
            </p:cNvSpPr>
            <p:nvPr/>
          </p:nvSpPr>
          <p:spPr bwMode="auto">
            <a:xfrm>
              <a:off x="3208338" y="5359401"/>
              <a:ext cx="9525" cy="793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0"/>
                </a:cxn>
                <a:cxn ang="0">
                  <a:pos x="25" y="41"/>
                </a:cxn>
                <a:cxn ang="0">
                  <a:pos x="50" y="21"/>
                </a:cxn>
                <a:cxn ang="0">
                  <a:pos x="25" y="0"/>
                </a:cxn>
              </a:cxnLst>
              <a:rect l="0" t="0" r="r" b="b"/>
              <a:pathLst>
                <a:path w="50" h="42">
                  <a:moveTo>
                    <a:pt x="25" y="0"/>
                  </a:moveTo>
                  <a:cubicBezTo>
                    <a:pt x="11" y="0"/>
                    <a:pt x="0" y="9"/>
                    <a:pt x="0" y="20"/>
                  </a:cubicBezTo>
                  <a:cubicBezTo>
                    <a:pt x="0" y="32"/>
                    <a:pt x="11" y="41"/>
                    <a:pt x="25" y="41"/>
                  </a:cubicBezTo>
                  <a:cubicBezTo>
                    <a:pt x="39" y="42"/>
                    <a:pt x="50" y="32"/>
                    <a:pt x="50" y="21"/>
                  </a:cubicBezTo>
                  <a:cubicBezTo>
                    <a:pt x="50" y="9"/>
                    <a:pt x="39" y="0"/>
                    <a:pt x="25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0" name="Freeform 1144"/>
            <p:cNvSpPr>
              <a:spLocks/>
            </p:cNvSpPr>
            <p:nvPr/>
          </p:nvSpPr>
          <p:spPr bwMode="auto">
            <a:xfrm>
              <a:off x="3028950" y="5321301"/>
              <a:ext cx="15875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8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8" y="0"/>
                    <a:pt x="1" y="16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6" y="17"/>
                    <a:pt x="59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1" name="Freeform 1145"/>
            <p:cNvSpPr>
              <a:spLocks/>
            </p:cNvSpPr>
            <p:nvPr/>
          </p:nvSpPr>
          <p:spPr bwMode="auto">
            <a:xfrm>
              <a:off x="3392488" y="5332413"/>
              <a:ext cx="14287" cy="142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37"/>
                </a:cxn>
                <a:cxn ang="0">
                  <a:pos x="37" y="75"/>
                </a:cxn>
                <a:cxn ang="0">
                  <a:pos x="75" y="38"/>
                </a:cxn>
                <a:cxn ang="0">
                  <a:pos x="38" y="0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6" y="75"/>
                    <a:pt x="37" y="75"/>
                  </a:cubicBezTo>
                  <a:cubicBezTo>
                    <a:pt x="58" y="75"/>
                    <a:pt x="75" y="59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2" name="Freeform 1146"/>
            <p:cNvSpPr>
              <a:spLocks/>
            </p:cNvSpPr>
            <p:nvPr/>
          </p:nvSpPr>
          <p:spPr bwMode="auto">
            <a:xfrm>
              <a:off x="3303588" y="5354638"/>
              <a:ext cx="12700" cy="1270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33"/>
                </a:cxn>
                <a:cxn ang="0">
                  <a:pos x="33" y="66"/>
                </a:cxn>
                <a:cxn ang="0">
                  <a:pos x="67" y="33"/>
                </a:cxn>
                <a:cxn ang="0">
                  <a:pos x="34" y="0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4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2" y="67"/>
                    <a:pt x="67" y="52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3" name="Freeform 1147"/>
            <p:cNvSpPr>
              <a:spLocks/>
            </p:cNvSpPr>
            <p:nvPr/>
          </p:nvSpPr>
          <p:spPr bwMode="auto">
            <a:xfrm>
              <a:off x="3114675" y="5351463"/>
              <a:ext cx="11112" cy="1111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29" y="58"/>
                </a:cxn>
                <a:cxn ang="0">
                  <a:pos x="59" y="30"/>
                </a:cxn>
                <a:cxn ang="0">
                  <a:pos x="30" y="0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1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6" y="59"/>
                    <a:pt x="59" y="46"/>
                    <a:pt x="59" y="30"/>
                  </a:cubicBezTo>
                  <a:cubicBezTo>
                    <a:pt x="59" y="13"/>
                    <a:pt x="46" y="0"/>
                    <a:pt x="30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4" name="Oval 1148"/>
            <p:cNvSpPr>
              <a:spLocks noChangeArrowheads="1"/>
            </p:cNvSpPr>
            <p:nvPr/>
          </p:nvSpPr>
          <p:spPr bwMode="auto">
            <a:xfrm>
              <a:off x="3111500" y="5302251"/>
              <a:ext cx="19208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95" name="Group 1237"/>
            <p:cNvGrpSpPr>
              <a:grpSpLocks/>
            </p:cNvGrpSpPr>
            <p:nvPr/>
          </p:nvGrpSpPr>
          <p:grpSpPr bwMode="auto">
            <a:xfrm>
              <a:off x="4049713" y="4886326"/>
              <a:ext cx="944562" cy="571500"/>
              <a:chOff x="2551" y="3078"/>
              <a:chExt cx="595" cy="360"/>
            </a:xfrm>
          </p:grpSpPr>
          <p:grpSp>
            <p:nvGrpSpPr>
              <p:cNvPr id="2292" name="Group 1170"/>
              <p:cNvGrpSpPr>
                <a:grpSpLocks/>
              </p:cNvGrpSpPr>
              <p:nvPr/>
            </p:nvGrpSpPr>
            <p:grpSpPr bwMode="auto">
              <a:xfrm>
                <a:off x="2551" y="3078"/>
                <a:ext cx="307" cy="127"/>
                <a:chOff x="2551" y="3078"/>
                <a:chExt cx="307" cy="127"/>
              </a:xfrm>
            </p:grpSpPr>
            <p:grpSp>
              <p:nvGrpSpPr>
                <p:cNvPr id="2359" name="Group 1153"/>
                <p:cNvGrpSpPr>
                  <a:grpSpLocks/>
                </p:cNvGrpSpPr>
                <p:nvPr/>
              </p:nvGrpSpPr>
              <p:grpSpPr bwMode="auto">
                <a:xfrm>
                  <a:off x="2645" y="3078"/>
                  <a:ext cx="105" cy="51"/>
                  <a:chOff x="2645" y="3078"/>
                  <a:chExt cx="105" cy="51"/>
                </a:xfrm>
              </p:grpSpPr>
              <p:sp>
                <p:nvSpPr>
                  <p:cNvPr id="2376" name="Freeform 1149"/>
                  <p:cNvSpPr>
                    <a:spLocks/>
                  </p:cNvSpPr>
                  <p:nvPr/>
                </p:nvSpPr>
                <p:spPr bwMode="auto">
                  <a:xfrm>
                    <a:off x="2645" y="3078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6" y="1"/>
                      </a:cxn>
                      <a:cxn ang="0">
                        <a:pos x="2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69" h="428">
                        <a:moveTo>
                          <a:pt x="433" y="426"/>
                        </a:moveTo>
                        <a:cubicBezTo>
                          <a:pt x="672" y="428"/>
                          <a:pt x="866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69" y="33"/>
                          <a:pt x="676" y="3"/>
                          <a:pt x="436" y="1"/>
                        </a:cubicBezTo>
                        <a:cubicBezTo>
                          <a:pt x="197" y="0"/>
                          <a:pt x="3" y="26"/>
                          <a:pt x="2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3" y="425"/>
                          <a:pt x="433" y="42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77" name="Freeform 1150"/>
                  <p:cNvSpPr>
                    <a:spLocks/>
                  </p:cNvSpPr>
                  <p:nvPr/>
                </p:nvSpPr>
                <p:spPr bwMode="auto">
                  <a:xfrm>
                    <a:off x="2645" y="3114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6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8">
                        <a:moveTo>
                          <a:pt x="867" y="68"/>
                        </a:moveTo>
                        <a:cubicBezTo>
                          <a:pt x="867" y="33"/>
                          <a:pt x="673" y="4"/>
                          <a:pt x="434" y="2"/>
                        </a:cubicBezTo>
                        <a:cubicBezTo>
                          <a:pt x="194" y="0"/>
                          <a:pt x="0" y="26"/>
                          <a:pt x="0" y="61"/>
                        </a:cubicBezTo>
                        <a:cubicBezTo>
                          <a:pt x="0" y="95"/>
                          <a:pt x="193" y="125"/>
                          <a:pt x="433" y="126"/>
                        </a:cubicBezTo>
                        <a:cubicBezTo>
                          <a:pt x="672" y="128"/>
                          <a:pt x="866" y="102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78" name="Freeform 1151"/>
                  <p:cNvSpPr>
                    <a:spLocks/>
                  </p:cNvSpPr>
                  <p:nvPr/>
                </p:nvSpPr>
                <p:spPr bwMode="auto">
                  <a:xfrm>
                    <a:off x="2645" y="3078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6" y="1"/>
                      </a:cxn>
                      <a:cxn ang="0">
                        <a:pos x="2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69" h="428">
                        <a:moveTo>
                          <a:pt x="433" y="426"/>
                        </a:moveTo>
                        <a:cubicBezTo>
                          <a:pt x="672" y="428"/>
                          <a:pt x="866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69" y="33"/>
                          <a:pt x="676" y="3"/>
                          <a:pt x="436" y="1"/>
                        </a:cubicBezTo>
                        <a:cubicBezTo>
                          <a:pt x="197" y="0"/>
                          <a:pt x="3" y="26"/>
                          <a:pt x="2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3" y="425"/>
                          <a:pt x="433" y="42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79" name="Freeform 1152"/>
                  <p:cNvSpPr>
                    <a:spLocks/>
                  </p:cNvSpPr>
                  <p:nvPr/>
                </p:nvSpPr>
                <p:spPr bwMode="auto">
                  <a:xfrm>
                    <a:off x="2645" y="3114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60" name="Group 1158"/>
                <p:cNvGrpSpPr>
                  <a:grpSpLocks/>
                </p:cNvGrpSpPr>
                <p:nvPr/>
              </p:nvGrpSpPr>
              <p:grpSpPr bwMode="auto">
                <a:xfrm>
                  <a:off x="2607" y="3103"/>
                  <a:ext cx="180" cy="74"/>
                  <a:chOff x="2607" y="3103"/>
                  <a:chExt cx="180" cy="74"/>
                </a:xfrm>
              </p:grpSpPr>
              <p:sp>
                <p:nvSpPr>
                  <p:cNvPr id="2372" name="Freeform 1154"/>
                  <p:cNvSpPr>
                    <a:spLocks/>
                  </p:cNvSpPr>
                  <p:nvPr/>
                </p:nvSpPr>
                <p:spPr bwMode="auto">
                  <a:xfrm>
                    <a:off x="2607" y="3103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3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73" name="Freeform 1155"/>
                  <p:cNvSpPr>
                    <a:spLocks/>
                  </p:cNvSpPr>
                  <p:nvPr/>
                </p:nvSpPr>
                <p:spPr bwMode="auto">
                  <a:xfrm>
                    <a:off x="2607" y="3143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2" h="280">
                        <a:moveTo>
                          <a:pt x="1492" y="146"/>
                        </a:moveTo>
                        <a:cubicBezTo>
                          <a:pt x="1492" y="71"/>
                          <a:pt x="1159" y="7"/>
                          <a:pt x="747" y="3"/>
                        </a:cubicBezTo>
                        <a:cubicBezTo>
                          <a:pt x="335" y="0"/>
                          <a:pt x="1" y="59"/>
                          <a:pt x="0" y="134"/>
                        </a:cubicBezTo>
                        <a:cubicBezTo>
                          <a:pt x="0" y="210"/>
                          <a:pt x="333" y="274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74" name="Freeform 1156"/>
                  <p:cNvSpPr>
                    <a:spLocks/>
                  </p:cNvSpPr>
                  <p:nvPr/>
                </p:nvSpPr>
                <p:spPr bwMode="auto">
                  <a:xfrm>
                    <a:off x="2607" y="3103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3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75" name="Freeform 1157"/>
                  <p:cNvSpPr>
                    <a:spLocks/>
                  </p:cNvSpPr>
                  <p:nvPr/>
                </p:nvSpPr>
                <p:spPr bwMode="auto">
                  <a:xfrm>
                    <a:off x="2607" y="3143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61" name="Group 1164"/>
                <p:cNvGrpSpPr>
                  <a:grpSpLocks/>
                </p:cNvGrpSpPr>
                <p:nvPr/>
              </p:nvGrpSpPr>
              <p:grpSpPr bwMode="auto">
                <a:xfrm>
                  <a:off x="2551" y="3128"/>
                  <a:ext cx="307" cy="77"/>
                  <a:chOff x="2551" y="3128"/>
                  <a:chExt cx="307" cy="77"/>
                </a:xfrm>
              </p:grpSpPr>
              <p:sp>
                <p:nvSpPr>
                  <p:cNvPr id="2367" name="Freeform 1159"/>
                  <p:cNvSpPr>
                    <a:spLocks/>
                  </p:cNvSpPr>
                  <p:nvPr/>
                </p:nvSpPr>
                <p:spPr bwMode="auto">
                  <a:xfrm>
                    <a:off x="2567" y="3144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68" name="Freeform 1160"/>
                  <p:cNvSpPr>
                    <a:spLocks/>
                  </p:cNvSpPr>
                  <p:nvPr/>
                </p:nvSpPr>
                <p:spPr bwMode="auto">
                  <a:xfrm>
                    <a:off x="2551" y="3128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80" y="11"/>
                          <a:pt x="1212" y="5"/>
                        </a:cubicBezTo>
                        <a:cubicBezTo>
                          <a:pt x="545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1" y="500"/>
                          <a:pt x="1208" y="50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69" name="Freeform 1161"/>
                  <p:cNvSpPr>
                    <a:spLocks/>
                  </p:cNvSpPr>
                  <p:nvPr/>
                </p:nvSpPr>
                <p:spPr bwMode="auto">
                  <a:xfrm>
                    <a:off x="2551" y="3158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0"/>
                      </a:cxn>
                      <a:cxn ang="0">
                        <a:pos x="1210" y="5"/>
                      </a:cxn>
                      <a:cxn ang="0">
                        <a:pos x="1" y="120"/>
                      </a:cxn>
                      <a:cxn ang="0">
                        <a:pos x="1208" y="255"/>
                      </a:cxn>
                      <a:cxn ang="0">
                        <a:pos x="2417" y="140"/>
                      </a:cxn>
                    </a:cxnLst>
                    <a:rect l="0" t="0" r="r" b="b"/>
                    <a:pathLst>
                      <a:path w="2418" h="261">
                        <a:moveTo>
                          <a:pt x="2417" y="140"/>
                        </a:moveTo>
                        <a:cubicBezTo>
                          <a:pt x="2418" y="71"/>
                          <a:pt x="1877" y="11"/>
                          <a:pt x="1210" y="5"/>
                        </a:cubicBezTo>
                        <a:cubicBezTo>
                          <a:pt x="543" y="0"/>
                          <a:pt x="1" y="51"/>
                          <a:pt x="1" y="120"/>
                        </a:cubicBezTo>
                        <a:cubicBezTo>
                          <a:pt x="0" y="189"/>
                          <a:pt x="541" y="250"/>
                          <a:pt x="1208" y="255"/>
                        </a:cubicBezTo>
                        <a:cubicBezTo>
                          <a:pt x="1875" y="261"/>
                          <a:pt x="2417" y="209"/>
                          <a:pt x="2417" y="14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70" name="Freeform 1162"/>
                  <p:cNvSpPr>
                    <a:spLocks/>
                  </p:cNvSpPr>
                  <p:nvPr/>
                </p:nvSpPr>
                <p:spPr bwMode="auto">
                  <a:xfrm>
                    <a:off x="2551" y="3128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80" y="11"/>
                          <a:pt x="1212" y="5"/>
                        </a:cubicBezTo>
                        <a:cubicBezTo>
                          <a:pt x="545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1" y="500"/>
                          <a:pt x="1208" y="50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71" name="Freeform 1163"/>
                  <p:cNvSpPr>
                    <a:spLocks/>
                  </p:cNvSpPr>
                  <p:nvPr/>
                </p:nvSpPr>
                <p:spPr bwMode="auto">
                  <a:xfrm>
                    <a:off x="2551" y="3158"/>
                    <a:ext cx="290" cy="16"/>
                  </a:xfrm>
                  <a:custGeom>
                    <a:avLst/>
                    <a:gdLst/>
                    <a:ahLst/>
                    <a:cxnLst>
                      <a:cxn ang="0">
                        <a:pos x="290" y="16"/>
                      </a:cxn>
                      <a:cxn ang="0">
                        <a:pos x="145" y="0"/>
                      </a:cxn>
                      <a:cxn ang="0">
                        <a:pos x="0" y="14"/>
                      </a:cxn>
                    </a:cxnLst>
                    <a:rect l="0" t="0" r="r" b="b"/>
                    <a:pathLst>
                      <a:path w="290" h="16">
                        <a:moveTo>
                          <a:pt x="290" y="16"/>
                        </a:moveTo>
                        <a:cubicBezTo>
                          <a:pt x="290" y="8"/>
                          <a:pt x="225" y="1"/>
                          <a:pt x="145" y="0"/>
                        </a:cubicBezTo>
                        <a:cubicBezTo>
                          <a:pt x="65" y="0"/>
                          <a:pt x="0" y="6"/>
                          <a:pt x="0" y="14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362" name="Freeform 1165"/>
                <p:cNvSpPr>
                  <a:spLocks/>
                </p:cNvSpPr>
                <p:nvPr/>
              </p:nvSpPr>
              <p:spPr bwMode="auto">
                <a:xfrm>
                  <a:off x="2696" y="3160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5" y="0"/>
                    </a:cxn>
                    <a:cxn ang="0">
                      <a:pos x="0" y="12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0" h="25">
                      <a:moveTo>
                        <a:pt x="25" y="25"/>
                      </a:moveTo>
                      <a:cubicBezTo>
                        <a:pt x="39" y="25"/>
                        <a:pt x="50" y="19"/>
                        <a:pt x="50" y="13"/>
                      </a:cubicBezTo>
                      <a:cubicBezTo>
                        <a:pt x="50" y="6"/>
                        <a:pt x="39" y="0"/>
                        <a:pt x="25" y="0"/>
                      </a:cubicBezTo>
                      <a:cubicBezTo>
                        <a:pt x="11" y="0"/>
                        <a:pt x="0" y="5"/>
                        <a:pt x="0" y="12"/>
                      </a:cubicBezTo>
                      <a:cubicBezTo>
                        <a:pt x="0" y="19"/>
                        <a:pt x="11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63" name="Freeform 1166"/>
                <p:cNvSpPr>
                  <a:spLocks/>
                </p:cNvSpPr>
                <p:nvPr/>
              </p:nvSpPr>
              <p:spPr bwMode="auto">
                <a:xfrm>
                  <a:off x="2805" y="3172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1"/>
                    </a:cxn>
                    <a:cxn ang="0">
                      <a:pos x="75" y="21"/>
                    </a:cxn>
                    <a:cxn ang="0">
                      <a:pos x="38" y="0"/>
                    </a:cxn>
                    <a:cxn ang="0">
                      <a:pos x="0" y="20"/>
                    </a:cxn>
                    <a:cxn ang="0">
                      <a:pos x="38" y="41"/>
                    </a:cxn>
                  </a:cxnLst>
                  <a:rect l="0" t="0" r="r" b="b"/>
                  <a:pathLst>
                    <a:path w="76" h="42">
                      <a:moveTo>
                        <a:pt x="38" y="41"/>
                      </a:moveTo>
                      <a:cubicBezTo>
                        <a:pt x="59" y="42"/>
                        <a:pt x="75" y="32"/>
                        <a:pt x="75" y="21"/>
                      </a:cubicBezTo>
                      <a:cubicBezTo>
                        <a:pt x="76" y="9"/>
                        <a:pt x="59" y="0"/>
                        <a:pt x="38" y="0"/>
                      </a:cubicBezTo>
                      <a:cubicBezTo>
                        <a:pt x="17" y="0"/>
                        <a:pt x="1" y="9"/>
                        <a:pt x="0" y="20"/>
                      </a:cubicBezTo>
                      <a:cubicBezTo>
                        <a:pt x="0" y="32"/>
                        <a:pt x="17" y="41"/>
                        <a:pt x="38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64" name="Freeform 1167"/>
                <p:cNvSpPr>
                  <a:spLocks/>
                </p:cNvSpPr>
                <p:nvPr/>
              </p:nvSpPr>
              <p:spPr bwMode="auto">
                <a:xfrm>
                  <a:off x="2576" y="3168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2"/>
                    </a:cxn>
                    <a:cxn ang="0">
                      <a:pos x="75" y="22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7" y="42"/>
                    </a:cxn>
                  </a:cxnLst>
                  <a:rect l="0" t="0" r="r" b="b"/>
                  <a:pathLst>
                    <a:path w="75" h="42">
                      <a:moveTo>
                        <a:pt x="37" y="42"/>
                      </a:moveTo>
                      <a:cubicBezTo>
                        <a:pt x="58" y="42"/>
                        <a:pt x="75" y="33"/>
                        <a:pt x="75" y="22"/>
                      </a:cubicBezTo>
                      <a:cubicBezTo>
                        <a:pt x="75" y="10"/>
                        <a:pt x="59" y="1"/>
                        <a:pt x="38" y="0"/>
                      </a:cubicBezTo>
                      <a:cubicBezTo>
                        <a:pt x="17" y="0"/>
                        <a:pt x="0" y="9"/>
                        <a:pt x="0" y="21"/>
                      </a:cubicBezTo>
                      <a:cubicBezTo>
                        <a:pt x="0" y="33"/>
                        <a:pt x="17" y="42"/>
                        <a:pt x="37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65" name="Freeform 1168"/>
                <p:cNvSpPr>
                  <a:spLocks/>
                </p:cNvSpPr>
                <p:nvPr/>
              </p:nvSpPr>
              <p:spPr bwMode="auto">
                <a:xfrm>
                  <a:off x="2634" y="3160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4" y="41"/>
                    </a:cxn>
                    <a:cxn ang="0">
                      <a:pos x="67" y="21"/>
                    </a:cxn>
                    <a:cxn ang="0">
                      <a:pos x="34" y="0"/>
                    </a:cxn>
                    <a:cxn ang="0">
                      <a:pos x="0" y="20"/>
                    </a:cxn>
                    <a:cxn ang="0">
                      <a:pos x="34" y="41"/>
                    </a:cxn>
                  </a:cxnLst>
                  <a:rect l="0" t="0" r="r" b="b"/>
                  <a:pathLst>
                    <a:path w="67" h="42">
                      <a:moveTo>
                        <a:pt x="34" y="41"/>
                      </a:moveTo>
                      <a:cubicBezTo>
                        <a:pt x="52" y="42"/>
                        <a:pt x="67" y="32"/>
                        <a:pt x="67" y="21"/>
                      </a:cubicBezTo>
                      <a:cubicBezTo>
                        <a:pt x="67" y="9"/>
                        <a:pt x="52" y="0"/>
                        <a:pt x="34" y="0"/>
                      </a:cubicBezTo>
                      <a:cubicBezTo>
                        <a:pt x="16" y="0"/>
                        <a:pt x="1" y="9"/>
                        <a:pt x="0" y="20"/>
                      </a:cubicBezTo>
                      <a:cubicBezTo>
                        <a:pt x="0" y="32"/>
                        <a:pt x="15" y="41"/>
                        <a:pt x="34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66" name="Freeform 1169"/>
                <p:cNvSpPr>
                  <a:spLocks/>
                </p:cNvSpPr>
                <p:nvPr/>
              </p:nvSpPr>
              <p:spPr bwMode="auto">
                <a:xfrm>
                  <a:off x="2753" y="3163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29" y="33"/>
                    </a:cxn>
                    <a:cxn ang="0">
                      <a:pos x="58" y="17"/>
                    </a:cxn>
                    <a:cxn ang="0">
                      <a:pos x="29" y="0"/>
                    </a:cxn>
                    <a:cxn ang="0">
                      <a:pos x="0" y="16"/>
                    </a:cxn>
                    <a:cxn ang="0">
                      <a:pos x="29" y="33"/>
                    </a:cxn>
                  </a:cxnLst>
                  <a:rect l="0" t="0" r="r" b="b"/>
                  <a:pathLst>
                    <a:path w="59" h="33">
                      <a:moveTo>
                        <a:pt x="29" y="33"/>
                      </a:moveTo>
                      <a:cubicBezTo>
                        <a:pt x="45" y="33"/>
                        <a:pt x="58" y="26"/>
                        <a:pt x="58" y="17"/>
                      </a:cubicBezTo>
                      <a:cubicBezTo>
                        <a:pt x="59" y="7"/>
                        <a:pt x="46" y="0"/>
                        <a:pt x="29" y="0"/>
                      </a:cubicBezTo>
                      <a:cubicBezTo>
                        <a:pt x="13" y="0"/>
                        <a:pt x="0" y="7"/>
                        <a:pt x="0" y="16"/>
                      </a:cubicBezTo>
                      <a:cubicBezTo>
                        <a:pt x="0" y="25"/>
                        <a:pt x="13" y="33"/>
                        <a:pt x="29" y="33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93" name="Group 1192"/>
              <p:cNvGrpSpPr>
                <a:grpSpLocks/>
              </p:cNvGrpSpPr>
              <p:nvPr/>
            </p:nvGrpSpPr>
            <p:grpSpPr bwMode="auto">
              <a:xfrm>
                <a:off x="2647" y="3144"/>
                <a:ext cx="307" cy="127"/>
                <a:chOff x="2647" y="3144"/>
                <a:chExt cx="307" cy="127"/>
              </a:xfrm>
            </p:grpSpPr>
            <p:grpSp>
              <p:nvGrpSpPr>
                <p:cNvPr id="2338" name="Group 1175"/>
                <p:cNvGrpSpPr>
                  <a:grpSpLocks/>
                </p:cNvGrpSpPr>
                <p:nvPr/>
              </p:nvGrpSpPr>
              <p:grpSpPr bwMode="auto">
                <a:xfrm>
                  <a:off x="2741" y="3144"/>
                  <a:ext cx="105" cy="51"/>
                  <a:chOff x="2741" y="3144"/>
                  <a:chExt cx="105" cy="51"/>
                </a:xfrm>
              </p:grpSpPr>
              <p:sp>
                <p:nvSpPr>
                  <p:cNvPr id="2355" name="Freeform 1171"/>
                  <p:cNvSpPr>
                    <a:spLocks/>
                  </p:cNvSpPr>
                  <p:nvPr/>
                </p:nvSpPr>
                <p:spPr bwMode="auto">
                  <a:xfrm>
                    <a:off x="2741" y="3144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6" y="1"/>
                      </a:cxn>
                      <a:cxn ang="0">
                        <a:pos x="2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69" h="428">
                        <a:moveTo>
                          <a:pt x="433" y="426"/>
                        </a:moveTo>
                        <a:cubicBezTo>
                          <a:pt x="672" y="428"/>
                          <a:pt x="866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69" y="33"/>
                          <a:pt x="676" y="3"/>
                          <a:pt x="436" y="1"/>
                        </a:cubicBezTo>
                        <a:cubicBezTo>
                          <a:pt x="197" y="0"/>
                          <a:pt x="3" y="26"/>
                          <a:pt x="2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3" y="425"/>
                          <a:pt x="433" y="42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6" name="Freeform 1172"/>
                  <p:cNvSpPr>
                    <a:spLocks/>
                  </p:cNvSpPr>
                  <p:nvPr/>
                </p:nvSpPr>
                <p:spPr bwMode="auto">
                  <a:xfrm>
                    <a:off x="2741" y="3180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6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8">
                        <a:moveTo>
                          <a:pt x="867" y="68"/>
                        </a:moveTo>
                        <a:cubicBezTo>
                          <a:pt x="867" y="33"/>
                          <a:pt x="673" y="4"/>
                          <a:pt x="434" y="2"/>
                        </a:cubicBezTo>
                        <a:cubicBezTo>
                          <a:pt x="194" y="0"/>
                          <a:pt x="0" y="26"/>
                          <a:pt x="0" y="61"/>
                        </a:cubicBezTo>
                        <a:cubicBezTo>
                          <a:pt x="0" y="95"/>
                          <a:pt x="193" y="125"/>
                          <a:pt x="433" y="126"/>
                        </a:cubicBezTo>
                        <a:cubicBezTo>
                          <a:pt x="672" y="128"/>
                          <a:pt x="866" y="102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7" name="Freeform 1173"/>
                  <p:cNvSpPr>
                    <a:spLocks/>
                  </p:cNvSpPr>
                  <p:nvPr/>
                </p:nvSpPr>
                <p:spPr bwMode="auto">
                  <a:xfrm>
                    <a:off x="2741" y="3144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6" y="1"/>
                      </a:cxn>
                      <a:cxn ang="0">
                        <a:pos x="2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69" h="428">
                        <a:moveTo>
                          <a:pt x="433" y="426"/>
                        </a:moveTo>
                        <a:cubicBezTo>
                          <a:pt x="672" y="428"/>
                          <a:pt x="866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69" y="33"/>
                          <a:pt x="676" y="3"/>
                          <a:pt x="436" y="1"/>
                        </a:cubicBezTo>
                        <a:cubicBezTo>
                          <a:pt x="197" y="0"/>
                          <a:pt x="3" y="26"/>
                          <a:pt x="2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3" y="425"/>
                          <a:pt x="433" y="42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8" name="Freeform 1174"/>
                  <p:cNvSpPr>
                    <a:spLocks/>
                  </p:cNvSpPr>
                  <p:nvPr/>
                </p:nvSpPr>
                <p:spPr bwMode="auto">
                  <a:xfrm>
                    <a:off x="2741" y="3180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39" name="Group 1180"/>
                <p:cNvGrpSpPr>
                  <a:grpSpLocks/>
                </p:cNvGrpSpPr>
                <p:nvPr/>
              </p:nvGrpSpPr>
              <p:grpSpPr bwMode="auto">
                <a:xfrm>
                  <a:off x="2703" y="3169"/>
                  <a:ext cx="180" cy="74"/>
                  <a:chOff x="2703" y="3169"/>
                  <a:chExt cx="180" cy="74"/>
                </a:xfrm>
              </p:grpSpPr>
              <p:sp>
                <p:nvSpPr>
                  <p:cNvPr id="2351" name="Freeform 1176"/>
                  <p:cNvSpPr>
                    <a:spLocks/>
                  </p:cNvSpPr>
                  <p:nvPr/>
                </p:nvSpPr>
                <p:spPr bwMode="auto">
                  <a:xfrm>
                    <a:off x="2703" y="3169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3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2" name="Freeform 1177"/>
                  <p:cNvSpPr>
                    <a:spLocks/>
                  </p:cNvSpPr>
                  <p:nvPr/>
                </p:nvSpPr>
                <p:spPr bwMode="auto">
                  <a:xfrm>
                    <a:off x="2703" y="3209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2" h="280">
                        <a:moveTo>
                          <a:pt x="1492" y="146"/>
                        </a:moveTo>
                        <a:cubicBezTo>
                          <a:pt x="1492" y="71"/>
                          <a:pt x="1159" y="7"/>
                          <a:pt x="747" y="3"/>
                        </a:cubicBezTo>
                        <a:cubicBezTo>
                          <a:pt x="335" y="0"/>
                          <a:pt x="1" y="59"/>
                          <a:pt x="0" y="134"/>
                        </a:cubicBezTo>
                        <a:cubicBezTo>
                          <a:pt x="0" y="210"/>
                          <a:pt x="333" y="274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3" name="Freeform 1178"/>
                  <p:cNvSpPr>
                    <a:spLocks/>
                  </p:cNvSpPr>
                  <p:nvPr/>
                </p:nvSpPr>
                <p:spPr bwMode="auto">
                  <a:xfrm>
                    <a:off x="2703" y="3169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3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4" name="Freeform 1179"/>
                  <p:cNvSpPr>
                    <a:spLocks/>
                  </p:cNvSpPr>
                  <p:nvPr/>
                </p:nvSpPr>
                <p:spPr bwMode="auto">
                  <a:xfrm>
                    <a:off x="2703" y="3209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40" name="Group 1186"/>
                <p:cNvGrpSpPr>
                  <a:grpSpLocks/>
                </p:cNvGrpSpPr>
                <p:nvPr/>
              </p:nvGrpSpPr>
              <p:grpSpPr bwMode="auto">
                <a:xfrm>
                  <a:off x="2647" y="3194"/>
                  <a:ext cx="307" cy="77"/>
                  <a:chOff x="2647" y="3194"/>
                  <a:chExt cx="307" cy="77"/>
                </a:xfrm>
              </p:grpSpPr>
              <p:sp>
                <p:nvSpPr>
                  <p:cNvPr id="2346" name="Freeform 1181"/>
                  <p:cNvSpPr>
                    <a:spLocks/>
                  </p:cNvSpPr>
                  <p:nvPr/>
                </p:nvSpPr>
                <p:spPr bwMode="auto">
                  <a:xfrm>
                    <a:off x="2663" y="3210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47" name="Freeform 1182"/>
                  <p:cNvSpPr>
                    <a:spLocks/>
                  </p:cNvSpPr>
                  <p:nvPr/>
                </p:nvSpPr>
                <p:spPr bwMode="auto">
                  <a:xfrm>
                    <a:off x="2647" y="3194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80" y="11"/>
                          <a:pt x="1212" y="5"/>
                        </a:cubicBezTo>
                        <a:cubicBezTo>
                          <a:pt x="545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1" y="500"/>
                          <a:pt x="1208" y="50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48" name="Freeform 1183"/>
                  <p:cNvSpPr>
                    <a:spLocks/>
                  </p:cNvSpPr>
                  <p:nvPr/>
                </p:nvSpPr>
                <p:spPr bwMode="auto">
                  <a:xfrm>
                    <a:off x="2647" y="3224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0"/>
                      </a:cxn>
                      <a:cxn ang="0">
                        <a:pos x="1210" y="5"/>
                      </a:cxn>
                      <a:cxn ang="0">
                        <a:pos x="1" y="120"/>
                      </a:cxn>
                      <a:cxn ang="0">
                        <a:pos x="1208" y="255"/>
                      </a:cxn>
                      <a:cxn ang="0">
                        <a:pos x="2417" y="140"/>
                      </a:cxn>
                    </a:cxnLst>
                    <a:rect l="0" t="0" r="r" b="b"/>
                    <a:pathLst>
                      <a:path w="2418" h="261">
                        <a:moveTo>
                          <a:pt x="2417" y="140"/>
                        </a:moveTo>
                        <a:cubicBezTo>
                          <a:pt x="2418" y="71"/>
                          <a:pt x="1877" y="11"/>
                          <a:pt x="1210" y="5"/>
                        </a:cubicBezTo>
                        <a:cubicBezTo>
                          <a:pt x="543" y="0"/>
                          <a:pt x="1" y="51"/>
                          <a:pt x="1" y="120"/>
                        </a:cubicBezTo>
                        <a:cubicBezTo>
                          <a:pt x="0" y="189"/>
                          <a:pt x="541" y="250"/>
                          <a:pt x="1208" y="255"/>
                        </a:cubicBezTo>
                        <a:cubicBezTo>
                          <a:pt x="1875" y="261"/>
                          <a:pt x="2417" y="209"/>
                          <a:pt x="2417" y="14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49" name="Freeform 1184"/>
                  <p:cNvSpPr>
                    <a:spLocks/>
                  </p:cNvSpPr>
                  <p:nvPr/>
                </p:nvSpPr>
                <p:spPr bwMode="auto">
                  <a:xfrm>
                    <a:off x="2647" y="3194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80" y="11"/>
                          <a:pt x="1212" y="5"/>
                        </a:cubicBezTo>
                        <a:cubicBezTo>
                          <a:pt x="545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1" y="500"/>
                          <a:pt x="1208" y="50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50" name="Freeform 1185"/>
                  <p:cNvSpPr>
                    <a:spLocks/>
                  </p:cNvSpPr>
                  <p:nvPr/>
                </p:nvSpPr>
                <p:spPr bwMode="auto">
                  <a:xfrm>
                    <a:off x="2647" y="3224"/>
                    <a:ext cx="290" cy="16"/>
                  </a:xfrm>
                  <a:custGeom>
                    <a:avLst/>
                    <a:gdLst/>
                    <a:ahLst/>
                    <a:cxnLst>
                      <a:cxn ang="0">
                        <a:pos x="290" y="16"/>
                      </a:cxn>
                      <a:cxn ang="0">
                        <a:pos x="145" y="0"/>
                      </a:cxn>
                      <a:cxn ang="0">
                        <a:pos x="0" y="14"/>
                      </a:cxn>
                    </a:cxnLst>
                    <a:rect l="0" t="0" r="r" b="b"/>
                    <a:pathLst>
                      <a:path w="290" h="16">
                        <a:moveTo>
                          <a:pt x="290" y="16"/>
                        </a:moveTo>
                        <a:cubicBezTo>
                          <a:pt x="290" y="8"/>
                          <a:pt x="225" y="1"/>
                          <a:pt x="145" y="0"/>
                        </a:cubicBezTo>
                        <a:cubicBezTo>
                          <a:pt x="65" y="0"/>
                          <a:pt x="0" y="6"/>
                          <a:pt x="0" y="14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341" name="Freeform 1187"/>
                <p:cNvSpPr>
                  <a:spLocks/>
                </p:cNvSpPr>
                <p:nvPr/>
              </p:nvSpPr>
              <p:spPr bwMode="auto">
                <a:xfrm>
                  <a:off x="2792" y="3226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5" y="0"/>
                    </a:cxn>
                    <a:cxn ang="0">
                      <a:pos x="0" y="12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0" h="25">
                      <a:moveTo>
                        <a:pt x="25" y="25"/>
                      </a:moveTo>
                      <a:cubicBezTo>
                        <a:pt x="39" y="25"/>
                        <a:pt x="50" y="19"/>
                        <a:pt x="50" y="13"/>
                      </a:cubicBezTo>
                      <a:cubicBezTo>
                        <a:pt x="50" y="6"/>
                        <a:pt x="39" y="0"/>
                        <a:pt x="25" y="0"/>
                      </a:cubicBezTo>
                      <a:cubicBezTo>
                        <a:pt x="11" y="0"/>
                        <a:pt x="0" y="5"/>
                        <a:pt x="0" y="12"/>
                      </a:cubicBezTo>
                      <a:cubicBezTo>
                        <a:pt x="0" y="19"/>
                        <a:pt x="11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42" name="Freeform 1188"/>
                <p:cNvSpPr>
                  <a:spLocks/>
                </p:cNvSpPr>
                <p:nvPr/>
              </p:nvSpPr>
              <p:spPr bwMode="auto">
                <a:xfrm>
                  <a:off x="2901" y="3238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1"/>
                    </a:cxn>
                    <a:cxn ang="0">
                      <a:pos x="75" y="21"/>
                    </a:cxn>
                    <a:cxn ang="0">
                      <a:pos x="38" y="0"/>
                    </a:cxn>
                    <a:cxn ang="0">
                      <a:pos x="0" y="20"/>
                    </a:cxn>
                    <a:cxn ang="0">
                      <a:pos x="38" y="41"/>
                    </a:cxn>
                  </a:cxnLst>
                  <a:rect l="0" t="0" r="r" b="b"/>
                  <a:pathLst>
                    <a:path w="76" h="42">
                      <a:moveTo>
                        <a:pt x="38" y="41"/>
                      </a:moveTo>
                      <a:cubicBezTo>
                        <a:pt x="59" y="42"/>
                        <a:pt x="75" y="32"/>
                        <a:pt x="75" y="21"/>
                      </a:cubicBezTo>
                      <a:cubicBezTo>
                        <a:pt x="76" y="9"/>
                        <a:pt x="59" y="0"/>
                        <a:pt x="38" y="0"/>
                      </a:cubicBezTo>
                      <a:cubicBezTo>
                        <a:pt x="17" y="0"/>
                        <a:pt x="1" y="9"/>
                        <a:pt x="0" y="20"/>
                      </a:cubicBezTo>
                      <a:cubicBezTo>
                        <a:pt x="0" y="32"/>
                        <a:pt x="17" y="41"/>
                        <a:pt x="38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43" name="Freeform 1189"/>
                <p:cNvSpPr>
                  <a:spLocks/>
                </p:cNvSpPr>
                <p:nvPr/>
              </p:nvSpPr>
              <p:spPr bwMode="auto">
                <a:xfrm>
                  <a:off x="2672" y="3234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2"/>
                    </a:cxn>
                    <a:cxn ang="0">
                      <a:pos x="75" y="22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7" y="42"/>
                    </a:cxn>
                  </a:cxnLst>
                  <a:rect l="0" t="0" r="r" b="b"/>
                  <a:pathLst>
                    <a:path w="75" h="42">
                      <a:moveTo>
                        <a:pt x="37" y="42"/>
                      </a:moveTo>
                      <a:cubicBezTo>
                        <a:pt x="58" y="42"/>
                        <a:pt x="75" y="33"/>
                        <a:pt x="75" y="22"/>
                      </a:cubicBezTo>
                      <a:cubicBezTo>
                        <a:pt x="75" y="10"/>
                        <a:pt x="59" y="1"/>
                        <a:pt x="38" y="0"/>
                      </a:cubicBezTo>
                      <a:cubicBezTo>
                        <a:pt x="17" y="0"/>
                        <a:pt x="0" y="9"/>
                        <a:pt x="0" y="21"/>
                      </a:cubicBezTo>
                      <a:cubicBezTo>
                        <a:pt x="0" y="33"/>
                        <a:pt x="17" y="42"/>
                        <a:pt x="37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44" name="Freeform 1190"/>
                <p:cNvSpPr>
                  <a:spLocks/>
                </p:cNvSpPr>
                <p:nvPr/>
              </p:nvSpPr>
              <p:spPr bwMode="auto">
                <a:xfrm>
                  <a:off x="2730" y="3226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4" y="41"/>
                    </a:cxn>
                    <a:cxn ang="0">
                      <a:pos x="67" y="21"/>
                    </a:cxn>
                    <a:cxn ang="0">
                      <a:pos x="34" y="0"/>
                    </a:cxn>
                    <a:cxn ang="0">
                      <a:pos x="0" y="20"/>
                    </a:cxn>
                    <a:cxn ang="0">
                      <a:pos x="34" y="41"/>
                    </a:cxn>
                  </a:cxnLst>
                  <a:rect l="0" t="0" r="r" b="b"/>
                  <a:pathLst>
                    <a:path w="67" h="42">
                      <a:moveTo>
                        <a:pt x="34" y="41"/>
                      </a:moveTo>
                      <a:cubicBezTo>
                        <a:pt x="52" y="42"/>
                        <a:pt x="67" y="32"/>
                        <a:pt x="67" y="21"/>
                      </a:cubicBezTo>
                      <a:cubicBezTo>
                        <a:pt x="67" y="9"/>
                        <a:pt x="52" y="0"/>
                        <a:pt x="34" y="0"/>
                      </a:cubicBezTo>
                      <a:cubicBezTo>
                        <a:pt x="16" y="0"/>
                        <a:pt x="1" y="9"/>
                        <a:pt x="0" y="20"/>
                      </a:cubicBezTo>
                      <a:cubicBezTo>
                        <a:pt x="0" y="32"/>
                        <a:pt x="15" y="41"/>
                        <a:pt x="34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45" name="Freeform 1191"/>
                <p:cNvSpPr>
                  <a:spLocks/>
                </p:cNvSpPr>
                <p:nvPr/>
              </p:nvSpPr>
              <p:spPr bwMode="auto">
                <a:xfrm>
                  <a:off x="2849" y="3229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29" y="33"/>
                    </a:cxn>
                    <a:cxn ang="0">
                      <a:pos x="58" y="17"/>
                    </a:cxn>
                    <a:cxn ang="0">
                      <a:pos x="29" y="0"/>
                    </a:cxn>
                    <a:cxn ang="0">
                      <a:pos x="0" y="16"/>
                    </a:cxn>
                    <a:cxn ang="0">
                      <a:pos x="29" y="33"/>
                    </a:cxn>
                  </a:cxnLst>
                  <a:rect l="0" t="0" r="r" b="b"/>
                  <a:pathLst>
                    <a:path w="59" h="33">
                      <a:moveTo>
                        <a:pt x="29" y="33"/>
                      </a:moveTo>
                      <a:cubicBezTo>
                        <a:pt x="45" y="33"/>
                        <a:pt x="58" y="26"/>
                        <a:pt x="58" y="17"/>
                      </a:cubicBezTo>
                      <a:cubicBezTo>
                        <a:pt x="59" y="7"/>
                        <a:pt x="46" y="0"/>
                        <a:pt x="29" y="0"/>
                      </a:cubicBezTo>
                      <a:cubicBezTo>
                        <a:pt x="13" y="0"/>
                        <a:pt x="0" y="7"/>
                        <a:pt x="0" y="16"/>
                      </a:cubicBezTo>
                      <a:cubicBezTo>
                        <a:pt x="0" y="25"/>
                        <a:pt x="13" y="33"/>
                        <a:pt x="29" y="33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94" name="Group 1214"/>
              <p:cNvGrpSpPr>
                <a:grpSpLocks/>
              </p:cNvGrpSpPr>
              <p:nvPr/>
            </p:nvGrpSpPr>
            <p:grpSpPr bwMode="auto">
              <a:xfrm>
                <a:off x="2743" y="3225"/>
                <a:ext cx="307" cy="127"/>
                <a:chOff x="2743" y="3225"/>
                <a:chExt cx="307" cy="127"/>
              </a:xfrm>
            </p:grpSpPr>
            <p:grpSp>
              <p:nvGrpSpPr>
                <p:cNvPr id="2317" name="Group 1197"/>
                <p:cNvGrpSpPr>
                  <a:grpSpLocks/>
                </p:cNvGrpSpPr>
                <p:nvPr/>
              </p:nvGrpSpPr>
              <p:grpSpPr bwMode="auto">
                <a:xfrm>
                  <a:off x="2837" y="3225"/>
                  <a:ext cx="105" cy="51"/>
                  <a:chOff x="2837" y="3225"/>
                  <a:chExt cx="105" cy="51"/>
                </a:xfrm>
              </p:grpSpPr>
              <p:sp>
                <p:nvSpPr>
                  <p:cNvPr id="2334" name="Freeform 1193"/>
                  <p:cNvSpPr>
                    <a:spLocks/>
                  </p:cNvSpPr>
                  <p:nvPr/>
                </p:nvSpPr>
                <p:spPr bwMode="auto">
                  <a:xfrm>
                    <a:off x="2837" y="3225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6" y="1"/>
                      </a:cxn>
                      <a:cxn ang="0">
                        <a:pos x="2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69" h="428">
                        <a:moveTo>
                          <a:pt x="433" y="426"/>
                        </a:moveTo>
                        <a:cubicBezTo>
                          <a:pt x="672" y="428"/>
                          <a:pt x="866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69" y="33"/>
                          <a:pt x="676" y="3"/>
                          <a:pt x="436" y="1"/>
                        </a:cubicBezTo>
                        <a:cubicBezTo>
                          <a:pt x="197" y="0"/>
                          <a:pt x="3" y="26"/>
                          <a:pt x="2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3" y="425"/>
                          <a:pt x="433" y="42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5" name="Freeform 1194"/>
                  <p:cNvSpPr>
                    <a:spLocks/>
                  </p:cNvSpPr>
                  <p:nvPr/>
                </p:nvSpPr>
                <p:spPr bwMode="auto">
                  <a:xfrm>
                    <a:off x="2837" y="3261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6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8">
                        <a:moveTo>
                          <a:pt x="867" y="68"/>
                        </a:moveTo>
                        <a:cubicBezTo>
                          <a:pt x="867" y="33"/>
                          <a:pt x="673" y="4"/>
                          <a:pt x="434" y="2"/>
                        </a:cubicBezTo>
                        <a:cubicBezTo>
                          <a:pt x="194" y="0"/>
                          <a:pt x="0" y="26"/>
                          <a:pt x="0" y="61"/>
                        </a:cubicBezTo>
                        <a:cubicBezTo>
                          <a:pt x="0" y="95"/>
                          <a:pt x="193" y="125"/>
                          <a:pt x="433" y="126"/>
                        </a:cubicBezTo>
                        <a:cubicBezTo>
                          <a:pt x="672" y="128"/>
                          <a:pt x="866" y="102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6" name="Freeform 1195"/>
                  <p:cNvSpPr>
                    <a:spLocks/>
                  </p:cNvSpPr>
                  <p:nvPr/>
                </p:nvSpPr>
                <p:spPr bwMode="auto">
                  <a:xfrm>
                    <a:off x="2837" y="3225"/>
                    <a:ext cx="104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6" y="1"/>
                      </a:cxn>
                      <a:cxn ang="0">
                        <a:pos x="2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69" h="428">
                        <a:moveTo>
                          <a:pt x="433" y="426"/>
                        </a:moveTo>
                        <a:cubicBezTo>
                          <a:pt x="672" y="428"/>
                          <a:pt x="866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69" y="33"/>
                          <a:pt x="676" y="3"/>
                          <a:pt x="436" y="1"/>
                        </a:cubicBezTo>
                        <a:cubicBezTo>
                          <a:pt x="197" y="0"/>
                          <a:pt x="3" y="26"/>
                          <a:pt x="2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3" y="425"/>
                          <a:pt x="433" y="42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7" name="Freeform 1196"/>
                  <p:cNvSpPr>
                    <a:spLocks/>
                  </p:cNvSpPr>
                  <p:nvPr/>
                </p:nvSpPr>
                <p:spPr bwMode="auto">
                  <a:xfrm>
                    <a:off x="2837" y="3261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18" name="Group 1202"/>
                <p:cNvGrpSpPr>
                  <a:grpSpLocks/>
                </p:cNvGrpSpPr>
                <p:nvPr/>
              </p:nvGrpSpPr>
              <p:grpSpPr bwMode="auto">
                <a:xfrm>
                  <a:off x="2799" y="3250"/>
                  <a:ext cx="180" cy="74"/>
                  <a:chOff x="2799" y="3250"/>
                  <a:chExt cx="180" cy="74"/>
                </a:xfrm>
              </p:grpSpPr>
              <p:sp>
                <p:nvSpPr>
                  <p:cNvPr id="2330" name="Freeform 1198"/>
                  <p:cNvSpPr>
                    <a:spLocks/>
                  </p:cNvSpPr>
                  <p:nvPr/>
                </p:nvSpPr>
                <p:spPr bwMode="auto">
                  <a:xfrm>
                    <a:off x="2799" y="3250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3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1" name="Freeform 1199"/>
                  <p:cNvSpPr>
                    <a:spLocks/>
                  </p:cNvSpPr>
                  <p:nvPr/>
                </p:nvSpPr>
                <p:spPr bwMode="auto">
                  <a:xfrm>
                    <a:off x="2799" y="3290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2" h="280">
                        <a:moveTo>
                          <a:pt x="1492" y="146"/>
                        </a:moveTo>
                        <a:cubicBezTo>
                          <a:pt x="1492" y="71"/>
                          <a:pt x="1159" y="7"/>
                          <a:pt x="747" y="3"/>
                        </a:cubicBezTo>
                        <a:cubicBezTo>
                          <a:pt x="335" y="0"/>
                          <a:pt x="1" y="59"/>
                          <a:pt x="0" y="134"/>
                        </a:cubicBezTo>
                        <a:cubicBezTo>
                          <a:pt x="0" y="210"/>
                          <a:pt x="333" y="274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2" name="Freeform 1200"/>
                  <p:cNvSpPr>
                    <a:spLocks/>
                  </p:cNvSpPr>
                  <p:nvPr/>
                </p:nvSpPr>
                <p:spPr bwMode="auto">
                  <a:xfrm>
                    <a:off x="2799" y="3250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3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33" name="Freeform 1201"/>
                  <p:cNvSpPr>
                    <a:spLocks/>
                  </p:cNvSpPr>
                  <p:nvPr/>
                </p:nvSpPr>
                <p:spPr bwMode="auto">
                  <a:xfrm>
                    <a:off x="2799" y="3290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19" name="Group 1208"/>
                <p:cNvGrpSpPr>
                  <a:grpSpLocks/>
                </p:cNvGrpSpPr>
                <p:nvPr/>
              </p:nvGrpSpPr>
              <p:grpSpPr bwMode="auto">
                <a:xfrm>
                  <a:off x="2743" y="3275"/>
                  <a:ext cx="307" cy="77"/>
                  <a:chOff x="2743" y="3275"/>
                  <a:chExt cx="307" cy="77"/>
                </a:xfrm>
              </p:grpSpPr>
              <p:sp>
                <p:nvSpPr>
                  <p:cNvPr id="2325" name="Freeform 1203"/>
                  <p:cNvSpPr>
                    <a:spLocks/>
                  </p:cNvSpPr>
                  <p:nvPr/>
                </p:nvSpPr>
                <p:spPr bwMode="auto">
                  <a:xfrm>
                    <a:off x="2759" y="3291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26" name="Freeform 1204"/>
                  <p:cNvSpPr>
                    <a:spLocks/>
                  </p:cNvSpPr>
                  <p:nvPr/>
                </p:nvSpPr>
                <p:spPr bwMode="auto">
                  <a:xfrm>
                    <a:off x="2743" y="3275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80" y="11"/>
                          <a:pt x="1212" y="5"/>
                        </a:cubicBezTo>
                        <a:cubicBezTo>
                          <a:pt x="545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1" y="500"/>
                          <a:pt x="1208" y="50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27" name="Freeform 1205"/>
                  <p:cNvSpPr>
                    <a:spLocks/>
                  </p:cNvSpPr>
                  <p:nvPr/>
                </p:nvSpPr>
                <p:spPr bwMode="auto">
                  <a:xfrm>
                    <a:off x="2743" y="3305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0"/>
                      </a:cxn>
                      <a:cxn ang="0">
                        <a:pos x="1210" y="5"/>
                      </a:cxn>
                      <a:cxn ang="0">
                        <a:pos x="1" y="120"/>
                      </a:cxn>
                      <a:cxn ang="0">
                        <a:pos x="1208" y="255"/>
                      </a:cxn>
                      <a:cxn ang="0">
                        <a:pos x="2417" y="140"/>
                      </a:cxn>
                    </a:cxnLst>
                    <a:rect l="0" t="0" r="r" b="b"/>
                    <a:pathLst>
                      <a:path w="2418" h="261">
                        <a:moveTo>
                          <a:pt x="2417" y="140"/>
                        </a:moveTo>
                        <a:cubicBezTo>
                          <a:pt x="2418" y="71"/>
                          <a:pt x="1877" y="11"/>
                          <a:pt x="1210" y="5"/>
                        </a:cubicBezTo>
                        <a:cubicBezTo>
                          <a:pt x="543" y="0"/>
                          <a:pt x="1" y="51"/>
                          <a:pt x="1" y="120"/>
                        </a:cubicBezTo>
                        <a:cubicBezTo>
                          <a:pt x="0" y="189"/>
                          <a:pt x="541" y="250"/>
                          <a:pt x="1208" y="255"/>
                        </a:cubicBezTo>
                        <a:cubicBezTo>
                          <a:pt x="1875" y="261"/>
                          <a:pt x="2417" y="209"/>
                          <a:pt x="2417" y="14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28" name="Freeform 1206"/>
                  <p:cNvSpPr>
                    <a:spLocks/>
                  </p:cNvSpPr>
                  <p:nvPr/>
                </p:nvSpPr>
                <p:spPr bwMode="auto">
                  <a:xfrm>
                    <a:off x="2743" y="3275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80" y="11"/>
                          <a:pt x="1212" y="5"/>
                        </a:cubicBezTo>
                        <a:cubicBezTo>
                          <a:pt x="545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1" y="500"/>
                          <a:pt x="1208" y="50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29" name="Freeform 1207"/>
                  <p:cNvSpPr>
                    <a:spLocks/>
                  </p:cNvSpPr>
                  <p:nvPr/>
                </p:nvSpPr>
                <p:spPr bwMode="auto">
                  <a:xfrm>
                    <a:off x="2743" y="3305"/>
                    <a:ext cx="290" cy="16"/>
                  </a:xfrm>
                  <a:custGeom>
                    <a:avLst/>
                    <a:gdLst/>
                    <a:ahLst/>
                    <a:cxnLst>
                      <a:cxn ang="0">
                        <a:pos x="290" y="16"/>
                      </a:cxn>
                      <a:cxn ang="0">
                        <a:pos x="145" y="0"/>
                      </a:cxn>
                      <a:cxn ang="0">
                        <a:pos x="0" y="14"/>
                      </a:cxn>
                    </a:cxnLst>
                    <a:rect l="0" t="0" r="r" b="b"/>
                    <a:pathLst>
                      <a:path w="290" h="16">
                        <a:moveTo>
                          <a:pt x="290" y="16"/>
                        </a:moveTo>
                        <a:cubicBezTo>
                          <a:pt x="290" y="8"/>
                          <a:pt x="225" y="1"/>
                          <a:pt x="145" y="0"/>
                        </a:cubicBezTo>
                        <a:cubicBezTo>
                          <a:pt x="65" y="0"/>
                          <a:pt x="0" y="6"/>
                          <a:pt x="0" y="14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320" name="Freeform 1209"/>
                <p:cNvSpPr>
                  <a:spLocks/>
                </p:cNvSpPr>
                <p:nvPr/>
              </p:nvSpPr>
              <p:spPr bwMode="auto">
                <a:xfrm>
                  <a:off x="2888" y="3307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5" y="0"/>
                    </a:cxn>
                    <a:cxn ang="0">
                      <a:pos x="0" y="12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0" h="25">
                      <a:moveTo>
                        <a:pt x="25" y="25"/>
                      </a:moveTo>
                      <a:cubicBezTo>
                        <a:pt x="39" y="25"/>
                        <a:pt x="50" y="19"/>
                        <a:pt x="50" y="13"/>
                      </a:cubicBezTo>
                      <a:cubicBezTo>
                        <a:pt x="50" y="6"/>
                        <a:pt x="39" y="0"/>
                        <a:pt x="25" y="0"/>
                      </a:cubicBezTo>
                      <a:cubicBezTo>
                        <a:pt x="11" y="0"/>
                        <a:pt x="0" y="5"/>
                        <a:pt x="0" y="12"/>
                      </a:cubicBezTo>
                      <a:cubicBezTo>
                        <a:pt x="0" y="19"/>
                        <a:pt x="11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1" name="Freeform 1210"/>
                <p:cNvSpPr>
                  <a:spLocks/>
                </p:cNvSpPr>
                <p:nvPr/>
              </p:nvSpPr>
              <p:spPr bwMode="auto">
                <a:xfrm>
                  <a:off x="2997" y="3319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1"/>
                    </a:cxn>
                    <a:cxn ang="0">
                      <a:pos x="75" y="21"/>
                    </a:cxn>
                    <a:cxn ang="0">
                      <a:pos x="38" y="0"/>
                    </a:cxn>
                    <a:cxn ang="0">
                      <a:pos x="0" y="20"/>
                    </a:cxn>
                    <a:cxn ang="0">
                      <a:pos x="38" y="41"/>
                    </a:cxn>
                  </a:cxnLst>
                  <a:rect l="0" t="0" r="r" b="b"/>
                  <a:pathLst>
                    <a:path w="76" h="42">
                      <a:moveTo>
                        <a:pt x="38" y="41"/>
                      </a:moveTo>
                      <a:cubicBezTo>
                        <a:pt x="59" y="42"/>
                        <a:pt x="75" y="32"/>
                        <a:pt x="75" y="21"/>
                      </a:cubicBezTo>
                      <a:cubicBezTo>
                        <a:pt x="76" y="9"/>
                        <a:pt x="59" y="0"/>
                        <a:pt x="38" y="0"/>
                      </a:cubicBezTo>
                      <a:cubicBezTo>
                        <a:pt x="17" y="0"/>
                        <a:pt x="1" y="9"/>
                        <a:pt x="0" y="20"/>
                      </a:cubicBezTo>
                      <a:cubicBezTo>
                        <a:pt x="0" y="32"/>
                        <a:pt x="17" y="41"/>
                        <a:pt x="38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2" name="Freeform 1211"/>
                <p:cNvSpPr>
                  <a:spLocks/>
                </p:cNvSpPr>
                <p:nvPr/>
              </p:nvSpPr>
              <p:spPr bwMode="auto">
                <a:xfrm>
                  <a:off x="2768" y="3315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2"/>
                    </a:cxn>
                    <a:cxn ang="0">
                      <a:pos x="75" y="22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7" y="42"/>
                    </a:cxn>
                  </a:cxnLst>
                  <a:rect l="0" t="0" r="r" b="b"/>
                  <a:pathLst>
                    <a:path w="75" h="42">
                      <a:moveTo>
                        <a:pt x="37" y="42"/>
                      </a:moveTo>
                      <a:cubicBezTo>
                        <a:pt x="58" y="42"/>
                        <a:pt x="75" y="33"/>
                        <a:pt x="75" y="22"/>
                      </a:cubicBezTo>
                      <a:cubicBezTo>
                        <a:pt x="75" y="10"/>
                        <a:pt x="59" y="1"/>
                        <a:pt x="38" y="0"/>
                      </a:cubicBezTo>
                      <a:cubicBezTo>
                        <a:pt x="17" y="0"/>
                        <a:pt x="0" y="9"/>
                        <a:pt x="0" y="21"/>
                      </a:cubicBezTo>
                      <a:cubicBezTo>
                        <a:pt x="0" y="33"/>
                        <a:pt x="17" y="42"/>
                        <a:pt x="37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3" name="Freeform 1212"/>
                <p:cNvSpPr>
                  <a:spLocks/>
                </p:cNvSpPr>
                <p:nvPr/>
              </p:nvSpPr>
              <p:spPr bwMode="auto">
                <a:xfrm>
                  <a:off x="2826" y="3307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4" y="41"/>
                    </a:cxn>
                    <a:cxn ang="0">
                      <a:pos x="67" y="21"/>
                    </a:cxn>
                    <a:cxn ang="0">
                      <a:pos x="34" y="0"/>
                    </a:cxn>
                    <a:cxn ang="0">
                      <a:pos x="0" y="20"/>
                    </a:cxn>
                    <a:cxn ang="0">
                      <a:pos x="34" y="41"/>
                    </a:cxn>
                  </a:cxnLst>
                  <a:rect l="0" t="0" r="r" b="b"/>
                  <a:pathLst>
                    <a:path w="67" h="42">
                      <a:moveTo>
                        <a:pt x="34" y="41"/>
                      </a:moveTo>
                      <a:cubicBezTo>
                        <a:pt x="52" y="42"/>
                        <a:pt x="67" y="32"/>
                        <a:pt x="67" y="21"/>
                      </a:cubicBezTo>
                      <a:cubicBezTo>
                        <a:pt x="67" y="9"/>
                        <a:pt x="52" y="0"/>
                        <a:pt x="34" y="0"/>
                      </a:cubicBezTo>
                      <a:cubicBezTo>
                        <a:pt x="16" y="0"/>
                        <a:pt x="1" y="9"/>
                        <a:pt x="0" y="20"/>
                      </a:cubicBezTo>
                      <a:cubicBezTo>
                        <a:pt x="0" y="32"/>
                        <a:pt x="15" y="41"/>
                        <a:pt x="34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4" name="Freeform 1213"/>
                <p:cNvSpPr>
                  <a:spLocks/>
                </p:cNvSpPr>
                <p:nvPr/>
              </p:nvSpPr>
              <p:spPr bwMode="auto">
                <a:xfrm>
                  <a:off x="2945" y="3310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29" y="33"/>
                    </a:cxn>
                    <a:cxn ang="0">
                      <a:pos x="58" y="17"/>
                    </a:cxn>
                    <a:cxn ang="0">
                      <a:pos x="29" y="0"/>
                    </a:cxn>
                    <a:cxn ang="0">
                      <a:pos x="0" y="16"/>
                    </a:cxn>
                    <a:cxn ang="0">
                      <a:pos x="29" y="33"/>
                    </a:cxn>
                  </a:cxnLst>
                  <a:rect l="0" t="0" r="r" b="b"/>
                  <a:pathLst>
                    <a:path w="59" h="33">
                      <a:moveTo>
                        <a:pt x="29" y="33"/>
                      </a:moveTo>
                      <a:cubicBezTo>
                        <a:pt x="45" y="33"/>
                        <a:pt x="58" y="26"/>
                        <a:pt x="58" y="17"/>
                      </a:cubicBezTo>
                      <a:cubicBezTo>
                        <a:pt x="59" y="7"/>
                        <a:pt x="46" y="0"/>
                        <a:pt x="29" y="0"/>
                      </a:cubicBezTo>
                      <a:cubicBezTo>
                        <a:pt x="13" y="0"/>
                        <a:pt x="0" y="7"/>
                        <a:pt x="0" y="16"/>
                      </a:cubicBezTo>
                      <a:cubicBezTo>
                        <a:pt x="0" y="25"/>
                        <a:pt x="13" y="33"/>
                        <a:pt x="29" y="33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95" name="Group 1236"/>
              <p:cNvGrpSpPr>
                <a:grpSpLocks/>
              </p:cNvGrpSpPr>
              <p:nvPr/>
            </p:nvGrpSpPr>
            <p:grpSpPr bwMode="auto">
              <a:xfrm>
                <a:off x="2839" y="3311"/>
                <a:ext cx="307" cy="127"/>
                <a:chOff x="2839" y="3311"/>
                <a:chExt cx="307" cy="127"/>
              </a:xfrm>
            </p:grpSpPr>
            <p:grpSp>
              <p:nvGrpSpPr>
                <p:cNvPr id="2296" name="Group 1219"/>
                <p:cNvGrpSpPr>
                  <a:grpSpLocks/>
                </p:cNvGrpSpPr>
                <p:nvPr/>
              </p:nvGrpSpPr>
              <p:grpSpPr bwMode="auto">
                <a:xfrm>
                  <a:off x="2933" y="3311"/>
                  <a:ext cx="105" cy="51"/>
                  <a:chOff x="2933" y="3311"/>
                  <a:chExt cx="105" cy="51"/>
                </a:xfrm>
              </p:grpSpPr>
              <p:sp>
                <p:nvSpPr>
                  <p:cNvPr id="2313" name="Freeform 1215"/>
                  <p:cNvSpPr>
                    <a:spLocks/>
                  </p:cNvSpPr>
                  <p:nvPr/>
                </p:nvSpPr>
                <p:spPr bwMode="auto">
                  <a:xfrm>
                    <a:off x="2933" y="3311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7"/>
                      </a:cxn>
                      <a:cxn ang="0">
                        <a:pos x="867" y="368"/>
                      </a:cxn>
                      <a:cxn ang="0">
                        <a:pos x="869" y="68"/>
                      </a:cxn>
                      <a:cxn ang="0">
                        <a:pos x="436" y="2"/>
                      </a:cxn>
                      <a:cxn ang="0">
                        <a:pos x="2" y="61"/>
                      </a:cxn>
                      <a:cxn ang="0">
                        <a:pos x="0" y="361"/>
                      </a:cxn>
                      <a:cxn ang="0">
                        <a:pos x="433" y="427"/>
                      </a:cxn>
                    </a:cxnLst>
                    <a:rect l="0" t="0" r="r" b="b"/>
                    <a:pathLst>
                      <a:path w="869" h="429">
                        <a:moveTo>
                          <a:pt x="433" y="427"/>
                        </a:moveTo>
                        <a:cubicBezTo>
                          <a:pt x="672" y="429"/>
                          <a:pt x="866" y="403"/>
                          <a:pt x="867" y="368"/>
                        </a:cubicBezTo>
                        <a:lnTo>
                          <a:pt x="869" y="68"/>
                        </a:lnTo>
                        <a:cubicBezTo>
                          <a:pt x="869" y="34"/>
                          <a:pt x="676" y="4"/>
                          <a:pt x="436" y="2"/>
                        </a:cubicBezTo>
                        <a:cubicBezTo>
                          <a:pt x="197" y="0"/>
                          <a:pt x="3" y="27"/>
                          <a:pt x="2" y="61"/>
                        </a:cubicBezTo>
                        <a:lnTo>
                          <a:pt x="0" y="361"/>
                        </a:lnTo>
                        <a:cubicBezTo>
                          <a:pt x="0" y="396"/>
                          <a:pt x="193" y="425"/>
                          <a:pt x="433" y="427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4" name="Freeform 1216"/>
                  <p:cNvSpPr>
                    <a:spLocks/>
                  </p:cNvSpPr>
                  <p:nvPr/>
                </p:nvSpPr>
                <p:spPr bwMode="auto">
                  <a:xfrm>
                    <a:off x="2933" y="3347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7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9">
                        <a:moveTo>
                          <a:pt x="867" y="68"/>
                        </a:moveTo>
                        <a:cubicBezTo>
                          <a:pt x="867" y="34"/>
                          <a:pt x="673" y="4"/>
                          <a:pt x="434" y="2"/>
                        </a:cubicBezTo>
                        <a:cubicBezTo>
                          <a:pt x="194" y="0"/>
                          <a:pt x="0" y="27"/>
                          <a:pt x="0" y="61"/>
                        </a:cubicBezTo>
                        <a:cubicBezTo>
                          <a:pt x="0" y="96"/>
                          <a:pt x="193" y="125"/>
                          <a:pt x="433" y="127"/>
                        </a:cubicBezTo>
                        <a:cubicBezTo>
                          <a:pt x="672" y="129"/>
                          <a:pt x="866" y="103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5" name="Freeform 1217"/>
                  <p:cNvSpPr>
                    <a:spLocks/>
                  </p:cNvSpPr>
                  <p:nvPr/>
                </p:nvSpPr>
                <p:spPr bwMode="auto">
                  <a:xfrm>
                    <a:off x="2933" y="3311"/>
                    <a:ext cx="104" cy="51"/>
                  </a:xfrm>
                  <a:custGeom>
                    <a:avLst/>
                    <a:gdLst/>
                    <a:ahLst/>
                    <a:cxnLst>
                      <a:cxn ang="0">
                        <a:pos x="433" y="427"/>
                      </a:cxn>
                      <a:cxn ang="0">
                        <a:pos x="867" y="368"/>
                      </a:cxn>
                      <a:cxn ang="0">
                        <a:pos x="869" y="68"/>
                      </a:cxn>
                      <a:cxn ang="0">
                        <a:pos x="436" y="2"/>
                      </a:cxn>
                      <a:cxn ang="0">
                        <a:pos x="2" y="61"/>
                      </a:cxn>
                      <a:cxn ang="0">
                        <a:pos x="0" y="361"/>
                      </a:cxn>
                      <a:cxn ang="0">
                        <a:pos x="433" y="427"/>
                      </a:cxn>
                    </a:cxnLst>
                    <a:rect l="0" t="0" r="r" b="b"/>
                    <a:pathLst>
                      <a:path w="869" h="429">
                        <a:moveTo>
                          <a:pt x="433" y="427"/>
                        </a:moveTo>
                        <a:cubicBezTo>
                          <a:pt x="672" y="429"/>
                          <a:pt x="866" y="403"/>
                          <a:pt x="867" y="368"/>
                        </a:cubicBezTo>
                        <a:lnTo>
                          <a:pt x="869" y="68"/>
                        </a:lnTo>
                        <a:cubicBezTo>
                          <a:pt x="869" y="34"/>
                          <a:pt x="676" y="4"/>
                          <a:pt x="436" y="2"/>
                        </a:cubicBezTo>
                        <a:cubicBezTo>
                          <a:pt x="197" y="0"/>
                          <a:pt x="3" y="27"/>
                          <a:pt x="2" y="61"/>
                        </a:cubicBezTo>
                        <a:lnTo>
                          <a:pt x="0" y="361"/>
                        </a:lnTo>
                        <a:cubicBezTo>
                          <a:pt x="0" y="396"/>
                          <a:pt x="193" y="425"/>
                          <a:pt x="433" y="427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6" name="Freeform 1218"/>
                  <p:cNvSpPr>
                    <a:spLocks/>
                  </p:cNvSpPr>
                  <p:nvPr/>
                </p:nvSpPr>
                <p:spPr bwMode="auto">
                  <a:xfrm>
                    <a:off x="2933" y="3347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3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97" name="Group 1224"/>
                <p:cNvGrpSpPr>
                  <a:grpSpLocks/>
                </p:cNvGrpSpPr>
                <p:nvPr/>
              </p:nvGrpSpPr>
              <p:grpSpPr bwMode="auto">
                <a:xfrm>
                  <a:off x="2895" y="3336"/>
                  <a:ext cx="180" cy="74"/>
                  <a:chOff x="2895" y="3336"/>
                  <a:chExt cx="180" cy="74"/>
                </a:xfrm>
              </p:grpSpPr>
              <p:sp>
                <p:nvSpPr>
                  <p:cNvPr id="2309" name="Freeform 1220"/>
                  <p:cNvSpPr>
                    <a:spLocks/>
                  </p:cNvSpPr>
                  <p:nvPr/>
                </p:nvSpPr>
                <p:spPr bwMode="auto">
                  <a:xfrm>
                    <a:off x="2895" y="3336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6"/>
                      </a:cxn>
                      <a:cxn ang="0">
                        <a:pos x="750" y="3"/>
                      </a:cxn>
                      <a:cxn ang="0">
                        <a:pos x="3" y="134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6"/>
                        </a:lnTo>
                        <a:cubicBezTo>
                          <a:pt x="1495" y="71"/>
                          <a:pt x="1162" y="7"/>
                          <a:pt x="750" y="3"/>
                        </a:cubicBezTo>
                        <a:cubicBezTo>
                          <a:pt x="338" y="0"/>
                          <a:pt x="3" y="59"/>
                          <a:pt x="3" y="134"/>
                        </a:cubicBezTo>
                        <a:lnTo>
                          <a:pt x="0" y="469"/>
                        </a:lnTo>
                        <a:cubicBezTo>
                          <a:pt x="0" y="544"/>
                          <a:pt x="333" y="608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0" name="Freeform 1221"/>
                  <p:cNvSpPr>
                    <a:spLocks/>
                  </p:cNvSpPr>
                  <p:nvPr/>
                </p:nvSpPr>
                <p:spPr bwMode="auto">
                  <a:xfrm>
                    <a:off x="2895" y="3376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2" h="280">
                        <a:moveTo>
                          <a:pt x="1492" y="146"/>
                        </a:moveTo>
                        <a:cubicBezTo>
                          <a:pt x="1492" y="70"/>
                          <a:pt x="1159" y="6"/>
                          <a:pt x="747" y="3"/>
                        </a:cubicBezTo>
                        <a:cubicBezTo>
                          <a:pt x="335" y="0"/>
                          <a:pt x="1" y="58"/>
                          <a:pt x="0" y="134"/>
                        </a:cubicBezTo>
                        <a:cubicBezTo>
                          <a:pt x="0" y="209"/>
                          <a:pt x="333" y="273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1" name="Freeform 1222"/>
                  <p:cNvSpPr>
                    <a:spLocks/>
                  </p:cNvSpPr>
                  <p:nvPr/>
                </p:nvSpPr>
                <p:spPr bwMode="auto">
                  <a:xfrm>
                    <a:off x="2895" y="3336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4" y="146"/>
                      </a:cxn>
                      <a:cxn ang="0">
                        <a:pos x="750" y="3"/>
                      </a:cxn>
                      <a:cxn ang="0">
                        <a:pos x="3" y="134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4" y="146"/>
                        </a:lnTo>
                        <a:cubicBezTo>
                          <a:pt x="1495" y="71"/>
                          <a:pt x="1162" y="7"/>
                          <a:pt x="750" y="3"/>
                        </a:cubicBezTo>
                        <a:cubicBezTo>
                          <a:pt x="338" y="0"/>
                          <a:pt x="3" y="59"/>
                          <a:pt x="3" y="134"/>
                        </a:cubicBezTo>
                        <a:lnTo>
                          <a:pt x="0" y="469"/>
                        </a:lnTo>
                        <a:cubicBezTo>
                          <a:pt x="0" y="544"/>
                          <a:pt x="333" y="608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12" name="Freeform 1223"/>
                  <p:cNvSpPr>
                    <a:spLocks/>
                  </p:cNvSpPr>
                  <p:nvPr/>
                </p:nvSpPr>
                <p:spPr bwMode="auto">
                  <a:xfrm>
                    <a:off x="2895" y="3376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98" name="Group 1230"/>
                <p:cNvGrpSpPr>
                  <a:grpSpLocks/>
                </p:cNvGrpSpPr>
                <p:nvPr/>
              </p:nvGrpSpPr>
              <p:grpSpPr bwMode="auto">
                <a:xfrm>
                  <a:off x="2839" y="3360"/>
                  <a:ext cx="307" cy="78"/>
                  <a:chOff x="2839" y="3360"/>
                  <a:chExt cx="307" cy="78"/>
                </a:xfrm>
              </p:grpSpPr>
              <p:sp>
                <p:nvSpPr>
                  <p:cNvPr id="2304" name="Freeform 1225"/>
                  <p:cNvSpPr>
                    <a:spLocks/>
                  </p:cNvSpPr>
                  <p:nvPr/>
                </p:nvSpPr>
                <p:spPr bwMode="auto">
                  <a:xfrm>
                    <a:off x="2855" y="3377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0"/>
                      </a:cxn>
                      <a:cxn ang="0">
                        <a:pos x="0" y="370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1"/>
                          <a:pt x="2" y="120"/>
                        </a:cubicBezTo>
                        <a:lnTo>
                          <a:pt x="0" y="370"/>
                        </a:lnTo>
                        <a:cubicBezTo>
                          <a:pt x="0" y="439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05" name="Freeform 1226"/>
                  <p:cNvSpPr>
                    <a:spLocks/>
                  </p:cNvSpPr>
                  <p:nvPr/>
                </p:nvSpPr>
                <p:spPr bwMode="auto">
                  <a:xfrm>
                    <a:off x="2839" y="3361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6"/>
                      </a:cxn>
                      <a:cxn ang="0">
                        <a:pos x="2417" y="391"/>
                      </a:cxn>
                      <a:cxn ang="0">
                        <a:pos x="2419" y="141"/>
                      </a:cxn>
                      <a:cxn ang="0">
                        <a:pos x="1212" y="6"/>
                      </a:cxn>
                      <a:cxn ang="0">
                        <a:pos x="3" y="121"/>
                      </a:cxn>
                      <a:cxn ang="0">
                        <a:pos x="1" y="371"/>
                      </a:cxn>
                      <a:cxn ang="0">
                        <a:pos x="1208" y="506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6"/>
                        </a:moveTo>
                        <a:cubicBezTo>
                          <a:pt x="1875" y="511"/>
                          <a:pt x="2417" y="460"/>
                          <a:pt x="2417" y="391"/>
                        </a:cubicBezTo>
                        <a:lnTo>
                          <a:pt x="2419" y="141"/>
                        </a:lnTo>
                        <a:cubicBezTo>
                          <a:pt x="2420" y="72"/>
                          <a:pt x="1880" y="11"/>
                          <a:pt x="1212" y="6"/>
                        </a:cubicBezTo>
                        <a:cubicBezTo>
                          <a:pt x="545" y="0"/>
                          <a:pt x="3" y="52"/>
                          <a:pt x="3" y="121"/>
                        </a:cubicBezTo>
                        <a:lnTo>
                          <a:pt x="1" y="371"/>
                        </a:lnTo>
                        <a:cubicBezTo>
                          <a:pt x="0" y="440"/>
                          <a:pt x="541" y="500"/>
                          <a:pt x="1208" y="506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06" name="Freeform 1227"/>
                  <p:cNvSpPr>
                    <a:spLocks/>
                  </p:cNvSpPr>
                  <p:nvPr/>
                </p:nvSpPr>
                <p:spPr bwMode="auto">
                  <a:xfrm>
                    <a:off x="2839" y="3391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1"/>
                      </a:cxn>
                      <a:cxn ang="0">
                        <a:pos x="1210" y="6"/>
                      </a:cxn>
                      <a:cxn ang="0">
                        <a:pos x="1" y="121"/>
                      </a:cxn>
                      <a:cxn ang="0">
                        <a:pos x="1208" y="256"/>
                      </a:cxn>
                      <a:cxn ang="0">
                        <a:pos x="2417" y="141"/>
                      </a:cxn>
                    </a:cxnLst>
                    <a:rect l="0" t="0" r="r" b="b"/>
                    <a:pathLst>
                      <a:path w="2418" h="261">
                        <a:moveTo>
                          <a:pt x="2417" y="141"/>
                        </a:moveTo>
                        <a:cubicBezTo>
                          <a:pt x="2418" y="72"/>
                          <a:pt x="1877" y="11"/>
                          <a:pt x="1210" y="6"/>
                        </a:cubicBezTo>
                        <a:cubicBezTo>
                          <a:pt x="543" y="0"/>
                          <a:pt x="1" y="52"/>
                          <a:pt x="1" y="121"/>
                        </a:cubicBezTo>
                        <a:cubicBezTo>
                          <a:pt x="0" y="190"/>
                          <a:pt x="541" y="250"/>
                          <a:pt x="1208" y="256"/>
                        </a:cubicBezTo>
                        <a:cubicBezTo>
                          <a:pt x="1875" y="261"/>
                          <a:pt x="2417" y="210"/>
                          <a:pt x="2417" y="141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07" name="Freeform 1228"/>
                  <p:cNvSpPr>
                    <a:spLocks/>
                  </p:cNvSpPr>
                  <p:nvPr/>
                </p:nvSpPr>
                <p:spPr bwMode="auto">
                  <a:xfrm>
                    <a:off x="2839" y="3360"/>
                    <a:ext cx="291" cy="62"/>
                  </a:xfrm>
                  <a:custGeom>
                    <a:avLst/>
                    <a:gdLst/>
                    <a:ahLst/>
                    <a:cxnLst>
                      <a:cxn ang="0">
                        <a:pos x="1208" y="506"/>
                      </a:cxn>
                      <a:cxn ang="0">
                        <a:pos x="2417" y="391"/>
                      </a:cxn>
                      <a:cxn ang="0">
                        <a:pos x="2419" y="141"/>
                      </a:cxn>
                      <a:cxn ang="0">
                        <a:pos x="1212" y="6"/>
                      </a:cxn>
                      <a:cxn ang="0">
                        <a:pos x="3" y="121"/>
                      </a:cxn>
                      <a:cxn ang="0">
                        <a:pos x="1" y="371"/>
                      </a:cxn>
                      <a:cxn ang="0">
                        <a:pos x="1208" y="506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6"/>
                        </a:moveTo>
                        <a:cubicBezTo>
                          <a:pt x="1875" y="511"/>
                          <a:pt x="2417" y="460"/>
                          <a:pt x="2417" y="391"/>
                        </a:cubicBezTo>
                        <a:lnTo>
                          <a:pt x="2419" y="141"/>
                        </a:lnTo>
                        <a:cubicBezTo>
                          <a:pt x="2420" y="72"/>
                          <a:pt x="1880" y="11"/>
                          <a:pt x="1212" y="6"/>
                        </a:cubicBezTo>
                        <a:cubicBezTo>
                          <a:pt x="545" y="0"/>
                          <a:pt x="3" y="52"/>
                          <a:pt x="3" y="121"/>
                        </a:cubicBezTo>
                        <a:lnTo>
                          <a:pt x="1" y="371"/>
                        </a:lnTo>
                        <a:cubicBezTo>
                          <a:pt x="0" y="440"/>
                          <a:pt x="541" y="500"/>
                          <a:pt x="1208" y="50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308" name="Freeform 1229"/>
                  <p:cNvSpPr>
                    <a:spLocks/>
                  </p:cNvSpPr>
                  <p:nvPr/>
                </p:nvSpPr>
                <p:spPr bwMode="auto">
                  <a:xfrm>
                    <a:off x="2839" y="3390"/>
                    <a:ext cx="290" cy="17"/>
                  </a:xfrm>
                  <a:custGeom>
                    <a:avLst/>
                    <a:gdLst/>
                    <a:ahLst/>
                    <a:cxnLst>
                      <a:cxn ang="0">
                        <a:pos x="290" y="17"/>
                      </a:cxn>
                      <a:cxn ang="0">
                        <a:pos x="145" y="1"/>
                      </a:cxn>
                      <a:cxn ang="0">
                        <a:pos x="0" y="15"/>
                      </a:cxn>
                    </a:cxnLst>
                    <a:rect l="0" t="0" r="r" b="b"/>
                    <a:pathLst>
                      <a:path w="290" h="17">
                        <a:moveTo>
                          <a:pt x="290" y="17"/>
                        </a:moveTo>
                        <a:cubicBezTo>
                          <a:pt x="290" y="9"/>
                          <a:pt x="225" y="2"/>
                          <a:pt x="145" y="1"/>
                        </a:cubicBezTo>
                        <a:cubicBezTo>
                          <a:pt x="65" y="0"/>
                          <a:pt x="0" y="7"/>
                          <a:pt x="0" y="15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299" name="Freeform 1231"/>
                <p:cNvSpPr>
                  <a:spLocks/>
                </p:cNvSpPr>
                <p:nvPr/>
              </p:nvSpPr>
              <p:spPr bwMode="auto">
                <a:xfrm>
                  <a:off x="2984" y="3393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5" y="0"/>
                    </a:cxn>
                    <a:cxn ang="0">
                      <a:pos x="0" y="13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0" h="26">
                      <a:moveTo>
                        <a:pt x="25" y="25"/>
                      </a:moveTo>
                      <a:cubicBezTo>
                        <a:pt x="39" y="26"/>
                        <a:pt x="50" y="20"/>
                        <a:pt x="50" y="13"/>
                      </a:cubicBezTo>
                      <a:cubicBezTo>
                        <a:pt x="50" y="6"/>
                        <a:pt x="39" y="1"/>
                        <a:pt x="25" y="0"/>
                      </a:cubicBezTo>
                      <a:cubicBezTo>
                        <a:pt x="11" y="0"/>
                        <a:pt x="0" y="6"/>
                        <a:pt x="0" y="13"/>
                      </a:cubicBezTo>
                      <a:cubicBezTo>
                        <a:pt x="0" y="20"/>
                        <a:pt x="11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00" name="Freeform 1232"/>
                <p:cNvSpPr>
                  <a:spLocks/>
                </p:cNvSpPr>
                <p:nvPr/>
              </p:nvSpPr>
              <p:spPr bwMode="auto">
                <a:xfrm>
                  <a:off x="3093" y="3405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2"/>
                    </a:cxn>
                    <a:cxn ang="0">
                      <a:pos x="75" y="22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8" y="42"/>
                    </a:cxn>
                  </a:cxnLst>
                  <a:rect l="0" t="0" r="r" b="b"/>
                  <a:pathLst>
                    <a:path w="76" h="42">
                      <a:moveTo>
                        <a:pt x="38" y="42"/>
                      </a:moveTo>
                      <a:cubicBezTo>
                        <a:pt x="59" y="42"/>
                        <a:pt x="75" y="33"/>
                        <a:pt x="75" y="22"/>
                      </a:cubicBezTo>
                      <a:cubicBezTo>
                        <a:pt x="76" y="10"/>
                        <a:pt x="59" y="1"/>
                        <a:pt x="38" y="0"/>
                      </a:cubicBezTo>
                      <a:cubicBezTo>
                        <a:pt x="17" y="0"/>
                        <a:pt x="1" y="9"/>
                        <a:pt x="0" y="21"/>
                      </a:cubicBezTo>
                      <a:cubicBezTo>
                        <a:pt x="0" y="33"/>
                        <a:pt x="17" y="42"/>
                        <a:pt x="38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01" name="Freeform 1233"/>
                <p:cNvSpPr>
                  <a:spLocks/>
                </p:cNvSpPr>
                <p:nvPr/>
              </p:nvSpPr>
              <p:spPr bwMode="auto">
                <a:xfrm>
                  <a:off x="2864" y="3401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2"/>
                    </a:cxn>
                    <a:cxn ang="0">
                      <a:pos x="75" y="21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7" y="42"/>
                    </a:cxn>
                  </a:cxnLst>
                  <a:rect l="0" t="0" r="r" b="b"/>
                  <a:pathLst>
                    <a:path w="75" h="42">
                      <a:moveTo>
                        <a:pt x="37" y="42"/>
                      </a:moveTo>
                      <a:cubicBezTo>
                        <a:pt x="58" y="42"/>
                        <a:pt x="75" y="33"/>
                        <a:pt x="75" y="21"/>
                      </a:cubicBezTo>
                      <a:cubicBezTo>
                        <a:pt x="75" y="10"/>
                        <a:pt x="59" y="0"/>
                        <a:pt x="38" y="0"/>
                      </a:cubicBezTo>
                      <a:cubicBezTo>
                        <a:pt x="17" y="0"/>
                        <a:pt x="0" y="9"/>
                        <a:pt x="0" y="21"/>
                      </a:cubicBezTo>
                      <a:cubicBezTo>
                        <a:pt x="0" y="32"/>
                        <a:pt x="17" y="42"/>
                        <a:pt x="37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02" name="Freeform 1234"/>
                <p:cNvSpPr>
                  <a:spLocks/>
                </p:cNvSpPr>
                <p:nvPr/>
              </p:nvSpPr>
              <p:spPr bwMode="auto">
                <a:xfrm>
                  <a:off x="2922" y="3393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4" y="42"/>
                    </a:cxn>
                    <a:cxn ang="0">
                      <a:pos x="67" y="22"/>
                    </a:cxn>
                    <a:cxn ang="0">
                      <a:pos x="34" y="0"/>
                    </a:cxn>
                    <a:cxn ang="0">
                      <a:pos x="0" y="21"/>
                    </a:cxn>
                    <a:cxn ang="0">
                      <a:pos x="34" y="42"/>
                    </a:cxn>
                  </a:cxnLst>
                  <a:rect l="0" t="0" r="r" b="b"/>
                  <a:pathLst>
                    <a:path w="67" h="42">
                      <a:moveTo>
                        <a:pt x="34" y="42"/>
                      </a:moveTo>
                      <a:cubicBezTo>
                        <a:pt x="52" y="42"/>
                        <a:pt x="67" y="33"/>
                        <a:pt x="67" y="22"/>
                      </a:cubicBezTo>
                      <a:cubicBezTo>
                        <a:pt x="67" y="10"/>
                        <a:pt x="52" y="1"/>
                        <a:pt x="34" y="0"/>
                      </a:cubicBezTo>
                      <a:cubicBezTo>
                        <a:pt x="16" y="0"/>
                        <a:pt x="1" y="10"/>
                        <a:pt x="0" y="21"/>
                      </a:cubicBezTo>
                      <a:cubicBezTo>
                        <a:pt x="0" y="33"/>
                        <a:pt x="15" y="42"/>
                        <a:pt x="34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03" name="Freeform 1235"/>
                <p:cNvSpPr>
                  <a:spLocks/>
                </p:cNvSpPr>
                <p:nvPr/>
              </p:nvSpPr>
              <p:spPr bwMode="auto">
                <a:xfrm>
                  <a:off x="3041" y="3396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29" y="34"/>
                    </a:cxn>
                    <a:cxn ang="0">
                      <a:pos x="58" y="17"/>
                    </a:cxn>
                    <a:cxn ang="0">
                      <a:pos x="29" y="0"/>
                    </a:cxn>
                    <a:cxn ang="0">
                      <a:pos x="0" y="17"/>
                    </a:cxn>
                    <a:cxn ang="0">
                      <a:pos x="29" y="34"/>
                    </a:cxn>
                  </a:cxnLst>
                  <a:rect l="0" t="0" r="r" b="b"/>
                  <a:pathLst>
                    <a:path w="59" h="34">
                      <a:moveTo>
                        <a:pt x="29" y="34"/>
                      </a:moveTo>
                      <a:cubicBezTo>
                        <a:pt x="45" y="34"/>
                        <a:pt x="58" y="27"/>
                        <a:pt x="58" y="17"/>
                      </a:cubicBezTo>
                      <a:cubicBezTo>
                        <a:pt x="59" y="8"/>
                        <a:pt x="46" y="1"/>
                        <a:pt x="29" y="0"/>
                      </a:cubicBezTo>
                      <a:cubicBezTo>
                        <a:pt x="13" y="0"/>
                        <a:pt x="0" y="8"/>
                        <a:pt x="0" y="17"/>
                      </a:cubicBezTo>
                      <a:cubicBezTo>
                        <a:pt x="0" y="26"/>
                        <a:pt x="13" y="34"/>
                        <a:pt x="29" y="34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96" name="Group 1326"/>
            <p:cNvGrpSpPr>
              <a:grpSpLocks/>
            </p:cNvGrpSpPr>
            <p:nvPr/>
          </p:nvGrpSpPr>
          <p:grpSpPr bwMode="auto">
            <a:xfrm>
              <a:off x="4556125" y="4872038"/>
              <a:ext cx="944562" cy="611188"/>
              <a:chOff x="2870" y="3069"/>
              <a:chExt cx="595" cy="385"/>
            </a:xfrm>
          </p:grpSpPr>
          <p:grpSp>
            <p:nvGrpSpPr>
              <p:cNvPr id="2204" name="Group 1259"/>
              <p:cNvGrpSpPr>
                <a:grpSpLocks/>
              </p:cNvGrpSpPr>
              <p:nvPr/>
            </p:nvGrpSpPr>
            <p:grpSpPr bwMode="auto">
              <a:xfrm>
                <a:off x="2870" y="3069"/>
                <a:ext cx="307" cy="127"/>
                <a:chOff x="2870" y="3069"/>
                <a:chExt cx="307" cy="127"/>
              </a:xfrm>
            </p:grpSpPr>
            <p:grpSp>
              <p:nvGrpSpPr>
                <p:cNvPr id="2271" name="Group 1242"/>
                <p:cNvGrpSpPr>
                  <a:grpSpLocks/>
                </p:cNvGrpSpPr>
                <p:nvPr/>
              </p:nvGrpSpPr>
              <p:grpSpPr bwMode="auto">
                <a:xfrm>
                  <a:off x="2964" y="3069"/>
                  <a:ext cx="105" cy="51"/>
                  <a:chOff x="2964" y="3069"/>
                  <a:chExt cx="105" cy="51"/>
                </a:xfrm>
              </p:grpSpPr>
              <p:sp>
                <p:nvSpPr>
                  <p:cNvPr id="2288" name="Freeform 1238"/>
                  <p:cNvSpPr>
                    <a:spLocks/>
                  </p:cNvSpPr>
                  <p:nvPr/>
                </p:nvSpPr>
                <p:spPr bwMode="auto">
                  <a:xfrm>
                    <a:off x="2964" y="3069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7" y="1"/>
                      </a:cxn>
                      <a:cxn ang="0">
                        <a:pos x="3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70" h="428">
                        <a:moveTo>
                          <a:pt x="433" y="426"/>
                        </a:moveTo>
                        <a:cubicBezTo>
                          <a:pt x="672" y="428"/>
                          <a:pt x="867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70" y="33"/>
                          <a:pt x="676" y="3"/>
                          <a:pt x="437" y="1"/>
                        </a:cubicBezTo>
                        <a:cubicBezTo>
                          <a:pt x="197" y="0"/>
                          <a:pt x="3" y="26"/>
                          <a:pt x="3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4" y="425"/>
                          <a:pt x="433" y="42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89" name="Freeform 1239"/>
                  <p:cNvSpPr>
                    <a:spLocks/>
                  </p:cNvSpPr>
                  <p:nvPr/>
                </p:nvSpPr>
                <p:spPr bwMode="auto">
                  <a:xfrm>
                    <a:off x="2964" y="3105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6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8">
                        <a:moveTo>
                          <a:pt x="867" y="68"/>
                        </a:moveTo>
                        <a:cubicBezTo>
                          <a:pt x="867" y="33"/>
                          <a:pt x="673" y="4"/>
                          <a:pt x="434" y="2"/>
                        </a:cubicBezTo>
                        <a:cubicBezTo>
                          <a:pt x="195" y="0"/>
                          <a:pt x="1" y="26"/>
                          <a:pt x="0" y="61"/>
                        </a:cubicBezTo>
                        <a:cubicBezTo>
                          <a:pt x="0" y="95"/>
                          <a:pt x="194" y="125"/>
                          <a:pt x="433" y="126"/>
                        </a:cubicBezTo>
                        <a:cubicBezTo>
                          <a:pt x="672" y="128"/>
                          <a:pt x="867" y="102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90" name="Freeform 1240"/>
                  <p:cNvSpPr>
                    <a:spLocks/>
                  </p:cNvSpPr>
                  <p:nvPr/>
                </p:nvSpPr>
                <p:spPr bwMode="auto">
                  <a:xfrm>
                    <a:off x="2964" y="3069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7" y="1"/>
                      </a:cxn>
                      <a:cxn ang="0">
                        <a:pos x="3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70" h="428">
                        <a:moveTo>
                          <a:pt x="433" y="426"/>
                        </a:moveTo>
                        <a:cubicBezTo>
                          <a:pt x="672" y="428"/>
                          <a:pt x="867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70" y="33"/>
                          <a:pt x="676" y="3"/>
                          <a:pt x="437" y="1"/>
                        </a:cubicBezTo>
                        <a:cubicBezTo>
                          <a:pt x="197" y="0"/>
                          <a:pt x="3" y="26"/>
                          <a:pt x="3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4" y="425"/>
                          <a:pt x="433" y="42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91" name="Freeform 1241"/>
                  <p:cNvSpPr>
                    <a:spLocks/>
                  </p:cNvSpPr>
                  <p:nvPr/>
                </p:nvSpPr>
                <p:spPr bwMode="auto">
                  <a:xfrm>
                    <a:off x="2964" y="3105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72" name="Group 1247"/>
                <p:cNvGrpSpPr>
                  <a:grpSpLocks/>
                </p:cNvGrpSpPr>
                <p:nvPr/>
              </p:nvGrpSpPr>
              <p:grpSpPr bwMode="auto">
                <a:xfrm>
                  <a:off x="2926" y="3094"/>
                  <a:ext cx="180" cy="74"/>
                  <a:chOff x="2926" y="3094"/>
                  <a:chExt cx="180" cy="74"/>
                </a:xfrm>
              </p:grpSpPr>
              <p:sp>
                <p:nvSpPr>
                  <p:cNvPr id="2284" name="Freeform 1243"/>
                  <p:cNvSpPr>
                    <a:spLocks/>
                  </p:cNvSpPr>
                  <p:nvPr/>
                </p:nvSpPr>
                <p:spPr bwMode="auto">
                  <a:xfrm>
                    <a:off x="2926" y="3094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5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5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4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85" name="Freeform 1244"/>
                  <p:cNvSpPr>
                    <a:spLocks/>
                  </p:cNvSpPr>
                  <p:nvPr/>
                </p:nvSpPr>
                <p:spPr bwMode="auto">
                  <a:xfrm>
                    <a:off x="2926" y="3134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3" h="280">
                        <a:moveTo>
                          <a:pt x="1492" y="146"/>
                        </a:moveTo>
                        <a:cubicBezTo>
                          <a:pt x="1493" y="71"/>
                          <a:pt x="1159" y="7"/>
                          <a:pt x="747" y="3"/>
                        </a:cubicBezTo>
                        <a:cubicBezTo>
                          <a:pt x="335" y="0"/>
                          <a:pt x="1" y="59"/>
                          <a:pt x="0" y="134"/>
                        </a:cubicBezTo>
                        <a:cubicBezTo>
                          <a:pt x="0" y="210"/>
                          <a:pt x="333" y="274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86" name="Freeform 1245"/>
                  <p:cNvSpPr>
                    <a:spLocks/>
                  </p:cNvSpPr>
                  <p:nvPr/>
                </p:nvSpPr>
                <p:spPr bwMode="auto">
                  <a:xfrm>
                    <a:off x="2926" y="3094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5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5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4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87" name="Freeform 1246"/>
                  <p:cNvSpPr>
                    <a:spLocks/>
                  </p:cNvSpPr>
                  <p:nvPr/>
                </p:nvSpPr>
                <p:spPr bwMode="auto">
                  <a:xfrm>
                    <a:off x="2926" y="3134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73" name="Group 1253"/>
                <p:cNvGrpSpPr>
                  <a:grpSpLocks/>
                </p:cNvGrpSpPr>
                <p:nvPr/>
              </p:nvGrpSpPr>
              <p:grpSpPr bwMode="auto">
                <a:xfrm>
                  <a:off x="2870" y="3119"/>
                  <a:ext cx="307" cy="77"/>
                  <a:chOff x="2870" y="3119"/>
                  <a:chExt cx="307" cy="77"/>
                </a:xfrm>
              </p:grpSpPr>
              <p:sp>
                <p:nvSpPr>
                  <p:cNvPr id="2279" name="Freeform 1248"/>
                  <p:cNvSpPr>
                    <a:spLocks/>
                  </p:cNvSpPr>
                  <p:nvPr/>
                </p:nvSpPr>
                <p:spPr bwMode="auto">
                  <a:xfrm>
                    <a:off x="2886" y="3135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1"/>
                      </a:cxn>
                      <a:cxn ang="0">
                        <a:pos x="1" y="371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79" y="11"/>
                          <a:pt x="1212" y="5"/>
                        </a:cubicBezTo>
                        <a:cubicBezTo>
                          <a:pt x="544" y="0"/>
                          <a:pt x="3" y="52"/>
                          <a:pt x="3" y="121"/>
                        </a:cubicBezTo>
                        <a:lnTo>
                          <a:pt x="1" y="371"/>
                        </a:lnTo>
                        <a:cubicBezTo>
                          <a:pt x="0" y="440"/>
                          <a:pt x="540" y="500"/>
                          <a:pt x="1208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80" name="Freeform 1249"/>
                  <p:cNvSpPr>
                    <a:spLocks/>
                  </p:cNvSpPr>
                  <p:nvPr/>
                </p:nvSpPr>
                <p:spPr bwMode="auto">
                  <a:xfrm>
                    <a:off x="2870" y="3119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0"/>
                      </a:cxn>
                      <a:cxn ang="0">
                        <a:pos x="0" y="370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1"/>
                          <a:pt x="2" y="120"/>
                        </a:cubicBezTo>
                        <a:lnTo>
                          <a:pt x="0" y="370"/>
                        </a:lnTo>
                        <a:cubicBezTo>
                          <a:pt x="0" y="439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81" name="Freeform 1250"/>
                  <p:cNvSpPr>
                    <a:spLocks/>
                  </p:cNvSpPr>
                  <p:nvPr/>
                </p:nvSpPr>
                <p:spPr bwMode="auto">
                  <a:xfrm>
                    <a:off x="2870" y="3149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0"/>
                      </a:cxn>
                      <a:cxn ang="0">
                        <a:pos x="1209" y="5"/>
                      </a:cxn>
                      <a:cxn ang="0">
                        <a:pos x="0" y="120"/>
                      </a:cxn>
                      <a:cxn ang="0">
                        <a:pos x="1207" y="255"/>
                      </a:cxn>
                      <a:cxn ang="0">
                        <a:pos x="2417" y="140"/>
                      </a:cxn>
                    </a:cxnLst>
                    <a:rect l="0" t="0" r="r" b="b"/>
                    <a:pathLst>
                      <a:path w="2417" h="261">
                        <a:moveTo>
                          <a:pt x="2417" y="140"/>
                        </a:moveTo>
                        <a:cubicBezTo>
                          <a:pt x="2417" y="71"/>
                          <a:pt x="1877" y="11"/>
                          <a:pt x="1209" y="5"/>
                        </a:cubicBezTo>
                        <a:cubicBezTo>
                          <a:pt x="542" y="0"/>
                          <a:pt x="1" y="51"/>
                          <a:pt x="0" y="120"/>
                        </a:cubicBezTo>
                        <a:cubicBezTo>
                          <a:pt x="0" y="189"/>
                          <a:pt x="540" y="250"/>
                          <a:pt x="1207" y="255"/>
                        </a:cubicBezTo>
                        <a:cubicBezTo>
                          <a:pt x="1875" y="261"/>
                          <a:pt x="2416" y="209"/>
                          <a:pt x="2417" y="14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82" name="Freeform 1251"/>
                  <p:cNvSpPr>
                    <a:spLocks/>
                  </p:cNvSpPr>
                  <p:nvPr/>
                </p:nvSpPr>
                <p:spPr bwMode="auto">
                  <a:xfrm>
                    <a:off x="2870" y="3119"/>
                    <a:ext cx="290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0"/>
                      </a:cxn>
                      <a:cxn ang="0">
                        <a:pos x="0" y="370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1"/>
                          <a:pt x="2" y="120"/>
                        </a:cubicBezTo>
                        <a:lnTo>
                          <a:pt x="0" y="370"/>
                        </a:lnTo>
                        <a:cubicBezTo>
                          <a:pt x="0" y="439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83" name="Freeform 1252"/>
                  <p:cNvSpPr>
                    <a:spLocks/>
                  </p:cNvSpPr>
                  <p:nvPr/>
                </p:nvSpPr>
                <p:spPr bwMode="auto">
                  <a:xfrm>
                    <a:off x="2870" y="3149"/>
                    <a:ext cx="290" cy="16"/>
                  </a:xfrm>
                  <a:custGeom>
                    <a:avLst/>
                    <a:gdLst/>
                    <a:ahLst/>
                    <a:cxnLst>
                      <a:cxn ang="0">
                        <a:pos x="290" y="16"/>
                      </a:cxn>
                      <a:cxn ang="0">
                        <a:pos x="145" y="0"/>
                      </a:cxn>
                      <a:cxn ang="0">
                        <a:pos x="0" y="14"/>
                      </a:cxn>
                    </a:cxnLst>
                    <a:rect l="0" t="0" r="r" b="b"/>
                    <a:pathLst>
                      <a:path w="290" h="16">
                        <a:moveTo>
                          <a:pt x="290" y="16"/>
                        </a:moveTo>
                        <a:cubicBezTo>
                          <a:pt x="290" y="8"/>
                          <a:pt x="225" y="1"/>
                          <a:pt x="145" y="0"/>
                        </a:cubicBezTo>
                        <a:cubicBezTo>
                          <a:pt x="65" y="0"/>
                          <a:pt x="0" y="6"/>
                          <a:pt x="0" y="14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274" name="Freeform 1254"/>
                <p:cNvSpPr>
                  <a:spLocks/>
                </p:cNvSpPr>
                <p:nvPr/>
              </p:nvSpPr>
              <p:spPr bwMode="auto">
                <a:xfrm>
                  <a:off x="3015" y="3151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6" y="0"/>
                    </a:cxn>
                    <a:cxn ang="0">
                      <a:pos x="0" y="12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1" h="25">
                      <a:moveTo>
                        <a:pt x="25" y="25"/>
                      </a:moveTo>
                      <a:cubicBezTo>
                        <a:pt x="39" y="25"/>
                        <a:pt x="50" y="19"/>
                        <a:pt x="50" y="13"/>
                      </a:cubicBezTo>
                      <a:cubicBezTo>
                        <a:pt x="51" y="6"/>
                        <a:pt x="39" y="0"/>
                        <a:pt x="26" y="0"/>
                      </a:cubicBezTo>
                      <a:cubicBezTo>
                        <a:pt x="12" y="0"/>
                        <a:pt x="1" y="5"/>
                        <a:pt x="0" y="12"/>
                      </a:cubicBezTo>
                      <a:cubicBezTo>
                        <a:pt x="0" y="19"/>
                        <a:pt x="12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75" name="Freeform 1255"/>
                <p:cNvSpPr>
                  <a:spLocks/>
                </p:cNvSpPr>
                <p:nvPr/>
              </p:nvSpPr>
              <p:spPr bwMode="auto">
                <a:xfrm>
                  <a:off x="3124" y="3163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1"/>
                    </a:cxn>
                    <a:cxn ang="0">
                      <a:pos x="75" y="21"/>
                    </a:cxn>
                    <a:cxn ang="0">
                      <a:pos x="37" y="0"/>
                    </a:cxn>
                    <a:cxn ang="0">
                      <a:pos x="0" y="20"/>
                    </a:cxn>
                    <a:cxn ang="0">
                      <a:pos x="37" y="41"/>
                    </a:cxn>
                  </a:cxnLst>
                  <a:rect l="0" t="0" r="r" b="b"/>
                  <a:pathLst>
                    <a:path w="75" h="42">
                      <a:moveTo>
                        <a:pt x="37" y="41"/>
                      </a:moveTo>
                      <a:cubicBezTo>
                        <a:pt x="58" y="42"/>
                        <a:pt x="75" y="32"/>
                        <a:pt x="75" y="21"/>
                      </a:cubicBezTo>
                      <a:cubicBezTo>
                        <a:pt x="75" y="9"/>
                        <a:pt x="58" y="0"/>
                        <a:pt x="37" y="0"/>
                      </a:cubicBezTo>
                      <a:cubicBezTo>
                        <a:pt x="17" y="0"/>
                        <a:pt x="0" y="9"/>
                        <a:pt x="0" y="20"/>
                      </a:cubicBezTo>
                      <a:cubicBezTo>
                        <a:pt x="0" y="32"/>
                        <a:pt x="16" y="41"/>
                        <a:pt x="37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76" name="Freeform 1256"/>
                <p:cNvSpPr>
                  <a:spLocks/>
                </p:cNvSpPr>
                <p:nvPr/>
              </p:nvSpPr>
              <p:spPr bwMode="auto">
                <a:xfrm>
                  <a:off x="2895" y="3159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2"/>
                    </a:cxn>
                    <a:cxn ang="0">
                      <a:pos x="75" y="22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8" y="42"/>
                    </a:cxn>
                  </a:cxnLst>
                  <a:rect l="0" t="0" r="r" b="b"/>
                  <a:pathLst>
                    <a:path w="76" h="42">
                      <a:moveTo>
                        <a:pt x="38" y="42"/>
                      </a:moveTo>
                      <a:cubicBezTo>
                        <a:pt x="59" y="42"/>
                        <a:pt x="75" y="33"/>
                        <a:pt x="75" y="22"/>
                      </a:cubicBezTo>
                      <a:cubicBezTo>
                        <a:pt x="76" y="10"/>
                        <a:pt x="59" y="1"/>
                        <a:pt x="38" y="0"/>
                      </a:cubicBezTo>
                      <a:cubicBezTo>
                        <a:pt x="17" y="0"/>
                        <a:pt x="1" y="9"/>
                        <a:pt x="0" y="21"/>
                      </a:cubicBezTo>
                      <a:cubicBezTo>
                        <a:pt x="0" y="33"/>
                        <a:pt x="17" y="42"/>
                        <a:pt x="38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77" name="Freeform 1257"/>
                <p:cNvSpPr>
                  <a:spLocks/>
                </p:cNvSpPr>
                <p:nvPr/>
              </p:nvSpPr>
              <p:spPr bwMode="auto">
                <a:xfrm>
                  <a:off x="2953" y="3151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3" y="41"/>
                    </a:cxn>
                    <a:cxn ang="0">
                      <a:pos x="66" y="21"/>
                    </a:cxn>
                    <a:cxn ang="0">
                      <a:pos x="33" y="0"/>
                    </a:cxn>
                    <a:cxn ang="0">
                      <a:pos x="0" y="20"/>
                    </a:cxn>
                    <a:cxn ang="0">
                      <a:pos x="33" y="41"/>
                    </a:cxn>
                  </a:cxnLst>
                  <a:rect l="0" t="0" r="r" b="b"/>
                  <a:pathLst>
                    <a:path w="67" h="42">
                      <a:moveTo>
                        <a:pt x="33" y="41"/>
                      </a:moveTo>
                      <a:cubicBezTo>
                        <a:pt x="51" y="42"/>
                        <a:pt x="66" y="32"/>
                        <a:pt x="66" y="21"/>
                      </a:cubicBezTo>
                      <a:cubicBezTo>
                        <a:pt x="67" y="9"/>
                        <a:pt x="52" y="0"/>
                        <a:pt x="33" y="0"/>
                      </a:cubicBezTo>
                      <a:cubicBezTo>
                        <a:pt x="15" y="0"/>
                        <a:pt x="0" y="9"/>
                        <a:pt x="0" y="20"/>
                      </a:cubicBezTo>
                      <a:cubicBezTo>
                        <a:pt x="0" y="32"/>
                        <a:pt x="15" y="41"/>
                        <a:pt x="33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78" name="Freeform 1258"/>
                <p:cNvSpPr>
                  <a:spLocks/>
                </p:cNvSpPr>
                <p:nvPr/>
              </p:nvSpPr>
              <p:spPr bwMode="auto">
                <a:xfrm>
                  <a:off x="3072" y="3154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30" y="33"/>
                    </a:cxn>
                    <a:cxn ang="0">
                      <a:pos x="59" y="17"/>
                    </a:cxn>
                    <a:cxn ang="0">
                      <a:pos x="30" y="0"/>
                    </a:cxn>
                    <a:cxn ang="0">
                      <a:pos x="0" y="16"/>
                    </a:cxn>
                    <a:cxn ang="0">
                      <a:pos x="30" y="33"/>
                    </a:cxn>
                  </a:cxnLst>
                  <a:rect l="0" t="0" r="r" b="b"/>
                  <a:pathLst>
                    <a:path w="59" h="33">
                      <a:moveTo>
                        <a:pt x="30" y="33"/>
                      </a:moveTo>
                      <a:cubicBezTo>
                        <a:pt x="46" y="33"/>
                        <a:pt x="59" y="26"/>
                        <a:pt x="59" y="17"/>
                      </a:cubicBezTo>
                      <a:cubicBezTo>
                        <a:pt x="59" y="7"/>
                        <a:pt x="46" y="0"/>
                        <a:pt x="30" y="0"/>
                      </a:cubicBezTo>
                      <a:cubicBezTo>
                        <a:pt x="14" y="0"/>
                        <a:pt x="1" y="7"/>
                        <a:pt x="0" y="16"/>
                      </a:cubicBezTo>
                      <a:cubicBezTo>
                        <a:pt x="0" y="25"/>
                        <a:pt x="13" y="33"/>
                        <a:pt x="30" y="33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05" name="Group 1281"/>
              <p:cNvGrpSpPr>
                <a:grpSpLocks/>
              </p:cNvGrpSpPr>
              <p:nvPr/>
            </p:nvGrpSpPr>
            <p:grpSpPr bwMode="auto">
              <a:xfrm>
                <a:off x="2966" y="3155"/>
                <a:ext cx="307" cy="127"/>
                <a:chOff x="2966" y="3155"/>
                <a:chExt cx="307" cy="127"/>
              </a:xfrm>
            </p:grpSpPr>
            <p:grpSp>
              <p:nvGrpSpPr>
                <p:cNvPr id="2250" name="Group 1264"/>
                <p:cNvGrpSpPr>
                  <a:grpSpLocks/>
                </p:cNvGrpSpPr>
                <p:nvPr/>
              </p:nvGrpSpPr>
              <p:grpSpPr bwMode="auto">
                <a:xfrm>
                  <a:off x="3060" y="3155"/>
                  <a:ext cx="105" cy="51"/>
                  <a:chOff x="3060" y="3155"/>
                  <a:chExt cx="105" cy="51"/>
                </a:xfrm>
              </p:grpSpPr>
              <p:sp>
                <p:nvSpPr>
                  <p:cNvPr id="2267" name="Freeform 1260"/>
                  <p:cNvSpPr>
                    <a:spLocks/>
                  </p:cNvSpPr>
                  <p:nvPr/>
                </p:nvSpPr>
                <p:spPr bwMode="auto">
                  <a:xfrm>
                    <a:off x="3060" y="3155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7"/>
                      </a:cxn>
                      <a:cxn ang="0">
                        <a:pos x="867" y="368"/>
                      </a:cxn>
                      <a:cxn ang="0">
                        <a:pos x="869" y="68"/>
                      </a:cxn>
                      <a:cxn ang="0">
                        <a:pos x="437" y="2"/>
                      </a:cxn>
                      <a:cxn ang="0">
                        <a:pos x="3" y="61"/>
                      </a:cxn>
                      <a:cxn ang="0">
                        <a:pos x="0" y="361"/>
                      </a:cxn>
                      <a:cxn ang="0">
                        <a:pos x="433" y="427"/>
                      </a:cxn>
                    </a:cxnLst>
                    <a:rect l="0" t="0" r="r" b="b"/>
                    <a:pathLst>
                      <a:path w="870" h="429">
                        <a:moveTo>
                          <a:pt x="433" y="427"/>
                        </a:moveTo>
                        <a:cubicBezTo>
                          <a:pt x="672" y="429"/>
                          <a:pt x="867" y="403"/>
                          <a:pt x="867" y="368"/>
                        </a:cubicBezTo>
                        <a:lnTo>
                          <a:pt x="869" y="68"/>
                        </a:lnTo>
                        <a:cubicBezTo>
                          <a:pt x="870" y="34"/>
                          <a:pt x="676" y="4"/>
                          <a:pt x="437" y="2"/>
                        </a:cubicBezTo>
                        <a:cubicBezTo>
                          <a:pt x="197" y="0"/>
                          <a:pt x="3" y="27"/>
                          <a:pt x="3" y="61"/>
                        </a:cubicBezTo>
                        <a:lnTo>
                          <a:pt x="0" y="361"/>
                        </a:lnTo>
                        <a:cubicBezTo>
                          <a:pt x="0" y="396"/>
                          <a:pt x="194" y="425"/>
                          <a:pt x="433" y="427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8" name="Freeform 1261"/>
                  <p:cNvSpPr>
                    <a:spLocks/>
                  </p:cNvSpPr>
                  <p:nvPr/>
                </p:nvSpPr>
                <p:spPr bwMode="auto">
                  <a:xfrm>
                    <a:off x="3060" y="3191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7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9">
                        <a:moveTo>
                          <a:pt x="867" y="68"/>
                        </a:moveTo>
                        <a:cubicBezTo>
                          <a:pt x="867" y="34"/>
                          <a:pt x="673" y="4"/>
                          <a:pt x="434" y="2"/>
                        </a:cubicBezTo>
                        <a:cubicBezTo>
                          <a:pt x="195" y="0"/>
                          <a:pt x="1" y="27"/>
                          <a:pt x="0" y="61"/>
                        </a:cubicBezTo>
                        <a:cubicBezTo>
                          <a:pt x="0" y="96"/>
                          <a:pt x="194" y="125"/>
                          <a:pt x="433" y="127"/>
                        </a:cubicBezTo>
                        <a:cubicBezTo>
                          <a:pt x="672" y="129"/>
                          <a:pt x="867" y="103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9" name="Freeform 1262"/>
                  <p:cNvSpPr>
                    <a:spLocks/>
                  </p:cNvSpPr>
                  <p:nvPr/>
                </p:nvSpPr>
                <p:spPr bwMode="auto">
                  <a:xfrm>
                    <a:off x="3060" y="3155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7"/>
                      </a:cxn>
                      <a:cxn ang="0">
                        <a:pos x="867" y="368"/>
                      </a:cxn>
                      <a:cxn ang="0">
                        <a:pos x="869" y="68"/>
                      </a:cxn>
                      <a:cxn ang="0">
                        <a:pos x="437" y="2"/>
                      </a:cxn>
                      <a:cxn ang="0">
                        <a:pos x="3" y="61"/>
                      </a:cxn>
                      <a:cxn ang="0">
                        <a:pos x="0" y="361"/>
                      </a:cxn>
                      <a:cxn ang="0">
                        <a:pos x="433" y="427"/>
                      </a:cxn>
                    </a:cxnLst>
                    <a:rect l="0" t="0" r="r" b="b"/>
                    <a:pathLst>
                      <a:path w="870" h="429">
                        <a:moveTo>
                          <a:pt x="433" y="427"/>
                        </a:moveTo>
                        <a:cubicBezTo>
                          <a:pt x="672" y="429"/>
                          <a:pt x="867" y="403"/>
                          <a:pt x="867" y="368"/>
                        </a:cubicBezTo>
                        <a:lnTo>
                          <a:pt x="869" y="68"/>
                        </a:lnTo>
                        <a:cubicBezTo>
                          <a:pt x="870" y="34"/>
                          <a:pt x="676" y="4"/>
                          <a:pt x="437" y="2"/>
                        </a:cubicBezTo>
                        <a:cubicBezTo>
                          <a:pt x="197" y="0"/>
                          <a:pt x="3" y="27"/>
                          <a:pt x="3" y="61"/>
                        </a:cubicBezTo>
                        <a:lnTo>
                          <a:pt x="0" y="361"/>
                        </a:lnTo>
                        <a:cubicBezTo>
                          <a:pt x="0" y="396"/>
                          <a:pt x="194" y="425"/>
                          <a:pt x="433" y="427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70" name="Freeform 1263"/>
                  <p:cNvSpPr>
                    <a:spLocks/>
                  </p:cNvSpPr>
                  <p:nvPr/>
                </p:nvSpPr>
                <p:spPr bwMode="auto">
                  <a:xfrm>
                    <a:off x="3060" y="3191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51" name="Group 1269"/>
                <p:cNvGrpSpPr>
                  <a:grpSpLocks/>
                </p:cNvGrpSpPr>
                <p:nvPr/>
              </p:nvGrpSpPr>
              <p:grpSpPr bwMode="auto">
                <a:xfrm>
                  <a:off x="3022" y="3180"/>
                  <a:ext cx="180" cy="74"/>
                  <a:chOff x="3022" y="3180"/>
                  <a:chExt cx="180" cy="74"/>
                </a:xfrm>
              </p:grpSpPr>
              <p:sp>
                <p:nvSpPr>
                  <p:cNvPr id="2263" name="Freeform 1265"/>
                  <p:cNvSpPr>
                    <a:spLocks/>
                  </p:cNvSpPr>
                  <p:nvPr/>
                </p:nvSpPr>
                <p:spPr bwMode="auto">
                  <a:xfrm>
                    <a:off x="3022" y="3180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5" y="146"/>
                      </a:cxn>
                      <a:cxn ang="0">
                        <a:pos x="750" y="3"/>
                      </a:cxn>
                      <a:cxn ang="0">
                        <a:pos x="3" y="134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5" y="146"/>
                        </a:lnTo>
                        <a:cubicBezTo>
                          <a:pt x="1495" y="71"/>
                          <a:pt x="1162" y="7"/>
                          <a:pt x="750" y="3"/>
                        </a:cubicBezTo>
                        <a:cubicBezTo>
                          <a:pt x="338" y="0"/>
                          <a:pt x="4" y="59"/>
                          <a:pt x="3" y="134"/>
                        </a:cubicBezTo>
                        <a:lnTo>
                          <a:pt x="0" y="469"/>
                        </a:lnTo>
                        <a:cubicBezTo>
                          <a:pt x="0" y="544"/>
                          <a:pt x="333" y="608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4" name="Freeform 1266"/>
                  <p:cNvSpPr>
                    <a:spLocks/>
                  </p:cNvSpPr>
                  <p:nvPr/>
                </p:nvSpPr>
                <p:spPr bwMode="auto">
                  <a:xfrm>
                    <a:off x="3022" y="3220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3" h="280">
                        <a:moveTo>
                          <a:pt x="1492" y="146"/>
                        </a:moveTo>
                        <a:cubicBezTo>
                          <a:pt x="1493" y="70"/>
                          <a:pt x="1159" y="6"/>
                          <a:pt x="747" y="3"/>
                        </a:cubicBezTo>
                        <a:cubicBezTo>
                          <a:pt x="335" y="0"/>
                          <a:pt x="1" y="58"/>
                          <a:pt x="0" y="134"/>
                        </a:cubicBezTo>
                        <a:cubicBezTo>
                          <a:pt x="0" y="209"/>
                          <a:pt x="333" y="273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5" name="Freeform 1267"/>
                  <p:cNvSpPr>
                    <a:spLocks/>
                  </p:cNvSpPr>
                  <p:nvPr/>
                </p:nvSpPr>
                <p:spPr bwMode="auto">
                  <a:xfrm>
                    <a:off x="3022" y="3180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5" y="146"/>
                      </a:cxn>
                      <a:cxn ang="0">
                        <a:pos x="750" y="3"/>
                      </a:cxn>
                      <a:cxn ang="0">
                        <a:pos x="3" y="134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5" y="146"/>
                        </a:lnTo>
                        <a:cubicBezTo>
                          <a:pt x="1495" y="71"/>
                          <a:pt x="1162" y="7"/>
                          <a:pt x="750" y="3"/>
                        </a:cubicBezTo>
                        <a:cubicBezTo>
                          <a:pt x="338" y="0"/>
                          <a:pt x="4" y="59"/>
                          <a:pt x="3" y="134"/>
                        </a:cubicBezTo>
                        <a:lnTo>
                          <a:pt x="0" y="469"/>
                        </a:lnTo>
                        <a:cubicBezTo>
                          <a:pt x="0" y="544"/>
                          <a:pt x="333" y="608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6" name="Freeform 1268"/>
                  <p:cNvSpPr>
                    <a:spLocks/>
                  </p:cNvSpPr>
                  <p:nvPr/>
                </p:nvSpPr>
                <p:spPr bwMode="auto">
                  <a:xfrm>
                    <a:off x="3022" y="3220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52" name="Group 1275"/>
                <p:cNvGrpSpPr>
                  <a:grpSpLocks/>
                </p:cNvGrpSpPr>
                <p:nvPr/>
              </p:nvGrpSpPr>
              <p:grpSpPr bwMode="auto">
                <a:xfrm>
                  <a:off x="2966" y="3204"/>
                  <a:ext cx="307" cy="78"/>
                  <a:chOff x="2966" y="3204"/>
                  <a:chExt cx="307" cy="78"/>
                </a:xfrm>
              </p:grpSpPr>
              <p:sp>
                <p:nvSpPr>
                  <p:cNvPr id="2258" name="Freeform 1270"/>
                  <p:cNvSpPr>
                    <a:spLocks/>
                  </p:cNvSpPr>
                  <p:nvPr/>
                </p:nvSpPr>
                <p:spPr bwMode="auto">
                  <a:xfrm>
                    <a:off x="2982" y="3221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0"/>
                      </a:cxn>
                      <a:cxn ang="0">
                        <a:pos x="1" y="370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79" y="11"/>
                          <a:pt x="1212" y="5"/>
                        </a:cubicBezTo>
                        <a:cubicBezTo>
                          <a:pt x="544" y="0"/>
                          <a:pt x="3" y="51"/>
                          <a:pt x="3" y="120"/>
                        </a:cubicBezTo>
                        <a:lnTo>
                          <a:pt x="1" y="370"/>
                        </a:lnTo>
                        <a:cubicBezTo>
                          <a:pt x="0" y="439"/>
                          <a:pt x="540" y="500"/>
                          <a:pt x="1208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59" name="Freeform 1271"/>
                  <p:cNvSpPr>
                    <a:spLocks/>
                  </p:cNvSpPr>
                  <p:nvPr/>
                </p:nvSpPr>
                <p:spPr bwMode="auto">
                  <a:xfrm>
                    <a:off x="2966" y="3204"/>
                    <a:ext cx="291" cy="62"/>
                  </a:xfrm>
                  <a:custGeom>
                    <a:avLst/>
                    <a:gdLst/>
                    <a:ahLst/>
                    <a:cxnLst>
                      <a:cxn ang="0">
                        <a:pos x="1207" y="506"/>
                      </a:cxn>
                      <a:cxn ang="0">
                        <a:pos x="2417" y="391"/>
                      </a:cxn>
                      <a:cxn ang="0">
                        <a:pos x="2419" y="141"/>
                      </a:cxn>
                      <a:cxn ang="0">
                        <a:pos x="1211" y="6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6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6"/>
                        </a:moveTo>
                        <a:cubicBezTo>
                          <a:pt x="1875" y="511"/>
                          <a:pt x="2416" y="460"/>
                          <a:pt x="2417" y="391"/>
                        </a:cubicBezTo>
                        <a:lnTo>
                          <a:pt x="2419" y="141"/>
                        </a:lnTo>
                        <a:cubicBezTo>
                          <a:pt x="2419" y="72"/>
                          <a:pt x="1879" y="11"/>
                          <a:pt x="1211" y="6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6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0" name="Freeform 1272"/>
                  <p:cNvSpPr>
                    <a:spLocks/>
                  </p:cNvSpPr>
                  <p:nvPr/>
                </p:nvSpPr>
                <p:spPr bwMode="auto">
                  <a:xfrm>
                    <a:off x="2966" y="3234"/>
                    <a:ext cx="290" cy="32"/>
                  </a:xfrm>
                  <a:custGeom>
                    <a:avLst/>
                    <a:gdLst/>
                    <a:ahLst/>
                    <a:cxnLst>
                      <a:cxn ang="0">
                        <a:pos x="2417" y="141"/>
                      </a:cxn>
                      <a:cxn ang="0">
                        <a:pos x="1209" y="6"/>
                      </a:cxn>
                      <a:cxn ang="0">
                        <a:pos x="0" y="121"/>
                      </a:cxn>
                      <a:cxn ang="0">
                        <a:pos x="1207" y="256"/>
                      </a:cxn>
                      <a:cxn ang="0">
                        <a:pos x="2417" y="141"/>
                      </a:cxn>
                    </a:cxnLst>
                    <a:rect l="0" t="0" r="r" b="b"/>
                    <a:pathLst>
                      <a:path w="2417" h="261">
                        <a:moveTo>
                          <a:pt x="2417" y="141"/>
                        </a:moveTo>
                        <a:cubicBezTo>
                          <a:pt x="2417" y="72"/>
                          <a:pt x="1877" y="11"/>
                          <a:pt x="1209" y="6"/>
                        </a:cubicBezTo>
                        <a:cubicBezTo>
                          <a:pt x="542" y="0"/>
                          <a:pt x="1" y="52"/>
                          <a:pt x="0" y="121"/>
                        </a:cubicBezTo>
                        <a:cubicBezTo>
                          <a:pt x="0" y="190"/>
                          <a:pt x="540" y="250"/>
                          <a:pt x="1207" y="256"/>
                        </a:cubicBezTo>
                        <a:cubicBezTo>
                          <a:pt x="1875" y="261"/>
                          <a:pt x="2416" y="210"/>
                          <a:pt x="2417" y="141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1" name="Freeform 1273"/>
                  <p:cNvSpPr>
                    <a:spLocks/>
                  </p:cNvSpPr>
                  <p:nvPr/>
                </p:nvSpPr>
                <p:spPr bwMode="auto">
                  <a:xfrm>
                    <a:off x="2966" y="3204"/>
                    <a:ext cx="290" cy="62"/>
                  </a:xfrm>
                  <a:custGeom>
                    <a:avLst/>
                    <a:gdLst/>
                    <a:ahLst/>
                    <a:cxnLst>
                      <a:cxn ang="0">
                        <a:pos x="1207" y="506"/>
                      </a:cxn>
                      <a:cxn ang="0">
                        <a:pos x="2417" y="391"/>
                      </a:cxn>
                      <a:cxn ang="0">
                        <a:pos x="2419" y="141"/>
                      </a:cxn>
                      <a:cxn ang="0">
                        <a:pos x="1211" y="6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6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6"/>
                        </a:moveTo>
                        <a:cubicBezTo>
                          <a:pt x="1875" y="511"/>
                          <a:pt x="2416" y="460"/>
                          <a:pt x="2417" y="391"/>
                        </a:cubicBezTo>
                        <a:lnTo>
                          <a:pt x="2419" y="141"/>
                        </a:lnTo>
                        <a:cubicBezTo>
                          <a:pt x="2419" y="72"/>
                          <a:pt x="1879" y="11"/>
                          <a:pt x="1211" y="6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62" name="Freeform 1274"/>
                  <p:cNvSpPr>
                    <a:spLocks/>
                  </p:cNvSpPr>
                  <p:nvPr/>
                </p:nvSpPr>
                <p:spPr bwMode="auto">
                  <a:xfrm>
                    <a:off x="2966" y="3234"/>
                    <a:ext cx="290" cy="17"/>
                  </a:xfrm>
                  <a:custGeom>
                    <a:avLst/>
                    <a:gdLst/>
                    <a:ahLst/>
                    <a:cxnLst>
                      <a:cxn ang="0">
                        <a:pos x="290" y="17"/>
                      </a:cxn>
                      <a:cxn ang="0">
                        <a:pos x="145" y="1"/>
                      </a:cxn>
                      <a:cxn ang="0">
                        <a:pos x="0" y="15"/>
                      </a:cxn>
                    </a:cxnLst>
                    <a:rect l="0" t="0" r="r" b="b"/>
                    <a:pathLst>
                      <a:path w="290" h="17">
                        <a:moveTo>
                          <a:pt x="290" y="17"/>
                        </a:moveTo>
                        <a:cubicBezTo>
                          <a:pt x="290" y="9"/>
                          <a:pt x="225" y="2"/>
                          <a:pt x="145" y="1"/>
                        </a:cubicBezTo>
                        <a:cubicBezTo>
                          <a:pt x="65" y="0"/>
                          <a:pt x="0" y="7"/>
                          <a:pt x="0" y="15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253" name="Freeform 1276"/>
                <p:cNvSpPr>
                  <a:spLocks/>
                </p:cNvSpPr>
                <p:nvPr/>
              </p:nvSpPr>
              <p:spPr bwMode="auto">
                <a:xfrm>
                  <a:off x="3111" y="3237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6" y="0"/>
                    </a:cxn>
                    <a:cxn ang="0">
                      <a:pos x="0" y="13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1" h="26">
                      <a:moveTo>
                        <a:pt x="25" y="25"/>
                      </a:moveTo>
                      <a:cubicBezTo>
                        <a:pt x="39" y="26"/>
                        <a:pt x="50" y="20"/>
                        <a:pt x="50" y="13"/>
                      </a:cubicBezTo>
                      <a:cubicBezTo>
                        <a:pt x="51" y="6"/>
                        <a:pt x="39" y="1"/>
                        <a:pt x="26" y="0"/>
                      </a:cubicBezTo>
                      <a:cubicBezTo>
                        <a:pt x="12" y="0"/>
                        <a:pt x="1" y="6"/>
                        <a:pt x="0" y="13"/>
                      </a:cubicBezTo>
                      <a:cubicBezTo>
                        <a:pt x="0" y="20"/>
                        <a:pt x="12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54" name="Freeform 1277"/>
                <p:cNvSpPr>
                  <a:spLocks/>
                </p:cNvSpPr>
                <p:nvPr/>
              </p:nvSpPr>
              <p:spPr bwMode="auto">
                <a:xfrm>
                  <a:off x="3220" y="3249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2"/>
                    </a:cxn>
                    <a:cxn ang="0">
                      <a:pos x="75" y="22"/>
                    </a:cxn>
                    <a:cxn ang="0">
                      <a:pos x="37" y="0"/>
                    </a:cxn>
                    <a:cxn ang="0">
                      <a:pos x="0" y="21"/>
                    </a:cxn>
                    <a:cxn ang="0">
                      <a:pos x="37" y="42"/>
                    </a:cxn>
                  </a:cxnLst>
                  <a:rect l="0" t="0" r="r" b="b"/>
                  <a:pathLst>
                    <a:path w="75" h="42">
                      <a:moveTo>
                        <a:pt x="37" y="42"/>
                      </a:moveTo>
                      <a:cubicBezTo>
                        <a:pt x="58" y="42"/>
                        <a:pt x="75" y="33"/>
                        <a:pt x="75" y="22"/>
                      </a:cubicBezTo>
                      <a:cubicBezTo>
                        <a:pt x="75" y="10"/>
                        <a:pt x="58" y="1"/>
                        <a:pt x="37" y="0"/>
                      </a:cubicBezTo>
                      <a:cubicBezTo>
                        <a:pt x="17" y="0"/>
                        <a:pt x="0" y="9"/>
                        <a:pt x="0" y="21"/>
                      </a:cubicBezTo>
                      <a:cubicBezTo>
                        <a:pt x="0" y="33"/>
                        <a:pt x="16" y="42"/>
                        <a:pt x="37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55" name="Freeform 1278"/>
                <p:cNvSpPr>
                  <a:spLocks/>
                </p:cNvSpPr>
                <p:nvPr/>
              </p:nvSpPr>
              <p:spPr bwMode="auto">
                <a:xfrm>
                  <a:off x="2991" y="3245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2"/>
                    </a:cxn>
                    <a:cxn ang="0">
                      <a:pos x="75" y="21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8" y="42"/>
                    </a:cxn>
                  </a:cxnLst>
                  <a:rect l="0" t="0" r="r" b="b"/>
                  <a:pathLst>
                    <a:path w="76" h="42">
                      <a:moveTo>
                        <a:pt x="38" y="42"/>
                      </a:moveTo>
                      <a:cubicBezTo>
                        <a:pt x="59" y="42"/>
                        <a:pt x="75" y="33"/>
                        <a:pt x="75" y="21"/>
                      </a:cubicBezTo>
                      <a:cubicBezTo>
                        <a:pt x="76" y="10"/>
                        <a:pt x="59" y="0"/>
                        <a:pt x="38" y="0"/>
                      </a:cubicBezTo>
                      <a:cubicBezTo>
                        <a:pt x="17" y="0"/>
                        <a:pt x="1" y="9"/>
                        <a:pt x="0" y="21"/>
                      </a:cubicBezTo>
                      <a:cubicBezTo>
                        <a:pt x="0" y="32"/>
                        <a:pt x="17" y="42"/>
                        <a:pt x="38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56" name="Freeform 1279"/>
                <p:cNvSpPr>
                  <a:spLocks/>
                </p:cNvSpPr>
                <p:nvPr/>
              </p:nvSpPr>
              <p:spPr bwMode="auto">
                <a:xfrm>
                  <a:off x="3049" y="3237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3" y="42"/>
                    </a:cxn>
                    <a:cxn ang="0">
                      <a:pos x="66" y="22"/>
                    </a:cxn>
                    <a:cxn ang="0">
                      <a:pos x="33" y="0"/>
                    </a:cxn>
                    <a:cxn ang="0">
                      <a:pos x="0" y="21"/>
                    </a:cxn>
                    <a:cxn ang="0">
                      <a:pos x="33" y="42"/>
                    </a:cxn>
                  </a:cxnLst>
                  <a:rect l="0" t="0" r="r" b="b"/>
                  <a:pathLst>
                    <a:path w="67" h="42">
                      <a:moveTo>
                        <a:pt x="33" y="42"/>
                      </a:moveTo>
                      <a:cubicBezTo>
                        <a:pt x="51" y="42"/>
                        <a:pt x="66" y="33"/>
                        <a:pt x="66" y="22"/>
                      </a:cubicBezTo>
                      <a:cubicBezTo>
                        <a:pt x="67" y="10"/>
                        <a:pt x="52" y="1"/>
                        <a:pt x="33" y="0"/>
                      </a:cubicBezTo>
                      <a:cubicBezTo>
                        <a:pt x="15" y="0"/>
                        <a:pt x="0" y="10"/>
                        <a:pt x="0" y="21"/>
                      </a:cubicBezTo>
                      <a:cubicBezTo>
                        <a:pt x="0" y="33"/>
                        <a:pt x="15" y="42"/>
                        <a:pt x="33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57" name="Freeform 1280"/>
                <p:cNvSpPr>
                  <a:spLocks/>
                </p:cNvSpPr>
                <p:nvPr/>
              </p:nvSpPr>
              <p:spPr bwMode="auto">
                <a:xfrm>
                  <a:off x="3168" y="3240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30" y="34"/>
                    </a:cxn>
                    <a:cxn ang="0">
                      <a:pos x="59" y="17"/>
                    </a:cxn>
                    <a:cxn ang="0">
                      <a:pos x="30" y="0"/>
                    </a:cxn>
                    <a:cxn ang="0">
                      <a:pos x="0" y="17"/>
                    </a:cxn>
                    <a:cxn ang="0">
                      <a:pos x="30" y="34"/>
                    </a:cxn>
                  </a:cxnLst>
                  <a:rect l="0" t="0" r="r" b="b"/>
                  <a:pathLst>
                    <a:path w="59" h="34">
                      <a:moveTo>
                        <a:pt x="30" y="34"/>
                      </a:moveTo>
                      <a:cubicBezTo>
                        <a:pt x="46" y="34"/>
                        <a:pt x="59" y="27"/>
                        <a:pt x="59" y="17"/>
                      </a:cubicBezTo>
                      <a:cubicBezTo>
                        <a:pt x="59" y="8"/>
                        <a:pt x="46" y="1"/>
                        <a:pt x="30" y="0"/>
                      </a:cubicBezTo>
                      <a:cubicBezTo>
                        <a:pt x="14" y="0"/>
                        <a:pt x="1" y="8"/>
                        <a:pt x="0" y="17"/>
                      </a:cubicBezTo>
                      <a:cubicBezTo>
                        <a:pt x="0" y="26"/>
                        <a:pt x="13" y="34"/>
                        <a:pt x="30" y="34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06" name="Group 1303"/>
              <p:cNvGrpSpPr>
                <a:grpSpLocks/>
              </p:cNvGrpSpPr>
              <p:nvPr/>
            </p:nvGrpSpPr>
            <p:grpSpPr bwMode="auto">
              <a:xfrm>
                <a:off x="3062" y="3241"/>
                <a:ext cx="307" cy="127"/>
                <a:chOff x="3062" y="3241"/>
                <a:chExt cx="307" cy="127"/>
              </a:xfrm>
            </p:grpSpPr>
            <p:grpSp>
              <p:nvGrpSpPr>
                <p:cNvPr id="2229" name="Group 1286"/>
                <p:cNvGrpSpPr>
                  <a:grpSpLocks/>
                </p:cNvGrpSpPr>
                <p:nvPr/>
              </p:nvGrpSpPr>
              <p:grpSpPr bwMode="auto">
                <a:xfrm>
                  <a:off x="3156" y="3241"/>
                  <a:ext cx="105" cy="51"/>
                  <a:chOff x="3156" y="3241"/>
                  <a:chExt cx="105" cy="51"/>
                </a:xfrm>
              </p:grpSpPr>
              <p:sp>
                <p:nvSpPr>
                  <p:cNvPr id="2246" name="Freeform 1282"/>
                  <p:cNvSpPr>
                    <a:spLocks/>
                  </p:cNvSpPr>
                  <p:nvPr/>
                </p:nvSpPr>
                <p:spPr bwMode="auto">
                  <a:xfrm>
                    <a:off x="3156" y="3241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7"/>
                      </a:cxn>
                      <a:cxn ang="0">
                        <a:pos x="867" y="368"/>
                      </a:cxn>
                      <a:cxn ang="0">
                        <a:pos x="869" y="68"/>
                      </a:cxn>
                      <a:cxn ang="0">
                        <a:pos x="437" y="2"/>
                      </a:cxn>
                      <a:cxn ang="0">
                        <a:pos x="3" y="61"/>
                      </a:cxn>
                      <a:cxn ang="0">
                        <a:pos x="0" y="361"/>
                      </a:cxn>
                      <a:cxn ang="0">
                        <a:pos x="433" y="427"/>
                      </a:cxn>
                    </a:cxnLst>
                    <a:rect l="0" t="0" r="r" b="b"/>
                    <a:pathLst>
                      <a:path w="870" h="429">
                        <a:moveTo>
                          <a:pt x="433" y="427"/>
                        </a:moveTo>
                        <a:cubicBezTo>
                          <a:pt x="672" y="429"/>
                          <a:pt x="867" y="402"/>
                          <a:pt x="867" y="368"/>
                        </a:cubicBezTo>
                        <a:lnTo>
                          <a:pt x="869" y="68"/>
                        </a:lnTo>
                        <a:cubicBezTo>
                          <a:pt x="870" y="33"/>
                          <a:pt x="676" y="4"/>
                          <a:pt x="437" y="2"/>
                        </a:cubicBezTo>
                        <a:cubicBezTo>
                          <a:pt x="197" y="0"/>
                          <a:pt x="3" y="26"/>
                          <a:pt x="3" y="61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4" y="425"/>
                          <a:pt x="433" y="427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7" name="Freeform 1283"/>
                  <p:cNvSpPr>
                    <a:spLocks/>
                  </p:cNvSpPr>
                  <p:nvPr/>
                </p:nvSpPr>
                <p:spPr bwMode="auto">
                  <a:xfrm>
                    <a:off x="3156" y="3277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7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9">
                        <a:moveTo>
                          <a:pt x="867" y="68"/>
                        </a:moveTo>
                        <a:cubicBezTo>
                          <a:pt x="867" y="33"/>
                          <a:pt x="673" y="4"/>
                          <a:pt x="434" y="2"/>
                        </a:cubicBezTo>
                        <a:cubicBezTo>
                          <a:pt x="195" y="0"/>
                          <a:pt x="1" y="26"/>
                          <a:pt x="0" y="61"/>
                        </a:cubicBezTo>
                        <a:cubicBezTo>
                          <a:pt x="0" y="95"/>
                          <a:pt x="194" y="125"/>
                          <a:pt x="433" y="127"/>
                        </a:cubicBezTo>
                        <a:cubicBezTo>
                          <a:pt x="672" y="129"/>
                          <a:pt x="867" y="102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8" name="Freeform 1284"/>
                  <p:cNvSpPr>
                    <a:spLocks/>
                  </p:cNvSpPr>
                  <p:nvPr/>
                </p:nvSpPr>
                <p:spPr bwMode="auto">
                  <a:xfrm>
                    <a:off x="3156" y="3241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7"/>
                      </a:cxn>
                      <a:cxn ang="0">
                        <a:pos x="867" y="368"/>
                      </a:cxn>
                      <a:cxn ang="0">
                        <a:pos x="869" y="68"/>
                      </a:cxn>
                      <a:cxn ang="0">
                        <a:pos x="437" y="2"/>
                      </a:cxn>
                      <a:cxn ang="0">
                        <a:pos x="3" y="61"/>
                      </a:cxn>
                      <a:cxn ang="0">
                        <a:pos x="0" y="361"/>
                      </a:cxn>
                      <a:cxn ang="0">
                        <a:pos x="433" y="427"/>
                      </a:cxn>
                    </a:cxnLst>
                    <a:rect l="0" t="0" r="r" b="b"/>
                    <a:pathLst>
                      <a:path w="870" h="429">
                        <a:moveTo>
                          <a:pt x="433" y="427"/>
                        </a:moveTo>
                        <a:cubicBezTo>
                          <a:pt x="672" y="429"/>
                          <a:pt x="867" y="402"/>
                          <a:pt x="867" y="368"/>
                        </a:cubicBezTo>
                        <a:lnTo>
                          <a:pt x="869" y="68"/>
                        </a:lnTo>
                        <a:cubicBezTo>
                          <a:pt x="870" y="33"/>
                          <a:pt x="676" y="4"/>
                          <a:pt x="437" y="2"/>
                        </a:cubicBezTo>
                        <a:cubicBezTo>
                          <a:pt x="197" y="0"/>
                          <a:pt x="3" y="26"/>
                          <a:pt x="3" y="61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4" y="425"/>
                          <a:pt x="433" y="427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9" name="Freeform 1285"/>
                  <p:cNvSpPr>
                    <a:spLocks/>
                  </p:cNvSpPr>
                  <p:nvPr/>
                </p:nvSpPr>
                <p:spPr bwMode="auto">
                  <a:xfrm>
                    <a:off x="3156" y="3277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30" name="Group 1291"/>
                <p:cNvGrpSpPr>
                  <a:grpSpLocks/>
                </p:cNvGrpSpPr>
                <p:nvPr/>
              </p:nvGrpSpPr>
              <p:grpSpPr bwMode="auto">
                <a:xfrm>
                  <a:off x="3118" y="3266"/>
                  <a:ext cx="180" cy="74"/>
                  <a:chOff x="3118" y="3266"/>
                  <a:chExt cx="180" cy="74"/>
                </a:xfrm>
              </p:grpSpPr>
              <p:sp>
                <p:nvSpPr>
                  <p:cNvPr id="2242" name="Freeform 1287"/>
                  <p:cNvSpPr>
                    <a:spLocks/>
                  </p:cNvSpPr>
                  <p:nvPr/>
                </p:nvSpPr>
                <p:spPr bwMode="auto">
                  <a:xfrm>
                    <a:off x="3118" y="3266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1"/>
                      </a:cxn>
                      <a:cxn ang="0">
                        <a:pos x="1492" y="481"/>
                      </a:cxn>
                      <a:cxn ang="0">
                        <a:pos x="1495" y="146"/>
                      </a:cxn>
                      <a:cxn ang="0">
                        <a:pos x="750" y="3"/>
                      </a:cxn>
                      <a:cxn ang="0">
                        <a:pos x="3" y="134"/>
                      </a:cxn>
                      <a:cxn ang="0">
                        <a:pos x="0" y="469"/>
                      </a:cxn>
                      <a:cxn ang="0">
                        <a:pos x="745" y="611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1"/>
                        </a:moveTo>
                        <a:cubicBezTo>
                          <a:pt x="1157" y="615"/>
                          <a:pt x="1491" y="556"/>
                          <a:pt x="1492" y="481"/>
                        </a:cubicBezTo>
                        <a:lnTo>
                          <a:pt x="1495" y="146"/>
                        </a:lnTo>
                        <a:cubicBezTo>
                          <a:pt x="1495" y="70"/>
                          <a:pt x="1162" y="6"/>
                          <a:pt x="750" y="3"/>
                        </a:cubicBezTo>
                        <a:cubicBezTo>
                          <a:pt x="338" y="0"/>
                          <a:pt x="4" y="58"/>
                          <a:pt x="3" y="134"/>
                        </a:cubicBezTo>
                        <a:lnTo>
                          <a:pt x="0" y="469"/>
                        </a:lnTo>
                        <a:cubicBezTo>
                          <a:pt x="0" y="544"/>
                          <a:pt x="333" y="608"/>
                          <a:pt x="745" y="611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3" name="Freeform 1288"/>
                  <p:cNvSpPr>
                    <a:spLocks/>
                  </p:cNvSpPr>
                  <p:nvPr/>
                </p:nvSpPr>
                <p:spPr bwMode="auto">
                  <a:xfrm>
                    <a:off x="3118" y="3306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7"/>
                      </a:cxn>
                      <a:cxn ang="0">
                        <a:pos x="747" y="4"/>
                      </a:cxn>
                      <a:cxn ang="0">
                        <a:pos x="0" y="135"/>
                      </a:cxn>
                      <a:cxn ang="0">
                        <a:pos x="745" y="277"/>
                      </a:cxn>
                      <a:cxn ang="0">
                        <a:pos x="1492" y="147"/>
                      </a:cxn>
                    </a:cxnLst>
                    <a:rect l="0" t="0" r="r" b="b"/>
                    <a:pathLst>
                      <a:path w="1493" h="281">
                        <a:moveTo>
                          <a:pt x="1492" y="147"/>
                        </a:moveTo>
                        <a:cubicBezTo>
                          <a:pt x="1493" y="71"/>
                          <a:pt x="1159" y="7"/>
                          <a:pt x="747" y="4"/>
                        </a:cubicBezTo>
                        <a:cubicBezTo>
                          <a:pt x="335" y="0"/>
                          <a:pt x="1" y="59"/>
                          <a:pt x="0" y="135"/>
                        </a:cubicBezTo>
                        <a:cubicBezTo>
                          <a:pt x="0" y="210"/>
                          <a:pt x="333" y="274"/>
                          <a:pt x="745" y="277"/>
                        </a:cubicBezTo>
                        <a:cubicBezTo>
                          <a:pt x="1157" y="281"/>
                          <a:pt x="1491" y="222"/>
                          <a:pt x="1492" y="147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4" name="Freeform 1289"/>
                  <p:cNvSpPr>
                    <a:spLocks/>
                  </p:cNvSpPr>
                  <p:nvPr/>
                </p:nvSpPr>
                <p:spPr bwMode="auto">
                  <a:xfrm>
                    <a:off x="3118" y="3266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1"/>
                      </a:cxn>
                      <a:cxn ang="0">
                        <a:pos x="1492" y="481"/>
                      </a:cxn>
                      <a:cxn ang="0">
                        <a:pos x="1495" y="146"/>
                      </a:cxn>
                      <a:cxn ang="0">
                        <a:pos x="750" y="3"/>
                      </a:cxn>
                      <a:cxn ang="0">
                        <a:pos x="3" y="134"/>
                      </a:cxn>
                      <a:cxn ang="0">
                        <a:pos x="0" y="469"/>
                      </a:cxn>
                      <a:cxn ang="0">
                        <a:pos x="745" y="611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1"/>
                        </a:moveTo>
                        <a:cubicBezTo>
                          <a:pt x="1157" y="615"/>
                          <a:pt x="1491" y="556"/>
                          <a:pt x="1492" y="481"/>
                        </a:cubicBezTo>
                        <a:lnTo>
                          <a:pt x="1495" y="146"/>
                        </a:lnTo>
                        <a:cubicBezTo>
                          <a:pt x="1495" y="70"/>
                          <a:pt x="1162" y="6"/>
                          <a:pt x="750" y="3"/>
                        </a:cubicBezTo>
                        <a:cubicBezTo>
                          <a:pt x="338" y="0"/>
                          <a:pt x="4" y="58"/>
                          <a:pt x="3" y="134"/>
                        </a:cubicBezTo>
                        <a:lnTo>
                          <a:pt x="0" y="469"/>
                        </a:lnTo>
                        <a:cubicBezTo>
                          <a:pt x="0" y="544"/>
                          <a:pt x="333" y="608"/>
                          <a:pt x="745" y="61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5" name="Freeform 1290"/>
                  <p:cNvSpPr>
                    <a:spLocks/>
                  </p:cNvSpPr>
                  <p:nvPr/>
                </p:nvSpPr>
                <p:spPr bwMode="auto">
                  <a:xfrm>
                    <a:off x="3118" y="3306"/>
                    <a:ext cx="179" cy="18"/>
                  </a:xfrm>
                  <a:custGeom>
                    <a:avLst/>
                    <a:gdLst/>
                    <a:ahLst/>
                    <a:cxnLst>
                      <a:cxn ang="0">
                        <a:pos x="179" y="18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8">
                        <a:moveTo>
                          <a:pt x="179" y="18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31" name="Group 1297"/>
                <p:cNvGrpSpPr>
                  <a:grpSpLocks/>
                </p:cNvGrpSpPr>
                <p:nvPr/>
              </p:nvGrpSpPr>
              <p:grpSpPr bwMode="auto">
                <a:xfrm>
                  <a:off x="3062" y="3291"/>
                  <a:ext cx="307" cy="77"/>
                  <a:chOff x="3062" y="3291"/>
                  <a:chExt cx="307" cy="77"/>
                </a:xfrm>
              </p:grpSpPr>
              <p:sp>
                <p:nvSpPr>
                  <p:cNvPr id="2237" name="Freeform 1292"/>
                  <p:cNvSpPr>
                    <a:spLocks/>
                  </p:cNvSpPr>
                  <p:nvPr/>
                </p:nvSpPr>
                <p:spPr bwMode="auto">
                  <a:xfrm>
                    <a:off x="3078" y="3307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6"/>
                      </a:cxn>
                      <a:cxn ang="0">
                        <a:pos x="2417" y="391"/>
                      </a:cxn>
                      <a:cxn ang="0">
                        <a:pos x="2419" y="141"/>
                      </a:cxn>
                      <a:cxn ang="0">
                        <a:pos x="1212" y="6"/>
                      </a:cxn>
                      <a:cxn ang="0">
                        <a:pos x="3" y="121"/>
                      </a:cxn>
                      <a:cxn ang="0">
                        <a:pos x="1" y="371"/>
                      </a:cxn>
                      <a:cxn ang="0">
                        <a:pos x="1208" y="506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6"/>
                        </a:moveTo>
                        <a:cubicBezTo>
                          <a:pt x="1875" y="511"/>
                          <a:pt x="2417" y="460"/>
                          <a:pt x="2417" y="391"/>
                        </a:cubicBezTo>
                        <a:lnTo>
                          <a:pt x="2419" y="141"/>
                        </a:lnTo>
                        <a:cubicBezTo>
                          <a:pt x="2420" y="72"/>
                          <a:pt x="1879" y="11"/>
                          <a:pt x="1212" y="6"/>
                        </a:cubicBezTo>
                        <a:cubicBezTo>
                          <a:pt x="544" y="0"/>
                          <a:pt x="3" y="52"/>
                          <a:pt x="3" y="121"/>
                        </a:cubicBezTo>
                        <a:lnTo>
                          <a:pt x="1" y="371"/>
                        </a:lnTo>
                        <a:cubicBezTo>
                          <a:pt x="0" y="440"/>
                          <a:pt x="540" y="500"/>
                          <a:pt x="1208" y="506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38" name="Freeform 1293"/>
                  <p:cNvSpPr>
                    <a:spLocks/>
                  </p:cNvSpPr>
                  <p:nvPr/>
                </p:nvSpPr>
                <p:spPr bwMode="auto">
                  <a:xfrm>
                    <a:off x="3062" y="3291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39" name="Freeform 1294"/>
                  <p:cNvSpPr>
                    <a:spLocks/>
                  </p:cNvSpPr>
                  <p:nvPr/>
                </p:nvSpPr>
                <p:spPr bwMode="auto">
                  <a:xfrm>
                    <a:off x="3062" y="3321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0"/>
                      </a:cxn>
                      <a:cxn ang="0">
                        <a:pos x="1209" y="5"/>
                      </a:cxn>
                      <a:cxn ang="0">
                        <a:pos x="0" y="121"/>
                      </a:cxn>
                      <a:cxn ang="0">
                        <a:pos x="1207" y="255"/>
                      </a:cxn>
                      <a:cxn ang="0">
                        <a:pos x="2417" y="140"/>
                      </a:cxn>
                    </a:cxnLst>
                    <a:rect l="0" t="0" r="r" b="b"/>
                    <a:pathLst>
                      <a:path w="2417" h="261">
                        <a:moveTo>
                          <a:pt x="2417" y="140"/>
                        </a:moveTo>
                        <a:cubicBezTo>
                          <a:pt x="2417" y="71"/>
                          <a:pt x="1877" y="11"/>
                          <a:pt x="1209" y="5"/>
                        </a:cubicBezTo>
                        <a:cubicBezTo>
                          <a:pt x="542" y="0"/>
                          <a:pt x="1" y="52"/>
                          <a:pt x="0" y="121"/>
                        </a:cubicBezTo>
                        <a:cubicBezTo>
                          <a:pt x="0" y="190"/>
                          <a:pt x="540" y="250"/>
                          <a:pt x="1207" y="255"/>
                        </a:cubicBezTo>
                        <a:cubicBezTo>
                          <a:pt x="1875" y="261"/>
                          <a:pt x="2416" y="209"/>
                          <a:pt x="2417" y="14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0" name="Freeform 1295"/>
                  <p:cNvSpPr>
                    <a:spLocks/>
                  </p:cNvSpPr>
                  <p:nvPr/>
                </p:nvSpPr>
                <p:spPr bwMode="auto">
                  <a:xfrm>
                    <a:off x="3062" y="3291"/>
                    <a:ext cx="290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1"/>
                      </a:cxn>
                      <a:cxn ang="0">
                        <a:pos x="0" y="371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2"/>
                          <a:pt x="2" y="121"/>
                        </a:cubicBezTo>
                        <a:lnTo>
                          <a:pt x="0" y="371"/>
                        </a:lnTo>
                        <a:cubicBezTo>
                          <a:pt x="0" y="440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41" name="Freeform 1296"/>
                  <p:cNvSpPr>
                    <a:spLocks/>
                  </p:cNvSpPr>
                  <p:nvPr/>
                </p:nvSpPr>
                <p:spPr bwMode="auto">
                  <a:xfrm>
                    <a:off x="3062" y="3321"/>
                    <a:ext cx="290" cy="16"/>
                  </a:xfrm>
                  <a:custGeom>
                    <a:avLst/>
                    <a:gdLst/>
                    <a:ahLst/>
                    <a:cxnLst>
                      <a:cxn ang="0">
                        <a:pos x="290" y="16"/>
                      </a:cxn>
                      <a:cxn ang="0">
                        <a:pos x="145" y="0"/>
                      </a:cxn>
                      <a:cxn ang="0">
                        <a:pos x="0" y="14"/>
                      </a:cxn>
                    </a:cxnLst>
                    <a:rect l="0" t="0" r="r" b="b"/>
                    <a:pathLst>
                      <a:path w="290" h="16">
                        <a:moveTo>
                          <a:pt x="290" y="16"/>
                        </a:moveTo>
                        <a:cubicBezTo>
                          <a:pt x="290" y="8"/>
                          <a:pt x="225" y="1"/>
                          <a:pt x="145" y="0"/>
                        </a:cubicBezTo>
                        <a:cubicBezTo>
                          <a:pt x="65" y="0"/>
                          <a:pt x="0" y="6"/>
                          <a:pt x="0" y="14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232" name="Freeform 1298"/>
                <p:cNvSpPr>
                  <a:spLocks/>
                </p:cNvSpPr>
                <p:nvPr/>
              </p:nvSpPr>
              <p:spPr bwMode="auto">
                <a:xfrm>
                  <a:off x="3207" y="3323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6" y="0"/>
                    </a:cxn>
                    <a:cxn ang="0">
                      <a:pos x="0" y="12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1" h="25">
                      <a:moveTo>
                        <a:pt x="25" y="25"/>
                      </a:moveTo>
                      <a:cubicBezTo>
                        <a:pt x="39" y="25"/>
                        <a:pt x="50" y="20"/>
                        <a:pt x="50" y="13"/>
                      </a:cubicBezTo>
                      <a:cubicBezTo>
                        <a:pt x="51" y="6"/>
                        <a:pt x="39" y="0"/>
                        <a:pt x="26" y="0"/>
                      </a:cubicBezTo>
                      <a:cubicBezTo>
                        <a:pt x="12" y="0"/>
                        <a:pt x="1" y="6"/>
                        <a:pt x="0" y="12"/>
                      </a:cubicBezTo>
                      <a:cubicBezTo>
                        <a:pt x="0" y="19"/>
                        <a:pt x="12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3" name="Freeform 1299"/>
                <p:cNvSpPr>
                  <a:spLocks/>
                </p:cNvSpPr>
                <p:nvPr/>
              </p:nvSpPr>
              <p:spPr bwMode="auto">
                <a:xfrm>
                  <a:off x="3316" y="3335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2"/>
                    </a:cxn>
                    <a:cxn ang="0">
                      <a:pos x="75" y="21"/>
                    </a:cxn>
                    <a:cxn ang="0">
                      <a:pos x="37" y="0"/>
                    </a:cxn>
                    <a:cxn ang="0">
                      <a:pos x="0" y="21"/>
                    </a:cxn>
                    <a:cxn ang="0">
                      <a:pos x="37" y="42"/>
                    </a:cxn>
                  </a:cxnLst>
                  <a:rect l="0" t="0" r="r" b="b"/>
                  <a:pathLst>
                    <a:path w="75" h="42">
                      <a:moveTo>
                        <a:pt x="37" y="42"/>
                      </a:moveTo>
                      <a:cubicBezTo>
                        <a:pt x="58" y="42"/>
                        <a:pt x="75" y="33"/>
                        <a:pt x="75" y="21"/>
                      </a:cubicBezTo>
                      <a:cubicBezTo>
                        <a:pt x="75" y="10"/>
                        <a:pt x="58" y="0"/>
                        <a:pt x="37" y="0"/>
                      </a:cubicBezTo>
                      <a:cubicBezTo>
                        <a:pt x="17" y="0"/>
                        <a:pt x="0" y="9"/>
                        <a:pt x="0" y="21"/>
                      </a:cubicBezTo>
                      <a:cubicBezTo>
                        <a:pt x="0" y="32"/>
                        <a:pt x="16" y="42"/>
                        <a:pt x="37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4" name="Freeform 1300"/>
                <p:cNvSpPr>
                  <a:spLocks/>
                </p:cNvSpPr>
                <p:nvPr/>
              </p:nvSpPr>
              <p:spPr bwMode="auto">
                <a:xfrm>
                  <a:off x="3087" y="3331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1"/>
                    </a:cxn>
                    <a:cxn ang="0">
                      <a:pos x="75" y="21"/>
                    </a:cxn>
                    <a:cxn ang="0">
                      <a:pos x="38" y="0"/>
                    </a:cxn>
                    <a:cxn ang="0">
                      <a:pos x="0" y="20"/>
                    </a:cxn>
                    <a:cxn ang="0">
                      <a:pos x="38" y="41"/>
                    </a:cxn>
                  </a:cxnLst>
                  <a:rect l="0" t="0" r="r" b="b"/>
                  <a:pathLst>
                    <a:path w="76" h="42">
                      <a:moveTo>
                        <a:pt x="38" y="41"/>
                      </a:moveTo>
                      <a:cubicBezTo>
                        <a:pt x="59" y="42"/>
                        <a:pt x="75" y="32"/>
                        <a:pt x="75" y="21"/>
                      </a:cubicBezTo>
                      <a:cubicBezTo>
                        <a:pt x="76" y="9"/>
                        <a:pt x="59" y="0"/>
                        <a:pt x="38" y="0"/>
                      </a:cubicBezTo>
                      <a:cubicBezTo>
                        <a:pt x="17" y="0"/>
                        <a:pt x="1" y="9"/>
                        <a:pt x="0" y="20"/>
                      </a:cubicBezTo>
                      <a:cubicBezTo>
                        <a:pt x="0" y="32"/>
                        <a:pt x="17" y="41"/>
                        <a:pt x="38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5" name="Freeform 1301"/>
                <p:cNvSpPr>
                  <a:spLocks/>
                </p:cNvSpPr>
                <p:nvPr/>
              </p:nvSpPr>
              <p:spPr bwMode="auto">
                <a:xfrm>
                  <a:off x="3145" y="3323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3" y="42"/>
                    </a:cxn>
                    <a:cxn ang="0">
                      <a:pos x="66" y="21"/>
                    </a:cxn>
                    <a:cxn ang="0">
                      <a:pos x="33" y="0"/>
                    </a:cxn>
                    <a:cxn ang="0">
                      <a:pos x="0" y="21"/>
                    </a:cxn>
                    <a:cxn ang="0">
                      <a:pos x="33" y="42"/>
                    </a:cxn>
                  </a:cxnLst>
                  <a:rect l="0" t="0" r="r" b="b"/>
                  <a:pathLst>
                    <a:path w="67" h="42">
                      <a:moveTo>
                        <a:pt x="33" y="42"/>
                      </a:moveTo>
                      <a:cubicBezTo>
                        <a:pt x="51" y="42"/>
                        <a:pt x="66" y="33"/>
                        <a:pt x="66" y="21"/>
                      </a:cubicBezTo>
                      <a:cubicBezTo>
                        <a:pt x="67" y="10"/>
                        <a:pt x="52" y="0"/>
                        <a:pt x="33" y="0"/>
                      </a:cubicBezTo>
                      <a:cubicBezTo>
                        <a:pt x="15" y="0"/>
                        <a:pt x="0" y="9"/>
                        <a:pt x="0" y="21"/>
                      </a:cubicBezTo>
                      <a:cubicBezTo>
                        <a:pt x="0" y="32"/>
                        <a:pt x="15" y="42"/>
                        <a:pt x="33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6" name="Freeform 1302"/>
                <p:cNvSpPr>
                  <a:spLocks/>
                </p:cNvSpPr>
                <p:nvPr/>
              </p:nvSpPr>
              <p:spPr bwMode="auto">
                <a:xfrm>
                  <a:off x="3264" y="3326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30" y="33"/>
                    </a:cxn>
                    <a:cxn ang="0">
                      <a:pos x="59" y="17"/>
                    </a:cxn>
                    <a:cxn ang="0">
                      <a:pos x="30" y="0"/>
                    </a:cxn>
                    <a:cxn ang="0">
                      <a:pos x="0" y="17"/>
                    </a:cxn>
                    <a:cxn ang="0">
                      <a:pos x="30" y="33"/>
                    </a:cxn>
                  </a:cxnLst>
                  <a:rect l="0" t="0" r="r" b="b"/>
                  <a:pathLst>
                    <a:path w="59" h="34">
                      <a:moveTo>
                        <a:pt x="30" y="33"/>
                      </a:moveTo>
                      <a:cubicBezTo>
                        <a:pt x="46" y="34"/>
                        <a:pt x="59" y="26"/>
                        <a:pt x="59" y="17"/>
                      </a:cubicBezTo>
                      <a:cubicBezTo>
                        <a:pt x="59" y="8"/>
                        <a:pt x="46" y="0"/>
                        <a:pt x="30" y="0"/>
                      </a:cubicBezTo>
                      <a:cubicBezTo>
                        <a:pt x="14" y="0"/>
                        <a:pt x="1" y="7"/>
                        <a:pt x="0" y="17"/>
                      </a:cubicBezTo>
                      <a:cubicBezTo>
                        <a:pt x="0" y="26"/>
                        <a:pt x="13" y="33"/>
                        <a:pt x="30" y="33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07" name="Group 1325"/>
              <p:cNvGrpSpPr>
                <a:grpSpLocks/>
              </p:cNvGrpSpPr>
              <p:nvPr/>
            </p:nvGrpSpPr>
            <p:grpSpPr bwMode="auto">
              <a:xfrm>
                <a:off x="3158" y="3327"/>
                <a:ext cx="307" cy="127"/>
                <a:chOff x="3158" y="3327"/>
                <a:chExt cx="307" cy="127"/>
              </a:xfrm>
            </p:grpSpPr>
            <p:grpSp>
              <p:nvGrpSpPr>
                <p:cNvPr id="2208" name="Group 1308"/>
                <p:cNvGrpSpPr>
                  <a:grpSpLocks/>
                </p:cNvGrpSpPr>
                <p:nvPr/>
              </p:nvGrpSpPr>
              <p:grpSpPr bwMode="auto">
                <a:xfrm>
                  <a:off x="3252" y="3327"/>
                  <a:ext cx="105" cy="51"/>
                  <a:chOff x="3252" y="3327"/>
                  <a:chExt cx="105" cy="51"/>
                </a:xfrm>
              </p:grpSpPr>
              <p:sp>
                <p:nvSpPr>
                  <p:cNvPr id="2225" name="Freeform 1304"/>
                  <p:cNvSpPr>
                    <a:spLocks/>
                  </p:cNvSpPr>
                  <p:nvPr/>
                </p:nvSpPr>
                <p:spPr bwMode="auto">
                  <a:xfrm>
                    <a:off x="3252" y="3327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7" y="1"/>
                      </a:cxn>
                      <a:cxn ang="0">
                        <a:pos x="3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70" h="428">
                        <a:moveTo>
                          <a:pt x="433" y="426"/>
                        </a:moveTo>
                        <a:cubicBezTo>
                          <a:pt x="672" y="428"/>
                          <a:pt x="867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70" y="33"/>
                          <a:pt x="676" y="3"/>
                          <a:pt x="437" y="1"/>
                        </a:cubicBezTo>
                        <a:cubicBezTo>
                          <a:pt x="197" y="0"/>
                          <a:pt x="3" y="26"/>
                          <a:pt x="3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4" y="425"/>
                          <a:pt x="433" y="42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6" name="Freeform 1305"/>
                  <p:cNvSpPr>
                    <a:spLocks/>
                  </p:cNvSpPr>
                  <p:nvPr/>
                </p:nvSpPr>
                <p:spPr bwMode="auto">
                  <a:xfrm>
                    <a:off x="3252" y="3363"/>
                    <a:ext cx="104" cy="15"/>
                  </a:xfrm>
                  <a:custGeom>
                    <a:avLst/>
                    <a:gdLst/>
                    <a:ahLst/>
                    <a:cxnLst>
                      <a:cxn ang="0">
                        <a:pos x="867" y="68"/>
                      </a:cxn>
                      <a:cxn ang="0">
                        <a:pos x="434" y="2"/>
                      </a:cxn>
                      <a:cxn ang="0">
                        <a:pos x="0" y="61"/>
                      </a:cxn>
                      <a:cxn ang="0">
                        <a:pos x="433" y="126"/>
                      </a:cxn>
                      <a:cxn ang="0">
                        <a:pos x="867" y="68"/>
                      </a:cxn>
                    </a:cxnLst>
                    <a:rect l="0" t="0" r="r" b="b"/>
                    <a:pathLst>
                      <a:path w="867" h="128">
                        <a:moveTo>
                          <a:pt x="867" y="68"/>
                        </a:moveTo>
                        <a:cubicBezTo>
                          <a:pt x="867" y="33"/>
                          <a:pt x="673" y="4"/>
                          <a:pt x="434" y="2"/>
                        </a:cubicBezTo>
                        <a:cubicBezTo>
                          <a:pt x="195" y="0"/>
                          <a:pt x="1" y="26"/>
                          <a:pt x="0" y="61"/>
                        </a:cubicBezTo>
                        <a:cubicBezTo>
                          <a:pt x="0" y="95"/>
                          <a:pt x="194" y="125"/>
                          <a:pt x="433" y="126"/>
                        </a:cubicBezTo>
                        <a:cubicBezTo>
                          <a:pt x="672" y="128"/>
                          <a:pt x="867" y="102"/>
                          <a:pt x="867" y="68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7" name="Freeform 1306"/>
                  <p:cNvSpPr>
                    <a:spLocks/>
                  </p:cNvSpPr>
                  <p:nvPr/>
                </p:nvSpPr>
                <p:spPr bwMode="auto">
                  <a:xfrm>
                    <a:off x="3252" y="3327"/>
                    <a:ext cx="105" cy="51"/>
                  </a:xfrm>
                  <a:custGeom>
                    <a:avLst/>
                    <a:gdLst/>
                    <a:ahLst/>
                    <a:cxnLst>
                      <a:cxn ang="0">
                        <a:pos x="433" y="426"/>
                      </a:cxn>
                      <a:cxn ang="0">
                        <a:pos x="867" y="368"/>
                      </a:cxn>
                      <a:cxn ang="0">
                        <a:pos x="869" y="67"/>
                      </a:cxn>
                      <a:cxn ang="0">
                        <a:pos x="437" y="1"/>
                      </a:cxn>
                      <a:cxn ang="0">
                        <a:pos x="3" y="60"/>
                      </a:cxn>
                      <a:cxn ang="0">
                        <a:pos x="0" y="361"/>
                      </a:cxn>
                      <a:cxn ang="0">
                        <a:pos x="433" y="426"/>
                      </a:cxn>
                    </a:cxnLst>
                    <a:rect l="0" t="0" r="r" b="b"/>
                    <a:pathLst>
                      <a:path w="870" h="428">
                        <a:moveTo>
                          <a:pt x="433" y="426"/>
                        </a:moveTo>
                        <a:cubicBezTo>
                          <a:pt x="672" y="428"/>
                          <a:pt x="867" y="402"/>
                          <a:pt x="867" y="368"/>
                        </a:cubicBezTo>
                        <a:lnTo>
                          <a:pt x="869" y="67"/>
                        </a:lnTo>
                        <a:cubicBezTo>
                          <a:pt x="870" y="33"/>
                          <a:pt x="676" y="3"/>
                          <a:pt x="437" y="1"/>
                        </a:cubicBezTo>
                        <a:cubicBezTo>
                          <a:pt x="197" y="0"/>
                          <a:pt x="3" y="26"/>
                          <a:pt x="3" y="60"/>
                        </a:cubicBezTo>
                        <a:lnTo>
                          <a:pt x="0" y="361"/>
                        </a:lnTo>
                        <a:cubicBezTo>
                          <a:pt x="0" y="395"/>
                          <a:pt x="194" y="425"/>
                          <a:pt x="433" y="426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8" name="Freeform 1307"/>
                  <p:cNvSpPr>
                    <a:spLocks/>
                  </p:cNvSpPr>
                  <p:nvPr/>
                </p:nvSpPr>
                <p:spPr bwMode="auto">
                  <a:xfrm>
                    <a:off x="3252" y="3363"/>
                    <a:ext cx="104" cy="8"/>
                  </a:xfrm>
                  <a:custGeom>
                    <a:avLst/>
                    <a:gdLst/>
                    <a:ahLst/>
                    <a:cxnLst>
                      <a:cxn ang="0">
                        <a:pos x="104" y="8"/>
                      </a:cxn>
                      <a:cxn ang="0">
                        <a:pos x="52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104" h="8">
                        <a:moveTo>
                          <a:pt x="104" y="8"/>
                        </a:moveTo>
                        <a:cubicBezTo>
                          <a:pt x="104" y="4"/>
                          <a:pt x="81" y="0"/>
                          <a:pt x="52" y="0"/>
                        </a:cubicBezTo>
                        <a:cubicBezTo>
                          <a:pt x="24" y="0"/>
                          <a:pt x="0" y="3"/>
                          <a:pt x="0" y="7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09" name="Group 1313"/>
                <p:cNvGrpSpPr>
                  <a:grpSpLocks/>
                </p:cNvGrpSpPr>
                <p:nvPr/>
              </p:nvGrpSpPr>
              <p:grpSpPr bwMode="auto">
                <a:xfrm>
                  <a:off x="3214" y="3352"/>
                  <a:ext cx="180" cy="74"/>
                  <a:chOff x="3214" y="3352"/>
                  <a:chExt cx="180" cy="74"/>
                </a:xfrm>
              </p:grpSpPr>
              <p:sp>
                <p:nvSpPr>
                  <p:cNvPr id="2221" name="Freeform 1309"/>
                  <p:cNvSpPr>
                    <a:spLocks/>
                  </p:cNvSpPr>
                  <p:nvPr/>
                </p:nvSpPr>
                <p:spPr bwMode="auto">
                  <a:xfrm>
                    <a:off x="3214" y="3352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5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5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4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2" name="Freeform 1310"/>
                  <p:cNvSpPr>
                    <a:spLocks/>
                  </p:cNvSpPr>
                  <p:nvPr/>
                </p:nvSpPr>
                <p:spPr bwMode="auto">
                  <a:xfrm>
                    <a:off x="3214" y="3392"/>
                    <a:ext cx="179" cy="34"/>
                  </a:xfrm>
                  <a:custGeom>
                    <a:avLst/>
                    <a:gdLst/>
                    <a:ahLst/>
                    <a:cxnLst>
                      <a:cxn ang="0">
                        <a:pos x="1492" y="146"/>
                      </a:cxn>
                      <a:cxn ang="0">
                        <a:pos x="747" y="3"/>
                      </a:cxn>
                      <a:cxn ang="0">
                        <a:pos x="0" y="134"/>
                      </a:cxn>
                      <a:cxn ang="0">
                        <a:pos x="745" y="277"/>
                      </a:cxn>
                      <a:cxn ang="0">
                        <a:pos x="1492" y="146"/>
                      </a:cxn>
                    </a:cxnLst>
                    <a:rect l="0" t="0" r="r" b="b"/>
                    <a:pathLst>
                      <a:path w="1493" h="280">
                        <a:moveTo>
                          <a:pt x="1492" y="146"/>
                        </a:moveTo>
                        <a:cubicBezTo>
                          <a:pt x="1493" y="71"/>
                          <a:pt x="1159" y="7"/>
                          <a:pt x="747" y="3"/>
                        </a:cubicBezTo>
                        <a:cubicBezTo>
                          <a:pt x="335" y="0"/>
                          <a:pt x="1" y="59"/>
                          <a:pt x="0" y="134"/>
                        </a:cubicBezTo>
                        <a:cubicBezTo>
                          <a:pt x="0" y="210"/>
                          <a:pt x="333" y="274"/>
                          <a:pt x="745" y="277"/>
                        </a:cubicBezTo>
                        <a:cubicBezTo>
                          <a:pt x="1157" y="280"/>
                          <a:pt x="1491" y="222"/>
                          <a:pt x="1492" y="1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3" name="Freeform 1311"/>
                  <p:cNvSpPr>
                    <a:spLocks/>
                  </p:cNvSpPr>
                  <p:nvPr/>
                </p:nvSpPr>
                <p:spPr bwMode="auto">
                  <a:xfrm>
                    <a:off x="3214" y="3352"/>
                    <a:ext cx="180" cy="74"/>
                  </a:xfrm>
                  <a:custGeom>
                    <a:avLst/>
                    <a:gdLst/>
                    <a:ahLst/>
                    <a:cxnLst>
                      <a:cxn ang="0">
                        <a:pos x="745" y="612"/>
                      </a:cxn>
                      <a:cxn ang="0">
                        <a:pos x="1492" y="481"/>
                      </a:cxn>
                      <a:cxn ang="0">
                        <a:pos x="1495" y="147"/>
                      </a:cxn>
                      <a:cxn ang="0">
                        <a:pos x="750" y="4"/>
                      </a:cxn>
                      <a:cxn ang="0">
                        <a:pos x="3" y="135"/>
                      </a:cxn>
                      <a:cxn ang="0">
                        <a:pos x="0" y="469"/>
                      </a:cxn>
                      <a:cxn ang="0">
                        <a:pos x="745" y="612"/>
                      </a:cxn>
                    </a:cxnLst>
                    <a:rect l="0" t="0" r="r" b="b"/>
                    <a:pathLst>
                      <a:path w="1495" h="615">
                        <a:moveTo>
                          <a:pt x="745" y="612"/>
                        </a:moveTo>
                        <a:cubicBezTo>
                          <a:pt x="1157" y="615"/>
                          <a:pt x="1491" y="557"/>
                          <a:pt x="1492" y="481"/>
                        </a:cubicBezTo>
                        <a:lnTo>
                          <a:pt x="1495" y="147"/>
                        </a:lnTo>
                        <a:cubicBezTo>
                          <a:pt x="1495" y="71"/>
                          <a:pt x="1162" y="7"/>
                          <a:pt x="750" y="4"/>
                        </a:cubicBezTo>
                        <a:cubicBezTo>
                          <a:pt x="338" y="0"/>
                          <a:pt x="4" y="59"/>
                          <a:pt x="3" y="135"/>
                        </a:cubicBezTo>
                        <a:lnTo>
                          <a:pt x="0" y="469"/>
                        </a:lnTo>
                        <a:cubicBezTo>
                          <a:pt x="0" y="545"/>
                          <a:pt x="333" y="609"/>
                          <a:pt x="745" y="61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4" name="Freeform 1312"/>
                  <p:cNvSpPr>
                    <a:spLocks/>
                  </p:cNvSpPr>
                  <p:nvPr/>
                </p:nvSpPr>
                <p:spPr bwMode="auto">
                  <a:xfrm>
                    <a:off x="3214" y="3392"/>
                    <a:ext cx="179" cy="17"/>
                  </a:xfrm>
                  <a:custGeom>
                    <a:avLst/>
                    <a:gdLst/>
                    <a:ahLst/>
                    <a:cxnLst>
                      <a:cxn ang="0">
                        <a:pos x="179" y="17"/>
                      </a:cxn>
                      <a:cxn ang="0">
                        <a:pos x="90" y="0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179" h="17">
                        <a:moveTo>
                          <a:pt x="179" y="17"/>
                        </a:moveTo>
                        <a:cubicBezTo>
                          <a:pt x="179" y="8"/>
                          <a:pt x="139" y="1"/>
                          <a:pt x="90" y="0"/>
                        </a:cubicBezTo>
                        <a:cubicBezTo>
                          <a:pt x="40" y="0"/>
                          <a:pt x="0" y="7"/>
                          <a:pt x="0" y="16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210" name="Group 1319"/>
                <p:cNvGrpSpPr>
                  <a:grpSpLocks/>
                </p:cNvGrpSpPr>
                <p:nvPr/>
              </p:nvGrpSpPr>
              <p:grpSpPr bwMode="auto">
                <a:xfrm>
                  <a:off x="3158" y="3377"/>
                  <a:ext cx="307" cy="77"/>
                  <a:chOff x="3158" y="3377"/>
                  <a:chExt cx="307" cy="77"/>
                </a:xfrm>
              </p:grpSpPr>
              <p:sp>
                <p:nvSpPr>
                  <p:cNvPr id="2216" name="Freeform 1314"/>
                  <p:cNvSpPr>
                    <a:spLocks/>
                  </p:cNvSpPr>
                  <p:nvPr/>
                </p:nvSpPr>
                <p:spPr bwMode="auto">
                  <a:xfrm>
                    <a:off x="3174" y="3393"/>
                    <a:ext cx="291" cy="61"/>
                  </a:xfrm>
                  <a:custGeom>
                    <a:avLst/>
                    <a:gdLst/>
                    <a:ahLst/>
                    <a:cxnLst>
                      <a:cxn ang="0">
                        <a:pos x="1208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2" y="5"/>
                      </a:cxn>
                      <a:cxn ang="0">
                        <a:pos x="3" y="121"/>
                      </a:cxn>
                      <a:cxn ang="0">
                        <a:pos x="1" y="371"/>
                      </a:cxn>
                      <a:cxn ang="0">
                        <a:pos x="1208" y="505"/>
                      </a:cxn>
                    </a:cxnLst>
                    <a:rect l="0" t="0" r="r" b="b"/>
                    <a:pathLst>
                      <a:path w="2420" h="511">
                        <a:moveTo>
                          <a:pt x="1208" y="505"/>
                        </a:moveTo>
                        <a:cubicBezTo>
                          <a:pt x="1875" y="511"/>
                          <a:pt x="2417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20" y="71"/>
                          <a:pt x="1879" y="11"/>
                          <a:pt x="1212" y="5"/>
                        </a:cubicBezTo>
                        <a:cubicBezTo>
                          <a:pt x="544" y="0"/>
                          <a:pt x="3" y="52"/>
                          <a:pt x="3" y="121"/>
                        </a:cubicBezTo>
                        <a:lnTo>
                          <a:pt x="1" y="371"/>
                        </a:lnTo>
                        <a:cubicBezTo>
                          <a:pt x="0" y="440"/>
                          <a:pt x="540" y="500"/>
                          <a:pt x="1208" y="505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17" name="Freeform 1315"/>
                  <p:cNvSpPr>
                    <a:spLocks/>
                  </p:cNvSpPr>
                  <p:nvPr/>
                </p:nvSpPr>
                <p:spPr bwMode="auto">
                  <a:xfrm>
                    <a:off x="3158" y="3377"/>
                    <a:ext cx="290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0"/>
                      </a:cxn>
                      <a:cxn ang="0">
                        <a:pos x="0" y="370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1"/>
                          <a:pt x="2" y="120"/>
                        </a:cubicBezTo>
                        <a:lnTo>
                          <a:pt x="0" y="370"/>
                        </a:lnTo>
                        <a:cubicBezTo>
                          <a:pt x="0" y="439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18" name="Freeform 1316"/>
                  <p:cNvSpPr>
                    <a:spLocks/>
                  </p:cNvSpPr>
                  <p:nvPr/>
                </p:nvSpPr>
                <p:spPr bwMode="auto">
                  <a:xfrm>
                    <a:off x="3158" y="3407"/>
                    <a:ext cx="290" cy="31"/>
                  </a:xfrm>
                  <a:custGeom>
                    <a:avLst/>
                    <a:gdLst/>
                    <a:ahLst/>
                    <a:cxnLst>
                      <a:cxn ang="0">
                        <a:pos x="2417" y="140"/>
                      </a:cxn>
                      <a:cxn ang="0">
                        <a:pos x="1209" y="5"/>
                      </a:cxn>
                      <a:cxn ang="0">
                        <a:pos x="0" y="120"/>
                      </a:cxn>
                      <a:cxn ang="0">
                        <a:pos x="1207" y="255"/>
                      </a:cxn>
                      <a:cxn ang="0">
                        <a:pos x="2417" y="140"/>
                      </a:cxn>
                    </a:cxnLst>
                    <a:rect l="0" t="0" r="r" b="b"/>
                    <a:pathLst>
                      <a:path w="2417" h="261">
                        <a:moveTo>
                          <a:pt x="2417" y="140"/>
                        </a:moveTo>
                        <a:cubicBezTo>
                          <a:pt x="2417" y="71"/>
                          <a:pt x="1877" y="11"/>
                          <a:pt x="1209" y="5"/>
                        </a:cubicBezTo>
                        <a:cubicBezTo>
                          <a:pt x="542" y="0"/>
                          <a:pt x="1" y="51"/>
                          <a:pt x="0" y="120"/>
                        </a:cubicBezTo>
                        <a:cubicBezTo>
                          <a:pt x="0" y="189"/>
                          <a:pt x="540" y="250"/>
                          <a:pt x="1207" y="255"/>
                        </a:cubicBezTo>
                        <a:cubicBezTo>
                          <a:pt x="1875" y="261"/>
                          <a:pt x="2416" y="209"/>
                          <a:pt x="2417" y="140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19" name="Freeform 1317"/>
                  <p:cNvSpPr>
                    <a:spLocks/>
                  </p:cNvSpPr>
                  <p:nvPr/>
                </p:nvSpPr>
                <p:spPr bwMode="auto">
                  <a:xfrm>
                    <a:off x="3158" y="3377"/>
                    <a:ext cx="290" cy="61"/>
                  </a:xfrm>
                  <a:custGeom>
                    <a:avLst/>
                    <a:gdLst/>
                    <a:ahLst/>
                    <a:cxnLst>
                      <a:cxn ang="0">
                        <a:pos x="1207" y="505"/>
                      </a:cxn>
                      <a:cxn ang="0">
                        <a:pos x="2417" y="390"/>
                      </a:cxn>
                      <a:cxn ang="0">
                        <a:pos x="2419" y="140"/>
                      </a:cxn>
                      <a:cxn ang="0">
                        <a:pos x="1211" y="5"/>
                      </a:cxn>
                      <a:cxn ang="0">
                        <a:pos x="2" y="120"/>
                      </a:cxn>
                      <a:cxn ang="0">
                        <a:pos x="0" y="370"/>
                      </a:cxn>
                      <a:cxn ang="0">
                        <a:pos x="1207" y="505"/>
                      </a:cxn>
                    </a:cxnLst>
                    <a:rect l="0" t="0" r="r" b="b"/>
                    <a:pathLst>
                      <a:path w="2419" h="511">
                        <a:moveTo>
                          <a:pt x="1207" y="505"/>
                        </a:moveTo>
                        <a:cubicBezTo>
                          <a:pt x="1875" y="511"/>
                          <a:pt x="2416" y="459"/>
                          <a:pt x="2417" y="390"/>
                        </a:cubicBezTo>
                        <a:lnTo>
                          <a:pt x="2419" y="140"/>
                        </a:lnTo>
                        <a:cubicBezTo>
                          <a:pt x="2419" y="71"/>
                          <a:pt x="1879" y="11"/>
                          <a:pt x="1211" y="5"/>
                        </a:cubicBezTo>
                        <a:cubicBezTo>
                          <a:pt x="544" y="0"/>
                          <a:pt x="3" y="51"/>
                          <a:pt x="2" y="120"/>
                        </a:cubicBezTo>
                        <a:lnTo>
                          <a:pt x="0" y="370"/>
                        </a:lnTo>
                        <a:cubicBezTo>
                          <a:pt x="0" y="439"/>
                          <a:pt x="540" y="500"/>
                          <a:pt x="1207" y="505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220" name="Freeform 1318"/>
                  <p:cNvSpPr>
                    <a:spLocks/>
                  </p:cNvSpPr>
                  <p:nvPr/>
                </p:nvSpPr>
                <p:spPr bwMode="auto">
                  <a:xfrm>
                    <a:off x="3158" y="3407"/>
                    <a:ext cx="290" cy="16"/>
                  </a:xfrm>
                  <a:custGeom>
                    <a:avLst/>
                    <a:gdLst/>
                    <a:ahLst/>
                    <a:cxnLst>
                      <a:cxn ang="0">
                        <a:pos x="290" y="16"/>
                      </a:cxn>
                      <a:cxn ang="0">
                        <a:pos x="145" y="0"/>
                      </a:cxn>
                      <a:cxn ang="0">
                        <a:pos x="0" y="14"/>
                      </a:cxn>
                    </a:cxnLst>
                    <a:rect l="0" t="0" r="r" b="b"/>
                    <a:pathLst>
                      <a:path w="290" h="16">
                        <a:moveTo>
                          <a:pt x="290" y="16"/>
                        </a:moveTo>
                        <a:cubicBezTo>
                          <a:pt x="290" y="8"/>
                          <a:pt x="225" y="1"/>
                          <a:pt x="145" y="0"/>
                        </a:cubicBezTo>
                        <a:cubicBezTo>
                          <a:pt x="65" y="0"/>
                          <a:pt x="0" y="6"/>
                          <a:pt x="0" y="14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211" name="Freeform 1320"/>
                <p:cNvSpPr>
                  <a:spLocks/>
                </p:cNvSpPr>
                <p:nvPr/>
              </p:nvSpPr>
              <p:spPr bwMode="auto">
                <a:xfrm>
                  <a:off x="3303" y="3409"/>
                  <a:ext cx="6" cy="3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50" y="13"/>
                    </a:cxn>
                    <a:cxn ang="0">
                      <a:pos x="26" y="0"/>
                    </a:cxn>
                    <a:cxn ang="0">
                      <a:pos x="0" y="12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51" h="25">
                      <a:moveTo>
                        <a:pt x="25" y="25"/>
                      </a:moveTo>
                      <a:cubicBezTo>
                        <a:pt x="39" y="25"/>
                        <a:pt x="50" y="19"/>
                        <a:pt x="50" y="13"/>
                      </a:cubicBezTo>
                      <a:cubicBezTo>
                        <a:pt x="51" y="6"/>
                        <a:pt x="39" y="0"/>
                        <a:pt x="26" y="0"/>
                      </a:cubicBezTo>
                      <a:cubicBezTo>
                        <a:pt x="12" y="0"/>
                        <a:pt x="1" y="5"/>
                        <a:pt x="0" y="12"/>
                      </a:cubicBezTo>
                      <a:cubicBezTo>
                        <a:pt x="0" y="19"/>
                        <a:pt x="12" y="25"/>
                        <a:pt x="25" y="25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2" name="Freeform 1321"/>
                <p:cNvSpPr>
                  <a:spLocks/>
                </p:cNvSpPr>
                <p:nvPr/>
              </p:nvSpPr>
              <p:spPr bwMode="auto">
                <a:xfrm>
                  <a:off x="3412" y="3421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7" y="41"/>
                    </a:cxn>
                    <a:cxn ang="0">
                      <a:pos x="75" y="21"/>
                    </a:cxn>
                    <a:cxn ang="0">
                      <a:pos x="37" y="0"/>
                    </a:cxn>
                    <a:cxn ang="0">
                      <a:pos x="0" y="20"/>
                    </a:cxn>
                    <a:cxn ang="0">
                      <a:pos x="37" y="41"/>
                    </a:cxn>
                  </a:cxnLst>
                  <a:rect l="0" t="0" r="r" b="b"/>
                  <a:pathLst>
                    <a:path w="75" h="42">
                      <a:moveTo>
                        <a:pt x="37" y="41"/>
                      </a:moveTo>
                      <a:cubicBezTo>
                        <a:pt x="58" y="42"/>
                        <a:pt x="75" y="32"/>
                        <a:pt x="75" y="21"/>
                      </a:cubicBezTo>
                      <a:cubicBezTo>
                        <a:pt x="75" y="9"/>
                        <a:pt x="58" y="0"/>
                        <a:pt x="37" y="0"/>
                      </a:cubicBezTo>
                      <a:cubicBezTo>
                        <a:pt x="17" y="0"/>
                        <a:pt x="0" y="9"/>
                        <a:pt x="0" y="20"/>
                      </a:cubicBezTo>
                      <a:cubicBezTo>
                        <a:pt x="0" y="32"/>
                        <a:pt x="16" y="41"/>
                        <a:pt x="37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3" name="Freeform 1322"/>
                <p:cNvSpPr>
                  <a:spLocks/>
                </p:cNvSpPr>
                <p:nvPr/>
              </p:nvSpPr>
              <p:spPr bwMode="auto">
                <a:xfrm>
                  <a:off x="3183" y="3417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38" y="42"/>
                    </a:cxn>
                    <a:cxn ang="0">
                      <a:pos x="75" y="22"/>
                    </a:cxn>
                    <a:cxn ang="0">
                      <a:pos x="38" y="0"/>
                    </a:cxn>
                    <a:cxn ang="0">
                      <a:pos x="0" y="21"/>
                    </a:cxn>
                    <a:cxn ang="0">
                      <a:pos x="38" y="42"/>
                    </a:cxn>
                  </a:cxnLst>
                  <a:rect l="0" t="0" r="r" b="b"/>
                  <a:pathLst>
                    <a:path w="76" h="42">
                      <a:moveTo>
                        <a:pt x="38" y="42"/>
                      </a:moveTo>
                      <a:cubicBezTo>
                        <a:pt x="59" y="42"/>
                        <a:pt x="75" y="33"/>
                        <a:pt x="75" y="22"/>
                      </a:cubicBezTo>
                      <a:cubicBezTo>
                        <a:pt x="76" y="10"/>
                        <a:pt x="59" y="1"/>
                        <a:pt x="38" y="0"/>
                      </a:cubicBezTo>
                      <a:cubicBezTo>
                        <a:pt x="17" y="0"/>
                        <a:pt x="1" y="9"/>
                        <a:pt x="0" y="21"/>
                      </a:cubicBezTo>
                      <a:cubicBezTo>
                        <a:pt x="0" y="33"/>
                        <a:pt x="17" y="42"/>
                        <a:pt x="38" y="42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4" name="Freeform 1323"/>
                <p:cNvSpPr>
                  <a:spLocks/>
                </p:cNvSpPr>
                <p:nvPr/>
              </p:nvSpPr>
              <p:spPr bwMode="auto">
                <a:xfrm>
                  <a:off x="3241" y="3409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33" y="41"/>
                    </a:cxn>
                    <a:cxn ang="0">
                      <a:pos x="66" y="21"/>
                    </a:cxn>
                    <a:cxn ang="0">
                      <a:pos x="33" y="0"/>
                    </a:cxn>
                    <a:cxn ang="0">
                      <a:pos x="0" y="20"/>
                    </a:cxn>
                    <a:cxn ang="0">
                      <a:pos x="33" y="41"/>
                    </a:cxn>
                  </a:cxnLst>
                  <a:rect l="0" t="0" r="r" b="b"/>
                  <a:pathLst>
                    <a:path w="67" h="42">
                      <a:moveTo>
                        <a:pt x="33" y="41"/>
                      </a:moveTo>
                      <a:cubicBezTo>
                        <a:pt x="51" y="42"/>
                        <a:pt x="66" y="32"/>
                        <a:pt x="66" y="21"/>
                      </a:cubicBezTo>
                      <a:cubicBezTo>
                        <a:pt x="67" y="9"/>
                        <a:pt x="52" y="0"/>
                        <a:pt x="33" y="0"/>
                      </a:cubicBezTo>
                      <a:cubicBezTo>
                        <a:pt x="15" y="0"/>
                        <a:pt x="0" y="9"/>
                        <a:pt x="0" y="20"/>
                      </a:cubicBezTo>
                      <a:cubicBezTo>
                        <a:pt x="0" y="32"/>
                        <a:pt x="15" y="41"/>
                        <a:pt x="33" y="4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5" name="Freeform 1324"/>
                <p:cNvSpPr>
                  <a:spLocks/>
                </p:cNvSpPr>
                <p:nvPr/>
              </p:nvSpPr>
              <p:spPr bwMode="auto">
                <a:xfrm>
                  <a:off x="3360" y="3412"/>
                  <a:ext cx="7" cy="4"/>
                </a:xfrm>
                <a:custGeom>
                  <a:avLst/>
                  <a:gdLst/>
                  <a:ahLst/>
                  <a:cxnLst>
                    <a:cxn ang="0">
                      <a:pos x="30" y="33"/>
                    </a:cxn>
                    <a:cxn ang="0">
                      <a:pos x="59" y="17"/>
                    </a:cxn>
                    <a:cxn ang="0">
                      <a:pos x="30" y="0"/>
                    </a:cxn>
                    <a:cxn ang="0">
                      <a:pos x="0" y="16"/>
                    </a:cxn>
                    <a:cxn ang="0">
                      <a:pos x="30" y="33"/>
                    </a:cxn>
                  </a:cxnLst>
                  <a:rect l="0" t="0" r="r" b="b"/>
                  <a:pathLst>
                    <a:path w="59" h="33">
                      <a:moveTo>
                        <a:pt x="30" y="33"/>
                      </a:moveTo>
                      <a:cubicBezTo>
                        <a:pt x="46" y="33"/>
                        <a:pt x="59" y="26"/>
                        <a:pt x="59" y="17"/>
                      </a:cubicBezTo>
                      <a:cubicBezTo>
                        <a:pt x="59" y="7"/>
                        <a:pt x="46" y="0"/>
                        <a:pt x="30" y="0"/>
                      </a:cubicBezTo>
                      <a:cubicBezTo>
                        <a:pt x="14" y="0"/>
                        <a:pt x="1" y="7"/>
                        <a:pt x="0" y="16"/>
                      </a:cubicBezTo>
                      <a:cubicBezTo>
                        <a:pt x="0" y="25"/>
                        <a:pt x="13" y="33"/>
                        <a:pt x="30" y="33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97" name="Group 1348"/>
            <p:cNvGrpSpPr>
              <a:grpSpLocks/>
            </p:cNvGrpSpPr>
            <p:nvPr/>
          </p:nvGrpSpPr>
          <p:grpSpPr bwMode="auto">
            <a:xfrm>
              <a:off x="4049713" y="4886326"/>
              <a:ext cx="487362" cy="201613"/>
              <a:chOff x="2551" y="3078"/>
              <a:chExt cx="307" cy="127"/>
            </a:xfrm>
          </p:grpSpPr>
          <p:grpSp>
            <p:nvGrpSpPr>
              <p:cNvPr id="2183" name="Group 1331"/>
              <p:cNvGrpSpPr>
                <a:grpSpLocks/>
              </p:cNvGrpSpPr>
              <p:nvPr/>
            </p:nvGrpSpPr>
            <p:grpSpPr bwMode="auto">
              <a:xfrm>
                <a:off x="2645" y="3078"/>
                <a:ext cx="105" cy="51"/>
                <a:chOff x="2645" y="3078"/>
                <a:chExt cx="105" cy="51"/>
              </a:xfrm>
            </p:grpSpPr>
            <p:sp>
              <p:nvSpPr>
                <p:cNvPr id="2200" name="Freeform 1327"/>
                <p:cNvSpPr>
                  <a:spLocks/>
                </p:cNvSpPr>
                <p:nvPr/>
              </p:nvSpPr>
              <p:spPr bwMode="auto">
                <a:xfrm>
                  <a:off x="2645" y="3078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6" y="1"/>
                    </a:cxn>
                    <a:cxn ang="0">
                      <a:pos x="2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69" h="428">
                      <a:moveTo>
                        <a:pt x="433" y="426"/>
                      </a:moveTo>
                      <a:cubicBezTo>
                        <a:pt x="672" y="428"/>
                        <a:pt x="866" y="402"/>
                        <a:pt x="867" y="368"/>
                      </a:cubicBezTo>
                      <a:lnTo>
                        <a:pt x="869" y="67"/>
                      </a:lnTo>
                      <a:cubicBezTo>
                        <a:pt x="869" y="33"/>
                        <a:pt x="676" y="3"/>
                        <a:pt x="436" y="1"/>
                      </a:cubicBezTo>
                      <a:cubicBezTo>
                        <a:pt x="197" y="0"/>
                        <a:pt x="3" y="26"/>
                        <a:pt x="2" y="60"/>
                      </a:cubicBezTo>
                      <a:lnTo>
                        <a:pt x="0" y="361"/>
                      </a:lnTo>
                      <a:cubicBezTo>
                        <a:pt x="0" y="395"/>
                        <a:pt x="193" y="425"/>
                        <a:pt x="433" y="4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01" name="Freeform 1328"/>
                <p:cNvSpPr>
                  <a:spLocks/>
                </p:cNvSpPr>
                <p:nvPr/>
              </p:nvSpPr>
              <p:spPr bwMode="auto">
                <a:xfrm>
                  <a:off x="2645" y="3114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6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8">
                      <a:moveTo>
                        <a:pt x="867" y="68"/>
                      </a:moveTo>
                      <a:cubicBezTo>
                        <a:pt x="867" y="33"/>
                        <a:pt x="673" y="4"/>
                        <a:pt x="434" y="2"/>
                      </a:cubicBezTo>
                      <a:cubicBezTo>
                        <a:pt x="194" y="0"/>
                        <a:pt x="0" y="26"/>
                        <a:pt x="0" y="61"/>
                      </a:cubicBezTo>
                      <a:cubicBezTo>
                        <a:pt x="0" y="95"/>
                        <a:pt x="193" y="125"/>
                        <a:pt x="433" y="126"/>
                      </a:cubicBezTo>
                      <a:cubicBezTo>
                        <a:pt x="672" y="128"/>
                        <a:pt x="866" y="102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02" name="Freeform 1329"/>
                <p:cNvSpPr>
                  <a:spLocks/>
                </p:cNvSpPr>
                <p:nvPr/>
              </p:nvSpPr>
              <p:spPr bwMode="auto">
                <a:xfrm>
                  <a:off x="2645" y="3078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6" y="1"/>
                    </a:cxn>
                    <a:cxn ang="0">
                      <a:pos x="2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69" h="428">
                      <a:moveTo>
                        <a:pt x="433" y="426"/>
                      </a:moveTo>
                      <a:cubicBezTo>
                        <a:pt x="672" y="428"/>
                        <a:pt x="866" y="402"/>
                        <a:pt x="867" y="368"/>
                      </a:cubicBezTo>
                      <a:lnTo>
                        <a:pt x="869" y="67"/>
                      </a:lnTo>
                      <a:cubicBezTo>
                        <a:pt x="869" y="33"/>
                        <a:pt x="676" y="3"/>
                        <a:pt x="436" y="1"/>
                      </a:cubicBezTo>
                      <a:cubicBezTo>
                        <a:pt x="197" y="0"/>
                        <a:pt x="3" y="26"/>
                        <a:pt x="2" y="60"/>
                      </a:cubicBezTo>
                      <a:lnTo>
                        <a:pt x="0" y="361"/>
                      </a:lnTo>
                      <a:cubicBezTo>
                        <a:pt x="0" y="395"/>
                        <a:pt x="193" y="425"/>
                        <a:pt x="433" y="42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03" name="Freeform 1330"/>
                <p:cNvSpPr>
                  <a:spLocks/>
                </p:cNvSpPr>
                <p:nvPr/>
              </p:nvSpPr>
              <p:spPr bwMode="auto">
                <a:xfrm>
                  <a:off x="2645" y="3114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84" name="Group 1336"/>
              <p:cNvGrpSpPr>
                <a:grpSpLocks/>
              </p:cNvGrpSpPr>
              <p:nvPr/>
            </p:nvGrpSpPr>
            <p:grpSpPr bwMode="auto">
              <a:xfrm>
                <a:off x="2607" y="3103"/>
                <a:ext cx="180" cy="74"/>
                <a:chOff x="2607" y="3103"/>
                <a:chExt cx="180" cy="74"/>
              </a:xfrm>
            </p:grpSpPr>
            <p:sp>
              <p:nvSpPr>
                <p:cNvPr id="2196" name="Freeform 1332"/>
                <p:cNvSpPr>
                  <a:spLocks/>
                </p:cNvSpPr>
                <p:nvPr/>
              </p:nvSpPr>
              <p:spPr bwMode="auto">
                <a:xfrm>
                  <a:off x="2607" y="3103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3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7" name="Freeform 1333"/>
                <p:cNvSpPr>
                  <a:spLocks/>
                </p:cNvSpPr>
                <p:nvPr/>
              </p:nvSpPr>
              <p:spPr bwMode="auto">
                <a:xfrm>
                  <a:off x="2607" y="3143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2" h="280">
                      <a:moveTo>
                        <a:pt x="1492" y="146"/>
                      </a:moveTo>
                      <a:cubicBezTo>
                        <a:pt x="1492" y="71"/>
                        <a:pt x="1159" y="7"/>
                        <a:pt x="747" y="3"/>
                      </a:cubicBezTo>
                      <a:cubicBezTo>
                        <a:pt x="335" y="0"/>
                        <a:pt x="1" y="59"/>
                        <a:pt x="0" y="134"/>
                      </a:cubicBezTo>
                      <a:cubicBezTo>
                        <a:pt x="0" y="210"/>
                        <a:pt x="333" y="274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8" name="Freeform 1334"/>
                <p:cNvSpPr>
                  <a:spLocks/>
                </p:cNvSpPr>
                <p:nvPr/>
              </p:nvSpPr>
              <p:spPr bwMode="auto">
                <a:xfrm>
                  <a:off x="2607" y="3103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3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9" name="Freeform 1335"/>
                <p:cNvSpPr>
                  <a:spLocks/>
                </p:cNvSpPr>
                <p:nvPr/>
              </p:nvSpPr>
              <p:spPr bwMode="auto">
                <a:xfrm>
                  <a:off x="2607" y="3143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85" name="Group 1342"/>
              <p:cNvGrpSpPr>
                <a:grpSpLocks/>
              </p:cNvGrpSpPr>
              <p:nvPr/>
            </p:nvGrpSpPr>
            <p:grpSpPr bwMode="auto">
              <a:xfrm>
                <a:off x="2551" y="3128"/>
                <a:ext cx="307" cy="77"/>
                <a:chOff x="2551" y="3128"/>
                <a:chExt cx="307" cy="77"/>
              </a:xfrm>
            </p:grpSpPr>
            <p:sp>
              <p:nvSpPr>
                <p:cNvPr id="2191" name="Freeform 1337"/>
                <p:cNvSpPr>
                  <a:spLocks/>
                </p:cNvSpPr>
                <p:nvPr/>
              </p:nvSpPr>
              <p:spPr bwMode="auto">
                <a:xfrm>
                  <a:off x="2567" y="3144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2" name="Freeform 1338"/>
                <p:cNvSpPr>
                  <a:spLocks/>
                </p:cNvSpPr>
                <p:nvPr/>
              </p:nvSpPr>
              <p:spPr bwMode="auto">
                <a:xfrm>
                  <a:off x="2551" y="3128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80" y="11"/>
                        <a:pt x="1212" y="5"/>
                      </a:cubicBezTo>
                      <a:cubicBezTo>
                        <a:pt x="545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1" y="500"/>
                        <a:pt x="1208" y="50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3" name="Freeform 1339"/>
                <p:cNvSpPr>
                  <a:spLocks/>
                </p:cNvSpPr>
                <p:nvPr/>
              </p:nvSpPr>
              <p:spPr bwMode="auto">
                <a:xfrm>
                  <a:off x="2551" y="3158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0"/>
                    </a:cxn>
                    <a:cxn ang="0">
                      <a:pos x="1210" y="5"/>
                    </a:cxn>
                    <a:cxn ang="0">
                      <a:pos x="1" y="120"/>
                    </a:cxn>
                    <a:cxn ang="0">
                      <a:pos x="1208" y="255"/>
                    </a:cxn>
                    <a:cxn ang="0">
                      <a:pos x="2417" y="140"/>
                    </a:cxn>
                  </a:cxnLst>
                  <a:rect l="0" t="0" r="r" b="b"/>
                  <a:pathLst>
                    <a:path w="2418" h="261">
                      <a:moveTo>
                        <a:pt x="2417" y="140"/>
                      </a:moveTo>
                      <a:cubicBezTo>
                        <a:pt x="2418" y="71"/>
                        <a:pt x="1877" y="11"/>
                        <a:pt x="1210" y="5"/>
                      </a:cubicBezTo>
                      <a:cubicBezTo>
                        <a:pt x="543" y="0"/>
                        <a:pt x="1" y="51"/>
                        <a:pt x="1" y="120"/>
                      </a:cubicBezTo>
                      <a:cubicBezTo>
                        <a:pt x="0" y="189"/>
                        <a:pt x="541" y="250"/>
                        <a:pt x="1208" y="255"/>
                      </a:cubicBezTo>
                      <a:cubicBezTo>
                        <a:pt x="1875" y="261"/>
                        <a:pt x="2417" y="209"/>
                        <a:pt x="2417" y="14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4" name="Freeform 1340"/>
                <p:cNvSpPr>
                  <a:spLocks/>
                </p:cNvSpPr>
                <p:nvPr/>
              </p:nvSpPr>
              <p:spPr bwMode="auto">
                <a:xfrm>
                  <a:off x="2551" y="3128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80" y="11"/>
                        <a:pt x="1212" y="5"/>
                      </a:cubicBezTo>
                      <a:cubicBezTo>
                        <a:pt x="545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1" y="500"/>
                        <a:pt x="1208" y="50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5" name="Freeform 1341"/>
                <p:cNvSpPr>
                  <a:spLocks/>
                </p:cNvSpPr>
                <p:nvPr/>
              </p:nvSpPr>
              <p:spPr bwMode="auto">
                <a:xfrm>
                  <a:off x="2551" y="3158"/>
                  <a:ext cx="290" cy="16"/>
                </a:xfrm>
                <a:custGeom>
                  <a:avLst/>
                  <a:gdLst/>
                  <a:ahLst/>
                  <a:cxnLst>
                    <a:cxn ang="0">
                      <a:pos x="290" y="16"/>
                    </a:cxn>
                    <a:cxn ang="0">
                      <a:pos x="145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90" h="16">
                      <a:moveTo>
                        <a:pt x="290" y="16"/>
                      </a:moveTo>
                      <a:cubicBezTo>
                        <a:pt x="290" y="8"/>
                        <a:pt x="225" y="1"/>
                        <a:pt x="145" y="0"/>
                      </a:cubicBezTo>
                      <a:cubicBezTo>
                        <a:pt x="65" y="0"/>
                        <a:pt x="0" y="6"/>
                        <a:pt x="0" y="14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86" name="Freeform 1343"/>
              <p:cNvSpPr>
                <a:spLocks/>
              </p:cNvSpPr>
              <p:nvPr/>
            </p:nvSpPr>
            <p:spPr bwMode="auto">
              <a:xfrm>
                <a:off x="2696" y="3160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5" y="0"/>
                  </a:cxn>
                  <a:cxn ang="0">
                    <a:pos x="0" y="12"/>
                  </a:cxn>
                  <a:cxn ang="0">
                    <a:pos x="25" y="25"/>
                  </a:cxn>
                </a:cxnLst>
                <a:rect l="0" t="0" r="r" b="b"/>
                <a:pathLst>
                  <a:path w="50" h="25">
                    <a:moveTo>
                      <a:pt x="25" y="25"/>
                    </a:moveTo>
                    <a:cubicBezTo>
                      <a:pt x="39" y="25"/>
                      <a:pt x="50" y="19"/>
                      <a:pt x="50" y="13"/>
                    </a:cubicBezTo>
                    <a:cubicBezTo>
                      <a:pt x="50" y="6"/>
                      <a:pt x="39" y="0"/>
                      <a:pt x="25" y="0"/>
                    </a:cubicBezTo>
                    <a:cubicBezTo>
                      <a:pt x="11" y="0"/>
                      <a:pt x="0" y="5"/>
                      <a:pt x="0" y="12"/>
                    </a:cubicBezTo>
                    <a:cubicBezTo>
                      <a:pt x="0" y="19"/>
                      <a:pt x="11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87" name="Freeform 1344"/>
              <p:cNvSpPr>
                <a:spLocks/>
              </p:cNvSpPr>
              <p:nvPr/>
            </p:nvSpPr>
            <p:spPr bwMode="auto">
              <a:xfrm>
                <a:off x="2805" y="3172"/>
                <a:ext cx="9" cy="5"/>
              </a:xfrm>
              <a:custGeom>
                <a:avLst/>
                <a:gdLst/>
                <a:ahLst/>
                <a:cxnLst>
                  <a:cxn ang="0">
                    <a:pos x="38" y="41"/>
                  </a:cxn>
                  <a:cxn ang="0">
                    <a:pos x="75" y="21"/>
                  </a:cxn>
                  <a:cxn ang="0">
                    <a:pos x="38" y="0"/>
                  </a:cxn>
                  <a:cxn ang="0">
                    <a:pos x="0" y="20"/>
                  </a:cxn>
                  <a:cxn ang="0">
                    <a:pos x="38" y="41"/>
                  </a:cxn>
                </a:cxnLst>
                <a:rect l="0" t="0" r="r" b="b"/>
                <a:pathLst>
                  <a:path w="76" h="42">
                    <a:moveTo>
                      <a:pt x="38" y="41"/>
                    </a:moveTo>
                    <a:cubicBezTo>
                      <a:pt x="59" y="42"/>
                      <a:pt x="75" y="32"/>
                      <a:pt x="75" y="21"/>
                    </a:cubicBezTo>
                    <a:cubicBezTo>
                      <a:pt x="76" y="9"/>
                      <a:pt x="59" y="0"/>
                      <a:pt x="38" y="0"/>
                    </a:cubicBezTo>
                    <a:cubicBezTo>
                      <a:pt x="17" y="0"/>
                      <a:pt x="1" y="9"/>
                      <a:pt x="0" y="20"/>
                    </a:cubicBezTo>
                    <a:cubicBezTo>
                      <a:pt x="0" y="32"/>
                      <a:pt x="17" y="41"/>
                      <a:pt x="38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88" name="Freeform 1345"/>
              <p:cNvSpPr>
                <a:spLocks/>
              </p:cNvSpPr>
              <p:nvPr/>
            </p:nvSpPr>
            <p:spPr bwMode="auto">
              <a:xfrm>
                <a:off x="2576" y="3168"/>
                <a:ext cx="9" cy="5"/>
              </a:xfrm>
              <a:custGeom>
                <a:avLst/>
                <a:gdLst/>
                <a:ahLst/>
                <a:cxnLst>
                  <a:cxn ang="0">
                    <a:pos x="37" y="42"/>
                  </a:cxn>
                  <a:cxn ang="0">
                    <a:pos x="75" y="22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7" y="42"/>
                  </a:cxn>
                </a:cxnLst>
                <a:rect l="0" t="0" r="r" b="b"/>
                <a:pathLst>
                  <a:path w="75" h="42">
                    <a:moveTo>
                      <a:pt x="37" y="42"/>
                    </a:moveTo>
                    <a:cubicBezTo>
                      <a:pt x="58" y="42"/>
                      <a:pt x="75" y="33"/>
                      <a:pt x="75" y="22"/>
                    </a:cubicBezTo>
                    <a:cubicBezTo>
                      <a:pt x="75" y="10"/>
                      <a:pt x="59" y="1"/>
                      <a:pt x="38" y="0"/>
                    </a:cubicBezTo>
                    <a:cubicBezTo>
                      <a:pt x="17" y="0"/>
                      <a:pt x="0" y="9"/>
                      <a:pt x="0" y="21"/>
                    </a:cubicBezTo>
                    <a:cubicBezTo>
                      <a:pt x="0" y="33"/>
                      <a:pt x="17" y="42"/>
                      <a:pt x="37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89" name="Freeform 1346"/>
              <p:cNvSpPr>
                <a:spLocks/>
              </p:cNvSpPr>
              <p:nvPr/>
            </p:nvSpPr>
            <p:spPr bwMode="auto">
              <a:xfrm>
                <a:off x="2634" y="3160"/>
                <a:ext cx="8" cy="5"/>
              </a:xfrm>
              <a:custGeom>
                <a:avLst/>
                <a:gdLst/>
                <a:ahLst/>
                <a:cxnLst>
                  <a:cxn ang="0">
                    <a:pos x="34" y="41"/>
                  </a:cxn>
                  <a:cxn ang="0">
                    <a:pos x="67" y="21"/>
                  </a:cxn>
                  <a:cxn ang="0">
                    <a:pos x="34" y="0"/>
                  </a:cxn>
                  <a:cxn ang="0">
                    <a:pos x="0" y="20"/>
                  </a:cxn>
                  <a:cxn ang="0">
                    <a:pos x="34" y="41"/>
                  </a:cxn>
                </a:cxnLst>
                <a:rect l="0" t="0" r="r" b="b"/>
                <a:pathLst>
                  <a:path w="67" h="42">
                    <a:moveTo>
                      <a:pt x="34" y="41"/>
                    </a:moveTo>
                    <a:cubicBezTo>
                      <a:pt x="52" y="42"/>
                      <a:pt x="67" y="32"/>
                      <a:pt x="67" y="21"/>
                    </a:cubicBezTo>
                    <a:cubicBezTo>
                      <a:pt x="67" y="9"/>
                      <a:pt x="52" y="0"/>
                      <a:pt x="34" y="0"/>
                    </a:cubicBezTo>
                    <a:cubicBezTo>
                      <a:pt x="16" y="0"/>
                      <a:pt x="1" y="9"/>
                      <a:pt x="0" y="20"/>
                    </a:cubicBezTo>
                    <a:cubicBezTo>
                      <a:pt x="0" y="32"/>
                      <a:pt x="15" y="41"/>
                      <a:pt x="34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90" name="Freeform 1347"/>
              <p:cNvSpPr>
                <a:spLocks/>
              </p:cNvSpPr>
              <p:nvPr/>
            </p:nvSpPr>
            <p:spPr bwMode="auto">
              <a:xfrm>
                <a:off x="2753" y="3163"/>
                <a:ext cx="7" cy="4"/>
              </a:xfrm>
              <a:custGeom>
                <a:avLst/>
                <a:gdLst/>
                <a:ahLst/>
                <a:cxnLst>
                  <a:cxn ang="0">
                    <a:pos x="29" y="33"/>
                  </a:cxn>
                  <a:cxn ang="0">
                    <a:pos x="58" y="17"/>
                  </a:cxn>
                  <a:cxn ang="0">
                    <a:pos x="29" y="0"/>
                  </a:cxn>
                  <a:cxn ang="0">
                    <a:pos x="0" y="16"/>
                  </a:cxn>
                  <a:cxn ang="0">
                    <a:pos x="29" y="33"/>
                  </a:cxn>
                </a:cxnLst>
                <a:rect l="0" t="0" r="r" b="b"/>
                <a:pathLst>
                  <a:path w="59" h="33">
                    <a:moveTo>
                      <a:pt x="29" y="33"/>
                    </a:moveTo>
                    <a:cubicBezTo>
                      <a:pt x="45" y="33"/>
                      <a:pt x="58" y="26"/>
                      <a:pt x="58" y="17"/>
                    </a:cubicBezTo>
                    <a:cubicBezTo>
                      <a:pt x="59" y="7"/>
                      <a:pt x="46" y="0"/>
                      <a:pt x="29" y="0"/>
                    </a:cubicBezTo>
                    <a:cubicBezTo>
                      <a:pt x="13" y="0"/>
                      <a:pt x="0" y="7"/>
                      <a:pt x="0" y="16"/>
                    </a:cubicBezTo>
                    <a:cubicBezTo>
                      <a:pt x="0" y="25"/>
                      <a:pt x="13" y="33"/>
                      <a:pt x="29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8" name="Group 1370"/>
            <p:cNvGrpSpPr>
              <a:grpSpLocks/>
            </p:cNvGrpSpPr>
            <p:nvPr/>
          </p:nvGrpSpPr>
          <p:grpSpPr bwMode="auto">
            <a:xfrm>
              <a:off x="4202113" y="4991101"/>
              <a:ext cx="487362" cy="201613"/>
              <a:chOff x="2647" y="3144"/>
              <a:chExt cx="307" cy="127"/>
            </a:xfrm>
          </p:grpSpPr>
          <p:grpSp>
            <p:nvGrpSpPr>
              <p:cNvPr id="2162" name="Group 1353"/>
              <p:cNvGrpSpPr>
                <a:grpSpLocks/>
              </p:cNvGrpSpPr>
              <p:nvPr/>
            </p:nvGrpSpPr>
            <p:grpSpPr bwMode="auto">
              <a:xfrm>
                <a:off x="2741" y="3144"/>
                <a:ext cx="105" cy="51"/>
                <a:chOff x="2741" y="3144"/>
                <a:chExt cx="105" cy="51"/>
              </a:xfrm>
            </p:grpSpPr>
            <p:sp>
              <p:nvSpPr>
                <p:cNvPr id="2179" name="Freeform 1349"/>
                <p:cNvSpPr>
                  <a:spLocks/>
                </p:cNvSpPr>
                <p:nvPr/>
              </p:nvSpPr>
              <p:spPr bwMode="auto">
                <a:xfrm>
                  <a:off x="2741" y="3144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6" y="1"/>
                    </a:cxn>
                    <a:cxn ang="0">
                      <a:pos x="2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69" h="428">
                      <a:moveTo>
                        <a:pt x="433" y="426"/>
                      </a:moveTo>
                      <a:cubicBezTo>
                        <a:pt x="672" y="428"/>
                        <a:pt x="866" y="402"/>
                        <a:pt x="867" y="368"/>
                      </a:cubicBezTo>
                      <a:lnTo>
                        <a:pt x="869" y="67"/>
                      </a:lnTo>
                      <a:cubicBezTo>
                        <a:pt x="869" y="33"/>
                        <a:pt x="676" y="3"/>
                        <a:pt x="436" y="1"/>
                      </a:cubicBezTo>
                      <a:cubicBezTo>
                        <a:pt x="197" y="0"/>
                        <a:pt x="3" y="26"/>
                        <a:pt x="2" y="60"/>
                      </a:cubicBezTo>
                      <a:lnTo>
                        <a:pt x="0" y="361"/>
                      </a:lnTo>
                      <a:cubicBezTo>
                        <a:pt x="0" y="395"/>
                        <a:pt x="193" y="425"/>
                        <a:pt x="433" y="4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0" name="Freeform 1350"/>
                <p:cNvSpPr>
                  <a:spLocks/>
                </p:cNvSpPr>
                <p:nvPr/>
              </p:nvSpPr>
              <p:spPr bwMode="auto">
                <a:xfrm>
                  <a:off x="2741" y="3180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6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8">
                      <a:moveTo>
                        <a:pt x="867" y="68"/>
                      </a:moveTo>
                      <a:cubicBezTo>
                        <a:pt x="867" y="33"/>
                        <a:pt x="673" y="4"/>
                        <a:pt x="434" y="2"/>
                      </a:cubicBezTo>
                      <a:cubicBezTo>
                        <a:pt x="194" y="0"/>
                        <a:pt x="0" y="26"/>
                        <a:pt x="0" y="61"/>
                      </a:cubicBezTo>
                      <a:cubicBezTo>
                        <a:pt x="0" y="95"/>
                        <a:pt x="193" y="125"/>
                        <a:pt x="433" y="126"/>
                      </a:cubicBezTo>
                      <a:cubicBezTo>
                        <a:pt x="672" y="128"/>
                        <a:pt x="866" y="102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1" name="Freeform 1351"/>
                <p:cNvSpPr>
                  <a:spLocks/>
                </p:cNvSpPr>
                <p:nvPr/>
              </p:nvSpPr>
              <p:spPr bwMode="auto">
                <a:xfrm>
                  <a:off x="2741" y="3144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6" y="1"/>
                    </a:cxn>
                    <a:cxn ang="0">
                      <a:pos x="2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69" h="428">
                      <a:moveTo>
                        <a:pt x="433" y="426"/>
                      </a:moveTo>
                      <a:cubicBezTo>
                        <a:pt x="672" y="428"/>
                        <a:pt x="866" y="402"/>
                        <a:pt x="867" y="368"/>
                      </a:cubicBezTo>
                      <a:lnTo>
                        <a:pt x="869" y="67"/>
                      </a:lnTo>
                      <a:cubicBezTo>
                        <a:pt x="869" y="33"/>
                        <a:pt x="676" y="3"/>
                        <a:pt x="436" y="1"/>
                      </a:cubicBezTo>
                      <a:cubicBezTo>
                        <a:pt x="197" y="0"/>
                        <a:pt x="3" y="26"/>
                        <a:pt x="2" y="60"/>
                      </a:cubicBezTo>
                      <a:lnTo>
                        <a:pt x="0" y="361"/>
                      </a:lnTo>
                      <a:cubicBezTo>
                        <a:pt x="0" y="395"/>
                        <a:pt x="193" y="425"/>
                        <a:pt x="433" y="42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2" name="Freeform 1352"/>
                <p:cNvSpPr>
                  <a:spLocks/>
                </p:cNvSpPr>
                <p:nvPr/>
              </p:nvSpPr>
              <p:spPr bwMode="auto">
                <a:xfrm>
                  <a:off x="2741" y="3180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63" name="Group 1358"/>
              <p:cNvGrpSpPr>
                <a:grpSpLocks/>
              </p:cNvGrpSpPr>
              <p:nvPr/>
            </p:nvGrpSpPr>
            <p:grpSpPr bwMode="auto">
              <a:xfrm>
                <a:off x="2703" y="3169"/>
                <a:ext cx="180" cy="74"/>
                <a:chOff x="2703" y="3169"/>
                <a:chExt cx="180" cy="74"/>
              </a:xfrm>
            </p:grpSpPr>
            <p:sp>
              <p:nvSpPr>
                <p:cNvPr id="2175" name="Freeform 1354"/>
                <p:cNvSpPr>
                  <a:spLocks/>
                </p:cNvSpPr>
                <p:nvPr/>
              </p:nvSpPr>
              <p:spPr bwMode="auto">
                <a:xfrm>
                  <a:off x="2703" y="3169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3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6" name="Freeform 1355"/>
                <p:cNvSpPr>
                  <a:spLocks/>
                </p:cNvSpPr>
                <p:nvPr/>
              </p:nvSpPr>
              <p:spPr bwMode="auto">
                <a:xfrm>
                  <a:off x="2703" y="3209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2" h="280">
                      <a:moveTo>
                        <a:pt x="1492" y="146"/>
                      </a:moveTo>
                      <a:cubicBezTo>
                        <a:pt x="1492" y="71"/>
                        <a:pt x="1159" y="7"/>
                        <a:pt x="747" y="3"/>
                      </a:cubicBezTo>
                      <a:cubicBezTo>
                        <a:pt x="335" y="0"/>
                        <a:pt x="1" y="59"/>
                        <a:pt x="0" y="134"/>
                      </a:cubicBezTo>
                      <a:cubicBezTo>
                        <a:pt x="0" y="210"/>
                        <a:pt x="333" y="274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7" name="Freeform 1356"/>
                <p:cNvSpPr>
                  <a:spLocks/>
                </p:cNvSpPr>
                <p:nvPr/>
              </p:nvSpPr>
              <p:spPr bwMode="auto">
                <a:xfrm>
                  <a:off x="2703" y="3169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3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8" name="Freeform 1357"/>
                <p:cNvSpPr>
                  <a:spLocks/>
                </p:cNvSpPr>
                <p:nvPr/>
              </p:nvSpPr>
              <p:spPr bwMode="auto">
                <a:xfrm>
                  <a:off x="2703" y="3209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64" name="Group 1364"/>
              <p:cNvGrpSpPr>
                <a:grpSpLocks/>
              </p:cNvGrpSpPr>
              <p:nvPr/>
            </p:nvGrpSpPr>
            <p:grpSpPr bwMode="auto">
              <a:xfrm>
                <a:off x="2647" y="3194"/>
                <a:ext cx="307" cy="77"/>
                <a:chOff x="2647" y="3194"/>
                <a:chExt cx="307" cy="77"/>
              </a:xfrm>
            </p:grpSpPr>
            <p:sp>
              <p:nvSpPr>
                <p:cNvPr id="2170" name="Freeform 1359"/>
                <p:cNvSpPr>
                  <a:spLocks/>
                </p:cNvSpPr>
                <p:nvPr/>
              </p:nvSpPr>
              <p:spPr bwMode="auto">
                <a:xfrm>
                  <a:off x="2663" y="3210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1" name="Freeform 1360"/>
                <p:cNvSpPr>
                  <a:spLocks/>
                </p:cNvSpPr>
                <p:nvPr/>
              </p:nvSpPr>
              <p:spPr bwMode="auto">
                <a:xfrm>
                  <a:off x="2647" y="3194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80" y="11"/>
                        <a:pt x="1212" y="5"/>
                      </a:cubicBezTo>
                      <a:cubicBezTo>
                        <a:pt x="545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1" y="500"/>
                        <a:pt x="1208" y="50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2" name="Freeform 1361"/>
                <p:cNvSpPr>
                  <a:spLocks/>
                </p:cNvSpPr>
                <p:nvPr/>
              </p:nvSpPr>
              <p:spPr bwMode="auto">
                <a:xfrm>
                  <a:off x="2647" y="3224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0"/>
                    </a:cxn>
                    <a:cxn ang="0">
                      <a:pos x="1210" y="5"/>
                    </a:cxn>
                    <a:cxn ang="0">
                      <a:pos x="1" y="120"/>
                    </a:cxn>
                    <a:cxn ang="0">
                      <a:pos x="1208" y="255"/>
                    </a:cxn>
                    <a:cxn ang="0">
                      <a:pos x="2417" y="140"/>
                    </a:cxn>
                  </a:cxnLst>
                  <a:rect l="0" t="0" r="r" b="b"/>
                  <a:pathLst>
                    <a:path w="2418" h="261">
                      <a:moveTo>
                        <a:pt x="2417" y="140"/>
                      </a:moveTo>
                      <a:cubicBezTo>
                        <a:pt x="2418" y="71"/>
                        <a:pt x="1877" y="11"/>
                        <a:pt x="1210" y="5"/>
                      </a:cubicBezTo>
                      <a:cubicBezTo>
                        <a:pt x="543" y="0"/>
                        <a:pt x="1" y="51"/>
                        <a:pt x="1" y="120"/>
                      </a:cubicBezTo>
                      <a:cubicBezTo>
                        <a:pt x="0" y="189"/>
                        <a:pt x="541" y="250"/>
                        <a:pt x="1208" y="255"/>
                      </a:cubicBezTo>
                      <a:cubicBezTo>
                        <a:pt x="1875" y="261"/>
                        <a:pt x="2417" y="209"/>
                        <a:pt x="2417" y="14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3" name="Freeform 1362"/>
                <p:cNvSpPr>
                  <a:spLocks/>
                </p:cNvSpPr>
                <p:nvPr/>
              </p:nvSpPr>
              <p:spPr bwMode="auto">
                <a:xfrm>
                  <a:off x="2647" y="3194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80" y="11"/>
                        <a:pt x="1212" y="5"/>
                      </a:cubicBezTo>
                      <a:cubicBezTo>
                        <a:pt x="545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1" y="500"/>
                        <a:pt x="1208" y="50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4" name="Freeform 1363"/>
                <p:cNvSpPr>
                  <a:spLocks/>
                </p:cNvSpPr>
                <p:nvPr/>
              </p:nvSpPr>
              <p:spPr bwMode="auto">
                <a:xfrm>
                  <a:off x="2647" y="3224"/>
                  <a:ext cx="290" cy="16"/>
                </a:xfrm>
                <a:custGeom>
                  <a:avLst/>
                  <a:gdLst/>
                  <a:ahLst/>
                  <a:cxnLst>
                    <a:cxn ang="0">
                      <a:pos x="290" y="16"/>
                    </a:cxn>
                    <a:cxn ang="0">
                      <a:pos x="145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90" h="16">
                      <a:moveTo>
                        <a:pt x="290" y="16"/>
                      </a:moveTo>
                      <a:cubicBezTo>
                        <a:pt x="290" y="8"/>
                        <a:pt x="225" y="1"/>
                        <a:pt x="145" y="0"/>
                      </a:cubicBezTo>
                      <a:cubicBezTo>
                        <a:pt x="65" y="0"/>
                        <a:pt x="0" y="6"/>
                        <a:pt x="0" y="14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65" name="Freeform 1365"/>
              <p:cNvSpPr>
                <a:spLocks/>
              </p:cNvSpPr>
              <p:nvPr/>
            </p:nvSpPr>
            <p:spPr bwMode="auto">
              <a:xfrm>
                <a:off x="2792" y="3226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5" y="0"/>
                  </a:cxn>
                  <a:cxn ang="0">
                    <a:pos x="0" y="12"/>
                  </a:cxn>
                  <a:cxn ang="0">
                    <a:pos x="25" y="25"/>
                  </a:cxn>
                </a:cxnLst>
                <a:rect l="0" t="0" r="r" b="b"/>
                <a:pathLst>
                  <a:path w="50" h="25">
                    <a:moveTo>
                      <a:pt x="25" y="25"/>
                    </a:moveTo>
                    <a:cubicBezTo>
                      <a:pt x="39" y="25"/>
                      <a:pt x="50" y="19"/>
                      <a:pt x="50" y="13"/>
                    </a:cubicBezTo>
                    <a:cubicBezTo>
                      <a:pt x="50" y="6"/>
                      <a:pt x="39" y="0"/>
                      <a:pt x="25" y="0"/>
                    </a:cubicBezTo>
                    <a:cubicBezTo>
                      <a:pt x="11" y="0"/>
                      <a:pt x="0" y="5"/>
                      <a:pt x="0" y="12"/>
                    </a:cubicBezTo>
                    <a:cubicBezTo>
                      <a:pt x="0" y="19"/>
                      <a:pt x="11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6" name="Freeform 1366"/>
              <p:cNvSpPr>
                <a:spLocks/>
              </p:cNvSpPr>
              <p:nvPr/>
            </p:nvSpPr>
            <p:spPr bwMode="auto">
              <a:xfrm>
                <a:off x="2901" y="3238"/>
                <a:ext cx="9" cy="5"/>
              </a:xfrm>
              <a:custGeom>
                <a:avLst/>
                <a:gdLst/>
                <a:ahLst/>
                <a:cxnLst>
                  <a:cxn ang="0">
                    <a:pos x="38" y="41"/>
                  </a:cxn>
                  <a:cxn ang="0">
                    <a:pos x="75" y="21"/>
                  </a:cxn>
                  <a:cxn ang="0">
                    <a:pos x="38" y="0"/>
                  </a:cxn>
                  <a:cxn ang="0">
                    <a:pos x="0" y="20"/>
                  </a:cxn>
                  <a:cxn ang="0">
                    <a:pos x="38" y="41"/>
                  </a:cxn>
                </a:cxnLst>
                <a:rect l="0" t="0" r="r" b="b"/>
                <a:pathLst>
                  <a:path w="76" h="42">
                    <a:moveTo>
                      <a:pt x="38" y="41"/>
                    </a:moveTo>
                    <a:cubicBezTo>
                      <a:pt x="59" y="42"/>
                      <a:pt x="75" y="32"/>
                      <a:pt x="75" y="21"/>
                    </a:cubicBezTo>
                    <a:cubicBezTo>
                      <a:pt x="76" y="9"/>
                      <a:pt x="59" y="0"/>
                      <a:pt x="38" y="0"/>
                    </a:cubicBezTo>
                    <a:cubicBezTo>
                      <a:pt x="17" y="0"/>
                      <a:pt x="1" y="9"/>
                      <a:pt x="0" y="20"/>
                    </a:cubicBezTo>
                    <a:cubicBezTo>
                      <a:pt x="0" y="32"/>
                      <a:pt x="17" y="41"/>
                      <a:pt x="38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7" name="Freeform 1367"/>
              <p:cNvSpPr>
                <a:spLocks/>
              </p:cNvSpPr>
              <p:nvPr/>
            </p:nvSpPr>
            <p:spPr bwMode="auto">
              <a:xfrm>
                <a:off x="2672" y="3234"/>
                <a:ext cx="9" cy="5"/>
              </a:xfrm>
              <a:custGeom>
                <a:avLst/>
                <a:gdLst/>
                <a:ahLst/>
                <a:cxnLst>
                  <a:cxn ang="0">
                    <a:pos x="37" y="42"/>
                  </a:cxn>
                  <a:cxn ang="0">
                    <a:pos x="75" y="22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7" y="42"/>
                  </a:cxn>
                </a:cxnLst>
                <a:rect l="0" t="0" r="r" b="b"/>
                <a:pathLst>
                  <a:path w="75" h="42">
                    <a:moveTo>
                      <a:pt x="37" y="42"/>
                    </a:moveTo>
                    <a:cubicBezTo>
                      <a:pt x="58" y="42"/>
                      <a:pt x="75" y="33"/>
                      <a:pt x="75" y="22"/>
                    </a:cubicBezTo>
                    <a:cubicBezTo>
                      <a:pt x="75" y="10"/>
                      <a:pt x="59" y="1"/>
                      <a:pt x="38" y="0"/>
                    </a:cubicBezTo>
                    <a:cubicBezTo>
                      <a:pt x="17" y="0"/>
                      <a:pt x="0" y="9"/>
                      <a:pt x="0" y="21"/>
                    </a:cubicBezTo>
                    <a:cubicBezTo>
                      <a:pt x="0" y="33"/>
                      <a:pt x="17" y="42"/>
                      <a:pt x="37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8" name="Freeform 1368"/>
              <p:cNvSpPr>
                <a:spLocks/>
              </p:cNvSpPr>
              <p:nvPr/>
            </p:nvSpPr>
            <p:spPr bwMode="auto">
              <a:xfrm>
                <a:off x="2730" y="3226"/>
                <a:ext cx="8" cy="5"/>
              </a:xfrm>
              <a:custGeom>
                <a:avLst/>
                <a:gdLst/>
                <a:ahLst/>
                <a:cxnLst>
                  <a:cxn ang="0">
                    <a:pos x="34" y="41"/>
                  </a:cxn>
                  <a:cxn ang="0">
                    <a:pos x="67" y="21"/>
                  </a:cxn>
                  <a:cxn ang="0">
                    <a:pos x="34" y="0"/>
                  </a:cxn>
                  <a:cxn ang="0">
                    <a:pos x="0" y="20"/>
                  </a:cxn>
                  <a:cxn ang="0">
                    <a:pos x="34" y="41"/>
                  </a:cxn>
                </a:cxnLst>
                <a:rect l="0" t="0" r="r" b="b"/>
                <a:pathLst>
                  <a:path w="67" h="42">
                    <a:moveTo>
                      <a:pt x="34" y="41"/>
                    </a:moveTo>
                    <a:cubicBezTo>
                      <a:pt x="52" y="42"/>
                      <a:pt x="67" y="32"/>
                      <a:pt x="67" y="21"/>
                    </a:cubicBezTo>
                    <a:cubicBezTo>
                      <a:pt x="67" y="9"/>
                      <a:pt x="52" y="0"/>
                      <a:pt x="34" y="0"/>
                    </a:cubicBezTo>
                    <a:cubicBezTo>
                      <a:pt x="16" y="0"/>
                      <a:pt x="1" y="9"/>
                      <a:pt x="0" y="20"/>
                    </a:cubicBezTo>
                    <a:cubicBezTo>
                      <a:pt x="0" y="32"/>
                      <a:pt x="15" y="41"/>
                      <a:pt x="34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9" name="Freeform 1369"/>
              <p:cNvSpPr>
                <a:spLocks/>
              </p:cNvSpPr>
              <p:nvPr/>
            </p:nvSpPr>
            <p:spPr bwMode="auto">
              <a:xfrm>
                <a:off x="2849" y="3229"/>
                <a:ext cx="7" cy="4"/>
              </a:xfrm>
              <a:custGeom>
                <a:avLst/>
                <a:gdLst/>
                <a:ahLst/>
                <a:cxnLst>
                  <a:cxn ang="0">
                    <a:pos x="29" y="33"/>
                  </a:cxn>
                  <a:cxn ang="0">
                    <a:pos x="58" y="17"/>
                  </a:cxn>
                  <a:cxn ang="0">
                    <a:pos x="29" y="0"/>
                  </a:cxn>
                  <a:cxn ang="0">
                    <a:pos x="0" y="16"/>
                  </a:cxn>
                  <a:cxn ang="0">
                    <a:pos x="29" y="33"/>
                  </a:cxn>
                </a:cxnLst>
                <a:rect l="0" t="0" r="r" b="b"/>
                <a:pathLst>
                  <a:path w="59" h="33">
                    <a:moveTo>
                      <a:pt x="29" y="33"/>
                    </a:moveTo>
                    <a:cubicBezTo>
                      <a:pt x="45" y="33"/>
                      <a:pt x="58" y="26"/>
                      <a:pt x="58" y="17"/>
                    </a:cubicBezTo>
                    <a:cubicBezTo>
                      <a:pt x="59" y="7"/>
                      <a:pt x="46" y="0"/>
                      <a:pt x="29" y="0"/>
                    </a:cubicBezTo>
                    <a:cubicBezTo>
                      <a:pt x="13" y="0"/>
                      <a:pt x="0" y="7"/>
                      <a:pt x="0" y="16"/>
                    </a:cubicBezTo>
                    <a:cubicBezTo>
                      <a:pt x="0" y="25"/>
                      <a:pt x="13" y="33"/>
                      <a:pt x="29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9" name="Group 1392"/>
            <p:cNvGrpSpPr>
              <a:grpSpLocks/>
            </p:cNvGrpSpPr>
            <p:nvPr/>
          </p:nvGrpSpPr>
          <p:grpSpPr bwMode="auto">
            <a:xfrm>
              <a:off x="4354513" y="5119688"/>
              <a:ext cx="487362" cy="201613"/>
              <a:chOff x="2743" y="3225"/>
              <a:chExt cx="307" cy="127"/>
            </a:xfrm>
          </p:grpSpPr>
          <p:grpSp>
            <p:nvGrpSpPr>
              <p:cNvPr id="2141" name="Group 1375"/>
              <p:cNvGrpSpPr>
                <a:grpSpLocks/>
              </p:cNvGrpSpPr>
              <p:nvPr/>
            </p:nvGrpSpPr>
            <p:grpSpPr bwMode="auto">
              <a:xfrm>
                <a:off x="2837" y="3225"/>
                <a:ext cx="105" cy="51"/>
                <a:chOff x="2837" y="3225"/>
                <a:chExt cx="105" cy="51"/>
              </a:xfrm>
            </p:grpSpPr>
            <p:sp>
              <p:nvSpPr>
                <p:cNvPr id="2158" name="Freeform 1371"/>
                <p:cNvSpPr>
                  <a:spLocks/>
                </p:cNvSpPr>
                <p:nvPr/>
              </p:nvSpPr>
              <p:spPr bwMode="auto">
                <a:xfrm>
                  <a:off x="2837" y="3225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6" y="1"/>
                    </a:cxn>
                    <a:cxn ang="0">
                      <a:pos x="2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69" h="428">
                      <a:moveTo>
                        <a:pt x="433" y="426"/>
                      </a:moveTo>
                      <a:cubicBezTo>
                        <a:pt x="672" y="428"/>
                        <a:pt x="866" y="402"/>
                        <a:pt x="867" y="368"/>
                      </a:cubicBezTo>
                      <a:lnTo>
                        <a:pt x="869" y="67"/>
                      </a:lnTo>
                      <a:cubicBezTo>
                        <a:pt x="869" y="33"/>
                        <a:pt x="676" y="3"/>
                        <a:pt x="436" y="1"/>
                      </a:cubicBezTo>
                      <a:cubicBezTo>
                        <a:pt x="197" y="0"/>
                        <a:pt x="3" y="26"/>
                        <a:pt x="2" y="60"/>
                      </a:cubicBezTo>
                      <a:lnTo>
                        <a:pt x="0" y="361"/>
                      </a:lnTo>
                      <a:cubicBezTo>
                        <a:pt x="0" y="395"/>
                        <a:pt x="193" y="425"/>
                        <a:pt x="433" y="4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9" name="Freeform 1372"/>
                <p:cNvSpPr>
                  <a:spLocks/>
                </p:cNvSpPr>
                <p:nvPr/>
              </p:nvSpPr>
              <p:spPr bwMode="auto">
                <a:xfrm>
                  <a:off x="2837" y="3261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6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8">
                      <a:moveTo>
                        <a:pt x="867" y="68"/>
                      </a:moveTo>
                      <a:cubicBezTo>
                        <a:pt x="867" y="33"/>
                        <a:pt x="673" y="4"/>
                        <a:pt x="434" y="2"/>
                      </a:cubicBezTo>
                      <a:cubicBezTo>
                        <a:pt x="194" y="0"/>
                        <a:pt x="0" y="26"/>
                        <a:pt x="0" y="61"/>
                      </a:cubicBezTo>
                      <a:cubicBezTo>
                        <a:pt x="0" y="95"/>
                        <a:pt x="193" y="125"/>
                        <a:pt x="433" y="126"/>
                      </a:cubicBezTo>
                      <a:cubicBezTo>
                        <a:pt x="672" y="128"/>
                        <a:pt x="866" y="102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60" name="Freeform 1373"/>
                <p:cNvSpPr>
                  <a:spLocks/>
                </p:cNvSpPr>
                <p:nvPr/>
              </p:nvSpPr>
              <p:spPr bwMode="auto">
                <a:xfrm>
                  <a:off x="2837" y="3225"/>
                  <a:ext cx="104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6" y="1"/>
                    </a:cxn>
                    <a:cxn ang="0">
                      <a:pos x="2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69" h="428">
                      <a:moveTo>
                        <a:pt x="433" y="426"/>
                      </a:moveTo>
                      <a:cubicBezTo>
                        <a:pt x="672" y="428"/>
                        <a:pt x="866" y="402"/>
                        <a:pt x="867" y="368"/>
                      </a:cubicBezTo>
                      <a:lnTo>
                        <a:pt x="869" y="67"/>
                      </a:lnTo>
                      <a:cubicBezTo>
                        <a:pt x="869" y="33"/>
                        <a:pt x="676" y="3"/>
                        <a:pt x="436" y="1"/>
                      </a:cubicBezTo>
                      <a:cubicBezTo>
                        <a:pt x="197" y="0"/>
                        <a:pt x="3" y="26"/>
                        <a:pt x="2" y="60"/>
                      </a:cubicBezTo>
                      <a:lnTo>
                        <a:pt x="0" y="361"/>
                      </a:lnTo>
                      <a:cubicBezTo>
                        <a:pt x="0" y="395"/>
                        <a:pt x="193" y="425"/>
                        <a:pt x="433" y="42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61" name="Freeform 1374"/>
                <p:cNvSpPr>
                  <a:spLocks/>
                </p:cNvSpPr>
                <p:nvPr/>
              </p:nvSpPr>
              <p:spPr bwMode="auto">
                <a:xfrm>
                  <a:off x="2837" y="3261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42" name="Group 1380"/>
              <p:cNvGrpSpPr>
                <a:grpSpLocks/>
              </p:cNvGrpSpPr>
              <p:nvPr/>
            </p:nvGrpSpPr>
            <p:grpSpPr bwMode="auto">
              <a:xfrm>
                <a:off x="2799" y="3250"/>
                <a:ext cx="180" cy="74"/>
                <a:chOff x="2799" y="3250"/>
                <a:chExt cx="180" cy="74"/>
              </a:xfrm>
            </p:grpSpPr>
            <p:sp>
              <p:nvSpPr>
                <p:cNvPr id="2154" name="Freeform 1376"/>
                <p:cNvSpPr>
                  <a:spLocks/>
                </p:cNvSpPr>
                <p:nvPr/>
              </p:nvSpPr>
              <p:spPr bwMode="auto">
                <a:xfrm>
                  <a:off x="2799" y="3250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3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5" name="Freeform 1377"/>
                <p:cNvSpPr>
                  <a:spLocks/>
                </p:cNvSpPr>
                <p:nvPr/>
              </p:nvSpPr>
              <p:spPr bwMode="auto">
                <a:xfrm>
                  <a:off x="2799" y="3290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2" h="280">
                      <a:moveTo>
                        <a:pt x="1492" y="146"/>
                      </a:moveTo>
                      <a:cubicBezTo>
                        <a:pt x="1492" y="71"/>
                        <a:pt x="1159" y="7"/>
                        <a:pt x="747" y="3"/>
                      </a:cubicBezTo>
                      <a:cubicBezTo>
                        <a:pt x="335" y="0"/>
                        <a:pt x="1" y="59"/>
                        <a:pt x="0" y="134"/>
                      </a:cubicBezTo>
                      <a:cubicBezTo>
                        <a:pt x="0" y="210"/>
                        <a:pt x="333" y="274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6" name="Freeform 1378"/>
                <p:cNvSpPr>
                  <a:spLocks/>
                </p:cNvSpPr>
                <p:nvPr/>
              </p:nvSpPr>
              <p:spPr bwMode="auto">
                <a:xfrm>
                  <a:off x="2799" y="3250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3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7" name="Freeform 1379"/>
                <p:cNvSpPr>
                  <a:spLocks/>
                </p:cNvSpPr>
                <p:nvPr/>
              </p:nvSpPr>
              <p:spPr bwMode="auto">
                <a:xfrm>
                  <a:off x="2799" y="3290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43" name="Group 1386"/>
              <p:cNvGrpSpPr>
                <a:grpSpLocks/>
              </p:cNvGrpSpPr>
              <p:nvPr/>
            </p:nvGrpSpPr>
            <p:grpSpPr bwMode="auto">
              <a:xfrm>
                <a:off x="2743" y="3275"/>
                <a:ext cx="307" cy="77"/>
                <a:chOff x="2743" y="3275"/>
                <a:chExt cx="307" cy="77"/>
              </a:xfrm>
            </p:grpSpPr>
            <p:sp>
              <p:nvSpPr>
                <p:cNvPr id="2149" name="Freeform 1381"/>
                <p:cNvSpPr>
                  <a:spLocks/>
                </p:cNvSpPr>
                <p:nvPr/>
              </p:nvSpPr>
              <p:spPr bwMode="auto">
                <a:xfrm>
                  <a:off x="2759" y="3291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0" name="Freeform 1382"/>
                <p:cNvSpPr>
                  <a:spLocks/>
                </p:cNvSpPr>
                <p:nvPr/>
              </p:nvSpPr>
              <p:spPr bwMode="auto">
                <a:xfrm>
                  <a:off x="2743" y="3275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80" y="11"/>
                        <a:pt x="1212" y="5"/>
                      </a:cubicBezTo>
                      <a:cubicBezTo>
                        <a:pt x="545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1" y="500"/>
                        <a:pt x="1208" y="50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1" name="Freeform 1383"/>
                <p:cNvSpPr>
                  <a:spLocks/>
                </p:cNvSpPr>
                <p:nvPr/>
              </p:nvSpPr>
              <p:spPr bwMode="auto">
                <a:xfrm>
                  <a:off x="2743" y="3305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0"/>
                    </a:cxn>
                    <a:cxn ang="0">
                      <a:pos x="1210" y="5"/>
                    </a:cxn>
                    <a:cxn ang="0">
                      <a:pos x="1" y="120"/>
                    </a:cxn>
                    <a:cxn ang="0">
                      <a:pos x="1208" y="255"/>
                    </a:cxn>
                    <a:cxn ang="0">
                      <a:pos x="2417" y="140"/>
                    </a:cxn>
                  </a:cxnLst>
                  <a:rect l="0" t="0" r="r" b="b"/>
                  <a:pathLst>
                    <a:path w="2418" h="261">
                      <a:moveTo>
                        <a:pt x="2417" y="140"/>
                      </a:moveTo>
                      <a:cubicBezTo>
                        <a:pt x="2418" y="71"/>
                        <a:pt x="1877" y="11"/>
                        <a:pt x="1210" y="5"/>
                      </a:cubicBezTo>
                      <a:cubicBezTo>
                        <a:pt x="543" y="0"/>
                        <a:pt x="1" y="51"/>
                        <a:pt x="1" y="120"/>
                      </a:cubicBezTo>
                      <a:cubicBezTo>
                        <a:pt x="0" y="189"/>
                        <a:pt x="541" y="250"/>
                        <a:pt x="1208" y="255"/>
                      </a:cubicBezTo>
                      <a:cubicBezTo>
                        <a:pt x="1875" y="261"/>
                        <a:pt x="2417" y="209"/>
                        <a:pt x="2417" y="14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2" name="Freeform 1384"/>
                <p:cNvSpPr>
                  <a:spLocks/>
                </p:cNvSpPr>
                <p:nvPr/>
              </p:nvSpPr>
              <p:spPr bwMode="auto">
                <a:xfrm>
                  <a:off x="2743" y="3275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80" y="11"/>
                        <a:pt x="1212" y="5"/>
                      </a:cubicBezTo>
                      <a:cubicBezTo>
                        <a:pt x="545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1" y="500"/>
                        <a:pt x="1208" y="50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53" name="Freeform 1385"/>
                <p:cNvSpPr>
                  <a:spLocks/>
                </p:cNvSpPr>
                <p:nvPr/>
              </p:nvSpPr>
              <p:spPr bwMode="auto">
                <a:xfrm>
                  <a:off x="2743" y="3305"/>
                  <a:ext cx="290" cy="16"/>
                </a:xfrm>
                <a:custGeom>
                  <a:avLst/>
                  <a:gdLst/>
                  <a:ahLst/>
                  <a:cxnLst>
                    <a:cxn ang="0">
                      <a:pos x="290" y="16"/>
                    </a:cxn>
                    <a:cxn ang="0">
                      <a:pos x="145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90" h="16">
                      <a:moveTo>
                        <a:pt x="290" y="16"/>
                      </a:moveTo>
                      <a:cubicBezTo>
                        <a:pt x="290" y="8"/>
                        <a:pt x="225" y="1"/>
                        <a:pt x="145" y="0"/>
                      </a:cubicBezTo>
                      <a:cubicBezTo>
                        <a:pt x="65" y="0"/>
                        <a:pt x="0" y="6"/>
                        <a:pt x="0" y="14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44" name="Freeform 1387"/>
              <p:cNvSpPr>
                <a:spLocks/>
              </p:cNvSpPr>
              <p:nvPr/>
            </p:nvSpPr>
            <p:spPr bwMode="auto">
              <a:xfrm>
                <a:off x="2888" y="3307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5" y="0"/>
                  </a:cxn>
                  <a:cxn ang="0">
                    <a:pos x="0" y="12"/>
                  </a:cxn>
                  <a:cxn ang="0">
                    <a:pos x="25" y="25"/>
                  </a:cxn>
                </a:cxnLst>
                <a:rect l="0" t="0" r="r" b="b"/>
                <a:pathLst>
                  <a:path w="50" h="25">
                    <a:moveTo>
                      <a:pt x="25" y="25"/>
                    </a:moveTo>
                    <a:cubicBezTo>
                      <a:pt x="39" y="25"/>
                      <a:pt x="50" y="19"/>
                      <a:pt x="50" y="13"/>
                    </a:cubicBezTo>
                    <a:cubicBezTo>
                      <a:pt x="50" y="6"/>
                      <a:pt x="39" y="0"/>
                      <a:pt x="25" y="0"/>
                    </a:cubicBezTo>
                    <a:cubicBezTo>
                      <a:pt x="11" y="0"/>
                      <a:pt x="0" y="5"/>
                      <a:pt x="0" y="12"/>
                    </a:cubicBezTo>
                    <a:cubicBezTo>
                      <a:pt x="0" y="19"/>
                      <a:pt x="11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5" name="Freeform 1388"/>
              <p:cNvSpPr>
                <a:spLocks/>
              </p:cNvSpPr>
              <p:nvPr/>
            </p:nvSpPr>
            <p:spPr bwMode="auto">
              <a:xfrm>
                <a:off x="2997" y="3319"/>
                <a:ext cx="9" cy="5"/>
              </a:xfrm>
              <a:custGeom>
                <a:avLst/>
                <a:gdLst/>
                <a:ahLst/>
                <a:cxnLst>
                  <a:cxn ang="0">
                    <a:pos x="38" y="41"/>
                  </a:cxn>
                  <a:cxn ang="0">
                    <a:pos x="75" y="21"/>
                  </a:cxn>
                  <a:cxn ang="0">
                    <a:pos x="38" y="0"/>
                  </a:cxn>
                  <a:cxn ang="0">
                    <a:pos x="0" y="20"/>
                  </a:cxn>
                  <a:cxn ang="0">
                    <a:pos x="38" y="41"/>
                  </a:cxn>
                </a:cxnLst>
                <a:rect l="0" t="0" r="r" b="b"/>
                <a:pathLst>
                  <a:path w="76" h="42">
                    <a:moveTo>
                      <a:pt x="38" y="41"/>
                    </a:moveTo>
                    <a:cubicBezTo>
                      <a:pt x="59" y="42"/>
                      <a:pt x="75" y="32"/>
                      <a:pt x="75" y="21"/>
                    </a:cubicBezTo>
                    <a:cubicBezTo>
                      <a:pt x="76" y="9"/>
                      <a:pt x="59" y="0"/>
                      <a:pt x="38" y="0"/>
                    </a:cubicBezTo>
                    <a:cubicBezTo>
                      <a:pt x="17" y="0"/>
                      <a:pt x="1" y="9"/>
                      <a:pt x="0" y="20"/>
                    </a:cubicBezTo>
                    <a:cubicBezTo>
                      <a:pt x="0" y="32"/>
                      <a:pt x="17" y="41"/>
                      <a:pt x="38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6" name="Freeform 1389"/>
              <p:cNvSpPr>
                <a:spLocks/>
              </p:cNvSpPr>
              <p:nvPr/>
            </p:nvSpPr>
            <p:spPr bwMode="auto">
              <a:xfrm>
                <a:off x="2768" y="3315"/>
                <a:ext cx="9" cy="5"/>
              </a:xfrm>
              <a:custGeom>
                <a:avLst/>
                <a:gdLst/>
                <a:ahLst/>
                <a:cxnLst>
                  <a:cxn ang="0">
                    <a:pos x="37" y="42"/>
                  </a:cxn>
                  <a:cxn ang="0">
                    <a:pos x="75" y="22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7" y="42"/>
                  </a:cxn>
                </a:cxnLst>
                <a:rect l="0" t="0" r="r" b="b"/>
                <a:pathLst>
                  <a:path w="75" h="42">
                    <a:moveTo>
                      <a:pt x="37" y="42"/>
                    </a:moveTo>
                    <a:cubicBezTo>
                      <a:pt x="58" y="42"/>
                      <a:pt x="75" y="33"/>
                      <a:pt x="75" y="22"/>
                    </a:cubicBezTo>
                    <a:cubicBezTo>
                      <a:pt x="75" y="10"/>
                      <a:pt x="59" y="1"/>
                      <a:pt x="38" y="0"/>
                    </a:cubicBezTo>
                    <a:cubicBezTo>
                      <a:pt x="17" y="0"/>
                      <a:pt x="0" y="9"/>
                      <a:pt x="0" y="21"/>
                    </a:cubicBezTo>
                    <a:cubicBezTo>
                      <a:pt x="0" y="33"/>
                      <a:pt x="17" y="42"/>
                      <a:pt x="37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7" name="Freeform 1390"/>
              <p:cNvSpPr>
                <a:spLocks/>
              </p:cNvSpPr>
              <p:nvPr/>
            </p:nvSpPr>
            <p:spPr bwMode="auto">
              <a:xfrm>
                <a:off x="2826" y="3307"/>
                <a:ext cx="8" cy="5"/>
              </a:xfrm>
              <a:custGeom>
                <a:avLst/>
                <a:gdLst/>
                <a:ahLst/>
                <a:cxnLst>
                  <a:cxn ang="0">
                    <a:pos x="34" y="41"/>
                  </a:cxn>
                  <a:cxn ang="0">
                    <a:pos x="67" y="21"/>
                  </a:cxn>
                  <a:cxn ang="0">
                    <a:pos x="34" y="0"/>
                  </a:cxn>
                  <a:cxn ang="0">
                    <a:pos x="0" y="20"/>
                  </a:cxn>
                  <a:cxn ang="0">
                    <a:pos x="34" y="41"/>
                  </a:cxn>
                </a:cxnLst>
                <a:rect l="0" t="0" r="r" b="b"/>
                <a:pathLst>
                  <a:path w="67" h="42">
                    <a:moveTo>
                      <a:pt x="34" y="41"/>
                    </a:moveTo>
                    <a:cubicBezTo>
                      <a:pt x="52" y="42"/>
                      <a:pt x="67" y="32"/>
                      <a:pt x="67" y="21"/>
                    </a:cubicBezTo>
                    <a:cubicBezTo>
                      <a:pt x="67" y="9"/>
                      <a:pt x="52" y="0"/>
                      <a:pt x="34" y="0"/>
                    </a:cubicBezTo>
                    <a:cubicBezTo>
                      <a:pt x="16" y="0"/>
                      <a:pt x="1" y="9"/>
                      <a:pt x="0" y="20"/>
                    </a:cubicBezTo>
                    <a:cubicBezTo>
                      <a:pt x="0" y="32"/>
                      <a:pt x="15" y="41"/>
                      <a:pt x="34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8" name="Freeform 1391"/>
              <p:cNvSpPr>
                <a:spLocks/>
              </p:cNvSpPr>
              <p:nvPr/>
            </p:nvSpPr>
            <p:spPr bwMode="auto">
              <a:xfrm>
                <a:off x="2945" y="3310"/>
                <a:ext cx="7" cy="4"/>
              </a:xfrm>
              <a:custGeom>
                <a:avLst/>
                <a:gdLst/>
                <a:ahLst/>
                <a:cxnLst>
                  <a:cxn ang="0">
                    <a:pos x="29" y="33"/>
                  </a:cxn>
                  <a:cxn ang="0">
                    <a:pos x="58" y="17"/>
                  </a:cxn>
                  <a:cxn ang="0">
                    <a:pos x="29" y="0"/>
                  </a:cxn>
                  <a:cxn ang="0">
                    <a:pos x="0" y="16"/>
                  </a:cxn>
                  <a:cxn ang="0">
                    <a:pos x="29" y="33"/>
                  </a:cxn>
                </a:cxnLst>
                <a:rect l="0" t="0" r="r" b="b"/>
                <a:pathLst>
                  <a:path w="59" h="33">
                    <a:moveTo>
                      <a:pt x="29" y="33"/>
                    </a:moveTo>
                    <a:cubicBezTo>
                      <a:pt x="45" y="33"/>
                      <a:pt x="58" y="26"/>
                      <a:pt x="58" y="17"/>
                    </a:cubicBezTo>
                    <a:cubicBezTo>
                      <a:pt x="59" y="7"/>
                      <a:pt x="46" y="0"/>
                      <a:pt x="29" y="0"/>
                    </a:cubicBezTo>
                    <a:cubicBezTo>
                      <a:pt x="13" y="0"/>
                      <a:pt x="0" y="7"/>
                      <a:pt x="0" y="16"/>
                    </a:cubicBezTo>
                    <a:cubicBezTo>
                      <a:pt x="0" y="25"/>
                      <a:pt x="13" y="33"/>
                      <a:pt x="29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00" name="Group 1414"/>
            <p:cNvGrpSpPr>
              <a:grpSpLocks/>
            </p:cNvGrpSpPr>
            <p:nvPr/>
          </p:nvGrpSpPr>
          <p:grpSpPr bwMode="auto">
            <a:xfrm>
              <a:off x="4506913" y="5256213"/>
              <a:ext cx="487362" cy="201613"/>
              <a:chOff x="2839" y="3311"/>
              <a:chExt cx="307" cy="127"/>
            </a:xfrm>
          </p:grpSpPr>
          <p:grpSp>
            <p:nvGrpSpPr>
              <p:cNvPr id="2120" name="Group 1397"/>
              <p:cNvGrpSpPr>
                <a:grpSpLocks/>
              </p:cNvGrpSpPr>
              <p:nvPr/>
            </p:nvGrpSpPr>
            <p:grpSpPr bwMode="auto">
              <a:xfrm>
                <a:off x="2933" y="3311"/>
                <a:ext cx="105" cy="51"/>
                <a:chOff x="2933" y="3311"/>
                <a:chExt cx="105" cy="51"/>
              </a:xfrm>
            </p:grpSpPr>
            <p:sp>
              <p:nvSpPr>
                <p:cNvPr id="2137" name="Freeform 1393"/>
                <p:cNvSpPr>
                  <a:spLocks/>
                </p:cNvSpPr>
                <p:nvPr/>
              </p:nvSpPr>
              <p:spPr bwMode="auto">
                <a:xfrm>
                  <a:off x="2933" y="3311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7"/>
                    </a:cxn>
                    <a:cxn ang="0">
                      <a:pos x="867" y="368"/>
                    </a:cxn>
                    <a:cxn ang="0">
                      <a:pos x="869" y="68"/>
                    </a:cxn>
                    <a:cxn ang="0">
                      <a:pos x="436" y="2"/>
                    </a:cxn>
                    <a:cxn ang="0">
                      <a:pos x="2" y="61"/>
                    </a:cxn>
                    <a:cxn ang="0">
                      <a:pos x="0" y="361"/>
                    </a:cxn>
                    <a:cxn ang="0">
                      <a:pos x="433" y="427"/>
                    </a:cxn>
                  </a:cxnLst>
                  <a:rect l="0" t="0" r="r" b="b"/>
                  <a:pathLst>
                    <a:path w="869" h="429">
                      <a:moveTo>
                        <a:pt x="433" y="427"/>
                      </a:moveTo>
                      <a:cubicBezTo>
                        <a:pt x="672" y="429"/>
                        <a:pt x="866" y="403"/>
                        <a:pt x="867" y="368"/>
                      </a:cubicBezTo>
                      <a:lnTo>
                        <a:pt x="869" y="68"/>
                      </a:lnTo>
                      <a:cubicBezTo>
                        <a:pt x="869" y="34"/>
                        <a:pt x="676" y="4"/>
                        <a:pt x="436" y="2"/>
                      </a:cubicBezTo>
                      <a:cubicBezTo>
                        <a:pt x="197" y="0"/>
                        <a:pt x="3" y="27"/>
                        <a:pt x="2" y="61"/>
                      </a:cubicBezTo>
                      <a:lnTo>
                        <a:pt x="0" y="361"/>
                      </a:lnTo>
                      <a:cubicBezTo>
                        <a:pt x="0" y="396"/>
                        <a:pt x="193" y="425"/>
                        <a:pt x="433" y="4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8" name="Freeform 1394"/>
                <p:cNvSpPr>
                  <a:spLocks/>
                </p:cNvSpPr>
                <p:nvPr/>
              </p:nvSpPr>
              <p:spPr bwMode="auto">
                <a:xfrm>
                  <a:off x="2933" y="3347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7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9">
                      <a:moveTo>
                        <a:pt x="867" y="68"/>
                      </a:moveTo>
                      <a:cubicBezTo>
                        <a:pt x="867" y="34"/>
                        <a:pt x="673" y="4"/>
                        <a:pt x="434" y="2"/>
                      </a:cubicBezTo>
                      <a:cubicBezTo>
                        <a:pt x="194" y="0"/>
                        <a:pt x="0" y="27"/>
                        <a:pt x="0" y="61"/>
                      </a:cubicBezTo>
                      <a:cubicBezTo>
                        <a:pt x="0" y="96"/>
                        <a:pt x="193" y="125"/>
                        <a:pt x="433" y="127"/>
                      </a:cubicBezTo>
                      <a:cubicBezTo>
                        <a:pt x="672" y="129"/>
                        <a:pt x="866" y="103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9" name="Freeform 1395"/>
                <p:cNvSpPr>
                  <a:spLocks/>
                </p:cNvSpPr>
                <p:nvPr/>
              </p:nvSpPr>
              <p:spPr bwMode="auto">
                <a:xfrm>
                  <a:off x="2933" y="3311"/>
                  <a:ext cx="104" cy="51"/>
                </a:xfrm>
                <a:custGeom>
                  <a:avLst/>
                  <a:gdLst/>
                  <a:ahLst/>
                  <a:cxnLst>
                    <a:cxn ang="0">
                      <a:pos x="433" y="427"/>
                    </a:cxn>
                    <a:cxn ang="0">
                      <a:pos x="867" y="368"/>
                    </a:cxn>
                    <a:cxn ang="0">
                      <a:pos x="869" y="68"/>
                    </a:cxn>
                    <a:cxn ang="0">
                      <a:pos x="436" y="2"/>
                    </a:cxn>
                    <a:cxn ang="0">
                      <a:pos x="2" y="61"/>
                    </a:cxn>
                    <a:cxn ang="0">
                      <a:pos x="0" y="361"/>
                    </a:cxn>
                    <a:cxn ang="0">
                      <a:pos x="433" y="427"/>
                    </a:cxn>
                  </a:cxnLst>
                  <a:rect l="0" t="0" r="r" b="b"/>
                  <a:pathLst>
                    <a:path w="869" h="429">
                      <a:moveTo>
                        <a:pt x="433" y="427"/>
                      </a:moveTo>
                      <a:cubicBezTo>
                        <a:pt x="672" y="429"/>
                        <a:pt x="866" y="403"/>
                        <a:pt x="867" y="368"/>
                      </a:cubicBezTo>
                      <a:lnTo>
                        <a:pt x="869" y="68"/>
                      </a:lnTo>
                      <a:cubicBezTo>
                        <a:pt x="869" y="34"/>
                        <a:pt x="676" y="4"/>
                        <a:pt x="436" y="2"/>
                      </a:cubicBezTo>
                      <a:cubicBezTo>
                        <a:pt x="197" y="0"/>
                        <a:pt x="3" y="27"/>
                        <a:pt x="2" y="61"/>
                      </a:cubicBezTo>
                      <a:lnTo>
                        <a:pt x="0" y="361"/>
                      </a:lnTo>
                      <a:cubicBezTo>
                        <a:pt x="0" y="396"/>
                        <a:pt x="193" y="425"/>
                        <a:pt x="433" y="427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40" name="Freeform 1396"/>
                <p:cNvSpPr>
                  <a:spLocks/>
                </p:cNvSpPr>
                <p:nvPr/>
              </p:nvSpPr>
              <p:spPr bwMode="auto">
                <a:xfrm>
                  <a:off x="2933" y="3347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3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21" name="Group 1402"/>
              <p:cNvGrpSpPr>
                <a:grpSpLocks/>
              </p:cNvGrpSpPr>
              <p:nvPr/>
            </p:nvGrpSpPr>
            <p:grpSpPr bwMode="auto">
              <a:xfrm>
                <a:off x="2895" y="3336"/>
                <a:ext cx="180" cy="74"/>
                <a:chOff x="2895" y="3336"/>
                <a:chExt cx="180" cy="74"/>
              </a:xfrm>
            </p:grpSpPr>
            <p:sp>
              <p:nvSpPr>
                <p:cNvPr id="2133" name="Freeform 1398"/>
                <p:cNvSpPr>
                  <a:spLocks/>
                </p:cNvSpPr>
                <p:nvPr/>
              </p:nvSpPr>
              <p:spPr bwMode="auto">
                <a:xfrm>
                  <a:off x="2895" y="3336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6"/>
                    </a:cxn>
                    <a:cxn ang="0">
                      <a:pos x="750" y="3"/>
                    </a:cxn>
                    <a:cxn ang="0">
                      <a:pos x="3" y="134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6"/>
                      </a:lnTo>
                      <a:cubicBezTo>
                        <a:pt x="1495" y="71"/>
                        <a:pt x="1162" y="7"/>
                        <a:pt x="750" y="3"/>
                      </a:cubicBezTo>
                      <a:cubicBezTo>
                        <a:pt x="338" y="0"/>
                        <a:pt x="3" y="59"/>
                        <a:pt x="3" y="134"/>
                      </a:cubicBezTo>
                      <a:lnTo>
                        <a:pt x="0" y="469"/>
                      </a:lnTo>
                      <a:cubicBezTo>
                        <a:pt x="0" y="544"/>
                        <a:pt x="333" y="608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4" name="Freeform 1399"/>
                <p:cNvSpPr>
                  <a:spLocks/>
                </p:cNvSpPr>
                <p:nvPr/>
              </p:nvSpPr>
              <p:spPr bwMode="auto">
                <a:xfrm>
                  <a:off x="2895" y="3376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2" h="280">
                      <a:moveTo>
                        <a:pt x="1492" y="146"/>
                      </a:moveTo>
                      <a:cubicBezTo>
                        <a:pt x="1492" y="70"/>
                        <a:pt x="1159" y="6"/>
                        <a:pt x="747" y="3"/>
                      </a:cubicBezTo>
                      <a:cubicBezTo>
                        <a:pt x="335" y="0"/>
                        <a:pt x="1" y="58"/>
                        <a:pt x="0" y="134"/>
                      </a:cubicBezTo>
                      <a:cubicBezTo>
                        <a:pt x="0" y="209"/>
                        <a:pt x="333" y="273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5" name="Freeform 1400"/>
                <p:cNvSpPr>
                  <a:spLocks/>
                </p:cNvSpPr>
                <p:nvPr/>
              </p:nvSpPr>
              <p:spPr bwMode="auto">
                <a:xfrm>
                  <a:off x="2895" y="3336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4" y="146"/>
                    </a:cxn>
                    <a:cxn ang="0">
                      <a:pos x="750" y="3"/>
                    </a:cxn>
                    <a:cxn ang="0">
                      <a:pos x="3" y="134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4" y="146"/>
                      </a:lnTo>
                      <a:cubicBezTo>
                        <a:pt x="1495" y="71"/>
                        <a:pt x="1162" y="7"/>
                        <a:pt x="750" y="3"/>
                      </a:cubicBezTo>
                      <a:cubicBezTo>
                        <a:pt x="338" y="0"/>
                        <a:pt x="3" y="59"/>
                        <a:pt x="3" y="134"/>
                      </a:cubicBezTo>
                      <a:lnTo>
                        <a:pt x="0" y="469"/>
                      </a:lnTo>
                      <a:cubicBezTo>
                        <a:pt x="0" y="544"/>
                        <a:pt x="333" y="608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6" name="Freeform 1401"/>
                <p:cNvSpPr>
                  <a:spLocks/>
                </p:cNvSpPr>
                <p:nvPr/>
              </p:nvSpPr>
              <p:spPr bwMode="auto">
                <a:xfrm>
                  <a:off x="2895" y="3376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22" name="Group 1408"/>
              <p:cNvGrpSpPr>
                <a:grpSpLocks/>
              </p:cNvGrpSpPr>
              <p:nvPr/>
            </p:nvGrpSpPr>
            <p:grpSpPr bwMode="auto">
              <a:xfrm>
                <a:off x="2839" y="3360"/>
                <a:ext cx="307" cy="78"/>
                <a:chOff x="2839" y="3360"/>
                <a:chExt cx="307" cy="78"/>
              </a:xfrm>
            </p:grpSpPr>
            <p:sp>
              <p:nvSpPr>
                <p:cNvPr id="2128" name="Freeform 1403"/>
                <p:cNvSpPr>
                  <a:spLocks/>
                </p:cNvSpPr>
                <p:nvPr/>
              </p:nvSpPr>
              <p:spPr bwMode="auto">
                <a:xfrm>
                  <a:off x="2855" y="3377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0"/>
                    </a:cxn>
                    <a:cxn ang="0">
                      <a:pos x="0" y="370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1"/>
                        <a:pt x="2" y="120"/>
                      </a:cubicBezTo>
                      <a:lnTo>
                        <a:pt x="0" y="370"/>
                      </a:lnTo>
                      <a:cubicBezTo>
                        <a:pt x="0" y="439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29" name="Freeform 1404"/>
                <p:cNvSpPr>
                  <a:spLocks/>
                </p:cNvSpPr>
                <p:nvPr/>
              </p:nvSpPr>
              <p:spPr bwMode="auto">
                <a:xfrm>
                  <a:off x="2839" y="3361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6"/>
                    </a:cxn>
                    <a:cxn ang="0">
                      <a:pos x="2417" y="391"/>
                    </a:cxn>
                    <a:cxn ang="0">
                      <a:pos x="2419" y="141"/>
                    </a:cxn>
                    <a:cxn ang="0">
                      <a:pos x="1212" y="6"/>
                    </a:cxn>
                    <a:cxn ang="0">
                      <a:pos x="3" y="121"/>
                    </a:cxn>
                    <a:cxn ang="0">
                      <a:pos x="1" y="371"/>
                    </a:cxn>
                    <a:cxn ang="0">
                      <a:pos x="1208" y="506"/>
                    </a:cxn>
                  </a:cxnLst>
                  <a:rect l="0" t="0" r="r" b="b"/>
                  <a:pathLst>
                    <a:path w="2420" h="511">
                      <a:moveTo>
                        <a:pt x="1208" y="506"/>
                      </a:moveTo>
                      <a:cubicBezTo>
                        <a:pt x="1875" y="511"/>
                        <a:pt x="2417" y="460"/>
                        <a:pt x="2417" y="391"/>
                      </a:cubicBezTo>
                      <a:lnTo>
                        <a:pt x="2419" y="141"/>
                      </a:lnTo>
                      <a:cubicBezTo>
                        <a:pt x="2420" y="72"/>
                        <a:pt x="1880" y="11"/>
                        <a:pt x="1212" y="6"/>
                      </a:cubicBezTo>
                      <a:cubicBezTo>
                        <a:pt x="545" y="0"/>
                        <a:pt x="3" y="52"/>
                        <a:pt x="3" y="121"/>
                      </a:cubicBezTo>
                      <a:lnTo>
                        <a:pt x="1" y="371"/>
                      </a:lnTo>
                      <a:cubicBezTo>
                        <a:pt x="0" y="440"/>
                        <a:pt x="541" y="500"/>
                        <a:pt x="1208" y="506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0" name="Freeform 1405"/>
                <p:cNvSpPr>
                  <a:spLocks/>
                </p:cNvSpPr>
                <p:nvPr/>
              </p:nvSpPr>
              <p:spPr bwMode="auto">
                <a:xfrm>
                  <a:off x="2839" y="3391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1"/>
                    </a:cxn>
                    <a:cxn ang="0">
                      <a:pos x="1210" y="6"/>
                    </a:cxn>
                    <a:cxn ang="0">
                      <a:pos x="1" y="121"/>
                    </a:cxn>
                    <a:cxn ang="0">
                      <a:pos x="1208" y="256"/>
                    </a:cxn>
                    <a:cxn ang="0">
                      <a:pos x="2417" y="141"/>
                    </a:cxn>
                  </a:cxnLst>
                  <a:rect l="0" t="0" r="r" b="b"/>
                  <a:pathLst>
                    <a:path w="2418" h="261">
                      <a:moveTo>
                        <a:pt x="2417" y="141"/>
                      </a:moveTo>
                      <a:cubicBezTo>
                        <a:pt x="2418" y="72"/>
                        <a:pt x="1877" y="11"/>
                        <a:pt x="1210" y="6"/>
                      </a:cubicBezTo>
                      <a:cubicBezTo>
                        <a:pt x="543" y="0"/>
                        <a:pt x="1" y="52"/>
                        <a:pt x="1" y="121"/>
                      </a:cubicBezTo>
                      <a:cubicBezTo>
                        <a:pt x="0" y="190"/>
                        <a:pt x="541" y="250"/>
                        <a:pt x="1208" y="256"/>
                      </a:cubicBezTo>
                      <a:cubicBezTo>
                        <a:pt x="1875" y="261"/>
                        <a:pt x="2417" y="210"/>
                        <a:pt x="2417" y="141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1" name="Freeform 1406"/>
                <p:cNvSpPr>
                  <a:spLocks/>
                </p:cNvSpPr>
                <p:nvPr/>
              </p:nvSpPr>
              <p:spPr bwMode="auto">
                <a:xfrm>
                  <a:off x="2839" y="3360"/>
                  <a:ext cx="291" cy="62"/>
                </a:xfrm>
                <a:custGeom>
                  <a:avLst/>
                  <a:gdLst/>
                  <a:ahLst/>
                  <a:cxnLst>
                    <a:cxn ang="0">
                      <a:pos x="1208" y="506"/>
                    </a:cxn>
                    <a:cxn ang="0">
                      <a:pos x="2417" y="391"/>
                    </a:cxn>
                    <a:cxn ang="0">
                      <a:pos x="2419" y="141"/>
                    </a:cxn>
                    <a:cxn ang="0">
                      <a:pos x="1212" y="6"/>
                    </a:cxn>
                    <a:cxn ang="0">
                      <a:pos x="3" y="121"/>
                    </a:cxn>
                    <a:cxn ang="0">
                      <a:pos x="1" y="371"/>
                    </a:cxn>
                    <a:cxn ang="0">
                      <a:pos x="1208" y="506"/>
                    </a:cxn>
                  </a:cxnLst>
                  <a:rect l="0" t="0" r="r" b="b"/>
                  <a:pathLst>
                    <a:path w="2420" h="511">
                      <a:moveTo>
                        <a:pt x="1208" y="506"/>
                      </a:moveTo>
                      <a:cubicBezTo>
                        <a:pt x="1875" y="511"/>
                        <a:pt x="2417" y="460"/>
                        <a:pt x="2417" y="391"/>
                      </a:cubicBezTo>
                      <a:lnTo>
                        <a:pt x="2419" y="141"/>
                      </a:lnTo>
                      <a:cubicBezTo>
                        <a:pt x="2420" y="72"/>
                        <a:pt x="1880" y="11"/>
                        <a:pt x="1212" y="6"/>
                      </a:cubicBezTo>
                      <a:cubicBezTo>
                        <a:pt x="545" y="0"/>
                        <a:pt x="3" y="52"/>
                        <a:pt x="3" y="121"/>
                      </a:cubicBezTo>
                      <a:lnTo>
                        <a:pt x="1" y="371"/>
                      </a:lnTo>
                      <a:cubicBezTo>
                        <a:pt x="0" y="440"/>
                        <a:pt x="541" y="500"/>
                        <a:pt x="1208" y="50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2" name="Freeform 1407"/>
                <p:cNvSpPr>
                  <a:spLocks/>
                </p:cNvSpPr>
                <p:nvPr/>
              </p:nvSpPr>
              <p:spPr bwMode="auto">
                <a:xfrm>
                  <a:off x="2839" y="3390"/>
                  <a:ext cx="290" cy="17"/>
                </a:xfrm>
                <a:custGeom>
                  <a:avLst/>
                  <a:gdLst/>
                  <a:ahLst/>
                  <a:cxnLst>
                    <a:cxn ang="0">
                      <a:pos x="290" y="17"/>
                    </a:cxn>
                    <a:cxn ang="0">
                      <a:pos x="145" y="1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290" h="17">
                      <a:moveTo>
                        <a:pt x="290" y="17"/>
                      </a:moveTo>
                      <a:cubicBezTo>
                        <a:pt x="290" y="9"/>
                        <a:pt x="225" y="2"/>
                        <a:pt x="145" y="1"/>
                      </a:cubicBezTo>
                      <a:cubicBezTo>
                        <a:pt x="65" y="0"/>
                        <a:pt x="0" y="7"/>
                        <a:pt x="0" y="15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23" name="Freeform 1409"/>
              <p:cNvSpPr>
                <a:spLocks/>
              </p:cNvSpPr>
              <p:nvPr/>
            </p:nvSpPr>
            <p:spPr bwMode="auto">
              <a:xfrm>
                <a:off x="2984" y="3393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5" y="0"/>
                  </a:cxn>
                  <a:cxn ang="0">
                    <a:pos x="0" y="13"/>
                  </a:cxn>
                  <a:cxn ang="0">
                    <a:pos x="25" y="25"/>
                  </a:cxn>
                </a:cxnLst>
                <a:rect l="0" t="0" r="r" b="b"/>
                <a:pathLst>
                  <a:path w="50" h="26">
                    <a:moveTo>
                      <a:pt x="25" y="25"/>
                    </a:moveTo>
                    <a:cubicBezTo>
                      <a:pt x="39" y="26"/>
                      <a:pt x="50" y="20"/>
                      <a:pt x="50" y="13"/>
                    </a:cubicBezTo>
                    <a:cubicBezTo>
                      <a:pt x="50" y="6"/>
                      <a:pt x="39" y="1"/>
                      <a:pt x="25" y="0"/>
                    </a:cubicBezTo>
                    <a:cubicBezTo>
                      <a:pt x="11" y="0"/>
                      <a:pt x="0" y="6"/>
                      <a:pt x="0" y="13"/>
                    </a:cubicBezTo>
                    <a:cubicBezTo>
                      <a:pt x="0" y="20"/>
                      <a:pt x="11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4" name="Freeform 1410"/>
              <p:cNvSpPr>
                <a:spLocks/>
              </p:cNvSpPr>
              <p:nvPr/>
            </p:nvSpPr>
            <p:spPr bwMode="auto">
              <a:xfrm>
                <a:off x="3093" y="3405"/>
                <a:ext cx="9" cy="5"/>
              </a:xfrm>
              <a:custGeom>
                <a:avLst/>
                <a:gdLst/>
                <a:ahLst/>
                <a:cxnLst>
                  <a:cxn ang="0">
                    <a:pos x="38" y="42"/>
                  </a:cxn>
                  <a:cxn ang="0">
                    <a:pos x="75" y="22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8" y="42"/>
                  </a:cxn>
                </a:cxnLst>
                <a:rect l="0" t="0" r="r" b="b"/>
                <a:pathLst>
                  <a:path w="76" h="42">
                    <a:moveTo>
                      <a:pt x="38" y="42"/>
                    </a:moveTo>
                    <a:cubicBezTo>
                      <a:pt x="59" y="42"/>
                      <a:pt x="75" y="33"/>
                      <a:pt x="75" y="22"/>
                    </a:cubicBezTo>
                    <a:cubicBezTo>
                      <a:pt x="76" y="10"/>
                      <a:pt x="59" y="1"/>
                      <a:pt x="38" y="0"/>
                    </a:cubicBezTo>
                    <a:cubicBezTo>
                      <a:pt x="17" y="0"/>
                      <a:pt x="1" y="9"/>
                      <a:pt x="0" y="21"/>
                    </a:cubicBezTo>
                    <a:cubicBezTo>
                      <a:pt x="0" y="33"/>
                      <a:pt x="17" y="42"/>
                      <a:pt x="38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5" name="Freeform 1411"/>
              <p:cNvSpPr>
                <a:spLocks/>
              </p:cNvSpPr>
              <p:nvPr/>
            </p:nvSpPr>
            <p:spPr bwMode="auto">
              <a:xfrm>
                <a:off x="2864" y="3401"/>
                <a:ext cx="9" cy="5"/>
              </a:xfrm>
              <a:custGeom>
                <a:avLst/>
                <a:gdLst/>
                <a:ahLst/>
                <a:cxnLst>
                  <a:cxn ang="0">
                    <a:pos x="37" y="42"/>
                  </a:cxn>
                  <a:cxn ang="0">
                    <a:pos x="75" y="21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7" y="42"/>
                  </a:cxn>
                </a:cxnLst>
                <a:rect l="0" t="0" r="r" b="b"/>
                <a:pathLst>
                  <a:path w="75" h="42">
                    <a:moveTo>
                      <a:pt x="37" y="42"/>
                    </a:moveTo>
                    <a:cubicBezTo>
                      <a:pt x="58" y="42"/>
                      <a:pt x="75" y="33"/>
                      <a:pt x="75" y="21"/>
                    </a:cubicBezTo>
                    <a:cubicBezTo>
                      <a:pt x="75" y="10"/>
                      <a:pt x="59" y="0"/>
                      <a:pt x="38" y="0"/>
                    </a:cubicBezTo>
                    <a:cubicBezTo>
                      <a:pt x="17" y="0"/>
                      <a:pt x="0" y="9"/>
                      <a:pt x="0" y="21"/>
                    </a:cubicBezTo>
                    <a:cubicBezTo>
                      <a:pt x="0" y="32"/>
                      <a:pt x="17" y="42"/>
                      <a:pt x="37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6" name="Freeform 1412"/>
              <p:cNvSpPr>
                <a:spLocks/>
              </p:cNvSpPr>
              <p:nvPr/>
            </p:nvSpPr>
            <p:spPr bwMode="auto">
              <a:xfrm>
                <a:off x="2922" y="3393"/>
                <a:ext cx="8" cy="5"/>
              </a:xfrm>
              <a:custGeom>
                <a:avLst/>
                <a:gdLst/>
                <a:ahLst/>
                <a:cxnLst>
                  <a:cxn ang="0">
                    <a:pos x="34" y="42"/>
                  </a:cxn>
                  <a:cxn ang="0">
                    <a:pos x="67" y="22"/>
                  </a:cxn>
                  <a:cxn ang="0">
                    <a:pos x="34" y="0"/>
                  </a:cxn>
                  <a:cxn ang="0">
                    <a:pos x="0" y="21"/>
                  </a:cxn>
                  <a:cxn ang="0">
                    <a:pos x="34" y="42"/>
                  </a:cxn>
                </a:cxnLst>
                <a:rect l="0" t="0" r="r" b="b"/>
                <a:pathLst>
                  <a:path w="67" h="42">
                    <a:moveTo>
                      <a:pt x="34" y="42"/>
                    </a:moveTo>
                    <a:cubicBezTo>
                      <a:pt x="52" y="42"/>
                      <a:pt x="67" y="33"/>
                      <a:pt x="67" y="22"/>
                    </a:cubicBezTo>
                    <a:cubicBezTo>
                      <a:pt x="67" y="10"/>
                      <a:pt x="52" y="1"/>
                      <a:pt x="34" y="0"/>
                    </a:cubicBezTo>
                    <a:cubicBezTo>
                      <a:pt x="16" y="0"/>
                      <a:pt x="1" y="10"/>
                      <a:pt x="0" y="21"/>
                    </a:cubicBezTo>
                    <a:cubicBezTo>
                      <a:pt x="0" y="33"/>
                      <a:pt x="15" y="42"/>
                      <a:pt x="34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7" name="Freeform 1413"/>
              <p:cNvSpPr>
                <a:spLocks/>
              </p:cNvSpPr>
              <p:nvPr/>
            </p:nvSpPr>
            <p:spPr bwMode="auto">
              <a:xfrm>
                <a:off x="3041" y="3396"/>
                <a:ext cx="7" cy="4"/>
              </a:xfrm>
              <a:custGeom>
                <a:avLst/>
                <a:gdLst/>
                <a:ahLst/>
                <a:cxnLst>
                  <a:cxn ang="0">
                    <a:pos x="29" y="34"/>
                  </a:cxn>
                  <a:cxn ang="0">
                    <a:pos x="58" y="17"/>
                  </a:cxn>
                  <a:cxn ang="0">
                    <a:pos x="29" y="0"/>
                  </a:cxn>
                  <a:cxn ang="0">
                    <a:pos x="0" y="17"/>
                  </a:cxn>
                  <a:cxn ang="0">
                    <a:pos x="29" y="34"/>
                  </a:cxn>
                </a:cxnLst>
                <a:rect l="0" t="0" r="r" b="b"/>
                <a:pathLst>
                  <a:path w="59" h="34">
                    <a:moveTo>
                      <a:pt x="29" y="34"/>
                    </a:moveTo>
                    <a:cubicBezTo>
                      <a:pt x="45" y="34"/>
                      <a:pt x="58" y="27"/>
                      <a:pt x="58" y="17"/>
                    </a:cubicBezTo>
                    <a:cubicBezTo>
                      <a:pt x="59" y="8"/>
                      <a:pt x="46" y="1"/>
                      <a:pt x="29" y="0"/>
                    </a:cubicBezTo>
                    <a:cubicBezTo>
                      <a:pt x="13" y="0"/>
                      <a:pt x="0" y="8"/>
                      <a:pt x="0" y="17"/>
                    </a:cubicBezTo>
                    <a:cubicBezTo>
                      <a:pt x="0" y="26"/>
                      <a:pt x="13" y="34"/>
                      <a:pt x="29" y="34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01" name="Group 1419"/>
            <p:cNvGrpSpPr>
              <a:grpSpLocks/>
            </p:cNvGrpSpPr>
            <p:nvPr/>
          </p:nvGrpSpPr>
          <p:grpSpPr bwMode="auto">
            <a:xfrm>
              <a:off x="4198938" y="4886326"/>
              <a:ext cx="166687" cy="80963"/>
              <a:chOff x="2645" y="3078"/>
              <a:chExt cx="105" cy="51"/>
            </a:xfrm>
          </p:grpSpPr>
          <p:sp>
            <p:nvSpPr>
              <p:cNvPr id="2116" name="Freeform 1415"/>
              <p:cNvSpPr>
                <a:spLocks/>
              </p:cNvSpPr>
              <p:nvPr/>
            </p:nvSpPr>
            <p:spPr bwMode="auto">
              <a:xfrm>
                <a:off x="2645" y="3078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7" name="Freeform 1416"/>
              <p:cNvSpPr>
                <a:spLocks/>
              </p:cNvSpPr>
              <p:nvPr/>
            </p:nvSpPr>
            <p:spPr bwMode="auto">
              <a:xfrm>
                <a:off x="2645" y="3114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4" y="0"/>
                      <a:pt x="0" y="26"/>
                      <a:pt x="0" y="61"/>
                    </a:cubicBezTo>
                    <a:cubicBezTo>
                      <a:pt x="0" y="95"/>
                      <a:pt x="193" y="125"/>
                      <a:pt x="433" y="126"/>
                    </a:cubicBezTo>
                    <a:cubicBezTo>
                      <a:pt x="672" y="128"/>
                      <a:pt x="866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8" name="Freeform 1417"/>
              <p:cNvSpPr>
                <a:spLocks/>
              </p:cNvSpPr>
              <p:nvPr/>
            </p:nvSpPr>
            <p:spPr bwMode="auto">
              <a:xfrm>
                <a:off x="2645" y="3078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9" name="Freeform 1418"/>
              <p:cNvSpPr>
                <a:spLocks/>
              </p:cNvSpPr>
              <p:nvPr/>
            </p:nvSpPr>
            <p:spPr bwMode="auto">
              <a:xfrm>
                <a:off x="2645" y="3114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02" name="Group 1424"/>
            <p:cNvGrpSpPr>
              <a:grpSpLocks/>
            </p:cNvGrpSpPr>
            <p:nvPr/>
          </p:nvGrpSpPr>
          <p:grpSpPr bwMode="auto">
            <a:xfrm>
              <a:off x="4138613" y="4926013"/>
              <a:ext cx="285750" cy="117475"/>
              <a:chOff x="2607" y="3103"/>
              <a:chExt cx="180" cy="74"/>
            </a:xfrm>
          </p:grpSpPr>
          <p:sp>
            <p:nvSpPr>
              <p:cNvPr id="2112" name="Freeform 1420"/>
              <p:cNvSpPr>
                <a:spLocks/>
              </p:cNvSpPr>
              <p:nvPr/>
            </p:nvSpPr>
            <p:spPr bwMode="auto">
              <a:xfrm>
                <a:off x="2607" y="3103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3" name="Freeform 1421"/>
              <p:cNvSpPr>
                <a:spLocks/>
              </p:cNvSpPr>
              <p:nvPr/>
            </p:nvSpPr>
            <p:spPr bwMode="auto">
              <a:xfrm>
                <a:off x="2607" y="3143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4" name="Freeform 1422"/>
              <p:cNvSpPr>
                <a:spLocks/>
              </p:cNvSpPr>
              <p:nvPr/>
            </p:nvSpPr>
            <p:spPr bwMode="auto">
              <a:xfrm>
                <a:off x="2607" y="3103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5" name="Freeform 1423"/>
              <p:cNvSpPr>
                <a:spLocks/>
              </p:cNvSpPr>
              <p:nvPr/>
            </p:nvSpPr>
            <p:spPr bwMode="auto">
              <a:xfrm>
                <a:off x="2607" y="3143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03" name="Group 1430"/>
            <p:cNvGrpSpPr>
              <a:grpSpLocks/>
            </p:cNvGrpSpPr>
            <p:nvPr/>
          </p:nvGrpSpPr>
          <p:grpSpPr bwMode="auto">
            <a:xfrm>
              <a:off x="4049713" y="4965701"/>
              <a:ext cx="487362" cy="122238"/>
              <a:chOff x="2551" y="3128"/>
              <a:chExt cx="307" cy="77"/>
            </a:xfrm>
          </p:grpSpPr>
          <p:sp>
            <p:nvSpPr>
              <p:cNvPr id="2107" name="Freeform 1425"/>
              <p:cNvSpPr>
                <a:spLocks/>
              </p:cNvSpPr>
              <p:nvPr/>
            </p:nvSpPr>
            <p:spPr bwMode="auto">
              <a:xfrm>
                <a:off x="2567" y="3144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8" name="Freeform 1426"/>
              <p:cNvSpPr>
                <a:spLocks/>
              </p:cNvSpPr>
              <p:nvPr/>
            </p:nvSpPr>
            <p:spPr bwMode="auto">
              <a:xfrm>
                <a:off x="2551" y="3128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9" name="Freeform 1427"/>
              <p:cNvSpPr>
                <a:spLocks/>
              </p:cNvSpPr>
              <p:nvPr/>
            </p:nvSpPr>
            <p:spPr bwMode="auto">
              <a:xfrm>
                <a:off x="2551" y="3158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10" y="5"/>
                  </a:cxn>
                  <a:cxn ang="0">
                    <a:pos x="1" y="120"/>
                  </a:cxn>
                  <a:cxn ang="0">
                    <a:pos x="1208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8" h="261">
                    <a:moveTo>
                      <a:pt x="2417" y="140"/>
                    </a:moveTo>
                    <a:cubicBezTo>
                      <a:pt x="2418" y="71"/>
                      <a:pt x="1877" y="11"/>
                      <a:pt x="1210" y="5"/>
                    </a:cubicBezTo>
                    <a:cubicBezTo>
                      <a:pt x="543" y="0"/>
                      <a:pt x="1" y="51"/>
                      <a:pt x="1" y="120"/>
                    </a:cubicBezTo>
                    <a:cubicBezTo>
                      <a:pt x="0" y="189"/>
                      <a:pt x="541" y="250"/>
                      <a:pt x="1208" y="255"/>
                    </a:cubicBezTo>
                    <a:cubicBezTo>
                      <a:pt x="1875" y="261"/>
                      <a:pt x="2417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0" name="Freeform 1428"/>
              <p:cNvSpPr>
                <a:spLocks/>
              </p:cNvSpPr>
              <p:nvPr/>
            </p:nvSpPr>
            <p:spPr bwMode="auto">
              <a:xfrm>
                <a:off x="2551" y="3128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1" name="Freeform 1429"/>
              <p:cNvSpPr>
                <a:spLocks/>
              </p:cNvSpPr>
              <p:nvPr/>
            </p:nvSpPr>
            <p:spPr bwMode="auto">
              <a:xfrm>
                <a:off x="2551" y="3158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04" name="Freeform 1431"/>
            <p:cNvSpPr>
              <a:spLocks/>
            </p:cNvSpPr>
            <p:nvPr/>
          </p:nvSpPr>
          <p:spPr bwMode="auto">
            <a:xfrm>
              <a:off x="4279900" y="5016501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0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0" y="6"/>
                    <a:pt x="39" y="0"/>
                    <a:pt x="25" y="0"/>
                  </a:cubicBezTo>
                  <a:cubicBezTo>
                    <a:pt x="11" y="0"/>
                    <a:pt x="0" y="5"/>
                    <a:pt x="0" y="12"/>
                  </a:cubicBezTo>
                  <a:cubicBezTo>
                    <a:pt x="0" y="19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5" name="Freeform 1432"/>
            <p:cNvSpPr>
              <a:spLocks/>
            </p:cNvSpPr>
            <p:nvPr/>
          </p:nvSpPr>
          <p:spPr bwMode="auto">
            <a:xfrm>
              <a:off x="4452938" y="5035551"/>
              <a:ext cx="14287" cy="7938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6" name="Freeform 1433"/>
            <p:cNvSpPr>
              <a:spLocks/>
            </p:cNvSpPr>
            <p:nvPr/>
          </p:nvSpPr>
          <p:spPr bwMode="auto">
            <a:xfrm>
              <a:off x="4089400" y="5029201"/>
              <a:ext cx="14287" cy="7938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9" y="1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7" name="Freeform 1434"/>
            <p:cNvSpPr>
              <a:spLocks/>
            </p:cNvSpPr>
            <p:nvPr/>
          </p:nvSpPr>
          <p:spPr bwMode="auto">
            <a:xfrm>
              <a:off x="4181475" y="5016501"/>
              <a:ext cx="12700" cy="7938"/>
            </a:xfrm>
            <a:custGeom>
              <a:avLst/>
              <a:gdLst/>
              <a:ahLst/>
              <a:cxnLst>
                <a:cxn ang="0">
                  <a:pos x="34" y="41"/>
                </a:cxn>
                <a:cxn ang="0">
                  <a:pos x="67" y="21"/>
                </a:cxn>
                <a:cxn ang="0">
                  <a:pos x="34" y="0"/>
                </a:cxn>
                <a:cxn ang="0">
                  <a:pos x="0" y="20"/>
                </a:cxn>
                <a:cxn ang="0">
                  <a:pos x="34" y="41"/>
                </a:cxn>
              </a:cxnLst>
              <a:rect l="0" t="0" r="r" b="b"/>
              <a:pathLst>
                <a:path w="67" h="42">
                  <a:moveTo>
                    <a:pt x="34" y="41"/>
                  </a:moveTo>
                  <a:cubicBezTo>
                    <a:pt x="52" y="42"/>
                    <a:pt x="67" y="32"/>
                    <a:pt x="67" y="21"/>
                  </a:cubicBezTo>
                  <a:cubicBezTo>
                    <a:pt x="67" y="9"/>
                    <a:pt x="52" y="0"/>
                    <a:pt x="34" y="0"/>
                  </a:cubicBezTo>
                  <a:cubicBezTo>
                    <a:pt x="16" y="0"/>
                    <a:pt x="1" y="9"/>
                    <a:pt x="0" y="20"/>
                  </a:cubicBezTo>
                  <a:cubicBezTo>
                    <a:pt x="0" y="32"/>
                    <a:pt x="15" y="41"/>
                    <a:pt x="34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8" name="Freeform 1435"/>
            <p:cNvSpPr>
              <a:spLocks/>
            </p:cNvSpPr>
            <p:nvPr/>
          </p:nvSpPr>
          <p:spPr bwMode="auto">
            <a:xfrm>
              <a:off x="4370388" y="5021263"/>
              <a:ext cx="11112" cy="6350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6"/>
                </a:cxn>
                <a:cxn ang="0">
                  <a:pos x="29" y="33"/>
                </a:cxn>
              </a:cxnLst>
              <a:rect l="0" t="0" r="r" b="b"/>
              <a:pathLst>
                <a:path w="59" h="33">
                  <a:moveTo>
                    <a:pt x="29" y="33"/>
                  </a:moveTo>
                  <a:cubicBezTo>
                    <a:pt x="45" y="33"/>
                    <a:pt x="58" y="26"/>
                    <a:pt x="58" y="17"/>
                  </a:cubicBezTo>
                  <a:cubicBezTo>
                    <a:pt x="59" y="7"/>
                    <a:pt x="46" y="0"/>
                    <a:pt x="29" y="0"/>
                  </a:cubicBezTo>
                  <a:cubicBezTo>
                    <a:pt x="13" y="0"/>
                    <a:pt x="0" y="7"/>
                    <a:pt x="0" y="16"/>
                  </a:cubicBezTo>
                  <a:cubicBezTo>
                    <a:pt x="0" y="25"/>
                    <a:pt x="13" y="33"/>
                    <a:pt x="29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09" name="Group 1440"/>
            <p:cNvGrpSpPr>
              <a:grpSpLocks/>
            </p:cNvGrpSpPr>
            <p:nvPr/>
          </p:nvGrpSpPr>
          <p:grpSpPr bwMode="auto">
            <a:xfrm>
              <a:off x="4198938" y="4886326"/>
              <a:ext cx="166687" cy="80963"/>
              <a:chOff x="2645" y="3078"/>
              <a:chExt cx="105" cy="51"/>
            </a:xfrm>
          </p:grpSpPr>
          <p:sp>
            <p:nvSpPr>
              <p:cNvPr id="2103" name="Freeform 1436"/>
              <p:cNvSpPr>
                <a:spLocks/>
              </p:cNvSpPr>
              <p:nvPr/>
            </p:nvSpPr>
            <p:spPr bwMode="auto">
              <a:xfrm>
                <a:off x="2645" y="3078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4" name="Freeform 1437"/>
              <p:cNvSpPr>
                <a:spLocks/>
              </p:cNvSpPr>
              <p:nvPr/>
            </p:nvSpPr>
            <p:spPr bwMode="auto">
              <a:xfrm>
                <a:off x="2645" y="3114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4" y="0"/>
                      <a:pt x="0" y="26"/>
                      <a:pt x="0" y="61"/>
                    </a:cubicBezTo>
                    <a:cubicBezTo>
                      <a:pt x="0" y="95"/>
                      <a:pt x="193" y="125"/>
                      <a:pt x="433" y="126"/>
                    </a:cubicBezTo>
                    <a:cubicBezTo>
                      <a:pt x="672" y="128"/>
                      <a:pt x="866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5" name="Freeform 1438"/>
              <p:cNvSpPr>
                <a:spLocks/>
              </p:cNvSpPr>
              <p:nvPr/>
            </p:nvSpPr>
            <p:spPr bwMode="auto">
              <a:xfrm>
                <a:off x="2645" y="3078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6" name="Freeform 1439"/>
              <p:cNvSpPr>
                <a:spLocks/>
              </p:cNvSpPr>
              <p:nvPr/>
            </p:nvSpPr>
            <p:spPr bwMode="auto">
              <a:xfrm>
                <a:off x="2645" y="3114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10" name="Group 1445"/>
            <p:cNvGrpSpPr>
              <a:grpSpLocks/>
            </p:cNvGrpSpPr>
            <p:nvPr/>
          </p:nvGrpSpPr>
          <p:grpSpPr bwMode="auto">
            <a:xfrm>
              <a:off x="4138613" y="4926013"/>
              <a:ext cx="285750" cy="117475"/>
              <a:chOff x="2607" y="3103"/>
              <a:chExt cx="180" cy="74"/>
            </a:xfrm>
          </p:grpSpPr>
          <p:sp>
            <p:nvSpPr>
              <p:cNvPr id="2099" name="Freeform 1441"/>
              <p:cNvSpPr>
                <a:spLocks/>
              </p:cNvSpPr>
              <p:nvPr/>
            </p:nvSpPr>
            <p:spPr bwMode="auto">
              <a:xfrm>
                <a:off x="2607" y="3103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0" name="Freeform 1442"/>
              <p:cNvSpPr>
                <a:spLocks/>
              </p:cNvSpPr>
              <p:nvPr/>
            </p:nvSpPr>
            <p:spPr bwMode="auto">
              <a:xfrm>
                <a:off x="2607" y="3143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1" name="Freeform 1443"/>
              <p:cNvSpPr>
                <a:spLocks/>
              </p:cNvSpPr>
              <p:nvPr/>
            </p:nvSpPr>
            <p:spPr bwMode="auto">
              <a:xfrm>
                <a:off x="2607" y="3103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2" name="Freeform 1444"/>
              <p:cNvSpPr>
                <a:spLocks/>
              </p:cNvSpPr>
              <p:nvPr/>
            </p:nvSpPr>
            <p:spPr bwMode="auto">
              <a:xfrm>
                <a:off x="2607" y="3143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11" name="Group 1451"/>
            <p:cNvGrpSpPr>
              <a:grpSpLocks/>
            </p:cNvGrpSpPr>
            <p:nvPr/>
          </p:nvGrpSpPr>
          <p:grpSpPr bwMode="auto">
            <a:xfrm>
              <a:off x="4049713" y="4965701"/>
              <a:ext cx="487362" cy="122238"/>
              <a:chOff x="2551" y="3128"/>
              <a:chExt cx="307" cy="77"/>
            </a:xfrm>
          </p:grpSpPr>
          <p:sp>
            <p:nvSpPr>
              <p:cNvPr id="2094" name="Freeform 1446"/>
              <p:cNvSpPr>
                <a:spLocks/>
              </p:cNvSpPr>
              <p:nvPr/>
            </p:nvSpPr>
            <p:spPr bwMode="auto">
              <a:xfrm>
                <a:off x="2567" y="3144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5" name="Freeform 1447"/>
              <p:cNvSpPr>
                <a:spLocks/>
              </p:cNvSpPr>
              <p:nvPr/>
            </p:nvSpPr>
            <p:spPr bwMode="auto">
              <a:xfrm>
                <a:off x="2551" y="3128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6" name="Freeform 1448"/>
              <p:cNvSpPr>
                <a:spLocks/>
              </p:cNvSpPr>
              <p:nvPr/>
            </p:nvSpPr>
            <p:spPr bwMode="auto">
              <a:xfrm>
                <a:off x="2551" y="3158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10" y="5"/>
                  </a:cxn>
                  <a:cxn ang="0">
                    <a:pos x="1" y="120"/>
                  </a:cxn>
                  <a:cxn ang="0">
                    <a:pos x="1208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8" h="261">
                    <a:moveTo>
                      <a:pt x="2417" y="140"/>
                    </a:moveTo>
                    <a:cubicBezTo>
                      <a:pt x="2418" y="71"/>
                      <a:pt x="1877" y="11"/>
                      <a:pt x="1210" y="5"/>
                    </a:cubicBezTo>
                    <a:cubicBezTo>
                      <a:pt x="543" y="0"/>
                      <a:pt x="1" y="51"/>
                      <a:pt x="1" y="120"/>
                    </a:cubicBezTo>
                    <a:cubicBezTo>
                      <a:pt x="0" y="189"/>
                      <a:pt x="541" y="250"/>
                      <a:pt x="1208" y="255"/>
                    </a:cubicBezTo>
                    <a:cubicBezTo>
                      <a:pt x="1875" y="261"/>
                      <a:pt x="2417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7" name="Freeform 1449"/>
              <p:cNvSpPr>
                <a:spLocks/>
              </p:cNvSpPr>
              <p:nvPr/>
            </p:nvSpPr>
            <p:spPr bwMode="auto">
              <a:xfrm>
                <a:off x="2551" y="3128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8" name="Freeform 1450"/>
              <p:cNvSpPr>
                <a:spLocks/>
              </p:cNvSpPr>
              <p:nvPr/>
            </p:nvSpPr>
            <p:spPr bwMode="auto">
              <a:xfrm>
                <a:off x="2551" y="3158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12" name="Freeform 1452"/>
            <p:cNvSpPr>
              <a:spLocks/>
            </p:cNvSpPr>
            <p:nvPr/>
          </p:nvSpPr>
          <p:spPr bwMode="auto">
            <a:xfrm>
              <a:off x="4279900" y="5016501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0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0" y="6"/>
                    <a:pt x="39" y="0"/>
                    <a:pt x="25" y="0"/>
                  </a:cubicBezTo>
                  <a:cubicBezTo>
                    <a:pt x="11" y="0"/>
                    <a:pt x="0" y="5"/>
                    <a:pt x="0" y="12"/>
                  </a:cubicBezTo>
                  <a:cubicBezTo>
                    <a:pt x="0" y="19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3" name="Freeform 1453"/>
            <p:cNvSpPr>
              <a:spLocks/>
            </p:cNvSpPr>
            <p:nvPr/>
          </p:nvSpPr>
          <p:spPr bwMode="auto">
            <a:xfrm>
              <a:off x="4452938" y="5035551"/>
              <a:ext cx="14287" cy="7938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4" name="Freeform 1454"/>
            <p:cNvSpPr>
              <a:spLocks/>
            </p:cNvSpPr>
            <p:nvPr/>
          </p:nvSpPr>
          <p:spPr bwMode="auto">
            <a:xfrm>
              <a:off x="4089400" y="5029201"/>
              <a:ext cx="14287" cy="7938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9" y="1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5" name="Freeform 1455"/>
            <p:cNvSpPr>
              <a:spLocks/>
            </p:cNvSpPr>
            <p:nvPr/>
          </p:nvSpPr>
          <p:spPr bwMode="auto">
            <a:xfrm>
              <a:off x="4181475" y="5016501"/>
              <a:ext cx="12700" cy="7938"/>
            </a:xfrm>
            <a:custGeom>
              <a:avLst/>
              <a:gdLst/>
              <a:ahLst/>
              <a:cxnLst>
                <a:cxn ang="0">
                  <a:pos x="34" y="41"/>
                </a:cxn>
                <a:cxn ang="0">
                  <a:pos x="67" y="21"/>
                </a:cxn>
                <a:cxn ang="0">
                  <a:pos x="34" y="0"/>
                </a:cxn>
                <a:cxn ang="0">
                  <a:pos x="0" y="20"/>
                </a:cxn>
                <a:cxn ang="0">
                  <a:pos x="34" y="41"/>
                </a:cxn>
              </a:cxnLst>
              <a:rect l="0" t="0" r="r" b="b"/>
              <a:pathLst>
                <a:path w="67" h="42">
                  <a:moveTo>
                    <a:pt x="34" y="41"/>
                  </a:moveTo>
                  <a:cubicBezTo>
                    <a:pt x="52" y="42"/>
                    <a:pt x="67" y="32"/>
                    <a:pt x="67" y="21"/>
                  </a:cubicBezTo>
                  <a:cubicBezTo>
                    <a:pt x="67" y="9"/>
                    <a:pt x="52" y="0"/>
                    <a:pt x="34" y="0"/>
                  </a:cubicBezTo>
                  <a:cubicBezTo>
                    <a:pt x="16" y="0"/>
                    <a:pt x="1" y="9"/>
                    <a:pt x="0" y="20"/>
                  </a:cubicBezTo>
                  <a:cubicBezTo>
                    <a:pt x="0" y="32"/>
                    <a:pt x="15" y="41"/>
                    <a:pt x="34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6" name="Freeform 1456"/>
            <p:cNvSpPr>
              <a:spLocks/>
            </p:cNvSpPr>
            <p:nvPr/>
          </p:nvSpPr>
          <p:spPr bwMode="auto">
            <a:xfrm>
              <a:off x="4370388" y="5021263"/>
              <a:ext cx="11112" cy="6350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6"/>
                </a:cxn>
                <a:cxn ang="0">
                  <a:pos x="29" y="33"/>
                </a:cxn>
              </a:cxnLst>
              <a:rect l="0" t="0" r="r" b="b"/>
              <a:pathLst>
                <a:path w="59" h="33">
                  <a:moveTo>
                    <a:pt x="29" y="33"/>
                  </a:moveTo>
                  <a:cubicBezTo>
                    <a:pt x="45" y="33"/>
                    <a:pt x="58" y="26"/>
                    <a:pt x="58" y="17"/>
                  </a:cubicBezTo>
                  <a:cubicBezTo>
                    <a:pt x="59" y="7"/>
                    <a:pt x="46" y="0"/>
                    <a:pt x="29" y="0"/>
                  </a:cubicBezTo>
                  <a:cubicBezTo>
                    <a:pt x="13" y="0"/>
                    <a:pt x="0" y="7"/>
                    <a:pt x="0" y="16"/>
                  </a:cubicBezTo>
                  <a:cubicBezTo>
                    <a:pt x="0" y="25"/>
                    <a:pt x="13" y="33"/>
                    <a:pt x="29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17" name="Group 1461"/>
            <p:cNvGrpSpPr>
              <a:grpSpLocks/>
            </p:cNvGrpSpPr>
            <p:nvPr/>
          </p:nvGrpSpPr>
          <p:grpSpPr bwMode="auto">
            <a:xfrm>
              <a:off x="4351338" y="4991101"/>
              <a:ext cx="166687" cy="80963"/>
              <a:chOff x="2741" y="3144"/>
              <a:chExt cx="105" cy="51"/>
            </a:xfrm>
          </p:grpSpPr>
          <p:sp>
            <p:nvSpPr>
              <p:cNvPr id="2090" name="Freeform 1457"/>
              <p:cNvSpPr>
                <a:spLocks/>
              </p:cNvSpPr>
              <p:nvPr/>
            </p:nvSpPr>
            <p:spPr bwMode="auto">
              <a:xfrm>
                <a:off x="2741" y="3144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1" name="Freeform 1458"/>
              <p:cNvSpPr>
                <a:spLocks/>
              </p:cNvSpPr>
              <p:nvPr/>
            </p:nvSpPr>
            <p:spPr bwMode="auto">
              <a:xfrm>
                <a:off x="2741" y="3180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4" y="0"/>
                      <a:pt x="0" y="26"/>
                      <a:pt x="0" y="61"/>
                    </a:cubicBezTo>
                    <a:cubicBezTo>
                      <a:pt x="0" y="95"/>
                      <a:pt x="193" y="125"/>
                      <a:pt x="433" y="126"/>
                    </a:cubicBezTo>
                    <a:cubicBezTo>
                      <a:pt x="672" y="128"/>
                      <a:pt x="866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2" name="Freeform 1459"/>
              <p:cNvSpPr>
                <a:spLocks/>
              </p:cNvSpPr>
              <p:nvPr/>
            </p:nvSpPr>
            <p:spPr bwMode="auto">
              <a:xfrm>
                <a:off x="2741" y="3144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3" name="Freeform 1460"/>
              <p:cNvSpPr>
                <a:spLocks/>
              </p:cNvSpPr>
              <p:nvPr/>
            </p:nvSpPr>
            <p:spPr bwMode="auto">
              <a:xfrm>
                <a:off x="2741" y="3180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18" name="Group 1466"/>
            <p:cNvGrpSpPr>
              <a:grpSpLocks/>
            </p:cNvGrpSpPr>
            <p:nvPr/>
          </p:nvGrpSpPr>
          <p:grpSpPr bwMode="auto">
            <a:xfrm>
              <a:off x="4291013" y="5030788"/>
              <a:ext cx="285750" cy="117475"/>
              <a:chOff x="2703" y="3169"/>
              <a:chExt cx="180" cy="74"/>
            </a:xfrm>
          </p:grpSpPr>
          <p:sp>
            <p:nvSpPr>
              <p:cNvPr id="2086" name="Freeform 1462"/>
              <p:cNvSpPr>
                <a:spLocks/>
              </p:cNvSpPr>
              <p:nvPr/>
            </p:nvSpPr>
            <p:spPr bwMode="auto">
              <a:xfrm>
                <a:off x="2703" y="3169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7" name="Freeform 1463"/>
              <p:cNvSpPr>
                <a:spLocks/>
              </p:cNvSpPr>
              <p:nvPr/>
            </p:nvSpPr>
            <p:spPr bwMode="auto">
              <a:xfrm>
                <a:off x="2703" y="3209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8" name="Freeform 1464"/>
              <p:cNvSpPr>
                <a:spLocks/>
              </p:cNvSpPr>
              <p:nvPr/>
            </p:nvSpPr>
            <p:spPr bwMode="auto">
              <a:xfrm>
                <a:off x="2703" y="3169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9" name="Freeform 1465"/>
              <p:cNvSpPr>
                <a:spLocks/>
              </p:cNvSpPr>
              <p:nvPr/>
            </p:nvSpPr>
            <p:spPr bwMode="auto">
              <a:xfrm>
                <a:off x="2703" y="3209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19" name="Group 1472"/>
            <p:cNvGrpSpPr>
              <a:grpSpLocks/>
            </p:cNvGrpSpPr>
            <p:nvPr/>
          </p:nvGrpSpPr>
          <p:grpSpPr bwMode="auto">
            <a:xfrm>
              <a:off x="4202113" y="5070476"/>
              <a:ext cx="487362" cy="122238"/>
              <a:chOff x="2647" y="3194"/>
              <a:chExt cx="307" cy="77"/>
            </a:xfrm>
          </p:grpSpPr>
          <p:sp>
            <p:nvSpPr>
              <p:cNvPr id="2081" name="Freeform 1467"/>
              <p:cNvSpPr>
                <a:spLocks/>
              </p:cNvSpPr>
              <p:nvPr/>
            </p:nvSpPr>
            <p:spPr bwMode="auto">
              <a:xfrm>
                <a:off x="2663" y="3210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2" name="Freeform 1468"/>
              <p:cNvSpPr>
                <a:spLocks/>
              </p:cNvSpPr>
              <p:nvPr/>
            </p:nvSpPr>
            <p:spPr bwMode="auto">
              <a:xfrm>
                <a:off x="2647" y="3194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3" name="Freeform 1469"/>
              <p:cNvSpPr>
                <a:spLocks/>
              </p:cNvSpPr>
              <p:nvPr/>
            </p:nvSpPr>
            <p:spPr bwMode="auto">
              <a:xfrm>
                <a:off x="2647" y="3224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10" y="5"/>
                  </a:cxn>
                  <a:cxn ang="0">
                    <a:pos x="1" y="120"/>
                  </a:cxn>
                  <a:cxn ang="0">
                    <a:pos x="1208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8" h="261">
                    <a:moveTo>
                      <a:pt x="2417" y="140"/>
                    </a:moveTo>
                    <a:cubicBezTo>
                      <a:pt x="2418" y="71"/>
                      <a:pt x="1877" y="11"/>
                      <a:pt x="1210" y="5"/>
                    </a:cubicBezTo>
                    <a:cubicBezTo>
                      <a:pt x="543" y="0"/>
                      <a:pt x="1" y="51"/>
                      <a:pt x="1" y="120"/>
                    </a:cubicBezTo>
                    <a:cubicBezTo>
                      <a:pt x="0" y="189"/>
                      <a:pt x="541" y="250"/>
                      <a:pt x="1208" y="255"/>
                    </a:cubicBezTo>
                    <a:cubicBezTo>
                      <a:pt x="1875" y="261"/>
                      <a:pt x="2417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4" name="Freeform 1470"/>
              <p:cNvSpPr>
                <a:spLocks/>
              </p:cNvSpPr>
              <p:nvPr/>
            </p:nvSpPr>
            <p:spPr bwMode="auto">
              <a:xfrm>
                <a:off x="2647" y="3194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5" name="Freeform 1471"/>
              <p:cNvSpPr>
                <a:spLocks/>
              </p:cNvSpPr>
              <p:nvPr/>
            </p:nvSpPr>
            <p:spPr bwMode="auto">
              <a:xfrm>
                <a:off x="2647" y="3224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20" name="Freeform 1473"/>
            <p:cNvSpPr>
              <a:spLocks/>
            </p:cNvSpPr>
            <p:nvPr/>
          </p:nvSpPr>
          <p:spPr bwMode="auto">
            <a:xfrm>
              <a:off x="4432300" y="5121276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0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0" y="6"/>
                    <a:pt x="39" y="0"/>
                    <a:pt x="25" y="0"/>
                  </a:cubicBezTo>
                  <a:cubicBezTo>
                    <a:pt x="11" y="0"/>
                    <a:pt x="0" y="5"/>
                    <a:pt x="0" y="12"/>
                  </a:cubicBezTo>
                  <a:cubicBezTo>
                    <a:pt x="0" y="19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1" name="Freeform 1474"/>
            <p:cNvSpPr>
              <a:spLocks/>
            </p:cNvSpPr>
            <p:nvPr/>
          </p:nvSpPr>
          <p:spPr bwMode="auto">
            <a:xfrm>
              <a:off x="4605338" y="5140326"/>
              <a:ext cx="14287" cy="7938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2" name="Freeform 1475"/>
            <p:cNvSpPr>
              <a:spLocks/>
            </p:cNvSpPr>
            <p:nvPr/>
          </p:nvSpPr>
          <p:spPr bwMode="auto">
            <a:xfrm>
              <a:off x="4241800" y="5133976"/>
              <a:ext cx="14287" cy="7938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9" y="1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3" name="Freeform 1476"/>
            <p:cNvSpPr>
              <a:spLocks/>
            </p:cNvSpPr>
            <p:nvPr/>
          </p:nvSpPr>
          <p:spPr bwMode="auto">
            <a:xfrm>
              <a:off x="4333875" y="5121276"/>
              <a:ext cx="12700" cy="7938"/>
            </a:xfrm>
            <a:custGeom>
              <a:avLst/>
              <a:gdLst/>
              <a:ahLst/>
              <a:cxnLst>
                <a:cxn ang="0">
                  <a:pos x="34" y="41"/>
                </a:cxn>
                <a:cxn ang="0">
                  <a:pos x="67" y="21"/>
                </a:cxn>
                <a:cxn ang="0">
                  <a:pos x="34" y="0"/>
                </a:cxn>
                <a:cxn ang="0">
                  <a:pos x="0" y="20"/>
                </a:cxn>
                <a:cxn ang="0">
                  <a:pos x="34" y="41"/>
                </a:cxn>
              </a:cxnLst>
              <a:rect l="0" t="0" r="r" b="b"/>
              <a:pathLst>
                <a:path w="67" h="42">
                  <a:moveTo>
                    <a:pt x="34" y="41"/>
                  </a:moveTo>
                  <a:cubicBezTo>
                    <a:pt x="52" y="42"/>
                    <a:pt x="67" y="32"/>
                    <a:pt x="67" y="21"/>
                  </a:cubicBezTo>
                  <a:cubicBezTo>
                    <a:pt x="67" y="9"/>
                    <a:pt x="52" y="0"/>
                    <a:pt x="34" y="0"/>
                  </a:cubicBezTo>
                  <a:cubicBezTo>
                    <a:pt x="16" y="0"/>
                    <a:pt x="1" y="9"/>
                    <a:pt x="0" y="20"/>
                  </a:cubicBezTo>
                  <a:cubicBezTo>
                    <a:pt x="0" y="32"/>
                    <a:pt x="15" y="41"/>
                    <a:pt x="34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4" name="Freeform 1477"/>
            <p:cNvSpPr>
              <a:spLocks/>
            </p:cNvSpPr>
            <p:nvPr/>
          </p:nvSpPr>
          <p:spPr bwMode="auto">
            <a:xfrm>
              <a:off x="4522788" y="5126038"/>
              <a:ext cx="11112" cy="6350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6"/>
                </a:cxn>
                <a:cxn ang="0">
                  <a:pos x="29" y="33"/>
                </a:cxn>
              </a:cxnLst>
              <a:rect l="0" t="0" r="r" b="b"/>
              <a:pathLst>
                <a:path w="59" h="33">
                  <a:moveTo>
                    <a:pt x="29" y="33"/>
                  </a:moveTo>
                  <a:cubicBezTo>
                    <a:pt x="45" y="33"/>
                    <a:pt x="58" y="26"/>
                    <a:pt x="58" y="17"/>
                  </a:cubicBezTo>
                  <a:cubicBezTo>
                    <a:pt x="59" y="7"/>
                    <a:pt x="46" y="0"/>
                    <a:pt x="29" y="0"/>
                  </a:cubicBezTo>
                  <a:cubicBezTo>
                    <a:pt x="13" y="0"/>
                    <a:pt x="0" y="7"/>
                    <a:pt x="0" y="16"/>
                  </a:cubicBezTo>
                  <a:cubicBezTo>
                    <a:pt x="0" y="25"/>
                    <a:pt x="13" y="33"/>
                    <a:pt x="29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25" name="Group 1482"/>
            <p:cNvGrpSpPr>
              <a:grpSpLocks/>
            </p:cNvGrpSpPr>
            <p:nvPr/>
          </p:nvGrpSpPr>
          <p:grpSpPr bwMode="auto">
            <a:xfrm>
              <a:off x="4351338" y="4991101"/>
              <a:ext cx="166687" cy="80963"/>
              <a:chOff x="2741" y="3144"/>
              <a:chExt cx="105" cy="51"/>
            </a:xfrm>
          </p:grpSpPr>
          <p:sp>
            <p:nvSpPr>
              <p:cNvPr id="2077" name="Freeform 1478"/>
              <p:cNvSpPr>
                <a:spLocks/>
              </p:cNvSpPr>
              <p:nvPr/>
            </p:nvSpPr>
            <p:spPr bwMode="auto">
              <a:xfrm>
                <a:off x="2741" y="3144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8" name="Freeform 1479"/>
              <p:cNvSpPr>
                <a:spLocks/>
              </p:cNvSpPr>
              <p:nvPr/>
            </p:nvSpPr>
            <p:spPr bwMode="auto">
              <a:xfrm>
                <a:off x="2741" y="3180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4" y="0"/>
                      <a:pt x="0" y="26"/>
                      <a:pt x="0" y="61"/>
                    </a:cubicBezTo>
                    <a:cubicBezTo>
                      <a:pt x="0" y="95"/>
                      <a:pt x="193" y="125"/>
                      <a:pt x="433" y="126"/>
                    </a:cubicBezTo>
                    <a:cubicBezTo>
                      <a:pt x="672" y="128"/>
                      <a:pt x="866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9" name="Freeform 1480"/>
              <p:cNvSpPr>
                <a:spLocks/>
              </p:cNvSpPr>
              <p:nvPr/>
            </p:nvSpPr>
            <p:spPr bwMode="auto">
              <a:xfrm>
                <a:off x="2741" y="3144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0" name="Freeform 1481"/>
              <p:cNvSpPr>
                <a:spLocks/>
              </p:cNvSpPr>
              <p:nvPr/>
            </p:nvSpPr>
            <p:spPr bwMode="auto">
              <a:xfrm>
                <a:off x="2741" y="3180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26" name="Group 1487"/>
            <p:cNvGrpSpPr>
              <a:grpSpLocks/>
            </p:cNvGrpSpPr>
            <p:nvPr/>
          </p:nvGrpSpPr>
          <p:grpSpPr bwMode="auto">
            <a:xfrm>
              <a:off x="4291013" y="5030788"/>
              <a:ext cx="285750" cy="117475"/>
              <a:chOff x="2703" y="3169"/>
              <a:chExt cx="180" cy="74"/>
            </a:xfrm>
          </p:grpSpPr>
          <p:sp>
            <p:nvSpPr>
              <p:cNvPr id="2073" name="Freeform 1483"/>
              <p:cNvSpPr>
                <a:spLocks/>
              </p:cNvSpPr>
              <p:nvPr/>
            </p:nvSpPr>
            <p:spPr bwMode="auto">
              <a:xfrm>
                <a:off x="2703" y="3169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4" name="Freeform 1484"/>
              <p:cNvSpPr>
                <a:spLocks/>
              </p:cNvSpPr>
              <p:nvPr/>
            </p:nvSpPr>
            <p:spPr bwMode="auto">
              <a:xfrm>
                <a:off x="2703" y="3209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5" name="Freeform 1485"/>
              <p:cNvSpPr>
                <a:spLocks/>
              </p:cNvSpPr>
              <p:nvPr/>
            </p:nvSpPr>
            <p:spPr bwMode="auto">
              <a:xfrm>
                <a:off x="2703" y="3169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6" name="Freeform 1486"/>
              <p:cNvSpPr>
                <a:spLocks/>
              </p:cNvSpPr>
              <p:nvPr/>
            </p:nvSpPr>
            <p:spPr bwMode="auto">
              <a:xfrm>
                <a:off x="2703" y="3209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27" name="Group 1493"/>
            <p:cNvGrpSpPr>
              <a:grpSpLocks/>
            </p:cNvGrpSpPr>
            <p:nvPr/>
          </p:nvGrpSpPr>
          <p:grpSpPr bwMode="auto">
            <a:xfrm>
              <a:off x="4202113" y="5070476"/>
              <a:ext cx="487362" cy="122238"/>
              <a:chOff x="2647" y="3194"/>
              <a:chExt cx="307" cy="77"/>
            </a:xfrm>
          </p:grpSpPr>
          <p:sp>
            <p:nvSpPr>
              <p:cNvPr id="2068" name="Freeform 1488"/>
              <p:cNvSpPr>
                <a:spLocks/>
              </p:cNvSpPr>
              <p:nvPr/>
            </p:nvSpPr>
            <p:spPr bwMode="auto">
              <a:xfrm>
                <a:off x="2663" y="3210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9" name="Freeform 1489"/>
              <p:cNvSpPr>
                <a:spLocks/>
              </p:cNvSpPr>
              <p:nvPr/>
            </p:nvSpPr>
            <p:spPr bwMode="auto">
              <a:xfrm>
                <a:off x="2647" y="3194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0" name="Freeform 1490"/>
              <p:cNvSpPr>
                <a:spLocks/>
              </p:cNvSpPr>
              <p:nvPr/>
            </p:nvSpPr>
            <p:spPr bwMode="auto">
              <a:xfrm>
                <a:off x="2647" y="3224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10" y="5"/>
                  </a:cxn>
                  <a:cxn ang="0">
                    <a:pos x="1" y="120"/>
                  </a:cxn>
                  <a:cxn ang="0">
                    <a:pos x="1208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8" h="261">
                    <a:moveTo>
                      <a:pt x="2417" y="140"/>
                    </a:moveTo>
                    <a:cubicBezTo>
                      <a:pt x="2418" y="71"/>
                      <a:pt x="1877" y="11"/>
                      <a:pt x="1210" y="5"/>
                    </a:cubicBezTo>
                    <a:cubicBezTo>
                      <a:pt x="543" y="0"/>
                      <a:pt x="1" y="51"/>
                      <a:pt x="1" y="120"/>
                    </a:cubicBezTo>
                    <a:cubicBezTo>
                      <a:pt x="0" y="189"/>
                      <a:pt x="541" y="250"/>
                      <a:pt x="1208" y="255"/>
                    </a:cubicBezTo>
                    <a:cubicBezTo>
                      <a:pt x="1875" y="261"/>
                      <a:pt x="2417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1" name="Freeform 1491"/>
              <p:cNvSpPr>
                <a:spLocks/>
              </p:cNvSpPr>
              <p:nvPr/>
            </p:nvSpPr>
            <p:spPr bwMode="auto">
              <a:xfrm>
                <a:off x="2647" y="3194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2" name="Freeform 1492"/>
              <p:cNvSpPr>
                <a:spLocks/>
              </p:cNvSpPr>
              <p:nvPr/>
            </p:nvSpPr>
            <p:spPr bwMode="auto">
              <a:xfrm>
                <a:off x="2647" y="3224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28" name="Freeform 1494"/>
            <p:cNvSpPr>
              <a:spLocks/>
            </p:cNvSpPr>
            <p:nvPr/>
          </p:nvSpPr>
          <p:spPr bwMode="auto">
            <a:xfrm>
              <a:off x="4432300" y="5121276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0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0" y="6"/>
                    <a:pt x="39" y="0"/>
                    <a:pt x="25" y="0"/>
                  </a:cubicBezTo>
                  <a:cubicBezTo>
                    <a:pt x="11" y="0"/>
                    <a:pt x="0" y="5"/>
                    <a:pt x="0" y="12"/>
                  </a:cubicBezTo>
                  <a:cubicBezTo>
                    <a:pt x="0" y="19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9" name="Freeform 1495"/>
            <p:cNvSpPr>
              <a:spLocks/>
            </p:cNvSpPr>
            <p:nvPr/>
          </p:nvSpPr>
          <p:spPr bwMode="auto">
            <a:xfrm>
              <a:off x="4605338" y="5140326"/>
              <a:ext cx="14287" cy="7938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" name="Freeform 1496"/>
            <p:cNvSpPr>
              <a:spLocks/>
            </p:cNvSpPr>
            <p:nvPr/>
          </p:nvSpPr>
          <p:spPr bwMode="auto">
            <a:xfrm>
              <a:off x="4241800" y="5133976"/>
              <a:ext cx="14287" cy="7938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9" y="1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1" name="Freeform 1497"/>
            <p:cNvSpPr>
              <a:spLocks/>
            </p:cNvSpPr>
            <p:nvPr/>
          </p:nvSpPr>
          <p:spPr bwMode="auto">
            <a:xfrm>
              <a:off x="4333875" y="5121276"/>
              <a:ext cx="12700" cy="7938"/>
            </a:xfrm>
            <a:custGeom>
              <a:avLst/>
              <a:gdLst/>
              <a:ahLst/>
              <a:cxnLst>
                <a:cxn ang="0">
                  <a:pos x="34" y="41"/>
                </a:cxn>
                <a:cxn ang="0">
                  <a:pos x="67" y="21"/>
                </a:cxn>
                <a:cxn ang="0">
                  <a:pos x="34" y="0"/>
                </a:cxn>
                <a:cxn ang="0">
                  <a:pos x="0" y="20"/>
                </a:cxn>
                <a:cxn ang="0">
                  <a:pos x="34" y="41"/>
                </a:cxn>
              </a:cxnLst>
              <a:rect l="0" t="0" r="r" b="b"/>
              <a:pathLst>
                <a:path w="67" h="42">
                  <a:moveTo>
                    <a:pt x="34" y="41"/>
                  </a:moveTo>
                  <a:cubicBezTo>
                    <a:pt x="52" y="42"/>
                    <a:pt x="67" y="32"/>
                    <a:pt x="67" y="21"/>
                  </a:cubicBezTo>
                  <a:cubicBezTo>
                    <a:pt x="67" y="9"/>
                    <a:pt x="52" y="0"/>
                    <a:pt x="34" y="0"/>
                  </a:cubicBezTo>
                  <a:cubicBezTo>
                    <a:pt x="16" y="0"/>
                    <a:pt x="1" y="9"/>
                    <a:pt x="0" y="20"/>
                  </a:cubicBezTo>
                  <a:cubicBezTo>
                    <a:pt x="0" y="32"/>
                    <a:pt x="15" y="41"/>
                    <a:pt x="34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2" name="Freeform 1498"/>
            <p:cNvSpPr>
              <a:spLocks/>
            </p:cNvSpPr>
            <p:nvPr/>
          </p:nvSpPr>
          <p:spPr bwMode="auto">
            <a:xfrm>
              <a:off x="4522788" y="5126038"/>
              <a:ext cx="11112" cy="6350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6"/>
                </a:cxn>
                <a:cxn ang="0">
                  <a:pos x="29" y="33"/>
                </a:cxn>
              </a:cxnLst>
              <a:rect l="0" t="0" r="r" b="b"/>
              <a:pathLst>
                <a:path w="59" h="33">
                  <a:moveTo>
                    <a:pt x="29" y="33"/>
                  </a:moveTo>
                  <a:cubicBezTo>
                    <a:pt x="45" y="33"/>
                    <a:pt x="58" y="26"/>
                    <a:pt x="58" y="17"/>
                  </a:cubicBezTo>
                  <a:cubicBezTo>
                    <a:pt x="59" y="7"/>
                    <a:pt x="46" y="0"/>
                    <a:pt x="29" y="0"/>
                  </a:cubicBezTo>
                  <a:cubicBezTo>
                    <a:pt x="13" y="0"/>
                    <a:pt x="0" y="7"/>
                    <a:pt x="0" y="16"/>
                  </a:cubicBezTo>
                  <a:cubicBezTo>
                    <a:pt x="0" y="25"/>
                    <a:pt x="13" y="33"/>
                    <a:pt x="29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33" name="Group 1503"/>
            <p:cNvGrpSpPr>
              <a:grpSpLocks/>
            </p:cNvGrpSpPr>
            <p:nvPr/>
          </p:nvGrpSpPr>
          <p:grpSpPr bwMode="auto">
            <a:xfrm>
              <a:off x="4503738" y="5119688"/>
              <a:ext cx="166687" cy="80963"/>
              <a:chOff x="2837" y="3225"/>
              <a:chExt cx="105" cy="51"/>
            </a:xfrm>
          </p:grpSpPr>
          <p:sp>
            <p:nvSpPr>
              <p:cNvPr id="2064" name="Freeform 1499"/>
              <p:cNvSpPr>
                <a:spLocks/>
              </p:cNvSpPr>
              <p:nvPr/>
            </p:nvSpPr>
            <p:spPr bwMode="auto">
              <a:xfrm>
                <a:off x="2837" y="3225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5" name="Freeform 1500"/>
              <p:cNvSpPr>
                <a:spLocks/>
              </p:cNvSpPr>
              <p:nvPr/>
            </p:nvSpPr>
            <p:spPr bwMode="auto">
              <a:xfrm>
                <a:off x="2837" y="3261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4" y="0"/>
                      <a:pt x="0" y="26"/>
                      <a:pt x="0" y="61"/>
                    </a:cubicBezTo>
                    <a:cubicBezTo>
                      <a:pt x="0" y="95"/>
                      <a:pt x="193" y="125"/>
                      <a:pt x="433" y="126"/>
                    </a:cubicBezTo>
                    <a:cubicBezTo>
                      <a:pt x="672" y="128"/>
                      <a:pt x="866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6" name="Freeform 1501"/>
              <p:cNvSpPr>
                <a:spLocks/>
              </p:cNvSpPr>
              <p:nvPr/>
            </p:nvSpPr>
            <p:spPr bwMode="auto">
              <a:xfrm>
                <a:off x="2837" y="3225"/>
                <a:ext cx="104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7" name="Freeform 1502"/>
              <p:cNvSpPr>
                <a:spLocks/>
              </p:cNvSpPr>
              <p:nvPr/>
            </p:nvSpPr>
            <p:spPr bwMode="auto">
              <a:xfrm>
                <a:off x="2837" y="3261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34" name="Group 1508"/>
            <p:cNvGrpSpPr>
              <a:grpSpLocks/>
            </p:cNvGrpSpPr>
            <p:nvPr/>
          </p:nvGrpSpPr>
          <p:grpSpPr bwMode="auto">
            <a:xfrm>
              <a:off x="4443413" y="5159376"/>
              <a:ext cx="285750" cy="117475"/>
              <a:chOff x="2799" y="3250"/>
              <a:chExt cx="180" cy="74"/>
            </a:xfrm>
          </p:grpSpPr>
          <p:sp>
            <p:nvSpPr>
              <p:cNvPr id="2060" name="Freeform 1504"/>
              <p:cNvSpPr>
                <a:spLocks/>
              </p:cNvSpPr>
              <p:nvPr/>
            </p:nvSpPr>
            <p:spPr bwMode="auto">
              <a:xfrm>
                <a:off x="2799" y="325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1" name="Freeform 1505"/>
              <p:cNvSpPr>
                <a:spLocks/>
              </p:cNvSpPr>
              <p:nvPr/>
            </p:nvSpPr>
            <p:spPr bwMode="auto">
              <a:xfrm>
                <a:off x="2799" y="3290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2" name="Freeform 1506"/>
              <p:cNvSpPr>
                <a:spLocks/>
              </p:cNvSpPr>
              <p:nvPr/>
            </p:nvSpPr>
            <p:spPr bwMode="auto">
              <a:xfrm>
                <a:off x="2799" y="325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3" name="Freeform 1507"/>
              <p:cNvSpPr>
                <a:spLocks/>
              </p:cNvSpPr>
              <p:nvPr/>
            </p:nvSpPr>
            <p:spPr bwMode="auto">
              <a:xfrm>
                <a:off x="2799" y="3290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35" name="Group 1514"/>
            <p:cNvGrpSpPr>
              <a:grpSpLocks/>
            </p:cNvGrpSpPr>
            <p:nvPr/>
          </p:nvGrpSpPr>
          <p:grpSpPr bwMode="auto">
            <a:xfrm>
              <a:off x="4354513" y="5199063"/>
              <a:ext cx="487362" cy="122238"/>
              <a:chOff x="2743" y="3275"/>
              <a:chExt cx="307" cy="77"/>
            </a:xfrm>
          </p:grpSpPr>
          <p:sp>
            <p:nvSpPr>
              <p:cNvPr id="2055" name="Freeform 1509"/>
              <p:cNvSpPr>
                <a:spLocks/>
              </p:cNvSpPr>
              <p:nvPr/>
            </p:nvSpPr>
            <p:spPr bwMode="auto">
              <a:xfrm>
                <a:off x="2759" y="3291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6" name="Freeform 1510"/>
              <p:cNvSpPr>
                <a:spLocks/>
              </p:cNvSpPr>
              <p:nvPr/>
            </p:nvSpPr>
            <p:spPr bwMode="auto">
              <a:xfrm>
                <a:off x="2743" y="3275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7" name="Freeform 1511"/>
              <p:cNvSpPr>
                <a:spLocks/>
              </p:cNvSpPr>
              <p:nvPr/>
            </p:nvSpPr>
            <p:spPr bwMode="auto">
              <a:xfrm>
                <a:off x="2743" y="3305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10" y="5"/>
                  </a:cxn>
                  <a:cxn ang="0">
                    <a:pos x="1" y="120"/>
                  </a:cxn>
                  <a:cxn ang="0">
                    <a:pos x="1208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8" h="261">
                    <a:moveTo>
                      <a:pt x="2417" y="140"/>
                    </a:moveTo>
                    <a:cubicBezTo>
                      <a:pt x="2418" y="71"/>
                      <a:pt x="1877" y="11"/>
                      <a:pt x="1210" y="5"/>
                    </a:cubicBezTo>
                    <a:cubicBezTo>
                      <a:pt x="543" y="0"/>
                      <a:pt x="1" y="51"/>
                      <a:pt x="1" y="120"/>
                    </a:cubicBezTo>
                    <a:cubicBezTo>
                      <a:pt x="0" y="189"/>
                      <a:pt x="541" y="250"/>
                      <a:pt x="1208" y="255"/>
                    </a:cubicBezTo>
                    <a:cubicBezTo>
                      <a:pt x="1875" y="261"/>
                      <a:pt x="2417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8" name="Freeform 1512"/>
              <p:cNvSpPr>
                <a:spLocks/>
              </p:cNvSpPr>
              <p:nvPr/>
            </p:nvSpPr>
            <p:spPr bwMode="auto">
              <a:xfrm>
                <a:off x="2743" y="3275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9" name="Freeform 1513"/>
              <p:cNvSpPr>
                <a:spLocks/>
              </p:cNvSpPr>
              <p:nvPr/>
            </p:nvSpPr>
            <p:spPr bwMode="auto">
              <a:xfrm>
                <a:off x="2743" y="3305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36" name="Freeform 1515"/>
            <p:cNvSpPr>
              <a:spLocks/>
            </p:cNvSpPr>
            <p:nvPr/>
          </p:nvSpPr>
          <p:spPr bwMode="auto">
            <a:xfrm>
              <a:off x="4584700" y="5249863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0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0" y="6"/>
                    <a:pt x="39" y="0"/>
                    <a:pt x="25" y="0"/>
                  </a:cubicBezTo>
                  <a:cubicBezTo>
                    <a:pt x="11" y="0"/>
                    <a:pt x="0" y="5"/>
                    <a:pt x="0" y="12"/>
                  </a:cubicBezTo>
                  <a:cubicBezTo>
                    <a:pt x="0" y="19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7" name="Freeform 1516"/>
            <p:cNvSpPr>
              <a:spLocks/>
            </p:cNvSpPr>
            <p:nvPr/>
          </p:nvSpPr>
          <p:spPr bwMode="auto">
            <a:xfrm>
              <a:off x="4757738" y="5268913"/>
              <a:ext cx="14287" cy="7938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8" name="Freeform 1517"/>
            <p:cNvSpPr>
              <a:spLocks/>
            </p:cNvSpPr>
            <p:nvPr/>
          </p:nvSpPr>
          <p:spPr bwMode="auto">
            <a:xfrm>
              <a:off x="4394200" y="5262563"/>
              <a:ext cx="14287" cy="7938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9" y="1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9" name="Freeform 1518"/>
            <p:cNvSpPr>
              <a:spLocks/>
            </p:cNvSpPr>
            <p:nvPr/>
          </p:nvSpPr>
          <p:spPr bwMode="auto">
            <a:xfrm>
              <a:off x="4486275" y="5249863"/>
              <a:ext cx="12700" cy="7938"/>
            </a:xfrm>
            <a:custGeom>
              <a:avLst/>
              <a:gdLst/>
              <a:ahLst/>
              <a:cxnLst>
                <a:cxn ang="0">
                  <a:pos x="34" y="41"/>
                </a:cxn>
                <a:cxn ang="0">
                  <a:pos x="67" y="21"/>
                </a:cxn>
                <a:cxn ang="0">
                  <a:pos x="34" y="0"/>
                </a:cxn>
                <a:cxn ang="0">
                  <a:pos x="0" y="20"/>
                </a:cxn>
                <a:cxn ang="0">
                  <a:pos x="34" y="41"/>
                </a:cxn>
              </a:cxnLst>
              <a:rect l="0" t="0" r="r" b="b"/>
              <a:pathLst>
                <a:path w="67" h="42">
                  <a:moveTo>
                    <a:pt x="34" y="41"/>
                  </a:moveTo>
                  <a:cubicBezTo>
                    <a:pt x="52" y="42"/>
                    <a:pt x="67" y="32"/>
                    <a:pt x="67" y="21"/>
                  </a:cubicBezTo>
                  <a:cubicBezTo>
                    <a:pt x="67" y="9"/>
                    <a:pt x="52" y="0"/>
                    <a:pt x="34" y="0"/>
                  </a:cubicBezTo>
                  <a:cubicBezTo>
                    <a:pt x="16" y="0"/>
                    <a:pt x="1" y="9"/>
                    <a:pt x="0" y="20"/>
                  </a:cubicBezTo>
                  <a:cubicBezTo>
                    <a:pt x="0" y="32"/>
                    <a:pt x="15" y="41"/>
                    <a:pt x="34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0" name="Freeform 1519"/>
            <p:cNvSpPr>
              <a:spLocks/>
            </p:cNvSpPr>
            <p:nvPr/>
          </p:nvSpPr>
          <p:spPr bwMode="auto">
            <a:xfrm>
              <a:off x="4675188" y="5254626"/>
              <a:ext cx="11112" cy="6350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6"/>
                </a:cxn>
                <a:cxn ang="0">
                  <a:pos x="29" y="33"/>
                </a:cxn>
              </a:cxnLst>
              <a:rect l="0" t="0" r="r" b="b"/>
              <a:pathLst>
                <a:path w="59" h="33">
                  <a:moveTo>
                    <a:pt x="29" y="33"/>
                  </a:moveTo>
                  <a:cubicBezTo>
                    <a:pt x="45" y="33"/>
                    <a:pt x="58" y="26"/>
                    <a:pt x="58" y="17"/>
                  </a:cubicBezTo>
                  <a:cubicBezTo>
                    <a:pt x="59" y="7"/>
                    <a:pt x="46" y="0"/>
                    <a:pt x="29" y="0"/>
                  </a:cubicBezTo>
                  <a:cubicBezTo>
                    <a:pt x="13" y="0"/>
                    <a:pt x="0" y="7"/>
                    <a:pt x="0" y="16"/>
                  </a:cubicBezTo>
                  <a:cubicBezTo>
                    <a:pt x="0" y="25"/>
                    <a:pt x="13" y="33"/>
                    <a:pt x="29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41" name="Group 1524"/>
            <p:cNvGrpSpPr>
              <a:grpSpLocks/>
            </p:cNvGrpSpPr>
            <p:nvPr/>
          </p:nvGrpSpPr>
          <p:grpSpPr bwMode="auto">
            <a:xfrm>
              <a:off x="4503738" y="5119688"/>
              <a:ext cx="166687" cy="80963"/>
              <a:chOff x="2837" y="3225"/>
              <a:chExt cx="105" cy="51"/>
            </a:xfrm>
          </p:grpSpPr>
          <p:sp>
            <p:nvSpPr>
              <p:cNvPr id="2051" name="Freeform 1520"/>
              <p:cNvSpPr>
                <a:spLocks/>
              </p:cNvSpPr>
              <p:nvPr/>
            </p:nvSpPr>
            <p:spPr bwMode="auto">
              <a:xfrm>
                <a:off x="2837" y="3225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2" name="Freeform 1521"/>
              <p:cNvSpPr>
                <a:spLocks/>
              </p:cNvSpPr>
              <p:nvPr/>
            </p:nvSpPr>
            <p:spPr bwMode="auto">
              <a:xfrm>
                <a:off x="2837" y="3261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4" y="0"/>
                      <a:pt x="0" y="26"/>
                      <a:pt x="0" y="61"/>
                    </a:cubicBezTo>
                    <a:cubicBezTo>
                      <a:pt x="0" y="95"/>
                      <a:pt x="193" y="125"/>
                      <a:pt x="433" y="126"/>
                    </a:cubicBezTo>
                    <a:cubicBezTo>
                      <a:pt x="672" y="128"/>
                      <a:pt x="866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3" name="Freeform 1522"/>
              <p:cNvSpPr>
                <a:spLocks/>
              </p:cNvSpPr>
              <p:nvPr/>
            </p:nvSpPr>
            <p:spPr bwMode="auto">
              <a:xfrm>
                <a:off x="2837" y="3225"/>
                <a:ext cx="104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6" y="1"/>
                  </a:cxn>
                  <a:cxn ang="0">
                    <a:pos x="2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69" h="428">
                    <a:moveTo>
                      <a:pt x="433" y="426"/>
                    </a:moveTo>
                    <a:cubicBezTo>
                      <a:pt x="672" y="428"/>
                      <a:pt x="866" y="402"/>
                      <a:pt x="867" y="368"/>
                    </a:cubicBezTo>
                    <a:lnTo>
                      <a:pt x="869" y="67"/>
                    </a:lnTo>
                    <a:cubicBezTo>
                      <a:pt x="869" y="33"/>
                      <a:pt x="676" y="3"/>
                      <a:pt x="436" y="1"/>
                    </a:cubicBezTo>
                    <a:cubicBezTo>
                      <a:pt x="197" y="0"/>
                      <a:pt x="3" y="26"/>
                      <a:pt x="2" y="60"/>
                    </a:cubicBezTo>
                    <a:lnTo>
                      <a:pt x="0" y="361"/>
                    </a:lnTo>
                    <a:cubicBezTo>
                      <a:pt x="0" y="395"/>
                      <a:pt x="193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4" name="Freeform 1523"/>
              <p:cNvSpPr>
                <a:spLocks/>
              </p:cNvSpPr>
              <p:nvPr/>
            </p:nvSpPr>
            <p:spPr bwMode="auto">
              <a:xfrm>
                <a:off x="2837" y="3261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42" name="Group 1529"/>
            <p:cNvGrpSpPr>
              <a:grpSpLocks/>
            </p:cNvGrpSpPr>
            <p:nvPr/>
          </p:nvGrpSpPr>
          <p:grpSpPr bwMode="auto">
            <a:xfrm>
              <a:off x="4443413" y="5159376"/>
              <a:ext cx="285750" cy="117475"/>
              <a:chOff x="2799" y="3250"/>
              <a:chExt cx="180" cy="74"/>
            </a:xfrm>
          </p:grpSpPr>
          <p:sp>
            <p:nvSpPr>
              <p:cNvPr id="2047" name="Freeform 1525"/>
              <p:cNvSpPr>
                <a:spLocks/>
              </p:cNvSpPr>
              <p:nvPr/>
            </p:nvSpPr>
            <p:spPr bwMode="auto">
              <a:xfrm>
                <a:off x="2799" y="325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8" name="Freeform 1526"/>
              <p:cNvSpPr>
                <a:spLocks/>
              </p:cNvSpPr>
              <p:nvPr/>
            </p:nvSpPr>
            <p:spPr bwMode="auto">
              <a:xfrm>
                <a:off x="2799" y="3290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9" name="Freeform 1527"/>
              <p:cNvSpPr>
                <a:spLocks/>
              </p:cNvSpPr>
              <p:nvPr/>
            </p:nvSpPr>
            <p:spPr bwMode="auto">
              <a:xfrm>
                <a:off x="2799" y="325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3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0" name="Freeform 1528"/>
              <p:cNvSpPr>
                <a:spLocks/>
              </p:cNvSpPr>
              <p:nvPr/>
            </p:nvSpPr>
            <p:spPr bwMode="auto">
              <a:xfrm>
                <a:off x="2799" y="3290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43" name="Group 1535"/>
            <p:cNvGrpSpPr>
              <a:grpSpLocks/>
            </p:cNvGrpSpPr>
            <p:nvPr/>
          </p:nvGrpSpPr>
          <p:grpSpPr bwMode="auto">
            <a:xfrm>
              <a:off x="4354513" y="5199063"/>
              <a:ext cx="487362" cy="122238"/>
              <a:chOff x="2743" y="3275"/>
              <a:chExt cx="307" cy="77"/>
            </a:xfrm>
          </p:grpSpPr>
          <p:sp>
            <p:nvSpPr>
              <p:cNvPr id="2042" name="Freeform 1530"/>
              <p:cNvSpPr>
                <a:spLocks/>
              </p:cNvSpPr>
              <p:nvPr/>
            </p:nvSpPr>
            <p:spPr bwMode="auto">
              <a:xfrm>
                <a:off x="2759" y="3291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3" name="Freeform 1531"/>
              <p:cNvSpPr>
                <a:spLocks/>
              </p:cNvSpPr>
              <p:nvPr/>
            </p:nvSpPr>
            <p:spPr bwMode="auto">
              <a:xfrm>
                <a:off x="2743" y="3275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4" name="Freeform 1532"/>
              <p:cNvSpPr>
                <a:spLocks/>
              </p:cNvSpPr>
              <p:nvPr/>
            </p:nvSpPr>
            <p:spPr bwMode="auto">
              <a:xfrm>
                <a:off x="2743" y="3305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10" y="5"/>
                  </a:cxn>
                  <a:cxn ang="0">
                    <a:pos x="1" y="120"/>
                  </a:cxn>
                  <a:cxn ang="0">
                    <a:pos x="1208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8" h="261">
                    <a:moveTo>
                      <a:pt x="2417" y="140"/>
                    </a:moveTo>
                    <a:cubicBezTo>
                      <a:pt x="2418" y="71"/>
                      <a:pt x="1877" y="11"/>
                      <a:pt x="1210" y="5"/>
                    </a:cubicBezTo>
                    <a:cubicBezTo>
                      <a:pt x="543" y="0"/>
                      <a:pt x="1" y="51"/>
                      <a:pt x="1" y="120"/>
                    </a:cubicBezTo>
                    <a:cubicBezTo>
                      <a:pt x="0" y="189"/>
                      <a:pt x="541" y="250"/>
                      <a:pt x="1208" y="255"/>
                    </a:cubicBezTo>
                    <a:cubicBezTo>
                      <a:pt x="1875" y="261"/>
                      <a:pt x="2417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5" name="Freeform 1533"/>
              <p:cNvSpPr>
                <a:spLocks/>
              </p:cNvSpPr>
              <p:nvPr/>
            </p:nvSpPr>
            <p:spPr bwMode="auto">
              <a:xfrm>
                <a:off x="2743" y="3275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80" y="11"/>
                      <a:pt x="1212" y="5"/>
                    </a:cubicBezTo>
                    <a:cubicBezTo>
                      <a:pt x="545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1" y="500"/>
                      <a:pt x="1208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6" name="Freeform 1534"/>
              <p:cNvSpPr>
                <a:spLocks/>
              </p:cNvSpPr>
              <p:nvPr/>
            </p:nvSpPr>
            <p:spPr bwMode="auto">
              <a:xfrm>
                <a:off x="2743" y="3305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44" name="Freeform 1536"/>
            <p:cNvSpPr>
              <a:spLocks/>
            </p:cNvSpPr>
            <p:nvPr/>
          </p:nvSpPr>
          <p:spPr bwMode="auto">
            <a:xfrm>
              <a:off x="4584700" y="5249863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0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0" y="6"/>
                    <a:pt x="39" y="0"/>
                    <a:pt x="25" y="0"/>
                  </a:cubicBezTo>
                  <a:cubicBezTo>
                    <a:pt x="11" y="0"/>
                    <a:pt x="0" y="5"/>
                    <a:pt x="0" y="12"/>
                  </a:cubicBezTo>
                  <a:cubicBezTo>
                    <a:pt x="0" y="19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5" name="Freeform 1537"/>
            <p:cNvSpPr>
              <a:spLocks/>
            </p:cNvSpPr>
            <p:nvPr/>
          </p:nvSpPr>
          <p:spPr bwMode="auto">
            <a:xfrm>
              <a:off x="4757738" y="5268913"/>
              <a:ext cx="14287" cy="7938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6" name="Freeform 1538"/>
            <p:cNvSpPr>
              <a:spLocks/>
            </p:cNvSpPr>
            <p:nvPr/>
          </p:nvSpPr>
          <p:spPr bwMode="auto">
            <a:xfrm>
              <a:off x="4394200" y="5262563"/>
              <a:ext cx="14287" cy="7938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9" y="1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7" name="Freeform 1539"/>
            <p:cNvSpPr>
              <a:spLocks/>
            </p:cNvSpPr>
            <p:nvPr/>
          </p:nvSpPr>
          <p:spPr bwMode="auto">
            <a:xfrm>
              <a:off x="4486275" y="5249863"/>
              <a:ext cx="12700" cy="7938"/>
            </a:xfrm>
            <a:custGeom>
              <a:avLst/>
              <a:gdLst/>
              <a:ahLst/>
              <a:cxnLst>
                <a:cxn ang="0">
                  <a:pos x="34" y="41"/>
                </a:cxn>
                <a:cxn ang="0">
                  <a:pos x="67" y="21"/>
                </a:cxn>
                <a:cxn ang="0">
                  <a:pos x="34" y="0"/>
                </a:cxn>
                <a:cxn ang="0">
                  <a:pos x="0" y="20"/>
                </a:cxn>
                <a:cxn ang="0">
                  <a:pos x="34" y="41"/>
                </a:cxn>
              </a:cxnLst>
              <a:rect l="0" t="0" r="r" b="b"/>
              <a:pathLst>
                <a:path w="67" h="42">
                  <a:moveTo>
                    <a:pt x="34" y="41"/>
                  </a:moveTo>
                  <a:cubicBezTo>
                    <a:pt x="52" y="42"/>
                    <a:pt x="67" y="32"/>
                    <a:pt x="67" y="21"/>
                  </a:cubicBezTo>
                  <a:cubicBezTo>
                    <a:pt x="67" y="9"/>
                    <a:pt x="52" y="0"/>
                    <a:pt x="34" y="0"/>
                  </a:cubicBezTo>
                  <a:cubicBezTo>
                    <a:pt x="16" y="0"/>
                    <a:pt x="1" y="9"/>
                    <a:pt x="0" y="20"/>
                  </a:cubicBezTo>
                  <a:cubicBezTo>
                    <a:pt x="0" y="32"/>
                    <a:pt x="15" y="41"/>
                    <a:pt x="34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8" name="Freeform 1540"/>
            <p:cNvSpPr>
              <a:spLocks/>
            </p:cNvSpPr>
            <p:nvPr/>
          </p:nvSpPr>
          <p:spPr bwMode="auto">
            <a:xfrm>
              <a:off x="4675188" y="5254626"/>
              <a:ext cx="11112" cy="6350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6"/>
                </a:cxn>
                <a:cxn ang="0">
                  <a:pos x="29" y="33"/>
                </a:cxn>
              </a:cxnLst>
              <a:rect l="0" t="0" r="r" b="b"/>
              <a:pathLst>
                <a:path w="59" h="33">
                  <a:moveTo>
                    <a:pt x="29" y="33"/>
                  </a:moveTo>
                  <a:cubicBezTo>
                    <a:pt x="45" y="33"/>
                    <a:pt x="58" y="26"/>
                    <a:pt x="58" y="17"/>
                  </a:cubicBezTo>
                  <a:cubicBezTo>
                    <a:pt x="59" y="7"/>
                    <a:pt x="46" y="0"/>
                    <a:pt x="29" y="0"/>
                  </a:cubicBezTo>
                  <a:cubicBezTo>
                    <a:pt x="13" y="0"/>
                    <a:pt x="0" y="7"/>
                    <a:pt x="0" y="16"/>
                  </a:cubicBezTo>
                  <a:cubicBezTo>
                    <a:pt x="0" y="25"/>
                    <a:pt x="13" y="33"/>
                    <a:pt x="29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49" name="Group 1545"/>
            <p:cNvGrpSpPr>
              <a:grpSpLocks/>
            </p:cNvGrpSpPr>
            <p:nvPr/>
          </p:nvGrpSpPr>
          <p:grpSpPr bwMode="auto">
            <a:xfrm>
              <a:off x="4656138" y="5256213"/>
              <a:ext cx="166687" cy="80963"/>
              <a:chOff x="2933" y="3311"/>
              <a:chExt cx="105" cy="51"/>
            </a:xfrm>
          </p:grpSpPr>
          <p:sp>
            <p:nvSpPr>
              <p:cNvPr id="2038" name="Freeform 1541"/>
              <p:cNvSpPr>
                <a:spLocks/>
              </p:cNvSpPr>
              <p:nvPr/>
            </p:nvSpPr>
            <p:spPr bwMode="auto">
              <a:xfrm>
                <a:off x="2933" y="3311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6" y="2"/>
                  </a:cxn>
                  <a:cxn ang="0">
                    <a:pos x="2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69" h="429">
                    <a:moveTo>
                      <a:pt x="433" y="427"/>
                    </a:moveTo>
                    <a:cubicBezTo>
                      <a:pt x="672" y="429"/>
                      <a:pt x="866" y="403"/>
                      <a:pt x="867" y="368"/>
                    </a:cubicBezTo>
                    <a:lnTo>
                      <a:pt x="869" y="68"/>
                    </a:lnTo>
                    <a:cubicBezTo>
                      <a:pt x="869" y="34"/>
                      <a:pt x="676" y="4"/>
                      <a:pt x="436" y="2"/>
                    </a:cubicBezTo>
                    <a:cubicBezTo>
                      <a:pt x="197" y="0"/>
                      <a:pt x="3" y="27"/>
                      <a:pt x="2" y="61"/>
                    </a:cubicBezTo>
                    <a:lnTo>
                      <a:pt x="0" y="361"/>
                    </a:lnTo>
                    <a:cubicBezTo>
                      <a:pt x="0" y="396"/>
                      <a:pt x="193" y="425"/>
                      <a:pt x="433" y="4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9" name="Freeform 1542"/>
              <p:cNvSpPr>
                <a:spLocks/>
              </p:cNvSpPr>
              <p:nvPr/>
            </p:nvSpPr>
            <p:spPr bwMode="auto">
              <a:xfrm>
                <a:off x="2933" y="3347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7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9">
                    <a:moveTo>
                      <a:pt x="867" y="68"/>
                    </a:moveTo>
                    <a:cubicBezTo>
                      <a:pt x="867" y="34"/>
                      <a:pt x="673" y="4"/>
                      <a:pt x="434" y="2"/>
                    </a:cubicBezTo>
                    <a:cubicBezTo>
                      <a:pt x="194" y="0"/>
                      <a:pt x="0" y="27"/>
                      <a:pt x="0" y="61"/>
                    </a:cubicBezTo>
                    <a:cubicBezTo>
                      <a:pt x="0" y="96"/>
                      <a:pt x="193" y="125"/>
                      <a:pt x="433" y="127"/>
                    </a:cubicBezTo>
                    <a:cubicBezTo>
                      <a:pt x="672" y="129"/>
                      <a:pt x="866" y="103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0" name="Freeform 1543"/>
              <p:cNvSpPr>
                <a:spLocks/>
              </p:cNvSpPr>
              <p:nvPr/>
            </p:nvSpPr>
            <p:spPr bwMode="auto">
              <a:xfrm>
                <a:off x="2933" y="3311"/>
                <a:ext cx="104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6" y="2"/>
                  </a:cxn>
                  <a:cxn ang="0">
                    <a:pos x="2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69" h="429">
                    <a:moveTo>
                      <a:pt x="433" y="427"/>
                    </a:moveTo>
                    <a:cubicBezTo>
                      <a:pt x="672" y="429"/>
                      <a:pt x="866" y="403"/>
                      <a:pt x="867" y="368"/>
                    </a:cubicBezTo>
                    <a:lnTo>
                      <a:pt x="869" y="68"/>
                    </a:lnTo>
                    <a:cubicBezTo>
                      <a:pt x="869" y="34"/>
                      <a:pt x="676" y="4"/>
                      <a:pt x="436" y="2"/>
                    </a:cubicBezTo>
                    <a:cubicBezTo>
                      <a:pt x="197" y="0"/>
                      <a:pt x="3" y="27"/>
                      <a:pt x="2" y="61"/>
                    </a:cubicBezTo>
                    <a:lnTo>
                      <a:pt x="0" y="361"/>
                    </a:lnTo>
                    <a:cubicBezTo>
                      <a:pt x="0" y="396"/>
                      <a:pt x="193" y="425"/>
                      <a:pt x="433" y="42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1" name="Freeform 1544"/>
              <p:cNvSpPr>
                <a:spLocks/>
              </p:cNvSpPr>
              <p:nvPr/>
            </p:nvSpPr>
            <p:spPr bwMode="auto">
              <a:xfrm>
                <a:off x="2933" y="3347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3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50" name="Group 1550"/>
            <p:cNvGrpSpPr>
              <a:grpSpLocks/>
            </p:cNvGrpSpPr>
            <p:nvPr/>
          </p:nvGrpSpPr>
          <p:grpSpPr bwMode="auto">
            <a:xfrm>
              <a:off x="4595813" y="5295901"/>
              <a:ext cx="285750" cy="117475"/>
              <a:chOff x="2895" y="3336"/>
              <a:chExt cx="180" cy="74"/>
            </a:xfrm>
          </p:grpSpPr>
          <p:sp>
            <p:nvSpPr>
              <p:cNvPr id="2034" name="Freeform 1546"/>
              <p:cNvSpPr>
                <a:spLocks/>
              </p:cNvSpPr>
              <p:nvPr/>
            </p:nvSpPr>
            <p:spPr bwMode="auto">
              <a:xfrm>
                <a:off x="2895" y="333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3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5" name="Freeform 1547"/>
              <p:cNvSpPr>
                <a:spLocks/>
              </p:cNvSpPr>
              <p:nvPr/>
            </p:nvSpPr>
            <p:spPr bwMode="auto">
              <a:xfrm>
                <a:off x="2895" y="3376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0"/>
                      <a:pt x="1159" y="6"/>
                      <a:pt x="747" y="3"/>
                    </a:cubicBezTo>
                    <a:cubicBezTo>
                      <a:pt x="335" y="0"/>
                      <a:pt x="1" y="58"/>
                      <a:pt x="0" y="134"/>
                    </a:cubicBezTo>
                    <a:cubicBezTo>
                      <a:pt x="0" y="209"/>
                      <a:pt x="333" y="273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6" name="Freeform 1548"/>
              <p:cNvSpPr>
                <a:spLocks/>
              </p:cNvSpPr>
              <p:nvPr/>
            </p:nvSpPr>
            <p:spPr bwMode="auto">
              <a:xfrm>
                <a:off x="2895" y="333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3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7" name="Freeform 1549"/>
              <p:cNvSpPr>
                <a:spLocks/>
              </p:cNvSpPr>
              <p:nvPr/>
            </p:nvSpPr>
            <p:spPr bwMode="auto">
              <a:xfrm>
                <a:off x="2895" y="3376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51" name="Group 1556"/>
            <p:cNvGrpSpPr>
              <a:grpSpLocks/>
            </p:cNvGrpSpPr>
            <p:nvPr/>
          </p:nvGrpSpPr>
          <p:grpSpPr bwMode="auto">
            <a:xfrm>
              <a:off x="4506913" y="5334001"/>
              <a:ext cx="487362" cy="123825"/>
              <a:chOff x="2839" y="3360"/>
              <a:chExt cx="307" cy="78"/>
            </a:xfrm>
          </p:grpSpPr>
          <p:sp>
            <p:nvSpPr>
              <p:cNvPr id="2029" name="Freeform 1551"/>
              <p:cNvSpPr>
                <a:spLocks/>
              </p:cNvSpPr>
              <p:nvPr/>
            </p:nvSpPr>
            <p:spPr bwMode="auto">
              <a:xfrm>
                <a:off x="2855" y="3377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0" name="Freeform 1552"/>
              <p:cNvSpPr>
                <a:spLocks/>
              </p:cNvSpPr>
              <p:nvPr/>
            </p:nvSpPr>
            <p:spPr bwMode="auto">
              <a:xfrm>
                <a:off x="2839" y="3361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2" y="6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6"/>
                  </a:cxn>
                </a:cxnLst>
                <a:rect l="0" t="0" r="r" b="b"/>
                <a:pathLst>
                  <a:path w="2420" h="511">
                    <a:moveTo>
                      <a:pt x="1208" y="506"/>
                    </a:moveTo>
                    <a:cubicBezTo>
                      <a:pt x="1875" y="511"/>
                      <a:pt x="2417" y="460"/>
                      <a:pt x="2417" y="391"/>
                    </a:cubicBezTo>
                    <a:lnTo>
                      <a:pt x="2419" y="141"/>
                    </a:lnTo>
                    <a:cubicBezTo>
                      <a:pt x="2420" y="72"/>
                      <a:pt x="1880" y="11"/>
                      <a:pt x="1212" y="6"/>
                    </a:cubicBezTo>
                    <a:cubicBezTo>
                      <a:pt x="545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1" y="500"/>
                      <a:pt x="1208" y="50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1" name="Freeform 1553"/>
              <p:cNvSpPr>
                <a:spLocks/>
              </p:cNvSpPr>
              <p:nvPr/>
            </p:nvSpPr>
            <p:spPr bwMode="auto">
              <a:xfrm>
                <a:off x="2839" y="3391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1"/>
                  </a:cxn>
                  <a:cxn ang="0">
                    <a:pos x="1210" y="6"/>
                  </a:cxn>
                  <a:cxn ang="0">
                    <a:pos x="1" y="121"/>
                  </a:cxn>
                  <a:cxn ang="0">
                    <a:pos x="1208" y="256"/>
                  </a:cxn>
                  <a:cxn ang="0">
                    <a:pos x="2417" y="141"/>
                  </a:cxn>
                </a:cxnLst>
                <a:rect l="0" t="0" r="r" b="b"/>
                <a:pathLst>
                  <a:path w="2418" h="261">
                    <a:moveTo>
                      <a:pt x="2417" y="141"/>
                    </a:moveTo>
                    <a:cubicBezTo>
                      <a:pt x="2418" y="72"/>
                      <a:pt x="1877" y="11"/>
                      <a:pt x="1210" y="6"/>
                    </a:cubicBezTo>
                    <a:cubicBezTo>
                      <a:pt x="543" y="0"/>
                      <a:pt x="1" y="52"/>
                      <a:pt x="1" y="121"/>
                    </a:cubicBezTo>
                    <a:cubicBezTo>
                      <a:pt x="0" y="190"/>
                      <a:pt x="541" y="250"/>
                      <a:pt x="1208" y="256"/>
                    </a:cubicBezTo>
                    <a:cubicBezTo>
                      <a:pt x="1875" y="261"/>
                      <a:pt x="2417" y="210"/>
                      <a:pt x="2417" y="141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2" name="Freeform 1554"/>
              <p:cNvSpPr>
                <a:spLocks/>
              </p:cNvSpPr>
              <p:nvPr/>
            </p:nvSpPr>
            <p:spPr bwMode="auto">
              <a:xfrm>
                <a:off x="2839" y="3360"/>
                <a:ext cx="291" cy="62"/>
              </a:xfrm>
              <a:custGeom>
                <a:avLst/>
                <a:gdLst/>
                <a:ahLst/>
                <a:cxnLst>
                  <a:cxn ang="0">
                    <a:pos x="1208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2" y="6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6"/>
                  </a:cxn>
                </a:cxnLst>
                <a:rect l="0" t="0" r="r" b="b"/>
                <a:pathLst>
                  <a:path w="2420" h="511">
                    <a:moveTo>
                      <a:pt x="1208" y="506"/>
                    </a:moveTo>
                    <a:cubicBezTo>
                      <a:pt x="1875" y="511"/>
                      <a:pt x="2417" y="460"/>
                      <a:pt x="2417" y="391"/>
                    </a:cubicBezTo>
                    <a:lnTo>
                      <a:pt x="2419" y="141"/>
                    </a:lnTo>
                    <a:cubicBezTo>
                      <a:pt x="2420" y="72"/>
                      <a:pt x="1880" y="11"/>
                      <a:pt x="1212" y="6"/>
                    </a:cubicBezTo>
                    <a:cubicBezTo>
                      <a:pt x="545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1" y="500"/>
                      <a:pt x="1208" y="50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3" name="Freeform 1555"/>
              <p:cNvSpPr>
                <a:spLocks/>
              </p:cNvSpPr>
              <p:nvPr/>
            </p:nvSpPr>
            <p:spPr bwMode="auto">
              <a:xfrm>
                <a:off x="2839" y="3390"/>
                <a:ext cx="290" cy="17"/>
              </a:xfrm>
              <a:custGeom>
                <a:avLst/>
                <a:gdLst/>
                <a:ahLst/>
                <a:cxnLst>
                  <a:cxn ang="0">
                    <a:pos x="290" y="17"/>
                  </a:cxn>
                  <a:cxn ang="0">
                    <a:pos x="145" y="1"/>
                  </a:cxn>
                  <a:cxn ang="0">
                    <a:pos x="0" y="15"/>
                  </a:cxn>
                </a:cxnLst>
                <a:rect l="0" t="0" r="r" b="b"/>
                <a:pathLst>
                  <a:path w="290" h="17">
                    <a:moveTo>
                      <a:pt x="290" y="17"/>
                    </a:moveTo>
                    <a:cubicBezTo>
                      <a:pt x="290" y="9"/>
                      <a:pt x="225" y="2"/>
                      <a:pt x="145" y="1"/>
                    </a:cubicBezTo>
                    <a:cubicBezTo>
                      <a:pt x="65" y="0"/>
                      <a:pt x="0" y="7"/>
                      <a:pt x="0" y="15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52" name="Freeform 1557"/>
            <p:cNvSpPr>
              <a:spLocks/>
            </p:cNvSpPr>
            <p:nvPr/>
          </p:nvSpPr>
          <p:spPr bwMode="auto">
            <a:xfrm>
              <a:off x="4737100" y="5386388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3"/>
                </a:cxn>
                <a:cxn ang="0">
                  <a:pos x="25" y="25"/>
                </a:cxn>
              </a:cxnLst>
              <a:rect l="0" t="0" r="r" b="b"/>
              <a:pathLst>
                <a:path w="50" h="26">
                  <a:moveTo>
                    <a:pt x="25" y="25"/>
                  </a:moveTo>
                  <a:cubicBezTo>
                    <a:pt x="39" y="26"/>
                    <a:pt x="50" y="20"/>
                    <a:pt x="50" y="13"/>
                  </a:cubicBezTo>
                  <a:cubicBezTo>
                    <a:pt x="50" y="6"/>
                    <a:pt x="39" y="1"/>
                    <a:pt x="25" y="0"/>
                  </a:cubicBezTo>
                  <a:cubicBezTo>
                    <a:pt x="11" y="0"/>
                    <a:pt x="0" y="6"/>
                    <a:pt x="0" y="13"/>
                  </a:cubicBezTo>
                  <a:cubicBezTo>
                    <a:pt x="0" y="20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3" name="Freeform 1558"/>
            <p:cNvSpPr>
              <a:spLocks/>
            </p:cNvSpPr>
            <p:nvPr/>
          </p:nvSpPr>
          <p:spPr bwMode="auto">
            <a:xfrm>
              <a:off x="4910138" y="5405438"/>
              <a:ext cx="14287" cy="7938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2"/>
                  </a:cubicBezTo>
                  <a:cubicBezTo>
                    <a:pt x="76" y="10"/>
                    <a:pt x="59" y="1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3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4" name="Freeform 1559"/>
            <p:cNvSpPr>
              <a:spLocks/>
            </p:cNvSpPr>
            <p:nvPr/>
          </p:nvSpPr>
          <p:spPr bwMode="auto">
            <a:xfrm>
              <a:off x="4546600" y="5399088"/>
              <a:ext cx="14287" cy="7938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1"/>
                  </a:cubicBezTo>
                  <a:cubicBezTo>
                    <a:pt x="75" y="10"/>
                    <a:pt x="59" y="0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2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5" name="Freeform 1560"/>
            <p:cNvSpPr>
              <a:spLocks/>
            </p:cNvSpPr>
            <p:nvPr/>
          </p:nvSpPr>
          <p:spPr bwMode="auto">
            <a:xfrm>
              <a:off x="4638675" y="5386388"/>
              <a:ext cx="12700" cy="7938"/>
            </a:xfrm>
            <a:custGeom>
              <a:avLst/>
              <a:gdLst/>
              <a:ahLst/>
              <a:cxnLst>
                <a:cxn ang="0">
                  <a:pos x="34" y="42"/>
                </a:cxn>
                <a:cxn ang="0">
                  <a:pos x="67" y="22"/>
                </a:cxn>
                <a:cxn ang="0">
                  <a:pos x="34" y="0"/>
                </a:cxn>
                <a:cxn ang="0">
                  <a:pos x="0" y="21"/>
                </a:cxn>
                <a:cxn ang="0">
                  <a:pos x="34" y="42"/>
                </a:cxn>
              </a:cxnLst>
              <a:rect l="0" t="0" r="r" b="b"/>
              <a:pathLst>
                <a:path w="67" h="42">
                  <a:moveTo>
                    <a:pt x="34" y="42"/>
                  </a:moveTo>
                  <a:cubicBezTo>
                    <a:pt x="52" y="42"/>
                    <a:pt x="67" y="33"/>
                    <a:pt x="67" y="22"/>
                  </a:cubicBezTo>
                  <a:cubicBezTo>
                    <a:pt x="67" y="10"/>
                    <a:pt x="52" y="1"/>
                    <a:pt x="34" y="0"/>
                  </a:cubicBezTo>
                  <a:cubicBezTo>
                    <a:pt x="16" y="0"/>
                    <a:pt x="1" y="10"/>
                    <a:pt x="0" y="21"/>
                  </a:cubicBezTo>
                  <a:cubicBezTo>
                    <a:pt x="0" y="33"/>
                    <a:pt x="15" y="42"/>
                    <a:pt x="34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6" name="Freeform 1561"/>
            <p:cNvSpPr>
              <a:spLocks/>
            </p:cNvSpPr>
            <p:nvPr/>
          </p:nvSpPr>
          <p:spPr bwMode="auto">
            <a:xfrm>
              <a:off x="4827588" y="5391151"/>
              <a:ext cx="11112" cy="6350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7"/>
                </a:cxn>
                <a:cxn ang="0">
                  <a:pos x="29" y="34"/>
                </a:cxn>
              </a:cxnLst>
              <a:rect l="0" t="0" r="r" b="b"/>
              <a:pathLst>
                <a:path w="59" h="34">
                  <a:moveTo>
                    <a:pt x="29" y="34"/>
                  </a:moveTo>
                  <a:cubicBezTo>
                    <a:pt x="45" y="34"/>
                    <a:pt x="58" y="27"/>
                    <a:pt x="58" y="17"/>
                  </a:cubicBezTo>
                  <a:cubicBezTo>
                    <a:pt x="59" y="8"/>
                    <a:pt x="46" y="1"/>
                    <a:pt x="29" y="0"/>
                  </a:cubicBezTo>
                  <a:cubicBezTo>
                    <a:pt x="13" y="0"/>
                    <a:pt x="0" y="8"/>
                    <a:pt x="0" y="17"/>
                  </a:cubicBezTo>
                  <a:cubicBezTo>
                    <a:pt x="0" y="26"/>
                    <a:pt x="13" y="34"/>
                    <a:pt x="29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57" name="Group 1566"/>
            <p:cNvGrpSpPr>
              <a:grpSpLocks/>
            </p:cNvGrpSpPr>
            <p:nvPr/>
          </p:nvGrpSpPr>
          <p:grpSpPr bwMode="auto">
            <a:xfrm>
              <a:off x="4656138" y="5256213"/>
              <a:ext cx="166687" cy="80963"/>
              <a:chOff x="2933" y="3311"/>
              <a:chExt cx="105" cy="51"/>
            </a:xfrm>
          </p:grpSpPr>
          <p:sp>
            <p:nvSpPr>
              <p:cNvPr id="2025" name="Freeform 1562"/>
              <p:cNvSpPr>
                <a:spLocks/>
              </p:cNvSpPr>
              <p:nvPr/>
            </p:nvSpPr>
            <p:spPr bwMode="auto">
              <a:xfrm>
                <a:off x="2933" y="3311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6" y="2"/>
                  </a:cxn>
                  <a:cxn ang="0">
                    <a:pos x="2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69" h="429">
                    <a:moveTo>
                      <a:pt x="433" y="427"/>
                    </a:moveTo>
                    <a:cubicBezTo>
                      <a:pt x="672" y="429"/>
                      <a:pt x="866" y="403"/>
                      <a:pt x="867" y="368"/>
                    </a:cubicBezTo>
                    <a:lnTo>
                      <a:pt x="869" y="68"/>
                    </a:lnTo>
                    <a:cubicBezTo>
                      <a:pt x="869" y="34"/>
                      <a:pt x="676" y="4"/>
                      <a:pt x="436" y="2"/>
                    </a:cubicBezTo>
                    <a:cubicBezTo>
                      <a:pt x="197" y="0"/>
                      <a:pt x="3" y="27"/>
                      <a:pt x="2" y="61"/>
                    </a:cubicBezTo>
                    <a:lnTo>
                      <a:pt x="0" y="361"/>
                    </a:lnTo>
                    <a:cubicBezTo>
                      <a:pt x="0" y="396"/>
                      <a:pt x="193" y="425"/>
                      <a:pt x="433" y="4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6" name="Freeform 1563"/>
              <p:cNvSpPr>
                <a:spLocks/>
              </p:cNvSpPr>
              <p:nvPr/>
            </p:nvSpPr>
            <p:spPr bwMode="auto">
              <a:xfrm>
                <a:off x="2933" y="3347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7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9">
                    <a:moveTo>
                      <a:pt x="867" y="68"/>
                    </a:moveTo>
                    <a:cubicBezTo>
                      <a:pt x="867" y="34"/>
                      <a:pt x="673" y="4"/>
                      <a:pt x="434" y="2"/>
                    </a:cubicBezTo>
                    <a:cubicBezTo>
                      <a:pt x="194" y="0"/>
                      <a:pt x="0" y="27"/>
                      <a:pt x="0" y="61"/>
                    </a:cubicBezTo>
                    <a:cubicBezTo>
                      <a:pt x="0" y="96"/>
                      <a:pt x="193" y="125"/>
                      <a:pt x="433" y="127"/>
                    </a:cubicBezTo>
                    <a:cubicBezTo>
                      <a:pt x="672" y="129"/>
                      <a:pt x="866" y="103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7" name="Freeform 1564"/>
              <p:cNvSpPr>
                <a:spLocks/>
              </p:cNvSpPr>
              <p:nvPr/>
            </p:nvSpPr>
            <p:spPr bwMode="auto">
              <a:xfrm>
                <a:off x="2933" y="3311"/>
                <a:ext cx="104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6" y="2"/>
                  </a:cxn>
                  <a:cxn ang="0">
                    <a:pos x="2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69" h="429">
                    <a:moveTo>
                      <a:pt x="433" y="427"/>
                    </a:moveTo>
                    <a:cubicBezTo>
                      <a:pt x="672" y="429"/>
                      <a:pt x="866" y="403"/>
                      <a:pt x="867" y="368"/>
                    </a:cubicBezTo>
                    <a:lnTo>
                      <a:pt x="869" y="68"/>
                    </a:lnTo>
                    <a:cubicBezTo>
                      <a:pt x="869" y="34"/>
                      <a:pt x="676" y="4"/>
                      <a:pt x="436" y="2"/>
                    </a:cubicBezTo>
                    <a:cubicBezTo>
                      <a:pt x="197" y="0"/>
                      <a:pt x="3" y="27"/>
                      <a:pt x="2" y="61"/>
                    </a:cubicBezTo>
                    <a:lnTo>
                      <a:pt x="0" y="361"/>
                    </a:lnTo>
                    <a:cubicBezTo>
                      <a:pt x="0" y="396"/>
                      <a:pt x="193" y="425"/>
                      <a:pt x="433" y="42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8" name="Freeform 1565"/>
              <p:cNvSpPr>
                <a:spLocks/>
              </p:cNvSpPr>
              <p:nvPr/>
            </p:nvSpPr>
            <p:spPr bwMode="auto">
              <a:xfrm>
                <a:off x="2933" y="3347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3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58" name="Group 1571"/>
            <p:cNvGrpSpPr>
              <a:grpSpLocks/>
            </p:cNvGrpSpPr>
            <p:nvPr/>
          </p:nvGrpSpPr>
          <p:grpSpPr bwMode="auto">
            <a:xfrm>
              <a:off x="4595813" y="5295901"/>
              <a:ext cx="285750" cy="117475"/>
              <a:chOff x="2895" y="3336"/>
              <a:chExt cx="180" cy="74"/>
            </a:xfrm>
          </p:grpSpPr>
          <p:sp>
            <p:nvSpPr>
              <p:cNvPr id="2021" name="Freeform 1567"/>
              <p:cNvSpPr>
                <a:spLocks/>
              </p:cNvSpPr>
              <p:nvPr/>
            </p:nvSpPr>
            <p:spPr bwMode="auto">
              <a:xfrm>
                <a:off x="2895" y="333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3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2" name="Freeform 1568"/>
              <p:cNvSpPr>
                <a:spLocks/>
              </p:cNvSpPr>
              <p:nvPr/>
            </p:nvSpPr>
            <p:spPr bwMode="auto">
              <a:xfrm>
                <a:off x="2895" y="3376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2" h="280">
                    <a:moveTo>
                      <a:pt x="1492" y="146"/>
                    </a:moveTo>
                    <a:cubicBezTo>
                      <a:pt x="1492" y="70"/>
                      <a:pt x="1159" y="6"/>
                      <a:pt x="747" y="3"/>
                    </a:cubicBezTo>
                    <a:cubicBezTo>
                      <a:pt x="335" y="0"/>
                      <a:pt x="1" y="58"/>
                      <a:pt x="0" y="134"/>
                    </a:cubicBezTo>
                    <a:cubicBezTo>
                      <a:pt x="0" y="209"/>
                      <a:pt x="333" y="273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3" name="Freeform 1569"/>
              <p:cNvSpPr>
                <a:spLocks/>
              </p:cNvSpPr>
              <p:nvPr/>
            </p:nvSpPr>
            <p:spPr bwMode="auto">
              <a:xfrm>
                <a:off x="2895" y="333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4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4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3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4" name="Freeform 1570"/>
              <p:cNvSpPr>
                <a:spLocks/>
              </p:cNvSpPr>
              <p:nvPr/>
            </p:nvSpPr>
            <p:spPr bwMode="auto">
              <a:xfrm>
                <a:off x="2895" y="3376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59" name="Group 1577"/>
            <p:cNvGrpSpPr>
              <a:grpSpLocks/>
            </p:cNvGrpSpPr>
            <p:nvPr/>
          </p:nvGrpSpPr>
          <p:grpSpPr bwMode="auto">
            <a:xfrm>
              <a:off x="4506913" y="5334001"/>
              <a:ext cx="487362" cy="123825"/>
              <a:chOff x="2839" y="3360"/>
              <a:chExt cx="307" cy="78"/>
            </a:xfrm>
          </p:grpSpPr>
          <p:sp>
            <p:nvSpPr>
              <p:cNvPr id="2016" name="Freeform 1572"/>
              <p:cNvSpPr>
                <a:spLocks/>
              </p:cNvSpPr>
              <p:nvPr/>
            </p:nvSpPr>
            <p:spPr bwMode="auto">
              <a:xfrm>
                <a:off x="2855" y="3377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7" name="Freeform 1573"/>
              <p:cNvSpPr>
                <a:spLocks/>
              </p:cNvSpPr>
              <p:nvPr/>
            </p:nvSpPr>
            <p:spPr bwMode="auto">
              <a:xfrm>
                <a:off x="2839" y="3361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2" y="6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6"/>
                  </a:cxn>
                </a:cxnLst>
                <a:rect l="0" t="0" r="r" b="b"/>
                <a:pathLst>
                  <a:path w="2420" h="511">
                    <a:moveTo>
                      <a:pt x="1208" y="506"/>
                    </a:moveTo>
                    <a:cubicBezTo>
                      <a:pt x="1875" y="511"/>
                      <a:pt x="2417" y="460"/>
                      <a:pt x="2417" y="391"/>
                    </a:cubicBezTo>
                    <a:lnTo>
                      <a:pt x="2419" y="141"/>
                    </a:lnTo>
                    <a:cubicBezTo>
                      <a:pt x="2420" y="72"/>
                      <a:pt x="1880" y="11"/>
                      <a:pt x="1212" y="6"/>
                    </a:cubicBezTo>
                    <a:cubicBezTo>
                      <a:pt x="545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1" y="500"/>
                      <a:pt x="1208" y="50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8" name="Freeform 1574"/>
              <p:cNvSpPr>
                <a:spLocks/>
              </p:cNvSpPr>
              <p:nvPr/>
            </p:nvSpPr>
            <p:spPr bwMode="auto">
              <a:xfrm>
                <a:off x="2839" y="3391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1"/>
                  </a:cxn>
                  <a:cxn ang="0">
                    <a:pos x="1210" y="6"/>
                  </a:cxn>
                  <a:cxn ang="0">
                    <a:pos x="1" y="121"/>
                  </a:cxn>
                  <a:cxn ang="0">
                    <a:pos x="1208" y="256"/>
                  </a:cxn>
                  <a:cxn ang="0">
                    <a:pos x="2417" y="141"/>
                  </a:cxn>
                </a:cxnLst>
                <a:rect l="0" t="0" r="r" b="b"/>
                <a:pathLst>
                  <a:path w="2418" h="261">
                    <a:moveTo>
                      <a:pt x="2417" y="141"/>
                    </a:moveTo>
                    <a:cubicBezTo>
                      <a:pt x="2418" y="72"/>
                      <a:pt x="1877" y="11"/>
                      <a:pt x="1210" y="6"/>
                    </a:cubicBezTo>
                    <a:cubicBezTo>
                      <a:pt x="543" y="0"/>
                      <a:pt x="1" y="52"/>
                      <a:pt x="1" y="121"/>
                    </a:cubicBezTo>
                    <a:cubicBezTo>
                      <a:pt x="0" y="190"/>
                      <a:pt x="541" y="250"/>
                      <a:pt x="1208" y="256"/>
                    </a:cubicBezTo>
                    <a:cubicBezTo>
                      <a:pt x="1875" y="261"/>
                      <a:pt x="2417" y="210"/>
                      <a:pt x="2417" y="141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9" name="Freeform 1575"/>
              <p:cNvSpPr>
                <a:spLocks/>
              </p:cNvSpPr>
              <p:nvPr/>
            </p:nvSpPr>
            <p:spPr bwMode="auto">
              <a:xfrm>
                <a:off x="2839" y="3360"/>
                <a:ext cx="291" cy="62"/>
              </a:xfrm>
              <a:custGeom>
                <a:avLst/>
                <a:gdLst/>
                <a:ahLst/>
                <a:cxnLst>
                  <a:cxn ang="0">
                    <a:pos x="1208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2" y="6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6"/>
                  </a:cxn>
                </a:cxnLst>
                <a:rect l="0" t="0" r="r" b="b"/>
                <a:pathLst>
                  <a:path w="2420" h="511">
                    <a:moveTo>
                      <a:pt x="1208" y="506"/>
                    </a:moveTo>
                    <a:cubicBezTo>
                      <a:pt x="1875" y="511"/>
                      <a:pt x="2417" y="460"/>
                      <a:pt x="2417" y="391"/>
                    </a:cubicBezTo>
                    <a:lnTo>
                      <a:pt x="2419" y="141"/>
                    </a:lnTo>
                    <a:cubicBezTo>
                      <a:pt x="2420" y="72"/>
                      <a:pt x="1880" y="11"/>
                      <a:pt x="1212" y="6"/>
                    </a:cubicBezTo>
                    <a:cubicBezTo>
                      <a:pt x="545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1" y="500"/>
                      <a:pt x="1208" y="50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0" name="Freeform 1576"/>
              <p:cNvSpPr>
                <a:spLocks/>
              </p:cNvSpPr>
              <p:nvPr/>
            </p:nvSpPr>
            <p:spPr bwMode="auto">
              <a:xfrm>
                <a:off x="2839" y="3390"/>
                <a:ext cx="290" cy="17"/>
              </a:xfrm>
              <a:custGeom>
                <a:avLst/>
                <a:gdLst/>
                <a:ahLst/>
                <a:cxnLst>
                  <a:cxn ang="0">
                    <a:pos x="290" y="17"/>
                  </a:cxn>
                  <a:cxn ang="0">
                    <a:pos x="145" y="1"/>
                  </a:cxn>
                  <a:cxn ang="0">
                    <a:pos x="0" y="15"/>
                  </a:cxn>
                </a:cxnLst>
                <a:rect l="0" t="0" r="r" b="b"/>
                <a:pathLst>
                  <a:path w="290" h="17">
                    <a:moveTo>
                      <a:pt x="290" y="17"/>
                    </a:moveTo>
                    <a:cubicBezTo>
                      <a:pt x="290" y="9"/>
                      <a:pt x="225" y="2"/>
                      <a:pt x="145" y="1"/>
                    </a:cubicBezTo>
                    <a:cubicBezTo>
                      <a:pt x="65" y="0"/>
                      <a:pt x="0" y="7"/>
                      <a:pt x="0" y="15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60" name="Freeform 1578"/>
            <p:cNvSpPr>
              <a:spLocks/>
            </p:cNvSpPr>
            <p:nvPr/>
          </p:nvSpPr>
          <p:spPr bwMode="auto">
            <a:xfrm>
              <a:off x="4737100" y="5386388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5" y="0"/>
                </a:cxn>
                <a:cxn ang="0">
                  <a:pos x="0" y="13"/>
                </a:cxn>
                <a:cxn ang="0">
                  <a:pos x="25" y="25"/>
                </a:cxn>
              </a:cxnLst>
              <a:rect l="0" t="0" r="r" b="b"/>
              <a:pathLst>
                <a:path w="50" h="26">
                  <a:moveTo>
                    <a:pt x="25" y="25"/>
                  </a:moveTo>
                  <a:cubicBezTo>
                    <a:pt x="39" y="26"/>
                    <a:pt x="50" y="20"/>
                    <a:pt x="50" y="13"/>
                  </a:cubicBezTo>
                  <a:cubicBezTo>
                    <a:pt x="50" y="6"/>
                    <a:pt x="39" y="1"/>
                    <a:pt x="25" y="0"/>
                  </a:cubicBezTo>
                  <a:cubicBezTo>
                    <a:pt x="11" y="0"/>
                    <a:pt x="0" y="6"/>
                    <a:pt x="0" y="13"/>
                  </a:cubicBezTo>
                  <a:cubicBezTo>
                    <a:pt x="0" y="20"/>
                    <a:pt x="11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1" name="Freeform 1579"/>
            <p:cNvSpPr>
              <a:spLocks/>
            </p:cNvSpPr>
            <p:nvPr/>
          </p:nvSpPr>
          <p:spPr bwMode="auto">
            <a:xfrm>
              <a:off x="4910138" y="5405438"/>
              <a:ext cx="14287" cy="7938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2"/>
                  </a:cubicBezTo>
                  <a:cubicBezTo>
                    <a:pt x="76" y="10"/>
                    <a:pt x="59" y="1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3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2" name="Freeform 1580"/>
            <p:cNvSpPr>
              <a:spLocks/>
            </p:cNvSpPr>
            <p:nvPr/>
          </p:nvSpPr>
          <p:spPr bwMode="auto">
            <a:xfrm>
              <a:off x="4546600" y="5399088"/>
              <a:ext cx="14287" cy="7938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1"/>
                  </a:cubicBezTo>
                  <a:cubicBezTo>
                    <a:pt x="75" y="10"/>
                    <a:pt x="59" y="0"/>
                    <a:pt x="38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2"/>
                    <a:pt x="17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3" name="Freeform 1581"/>
            <p:cNvSpPr>
              <a:spLocks/>
            </p:cNvSpPr>
            <p:nvPr/>
          </p:nvSpPr>
          <p:spPr bwMode="auto">
            <a:xfrm>
              <a:off x="4638675" y="5386388"/>
              <a:ext cx="12700" cy="7938"/>
            </a:xfrm>
            <a:custGeom>
              <a:avLst/>
              <a:gdLst/>
              <a:ahLst/>
              <a:cxnLst>
                <a:cxn ang="0">
                  <a:pos x="34" y="42"/>
                </a:cxn>
                <a:cxn ang="0">
                  <a:pos x="67" y="22"/>
                </a:cxn>
                <a:cxn ang="0">
                  <a:pos x="34" y="0"/>
                </a:cxn>
                <a:cxn ang="0">
                  <a:pos x="0" y="21"/>
                </a:cxn>
                <a:cxn ang="0">
                  <a:pos x="34" y="42"/>
                </a:cxn>
              </a:cxnLst>
              <a:rect l="0" t="0" r="r" b="b"/>
              <a:pathLst>
                <a:path w="67" h="42">
                  <a:moveTo>
                    <a:pt x="34" y="42"/>
                  </a:moveTo>
                  <a:cubicBezTo>
                    <a:pt x="52" y="42"/>
                    <a:pt x="67" y="33"/>
                    <a:pt x="67" y="22"/>
                  </a:cubicBezTo>
                  <a:cubicBezTo>
                    <a:pt x="67" y="10"/>
                    <a:pt x="52" y="1"/>
                    <a:pt x="34" y="0"/>
                  </a:cubicBezTo>
                  <a:cubicBezTo>
                    <a:pt x="16" y="0"/>
                    <a:pt x="1" y="10"/>
                    <a:pt x="0" y="21"/>
                  </a:cubicBezTo>
                  <a:cubicBezTo>
                    <a:pt x="0" y="33"/>
                    <a:pt x="15" y="42"/>
                    <a:pt x="34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4" name="Freeform 1582"/>
            <p:cNvSpPr>
              <a:spLocks/>
            </p:cNvSpPr>
            <p:nvPr/>
          </p:nvSpPr>
          <p:spPr bwMode="auto">
            <a:xfrm>
              <a:off x="4827588" y="5391151"/>
              <a:ext cx="11112" cy="6350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58" y="17"/>
                </a:cxn>
                <a:cxn ang="0">
                  <a:pos x="29" y="0"/>
                </a:cxn>
                <a:cxn ang="0">
                  <a:pos x="0" y="17"/>
                </a:cxn>
                <a:cxn ang="0">
                  <a:pos x="29" y="34"/>
                </a:cxn>
              </a:cxnLst>
              <a:rect l="0" t="0" r="r" b="b"/>
              <a:pathLst>
                <a:path w="59" h="34">
                  <a:moveTo>
                    <a:pt x="29" y="34"/>
                  </a:moveTo>
                  <a:cubicBezTo>
                    <a:pt x="45" y="34"/>
                    <a:pt x="58" y="27"/>
                    <a:pt x="58" y="17"/>
                  </a:cubicBezTo>
                  <a:cubicBezTo>
                    <a:pt x="59" y="8"/>
                    <a:pt x="46" y="1"/>
                    <a:pt x="29" y="0"/>
                  </a:cubicBezTo>
                  <a:cubicBezTo>
                    <a:pt x="13" y="0"/>
                    <a:pt x="0" y="8"/>
                    <a:pt x="0" y="17"/>
                  </a:cubicBezTo>
                  <a:cubicBezTo>
                    <a:pt x="0" y="26"/>
                    <a:pt x="13" y="34"/>
                    <a:pt x="29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65" name="Group 1604"/>
            <p:cNvGrpSpPr>
              <a:grpSpLocks/>
            </p:cNvGrpSpPr>
            <p:nvPr/>
          </p:nvGrpSpPr>
          <p:grpSpPr bwMode="auto">
            <a:xfrm>
              <a:off x="4556125" y="4872038"/>
              <a:ext cx="487362" cy="201613"/>
              <a:chOff x="2870" y="3069"/>
              <a:chExt cx="307" cy="127"/>
            </a:xfrm>
          </p:grpSpPr>
          <p:grpSp>
            <p:nvGrpSpPr>
              <p:cNvPr id="1995" name="Group 1587"/>
              <p:cNvGrpSpPr>
                <a:grpSpLocks/>
              </p:cNvGrpSpPr>
              <p:nvPr/>
            </p:nvGrpSpPr>
            <p:grpSpPr bwMode="auto">
              <a:xfrm>
                <a:off x="2964" y="3069"/>
                <a:ext cx="105" cy="51"/>
                <a:chOff x="2964" y="3069"/>
                <a:chExt cx="105" cy="51"/>
              </a:xfrm>
            </p:grpSpPr>
            <p:sp>
              <p:nvSpPr>
                <p:cNvPr id="2012" name="Freeform 1583"/>
                <p:cNvSpPr>
                  <a:spLocks/>
                </p:cNvSpPr>
                <p:nvPr/>
              </p:nvSpPr>
              <p:spPr bwMode="auto">
                <a:xfrm>
                  <a:off x="2964" y="3069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7" y="1"/>
                    </a:cxn>
                    <a:cxn ang="0">
                      <a:pos x="3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70" h="428">
                      <a:moveTo>
                        <a:pt x="433" y="426"/>
                      </a:moveTo>
                      <a:cubicBezTo>
                        <a:pt x="672" y="428"/>
                        <a:pt x="867" y="402"/>
                        <a:pt x="867" y="368"/>
                      </a:cubicBezTo>
                      <a:lnTo>
                        <a:pt x="869" y="67"/>
                      </a:lnTo>
                      <a:cubicBezTo>
                        <a:pt x="870" y="33"/>
                        <a:pt x="676" y="3"/>
                        <a:pt x="437" y="1"/>
                      </a:cubicBezTo>
                      <a:cubicBezTo>
                        <a:pt x="197" y="0"/>
                        <a:pt x="3" y="26"/>
                        <a:pt x="3" y="60"/>
                      </a:cubicBezTo>
                      <a:lnTo>
                        <a:pt x="0" y="361"/>
                      </a:lnTo>
                      <a:cubicBezTo>
                        <a:pt x="0" y="395"/>
                        <a:pt x="194" y="425"/>
                        <a:pt x="433" y="4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13" name="Freeform 1584"/>
                <p:cNvSpPr>
                  <a:spLocks/>
                </p:cNvSpPr>
                <p:nvPr/>
              </p:nvSpPr>
              <p:spPr bwMode="auto">
                <a:xfrm>
                  <a:off x="2964" y="3105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6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8">
                      <a:moveTo>
                        <a:pt x="867" y="68"/>
                      </a:moveTo>
                      <a:cubicBezTo>
                        <a:pt x="867" y="33"/>
                        <a:pt x="673" y="4"/>
                        <a:pt x="434" y="2"/>
                      </a:cubicBezTo>
                      <a:cubicBezTo>
                        <a:pt x="195" y="0"/>
                        <a:pt x="1" y="26"/>
                        <a:pt x="0" y="61"/>
                      </a:cubicBezTo>
                      <a:cubicBezTo>
                        <a:pt x="0" y="95"/>
                        <a:pt x="194" y="125"/>
                        <a:pt x="433" y="126"/>
                      </a:cubicBezTo>
                      <a:cubicBezTo>
                        <a:pt x="672" y="128"/>
                        <a:pt x="867" y="102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14" name="Freeform 1585"/>
                <p:cNvSpPr>
                  <a:spLocks/>
                </p:cNvSpPr>
                <p:nvPr/>
              </p:nvSpPr>
              <p:spPr bwMode="auto">
                <a:xfrm>
                  <a:off x="2964" y="3069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7" y="1"/>
                    </a:cxn>
                    <a:cxn ang="0">
                      <a:pos x="3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70" h="428">
                      <a:moveTo>
                        <a:pt x="433" y="426"/>
                      </a:moveTo>
                      <a:cubicBezTo>
                        <a:pt x="672" y="428"/>
                        <a:pt x="867" y="402"/>
                        <a:pt x="867" y="368"/>
                      </a:cubicBezTo>
                      <a:lnTo>
                        <a:pt x="869" y="67"/>
                      </a:lnTo>
                      <a:cubicBezTo>
                        <a:pt x="870" y="33"/>
                        <a:pt x="676" y="3"/>
                        <a:pt x="437" y="1"/>
                      </a:cubicBezTo>
                      <a:cubicBezTo>
                        <a:pt x="197" y="0"/>
                        <a:pt x="3" y="26"/>
                        <a:pt x="3" y="60"/>
                      </a:cubicBezTo>
                      <a:lnTo>
                        <a:pt x="0" y="361"/>
                      </a:lnTo>
                      <a:cubicBezTo>
                        <a:pt x="0" y="395"/>
                        <a:pt x="194" y="425"/>
                        <a:pt x="433" y="42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15" name="Freeform 1586"/>
                <p:cNvSpPr>
                  <a:spLocks/>
                </p:cNvSpPr>
                <p:nvPr/>
              </p:nvSpPr>
              <p:spPr bwMode="auto">
                <a:xfrm>
                  <a:off x="2964" y="3105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96" name="Group 1592"/>
              <p:cNvGrpSpPr>
                <a:grpSpLocks/>
              </p:cNvGrpSpPr>
              <p:nvPr/>
            </p:nvGrpSpPr>
            <p:grpSpPr bwMode="auto">
              <a:xfrm>
                <a:off x="2926" y="3094"/>
                <a:ext cx="180" cy="74"/>
                <a:chOff x="2926" y="3094"/>
                <a:chExt cx="180" cy="74"/>
              </a:xfrm>
            </p:grpSpPr>
            <p:sp>
              <p:nvSpPr>
                <p:cNvPr id="2008" name="Freeform 1588"/>
                <p:cNvSpPr>
                  <a:spLocks/>
                </p:cNvSpPr>
                <p:nvPr/>
              </p:nvSpPr>
              <p:spPr bwMode="auto">
                <a:xfrm>
                  <a:off x="2926" y="3094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5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5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4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09" name="Freeform 1589"/>
                <p:cNvSpPr>
                  <a:spLocks/>
                </p:cNvSpPr>
                <p:nvPr/>
              </p:nvSpPr>
              <p:spPr bwMode="auto">
                <a:xfrm>
                  <a:off x="2926" y="3134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3" h="280">
                      <a:moveTo>
                        <a:pt x="1492" y="146"/>
                      </a:moveTo>
                      <a:cubicBezTo>
                        <a:pt x="1493" y="71"/>
                        <a:pt x="1159" y="7"/>
                        <a:pt x="747" y="3"/>
                      </a:cubicBezTo>
                      <a:cubicBezTo>
                        <a:pt x="335" y="0"/>
                        <a:pt x="1" y="59"/>
                        <a:pt x="0" y="134"/>
                      </a:cubicBezTo>
                      <a:cubicBezTo>
                        <a:pt x="0" y="210"/>
                        <a:pt x="333" y="274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10" name="Freeform 1590"/>
                <p:cNvSpPr>
                  <a:spLocks/>
                </p:cNvSpPr>
                <p:nvPr/>
              </p:nvSpPr>
              <p:spPr bwMode="auto">
                <a:xfrm>
                  <a:off x="2926" y="3094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5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5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4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11" name="Freeform 1591"/>
                <p:cNvSpPr>
                  <a:spLocks/>
                </p:cNvSpPr>
                <p:nvPr/>
              </p:nvSpPr>
              <p:spPr bwMode="auto">
                <a:xfrm>
                  <a:off x="2926" y="3134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97" name="Group 1598"/>
              <p:cNvGrpSpPr>
                <a:grpSpLocks/>
              </p:cNvGrpSpPr>
              <p:nvPr/>
            </p:nvGrpSpPr>
            <p:grpSpPr bwMode="auto">
              <a:xfrm>
                <a:off x="2870" y="3119"/>
                <a:ext cx="307" cy="77"/>
                <a:chOff x="2870" y="3119"/>
                <a:chExt cx="307" cy="77"/>
              </a:xfrm>
            </p:grpSpPr>
            <p:sp>
              <p:nvSpPr>
                <p:cNvPr id="2003" name="Freeform 1593"/>
                <p:cNvSpPr>
                  <a:spLocks/>
                </p:cNvSpPr>
                <p:nvPr/>
              </p:nvSpPr>
              <p:spPr bwMode="auto">
                <a:xfrm>
                  <a:off x="2886" y="3135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1"/>
                    </a:cxn>
                    <a:cxn ang="0">
                      <a:pos x="1" y="371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79" y="11"/>
                        <a:pt x="1212" y="5"/>
                      </a:cubicBezTo>
                      <a:cubicBezTo>
                        <a:pt x="544" y="0"/>
                        <a:pt x="3" y="52"/>
                        <a:pt x="3" y="121"/>
                      </a:cubicBezTo>
                      <a:lnTo>
                        <a:pt x="1" y="371"/>
                      </a:lnTo>
                      <a:cubicBezTo>
                        <a:pt x="0" y="440"/>
                        <a:pt x="540" y="500"/>
                        <a:pt x="1208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04" name="Freeform 1594"/>
                <p:cNvSpPr>
                  <a:spLocks/>
                </p:cNvSpPr>
                <p:nvPr/>
              </p:nvSpPr>
              <p:spPr bwMode="auto">
                <a:xfrm>
                  <a:off x="2870" y="3119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0"/>
                    </a:cxn>
                    <a:cxn ang="0">
                      <a:pos x="0" y="370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1"/>
                        <a:pt x="2" y="120"/>
                      </a:cubicBezTo>
                      <a:lnTo>
                        <a:pt x="0" y="370"/>
                      </a:lnTo>
                      <a:cubicBezTo>
                        <a:pt x="0" y="439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05" name="Freeform 1595"/>
                <p:cNvSpPr>
                  <a:spLocks/>
                </p:cNvSpPr>
                <p:nvPr/>
              </p:nvSpPr>
              <p:spPr bwMode="auto">
                <a:xfrm>
                  <a:off x="2870" y="3149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0"/>
                    </a:cxn>
                    <a:cxn ang="0">
                      <a:pos x="1209" y="5"/>
                    </a:cxn>
                    <a:cxn ang="0">
                      <a:pos x="0" y="120"/>
                    </a:cxn>
                    <a:cxn ang="0">
                      <a:pos x="1207" y="255"/>
                    </a:cxn>
                    <a:cxn ang="0">
                      <a:pos x="2417" y="140"/>
                    </a:cxn>
                  </a:cxnLst>
                  <a:rect l="0" t="0" r="r" b="b"/>
                  <a:pathLst>
                    <a:path w="2417" h="261">
                      <a:moveTo>
                        <a:pt x="2417" y="140"/>
                      </a:moveTo>
                      <a:cubicBezTo>
                        <a:pt x="2417" y="71"/>
                        <a:pt x="1877" y="11"/>
                        <a:pt x="1209" y="5"/>
                      </a:cubicBezTo>
                      <a:cubicBezTo>
                        <a:pt x="542" y="0"/>
                        <a:pt x="1" y="51"/>
                        <a:pt x="0" y="120"/>
                      </a:cubicBezTo>
                      <a:cubicBezTo>
                        <a:pt x="0" y="189"/>
                        <a:pt x="540" y="250"/>
                        <a:pt x="1207" y="255"/>
                      </a:cubicBezTo>
                      <a:cubicBezTo>
                        <a:pt x="1875" y="261"/>
                        <a:pt x="2416" y="209"/>
                        <a:pt x="2417" y="14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06" name="Freeform 1596"/>
                <p:cNvSpPr>
                  <a:spLocks/>
                </p:cNvSpPr>
                <p:nvPr/>
              </p:nvSpPr>
              <p:spPr bwMode="auto">
                <a:xfrm>
                  <a:off x="2870" y="3119"/>
                  <a:ext cx="290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0"/>
                    </a:cxn>
                    <a:cxn ang="0">
                      <a:pos x="0" y="370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1"/>
                        <a:pt x="2" y="120"/>
                      </a:cubicBezTo>
                      <a:lnTo>
                        <a:pt x="0" y="370"/>
                      </a:lnTo>
                      <a:cubicBezTo>
                        <a:pt x="0" y="439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07" name="Freeform 1597"/>
                <p:cNvSpPr>
                  <a:spLocks/>
                </p:cNvSpPr>
                <p:nvPr/>
              </p:nvSpPr>
              <p:spPr bwMode="auto">
                <a:xfrm>
                  <a:off x="2870" y="3149"/>
                  <a:ext cx="290" cy="16"/>
                </a:xfrm>
                <a:custGeom>
                  <a:avLst/>
                  <a:gdLst/>
                  <a:ahLst/>
                  <a:cxnLst>
                    <a:cxn ang="0">
                      <a:pos x="290" y="16"/>
                    </a:cxn>
                    <a:cxn ang="0">
                      <a:pos x="145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90" h="16">
                      <a:moveTo>
                        <a:pt x="290" y="16"/>
                      </a:moveTo>
                      <a:cubicBezTo>
                        <a:pt x="290" y="8"/>
                        <a:pt x="225" y="1"/>
                        <a:pt x="145" y="0"/>
                      </a:cubicBezTo>
                      <a:cubicBezTo>
                        <a:pt x="65" y="0"/>
                        <a:pt x="0" y="6"/>
                        <a:pt x="0" y="14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998" name="Freeform 1599"/>
              <p:cNvSpPr>
                <a:spLocks/>
              </p:cNvSpPr>
              <p:nvPr/>
            </p:nvSpPr>
            <p:spPr bwMode="auto">
              <a:xfrm>
                <a:off x="3015" y="3151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6" y="0"/>
                  </a:cxn>
                  <a:cxn ang="0">
                    <a:pos x="0" y="12"/>
                  </a:cxn>
                  <a:cxn ang="0">
                    <a:pos x="25" y="25"/>
                  </a:cxn>
                </a:cxnLst>
                <a:rect l="0" t="0" r="r" b="b"/>
                <a:pathLst>
                  <a:path w="51" h="25">
                    <a:moveTo>
                      <a:pt x="25" y="25"/>
                    </a:moveTo>
                    <a:cubicBezTo>
                      <a:pt x="39" y="25"/>
                      <a:pt x="50" y="19"/>
                      <a:pt x="50" y="13"/>
                    </a:cubicBezTo>
                    <a:cubicBezTo>
                      <a:pt x="51" y="6"/>
                      <a:pt x="39" y="0"/>
                      <a:pt x="26" y="0"/>
                    </a:cubicBezTo>
                    <a:cubicBezTo>
                      <a:pt x="12" y="0"/>
                      <a:pt x="1" y="5"/>
                      <a:pt x="0" y="12"/>
                    </a:cubicBezTo>
                    <a:cubicBezTo>
                      <a:pt x="0" y="19"/>
                      <a:pt x="12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99" name="Freeform 1600"/>
              <p:cNvSpPr>
                <a:spLocks/>
              </p:cNvSpPr>
              <p:nvPr/>
            </p:nvSpPr>
            <p:spPr bwMode="auto">
              <a:xfrm>
                <a:off x="3124" y="3163"/>
                <a:ext cx="9" cy="5"/>
              </a:xfrm>
              <a:custGeom>
                <a:avLst/>
                <a:gdLst/>
                <a:ahLst/>
                <a:cxnLst>
                  <a:cxn ang="0">
                    <a:pos x="37" y="41"/>
                  </a:cxn>
                  <a:cxn ang="0">
                    <a:pos x="75" y="21"/>
                  </a:cxn>
                  <a:cxn ang="0">
                    <a:pos x="37" y="0"/>
                  </a:cxn>
                  <a:cxn ang="0">
                    <a:pos x="0" y="20"/>
                  </a:cxn>
                  <a:cxn ang="0">
                    <a:pos x="37" y="41"/>
                  </a:cxn>
                </a:cxnLst>
                <a:rect l="0" t="0" r="r" b="b"/>
                <a:pathLst>
                  <a:path w="75" h="42">
                    <a:moveTo>
                      <a:pt x="37" y="41"/>
                    </a:moveTo>
                    <a:cubicBezTo>
                      <a:pt x="58" y="42"/>
                      <a:pt x="75" y="32"/>
                      <a:pt x="75" y="21"/>
                    </a:cubicBezTo>
                    <a:cubicBezTo>
                      <a:pt x="75" y="9"/>
                      <a:pt x="58" y="0"/>
                      <a:pt x="37" y="0"/>
                    </a:cubicBezTo>
                    <a:cubicBezTo>
                      <a:pt x="17" y="0"/>
                      <a:pt x="0" y="9"/>
                      <a:pt x="0" y="20"/>
                    </a:cubicBezTo>
                    <a:cubicBezTo>
                      <a:pt x="0" y="32"/>
                      <a:pt x="16" y="41"/>
                      <a:pt x="37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0" name="Freeform 1601"/>
              <p:cNvSpPr>
                <a:spLocks/>
              </p:cNvSpPr>
              <p:nvPr/>
            </p:nvSpPr>
            <p:spPr bwMode="auto">
              <a:xfrm>
                <a:off x="2895" y="3159"/>
                <a:ext cx="9" cy="5"/>
              </a:xfrm>
              <a:custGeom>
                <a:avLst/>
                <a:gdLst/>
                <a:ahLst/>
                <a:cxnLst>
                  <a:cxn ang="0">
                    <a:pos x="38" y="42"/>
                  </a:cxn>
                  <a:cxn ang="0">
                    <a:pos x="75" y="22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8" y="42"/>
                  </a:cxn>
                </a:cxnLst>
                <a:rect l="0" t="0" r="r" b="b"/>
                <a:pathLst>
                  <a:path w="76" h="42">
                    <a:moveTo>
                      <a:pt x="38" y="42"/>
                    </a:moveTo>
                    <a:cubicBezTo>
                      <a:pt x="59" y="42"/>
                      <a:pt x="75" y="33"/>
                      <a:pt x="75" y="22"/>
                    </a:cubicBezTo>
                    <a:cubicBezTo>
                      <a:pt x="76" y="10"/>
                      <a:pt x="59" y="1"/>
                      <a:pt x="38" y="0"/>
                    </a:cubicBezTo>
                    <a:cubicBezTo>
                      <a:pt x="17" y="0"/>
                      <a:pt x="1" y="9"/>
                      <a:pt x="0" y="21"/>
                    </a:cubicBezTo>
                    <a:cubicBezTo>
                      <a:pt x="0" y="33"/>
                      <a:pt x="17" y="42"/>
                      <a:pt x="38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1" name="Freeform 1602"/>
              <p:cNvSpPr>
                <a:spLocks/>
              </p:cNvSpPr>
              <p:nvPr/>
            </p:nvSpPr>
            <p:spPr bwMode="auto">
              <a:xfrm>
                <a:off x="2953" y="3151"/>
                <a:ext cx="8" cy="5"/>
              </a:xfrm>
              <a:custGeom>
                <a:avLst/>
                <a:gdLst/>
                <a:ahLst/>
                <a:cxnLst>
                  <a:cxn ang="0">
                    <a:pos x="33" y="41"/>
                  </a:cxn>
                  <a:cxn ang="0">
                    <a:pos x="66" y="21"/>
                  </a:cxn>
                  <a:cxn ang="0">
                    <a:pos x="33" y="0"/>
                  </a:cxn>
                  <a:cxn ang="0">
                    <a:pos x="0" y="20"/>
                  </a:cxn>
                  <a:cxn ang="0">
                    <a:pos x="33" y="41"/>
                  </a:cxn>
                </a:cxnLst>
                <a:rect l="0" t="0" r="r" b="b"/>
                <a:pathLst>
                  <a:path w="67" h="42">
                    <a:moveTo>
                      <a:pt x="33" y="41"/>
                    </a:moveTo>
                    <a:cubicBezTo>
                      <a:pt x="51" y="42"/>
                      <a:pt x="66" y="32"/>
                      <a:pt x="66" y="21"/>
                    </a:cubicBezTo>
                    <a:cubicBezTo>
                      <a:pt x="67" y="9"/>
                      <a:pt x="52" y="0"/>
                      <a:pt x="33" y="0"/>
                    </a:cubicBezTo>
                    <a:cubicBezTo>
                      <a:pt x="15" y="0"/>
                      <a:pt x="0" y="9"/>
                      <a:pt x="0" y="20"/>
                    </a:cubicBezTo>
                    <a:cubicBezTo>
                      <a:pt x="0" y="32"/>
                      <a:pt x="15" y="41"/>
                      <a:pt x="33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2" name="Freeform 1603"/>
              <p:cNvSpPr>
                <a:spLocks/>
              </p:cNvSpPr>
              <p:nvPr/>
            </p:nvSpPr>
            <p:spPr bwMode="auto">
              <a:xfrm>
                <a:off x="3072" y="3154"/>
                <a:ext cx="7" cy="4"/>
              </a:xfrm>
              <a:custGeom>
                <a:avLst/>
                <a:gdLst/>
                <a:ahLst/>
                <a:cxnLst>
                  <a:cxn ang="0">
                    <a:pos x="30" y="33"/>
                  </a:cxn>
                  <a:cxn ang="0">
                    <a:pos x="59" y="17"/>
                  </a:cxn>
                  <a:cxn ang="0">
                    <a:pos x="30" y="0"/>
                  </a:cxn>
                  <a:cxn ang="0">
                    <a:pos x="0" y="16"/>
                  </a:cxn>
                  <a:cxn ang="0">
                    <a:pos x="30" y="33"/>
                  </a:cxn>
                </a:cxnLst>
                <a:rect l="0" t="0" r="r" b="b"/>
                <a:pathLst>
                  <a:path w="59" h="33">
                    <a:moveTo>
                      <a:pt x="30" y="33"/>
                    </a:moveTo>
                    <a:cubicBezTo>
                      <a:pt x="46" y="33"/>
                      <a:pt x="59" y="26"/>
                      <a:pt x="59" y="17"/>
                    </a:cubicBezTo>
                    <a:cubicBezTo>
                      <a:pt x="59" y="7"/>
                      <a:pt x="46" y="0"/>
                      <a:pt x="30" y="0"/>
                    </a:cubicBezTo>
                    <a:cubicBezTo>
                      <a:pt x="14" y="0"/>
                      <a:pt x="1" y="7"/>
                      <a:pt x="0" y="16"/>
                    </a:cubicBezTo>
                    <a:cubicBezTo>
                      <a:pt x="0" y="25"/>
                      <a:pt x="13" y="33"/>
                      <a:pt x="30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66" name="Group 1626"/>
            <p:cNvGrpSpPr>
              <a:grpSpLocks/>
            </p:cNvGrpSpPr>
            <p:nvPr/>
          </p:nvGrpSpPr>
          <p:grpSpPr bwMode="auto">
            <a:xfrm>
              <a:off x="4708525" y="5008563"/>
              <a:ext cx="487362" cy="201613"/>
              <a:chOff x="2966" y="3155"/>
              <a:chExt cx="307" cy="127"/>
            </a:xfrm>
          </p:grpSpPr>
          <p:grpSp>
            <p:nvGrpSpPr>
              <p:cNvPr id="1974" name="Group 1609"/>
              <p:cNvGrpSpPr>
                <a:grpSpLocks/>
              </p:cNvGrpSpPr>
              <p:nvPr/>
            </p:nvGrpSpPr>
            <p:grpSpPr bwMode="auto">
              <a:xfrm>
                <a:off x="3060" y="3155"/>
                <a:ext cx="105" cy="51"/>
                <a:chOff x="3060" y="3155"/>
                <a:chExt cx="105" cy="51"/>
              </a:xfrm>
            </p:grpSpPr>
            <p:sp>
              <p:nvSpPr>
                <p:cNvPr id="1991" name="Freeform 1605"/>
                <p:cNvSpPr>
                  <a:spLocks/>
                </p:cNvSpPr>
                <p:nvPr/>
              </p:nvSpPr>
              <p:spPr bwMode="auto">
                <a:xfrm>
                  <a:off x="3060" y="3155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7"/>
                    </a:cxn>
                    <a:cxn ang="0">
                      <a:pos x="867" y="368"/>
                    </a:cxn>
                    <a:cxn ang="0">
                      <a:pos x="869" y="68"/>
                    </a:cxn>
                    <a:cxn ang="0">
                      <a:pos x="437" y="2"/>
                    </a:cxn>
                    <a:cxn ang="0">
                      <a:pos x="3" y="61"/>
                    </a:cxn>
                    <a:cxn ang="0">
                      <a:pos x="0" y="361"/>
                    </a:cxn>
                    <a:cxn ang="0">
                      <a:pos x="433" y="427"/>
                    </a:cxn>
                  </a:cxnLst>
                  <a:rect l="0" t="0" r="r" b="b"/>
                  <a:pathLst>
                    <a:path w="870" h="429">
                      <a:moveTo>
                        <a:pt x="433" y="427"/>
                      </a:moveTo>
                      <a:cubicBezTo>
                        <a:pt x="672" y="429"/>
                        <a:pt x="867" y="403"/>
                        <a:pt x="867" y="368"/>
                      </a:cubicBezTo>
                      <a:lnTo>
                        <a:pt x="869" y="68"/>
                      </a:lnTo>
                      <a:cubicBezTo>
                        <a:pt x="870" y="34"/>
                        <a:pt x="676" y="4"/>
                        <a:pt x="437" y="2"/>
                      </a:cubicBezTo>
                      <a:cubicBezTo>
                        <a:pt x="197" y="0"/>
                        <a:pt x="3" y="27"/>
                        <a:pt x="3" y="61"/>
                      </a:cubicBezTo>
                      <a:lnTo>
                        <a:pt x="0" y="361"/>
                      </a:lnTo>
                      <a:cubicBezTo>
                        <a:pt x="0" y="396"/>
                        <a:pt x="194" y="425"/>
                        <a:pt x="433" y="4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2" name="Freeform 1606"/>
                <p:cNvSpPr>
                  <a:spLocks/>
                </p:cNvSpPr>
                <p:nvPr/>
              </p:nvSpPr>
              <p:spPr bwMode="auto">
                <a:xfrm>
                  <a:off x="3060" y="3191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7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9">
                      <a:moveTo>
                        <a:pt x="867" y="68"/>
                      </a:moveTo>
                      <a:cubicBezTo>
                        <a:pt x="867" y="34"/>
                        <a:pt x="673" y="4"/>
                        <a:pt x="434" y="2"/>
                      </a:cubicBezTo>
                      <a:cubicBezTo>
                        <a:pt x="195" y="0"/>
                        <a:pt x="1" y="27"/>
                        <a:pt x="0" y="61"/>
                      </a:cubicBezTo>
                      <a:cubicBezTo>
                        <a:pt x="0" y="96"/>
                        <a:pt x="194" y="125"/>
                        <a:pt x="433" y="127"/>
                      </a:cubicBezTo>
                      <a:cubicBezTo>
                        <a:pt x="672" y="129"/>
                        <a:pt x="867" y="103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3" name="Freeform 1607"/>
                <p:cNvSpPr>
                  <a:spLocks/>
                </p:cNvSpPr>
                <p:nvPr/>
              </p:nvSpPr>
              <p:spPr bwMode="auto">
                <a:xfrm>
                  <a:off x="3060" y="3155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7"/>
                    </a:cxn>
                    <a:cxn ang="0">
                      <a:pos x="867" y="368"/>
                    </a:cxn>
                    <a:cxn ang="0">
                      <a:pos x="869" y="68"/>
                    </a:cxn>
                    <a:cxn ang="0">
                      <a:pos x="437" y="2"/>
                    </a:cxn>
                    <a:cxn ang="0">
                      <a:pos x="3" y="61"/>
                    </a:cxn>
                    <a:cxn ang="0">
                      <a:pos x="0" y="361"/>
                    </a:cxn>
                    <a:cxn ang="0">
                      <a:pos x="433" y="427"/>
                    </a:cxn>
                  </a:cxnLst>
                  <a:rect l="0" t="0" r="r" b="b"/>
                  <a:pathLst>
                    <a:path w="870" h="429">
                      <a:moveTo>
                        <a:pt x="433" y="427"/>
                      </a:moveTo>
                      <a:cubicBezTo>
                        <a:pt x="672" y="429"/>
                        <a:pt x="867" y="403"/>
                        <a:pt x="867" y="368"/>
                      </a:cubicBezTo>
                      <a:lnTo>
                        <a:pt x="869" y="68"/>
                      </a:lnTo>
                      <a:cubicBezTo>
                        <a:pt x="870" y="34"/>
                        <a:pt x="676" y="4"/>
                        <a:pt x="437" y="2"/>
                      </a:cubicBezTo>
                      <a:cubicBezTo>
                        <a:pt x="197" y="0"/>
                        <a:pt x="3" y="27"/>
                        <a:pt x="3" y="61"/>
                      </a:cubicBezTo>
                      <a:lnTo>
                        <a:pt x="0" y="361"/>
                      </a:lnTo>
                      <a:cubicBezTo>
                        <a:pt x="0" y="396"/>
                        <a:pt x="194" y="425"/>
                        <a:pt x="433" y="427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4" name="Freeform 1608"/>
                <p:cNvSpPr>
                  <a:spLocks/>
                </p:cNvSpPr>
                <p:nvPr/>
              </p:nvSpPr>
              <p:spPr bwMode="auto">
                <a:xfrm>
                  <a:off x="3060" y="3191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75" name="Group 1614"/>
              <p:cNvGrpSpPr>
                <a:grpSpLocks/>
              </p:cNvGrpSpPr>
              <p:nvPr/>
            </p:nvGrpSpPr>
            <p:grpSpPr bwMode="auto">
              <a:xfrm>
                <a:off x="3022" y="3180"/>
                <a:ext cx="180" cy="74"/>
                <a:chOff x="3022" y="3180"/>
                <a:chExt cx="180" cy="74"/>
              </a:xfrm>
            </p:grpSpPr>
            <p:sp>
              <p:nvSpPr>
                <p:cNvPr id="1987" name="Freeform 1610"/>
                <p:cNvSpPr>
                  <a:spLocks/>
                </p:cNvSpPr>
                <p:nvPr/>
              </p:nvSpPr>
              <p:spPr bwMode="auto">
                <a:xfrm>
                  <a:off x="3022" y="3180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5" y="146"/>
                    </a:cxn>
                    <a:cxn ang="0">
                      <a:pos x="750" y="3"/>
                    </a:cxn>
                    <a:cxn ang="0">
                      <a:pos x="3" y="134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5" y="146"/>
                      </a:lnTo>
                      <a:cubicBezTo>
                        <a:pt x="1495" y="71"/>
                        <a:pt x="1162" y="7"/>
                        <a:pt x="750" y="3"/>
                      </a:cubicBezTo>
                      <a:cubicBezTo>
                        <a:pt x="338" y="0"/>
                        <a:pt x="4" y="59"/>
                        <a:pt x="3" y="134"/>
                      </a:cubicBezTo>
                      <a:lnTo>
                        <a:pt x="0" y="469"/>
                      </a:lnTo>
                      <a:cubicBezTo>
                        <a:pt x="0" y="544"/>
                        <a:pt x="333" y="608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8" name="Freeform 1611"/>
                <p:cNvSpPr>
                  <a:spLocks/>
                </p:cNvSpPr>
                <p:nvPr/>
              </p:nvSpPr>
              <p:spPr bwMode="auto">
                <a:xfrm>
                  <a:off x="3022" y="3220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3" h="280">
                      <a:moveTo>
                        <a:pt x="1492" y="146"/>
                      </a:moveTo>
                      <a:cubicBezTo>
                        <a:pt x="1493" y="70"/>
                        <a:pt x="1159" y="6"/>
                        <a:pt x="747" y="3"/>
                      </a:cubicBezTo>
                      <a:cubicBezTo>
                        <a:pt x="335" y="0"/>
                        <a:pt x="1" y="58"/>
                        <a:pt x="0" y="134"/>
                      </a:cubicBezTo>
                      <a:cubicBezTo>
                        <a:pt x="0" y="209"/>
                        <a:pt x="333" y="273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9" name="Freeform 1612"/>
                <p:cNvSpPr>
                  <a:spLocks/>
                </p:cNvSpPr>
                <p:nvPr/>
              </p:nvSpPr>
              <p:spPr bwMode="auto">
                <a:xfrm>
                  <a:off x="3022" y="3180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5" y="146"/>
                    </a:cxn>
                    <a:cxn ang="0">
                      <a:pos x="750" y="3"/>
                    </a:cxn>
                    <a:cxn ang="0">
                      <a:pos x="3" y="134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5" y="146"/>
                      </a:lnTo>
                      <a:cubicBezTo>
                        <a:pt x="1495" y="71"/>
                        <a:pt x="1162" y="7"/>
                        <a:pt x="750" y="3"/>
                      </a:cubicBezTo>
                      <a:cubicBezTo>
                        <a:pt x="338" y="0"/>
                        <a:pt x="4" y="59"/>
                        <a:pt x="3" y="134"/>
                      </a:cubicBezTo>
                      <a:lnTo>
                        <a:pt x="0" y="469"/>
                      </a:lnTo>
                      <a:cubicBezTo>
                        <a:pt x="0" y="544"/>
                        <a:pt x="333" y="608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0" name="Freeform 1613"/>
                <p:cNvSpPr>
                  <a:spLocks/>
                </p:cNvSpPr>
                <p:nvPr/>
              </p:nvSpPr>
              <p:spPr bwMode="auto">
                <a:xfrm>
                  <a:off x="3022" y="3220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76" name="Group 1620"/>
              <p:cNvGrpSpPr>
                <a:grpSpLocks/>
              </p:cNvGrpSpPr>
              <p:nvPr/>
            </p:nvGrpSpPr>
            <p:grpSpPr bwMode="auto">
              <a:xfrm>
                <a:off x="2966" y="3204"/>
                <a:ext cx="307" cy="78"/>
                <a:chOff x="2966" y="3204"/>
                <a:chExt cx="307" cy="78"/>
              </a:xfrm>
            </p:grpSpPr>
            <p:sp>
              <p:nvSpPr>
                <p:cNvPr id="1982" name="Freeform 1615"/>
                <p:cNvSpPr>
                  <a:spLocks/>
                </p:cNvSpPr>
                <p:nvPr/>
              </p:nvSpPr>
              <p:spPr bwMode="auto">
                <a:xfrm>
                  <a:off x="2982" y="3221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0"/>
                    </a:cxn>
                    <a:cxn ang="0">
                      <a:pos x="1" y="370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79" y="11"/>
                        <a:pt x="1212" y="5"/>
                      </a:cubicBezTo>
                      <a:cubicBezTo>
                        <a:pt x="544" y="0"/>
                        <a:pt x="3" y="51"/>
                        <a:pt x="3" y="120"/>
                      </a:cubicBezTo>
                      <a:lnTo>
                        <a:pt x="1" y="370"/>
                      </a:lnTo>
                      <a:cubicBezTo>
                        <a:pt x="0" y="439"/>
                        <a:pt x="540" y="500"/>
                        <a:pt x="1208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3" name="Freeform 1616"/>
                <p:cNvSpPr>
                  <a:spLocks/>
                </p:cNvSpPr>
                <p:nvPr/>
              </p:nvSpPr>
              <p:spPr bwMode="auto">
                <a:xfrm>
                  <a:off x="2966" y="3204"/>
                  <a:ext cx="291" cy="62"/>
                </a:xfrm>
                <a:custGeom>
                  <a:avLst/>
                  <a:gdLst/>
                  <a:ahLst/>
                  <a:cxnLst>
                    <a:cxn ang="0">
                      <a:pos x="1207" y="506"/>
                    </a:cxn>
                    <a:cxn ang="0">
                      <a:pos x="2417" y="391"/>
                    </a:cxn>
                    <a:cxn ang="0">
                      <a:pos x="2419" y="141"/>
                    </a:cxn>
                    <a:cxn ang="0">
                      <a:pos x="1211" y="6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6"/>
                    </a:cxn>
                  </a:cxnLst>
                  <a:rect l="0" t="0" r="r" b="b"/>
                  <a:pathLst>
                    <a:path w="2419" h="511">
                      <a:moveTo>
                        <a:pt x="1207" y="506"/>
                      </a:moveTo>
                      <a:cubicBezTo>
                        <a:pt x="1875" y="511"/>
                        <a:pt x="2416" y="460"/>
                        <a:pt x="2417" y="391"/>
                      </a:cubicBezTo>
                      <a:lnTo>
                        <a:pt x="2419" y="141"/>
                      </a:lnTo>
                      <a:cubicBezTo>
                        <a:pt x="2419" y="72"/>
                        <a:pt x="1879" y="11"/>
                        <a:pt x="1211" y="6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6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4" name="Freeform 1617"/>
                <p:cNvSpPr>
                  <a:spLocks/>
                </p:cNvSpPr>
                <p:nvPr/>
              </p:nvSpPr>
              <p:spPr bwMode="auto">
                <a:xfrm>
                  <a:off x="2966" y="3234"/>
                  <a:ext cx="290" cy="32"/>
                </a:xfrm>
                <a:custGeom>
                  <a:avLst/>
                  <a:gdLst/>
                  <a:ahLst/>
                  <a:cxnLst>
                    <a:cxn ang="0">
                      <a:pos x="2417" y="141"/>
                    </a:cxn>
                    <a:cxn ang="0">
                      <a:pos x="1209" y="6"/>
                    </a:cxn>
                    <a:cxn ang="0">
                      <a:pos x="0" y="121"/>
                    </a:cxn>
                    <a:cxn ang="0">
                      <a:pos x="1207" y="256"/>
                    </a:cxn>
                    <a:cxn ang="0">
                      <a:pos x="2417" y="141"/>
                    </a:cxn>
                  </a:cxnLst>
                  <a:rect l="0" t="0" r="r" b="b"/>
                  <a:pathLst>
                    <a:path w="2417" h="261">
                      <a:moveTo>
                        <a:pt x="2417" y="141"/>
                      </a:moveTo>
                      <a:cubicBezTo>
                        <a:pt x="2417" y="72"/>
                        <a:pt x="1877" y="11"/>
                        <a:pt x="1209" y="6"/>
                      </a:cubicBezTo>
                      <a:cubicBezTo>
                        <a:pt x="542" y="0"/>
                        <a:pt x="1" y="52"/>
                        <a:pt x="0" y="121"/>
                      </a:cubicBezTo>
                      <a:cubicBezTo>
                        <a:pt x="0" y="190"/>
                        <a:pt x="540" y="250"/>
                        <a:pt x="1207" y="256"/>
                      </a:cubicBezTo>
                      <a:cubicBezTo>
                        <a:pt x="1875" y="261"/>
                        <a:pt x="2416" y="210"/>
                        <a:pt x="2417" y="141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5" name="Freeform 1618"/>
                <p:cNvSpPr>
                  <a:spLocks/>
                </p:cNvSpPr>
                <p:nvPr/>
              </p:nvSpPr>
              <p:spPr bwMode="auto">
                <a:xfrm>
                  <a:off x="2966" y="3204"/>
                  <a:ext cx="290" cy="62"/>
                </a:xfrm>
                <a:custGeom>
                  <a:avLst/>
                  <a:gdLst/>
                  <a:ahLst/>
                  <a:cxnLst>
                    <a:cxn ang="0">
                      <a:pos x="1207" y="506"/>
                    </a:cxn>
                    <a:cxn ang="0">
                      <a:pos x="2417" y="391"/>
                    </a:cxn>
                    <a:cxn ang="0">
                      <a:pos x="2419" y="141"/>
                    </a:cxn>
                    <a:cxn ang="0">
                      <a:pos x="1211" y="6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6"/>
                    </a:cxn>
                  </a:cxnLst>
                  <a:rect l="0" t="0" r="r" b="b"/>
                  <a:pathLst>
                    <a:path w="2419" h="511">
                      <a:moveTo>
                        <a:pt x="1207" y="506"/>
                      </a:moveTo>
                      <a:cubicBezTo>
                        <a:pt x="1875" y="511"/>
                        <a:pt x="2416" y="460"/>
                        <a:pt x="2417" y="391"/>
                      </a:cubicBezTo>
                      <a:lnTo>
                        <a:pt x="2419" y="141"/>
                      </a:lnTo>
                      <a:cubicBezTo>
                        <a:pt x="2419" y="72"/>
                        <a:pt x="1879" y="11"/>
                        <a:pt x="1211" y="6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6" name="Freeform 1619"/>
                <p:cNvSpPr>
                  <a:spLocks/>
                </p:cNvSpPr>
                <p:nvPr/>
              </p:nvSpPr>
              <p:spPr bwMode="auto">
                <a:xfrm>
                  <a:off x="2966" y="3234"/>
                  <a:ext cx="290" cy="17"/>
                </a:xfrm>
                <a:custGeom>
                  <a:avLst/>
                  <a:gdLst/>
                  <a:ahLst/>
                  <a:cxnLst>
                    <a:cxn ang="0">
                      <a:pos x="290" y="17"/>
                    </a:cxn>
                    <a:cxn ang="0">
                      <a:pos x="145" y="1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290" h="17">
                      <a:moveTo>
                        <a:pt x="290" y="17"/>
                      </a:moveTo>
                      <a:cubicBezTo>
                        <a:pt x="290" y="9"/>
                        <a:pt x="225" y="2"/>
                        <a:pt x="145" y="1"/>
                      </a:cubicBezTo>
                      <a:cubicBezTo>
                        <a:pt x="65" y="0"/>
                        <a:pt x="0" y="7"/>
                        <a:pt x="0" y="15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977" name="Freeform 1621"/>
              <p:cNvSpPr>
                <a:spLocks/>
              </p:cNvSpPr>
              <p:nvPr/>
            </p:nvSpPr>
            <p:spPr bwMode="auto">
              <a:xfrm>
                <a:off x="3111" y="3237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6" y="0"/>
                  </a:cxn>
                  <a:cxn ang="0">
                    <a:pos x="0" y="13"/>
                  </a:cxn>
                  <a:cxn ang="0">
                    <a:pos x="25" y="25"/>
                  </a:cxn>
                </a:cxnLst>
                <a:rect l="0" t="0" r="r" b="b"/>
                <a:pathLst>
                  <a:path w="51" h="26">
                    <a:moveTo>
                      <a:pt x="25" y="25"/>
                    </a:moveTo>
                    <a:cubicBezTo>
                      <a:pt x="39" y="26"/>
                      <a:pt x="50" y="20"/>
                      <a:pt x="50" y="13"/>
                    </a:cubicBezTo>
                    <a:cubicBezTo>
                      <a:pt x="51" y="6"/>
                      <a:pt x="39" y="1"/>
                      <a:pt x="26" y="0"/>
                    </a:cubicBezTo>
                    <a:cubicBezTo>
                      <a:pt x="12" y="0"/>
                      <a:pt x="1" y="6"/>
                      <a:pt x="0" y="13"/>
                    </a:cubicBezTo>
                    <a:cubicBezTo>
                      <a:pt x="0" y="20"/>
                      <a:pt x="12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78" name="Freeform 1622"/>
              <p:cNvSpPr>
                <a:spLocks/>
              </p:cNvSpPr>
              <p:nvPr/>
            </p:nvSpPr>
            <p:spPr bwMode="auto">
              <a:xfrm>
                <a:off x="3220" y="3249"/>
                <a:ext cx="9" cy="5"/>
              </a:xfrm>
              <a:custGeom>
                <a:avLst/>
                <a:gdLst/>
                <a:ahLst/>
                <a:cxnLst>
                  <a:cxn ang="0">
                    <a:pos x="37" y="42"/>
                  </a:cxn>
                  <a:cxn ang="0">
                    <a:pos x="75" y="22"/>
                  </a:cxn>
                  <a:cxn ang="0">
                    <a:pos x="37" y="0"/>
                  </a:cxn>
                  <a:cxn ang="0">
                    <a:pos x="0" y="21"/>
                  </a:cxn>
                  <a:cxn ang="0">
                    <a:pos x="37" y="42"/>
                  </a:cxn>
                </a:cxnLst>
                <a:rect l="0" t="0" r="r" b="b"/>
                <a:pathLst>
                  <a:path w="75" h="42">
                    <a:moveTo>
                      <a:pt x="37" y="42"/>
                    </a:moveTo>
                    <a:cubicBezTo>
                      <a:pt x="58" y="42"/>
                      <a:pt x="75" y="33"/>
                      <a:pt x="75" y="22"/>
                    </a:cubicBezTo>
                    <a:cubicBezTo>
                      <a:pt x="75" y="10"/>
                      <a:pt x="58" y="1"/>
                      <a:pt x="37" y="0"/>
                    </a:cubicBezTo>
                    <a:cubicBezTo>
                      <a:pt x="17" y="0"/>
                      <a:pt x="0" y="9"/>
                      <a:pt x="0" y="21"/>
                    </a:cubicBezTo>
                    <a:cubicBezTo>
                      <a:pt x="0" y="33"/>
                      <a:pt x="16" y="42"/>
                      <a:pt x="37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79" name="Freeform 1623"/>
              <p:cNvSpPr>
                <a:spLocks/>
              </p:cNvSpPr>
              <p:nvPr/>
            </p:nvSpPr>
            <p:spPr bwMode="auto">
              <a:xfrm>
                <a:off x="2991" y="3245"/>
                <a:ext cx="9" cy="5"/>
              </a:xfrm>
              <a:custGeom>
                <a:avLst/>
                <a:gdLst/>
                <a:ahLst/>
                <a:cxnLst>
                  <a:cxn ang="0">
                    <a:pos x="38" y="42"/>
                  </a:cxn>
                  <a:cxn ang="0">
                    <a:pos x="75" y="21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8" y="42"/>
                  </a:cxn>
                </a:cxnLst>
                <a:rect l="0" t="0" r="r" b="b"/>
                <a:pathLst>
                  <a:path w="76" h="42">
                    <a:moveTo>
                      <a:pt x="38" y="42"/>
                    </a:moveTo>
                    <a:cubicBezTo>
                      <a:pt x="59" y="42"/>
                      <a:pt x="75" y="33"/>
                      <a:pt x="75" y="21"/>
                    </a:cubicBezTo>
                    <a:cubicBezTo>
                      <a:pt x="76" y="10"/>
                      <a:pt x="59" y="0"/>
                      <a:pt x="38" y="0"/>
                    </a:cubicBezTo>
                    <a:cubicBezTo>
                      <a:pt x="17" y="0"/>
                      <a:pt x="1" y="9"/>
                      <a:pt x="0" y="21"/>
                    </a:cubicBezTo>
                    <a:cubicBezTo>
                      <a:pt x="0" y="32"/>
                      <a:pt x="17" y="42"/>
                      <a:pt x="38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0" name="Freeform 1624"/>
              <p:cNvSpPr>
                <a:spLocks/>
              </p:cNvSpPr>
              <p:nvPr/>
            </p:nvSpPr>
            <p:spPr bwMode="auto">
              <a:xfrm>
                <a:off x="3049" y="3237"/>
                <a:ext cx="8" cy="5"/>
              </a:xfrm>
              <a:custGeom>
                <a:avLst/>
                <a:gdLst/>
                <a:ahLst/>
                <a:cxnLst>
                  <a:cxn ang="0">
                    <a:pos x="33" y="42"/>
                  </a:cxn>
                  <a:cxn ang="0">
                    <a:pos x="66" y="22"/>
                  </a:cxn>
                  <a:cxn ang="0">
                    <a:pos x="33" y="0"/>
                  </a:cxn>
                  <a:cxn ang="0">
                    <a:pos x="0" y="21"/>
                  </a:cxn>
                  <a:cxn ang="0">
                    <a:pos x="33" y="42"/>
                  </a:cxn>
                </a:cxnLst>
                <a:rect l="0" t="0" r="r" b="b"/>
                <a:pathLst>
                  <a:path w="67" h="42">
                    <a:moveTo>
                      <a:pt x="33" y="42"/>
                    </a:moveTo>
                    <a:cubicBezTo>
                      <a:pt x="51" y="42"/>
                      <a:pt x="66" y="33"/>
                      <a:pt x="66" y="22"/>
                    </a:cubicBezTo>
                    <a:cubicBezTo>
                      <a:pt x="67" y="10"/>
                      <a:pt x="52" y="1"/>
                      <a:pt x="33" y="0"/>
                    </a:cubicBezTo>
                    <a:cubicBezTo>
                      <a:pt x="15" y="0"/>
                      <a:pt x="0" y="10"/>
                      <a:pt x="0" y="21"/>
                    </a:cubicBezTo>
                    <a:cubicBezTo>
                      <a:pt x="0" y="33"/>
                      <a:pt x="15" y="42"/>
                      <a:pt x="33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1" name="Freeform 1625"/>
              <p:cNvSpPr>
                <a:spLocks/>
              </p:cNvSpPr>
              <p:nvPr/>
            </p:nvSpPr>
            <p:spPr bwMode="auto">
              <a:xfrm>
                <a:off x="3168" y="3240"/>
                <a:ext cx="7" cy="4"/>
              </a:xfrm>
              <a:custGeom>
                <a:avLst/>
                <a:gdLst/>
                <a:ahLst/>
                <a:cxnLst>
                  <a:cxn ang="0">
                    <a:pos x="30" y="34"/>
                  </a:cxn>
                  <a:cxn ang="0">
                    <a:pos x="59" y="17"/>
                  </a:cxn>
                  <a:cxn ang="0">
                    <a:pos x="30" y="0"/>
                  </a:cxn>
                  <a:cxn ang="0">
                    <a:pos x="0" y="17"/>
                  </a:cxn>
                  <a:cxn ang="0">
                    <a:pos x="30" y="34"/>
                  </a:cxn>
                </a:cxnLst>
                <a:rect l="0" t="0" r="r" b="b"/>
                <a:pathLst>
                  <a:path w="59" h="34">
                    <a:moveTo>
                      <a:pt x="30" y="34"/>
                    </a:moveTo>
                    <a:cubicBezTo>
                      <a:pt x="46" y="34"/>
                      <a:pt x="59" y="27"/>
                      <a:pt x="59" y="17"/>
                    </a:cubicBezTo>
                    <a:cubicBezTo>
                      <a:pt x="59" y="8"/>
                      <a:pt x="46" y="1"/>
                      <a:pt x="30" y="0"/>
                    </a:cubicBezTo>
                    <a:cubicBezTo>
                      <a:pt x="14" y="0"/>
                      <a:pt x="1" y="8"/>
                      <a:pt x="0" y="17"/>
                    </a:cubicBezTo>
                    <a:cubicBezTo>
                      <a:pt x="0" y="26"/>
                      <a:pt x="13" y="34"/>
                      <a:pt x="30" y="34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67" name="Group 1648"/>
            <p:cNvGrpSpPr>
              <a:grpSpLocks/>
            </p:cNvGrpSpPr>
            <p:nvPr/>
          </p:nvGrpSpPr>
          <p:grpSpPr bwMode="auto">
            <a:xfrm>
              <a:off x="4860925" y="5145088"/>
              <a:ext cx="487362" cy="201613"/>
              <a:chOff x="3062" y="3241"/>
              <a:chExt cx="307" cy="127"/>
            </a:xfrm>
          </p:grpSpPr>
          <p:grpSp>
            <p:nvGrpSpPr>
              <p:cNvPr id="1953" name="Group 1631"/>
              <p:cNvGrpSpPr>
                <a:grpSpLocks/>
              </p:cNvGrpSpPr>
              <p:nvPr/>
            </p:nvGrpSpPr>
            <p:grpSpPr bwMode="auto">
              <a:xfrm>
                <a:off x="3156" y="3241"/>
                <a:ext cx="105" cy="51"/>
                <a:chOff x="3156" y="3241"/>
                <a:chExt cx="105" cy="51"/>
              </a:xfrm>
            </p:grpSpPr>
            <p:sp>
              <p:nvSpPr>
                <p:cNvPr id="1970" name="Freeform 1627"/>
                <p:cNvSpPr>
                  <a:spLocks/>
                </p:cNvSpPr>
                <p:nvPr/>
              </p:nvSpPr>
              <p:spPr bwMode="auto">
                <a:xfrm>
                  <a:off x="3156" y="3241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7"/>
                    </a:cxn>
                    <a:cxn ang="0">
                      <a:pos x="867" y="368"/>
                    </a:cxn>
                    <a:cxn ang="0">
                      <a:pos x="869" y="68"/>
                    </a:cxn>
                    <a:cxn ang="0">
                      <a:pos x="437" y="2"/>
                    </a:cxn>
                    <a:cxn ang="0">
                      <a:pos x="3" y="61"/>
                    </a:cxn>
                    <a:cxn ang="0">
                      <a:pos x="0" y="361"/>
                    </a:cxn>
                    <a:cxn ang="0">
                      <a:pos x="433" y="427"/>
                    </a:cxn>
                  </a:cxnLst>
                  <a:rect l="0" t="0" r="r" b="b"/>
                  <a:pathLst>
                    <a:path w="870" h="429">
                      <a:moveTo>
                        <a:pt x="433" y="427"/>
                      </a:moveTo>
                      <a:cubicBezTo>
                        <a:pt x="672" y="429"/>
                        <a:pt x="867" y="402"/>
                        <a:pt x="867" y="368"/>
                      </a:cubicBezTo>
                      <a:lnTo>
                        <a:pt x="869" y="68"/>
                      </a:lnTo>
                      <a:cubicBezTo>
                        <a:pt x="870" y="33"/>
                        <a:pt x="676" y="4"/>
                        <a:pt x="437" y="2"/>
                      </a:cubicBezTo>
                      <a:cubicBezTo>
                        <a:pt x="197" y="0"/>
                        <a:pt x="3" y="26"/>
                        <a:pt x="3" y="61"/>
                      </a:cubicBezTo>
                      <a:lnTo>
                        <a:pt x="0" y="361"/>
                      </a:lnTo>
                      <a:cubicBezTo>
                        <a:pt x="0" y="395"/>
                        <a:pt x="194" y="425"/>
                        <a:pt x="433" y="4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1" name="Freeform 1628"/>
                <p:cNvSpPr>
                  <a:spLocks/>
                </p:cNvSpPr>
                <p:nvPr/>
              </p:nvSpPr>
              <p:spPr bwMode="auto">
                <a:xfrm>
                  <a:off x="3156" y="3277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7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9">
                      <a:moveTo>
                        <a:pt x="867" y="68"/>
                      </a:moveTo>
                      <a:cubicBezTo>
                        <a:pt x="867" y="33"/>
                        <a:pt x="673" y="4"/>
                        <a:pt x="434" y="2"/>
                      </a:cubicBezTo>
                      <a:cubicBezTo>
                        <a:pt x="195" y="0"/>
                        <a:pt x="1" y="26"/>
                        <a:pt x="0" y="61"/>
                      </a:cubicBezTo>
                      <a:cubicBezTo>
                        <a:pt x="0" y="95"/>
                        <a:pt x="194" y="125"/>
                        <a:pt x="433" y="127"/>
                      </a:cubicBezTo>
                      <a:cubicBezTo>
                        <a:pt x="672" y="129"/>
                        <a:pt x="867" y="102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2" name="Freeform 1629"/>
                <p:cNvSpPr>
                  <a:spLocks/>
                </p:cNvSpPr>
                <p:nvPr/>
              </p:nvSpPr>
              <p:spPr bwMode="auto">
                <a:xfrm>
                  <a:off x="3156" y="3241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7"/>
                    </a:cxn>
                    <a:cxn ang="0">
                      <a:pos x="867" y="368"/>
                    </a:cxn>
                    <a:cxn ang="0">
                      <a:pos x="869" y="68"/>
                    </a:cxn>
                    <a:cxn ang="0">
                      <a:pos x="437" y="2"/>
                    </a:cxn>
                    <a:cxn ang="0">
                      <a:pos x="3" y="61"/>
                    </a:cxn>
                    <a:cxn ang="0">
                      <a:pos x="0" y="361"/>
                    </a:cxn>
                    <a:cxn ang="0">
                      <a:pos x="433" y="427"/>
                    </a:cxn>
                  </a:cxnLst>
                  <a:rect l="0" t="0" r="r" b="b"/>
                  <a:pathLst>
                    <a:path w="870" h="429">
                      <a:moveTo>
                        <a:pt x="433" y="427"/>
                      </a:moveTo>
                      <a:cubicBezTo>
                        <a:pt x="672" y="429"/>
                        <a:pt x="867" y="402"/>
                        <a:pt x="867" y="368"/>
                      </a:cubicBezTo>
                      <a:lnTo>
                        <a:pt x="869" y="68"/>
                      </a:lnTo>
                      <a:cubicBezTo>
                        <a:pt x="870" y="33"/>
                        <a:pt x="676" y="4"/>
                        <a:pt x="437" y="2"/>
                      </a:cubicBezTo>
                      <a:cubicBezTo>
                        <a:pt x="197" y="0"/>
                        <a:pt x="3" y="26"/>
                        <a:pt x="3" y="61"/>
                      </a:cubicBezTo>
                      <a:lnTo>
                        <a:pt x="0" y="361"/>
                      </a:lnTo>
                      <a:cubicBezTo>
                        <a:pt x="0" y="395"/>
                        <a:pt x="194" y="425"/>
                        <a:pt x="433" y="427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3" name="Freeform 1630"/>
                <p:cNvSpPr>
                  <a:spLocks/>
                </p:cNvSpPr>
                <p:nvPr/>
              </p:nvSpPr>
              <p:spPr bwMode="auto">
                <a:xfrm>
                  <a:off x="3156" y="3277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54" name="Group 1636"/>
              <p:cNvGrpSpPr>
                <a:grpSpLocks/>
              </p:cNvGrpSpPr>
              <p:nvPr/>
            </p:nvGrpSpPr>
            <p:grpSpPr bwMode="auto">
              <a:xfrm>
                <a:off x="3118" y="3266"/>
                <a:ext cx="180" cy="74"/>
                <a:chOff x="3118" y="3266"/>
                <a:chExt cx="180" cy="74"/>
              </a:xfrm>
            </p:grpSpPr>
            <p:sp>
              <p:nvSpPr>
                <p:cNvPr id="1966" name="Freeform 1632"/>
                <p:cNvSpPr>
                  <a:spLocks/>
                </p:cNvSpPr>
                <p:nvPr/>
              </p:nvSpPr>
              <p:spPr bwMode="auto">
                <a:xfrm>
                  <a:off x="3118" y="3266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1"/>
                    </a:cxn>
                    <a:cxn ang="0">
                      <a:pos x="1492" y="481"/>
                    </a:cxn>
                    <a:cxn ang="0">
                      <a:pos x="1495" y="146"/>
                    </a:cxn>
                    <a:cxn ang="0">
                      <a:pos x="750" y="3"/>
                    </a:cxn>
                    <a:cxn ang="0">
                      <a:pos x="3" y="134"/>
                    </a:cxn>
                    <a:cxn ang="0">
                      <a:pos x="0" y="469"/>
                    </a:cxn>
                    <a:cxn ang="0">
                      <a:pos x="745" y="611"/>
                    </a:cxn>
                  </a:cxnLst>
                  <a:rect l="0" t="0" r="r" b="b"/>
                  <a:pathLst>
                    <a:path w="1495" h="615">
                      <a:moveTo>
                        <a:pt x="745" y="611"/>
                      </a:moveTo>
                      <a:cubicBezTo>
                        <a:pt x="1157" y="615"/>
                        <a:pt x="1491" y="556"/>
                        <a:pt x="1492" y="481"/>
                      </a:cubicBezTo>
                      <a:lnTo>
                        <a:pt x="1495" y="146"/>
                      </a:lnTo>
                      <a:cubicBezTo>
                        <a:pt x="1495" y="70"/>
                        <a:pt x="1162" y="6"/>
                        <a:pt x="750" y="3"/>
                      </a:cubicBezTo>
                      <a:cubicBezTo>
                        <a:pt x="338" y="0"/>
                        <a:pt x="4" y="58"/>
                        <a:pt x="3" y="134"/>
                      </a:cubicBezTo>
                      <a:lnTo>
                        <a:pt x="0" y="469"/>
                      </a:lnTo>
                      <a:cubicBezTo>
                        <a:pt x="0" y="544"/>
                        <a:pt x="333" y="608"/>
                        <a:pt x="745" y="611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7" name="Freeform 1633"/>
                <p:cNvSpPr>
                  <a:spLocks/>
                </p:cNvSpPr>
                <p:nvPr/>
              </p:nvSpPr>
              <p:spPr bwMode="auto">
                <a:xfrm>
                  <a:off x="3118" y="3306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7"/>
                    </a:cxn>
                    <a:cxn ang="0">
                      <a:pos x="747" y="4"/>
                    </a:cxn>
                    <a:cxn ang="0">
                      <a:pos x="0" y="135"/>
                    </a:cxn>
                    <a:cxn ang="0">
                      <a:pos x="745" y="277"/>
                    </a:cxn>
                    <a:cxn ang="0">
                      <a:pos x="1492" y="147"/>
                    </a:cxn>
                  </a:cxnLst>
                  <a:rect l="0" t="0" r="r" b="b"/>
                  <a:pathLst>
                    <a:path w="1493" h="281">
                      <a:moveTo>
                        <a:pt x="1492" y="147"/>
                      </a:moveTo>
                      <a:cubicBezTo>
                        <a:pt x="1493" y="71"/>
                        <a:pt x="1159" y="7"/>
                        <a:pt x="747" y="4"/>
                      </a:cubicBezTo>
                      <a:cubicBezTo>
                        <a:pt x="335" y="0"/>
                        <a:pt x="1" y="59"/>
                        <a:pt x="0" y="135"/>
                      </a:cubicBezTo>
                      <a:cubicBezTo>
                        <a:pt x="0" y="210"/>
                        <a:pt x="333" y="274"/>
                        <a:pt x="745" y="277"/>
                      </a:cubicBezTo>
                      <a:cubicBezTo>
                        <a:pt x="1157" y="281"/>
                        <a:pt x="1491" y="222"/>
                        <a:pt x="1492" y="147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8" name="Freeform 1634"/>
                <p:cNvSpPr>
                  <a:spLocks/>
                </p:cNvSpPr>
                <p:nvPr/>
              </p:nvSpPr>
              <p:spPr bwMode="auto">
                <a:xfrm>
                  <a:off x="3118" y="3266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1"/>
                    </a:cxn>
                    <a:cxn ang="0">
                      <a:pos x="1492" y="481"/>
                    </a:cxn>
                    <a:cxn ang="0">
                      <a:pos x="1495" y="146"/>
                    </a:cxn>
                    <a:cxn ang="0">
                      <a:pos x="750" y="3"/>
                    </a:cxn>
                    <a:cxn ang="0">
                      <a:pos x="3" y="134"/>
                    </a:cxn>
                    <a:cxn ang="0">
                      <a:pos x="0" y="469"/>
                    </a:cxn>
                    <a:cxn ang="0">
                      <a:pos x="745" y="611"/>
                    </a:cxn>
                  </a:cxnLst>
                  <a:rect l="0" t="0" r="r" b="b"/>
                  <a:pathLst>
                    <a:path w="1495" h="615">
                      <a:moveTo>
                        <a:pt x="745" y="611"/>
                      </a:moveTo>
                      <a:cubicBezTo>
                        <a:pt x="1157" y="615"/>
                        <a:pt x="1491" y="556"/>
                        <a:pt x="1492" y="481"/>
                      </a:cubicBezTo>
                      <a:lnTo>
                        <a:pt x="1495" y="146"/>
                      </a:lnTo>
                      <a:cubicBezTo>
                        <a:pt x="1495" y="70"/>
                        <a:pt x="1162" y="6"/>
                        <a:pt x="750" y="3"/>
                      </a:cubicBezTo>
                      <a:cubicBezTo>
                        <a:pt x="338" y="0"/>
                        <a:pt x="4" y="58"/>
                        <a:pt x="3" y="134"/>
                      </a:cubicBezTo>
                      <a:lnTo>
                        <a:pt x="0" y="469"/>
                      </a:lnTo>
                      <a:cubicBezTo>
                        <a:pt x="0" y="544"/>
                        <a:pt x="333" y="608"/>
                        <a:pt x="745" y="61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9" name="Freeform 1635"/>
                <p:cNvSpPr>
                  <a:spLocks/>
                </p:cNvSpPr>
                <p:nvPr/>
              </p:nvSpPr>
              <p:spPr bwMode="auto">
                <a:xfrm>
                  <a:off x="3118" y="3306"/>
                  <a:ext cx="179" cy="18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8">
                      <a:moveTo>
                        <a:pt x="179" y="18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55" name="Group 1642"/>
              <p:cNvGrpSpPr>
                <a:grpSpLocks/>
              </p:cNvGrpSpPr>
              <p:nvPr/>
            </p:nvGrpSpPr>
            <p:grpSpPr bwMode="auto">
              <a:xfrm>
                <a:off x="3062" y="3291"/>
                <a:ext cx="307" cy="77"/>
                <a:chOff x="3062" y="3291"/>
                <a:chExt cx="307" cy="77"/>
              </a:xfrm>
            </p:grpSpPr>
            <p:sp>
              <p:nvSpPr>
                <p:cNvPr id="1961" name="Freeform 1637"/>
                <p:cNvSpPr>
                  <a:spLocks/>
                </p:cNvSpPr>
                <p:nvPr/>
              </p:nvSpPr>
              <p:spPr bwMode="auto">
                <a:xfrm>
                  <a:off x="3078" y="3307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6"/>
                    </a:cxn>
                    <a:cxn ang="0">
                      <a:pos x="2417" y="391"/>
                    </a:cxn>
                    <a:cxn ang="0">
                      <a:pos x="2419" y="141"/>
                    </a:cxn>
                    <a:cxn ang="0">
                      <a:pos x="1212" y="6"/>
                    </a:cxn>
                    <a:cxn ang="0">
                      <a:pos x="3" y="121"/>
                    </a:cxn>
                    <a:cxn ang="0">
                      <a:pos x="1" y="371"/>
                    </a:cxn>
                    <a:cxn ang="0">
                      <a:pos x="1208" y="506"/>
                    </a:cxn>
                  </a:cxnLst>
                  <a:rect l="0" t="0" r="r" b="b"/>
                  <a:pathLst>
                    <a:path w="2420" h="511">
                      <a:moveTo>
                        <a:pt x="1208" y="506"/>
                      </a:moveTo>
                      <a:cubicBezTo>
                        <a:pt x="1875" y="511"/>
                        <a:pt x="2417" y="460"/>
                        <a:pt x="2417" y="391"/>
                      </a:cubicBezTo>
                      <a:lnTo>
                        <a:pt x="2419" y="141"/>
                      </a:lnTo>
                      <a:cubicBezTo>
                        <a:pt x="2420" y="72"/>
                        <a:pt x="1879" y="11"/>
                        <a:pt x="1212" y="6"/>
                      </a:cubicBezTo>
                      <a:cubicBezTo>
                        <a:pt x="544" y="0"/>
                        <a:pt x="3" y="52"/>
                        <a:pt x="3" y="121"/>
                      </a:cubicBezTo>
                      <a:lnTo>
                        <a:pt x="1" y="371"/>
                      </a:lnTo>
                      <a:cubicBezTo>
                        <a:pt x="0" y="440"/>
                        <a:pt x="540" y="500"/>
                        <a:pt x="1208" y="506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2" name="Freeform 1638"/>
                <p:cNvSpPr>
                  <a:spLocks/>
                </p:cNvSpPr>
                <p:nvPr/>
              </p:nvSpPr>
              <p:spPr bwMode="auto">
                <a:xfrm>
                  <a:off x="3062" y="3291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3" name="Freeform 1639"/>
                <p:cNvSpPr>
                  <a:spLocks/>
                </p:cNvSpPr>
                <p:nvPr/>
              </p:nvSpPr>
              <p:spPr bwMode="auto">
                <a:xfrm>
                  <a:off x="3062" y="3321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0"/>
                    </a:cxn>
                    <a:cxn ang="0">
                      <a:pos x="1209" y="5"/>
                    </a:cxn>
                    <a:cxn ang="0">
                      <a:pos x="0" y="121"/>
                    </a:cxn>
                    <a:cxn ang="0">
                      <a:pos x="1207" y="255"/>
                    </a:cxn>
                    <a:cxn ang="0">
                      <a:pos x="2417" y="140"/>
                    </a:cxn>
                  </a:cxnLst>
                  <a:rect l="0" t="0" r="r" b="b"/>
                  <a:pathLst>
                    <a:path w="2417" h="261">
                      <a:moveTo>
                        <a:pt x="2417" y="140"/>
                      </a:moveTo>
                      <a:cubicBezTo>
                        <a:pt x="2417" y="71"/>
                        <a:pt x="1877" y="11"/>
                        <a:pt x="1209" y="5"/>
                      </a:cubicBezTo>
                      <a:cubicBezTo>
                        <a:pt x="542" y="0"/>
                        <a:pt x="1" y="52"/>
                        <a:pt x="0" y="121"/>
                      </a:cubicBezTo>
                      <a:cubicBezTo>
                        <a:pt x="0" y="190"/>
                        <a:pt x="540" y="250"/>
                        <a:pt x="1207" y="255"/>
                      </a:cubicBezTo>
                      <a:cubicBezTo>
                        <a:pt x="1875" y="261"/>
                        <a:pt x="2416" y="209"/>
                        <a:pt x="2417" y="14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4" name="Freeform 1640"/>
                <p:cNvSpPr>
                  <a:spLocks/>
                </p:cNvSpPr>
                <p:nvPr/>
              </p:nvSpPr>
              <p:spPr bwMode="auto">
                <a:xfrm>
                  <a:off x="3062" y="3291"/>
                  <a:ext cx="290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1"/>
                    </a:cxn>
                    <a:cxn ang="0">
                      <a:pos x="0" y="371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2"/>
                        <a:pt x="2" y="121"/>
                      </a:cubicBezTo>
                      <a:lnTo>
                        <a:pt x="0" y="371"/>
                      </a:lnTo>
                      <a:cubicBezTo>
                        <a:pt x="0" y="440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5" name="Freeform 1641"/>
                <p:cNvSpPr>
                  <a:spLocks/>
                </p:cNvSpPr>
                <p:nvPr/>
              </p:nvSpPr>
              <p:spPr bwMode="auto">
                <a:xfrm>
                  <a:off x="3062" y="3321"/>
                  <a:ext cx="290" cy="16"/>
                </a:xfrm>
                <a:custGeom>
                  <a:avLst/>
                  <a:gdLst/>
                  <a:ahLst/>
                  <a:cxnLst>
                    <a:cxn ang="0">
                      <a:pos x="290" y="16"/>
                    </a:cxn>
                    <a:cxn ang="0">
                      <a:pos x="145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90" h="16">
                      <a:moveTo>
                        <a:pt x="290" y="16"/>
                      </a:moveTo>
                      <a:cubicBezTo>
                        <a:pt x="290" y="8"/>
                        <a:pt x="225" y="1"/>
                        <a:pt x="145" y="0"/>
                      </a:cubicBezTo>
                      <a:cubicBezTo>
                        <a:pt x="65" y="0"/>
                        <a:pt x="0" y="6"/>
                        <a:pt x="0" y="14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956" name="Freeform 1643"/>
              <p:cNvSpPr>
                <a:spLocks/>
              </p:cNvSpPr>
              <p:nvPr/>
            </p:nvSpPr>
            <p:spPr bwMode="auto">
              <a:xfrm>
                <a:off x="3207" y="3323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6" y="0"/>
                  </a:cxn>
                  <a:cxn ang="0">
                    <a:pos x="0" y="12"/>
                  </a:cxn>
                  <a:cxn ang="0">
                    <a:pos x="25" y="25"/>
                  </a:cxn>
                </a:cxnLst>
                <a:rect l="0" t="0" r="r" b="b"/>
                <a:pathLst>
                  <a:path w="51" h="25">
                    <a:moveTo>
                      <a:pt x="25" y="25"/>
                    </a:moveTo>
                    <a:cubicBezTo>
                      <a:pt x="39" y="25"/>
                      <a:pt x="50" y="20"/>
                      <a:pt x="50" y="13"/>
                    </a:cubicBezTo>
                    <a:cubicBezTo>
                      <a:pt x="51" y="6"/>
                      <a:pt x="39" y="0"/>
                      <a:pt x="26" y="0"/>
                    </a:cubicBezTo>
                    <a:cubicBezTo>
                      <a:pt x="12" y="0"/>
                      <a:pt x="1" y="6"/>
                      <a:pt x="0" y="12"/>
                    </a:cubicBezTo>
                    <a:cubicBezTo>
                      <a:pt x="0" y="19"/>
                      <a:pt x="12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57" name="Freeform 1644"/>
              <p:cNvSpPr>
                <a:spLocks/>
              </p:cNvSpPr>
              <p:nvPr/>
            </p:nvSpPr>
            <p:spPr bwMode="auto">
              <a:xfrm>
                <a:off x="3316" y="3335"/>
                <a:ext cx="9" cy="5"/>
              </a:xfrm>
              <a:custGeom>
                <a:avLst/>
                <a:gdLst/>
                <a:ahLst/>
                <a:cxnLst>
                  <a:cxn ang="0">
                    <a:pos x="37" y="42"/>
                  </a:cxn>
                  <a:cxn ang="0">
                    <a:pos x="75" y="21"/>
                  </a:cxn>
                  <a:cxn ang="0">
                    <a:pos x="37" y="0"/>
                  </a:cxn>
                  <a:cxn ang="0">
                    <a:pos x="0" y="21"/>
                  </a:cxn>
                  <a:cxn ang="0">
                    <a:pos x="37" y="42"/>
                  </a:cxn>
                </a:cxnLst>
                <a:rect l="0" t="0" r="r" b="b"/>
                <a:pathLst>
                  <a:path w="75" h="42">
                    <a:moveTo>
                      <a:pt x="37" y="42"/>
                    </a:moveTo>
                    <a:cubicBezTo>
                      <a:pt x="58" y="42"/>
                      <a:pt x="75" y="33"/>
                      <a:pt x="75" y="21"/>
                    </a:cubicBezTo>
                    <a:cubicBezTo>
                      <a:pt x="75" y="10"/>
                      <a:pt x="58" y="0"/>
                      <a:pt x="37" y="0"/>
                    </a:cubicBezTo>
                    <a:cubicBezTo>
                      <a:pt x="17" y="0"/>
                      <a:pt x="0" y="9"/>
                      <a:pt x="0" y="21"/>
                    </a:cubicBezTo>
                    <a:cubicBezTo>
                      <a:pt x="0" y="32"/>
                      <a:pt x="16" y="42"/>
                      <a:pt x="37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58" name="Freeform 1645"/>
              <p:cNvSpPr>
                <a:spLocks/>
              </p:cNvSpPr>
              <p:nvPr/>
            </p:nvSpPr>
            <p:spPr bwMode="auto">
              <a:xfrm>
                <a:off x="3087" y="3331"/>
                <a:ext cx="9" cy="5"/>
              </a:xfrm>
              <a:custGeom>
                <a:avLst/>
                <a:gdLst/>
                <a:ahLst/>
                <a:cxnLst>
                  <a:cxn ang="0">
                    <a:pos x="38" y="41"/>
                  </a:cxn>
                  <a:cxn ang="0">
                    <a:pos x="75" y="21"/>
                  </a:cxn>
                  <a:cxn ang="0">
                    <a:pos x="38" y="0"/>
                  </a:cxn>
                  <a:cxn ang="0">
                    <a:pos x="0" y="20"/>
                  </a:cxn>
                  <a:cxn ang="0">
                    <a:pos x="38" y="41"/>
                  </a:cxn>
                </a:cxnLst>
                <a:rect l="0" t="0" r="r" b="b"/>
                <a:pathLst>
                  <a:path w="76" h="42">
                    <a:moveTo>
                      <a:pt x="38" y="41"/>
                    </a:moveTo>
                    <a:cubicBezTo>
                      <a:pt x="59" y="42"/>
                      <a:pt x="75" y="32"/>
                      <a:pt x="75" y="21"/>
                    </a:cubicBezTo>
                    <a:cubicBezTo>
                      <a:pt x="76" y="9"/>
                      <a:pt x="59" y="0"/>
                      <a:pt x="38" y="0"/>
                    </a:cubicBezTo>
                    <a:cubicBezTo>
                      <a:pt x="17" y="0"/>
                      <a:pt x="1" y="9"/>
                      <a:pt x="0" y="20"/>
                    </a:cubicBezTo>
                    <a:cubicBezTo>
                      <a:pt x="0" y="32"/>
                      <a:pt x="17" y="41"/>
                      <a:pt x="38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59" name="Freeform 1646"/>
              <p:cNvSpPr>
                <a:spLocks/>
              </p:cNvSpPr>
              <p:nvPr/>
            </p:nvSpPr>
            <p:spPr bwMode="auto">
              <a:xfrm>
                <a:off x="3145" y="3323"/>
                <a:ext cx="8" cy="5"/>
              </a:xfrm>
              <a:custGeom>
                <a:avLst/>
                <a:gdLst/>
                <a:ahLst/>
                <a:cxnLst>
                  <a:cxn ang="0">
                    <a:pos x="33" y="42"/>
                  </a:cxn>
                  <a:cxn ang="0">
                    <a:pos x="66" y="21"/>
                  </a:cxn>
                  <a:cxn ang="0">
                    <a:pos x="33" y="0"/>
                  </a:cxn>
                  <a:cxn ang="0">
                    <a:pos x="0" y="21"/>
                  </a:cxn>
                  <a:cxn ang="0">
                    <a:pos x="33" y="42"/>
                  </a:cxn>
                </a:cxnLst>
                <a:rect l="0" t="0" r="r" b="b"/>
                <a:pathLst>
                  <a:path w="67" h="42">
                    <a:moveTo>
                      <a:pt x="33" y="42"/>
                    </a:moveTo>
                    <a:cubicBezTo>
                      <a:pt x="51" y="42"/>
                      <a:pt x="66" y="33"/>
                      <a:pt x="66" y="21"/>
                    </a:cubicBezTo>
                    <a:cubicBezTo>
                      <a:pt x="67" y="10"/>
                      <a:pt x="52" y="0"/>
                      <a:pt x="33" y="0"/>
                    </a:cubicBezTo>
                    <a:cubicBezTo>
                      <a:pt x="15" y="0"/>
                      <a:pt x="0" y="9"/>
                      <a:pt x="0" y="21"/>
                    </a:cubicBezTo>
                    <a:cubicBezTo>
                      <a:pt x="0" y="32"/>
                      <a:pt x="15" y="42"/>
                      <a:pt x="33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60" name="Freeform 1647"/>
              <p:cNvSpPr>
                <a:spLocks/>
              </p:cNvSpPr>
              <p:nvPr/>
            </p:nvSpPr>
            <p:spPr bwMode="auto">
              <a:xfrm>
                <a:off x="3264" y="3326"/>
                <a:ext cx="7" cy="4"/>
              </a:xfrm>
              <a:custGeom>
                <a:avLst/>
                <a:gdLst/>
                <a:ahLst/>
                <a:cxnLst>
                  <a:cxn ang="0">
                    <a:pos x="30" y="33"/>
                  </a:cxn>
                  <a:cxn ang="0">
                    <a:pos x="59" y="17"/>
                  </a:cxn>
                  <a:cxn ang="0">
                    <a:pos x="30" y="0"/>
                  </a:cxn>
                  <a:cxn ang="0">
                    <a:pos x="0" y="17"/>
                  </a:cxn>
                  <a:cxn ang="0">
                    <a:pos x="30" y="33"/>
                  </a:cxn>
                </a:cxnLst>
                <a:rect l="0" t="0" r="r" b="b"/>
                <a:pathLst>
                  <a:path w="59" h="34">
                    <a:moveTo>
                      <a:pt x="30" y="33"/>
                    </a:moveTo>
                    <a:cubicBezTo>
                      <a:pt x="46" y="34"/>
                      <a:pt x="59" y="26"/>
                      <a:pt x="59" y="17"/>
                    </a:cubicBezTo>
                    <a:cubicBezTo>
                      <a:pt x="59" y="8"/>
                      <a:pt x="46" y="0"/>
                      <a:pt x="30" y="0"/>
                    </a:cubicBezTo>
                    <a:cubicBezTo>
                      <a:pt x="14" y="0"/>
                      <a:pt x="1" y="7"/>
                      <a:pt x="0" y="17"/>
                    </a:cubicBezTo>
                    <a:cubicBezTo>
                      <a:pt x="0" y="26"/>
                      <a:pt x="13" y="33"/>
                      <a:pt x="30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68" name="Group 1670"/>
            <p:cNvGrpSpPr>
              <a:grpSpLocks/>
            </p:cNvGrpSpPr>
            <p:nvPr/>
          </p:nvGrpSpPr>
          <p:grpSpPr bwMode="auto">
            <a:xfrm>
              <a:off x="5013325" y="5281613"/>
              <a:ext cx="487362" cy="201613"/>
              <a:chOff x="3158" y="3327"/>
              <a:chExt cx="307" cy="127"/>
            </a:xfrm>
          </p:grpSpPr>
          <p:grpSp>
            <p:nvGrpSpPr>
              <p:cNvPr id="1932" name="Group 1653"/>
              <p:cNvGrpSpPr>
                <a:grpSpLocks/>
              </p:cNvGrpSpPr>
              <p:nvPr/>
            </p:nvGrpSpPr>
            <p:grpSpPr bwMode="auto">
              <a:xfrm>
                <a:off x="3252" y="3327"/>
                <a:ext cx="105" cy="51"/>
                <a:chOff x="3252" y="3327"/>
                <a:chExt cx="105" cy="51"/>
              </a:xfrm>
            </p:grpSpPr>
            <p:sp>
              <p:nvSpPr>
                <p:cNvPr id="1949" name="Freeform 1649"/>
                <p:cNvSpPr>
                  <a:spLocks/>
                </p:cNvSpPr>
                <p:nvPr/>
              </p:nvSpPr>
              <p:spPr bwMode="auto">
                <a:xfrm>
                  <a:off x="3252" y="3327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7" y="1"/>
                    </a:cxn>
                    <a:cxn ang="0">
                      <a:pos x="3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70" h="428">
                      <a:moveTo>
                        <a:pt x="433" y="426"/>
                      </a:moveTo>
                      <a:cubicBezTo>
                        <a:pt x="672" y="428"/>
                        <a:pt x="867" y="402"/>
                        <a:pt x="867" y="368"/>
                      </a:cubicBezTo>
                      <a:lnTo>
                        <a:pt x="869" y="67"/>
                      </a:lnTo>
                      <a:cubicBezTo>
                        <a:pt x="870" y="33"/>
                        <a:pt x="676" y="3"/>
                        <a:pt x="437" y="1"/>
                      </a:cubicBezTo>
                      <a:cubicBezTo>
                        <a:pt x="197" y="0"/>
                        <a:pt x="3" y="26"/>
                        <a:pt x="3" y="60"/>
                      </a:cubicBezTo>
                      <a:lnTo>
                        <a:pt x="0" y="361"/>
                      </a:lnTo>
                      <a:cubicBezTo>
                        <a:pt x="0" y="395"/>
                        <a:pt x="194" y="425"/>
                        <a:pt x="433" y="4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0" name="Freeform 1650"/>
                <p:cNvSpPr>
                  <a:spLocks/>
                </p:cNvSpPr>
                <p:nvPr/>
              </p:nvSpPr>
              <p:spPr bwMode="auto">
                <a:xfrm>
                  <a:off x="3252" y="3363"/>
                  <a:ext cx="104" cy="15"/>
                </a:xfrm>
                <a:custGeom>
                  <a:avLst/>
                  <a:gdLst/>
                  <a:ahLst/>
                  <a:cxnLst>
                    <a:cxn ang="0">
                      <a:pos x="867" y="68"/>
                    </a:cxn>
                    <a:cxn ang="0">
                      <a:pos x="434" y="2"/>
                    </a:cxn>
                    <a:cxn ang="0">
                      <a:pos x="0" y="61"/>
                    </a:cxn>
                    <a:cxn ang="0">
                      <a:pos x="433" y="126"/>
                    </a:cxn>
                    <a:cxn ang="0">
                      <a:pos x="867" y="68"/>
                    </a:cxn>
                  </a:cxnLst>
                  <a:rect l="0" t="0" r="r" b="b"/>
                  <a:pathLst>
                    <a:path w="867" h="128">
                      <a:moveTo>
                        <a:pt x="867" y="68"/>
                      </a:moveTo>
                      <a:cubicBezTo>
                        <a:pt x="867" y="33"/>
                        <a:pt x="673" y="4"/>
                        <a:pt x="434" y="2"/>
                      </a:cubicBezTo>
                      <a:cubicBezTo>
                        <a:pt x="195" y="0"/>
                        <a:pt x="1" y="26"/>
                        <a:pt x="0" y="61"/>
                      </a:cubicBezTo>
                      <a:cubicBezTo>
                        <a:pt x="0" y="95"/>
                        <a:pt x="194" y="125"/>
                        <a:pt x="433" y="126"/>
                      </a:cubicBezTo>
                      <a:cubicBezTo>
                        <a:pt x="672" y="128"/>
                        <a:pt x="867" y="102"/>
                        <a:pt x="867" y="68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1" name="Freeform 1651"/>
                <p:cNvSpPr>
                  <a:spLocks/>
                </p:cNvSpPr>
                <p:nvPr/>
              </p:nvSpPr>
              <p:spPr bwMode="auto">
                <a:xfrm>
                  <a:off x="3252" y="3327"/>
                  <a:ext cx="105" cy="51"/>
                </a:xfrm>
                <a:custGeom>
                  <a:avLst/>
                  <a:gdLst/>
                  <a:ahLst/>
                  <a:cxnLst>
                    <a:cxn ang="0">
                      <a:pos x="433" y="426"/>
                    </a:cxn>
                    <a:cxn ang="0">
                      <a:pos x="867" y="368"/>
                    </a:cxn>
                    <a:cxn ang="0">
                      <a:pos x="869" y="67"/>
                    </a:cxn>
                    <a:cxn ang="0">
                      <a:pos x="437" y="1"/>
                    </a:cxn>
                    <a:cxn ang="0">
                      <a:pos x="3" y="60"/>
                    </a:cxn>
                    <a:cxn ang="0">
                      <a:pos x="0" y="361"/>
                    </a:cxn>
                    <a:cxn ang="0">
                      <a:pos x="433" y="426"/>
                    </a:cxn>
                  </a:cxnLst>
                  <a:rect l="0" t="0" r="r" b="b"/>
                  <a:pathLst>
                    <a:path w="870" h="428">
                      <a:moveTo>
                        <a:pt x="433" y="426"/>
                      </a:moveTo>
                      <a:cubicBezTo>
                        <a:pt x="672" y="428"/>
                        <a:pt x="867" y="402"/>
                        <a:pt x="867" y="368"/>
                      </a:cubicBezTo>
                      <a:lnTo>
                        <a:pt x="869" y="67"/>
                      </a:lnTo>
                      <a:cubicBezTo>
                        <a:pt x="870" y="33"/>
                        <a:pt x="676" y="3"/>
                        <a:pt x="437" y="1"/>
                      </a:cubicBezTo>
                      <a:cubicBezTo>
                        <a:pt x="197" y="0"/>
                        <a:pt x="3" y="26"/>
                        <a:pt x="3" y="60"/>
                      </a:cubicBezTo>
                      <a:lnTo>
                        <a:pt x="0" y="361"/>
                      </a:lnTo>
                      <a:cubicBezTo>
                        <a:pt x="0" y="395"/>
                        <a:pt x="194" y="425"/>
                        <a:pt x="433" y="426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2" name="Freeform 1652"/>
                <p:cNvSpPr>
                  <a:spLocks/>
                </p:cNvSpPr>
                <p:nvPr/>
              </p:nvSpPr>
              <p:spPr bwMode="auto">
                <a:xfrm>
                  <a:off x="3252" y="3363"/>
                  <a:ext cx="104" cy="8"/>
                </a:xfrm>
                <a:custGeom>
                  <a:avLst/>
                  <a:gdLst/>
                  <a:ahLst/>
                  <a:cxnLst>
                    <a:cxn ang="0">
                      <a:pos x="104" y="8"/>
                    </a:cxn>
                    <a:cxn ang="0">
                      <a:pos x="52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104" h="8">
                      <a:moveTo>
                        <a:pt x="104" y="8"/>
                      </a:moveTo>
                      <a:cubicBezTo>
                        <a:pt x="104" y="4"/>
                        <a:pt x="81" y="0"/>
                        <a:pt x="52" y="0"/>
                      </a:cubicBezTo>
                      <a:cubicBezTo>
                        <a:pt x="24" y="0"/>
                        <a:pt x="0" y="3"/>
                        <a:pt x="0" y="7"/>
                      </a:cubicBezTo>
                    </a:path>
                  </a:pathLst>
                </a:custGeom>
                <a:noFill/>
                <a:ln w="1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33" name="Group 1658"/>
              <p:cNvGrpSpPr>
                <a:grpSpLocks/>
              </p:cNvGrpSpPr>
              <p:nvPr/>
            </p:nvGrpSpPr>
            <p:grpSpPr bwMode="auto">
              <a:xfrm>
                <a:off x="3214" y="3352"/>
                <a:ext cx="180" cy="74"/>
                <a:chOff x="3214" y="3352"/>
                <a:chExt cx="180" cy="74"/>
              </a:xfrm>
            </p:grpSpPr>
            <p:sp>
              <p:nvSpPr>
                <p:cNvPr id="1945" name="Freeform 1654"/>
                <p:cNvSpPr>
                  <a:spLocks/>
                </p:cNvSpPr>
                <p:nvPr/>
              </p:nvSpPr>
              <p:spPr bwMode="auto">
                <a:xfrm>
                  <a:off x="3214" y="3352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5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5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4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6" name="Freeform 1655"/>
                <p:cNvSpPr>
                  <a:spLocks/>
                </p:cNvSpPr>
                <p:nvPr/>
              </p:nvSpPr>
              <p:spPr bwMode="auto">
                <a:xfrm>
                  <a:off x="3214" y="3392"/>
                  <a:ext cx="179" cy="34"/>
                </a:xfrm>
                <a:custGeom>
                  <a:avLst/>
                  <a:gdLst/>
                  <a:ahLst/>
                  <a:cxnLst>
                    <a:cxn ang="0">
                      <a:pos x="1492" y="146"/>
                    </a:cxn>
                    <a:cxn ang="0">
                      <a:pos x="747" y="3"/>
                    </a:cxn>
                    <a:cxn ang="0">
                      <a:pos x="0" y="134"/>
                    </a:cxn>
                    <a:cxn ang="0">
                      <a:pos x="745" y="277"/>
                    </a:cxn>
                    <a:cxn ang="0">
                      <a:pos x="1492" y="146"/>
                    </a:cxn>
                  </a:cxnLst>
                  <a:rect l="0" t="0" r="r" b="b"/>
                  <a:pathLst>
                    <a:path w="1493" h="280">
                      <a:moveTo>
                        <a:pt x="1492" y="146"/>
                      </a:moveTo>
                      <a:cubicBezTo>
                        <a:pt x="1493" y="71"/>
                        <a:pt x="1159" y="7"/>
                        <a:pt x="747" y="3"/>
                      </a:cubicBezTo>
                      <a:cubicBezTo>
                        <a:pt x="335" y="0"/>
                        <a:pt x="1" y="59"/>
                        <a:pt x="0" y="134"/>
                      </a:cubicBezTo>
                      <a:cubicBezTo>
                        <a:pt x="0" y="210"/>
                        <a:pt x="333" y="274"/>
                        <a:pt x="745" y="277"/>
                      </a:cubicBezTo>
                      <a:cubicBezTo>
                        <a:pt x="1157" y="280"/>
                        <a:pt x="1491" y="222"/>
                        <a:pt x="1492" y="1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7" name="Freeform 1656"/>
                <p:cNvSpPr>
                  <a:spLocks/>
                </p:cNvSpPr>
                <p:nvPr/>
              </p:nvSpPr>
              <p:spPr bwMode="auto">
                <a:xfrm>
                  <a:off x="3214" y="3352"/>
                  <a:ext cx="180" cy="74"/>
                </a:xfrm>
                <a:custGeom>
                  <a:avLst/>
                  <a:gdLst/>
                  <a:ahLst/>
                  <a:cxnLst>
                    <a:cxn ang="0">
                      <a:pos x="745" y="612"/>
                    </a:cxn>
                    <a:cxn ang="0">
                      <a:pos x="1492" y="481"/>
                    </a:cxn>
                    <a:cxn ang="0">
                      <a:pos x="1495" y="147"/>
                    </a:cxn>
                    <a:cxn ang="0">
                      <a:pos x="750" y="4"/>
                    </a:cxn>
                    <a:cxn ang="0">
                      <a:pos x="3" y="135"/>
                    </a:cxn>
                    <a:cxn ang="0">
                      <a:pos x="0" y="469"/>
                    </a:cxn>
                    <a:cxn ang="0">
                      <a:pos x="745" y="612"/>
                    </a:cxn>
                  </a:cxnLst>
                  <a:rect l="0" t="0" r="r" b="b"/>
                  <a:pathLst>
                    <a:path w="1495" h="615">
                      <a:moveTo>
                        <a:pt x="745" y="612"/>
                      </a:moveTo>
                      <a:cubicBezTo>
                        <a:pt x="1157" y="615"/>
                        <a:pt x="1491" y="557"/>
                        <a:pt x="1492" y="481"/>
                      </a:cubicBezTo>
                      <a:lnTo>
                        <a:pt x="1495" y="147"/>
                      </a:lnTo>
                      <a:cubicBezTo>
                        <a:pt x="1495" y="71"/>
                        <a:pt x="1162" y="7"/>
                        <a:pt x="750" y="4"/>
                      </a:cubicBezTo>
                      <a:cubicBezTo>
                        <a:pt x="338" y="0"/>
                        <a:pt x="4" y="59"/>
                        <a:pt x="3" y="135"/>
                      </a:cubicBezTo>
                      <a:lnTo>
                        <a:pt x="0" y="469"/>
                      </a:lnTo>
                      <a:cubicBezTo>
                        <a:pt x="0" y="545"/>
                        <a:pt x="333" y="609"/>
                        <a:pt x="745" y="61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8" name="Freeform 1657"/>
                <p:cNvSpPr>
                  <a:spLocks/>
                </p:cNvSpPr>
                <p:nvPr/>
              </p:nvSpPr>
              <p:spPr bwMode="auto">
                <a:xfrm>
                  <a:off x="3214" y="3392"/>
                  <a:ext cx="179" cy="17"/>
                </a:xfrm>
                <a:custGeom>
                  <a:avLst/>
                  <a:gdLst/>
                  <a:ahLst/>
                  <a:cxnLst>
                    <a:cxn ang="0">
                      <a:pos x="179" y="17"/>
                    </a:cxn>
                    <a:cxn ang="0">
                      <a:pos x="9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9" h="17">
                      <a:moveTo>
                        <a:pt x="179" y="17"/>
                      </a:moveTo>
                      <a:cubicBezTo>
                        <a:pt x="179" y="8"/>
                        <a:pt x="139" y="1"/>
                        <a:pt x="90" y="0"/>
                      </a:cubicBezTo>
                      <a:cubicBezTo>
                        <a:pt x="40" y="0"/>
                        <a:pt x="0" y="7"/>
                        <a:pt x="0" y="16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934" name="Group 1664"/>
              <p:cNvGrpSpPr>
                <a:grpSpLocks/>
              </p:cNvGrpSpPr>
              <p:nvPr/>
            </p:nvGrpSpPr>
            <p:grpSpPr bwMode="auto">
              <a:xfrm>
                <a:off x="3158" y="3377"/>
                <a:ext cx="307" cy="77"/>
                <a:chOff x="3158" y="3377"/>
                <a:chExt cx="307" cy="77"/>
              </a:xfrm>
            </p:grpSpPr>
            <p:sp>
              <p:nvSpPr>
                <p:cNvPr id="1940" name="Freeform 1659"/>
                <p:cNvSpPr>
                  <a:spLocks/>
                </p:cNvSpPr>
                <p:nvPr/>
              </p:nvSpPr>
              <p:spPr bwMode="auto">
                <a:xfrm>
                  <a:off x="3174" y="3393"/>
                  <a:ext cx="291" cy="61"/>
                </a:xfrm>
                <a:custGeom>
                  <a:avLst/>
                  <a:gdLst/>
                  <a:ahLst/>
                  <a:cxnLst>
                    <a:cxn ang="0">
                      <a:pos x="1208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2" y="5"/>
                    </a:cxn>
                    <a:cxn ang="0">
                      <a:pos x="3" y="121"/>
                    </a:cxn>
                    <a:cxn ang="0">
                      <a:pos x="1" y="371"/>
                    </a:cxn>
                    <a:cxn ang="0">
                      <a:pos x="1208" y="505"/>
                    </a:cxn>
                  </a:cxnLst>
                  <a:rect l="0" t="0" r="r" b="b"/>
                  <a:pathLst>
                    <a:path w="2420" h="511">
                      <a:moveTo>
                        <a:pt x="1208" y="505"/>
                      </a:moveTo>
                      <a:cubicBezTo>
                        <a:pt x="1875" y="511"/>
                        <a:pt x="2417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20" y="71"/>
                        <a:pt x="1879" y="11"/>
                        <a:pt x="1212" y="5"/>
                      </a:cubicBezTo>
                      <a:cubicBezTo>
                        <a:pt x="544" y="0"/>
                        <a:pt x="3" y="52"/>
                        <a:pt x="3" y="121"/>
                      </a:cubicBezTo>
                      <a:lnTo>
                        <a:pt x="1" y="371"/>
                      </a:lnTo>
                      <a:cubicBezTo>
                        <a:pt x="0" y="440"/>
                        <a:pt x="540" y="500"/>
                        <a:pt x="1208" y="505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1" name="Freeform 1660"/>
                <p:cNvSpPr>
                  <a:spLocks/>
                </p:cNvSpPr>
                <p:nvPr/>
              </p:nvSpPr>
              <p:spPr bwMode="auto">
                <a:xfrm>
                  <a:off x="3158" y="3377"/>
                  <a:ext cx="290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0"/>
                    </a:cxn>
                    <a:cxn ang="0">
                      <a:pos x="0" y="370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1"/>
                        <a:pt x="2" y="120"/>
                      </a:cubicBezTo>
                      <a:lnTo>
                        <a:pt x="0" y="370"/>
                      </a:lnTo>
                      <a:cubicBezTo>
                        <a:pt x="0" y="439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2" name="Freeform 1661"/>
                <p:cNvSpPr>
                  <a:spLocks/>
                </p:cNvSpPr>
                <p:nvPr/>
              </p:nvSpPr>
              <p:spPr bwMode="auto">
                <a:xfrm>
                  <a:off x="3158" y="3407"/>
                  <a:ext cx="290" cy="31"/>
                </a:xfrm>
                <a:custGeom>
                  <a:avLst/>
                  <a:gdLst/>
                  <a:ahLst/>
                  <a:cxnLst>
                    <a:cxn ang="0">
                      <a:pos x="2417" y="140"/>
                    </a:cxn>
                    <a:cxn ang="0">
                      <a:pos x="1209" y="5"/>
                    </a:cxn>
                    <a:cxn ang="0">
                      <a:pos x="0" y="120"/>
                    </a:cxn>
                    <a:cxn ang="0">
                      <a:pos x="1207" y="255"/>
                    </a:cxn>
                    <a:cxn ang="0">
                      <a:pos x="2417" y="140"/>
                    </a:cxn>
                  </a:cxnLst>
                  <a:rect l="0" t="0" r="r" b="b"/>
                  <a:pathLst>
                    <a:path w="2417" h="261">
                      <a:moveTo>
                        <a:pt x="2417" y="140"/>
                      </a:moveTo>
                      <a:cubicBezTo>
                        <a:pt x="2417" y="71"/>
                        <a:pt x="1877" y="11"/>
                        <a:pt x="1209" y="5"/>
                      </a:cubicBezTo>
                      <a:cubicBezTo>
                        <a:pt x="542" y="0"/>
                        <a:pt x="1" y="51"/>
                        <a:pt x="0" y="120"/>
                      </a:cubicBezTo>
                      <a:cubicBezTo>
                        <a:pt x="0" y="189"/>
                        <a:pt x="540" y="250"/>
                        <a:pt x="1207" y="255"/>
                      </a:cubicBezTo>
                      <a:cubicBezTo>
                        <a:pt x="1875" y="261"/>
                        <a:pt x="2416" y="209"/>
                        <a:pt x="2417" y="140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3" name="Freeform 1662"/>
                <p:cNvSpPr>
                  <a:spLocks/>
                </p:cNvSpPr>
                <p:nvPr/>
              </p:nvSpPr>
              <p:spPr bwMode="auto">
                <a:xfrm>
                  <a:off x="3158" y="3377"/>
                  <a:ext cx="290" cy="61"/>
                </a:xfrm>
                <a:custGeom>
                  <a:avLst/>
                  <a:gdLst/>
                  <a:ahLst/>
                  <a:cxnLst>
                    <a:cxn ang="0">
                      <a:pos x="1207" y="505"/>
                    </a:cxn>
                    <a:cxn ang="0">
                      <a:pos x="2417" y="390"/>
                    </a:cxn>
                    <a:cxn ang="0">
                      <a:pos x="2419" y="140"/>
                    </a:cxn>
                    <a:cxn ang="0">
                      <a:pos x="1211" y="5"/>
                    </a:cxn>
                    <a:cxn ang="0">
                      <a:pos x="2" y="120"/>
                    </a:cxn>
                    <a:cxn ang="0">
                      <a:pos x="0" y="370"/>
                    </a:cxn>
                    <a:cxn ang="0">
                      <a:pos x="1207" y="505"/>
                    </a:cxn>
                  </a:cxnLst>
                  <a:rect l="0" t="0" r="r" b="b"/>
                  <a:pathLst>
                    <a:path w="2419" h="511">
                      <a:moveTo>
                        <a:pt x="1207" y="505"/>
                      </a:moveTo>
                      <a:cubicBezTo>
                        <a:pt x="1875" y="511"/>
                        <a:pt x="2416" y="459"/>
                        <a:pt x="2417" y="390"/>
                      </a:cubicBezTo>
                      <a:lnTo>
                        <a:pt x="2419" y="140"/>
                      </a:lnTo>
                      <a:cubicBezTo>
                        <a:pt x="2419" y="71"/>
                        <a:pt x="1879" y="11"/>
                        <a:pt x="1211" y="5"/>
                      </a:cubicBezTo>
                      <a:cubicBezTo>
                        <a:pt x="544" y="0"/>
                        <a:pt x="3" y="51"/>
                        <a:pt x="2" y="120"/>
                      </a:cubicBezTo>
                      <a:lnTo>
                        <a:pt x="0" y="370"/>
                      </a:lnTo>
                      <a:cubicBezTo>
                        <a:pt x="0" y="439"/>
                        <a:pt x="540" y="500"/>
                        <a:pt x="1207" y="505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4" name="Freeform 1663"/>
                <p:cNvSpPr>
                  <a:spLocks/>
                </p:cNvSpPr>
                <p:nvPr/>
              </p:nvSpPr>
              <p:spPr bwMode="auto">
                <a:xfrm>
                  <a:off x="3158" y="3407"/>
                  <a:ext cx="290" cy="16"/>
                </a:xfrm>
                <a:custGeom>
                  <a:avLst/>
                  <a:gdLst/>
                  <a:ahLst/>
                  <a:cxnLst>
                    <a:cxn ang="0">
                      <a:pos x="290" y="16"/>
                    </a:cxn>
                    <a:cxn ang="0">
                      <a:pos x="145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90" h="16">
                      <a:moveTo>
                        <a:pt x="290" y="16"/>
                      </a:moveTo>
                      <a:cubicBezTo>
                        <a:pt x="290" y="8"/>
                        <a:pt x="225" y="1"/>
                        <a:pt x="145" y="0"/>
                      </a:cubicBezTo>
                      <a:cubicBezTo>
                        <a:pt x="65" y="0"/>
                        <a:pt x="0" y="6"/>
                        <a:pt x="0" y="14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935" name="Freeform 1665"/>
              <p:cNvSpPr>
                <a:spLocks/>
              </p:cNvSpPr>
              <p:nvPr/>
            </p:nvSpPr>
            <p:spPr bwMode="auto">
              <a:xfrm>
                <a:off x="3303" y="3409"/>
                <a:ext cx="6" cy="3"/>
              </a:xfrm>
              <a:custGeom>
                <a:avLst/>
                <a:gdLst/>
                <a:ahLst/>
                <a:cxnLst>
                  <a:cxn ang="0">
                    <a:pos x="25" y="25"/>
                  </a:cxn>
                  <a:cxn ang="0">
                    <a:pos x="50" y="13"/>
                  </a:cxn>
                  <a:cxn ang="0">
                    <a:pos x="26" y="0"/>
                  </a:cxn>
                  <a:cxn ang="0">
                    <a:pos x="0" y="12"/>
                  </a:cxn>
                  <a:cxn ang="0">
                    <a:pos x="25" y="25"/>
                  </a:cxn>
                </a:cxnLst>
                <a:rect l="0" t="0" r="r" b="b"/>
                <a:pathLst>
                  <a:path w="51" h="25">
                    <a:moveTo>
                      <a:pt x="25" y="25"/>
                    </a:moveTo>
                    <a:cubicBezTo>
                      <a:pt x="39" y="25"/>
                      <a:pt x="50" y="19"/>
                      <a:pt x="50" y="13"/>
                    </a:cubicBezTo>
                    <a:cubicBezTo>
                      <a:pt x="51" y="6"/>
                      <a:pt x="39" y="0"/>
                      <a:pt x="26" y="0"/>
                    </a:cubicBezTo>
                    <a:cubicBezTo>
                      <a:pt x="12" y="0"/>
                      <a:pt x="1" y="5"/>
                      <a:pt x="0" y="12"/>
                    </a:cubicBezTo>
                    <a:cubicBezTo>
                      <a:pt x="0" y="19"/>
                      <a:pt x="12" y="25"/>
                      <a:pt x="25" y="25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36" name="Freeform 1666"/>
              <p:cNvSpPr>
                <a:spLocks/>
              </p:cNvSpPr>
              <p:nvPr/>
            </p:nvSpPr>
            <p:spPr bwMode="auto">
              <a:xfrm>
                <a:off x="3412" y="3421"/>
                <a:ext cx="9" cy="5"/>
              </a:xfrm>
              <a:custGeom>
                <a:avLst/>
                <a:gdLst/>
                <a:ahLst/>
                <a:cxnLst>
                  <a:cxn ang="0">
                    <a:pos x="37" y="41"/>
                  </a:cxn>
                  <a:cxn ang="0">
                    <a:pos x="75" y="21"/>
                  </a:cxn>
                  <a:cxn ang="0">
                    <a:pos x="37" y="0"/>
                  </a:cxn>
                  <a:cxn ang="0">
                    <a:pos x="0" y="20"/>
                  </a:cxn>
                  <a:cxn ang="0">
                    <a:pos x="37" y="41"/>
                  </a:cxn>
                </a:cxnLst>
                <a:rect l="0" t="0" r="r" b="b"/>
                <a:pathLst>
                  <a:path w="75" h="42">
                    <a:moveTo>
                      <a:pt x="37" y="41"/>
                    </a:moveTo>
                    <a:cubicBezTo>
                      <a:pt x="58" y="42"/>
                      <a:pt x="75" y="32"/>
                      <a:pt x="75" y="21"/>
                    </a:cubicBezTo>
                    <a:cubicBezTo>
                      <a:pt x="75" y="9"/>
                      <a:pt x="58" y="0"/>
                      <a:pt x="37" y="0"/>
                    </a:cubicBezTo>
                    <a:cubicBezTo>
                      <a:pt x="17" y="0"/>
                      <a:pt x="0" y="9"/>
                      <a:pt x="0" y="20"/>
                    </a:cubicBezTo>
                    <a:cubicBezTo>
                      <a:pt x="0" y="32"/>
                      <a:pt x="16" y="41"/>
                      <a:pt x="37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37" name="Freeform 1667"/>
              <p:cNvSpPr>
                <a:spLocks/>
              </p:cNvSpPr>
              <p:nvPr/>
            </p:nvSpPr>
            <p:spPr bwMode="auto">
              <a:xfrm>
                <a:off x="3183" y="3417"/>
                <a:ext cx="9" cy="5"/>
              </a:xfrm>
              <a:custGeom>
                <a:avLst/>
                <a:gdLst/>
                <a:ahLst/>
                <a:cxnLst>
                  <a:cxn ang="0">
                    <a:pos x="38" y="42"/>
                  </a:cxn>
                  <a:cxn ang="0">
                    <a:pos x="75" y="22"/>
                  </a:cxn>
                  <a:cxn ang="0">
                    <a:pos x="38" y="0"/>
                  </a:cxn>
                  <a:cxn ang="0">
                    <a:pos x="0" y="21"/>
                  </a:cxn>
                  <a:cxn ang="0">
                    <a:pos x="38" y="42"/>
                  </a:cxn>
                </a:cxnLst>
                <a:rect l="0" t="0" r="r" b="b"/>
                <a:pathLst>
                  <a:path w="76" h="42">
                    <a:moveTo>
                      <a:pt x="38" y="42"/>
                    </a:moveTo>
                    <a:cubicBezTo>
                      <a:pt x="59" y="42"/>
                      <a:pt x="75" y="33"/>
                      <a:pt x="75" y="22"/>
                    </a:cubicBezTo>
                    <a:cubicBezTo>
                      <a:pt x="76" y="10"/>
                      <a:pt x="59" y="1"/>
                      <a:pt x="38" y="0"/>
                    </a:cubicBezTo>
                    <a:cubicBezTo>
                      <a:pt x="17" y="0"/>
                      <a:pt x="1" y="9"/>
                      <a:pt x="0" y="21"/>
                    </a:cubicBezTo>
                    <a:cubicBezTo>
                      <a:pt x="0" y="33"/>
                      <a:pt x="17" y="42"/>
                      <a:pt x="38" y="42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38" name="Freeform 1668"/>
              <p:cNvSpPr>
                <a:spLocks/>
              </p:cNvSpPr>
              <p:nvPr/>
            </p:nvSpPr>
            <p:spPr bwMode="auto">
              <a:xfrm>
                <a:off x="3241" y="3409"/>
                <a:ext cx="8" cy="5"/>
              </a:xfrm>
              <a:custGeom>
                <a:avLst/>
                <a:gdLst/>
                <a:ahLst/>
                <a:cxnLst>
                  <a:cxn ang="0">
                    <a:pos x="33" y="41"/>
                  </a:cxn>
                  <a:cxn ang="0">
                    <a:pos x="66" y="21"/>
                  </a:cxn>
                  <a:cxn ang="0">
                    <a:pos x="33" y="0"/>
                  </a:cxn>
                  <a:cxn ang="0">
                    <a:pos x="0" y="20"/>
                  </a:cxn>
                  <a:cxn ang="0">
                    <a:pos x="33" y="41"/>
                  </a:cxn>
                </a:cxnLst>
                <a:rect l="0" t="0" r="r" b="b"/>
                <a:pathLst>
                  <a:path w="67" h="42">
                    <a:moveTo>
                      <a:pt x="33" y="41"/>
                    </a:moveTo>
                    <a:cubicBezTo>
                      <a:pt x="51" y="42"/>
                      <a:pt x="66" y="32"/>
                      <a:pt x="66" y="21"/>
                    </a:cubicBezTo>
                    <a:cubicBezTo>
                      <a:pt x="67" y="9"/>
                      <a:pt x="52" y="0"/>
                      <a:pt x="33" y="0"/>
                    </a:cubicBezTo>
                    <a:cubicBezTo>
                      <a:pt x="15" y="0"/>
                      <a:pt x="0" y="9"/>
                      <a:pt x="0" y="20"/>
                    </a:cubicBezTo>
                    <a:cubicBezTo>
                      <a:pt x="0" y="32"/>
                      <a:pt x="15" y="41"/>
                      <a:pt x="33" y="4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39" name="Freeform 1669"/>
              <p:cNvSpPr>
                <a:spLocks/>
              </p:cNvSpPr>
              <p:nvPr/>
            </p:nvSpPr>
            <p:spPr bwMode="auto">
              <a:xfrm>
                <a:off x="3360" y="3412"/>
                <a:ext cx="7" cy="4"/>
              </a:xfrm>
              <a:custGeom>
                <a:avLst/>
                <a:gdLst/>
                <a:ahLst/>
                <a:cxnLst>
                  <a:cxn ang="0">
                    <a:pos x="30" y="33"/>
                  </a:cxn>
                  <a:cxn ang="0">
                    <a:pos x="59" y="17"/>
                  </a:cxn>
                  <a:cxn ang="0">
                    <a:pos x="30" y="0"/>
                  </a:cxn>
                  <a:cxn ang="0">
                    <a:pos x="0" y="16"/>
                  </a:cxn>
                  <a:cxn ang="0">
                    <a:pos x="30" y="33"/>
                  </a:cxn>
                </a:cxnLst>
                <a:rect l="0" t="0" r="r" b="b"/>
                <a:pathLst>
                  <a:path w="59" h="33">
                    <a:moveTo>
                      <a:pt x="30" y="33"/>
                    </a:moveTo>
                    <a:cubicBezTo>
                      <a:pt x="46" y="33"/>
                      <a:pt x="59" y="26"/>
                      <a:pt x="59" y="17"/>
                    </a:cubicBezTo>
                    <a:cubicBezTo>
                      <a:pt x="59" y="7"/>
                      <a:pt x="46" y="0"/>
                      <a:pt x="30" y="0"/>
                    </a:cubicBezTo>
                    <a:cubicBezTo>
                      <a:pt x="14" y="0"/>
                      <a:pt x="1" y="7"/>
                      <a:pt x="0" y="16"/>
                    </a:cubicBezTo>
                    <a:cubicBezTo>
                      <a:pt x="0" y="25"/>
                      <a:pt x="13" y="33"/>
                      <a:pt x="30" y="33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69" name="Group 1675"/>
            <p:cNvGrpSpPr>
              <a:grpSpLocks/>
            </p:cNvGrpSpPr>
            <p:nvPr/>
          </p:nvGrpSpPr>
          <p:grpSpPr bwMode="auto">
            <a:xfrm>
              <a:off x="4705350" y="4872038"/>
              <a:ext cx="166687" cy="80963"/>
              <a:chOff x="2964" y="3069"/>
              <a:chExt cx="105" cy="51"/>
            </a:xfrm>
          </p:grpSpPr>
          <p:sp>
            <p:nvSpPr>
              <p:cNvPr id="1928" name="Freeform 1671"/>
              <p:cNvSpPr>
                <a:spLocks/>
              </p:cNvSpPr>
              <p:nvPr/>
            </p:nvSpPr>
            <p:spPr bwMode="auto">
              <a:xfrm>
                <a:off x="2964" y="3069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9" name="Freeform 1672"/>
              <p:cNvSpPr>
                <a:spLocks/>
              </p:cNvSpPr>
              <p:nvPr/>
            </p:nvSpPr>
            <p:spPr bwMode="auto">
              <a:xfrm>
                <a:off x="2964" y="3105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5" y="0"/>
                      <a:pt x="1" y="26"/>
                      <a:pt x="0" y="61"/>
                    </a:cubicBezTo>
                    <a:cubicBezTo>
                      <a:pt x="0" y="95"/>
                      <a:pt x="194" y="125"/>
                      <a:pt x="433" y="126"/>
                    </a:cubicBezTo>
                    <a:cubicBezTo>
                      <a:pt x="672" y="128"/>
                      <a:pt x="867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30" name="Freeform 1673"/>
              <p:cNvSpPr>
                <a:spLocks/>
              </p:cNvSpPr>
              <p:nvPr/>
            </p:nvSpPr>
            <p:spPr bwMode="auto">
              <a:xfrm>
                <a:off x="2964" y="3069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31" name="Freeform 1674"/>
              <p:cNvSpPr>
                <a:spLocks/>
              </p:cNvSpPr>
              <p:nvPr/>
            </p:nvSpPr>
            <p:spPr bwMode="auto">
              <a:xfrm>
                <a:off x="2964" y="3105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70" name="Group 1680"/>
            <p:cNvGrpSpPr>
              <a:grpSpLocks/>
            </p:cNvGrpSpPr>
            <p:nvPr/>
          </p:nvGrpSpPr>
          <p:grpSpPr bwMode="auto">
            <a:xfrm>
              <a:off x="4645025" y="4911726"/>
              <a:ext cx="285750" cy="117475"/>
              <a:chOff x="2926" y="3094"/>
              <a:chExt cx="180" cy="74"/>
            </a:xfrm>
          </p:grpSpPr>
          <p:sp>
            <p:nvSpPr>
              <p:cNvPr id="1924" name="Freeform 1676"/>
              <p:cNvSpPr>
                <a:spLocks/>
              </p:cNvSpPr>
              <p:nvPr/>
            </p:nvSpPr>
            <p:spPr bwMode="auto">
              <a:xfrm>
                <a:off x="2926" y="3094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5" name="Freeform 1677"/>
              <p:cNvSpPr>
                <a:spLocks/>
              </p:cNvSpPr>
              <p:nvPr/>
            </p:nvSpPr>
            <p:spPr bwMode="auto">
              <a:xfrm>
                <a:off x="2926" y="3134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3" h="280">
                    <a:moveTo>
                      <a:pt x="1492" y="146"/>
                    </a:moveTo>
                    <a:cubicBezTo>
                      <a:pt x="1493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6" name="Freeform 1678"/>
              <p:cNvSpPr>
                <a:spLocks/>
              </p:cNvSpPr>
              <p:nvPr/>
            </p:nvSpPr>
            <p:spPr bwMode="auto">
              <a:xfrm>
                <a:off x="2926" y="3094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7" name="Freeform 1679"/>
              <p:cNvSpPr>
                <a:spLocks/>
              </p:cNvSpPr>
              <p:nvPr/>
            </p:nvSpPr>
            <p:spPr bwMode="auto">
              <a:xfrm>
                <a:off x="2926" y="3134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71" name="Group 1686"/>
            <p:cNvGrpSpPr>
              <a:grpSpLocks/>
            </p:cNvGrpSpPr>
            <p:nvPr/>
          </p:nvGrpSpPr>
          <p:grpSpPr bwMode="auto">
            <a:xfrm>
              <a:off x="4556125" y="4951413"/>
              <a:ext cx="487362" cy="122238"/>
              <a:chOff x="2870" y="3119"/>
              <a:chExt cx="307" cy="77"/>
            </a:xfrm>
          </p:grpSpPr>
          <p:sp>
            <p:nvSpPr>
              <p:cNvPr id="1919" name="Freeform 1681"/>
              <p:cNvSpPr>
                <a:spLocks/>
              </p:cNvSpPr>
              <p:nvPr/>
            </p:nvSpPr>
            <p:spPr bwMode="auto">
              <a:xfrm>
                <a:off x="2886" y="3135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79" y="11"/>
                      <a:pt x="1212" y="5"/>
                    </a:cubicBezTo>
                    <a:cubicBezTo>
                      <a:pt x="544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0" y="500"/>
                      <a:pt x="1208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0" name="Freeform 1682"/>
              <p:cNvSpPr>
                <a:spLocks/>
              </p:cNvSpPr>
              <p:nvPr/>
            </p:nvSpPr>
            <p:spPr bwMode="auto">
              <a:xfrm>
                <a:off x="2870" y="3119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1" name="Freeform 1683"/>
              <p:cNvSpPr>
                <a:spLocks/>
              </p:cNvSpPr>
              <p:nvPr/>
            </p:nvSpPr>
            <p:spPr bwMode="auto">
              <a:xfrm>
                <a:off x="2870" y="3149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09" y="5"/>
                  </a:cxn>
                  <a:cxn ang="0">
                    <a:pos x="0" y="120"/>
                  </a:cxn>
                  <a:cxn ang="0">
                    <a:pos x="1207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7" h="261">
                    <a:moveTo>
                      <a:pt x="2417" y="140"/>
                    </a:moveTo>
                    <a:cubicBezTo>
                      <a:pt x="2417" y="71"/>
                      <a:pt x="1877" y="11"/>
                      <a:pt x="1209" y="5"/>
                    </a:cubicBezTo>
                    <a:cubicBezTo>
                      <a:pt x="542" y="0"/>
                      <a:pt x="1" y="51"/>
                      <a:pt x="0" y="120"/>
                    </a:cubicBezTo>
                    <a:cubicBezTo>
                      <a:pt x="0" y="189"/>
                      <a:pt x="540" y="250"/>
                      <a:pt x="1207" y="255"/>
                    </a:cubicBezTo>
                    <a:cubicBezTo>
                      <a:pt x="1875" y="261"/>
                      <a:pt x="2416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2" name="Freeform 1684"/>
              <p:cNvSpPr>
                <a:spLocks/>
              </p:cNvSpPr>
              <p:nvPr/>
            </p:nvSpPr>
            <p:spPr bwMode="auto">
              <a:xfrm>
                <a:off x="2870" y="3119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23" name="Freeform 1685"/>
              <p:cNvSpPr>
                <a:spLocks/>
              </p:cNvSpPr>
              <p:nvPr/>
            </p:nvSpPr>
            <p:spPr bwMode="auto">
              <a:xfrm>
                <a:off x="2870" y="3149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72" name="Freeform 1687"/>
            <p:cNvSpPr>
              <a:spLocks/>
            </p:cNvSpPr>
            <p:nvPr/>
          </p:nvSpPr>
          <p:spPr bwMode="auto">
            <a:xfrm>
              <a:off x="4786313" y="5002213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1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1" y="6"/>
                    <a:pt x="39" y="0"/>
                    <a:pt x="26" y="0"/>
                  </a:cubicBezTo>
                  <a:cubicBezTo>
                    <a:pt x="12" y="0"/>
                    <a:pt x="1" y="5"/>
                    <a:pt x="0" y="12"/>
                  </a:cubicBezTo>
                  <a:cubicBezTo>
                    <a:pt x="0" y="19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3" name="Freeform 1688"/>
            <p:cNvSpPr>
              <a:spLocks/>
            </p:cNvSpPr>
            <p:nvPr/>
          </p:nvSpPr>
          <p:spPr bwMode="auto">
            <a:xfrm>
              <a:off x="4959350" y="5021263"/>
              <a:ext cx="14287" cy="7938"/>
            </a:xfrm>
            <a:custGeom>
              <a:avLst/>
              <a:gdLst/>
              <a:ahLst/>
              <a:cxnLst>
                <a:cxn ang="0">
                  <a:pos x="37" y="41"/>
                </a:cxn>
                <a:cxn ang="0">
                  <a:pos x="75" y="21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37" y="41"/>
                </a:cxn>
              </a:cxnLst>
              <a:rect l="0" t="0" r="r" b="b"/>
              <a:pathLst>
                <a:path w="75" h="42">
                  <a:moveTo>
                    <a:pt x="37" y="41"/>
                  </a:moveTo>
                  <a:cubicBezTo>
                    <a:pt x="58" y="42"/>
                    <a:pt x="75" y="32"/>
                    <a:pt x="75" y="21"/>
                  </a:cubicBezTo>
                  <a:cubicBezTo>
                    <a:pt x="75" y="9"/>
                    <a:pt x="58" y="0"/>
                    <a:pt x="37" y="0"/>
                  </a:cubicBezTo>
                  <a:cubicBezTo>
                    <a:pt x="17" y="0"/>
                    <a:pt x="0" y="9"/>
                    <a:pt x="0" y="20"/>
                  </a:cubicBezTo>
                  <a:cubicBezTo>
                    <a:pt x="0" y="32"/>
                    <a:pt x="16" y="41"/>
                    <a:pt x="37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4" name="Freeform 1689"/>
            <p:cNvSpPr>
              <a:spLocks/>
            </p:cNvSpPr>
            <p:nvPr/>
          </p:nvSpPr>
          <p:spPr bwMode="auto">
            <a:xfrm>
              <a:off x="4595813" y="5014913"/>
              <a:ext cx="14287" cy="7938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2"/>
                  </a:cubicBezTo>
                  <a:cubicBezTo>
                    <a:pt x="76" y="10"/>
                    <a:pt x="59" y="1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3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5" name="Freeform 1690"/>
            <p:cNvSpPr>
              <a:spLocks/>
            </p:cNvSpPr>
            <p:nvPr/>
          </p:nvSpPr>
          <p:spPr bwMode="auto">
            <a:xfrm>
              <a:off x="4687888" y="5002213"/>
              <a:ext cx="12700" cy="7938"/>
            </a:xfrm>
            <a:custGeom>
              <a:avLst/>
              <a:gdLst/>
              <a:ahLst/>
              <a:cxnLst>
                <a:cxn ang="0">
                  <a:pos x="33" y="41"/>
                </a:cxn>
                <a:cxn ang="0">
                  <a:pos x="66" y="21"/>
                </a:cxn>
                <a:cxn ang="0">
                  <a:pos x="33" y="0"/>
                </a:cxn>
                <a:cxn ang="0">
                  <a:pos x="0" y="20"/>
                </a:cxn>
                <a:cxn ang="0">
                  <a:pos x="33" y="41"/>
                </a:cxn>
              </a:cxnLst>
              <a:rect l="0" t="0" r="r" b="b"/>
              <a:pathLst>
                <a:path w="67" h="42">
                  <a:moveTo>
                    <a:pt x="33" y="41"/>
                  </a:moveTo>
                  <a:cubicBezTo>
                    <a:pt x="51" y="42"/>
                    <a:pt x="66" y="32"/>
                    <a:pt x="66" y="21"/>
                  </a:cubicBezTo>
                  <a:cubicBezTo>
                    <a:pt x="67" y="9"/>
                    <a:pt x="52" y="0"/>
                    <a:pt x="33" y="0"/>
                  </a:cubicBezTo>
                  <a:cubicBezTo>
                    <a:pt x="15" y="0"/>
                    <a:pt x="0" y="9"/>
                    <a:pt x="0" y="20"/>
                  </a:cubicBezTo>
                  <a:cubicBezTo>
                    <a:pt x="0" y="32"/>
                    <a:pt x="15" y="41"/>
                    <a:pt x="33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6" name="Freeform 1691"/>
            <p:cNvSpPr>
              <a:spLocks/>
            </p:cNvSpPr>
            <p:nvPr/>
          </p:nvSpPr>
          <p:spPr bwMode="auto">
            <a:xfrm>
              <a:off x="4876800" y="5006976"/>
              <a:ext cx="11112" cy="6350"/>
            </a:xfrm>
            <a:custGeom>
              <a:avLst/>
              <a:gdLst/>
              <a:ahLst/>
              <a:cxnLst>
                <a:cxn ang="0">
                  <a:pos x="30" y="33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6"/>
                </a:cxn>
                <a:cxn ang="0">
                  <a:pos x="30" y="33"/>
                </a:cxn>
              </a:cxnLst>
              <a:rect l="0" t="0" r="r" b="b"/>
              <a:pathLst>
                <a:path w="59" h="33">
                  <a:moveTo>
                    <a:pt x="30" y="33"/>
                  </a:moveTo>
                  <a:cubicBezTo>
                    <a:pt x="46" y="33"/>
                    <a:pt x="59" y="26"/>
                    <a:pt x="59" y="17"/>
                  </a:cubicBezTo>
                  <a:cubicBezTo>
                    <a:pt x="59" y="7"/>
                    <a:pt x="46" y="0"/>
                    <a:pt x="30" y="0"/>
                  </a:cubicBezTo>
                  <a:cubicBezTo>
                    <a:pt x="14" y="0"/>
                    <a:pt x="1" y="7"/>
                    <a:pt x="0" y="16"/>
                  </a:cubicBezTo>
                  <a:cubicBezTo>
                    <a:pt x="0" y="25"/>
                    <a:pt x="13" y="33"/>
                    <a:pt x="3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77" name="Group 1696"/>
            <p:cNvGrpSpPr>
              <a:grpSpLocks/>
            </p:cNvGrpSpPr>
            <p:nvPr/>
          </p:nvGrpSpPr>
          <p:grpSpPr bwMode="auto">
            <a:xfrm>
              <a:off x="4705350" y="4872038"/>
              <a:ext cx="166687" cy="80963"/>
              <a:chOff x="2964" y="3069"/>
              <a:chExt cx="105" cy="51"/>
            </a:xfrm>
          </p:grpSpPr>
          <p:sp>
            <p:nvSpPr>
              <p:cNvPr id="1915" name="Freeform 1692"/>
              <p:cNvSpPr>
                <a:spLocks/>
              </p:cNvSpPr>
              <p:nvPr/>
            </p:nvSpPr>
            <p:spPr bwMode="auto">
              <a:xfrm>
                <a:off x="2964" y="3069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6" name="Freeform 1693"/>
              <p:cNvSpPr>
                <a:spLocks/>
              </p:cNvSpPr>
              <p:nvPr/>
            </p:nvSpPr>
            <p:spPr bwMode="auto">
              <a:xfrm>
                <a:off x="2964" y="3105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5" y="0"/>
                      <a:pt x="1" y="26"/>
                      <a:pt x="0" y="61"/>
                    </a:cubicBezTo>
                    <a:cubicBezTo>
                      <a:pt x="0" y="95"/>
                      <a:pt x="194" y="125"/>
                      <a:pt x="433" y="126"/>
                    </a:cubicBezTo>
                    <a:cubicBezTo>
                      <a:pt x="672" y="128"/>
                      <a:pt x="867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7" name="Freeform 1694"/>
              <p:cNvSpPr>
                <a:spLocks/>
              </p:cNvSpPr>
              <p:nvPr/>
            </p:nvSpPr>
            <p:spPr bwMode="auto">
              <a:xfrm>
                <a:off x="2964" y="3069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8" name="Freeform 1695"/>
              <p:cNvSpPr>
                <a:spLocks/>
              </p:cNvSpPr>
              <p:nvPr/>
            </p:nvSpPr>
            <p:spPr bwMode="auto">
              <a:xfrm>
                <a:off x="2964" y="3105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78" name="Group 1701"/>
            <p:cNvGrpSpPr>
              <a:grpSpLocks/>
            </p:cNvGrpSpPr>
            <p:nvPr/>
          </p:nvGrpSpPr>
          <p:grpSpPr bwMode="auto">
            <a:xfrm>
              <a:off x="4645025" y="4911726"/>
              <a:ext cx="285750" cy="117475"/>
              <a:chOff x="2926" y="3094"/>
              <a:chExt cx="180" cy="74"/>
            </a:xfrm>
          </p:grpSpPr>
          <p:sp>
            <p:nvSpPr>
              <p:cNvPr id="1911" name="Freeform 1697"/>
              <p:cNvSpPr>
                <a:spLocks/>
              </p:cNvSpPr>
              <p:nvPr/>
            </p:nvSpPr>
            <p:spPr bwMode="auto">
              <a:xfrm>
                <a:off x="2926" y="3094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2" name="Freeform 1698"/>
              <p:cNvSpPr>
                <a:spLocks/>
              </p:cNvSpPr>
              <p:nvPr/>
            </p:nvSpPr>
            <p:spPr bwMode="auto">
              <a:xfrm>
                <a:off x="2926" y="3134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3" h="280">
                    <a:moveTo>
                      <a:pt x="1492" y="146"/>
                    </a:moveTo>
                    <a:cubicBezTo>
                      <a:pt x="1493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3" name="Freeform 1699"/>
              <p:cNvSpPr>
                <a:spLocks/>
              </p:cNvSpPr>
              <p:nvPr/>
            </p:nvSpPr>
            <p:spPr bwMode="auto">
              <a:xfrm>
                <a:off x="2926" y="3094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4" name="Freeform 1700"/>
              <p:cNvSpPr>
                <a:spLocks/>
              </p:cNvSpPr>
              <p:nvPr/>
            </p:nvSpPr>
            <p:spPr bwMode="auto">
              <a:xfrm>
                <a:off x="2926" y="3134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79" name="Group 1707"/>
            <p:cNvGrpSpPr>
              <a:grpSpLocks/>
            </p:cNvGrpSpPr>
            <p:nvPr/>
          </p:nvGrpSpPr>
          <p:grpSpPr bwMode="auto">
            <a:xfrm>
              <a:off x="4556125" y="4951413"/>
              <a:ext cx="487362" cy="122238"/>
              <a:chOff x="2870" y="3119"/>
              <a:chExt cx="307" cy="77"/>
            </a:xfrm>
          </p:grpSpPr>
          <p:sp>
            <p:nvSpPr>
              <p:cNvPr id="1906" name="Freeform 1702"/>
              <p:cNvSpPr>
                <a:spLocks/>
              </p:cNvSpPr>
              <p:nvPr/>
            </p:nvSpPr>
            <p:spPr bwMode="auto">
              <a:xfrm>
                <a:off x="2886" y="3135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79" y="11"/>
                      <a:pt x="1212" y="5"/>
                    </a:cubicBezTo>
                    <a:cubicBezTo>
                      <a:pt x="544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0" y="500"/>
                      <a:pt x="1208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7" name="Freeform 1703"/>
              <p:cNvSpPr>
                <a:spLocks/>
              </p:cNvSpPr>
              <p:nvPr/>
            </p:nvSpPr>
            <p:spPr bwMode="auto">
              <a:xfrm>
                <a:off x="2870" y="3119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8" name="Freeform 1704"/>
              <p:cNvSpPr>
                <a:spLocks/>
              </p:cNvSpPr>
              <p:nvPr/>
            </p:nvSpPr>
            <p:spPr bwMode="auto">
              <a:xfrm>
                <a:off x="2870" y="3149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09" y="5"/>
                  </a:cxn>
                  <a:cxn ang="0">
                    <a:pos x="0" y="120"/>
                  </a:cxn>
                  <a:cxn ang="0">
                    <a:pos x="1207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7" h="261">
                    <a:moveTo>
                      <a:pt x="2417" y="140"/>
                    </a:moveTo>
                    <a:cubicBezTo>
                      <a:pt x="2417" y="71"/>
                      <a:pt x="1877" y="11"/>
                      <a:pt x="1209" y="5"/>
                    </a:cubicBezTo>
                    <a:cubicBezTo>
                      <a:pt x="542" y="0"/>
                      <a:pt x="1" y="51"/>
                      <a:pt x="0" y="120"/>
                    </a:cubicBezTo>
                    <a:cubicBezTo>
                      <a:pt x="0" y="189"/>
                      <a:pt x="540" y="250"/>
                      <a:pt x="1207" y="255"/>
                    </a:cubicBezTo>
                    <a:cubicBezTo>
                      <a:pt x="1875" y="261"/>
                      <a:pt x="2416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9" name="Freeform 1705"/>
              <p:cNvSpPr>
                <a:spLocks/>
              </p:cNvSpPr>
              <p:nvPr/>
            </p:nvSpPr>
            <p:spPr bwMode="auto">
              <a:xfrm>
                <a:off x="2870" y="3119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10" name="Freeform 1706"/>
              <p:cNvSpPr>
                <a:spLocks/>
              </p:cNvSpPr>
              <p:nvPr/>
            </p:nvSpPr>
            <p:spPr bwMode="auto">
              <a:xfrm>
                <a:off x="2870" y="3149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80" name="Freeform 1708"/>
            <p:cNvSpPr>
              <a:spLocks/>
            </p:cNvSpPr>
            <p:nvPr/>
          </p:nvSpPr>
          <p:spPr bwMode="auto">
            <a:xfrm>
              <a:off x="4786313" y="5002213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1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1" y="6"/>
                    <a:pt x="39" y="0"/>
                    <a:pt x="26" y="0"/>
                  </a:cubicBezTo>
                  <a:cubicBezTo>
                    <a:pt x="12" y="0"/>
                    <a:pt x="1" y="5"/>
                    <a:pt x="0" y="12"/>
                  </a:cubicBezTo>
                  <a:cubicBezTo>
                    <a:pt x="0" y="19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1" name="Freeform 1709"/>
            <p:cNvSpPr>
              <a:spLocks/>
            </p:cNvSpPr>
            <p:nvPr/>
          </p:nvSpPr>
          <p:spPr bwMode="auto">
            <a:xfrm>
              <a:off x="4959350" y="5021263"/>
              <a:ext cx="14287" cy="7938"/>
            </a:xfrm>
            <a:custGeom>
              <a:avLst/>
              <a:gdLst/>
              <a:ahLst/>
              <a:cxnLst>
                <a:cxn ang="0">
                  <a:pos x="37" y="41"/>
                </a:cxn>
                <a:cxn ang="0">
                  <a:pos x="75" y="21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37" y="41"/>
                </a:cxn>
              </a:cxnLst>
              <a:rect l="0" t="0" r="r" b="b"/>
              <a:pathLst>
                <a:path w="75" h="42">
                  <a:moveTo>
                    <a:pt x="37" y="41"/>
                  </a:moveTo>
                  <a:cubicBezTo>
                    <a:pt x="58" y="42"/>
                    <a:pt x="75" y="32"/>
                    <a:pt x="75" y="21"/>
                  </a:cubicBezTo>
                  <a:cubicBezTo>
                    <a:pt x="75" y="9"/>
                    <a:pt x="58" y="0"/>
                    <a:pt x="37" y="0"/>
                  </a:cubicBezTo>
                  <a:cubicBezTo>
                    <a:pt x="17" y="0"/>
                    <a:pt x="0" y="9"/>
                    <a:pt x="0" y="20"/>
                  </a:cubicBezTo>
                  <a:cubicBezTo>
                    <a:pt x="0" y="32"/>
                    <a:pt x="16" y="41"/>
                    <a:pt x="37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2" name="Freeform 1710"/>
            <p:cNvSpPr>
              <a:spLocks/>
            </p:cNvSpPr>
            <p:nvPr/>
          </p:nvSpPr>
          <p:spPr bwMode="auto">
            <a:xfrm>
              <a:off x="4595813" y="5014913"/>
              <a:ext cx="14287" cy="7938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2"/>
                  </a:cubicBezTo>
                  <a:cubicBezTo>
                    <a:pt x="76" y="10"/>
                    <a:pt x="59" y="1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3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3" name="Freeform 1711"/>
            <p:cNvSpPr>
              <a:spLocks/>
            </p:cNvSpPr>
            <p:nvPr/>
          </p:nvSpPr>
          <p:spPr bwMode="auto">
            <a:xfrm>
              <a:off x="4687888" y="5002213"/>
              <a:ext cx="12700" cy="7938"/>
            </a:xfrm>
            <a:custGeom>
              <a:avLst/>
              <a:gdLst/>
              <a:ahLst/>
              <a:cxnLst>
                <a:cxn ang="0">
                  <a:pos x="33" y="41"/>
                </a:cxn>
                <a:cxn ang="0">
                  <a:pos x="66" y="21"/>
                </a:cxn>
                <a:cxn ang="0">
                  <a:pos x="33" y="0"/>
                </a:cxn>
                <a:cxn ang="0">
                  <a:pos x="0" y="20"/>
                </a:cxn>
                <a:cxn ang="0">
                  <a:pos x="33" y="41"/>
                </a:cxn>
              </a:cxnLst>
              <a:rect l="0" t="0" r="r" b="b"/>
              <a:pathLst>
                <a:path w="67" h="42">
                  <a:moveTo>
                    <a:pt x="33" y="41"/>
                  </a:moveTo>
                  <a:cubicBezTo>
                    <a:pt x="51" y="42"/>
                    <a:pt x="66" y="32"/>
                    <a:pt x="66" y="21"/>
                  </a:cubicBezTo>
                  <a:cubicBezTo>
                    <a:pt x="67" y="9"/>
                    <a:pt x="52" y="0"/>
                    <a:pt x="33" y="0"/>
                  </a:cubicBezTo>
                  <a:cubicBezTo>
                    <a:pt x="15" y="0"/>
                    <a:pt x="0" y="9"/>
                    <a:pt x="0" y="20"/>
                  </a:cubicBezTo>
                  <a:cubicBezTo>
                    <a:pt x="0" y="32"/>
                    <a:pt x="15" y="41"/>
                    <a:pt x="33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4" name="Freeform 1712"/>
            <p:cNvSpPr>
              <a:spLocks/>
            </p:cNvSpPr>
            <p:nvPr/>
          </p:nvSpPr>
          <p:spPr bwMode="auto">
            <a:xfrm>
              <a:off x="4876800" y="5006976"/>
              <a:ext cx="11112" cy="6350"/>
            </a:xfrm>
            <a:custGeom>
              <a:avLst/>
              <a:gdLst/>
              <a:ahLst/>
              <a:cxnLst>
                <a:cxn ang="0">
                  <a:pos x="30" y="33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6"/>
                </a:cxn>
                <a:cxn ang="0">
                  <a:pos x="30" y="33"/>
                </a:cxn>
              </a:cxnLst>
              <a:rect l="0" t="0" r="r" b="b"/>
              <a:pathLst>
                <a:path w="59" h="33">
                  <a:moveTo>
                    <a:pt x="30" y="33"/>
                  </a:moveTo>
                  <a:cubicBezTo>
                    <a:pt x="46" y="33"/>
                    <a:pt x="59" y="26"/>
                    <a:pt x="59" y="17"/>
                  </a:cubicBezTo>
                  <a:cubicBezTo>
                    <a:pt x="59" y="7"/>
                    <a:pt x="46" y="0"/>
                    <a:pt x="30" y="0"/>
                  </a:cubicBezTo>
                  <a:cubicBezTo>
                    <a:pt x="14" y="0"/>
                    <a:pt x="1" y="7"/>
                    <a:pt x="0" y="16"/>
                  </a:cubicBezTo>
                  <a:cubicBezTo>
                    <a:pt x="0" y="25"/>
                    <a:pt x="13" y="33"/>
                    <a:pt x="3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85" name="Group 1717"/>
            <p:cNvGrpSpPr>
              <a:grpSpLocks/>
            </p:cNvGrpSpPr>
            <p:nvPr/>
          </p:nvGrpSpPr>
          <p:grpSpPr bwMode="auto">
            <a:xfrm>
              <a:off x="4857750" y="5008563"/>
              <a:ext cx="166687" cy="80963"/>
              <a:chOff x="3060" y="3155"/>
              <a:chExt cx="105" cy="51"/>
            </a:xfrm>
          </p:grpSpPr>
          <p:sp>
            <p:nvSpPr>
              <p:cNvPr id="1902" name="Freeform 1713"/>
              <p:cNvSpPr>
                <a:spLocks/>
              </p:cNvSpPr>
              <p:nvPr/>
            </p:nvSpPr>
            <p:spPr bwMode="auto">
              <a:xfrm>
                <a:off x="3060" y="3155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3"/>
                      <a:pt x="867" y="368"/>
                    </a:cubicBezTo>
                    <a:lnTo>
                      <a:pt x="869" y="68"/>
                    </a:lnTo>
                    <a:cubicBezTo>
                      <a:pt x="870" y="34"/>
                      <a:pt x="676" y="4"/>
                      <a:pt x="437" y="2"/>
                    </a:cubicBezTo>
                    <a:cubicBezTo>
                      <a:pt x="197" y="0"/>
                      <a:pt x="3" y="27"/>
                      <a:pt x="3" y="61"/>
                    </a:cubicBezTo>
                    <a:lnTo>
                      <a:pt x="0" y="361"/>
                    </a:lnTo>
                    <a:cubicBezTo>
                      <a:pt x="0" y="396"/>
                      <a:pt x="194" y="425"/>
                      <a:pt x="433" y="4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3" name="Freeform 1714"/>
              <p:cNvSpPr>
                <a:spLocks/>
              </p:cNvSpPr>
              <p:nvPr/>
            </p:nvSpPr>
            <p:spPr bwMode="auto">
              <a:xfrm>
                <a:off x="3060" y="3191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7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9">
                    <a:moveTo>
                      <a:pt x="867" y="68"/>
                    </a:moveTo>
                    <a:cubicBezTo>
                      <a:pt x="867" y="34"/>
                      <a:pt x="673" y="4"/>
                      <a:pt x="434" y="2"/>
                    </a:cubicBezTo>
                    <a:cubicBezTo>
                      <a:pt x="195" y="0"/>
                      <a:pt x="1" y="27"/>
                      <a:pt x="0" y="61"/>
                    </a:cubicBezTo>
                    <a:cubicBezTo>
                      <a:pt x="0" y="96"/>
                      <a:pt x="194" y="125"/>
                      <a:pt x="433" y="127"/>
                    </a:cubicBezTo>
                    <a:cubicBezTo>
                      <a:pt x="672" y="129"/>
                      <a:pt x="867" y="103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4" name="Freeform 1715"/>
              <p:cNvSpPr>
                <a:spLocks/>
              </p:cNvSpPr>
              <p:nvPr/>
            </p:nvSpPr>
            <p:spPr bwMode="auto">
              <a:xfrm>
                <a:off x="3060" y="3155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3"/>
                      <a:pt x="867" y="368"/>
                    </a:cubicBezTo>
                    <a:lnTo>
                      <a:pt x="869" y="68"/>
                    </a:lnTo>
                    <a:cubicBezTo>
                      <a:pt x="870" y="34"/>
                      <a:pt x="676" y="4"/>
                      <a:pt x="437" y="2"/>
                    </a:cubicBezTo>
                    <a:cubicBezTo>
                      <a:pt x="197" y="0"/>
                      <a:pt x="3" y="27"/>
                      <a:pt x="3" y="61"/>
                    </a:cubicBezTo>
                    <a:lnTo>
                      <a:pt x="0" y="361"/>
                    </a:lnTo>
                    <a:cubicBezTo>
                      <a:pt x="0" y="396"/>
                      <a:pt x="194" y="425"/>
                      <a:pt x="433" y="42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5" name="Freeform 1716"/>
              <p:cNvSpPr>
                <a:spLocks/>
              </p:cNvSpPr>
              <p:nvPr/>
            </p:nvSpPr>
            <p:spPr bwMode="auto">
              <a:xfrm>
                <a:off x="3060" y="3191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86" name="Group 1722"/>
            <p:cNvGrpSpPr>
              <a:grpSpLocks/>
            </p:cNvGrpSpPr>
            <p:nvPr/>
          </p:nvGrpSpPr>
          <p:grpSpPr bwMode="auto">
            <a:xfrm>
              <a:off x="4797425" y="5048251"/>
              <a:ext cx="285750" cy="117475"/>
              <a:chOff x="3022" y="3180"/>
              <a:chExt cx="180" cy="74"/>
            </a:xfrm>
          </p:grpSpPr>
          <p:sp>
            <p:nvSpPr>
              <p:cNvPr id="1898" name="Freeform 1718"/>
              <p:cNvSpPr>
                <a:spLocks/>
              </p:cNvSpPr>
              <p:nvPr/>
            </p:nvSpPr>
            <p:spPr bwMode="auto">
              <a:xfrm>
                <a:off x="3022" y="318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4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9" name="Freeform 1719"/>
              <p:cNvSpPr>
                <a:spLocks/>
              </p:cNvSpPr>
              <p:nvPr/>
            </p:nvSpPr>
            <p:spPr bwMode="auto">
              <a:xfrm>
                <a:off x="3022" y="3220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3" h="280">
                    <a:moveTo>
                      <a:pt x="1492" y="146"/>
                    </a:moveTo>
                    <a:cubicBezTo>
                      <a:pt x="1493" y="70"/>
                      <a:pt x="1159" y="6"/>
                      <a:pt x="747" y="3"/>
                    </a:cubicBezTo>
                    <a:cubicBezTo>
                      <a:pt x="335" y="0"/>
                      <a:pt x="1" y="58"/>
                      <a:pt x="0" y="134"/>
                    </a:cubicBezTo>
                    <a:cubicBezTo>
                      <a:pt x="0" y="209"/>
                      <a:pt x="333" y="273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0" name="Freeform 1720"/>
              <p:cNvSpPr>
                <a:spLocks/>
              </p:cNvSpPr>
              <p:nvPr/>
            </p:nvSpPr>
            <p:spPr bwMode="auto">
              <a:xfrm>
                <a:off x="3022" y="318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4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01" name="Freeform 1721"/>
              <p:cNvSpPr>
                <a:spLocks/>
              </p:cNvSpPr>
              <p:nvPr/>
            </p:nvSpPr>
            <p:spPr bwMode="auto">
              <a:xfrm>
                <a:off x="3022" y="3220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87" name="Group 1728"/>
            <p:cNvGrpSpPr>
              <a:grpSpLocks/>
            </p:cNvGrpSpPr>
            <p:nvPr/>
          </p:nvGrpSpPr>
          <p:grpSpPr bwMode="auto">
            <a:xfrm>
              <a:off x="4708525" y="5086351"/>
              <a:ext cx="487362" cy="123825"/>
              <a:chOff x="2966" y="3204"/>
              <a:chExt cx="307" cy="78"/>
            </a:xfrm>
          </p:grpSpPr>
          <p:sp>
            <p:nvSpPr>
              <p:cNvPr id="1893" name="Freeform 1723"/>
              <p:cNvSpPr>
                <a:spLocks/>
              </p:cNvSpPr>
              <p:nvPr/>
            </p:nvSpPr>
            <p:spPr bwMode="auto">
              <a:xfrm>
                <a:off x="2982" y="3221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79" y="11"/>
                      <a:pt x="1212" y="5"/>
                    </a:cubicBezTo>
                    <a:cubicBezTo>
                      <a:pt x="544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0" y="500"/>
                      <a:pt x="1208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4" name="Freeform 1724"/>
              <p:cNvSpPr>
                <a:spLocks/>
              </p:cNvSpPr>
              <p:nvPr/>
            </p:nvSpPr>
            <p:spPr bwMode="auto">
              <a:xfrm>
                <a:off x="2966" y="3204"/>
                <a:ext cx="291" cy="62"/>
              </a:xfrm>
              <a:custGeom>
                <a:avLst/>
                <a:gdLst/>
                <a:ahLst/>
                <a:cxnLst>
                  <a:cxn ang="0">
                    <a:pos x="1207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1" y="6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6"/>
                  </a:cxn>
                </a:cxnLst>
                <a:rect l="0" t="0" r="r" b="b"/>
                <a:pathLst>
                  <a:path w="2419" h="511">
                    <a:moveTo>
                      <a:pt x="1207" y="506"/>
                    </a:moveTo>
                    <a:cubicBezTo>
                      <a:pt x="1875" y="511"/>
                      <a:pt x="2416" y="460"/>
                      <a:pt x="2417" y="391"/>
                    </a:cubicBezTo>
                    <a:lnTo>
                      <a:pt x="2419" y="141"/>
                    </a:lnTo>
                    <a:cubicBezTo>
                      <a:pt x="2419" y="72"/>
                      <a:pt x="1879" y="11"/>
                      <a:pt x="1211" y="6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5" name="Freeform 1725"/>
              <p:cNvSpPr>
                <a:spLocks/>
              </p:cNvSpPr>
              <p:nvPr/>
            </p:nvSpPr>
            <p:spPr bwMode="auto">
              <a:xfrm>
                <a:off x="2966" y="3234"/>
                <a:ext cx="290" cy="32"/>
              </a:xfrm>
              <a:custGeom>
                <a:avLst/>
                <a:gdLst/>
                <a:ahLst/>
                <a:cxnLst>
                  <a:cxn ang="0">
                    <a:pos x="2417" y="141"/>
                  </a:cxn>
                  <a:cxn ang="0">
                    <a:pos x="1209" y="6"/>
                  </a:cxn>
                  <a:cxn ang="0">
                    <a:pos x="0" y="121"/>
                  </a:cxn>
                  <a:cxn ang="0">
                    <a:pos x="1207" y="256"/>
                  </a:cxn>
                  <a:cxn ang="0">
                    <a:pos x="2417" y="141"/>
                  </a:cxn>
                </a:cxnLst>
                <a:rect l="0" t="0" r="r" b="b"/>
                <a:pathLst>
                  <a:path w="2417" h="261">
                    <a:moveTo>
                      <a:pt x="2417" y="141"/>
                    </a:moveTo>
                    <a:cubicBezTo>
                      <a:pt x="2417" y="72"/>
                      <a:pt x="1877" y="11"/>
                      <a:pt x="1209" y="6"/>
                    </a:cubicBezTo>
                    <a:cubicBezTo>
                      <a:pt x="542" y="0"/>
                      <a:pt x="1" y="52"/>
                      <a:pt x="0" y="121"/>
                    </a:cubicBezTo>
                    <a:cubicBezTo>
                      <a:pt x="0" y="190"/>
                      <a:pt x="540" y="250"/>
                      <a:pt x="1207" y="256"/>
                    </a:cubicBezTo>
                    <a:cubicBezTo>
                      <a:pt x="1875" y="261"/>
                      <a:pt x="2416" y="210"/>
                      <a:pt x="2417" y="141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6" name="Freeform 1726"/>
              <p:cNvSpPr>
                <a:spLocks/>
              </p:cNvSpPr>
              <p:nvPr/>
            </p:nvSpPr>
            <p:spPr bwMode="auto">
              <a:xfrm>
                <a:off x="2966" y="3204"/>
                <a:ext cx="290" cy="62"/>
              </a:xfrm>
              <a:custGeom>
                <a:avLst/>
                <a:gdLst/>
                <a:ahLst/>
                <a:cxnLst>
                  <a:cxn ang="0">
                    <a:pos x="1207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1" y="6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6"/>
                  </a:cxn>
                </a:cxnLst>
                <a:rect l="0" t="0" r="r" b="b"/>
                <a:pathLst>
                  <a:path w="2419" h="511">
                    <a:moveTo>
                      <a:pt x="1207" y="506"/>
                    </a:moveTo>
                    <a:cubicBezTo>
                      <a:pt x="1875" y="511"/>
                      <a:pt x="2416" y="460"/>
                      <a:pt x="2417" y="391"/>
                    </a:cubicBezTo>
                    <a:lnTo>
                      <a:pt x="2419" y="141"/>
                    </a:lnTo>
                    <a:cubicBezTo>
                      <a:pt x="2419" y="72"/>
                      <a:pt x="1879" y="11"/>
                      <a:pt x="1211" y="6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7" name="Freeform 1727"/>
              <p:cNvSpPr>
                <a:spLocks/>
              </p:cNvSpPr>
              <p:nvPr/>
            </p:nvSpPr>
            <p:spPr bwMode="auto">
              <a:xfrm>
                <a:off x="2966" y="3234"/>
                <a:ext cx="290" cy="17"/>
              </a:xfrm>
              <a:custGeom>
                <a:avLst/>
                <a:gdLst/>
                <a:ahLst/>
                <a:cxnLst>
                  <a:cxn ang="0">
                    <a:pos x="290" y="17"/>
                  </a:cxn>
                  <a:cxn ang="0">
                    <a:pos x="145" y="1"/>
                  </a:cxn>
                  <a:cxn ang="0">
                    <a:pos x="0" y="15"/>
                  </a:cxn>
                </a:cxnLst>
                <a:rect l="0" t="0" r="r" b="b"/>
                <a:pathLst>
                  <a:path w="290" h="17">
                    <a:moveTo>
                      <a:pt x="290" y="17"/>
                    </a:moveTo>
                    <a:cubicBezTo>
                      <a:pt x="290" y="9"/>
                      <a:pt x="225" y="2"/>
                      <a:pt x="145" y="1"/>
                    </a:cubicBezTo>
                    <a:cubicBezTo>
                      <a:pt x="65" y="0"/>
                      <a:pt x="0" y="7"/>
                      <a:pt x="0" y="15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88" name="Freeform 1729"/>
            <p:cNvSpPr>
              <a:spLocks/>
            </p:cNvSpPr>
            <p:nvPr/>
          </p:nvSpPr>
          <p:spPr bwMode="auto">
            <a:xfrm>
              <a:off x="4938713" y="5138738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3"/>
                </a:cxn>
                <a:cxn ang="0">
                  <a:pos x="25" y="25"/>
                </a:cxn>
              </a:cxnLst>
              <a:rect l="0" t="0" r="r" b="b"/>
              <a:pathLst>
                <a:path w="51" h="26">
                  <a:moveTo>
                    <a:pt x="25" y="25"/>
                  </a:moveTo>
                  <a:cubicBezTo>
                    <a:pt x="39" y="26"/>
                    <a:pt x="50" y="20"/>
                    <a:pt x="50" y="13"/>
                  </a:cubicBezTo>
                  <a:cubicBezTo>
                    <a:pt x="51" y="6"/>
                    <a:pt x="39" y="1"/>
                    <a:pt x="26" y="0"/>
                  </a:cubicBezTo>
                  <a:cubicBezTo>
                    <a:pt x="12" y="0"/>
                    <a:pt x="1" y="6"/>
                    <a:pt x="0" y="13"/>
                  </a:cubicBezTo>
                  <a:cubicBezTo>
                    <a:pt x="0" y="20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9" name="Freeform 1730"/>
            <p:cNvSpPr>
              <a:spLocks/>
            </p:cNvSpPr>
            <p:nvPr/>
          </p:nvSpPr>
          <p:spPr bwMode="auto">
            <a:xfrm>
              <a:off x="5111750" y="5157788"/>
              <a:ext cx="14287" cy="7938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7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8" y="1"/>
                    <a:pt x="37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6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0" name="Freeform 1731"/>
            <p:cNvSpPr>
              <a:spLocks/>
            </p:cNvSpPr>
            <p:nvPr/>
          </p:nvSpPr>
          <p:spPr bwMode="auto">
            <a:xfrm>
              <a:off x="4748213" y="5151438"/>
              <a:ext cx="14287" cy="7938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1"/>
                  </a:cubicBezTo>
                  <a:cubicBezTo>
                    <a:pt x="76" y="10"/>
                    <a:pt x="59" y="0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2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1" name="Freeform 1732"/>
            <p:cNvSpPr>
              <a:spLocks/>
            </p:cNvSpPr>
            <p:nvPr/>
          </p:nvSpPr>
          <p:spPr bwMode="auto">
            <a:xfrm>
              <a:off x="4840288" y="5138738"/>
              <a:ext cx="12700" cy="7938"/>
            </a:xfrm>
            <a:custGeom>
              <a:avLst/>
              <a:gdLst/>
              <a:ahLst/>
              <a:cxnLst>
                <a:cxn ang="0">
                  <a:pos x="33" y="42"/>
                </a:cxn>
                <a:cxn ang="0">
                  <a:pos x="66" y="22"/>
                </a:cxn>
                <a:cxn ang="0">
                  <a:pos x="33" y="0"/>
                </a:cxn>
                <a:cxn ang="0">
                  <a:pos x="0" y="21"/>
                </a:cxn>
                <a:cxn ang="0">
                  <a:pos x="33" y="42"/>
                </a:cxn>
              </a:cxnLst>
              <a:rect l="0" t="0" r="r" b="b"/>
              <a:pathLst>
                <a:path w="67" h="42">
                  <a:moveTo>
                    <a:pt x="33" y="42"/>
                  </a:moveTo>
                  <a:cubicBezTo>
                    <a:pt x="51" y="42"/>
                    <a:pt x="66" y="33"/>
                    <a:pt x="66" y="22"/>
                  </a:cubicBezTo>
                  <a:cubicBezTo>
                    <a:pt x="67" y="10"/>
                    <a:pt x="52" y="1"/>
                    <a:pt x="33" y="0"/>
                  </a:cubicBezTo>
                  <a:cubicBezTo>
                    <a:pt x="15" y="0"/>
                    <a:pt x="0" y="10"/>
                    <a:pt x="0" y="21"/>
                  </a:cubicBezTo>
                  <a:cubicBezTo>
                    <a:pt x="0" y="33"/>
                    <a:pt x="15" y="42"/>
                    <a:pt x="33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2" name="Freeform 1733"/>
            <p:cNvSpPr>
              <a:spLocks/>
            </p:cNvSpPr>
            <p:nvPr/>
          </p:nvSpPr>
          <p:spPr bwMode="auto">
            <a:xfrm>
              <a:off x="5029200" y="5143501"/>
              <a:ext cx="11112" cy="6350"/>
            </a:xfrm>
            <a:custGeom>
              <a:avLst/>
              <a:gdLst/>
              <a:ahLst/>
              <a:cxnLst>
                <a:cxn ang="0">
                  <a:pos x="30" y="34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7"/>
                </a:cxn>
                <a:cxn ang="0">
                  <a:pos x="30" y="34"/>
                </a:cxn>
              </a:cxnLst>
              <a:rect l="0" t="0" r="r" b="b"/>
              <a:pathLst>
                <a:path w="59" h="34">
                  <a:moveTo>
                    <a:pt x="30" y="34"/>
                  </a:moveTo>
                  <a:cubicBezTo>
                    <a:pt x="46" y="34"/>
                    <a:pt x="59" y="27"/>
                    <a:pt x="59" y="17"/>
                  </a:cubicBezTo>
                  <a:cubicBezTo>
                    <a:pt x="59" y="8"/>
                    <a:pt x="46" y="1"/>
                    <a:pt x="30" y="0"/>
                  </a:cubicBezTo>
                  <a:cubicBezTo>
                    <a:pt x="14" y="0"/>
                    <a:pt x="1" y="8"/>
                    <a:pt x="0" y="17"/>
                  </a:cubicBezTo>
                  <a:cubicBezTo>
                    <a:pt x="0" y="26"/>
                    <a:pt x="13" y="34"/>
                    <a:pt x="30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93" name="Group 1738"/>
            <p:cNvGrpSpPr>
              <a:grpSpLocks/>
            </p:cNvGrpSpPr>
            <p:nvPr/>
          </p:nvGrpSpPr>
          <p:grpSpPr bwMode="auto">
            <a:xfrm>
              <a:off x="4857750" y="5008563"/>
              <a:ext cx="166687" cy="80963"/>
              <a:chOff x="3060" y="3155"/>
              <a:chExt cx="105" cy="51"/>
            </a:xfrm>
          </p:grpSpPr>
          <p:sp>
            <p:nvSpPr>
              <p:cNvPr id="1889" name="Freeform 1734"/>
              <p:cNvSpPr>
                <a:spLocks/>
              </p:cNvSpPr>
              <p:nvPr/>
            </p:nvSpPr>
            <p:spPr bwMode="auto">
              <a:xfrm>
                <a:off x="3060" y="3155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3"/>
                      <a:pt x="867" y="368"/>
                    </a:cubicBezTo>
                    <a:lnTo>
                      <a:pt x="869" y="68"/>
                    </a:lnTo>
                    <a:cubicBezTo>
                      <a:pt x="870" y="34"/>
                      <a:pt x="676" y="4"/>
                      <a:pt x="437" y="2"/>
                    </a:cubicBezTo>
                    <a:cubicBezTo>
                      <a:pt x="197" y="0"/>
                      <a:pt x="3" y="27"/>
                      <a:pt x="3" y="61"/>
                    </a:cubicBezTo>
                    <a:lnTo>
                      <a:pt x="0" y="361"/>
                    </a:lnTo>
                    <a:cubicBezTo>
                      <a:pt x="0" y="396"/>
                      <a:pt x="194" y="425"/>
                      <a:pt x="433" y="4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0" name="Freeform 1735"/>
              <p:cNvSpPr>
                <a:spLocks/>
              </p:cNvSpPr>
              <p:nvPr/>
            </p:nvSpPr>
            <p:spPr bwMode="auto">
              <a:xfrm>
                <a:off x="3060" y="3191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7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9">
                    <a:moveTo>
                      <a:pt x="867" y="68"/>
                    </a:moveTo>
                    <a:cubicBezTo>
                      <a:pt x="867" y="34"/>
                      <a:pt x="673" y="4"/>
                      <a:pt x="434" y="2"/>
                    </a:cubicBezTo>
                    <a:cubicBezTo>
                      <a:pt x="195" y="0"/>
                      <a:pt x="1" y="27"/>
                      <a:pt x="0" y="61"/>
                    </a:cubicBezTo>
                    <a:cubicBezTo>
                      <a:pt x="0" y="96"/>
                      <a:pt x="194" y="125"/>
                      <a:pt x="433" y="127"/>
                    </a:cubicBezTo>
                    <a:cubicBezTo>
                      <a:pt x="672" y="129"/>
                      <a:pt x="867" y="103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1" name="Freeform 1736"/>
              <p:cNvSpPr>
                <a:spLocks/>
              </p:cNvSpPr>
              <p:nvPr/>
            </p:nvSpPr>
            <p:spPr bwMode="auto">
              <a:xfrm>
                <a:off x="3060" y="3155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3"/>
                      <a:pt x="867" y="368"/>
                    </a:cubicBezTo>
                    <a:lnTo>
                      <a:pt x="869" y="68"/>
                    </a:lnTo>
                    <a:cubicBezTo>
                      <a:pt x="870" y="34"/>
                      <a:pt x="676" y="4"/>
                      <a:pt x="437" y="2"/>
                    </a:cubicBezTo>
                    <a:cubicBezTo>
                      <a:pt x="197" y="0"/>
                      <a:pt x="3" y="27"/>
                      <a:pt x="3" y="61"/>
                    </a:cubicBezTo>
                    <a:lnTo>
                      <a:pt x="0" y="361"/>
                    </a:lnTo>
                    <a:cubicBezTo>
                      <a:pt x="0" y="396"/>
                      <a:pt x="194" y="425"/>
                      <a:pt x="433" y="42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92" name="Freeform 1737"/>
              <p:cNvSpPr>
                <a:spLocks/>
              </p:cNvSpPr>
              <p:nvPr/>
            </p:nvSpPr>
            <p:spPr bwMode="auto">
              <a:xfrm>
                <a:off x="3060" y="3191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94" name="Group 1743"/>
            <p:cNvGrpSpPr>
              <a:grpSpLocks/>
            </p:cNvGrpSpPr>
            <p:nvPr/>
          </p:nvGrpSpPr>
          <p:grpSpPr bwMode="auto">
            <a:xfrm>
              <a:off x="4797425" y="5048251"/>
              <a:ext cx="285750" cy="117475"/>
              <a:chOff x="3022" y="3180"/>
              <a:chExt cx="180" cy="74"/>
            </a:xfrm>
          </p:grpSpPr>
          <p:sp>
            <p:nvSpPr>
              <p:cNvPr id="1885" name="Freeform 1739"/>
              <p:cNvSpPr>
                <a:spLocks/>
              </p:cNvSpPr>
              <p:nvPr/>
            </p:nvSpPr>
            <p:spPr bwMode="auto">
              <a:xfrm>
                <a:off x="3022" y="318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4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6" name="Freeform 1740"/>
              <p:cNvSpPr>
                <a:spLocks/>
              </p:cNvSpPr>
              <p:nvPr/>
            </p:nvSpPr>
            <p:spPr bwMode="auto">
              <a:xfrm>
                <a:off x="3022" y="3220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3" h="280">
                    <a:moveTo>
                      <a:pt x="1492" y="146"/>
                    </a:moveTo>
                    <a:cubicBezTo>
                      <a:pt x="1493" y="70"/>
                      <a:pt x="1159" y="6"/>
                      <a:pt x="747" y="3"/>
                    </a:cubicBezTo>
                    <a:cubicBezTo>
                      <a:pt x="335" y="0"/>
                      <a:pt x="1" y="58"/>
                      <a:pt x="0" y="134"/>
                    </a:cubicBezTo>
                    <a:cubicBezTo>
                      <a:pt x="0" y="209"/>
                      <a:pt x="333" y="273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7" name="Freeform 1741"/>
              <p:cNvSpPr>
                <a:spLocks/>
              </p:cNvSpPr>
              <p:nvPr/>
            </p:nvSpPr>
            <p:spPr bwMode="auto">
              <a:xfrm>
                <a:off x="3022" y="3180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6"/>
                    </a:lnTo>
                    <a:cubicBezTo>
                      <a:pt x="1495" y="71"/>
                      <a:pt x="1162" y="7"/>
                      <a:pt x="750" y="3"/>
                    </a:cubicBezTo>
                    <a:cubicBezTo>
                      <a:pt x="338" y="0"/>
                      <a:pt x="4" y="59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8" name="Freeform 1742"/>
              <p:cNvSpPr>
                <a:spLocks/>
              </p:cNvSpPr>
              <p:nvPr/>
            </p:nvSpPr>
            <p:spPr bwMode="auto">
              <a:xfrm>
                <a:off x="3022" y="3220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95" name="Group 1749"/>
            <p:cNvGrpSpPr>
              <a:grpSpLocks/>
            </p:cNvGrpSpPr>
            <p:nvPr/>
          </p:nvGrpSpPr>
          <p:grpSpPr bwMode="auto">
            <a:xfrm>
              <a:off x="4708525" y="5086351"/>
              <a:ext cx="487362" cy="123825"/>
              <a:chOff x="2966" y="3204"/>
              <a:chExt cx="307" cy="78"/>
            </a:xfrm>
          </p:grpSpPr>
          <p:sp>
            <p:nvSpPr>
              <p:cNvPr id="1880" name="Freeform 1744"/>
              <p:cNvSpPr>
                <a:spLocks/>
              </p:cNvSpPr>
              <p:nvPr/>
            </p:nvSpPr>
            <p:spPr bwMode="auto">
              <a:xfrm>
                <a:off x="2982" y="3221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0"/>
                  </a:cxn>
                  <a:cxn ang="0">
                    <a:pos x="1" y="370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79" y="11"/>
                      <a:pt x="1212" y="5"/>
                    </a:cubicBezTo>
                    <a:cubicBezTo>
                      <a:pt x="544" y="0"/>
                      <a:pt x="3" y="51"/>
                      <a:pt x="3" y="120"/>
                    </a:cubicBezTo>
                    <a:lnTo>
                      <a:pt x="1" y="370"/>
                    </a:lnTo>
                    <a:cubicBezTo>
                      <a:pt x="0" y="439"/>
                      <a:pt x="540" y="500"/>
                      <a:pt x="1208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1" name="Freeform 1745"/>
              <p:cNvSpPr>
                <a:spLocks/>
              </p:cNvSpPr>
              <p:nvPr/>
            </p:nvSpPr>
            <p:spPr bwMode="auto">
              <a:xfrm>
                <a:off x="2966" y="3204"/>
                <a:ext cx="291" cy="62"/>
              </a:xfrm>
              <a:custGeom>
                <a:avLst/>
                <a:gdLst/>
                <a:ahLst/>
                <a:cxnLst>
                  <a:cxn ang="0">
                    <a:pos x="1207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1" y="6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6"/>
                  </a:cxn>
                </a:cxnLst>
                <a:rect l="0" t="0" r="r" b="b"/>
                <a:pathLst>
                  <a:path w="2419" h="511">
                    <a:moveTo>
                      <a:pt x="1207" y="506"/>
                    </a:moveTo>
                    <a:cubicBezTo>
                      <a:pt x="1875" y="511"/>
                      <a:pt x="2416" y="460"/>
                      <a:pt x="2417" y="391"/>
                    </a:cubicBezTo>
                    <a:lnTo>
                      <a:pt x="2419" y="141"/>
                    </a:lnTo>
                    <a:cubicBezTo>
                      <a:pt x="2419" y="72"/>
                      <a:pt x="1879" y="11"/>
                      <a:pt x="1211" y="6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6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2" name="Freeform 1746"/>
              <p:cNvSpPr>
                <a:spLocks/>
              </p:cNvSpPr>
              <p:nvPr/>
            </p:nvSpPr>
            <p:spPr bwMode="auto">
              <a:xfrm>
                <a:off x="2966" y="3234"/>
                <a:ext cx="290" cy="32"/>
              </a:xfrm>
              <a:custGeom>
                <a:avLst/>
                <a:gdLst/>
                <a:ahLst/>
                <a:cxnLst>
                  <a:cxn ang="0">
                    <a:pos x="2417" y="141"/>
                  </a:cxn>
                  <a:cxn ang="0">
                    <a:pos x="1209" y="6"/>
                  </a:cxn>
                  <a:cxn ang="0">
                    <a:pos x="0" y="121"/>
                  </a:cxn>
                  <a:cxn ang="0">
                    <a:pos x="1207" y="256"/>
                  </a:cxn>
                  <a:cxn ang="0">
                    <a:pos x="2417" y="141"/>
                  </a:cxn>
                </a:cxnLst>
                <a:rect l="0" t="0" r="r" b="b"/>
                <a:pathLst>
                  <a:path w="2417" h="261">
                    <a:moveTo>
                      <a:pt x="2417" y="141"/>
                    </a:moveTo>
                    <a:cubicBezTo>
                      <a:pt x="2417" y="72"/>
                      <a:pt x="1877" y="11"/>
                      <a:pt x="1209" y="6"/>
                    </a:cubicBezTo>
                    <a:cubicBezTo>
                      <a:pt x="542" y="0"/>
                      <a:pt x="1" y="52"/>
                      <a:pt x="0" y="121"/>
                    </a:cubicBezTo>
                    <a:cubicBezTo>
                      <a:pt x="0" y="190"/>
                      <a:pt x="540" y="250"/>
                      <a:pt x="1207" y="256"/>
                    </a:cubicBezTo>
                    <a:cubicBezTo>
                      <a:pt x="1875" y="261"/>
                      <a:pt x="2416" y="210"/>
                      <a:pt x="2417" y="141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3" name="Freeform 1747"/>
              <p:cNvSpPr>
                <a:spLocks/>
              </p:cNvSpPr>
              <p:nvPr/>
            </p:nvSpPr>
            <p:spPr bwMode="auto">
              <a:xfrm>
                <a:off x="2966" y="3204"/>
                <a:ext cx="290" cy="62"/>
              </a:xfrm>
              <a:custGeom>
                <a:avLst/>
                <a:gdLst/>
                <a:ahLst/>
                <a:cxnLst>
                  <a:cxn ang="0">
                    <a:pos x="1207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1" y="6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6"/>
                  </a:cxn>
                </a:cxnLst>
                <a:rect l="0" t="0" r="r" b="b"/>
                <a:pathLst>
                  <a:path w="2419" h="511">
                    <a:moveTo>
                      <a:pt x="1207" y="506"/>
                    </a:moveTo>
                    <a:cubicBezTo>
                      <a:pt x="1875" y="511"/>
                      <a:pt x="2416" y="460"/>
                      <a:pt x="2417" y="391"/>
                    </a:cubicBezTo>
                    <a:lnTo>
                      <a:pt x="2419" y="141"/>
                    </a:lnTo>
                    <a:cubicBezTo>
                      <a:pt x="2419" y="72"/>
                      <a:pt x="1879" y="11"/>
                      <a:pt x="1211" y="6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84" name="Freeform 1748"/>
              <p:cNvSpPr>
                <a:spLocks/>
              </p:cNvSpPr>
              <p:nvPr/>
            </p:nvSpPr>
            <p:spPr bwMode="auto">
              <a:xfrm>
                <a:off x="2966" y="3234"/>
                <a:ext cx="290" cy="17"/>
              </a:xfrm>
              <a:custGeom>
                <a:avLst/>
                <a:gdLst/>
                <a:ahLst/>
                <a:cxnLst>
                  <a:cxn ang="0">
                    <a:pos x="290" y="17"/>
                  </a:cxn>
                  <a:cxn ang="0">
                    <a:pos x="145" y="1"/>
                  </a:cxn>
                  <a:cxn ang="0">
                    <a:pos x="0" y="15"/>
                  </a:cxn>
                </a:cxnLst>
                <a:rect l="0" t="0" r="r" b="b"/>
                <a:pathLst>
                  <a:path w="290" h="17">
                    <a:moveTo>
                      <a:pt x="290" y="17"/>
                    </a:moveTo>
                    <a:cubicBezTo>
                      <a:pt x="290" y="9"/>
                      <a:pt x="225" y="2"/>
                      <a:pt x="145" y="1"/>
                    </a:cubicBezTo>
                    <a:cubicBezTo>
                      <a:pt x="65" y="0"/>
                      <a:pt x="0" y="7"/>
                      <a:pt x="0" y="15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96" name="Freeform 1750"/>
            <p:cNvSpPr>
              <a:spLocks/>
            </p:cNvSpPr>
            <p:nvPr/>
          </p:nvSpPr>
          <p:spPr bwMode="auto">
            <a:xfrm>
              <a:off x="4938713" y="5138738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3"/>
                </a:cxn>
                <a:cxn ang="0">
                  <a:pos x="25" y="25"/>
                </a:cxn>
              </a:cxnLst>
              <a:rect l="0" t="0" r="r" b="b"/>
              <a:pathLst>
                <a:path w="51" h="26">
                  <a:moveTo>
                    <a:pt x="25" y="25"/>
                  </a:moveTo>
                  <a:cubicBezTo>
                    <a:pt x="39" y="26"/>
                    <a:pt x="50" y="20"/>
                    <a:pt x="50" y="13"/>
                  </a:cubicBezTo>
                  <a:cubicBezTo>
                    <a:pt x="51" y="6"/>
                    <a:pt x="39" y="1"/>
                    <a:pt x="26" y="0"/>
                  </a:cubicBezTo>
                  <a:cubicBezTo>
                    <a:pt x="12" y="0"/>
                    <a:pt x="1" y="6"/>
                    <a:pt x="0" y="13"/>
                  </a:cubicBezTo>
                  <a:cubicBezTo>
                    <a:pt x="0" y="20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7" name="Freeform 1751"/>
            <p:cNvSpPr>
              <a:spLocks/>
            </p:cNvSpPr>
            <p:nvPr/>
          </p:nvSpPr>
          <p:spPr bwMode="auto">
            <a:xfrm>
              <a:off x="5111750" y="5157788"/>
              <a:ext cx="14287" cy="7938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2"/>
                </a:cxn>
                <a:cxn ang="0">
                  <a:pos x="37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2"/>
                  </a:cubicBezTo>
                  <a:cubicBezTo>
                    <a:pt x="75" y="10"/>
                    <a:pt x="58" y="1"/>
                    <a:pt x="37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3"/>
                    <a:pt x="16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8" name="Freeform 1752"/>
            <p:cNvSpPr>
              <a:spLocks/>
            </p:cNvSpPr>
            <p:nvPr/>
          </p:nvSpPr>
          <p:spPr bwMode="auto">
            <a:xfrm>
              <a:off x="4748213" y="5151438"/>
              <a:ext cx="14287" cy="7938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1"/>
                  </a:cubicBezTo>
                  <a:cubicBezTo>
                    <a:pt x="76" y="10"/>
                    <a:pt x="59" y="0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2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9" name="Freeform 1753"/>
            <p:cNvSpPr>
              <a:spLocks/>
            </p:cNvSpPr>
            <p:nvPr/>
          </p:nvSpPr>
          <p:spPr bwMode="auto">
            <a:xfrm>
              <a:off x="4840288" y="5138738"/>
              <a:ext cx="12700" cy="7938"/>
            </a:xfrm>
            <a:custGeom>
              <a:avLst/>
              <a:gdLst/>
              <a:ahLst/>
              <a:cxnLst>
                <a:cxn ang="0">
                  <a:pos x="33" y="42"/>
                </a:cxn>
                <a:cxn ang="0">
                  <a:pos x="66" y="22"/>
                </a:cxn>
                <a:cxn ang="0">
                  <a:pos x="33" y="0"/>
                </a:cxn>
                <a:cxn ang="0">
                  <a:pos x="0" y="21"/>
                </a:cxn>
                <a:cxn ang="0">
                  <a:pos x="33" y="42"/>
                </a:cxn>
              </a:cxnLst>
              <a:rect l="0" t="0" r="r" b="b"/>
              <a:pathLst>
                <a:path w="67" h="42">
                  <a:moveTo>
                    <a:pt x="33" y="42"/>
                  </a:moveTo>
                  <a:cubicBezTo>
                    <a:pt x="51" y="42"/>
                    <a:pt x="66" y="33"/>
                    <a:pt x="66" y="22"/>
                  </a:cubicBezTo>
                  <a:cubicBezTo>
                    <a:pt x="67" y="10"/>
                    <a:pt x="52" y="1"/>
                    <a:pt x="33" y="0"/>
                  </a:cubicBezTo>
                  <a:cubicBezTo>
                    <a:pt x="15" y="0"/>
                    <a:pt x="0" y="10"/>
                    <a:pt x="0" y="21"/>
                  </a:cubicBezTo>
                  <a:cubicBezTo>
                    <a:pt x="0" y="33"/>
                    <a:pt x="15" y="42"/>
                    <a:pt x="33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0" name="Freeform 1754"/>
            <p:cNvSpPr>
              <a:spLocks/>
            </p:cNvSpPr>
            <p:nvPr/>
          </p:nvSpPr>
          <p:spPr bwMode="auto">
            <a:xfrm>
              <a:off x="5029200" y="5143501"/>
              <a:ext cx="11112" cy="6350"/>
            </a:xfrm>
            <a:custGeom>
              <a:avLst/>
              <a:gdLst/>
              <a:ahLst/>
              <a:cxnLst>
                <a:cxn ang="0">
                  <a:pos x="30" y="34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7"/>
                </a:cxn>
                <a:cxn ang="0">
                  <a:pos x="30" y="34"/>
                </a:cxn>
              </a:cxnLst>
              <a:rect l="0" t="0" r="r" b="b"/>
              <a:pathLst>
                <a:path w="59" h="34">
                  <a:moveTo>
                    <a:pt x="30" y="34"/>
                  </a:moveTo>
                  <a:cubicBezTo>
                    <a:pt x="46" y="34"/>
                    <a:pt x="59" y="27"/>
                    <a:pt x="59" y="17"/>
                  </a:cubicBezTo>
                  <a:cubicBezTo>
                    <a:pt x="59" y="8"/>
                    <a:pt x="46" y="1"/>
                    <a:pt x="30" y="0"/>
                  </a:cubicBezTo>
                  <a:cubicBezTo>
                    <a:pt x="14" y="0"/>
                    <a:pt x="1" y="8"/>
                    <a:pt x="0" y="17"/>
                  </a:cubicBezTo>
                  <a:cubicBezTo>
                    <a:pt x="0" y="26"/>
                    <a:pt x="13" y="34"/>
                    <a:pt x="30" y="34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01" name="Group 1759"/>
            <p:cNvGrpSpPr>
              <a:grpSpLocks/>
            </p:cNvGrpSpPr>
            <p:nvPr/>
          </p:nvGrpSpPr>
          <p:grpSpPr bwMode="auto">
            <a:xfrm>
              <a:off x="5010150" y="5145088"/>
              <a:ext cx="166687" cy="80963"/>
              <a:chOff x="3156" y="3241"/>
              <a:chExt cx="105" cy="51"/>
            </a:xfrm>
          </p:grpSpPr>
          <p:sp>
            <p:nvSpPr>
              <p:cNvPr id="1876" name="Freeform 1755"/>
              <p:cNvSpPr>
                <a:spLocks/>
              </p:cNvSpPr>
              <p:nvPr/>
            </p:nvSpPr>
            <p:spPr bwMode="auto">
              <a:xfrm>
                <a:off x="3156" y="3241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2"/>
                      <a:pt x="867" y="368"/>
                    </a:cubicBezTo>
                    <a:lnTo>
                      <a:pt x="869" y="68"/>
                    </a:lnTo>
                    <a:cubicBezTo>
                      <a:pt x="870" y="33"/>
                      <a:pt x="676" y="4"/>
                      <a:pt x="437" y="2"/>
                    </a:cubicBezTo>
                    <a:cubicBezTo>
                      <a:pt x="197" y="0"/>
                      <a:pt x="3" y="26"/>
                      <a:pt x="3" y="61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7" name="Freeform 1756"/>
              <p:cNvSpPr>
                <a:spLocks/>
              </p:cNvSpPr>
              <p:nvPr/>
            </p:nvSpPr>
            <p:spPr bwMode="auto">
              <a:xfrm>
                <a:off x="3156" y="3277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7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9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5" y="0"/>
                      <a:pt x="1" y="26"/>
                      <a:pt x="0" y="61"/>
                    </a:cubicBezTo>
                    <a:cubicBezTo>
                      <a:pt x="0" y="95"/>
                      <a:pt x="194" y="125"/>
                      <a:pt x="433" y="127"/>
                    </a:cubicBezTo>
                    <a:cubicBezTo>
                      <a:pt x="672" y="129"/>
                      <a:pt x="867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8" name="Freeform 1757"/>
              <p:cNvSpPr>
                <a:spLocks/>
              </p:cNvSpPr>
              <p:nvPr/>
            </p:nvSpPr>
            <p:spPr bwMode="auto">
              <a:xfrm>
                <a:off x="3156" y="3241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2"/>
                      <a:pt x="867" y="368"/>
                    </a:cubicBezTo>
                    <a:lnTo>
                      <a:pt x="869" y="68"/>
                    </a:lnTo>
                    <a:cubicBezTo>
                      <a:pt x="870" y="33"/>
                      <a:pt x="676" y="4"/>
                      <a:pt x="437" y="2"/>
                    </a:cubicBezTo>
                    <a:cubicBezTo>
                      <a:pt x="197" y="0"/>
                      <a:pt x="3" y="26"/>
                      <a:pt x="3" y="61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9" name="Freeform 1758"/>
              <p:cNvSpPr>
                <a:spLocks/>
              </p:cNvSpPr>
              <p:nvPr/>
            </p:nvSpPr>
            <p:spPr bwMode="auto">
              <a:xfrm>
                <a:off x="3156" y="3277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02" name="Group 1764"/>
            <p:cNvGrpSpPr>
              <a:grpSpLocks/>
            </p:cNvGrpSpPr>
            <p:nvPr/>
          </p:nvGrpSpPr>
          <p:grpSpPr bwMode="auto">
            <a:xfrm>
              <a:off x="4949825" y="5184776"/>
              <a:ext cx="285750" cy="117475"/>
              <a:chOff x="3118" y="3266"/>
              <a:chExt cx="180" cy="74"/>
            </a:xfrm>
          </p:grpSpPr>
          <p:sp>
            <p:nvSpPr>
              <p:cNvPr id="1872" name="Freeform 1760"/>
              <p:cNvSpPr>
                <a:spLocks/>
              </p:cNvSpPr>
              <p:nvPr/>
            </p:nvSpPr>
            <p:spPr bwMode="auto">
              <a:xfrm>
                <a:off x="3118" y="326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1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1"/>
                  </a:cxn>
                </a:cxnLst>
                <a:rect l="0" t="0" r="r" b="b"/>
                <a:pathLst>
                  <a:path w="1495" h="615">
                    <a:moveTo>
                      <a:pt x="745" y="611"/>
                    </a:moveTo>
                    <a:cubicBezTo>
                      <a:pt x="1157" y="615"/>
                      <a:pt x="1491" y="556"/>
                      <a:pt x="1492" y="481"/>
                    </a:cubicBezTo>
                    <a:lnTo>
                      <a:pt x="1495" y="146"/>
                    </a:lnTo>
                    <a:cubicBezTo>
                      <a:pt x="1495" y="70"/>
                      <a:pt x="1162" y="6"/>
                      <a:pt x="750" y="3"/>
                    </a:cubicBezTo>
                    <a:cubicBezTo>
                      <a:pt x="338" y="0"/>
                      <a:pt x="4" y="58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3" name="Freeform 1761"/>
              <p:cNvSpPr>
                <a:spLocks/>
              </p:cNvSpPr>
              <p:nvPr/>
            </p:nvSpPr>
            <p:spPr bwMode="auto">
              <a:xfrm>
                <a:off x="3118" y="3306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7"/>
                  </a:cxn>
                  <a:cxn ang="0">
                    <a:pos x="747" y="4"/>
                  </a:cxn>
                  <a:cxn ang="0">
                    <a:pos x="0" y="135"/>
                  </a:cxn>
                  <a:cxn ang="0">
                    <a:pos x="745" y="277"/>
                  </a:cxn>
                  <a:cxn ang="0">
                    <a:pos x="1492" y="147"/>
                  </a:cxn>
                </a:cxnLst>
                <a:rect l="0" t="0" r="r" b="b"/>
                <a:pathLst>
                  <a:path w="1493" h="281">
                    <a:moveTo>
                      <a:pt x="1492" y="147"/>
                    </a:moveTo>
                    <a:cubicBezTo>
                      <a:pt x="1493" y="71"/>
                      <a:pt x="1159" y="7"/>
                      <a:pt x="747" y="4"/>
                    </a:cubicBezTo>
                    <a:cubicBezTo>
                      <a:pt x="335" y="0"/>
                      <a:pt x="1" y="59"/>
                      <a:pt x="0" y="135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1"/>
                      <a:pt x="1491" y="222"/>
                      <a:pt x="1492" y="14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4" name="Freeform 1762"/>
              <p:cNvSpPr>
                <a:spLocks/>
              </p:cNvSpPr>
              <p:nvPr/>
            </p:nvSpPr>
            <p:spPr bwMode="auto">
              <a:xfrm>
                <a:off x="3118" y="326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1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1"/>
                  </a:cxn>
                </a:cxnLst>
                <a:rect l="0" t="0" r="r" b="b"/>
                <a:pathLst>
                  <a:path w="1495" h="615">
                    <a:moveTo>
                      <a:pt x="745" y="611"/>
                    </a:moveTo>
                    <a:cubicBezTo>
                      <a:pt x="1157" y="615"/>
                      <a:pt x="1491" y="556"/>
                      <a:pt x="1492" y="481"/>
                    </a:cubicBezTo>
                    <a:lnTo>
                      <a:pt x="1495" y="146"/>
                    </a:lnTo>
                    <a:cubicBezTo>
                      <a:pt x="1495" y="70"/>
                      <a:pt x="1162" y="6"/>
                      <a:pt x="750" y="3"/>
                    </a:cubicBezTo>
                    <a:cubicBezTo>
                      <a:pt x="338" y="0"/>
                      <a:pt x="4" y="58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5" name="Freeform 1763"/>
              <p:cNvSpPr>
                <a:spLocks/>
              </p:cNvSpPr>
              <p:nvPr/>
            </p:nvSpPr>
            <p:spPr bwMode="auto">
              <a:xfrm>
                <a:off x="3118" y="3306"/>
                <a:ext cx="179" cy="18"/>
              </a:xfrm>
              <a:custGeom>
                <a:avLst/>
                <a:gdLst/>
                <a:ahLst/>
                <a:cxnLst>
                  <a:cxn ang="0">
                    <a:pos x="179" y="18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8">
                    <a:moveTo>
                      <a:pt x="179" y="18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03" name="Group 1770"/>
            <p:cNvGrpSpPr>
              <a:grpSpLocks/>
            </p:cNvGrpSpPr>
            <p:nvPr/>
          </p:nvGrpSpPr>
          <p:grpSpPr bwMode="auto">
            <a:xfrm>
              <a:off x="4860925" y="5224463"/>
              <a:ext cx="487362" cy="122238"/>
              <a:chOff x="3062" y="3291"/>
              <a:chExt cx="307" cy="77"/>
            </a:xfrm>
          </p:grpSpPr>
          <p:sp>
            <p:nvSpPr>
              <p:cNvPr id="1867" name="Freeform 1765"/>
              <p:cNvSpPr>
                <a:spLocks/>
              </p:cNvSpPr>
              <p:nvPr/>
            </p:nvSpPr>
            <p:spPr bwMode="auto">
              <a:xfrm>
                <a:off x="3078" y="3307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2" y="6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6"/>
                  </a:cxn>
                </a:cxnLst>
                <a:rect l="0" t="0" r="r" b="b"/>
                <a:pathLst>
                  <a:path w="2420" h="511">
                    <a:moveTo>
                      <a:pt x="1208" y="506"/>
                    </a:moveTo>
                    <a:cubicBezTo>
                      <a:pt x="1875" y="511"/>
                      <a:pt x="2417" y="460"/>
                      <a:pt x="2417" y="391"/>
                    </a:cubicBezTo>
                    <a:lnTo>
                      <a:pt x="2419" y="141"/>
                    </a:lnTo>
                    <a:cubicBezTo>
                      <a:pt x="2420" y="72"/>
                      <a:pt x="1879" y="11"/>
                      <a:pt x="1212" y="6"/>
                    </a:cubicBezTo>
                    <a:cubicBezTo>
                      <a:pt x="544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0" y="500"/>
                      <a:pt x="1208" y="506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8" name="Freeform 1766"/>
              <p:cNvSpPr>
                <a:spLocks/>
              </p:cNvSpPr>
              <p:nvPr/>
            </p:nvSpPr>
            <p:spPr bwMode="auto">
              <a:xfrm>
                <a:off x="3062" y="3291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9" name="Freeform 1767"/>
              <p:cNvSpPr>
                <a:spLocks/>
              </p:cNvSpPr>
              <p:nvPr/>
            </p:nvSpPr>
            <p:spPr bwMode="auto">
              <a:xfrm>
                <a:off x="3062" y="3321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09" y="5"/>
                  </a:cxn>
                  <a:cxn ang="0">
                    <a:pos x="0" y="121"/>
                  </a:cxn>
                  <a:cxn ang="0">
                    <a:pos x="1207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7" h="261">
                    <a:moveTo>
                      <a:pt x="2417" y="140"/>
                    </a:moveTo>
                    <a:cubicBezTo>
                      <a:pt x="2417" y="71"/>
                      <a:pt x="1877" y="11"/>
                      <a:pt x="1209" y="5"/>
                    </a:cubicBezTo>
                    <a:cubicBezTo>
                      <a:pt x="542" y="0"/>
                      <a:pt x="1" y="52"/>
                      <a:pt x="0" y="121"/>
                    </a:cubicBezTo>
                    <a:cubicBezTo>
                      <a:pt x="0" y="190"/>
                      <a:pt x="540" y="250"/>
                      <a:pt x="1207" y="255"/>
                    </a:cubicBezTo>
                    <a:cubicBezTo>
                      <a:pt x="1875" y="261"/>
                      <a:pt x="2416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0" name="Freeform 1768"/>
              <p:cNvSpPr>
                <a:spLocks/>
              </p:cNvSpPr>
              <p:nvPr/>
            </p:nvSpPr>
            <p:spPr bwMode="auto">
              <a:xfrm>
                <a:off x="3062" y="3291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71" name="Freeform 1769"/>
              <p:cNvSpPr>
                <a:spLocks/>
              </p:cNvSpPr>
              <p:nvPr/>
            </p:nvSpPr>
            <p:spPr bwMode="auto">
              <a:xfrm>
                <a:off x="3062" y="3321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04" name="Freeform 1771"/>
            <p:cNvSpPr>
              <a:spLocks/>
            </p:cNvSpPr>
            <p:nvPr/>
          </p:nvSpPr>
          <p:spPr bwMode="auto">
            <a:xfrm>
              <a:off x="5091113" y="5275263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1" h="25">
                  <a:moveTo>
                    <a:pt x="25" y="25"/>
                  </a:moveTo>
                  <a:cubicBezTo>
                    <a:pt x="39" y="25"/>
                    <a:pt x="50" y="20"/>
                    <a:pt x="50" y="13"/>
                  </a:cubicBezTo>
                  <a:cubicBezTo>
                    <a:pt x="51" y="6"/>
                    <a:pt x="39" y="0"/>
                    <a:pt x="26" y="0"/>
                  </a:cubicBezTo>
                  <a:cubicBezTo>
                    <a:pt x="12" y="0"/>
                    <a:pt x="1" y="6"/>
                    <a:pt x="0" y="12"/>
                  </a:cubicBezTo>
                  <a:cubicBezTo>
                    <a:pt x="0" y="19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5" name="Freeform 1772"/>
            <p:cNvSpPr>
              <a:spLocks/>
            </p:cNvSpPr>
            <p:nvPr/>
          </p:nvSpPr>
          <p:spPr bwMode="auto">
            <a:xfrm>
              <a:off x="5264150" y="5294313"/>
              <a:ext cx="14287" cy="7938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1"/>
                </a:cxn>
                <a:cxn ang="0">
                  <a:pos x="37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1"/>
                  </a:cubicBezTo>
                  <a:cubicBezTo>
                    <a:pt x="75" y="10"/>
                    <a:pt x="58" y="0"/>
                    <a:pt x="37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2"/>
                    <a:pt x="16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6" name="Freeform 1773"/>
            <p:cNvSpPr>
              <a:spLocks/>
            </p:cNvSpPr>
            <p:nvPr/>
          </p:nvSpPr>
          <p:spPr bwMode="auto">
            <a:xfrm>
              <a:off x="4900613" y="5287963"/>
              <a:ext cx="14287" cy="7938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7" name="Freeform 1774"/>
            <p:cNvSpPr>
              <a:spLocks/>
            </p:cNvSpPr>
            <p:nvPr/>
          </p:nvSpPr>
          <p:spPr bwMode="auto">
            <a:xfrm>
              <a:off x="4992688" y="5275263"/>
              <a:ext cx="12700" cy="7938"/>
            </a:xfrm>
            <a:custGeom>
              <a:avLst/>
              <a:gdLst/>
              <a:ahLst/>
              <a:cxnLst>
                <a:cxn ang="0">
                  <a:pos x="33" y="42"/>
                </a:cxn>
                <a:cxn ang="0">
                  <a:pos x="66" y="21"/>
                </a:cxn>
                <a:cxn ang="0">
                  <a:pos x="33" y="0"/>
                </a:cxn>
                <a:cxn ang="0">
                  <a:pos x="0" y="21"/>
                </a:cxn>
                <a:cxn ang="0">
                  <a:pos x="33" y="42"/>
                </a:cxn>
              </a:cxnLst>
              <a:rect l="0" t="0" r="r" b="b"/>
              <a:pathLst>
                <a:path w="67" h="42">
                  <a:moveTo>
                    <a:pt x="33" y="42"/>
                  </a:moveTo>
                  <a:cubicBezTo>
                    <a:pt x="51" y="42"/>
                    <a:pt x="66" y="33"/>
                    <a:pt x="66" y="21"/>
                  </a:cubicBezTo>
                  <a:cubicBezTo>
                    <a:pt x="67" y="10"/>
                    <a:pt x="52" y="0"/>
                    <a:pt x="33" y="0"/>
                  </a:cubicBezTo>
                  <a:cubicBezTo>
                    <a:pt x="15" y="0"/>
                    <a:pt x="0" y="9"/>
                    <a:pt x="0" y="21"/>
                  </a:cubicBezTo>
                  <a:cubicBezTo>
                    <a:pt x="0" y="32"/>
                    <a:pt x="15" y="42"/>
                    <a:pt x="33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8" name="Freeform 1775"/>
            <p:cNvSpPr>
              <a:spLocks/>
            </p:cNvSpPr>
            <p:nvPr/>
          </p:nvSpPr>
          <p:spPr bwMode="auto">
            <a:xfrm>
              <a:off x="5181600" y="5280026"/>
              <a:ext cx="11112" cy="6350"/>
            </a:xfrm>
            <a:custGeom>
              <a:avLst/>
              <a:gdLst/>
              <a:ahLst/>
              <a:cxnLst>
                <a:cxn ang="0">
                  <a:pos x="30" y="33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7"/>
                </a:cxn>
                <a:cxn ang="0">
                  <a:pos x="30" y="33"/>
                </a:cxn>
              </a:cxnLst>
              <a:rect l="0" t="0" r="r" b="b"/>
              <a:pathLst>
                <a:path w="59" h="34">
                  <a:moveTo>
                    <a:pt x="30" y="33"/>
                  </a:moveTo>
                  <a:cubicBezTo>
                    <a:pt x="46" y="34"/>
                    <a:pt x="59" y="26"/>
                    <a:pt x="59" y="17"/>
                  </a:cubicBezTo>
                  <a:cubicBezTo>
                    <a:pt x="59" y="8"/>
                    <a:pt x="46" y="0"/>
                    <a:pt x="30" y="0"/>
                  </a:cubicBezTo>
                  <a:cubicBezTo>
                    <a:pt x="14" y="0"/>
                    <a:pt x="1" y="7"/>
                    <a:pt x="0" y="17"/>
                  </a:cubicBezTo>
                  <a:cubicBezTo>
                    <a:pt x="0" y="26"/>
                    <a:pt x="13" y="33"/>
                    <a:pt x="3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09" name="Group 1780"/>
            <p:cNvGrpSpPr>
              <a:grpSpLocks/>
            </p:cNvGrpSpPr>
            <p:nvPr/>
          </p:nvGrpSpPr>
          <p:grpSpPr bwMode="auto">
            <a:xfrm>
              <a:off x="5010150" y="5145088"/>
              <a:ext cx="166687" cy="80963"/>
              <a:chOff x="3156" y="3241"/>
              <a:chExt cx="105" cy="51"/>
            </a:xfrm>
          </p:grpSpPr>
          <p:sp>
            <p:nvSpPr>
              <p:cNvPr id="1863" name="Freeform 1776"/>
              <p:cNvSpPr>
                <a:spLocks/>
              </p:cNvSpPr>
              <p:nvPr/>
            </p:nvSpPr>
            <p:spPr bwMode="auto">
              <a:xfrm>
                <a:off x="3156" y="3241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2"/>
                      <a:pt x="867" y="368"/>
                    </a:cubicBezTo>
                    <a:lnTo>
                      <a:pt x="869" y="68"/>
                    </a:lnTo>
                    <a:cubicBezTo>
                      <a:pt x="870" y="33"/>
                      <a:pt x="676" y="4"/>
                      <a:pt x="437" y="2"/>
                    </a:cubicBezTo>
                    <a:cubicBezTo>
                      <a:pt x="197" y="0"/>
                      <a:pt x="3" y="26"/>
                      <a:pt x="3" y="61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4" name="Freeform 1777"/>
              <p:cNvSpPr>
                <a:spLocks/>
              </p:cNvSpPr>
              <p:nvPr/>
            </p:nvSpPr>
            <p:spPr bwMode="auto">
              <a:xfrm>
                <a:off x="3156" y="3277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7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9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5" y="0"/>
                      <a:pt x="1" y="26"/>
                      <a:pt x="0" y="61"/>
                    </a:cubicBezTo>
                    <a:cubicBezTo>
                      <a:pt x="0" y="95"/>
                      <a:pt x="194" y="125"/>
                      <a:pt x="433" y="127"/>
                    </a:cubicBezTo>
                    <a:cubicBezTo>
                      <a:pt x="672" y="129"/>
                      <a:pt x="867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5" name="Freeform 1778"/>
              <p:cNvSpPr>
                <a:spLocks/>
              </p:cNvSpPr>
              <p:nvPr/>
            </p:nvSpPr>
            <p:spPr bwMode="auto">
              <a:xfrm>
                <a:off x="3156" y="3241"/>
                <a:ext cx="105" cy="51"/>
              </a:xfrm>
              <a:custGeom>
                <a:avLst/>
                <a:gdLst/>
                <a:ahLst/>
                <a:cxnLst>
                  <a:cxn ang="0">
                    <a:pos x="433" y="427"/>
                  </a:cxn>
                  <a:cxn ang="0">
                    <a:pos x="867" y="368"/>
                  </a:cxn>
                  <a:cxn ang="0">
                    <a:pos x="869" y="68"/>
                  </a:cxn>
                  <a:cxn ang="0">
                    <a:pos x="437" y="2"/>
                  </a:cxn>
                  <a:cxn ang="0">
                    <a:pos x="3" y="61"/>
                  </a:cxn>
                  <a:cxn ang="0">
                    <a:pos x="0" y="361"/>
                  </a:cxn>
                  <a:cxn ang="0">
                    <a:pos x="433" y="427"/>
                  </a:cxn>
                </a:cxnLst>
                <a:rect l="0" t="0" r="r" b="b"/>
                <a:pathLst>
                  <a:path w="870" h="429">
                    <a:moveTo>
                      <a:pt x="433" y="427"/>
                    </a:moveTo>
                    <a:cubicBezTo>
                      <a:pt x="672" y="429"/>
                      <a:pt x="867" y="402"/>
                      <a:pt x="867" y="368"/>
                    </a:cubicBezTo>
                    <a:lnTo>
                      <a:pt x="869" y="68"/>
                    </a:lnTo>
                    <a:cubicBezTo>
                      <a:pt x="870" y="33"/>
                      <a:pt x="676" y="4"/>
                      <a:pt x="437" y="2"/>
                    </a:cubicBezTo>
                    <a:cubicBezTo>
                      <a:pt x="197" y="0"/>
                      <a:pt x="3" y="26"/>
                      <a:pt x="3" y="61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7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6" name="Freeform 1779"/>
              <p:cNvSpPr>
                <a:spLocks/>
              </p:cNvSpPr>
              <p:nvPr/>
            </p:nvSpPr>
            <p:spPr bwMode="auto">
              <a:xfrm>
                <a:off x="3156" y="3277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10" name="Group 1785"/>
            <p:cNvGrpSpPr>
              <a:grpSpLocks/>
            </p:cNvGrpSpPr>
            <p:nvPr/>
          </p:nvGrpSpPr>
          <p:grpSpPr bwMode="auto">
            <a:xfrm>
              <a:off x="4949825" y="5184776"/>
              <a:ext cx="285750" cy="117475"/>
              <a:chOff x="3118" y="3266"/>
              <a:chExt cx="180" cy="74"/>
            </a:xfrm>
          </p:grpSpPr>
          <p:sp>
            <p:nvSpPr>
              <p:cNvPr id="1859" name="Freeform 1781"/>
              <p:cNvSpPr>
                <a:spLocks/>
              </p:cNvSpPr>
              <p:nvPr/>
            </p:nvSpPr>
            <p:spPr bwMode="auto">
              <a:xfrm>
                <a:off x="3118" y="326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1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1"/>
                  </a:cxn>
                </a:cxnLst>
                <a:rect l="0" t="0" r="r" b="b"/>
                <a:pathLst>
                  <a:path w="1495" h="615">
                    <a:moveTo>
                      <a:pt x="745" y="611"/>
                    </a:moveTo>
                    <a:cubicBezTo>
                      <a:pt x="1157" y="615"/>
                      <a:pt x="1491" y="556"/>
                      <a:pt x="1492" y="481"/>
                    </a:cubicBezTo>
                    <a:lnTo>
                      <a:pt x="1495" y="146"/>
                    </a:lnTo>
                    <a:cubicBezTo>
                      <a:pt x="1495" y="70"/>
                      <a:pt x="1162" y="6"/>
                      <a:pt x="750" y="3"/>
                    </a:cubicBezTo>
                    <a:cubicBezTo>
                      <a:pt x="338" y="0"/>
                      <a:pt x="4" y="58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0" name="Freeform 1782"/>
              <p:cNvSpPr>
                <a:spLocks/>
              </p:cNvSpPr>
              <p:nvPr/>
            </p:nvSpPr>
            <p:spPr bwMode="auto">
              <a:xfrm>
                <a:off x="3118" y="3306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7"/>
                  </a:cxn>
                  <a:cxn ang="0">
                    <a:pos x="747" y="4"/>
                  </a:cxn>
                  <a:cxn ang="0">
                    <a:pos x="0" y="135"/>
                  </a:cxn>
                  <a:cxn ang="0">
                    <a:pos x="745" y="277"/>
                  </a:cxn>
                  <a:cxn ang="0">
                    <a:pos x="1492" y="147"/>
                  </a:cxn>
                </a:cxnLst>
                <a:rect l="0" t="0" r="r" b="b"/>
                <a:pathLst>
                  <a:path w="1493" h="281">
                    <a:moveTo>
                      <a:pt x="1492" y="147"/>
                    </a:moveTo>
                    <a:cubicBezTo>
                      <a:pt x="1493" y="71"/>
                      <a:pt x="1159" y="7"/>
                      <a:pt x="747" y="4"/>
                    </a:cubicBezTo>
                    <a:cubicBezTo>
                      <a:pt x="335" y="0"/>
                      <a:pt x="1" y="59"/>
                      <a:pt x="0" y="135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1"/>
                      <a:pt x="1491" y="222"/>
                      <a:pt x="1492" y="147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1" name="Freeform 1783"/>
              <p:cNvSpPr>
                <a:spLocks/>
              </p:cNvSpPr>
              <p:nvPr/>
            </p:nvSpPr>
            <p:spPr bwMode="auto">
              <a:xfrm>
                <a:off x="3118" y="3266"/>
                <a:ext cx="180" cy="74"/>
              </a:xfrm>
              <a:custGeom>
                <a:avLst/>
                <a:gdLst/>
                <a:ahLst/>
                <a:cxnLst>
                  <a:cxn ang="0">
                    <a:pos x="745" y="611"/>
                  </a:cxn>
                  <a:cxn ang="0">
                    <a:pos x="1492" y="481"/>
                  </a:cxn>
                  <a:cxn ang="0">
                    <a:pos x="1495" y="146"/>
                  </a:cxn>
                  <a:cxn ang="0">
                    <a:pos x="750" y="3"/>
                  </a:cxn>
                  <a:cxn ang="0">
                    <a:pos x="3" y="134"/>
                  </a:cxn>
                  <a:cxn ang="0">
                    <a:pos x="0" y="469"/>
                  </a:cxn>
                  <a:cxn ang="0">
                    <a:pos x="745" y="611"/>
                  </a:cxn>
                </a:cxnLst>
                <a:rect l="0" t="0" r="r" b="b"/>
                <a:pathLst>
                  <a:path w="1495" h="615">
                    <a:moveTo>
                      <a:pt x="745" y="611"/>
                    </a:moveTo>
                    <a:cubicBezTo>
                      <a:pt x="1157" y="615"/>
                      <a:pt x="1491" y="556"/>
                      <a:pt x="1492" y="481"/>
                    </a:cubicBezTo>
                    <a:lnTo>
                      <a:pt x="1495" y="146"/>
                    </a:lnTo>
                    <a:cubicBezTo>
                      <a:pt x="1495" y="70"/>
                      <a:pt x="1162" y="6"/>
                      <a:pt x="750" y="3"/>
                    </a:cubicBezTo>
                    <a:cubicBezTo>
                      <a:pt x="338" y="0"/>
                      <a:pt x="4" y="58"/>
                      <a:pt x="3" y="134"/>
                    </a:cubicBezTo>
                    <a:lnTo>
                      <a:pt x="0" y="469"/>
                    </a:lnTo>
                    <a:cubicBezTo>
                      <a:pt x="0" y="544"/>
                      <a:pt x="333" y="608"/>
                      <a:pt x="745" y="61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62" name="Freeform 1784"/>
              <p:cNvSpPr>
                <a:spLocks/>
              </p:cNvSpPr>
              <p:nvPr/>
            </p:nvSpPr>
            <p:spPr bwMode="auto">
              <a:xfrm>
                <a:off x="3118" y="3306"/>
                <a:ext cx="179" cy="18"/>
              </a:xfrm>
              <a:custGeom>
                <a:avLst/>
                <a:gdLst/>
                <a:ahLst/>
                <a:cxnLst>
                  <a:cxn ang="0">
                    <a:pos x="179" y="18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8">
                    <a:moveTo>
                      <a:pt x="179" y="18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11" name="Group 1791"/>
            <p:cNvGrpSpPr>
              <a:grpSpLocks/>
            </p:cNvGrpSpPr>
            <p:nvPr/>
          </p:nvGrpSpPr>
          <p:grpSpPr bwMode="auto">
            <a:xfrm>
              <a:off x="4860925" y="5224463"/>
              <a:ext cx="487362" cy="122238"/>
              <a:chOff x="3062" y="3291"/>
              <a:chExt cx="307" cy="77"/>
            </a:xfrm>
          </p:grpSpPr>
          <p:sp>
            <p:nvSpPr>
              <p:cNvPr id="1854" name="Freeform 1786"/>
              <p:cNvSpPr>
                <a:spLocks/>
              </p:cNvSpPr>
              <p:nvPr/>
            </p:nvSpPr>
            <p:spPr bwMode="auto">
              <a:xfrm>
                <a:off x="3078" y="3307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6"/>
                  </a:cxn>
                  <a:cxn ang="0">
                    <a:pos x="2417" y="391"/>
                  </a:cxn>
                  <a:cxn ang="0">
                    <a:pos x="2419" y="141"/>
                  </a:cxn>
                  <a:cxn ang="0">
                    <a:pos x="1212" y="6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6"/>
                  </a:cxn>
                </a:cxnLst>
                <a:rect l="0" t="0" r="r" b="b"/>
                <a:pathLst>
                  <a:path w="2420" h="511">
                    <a:moveTo>
                      <a:pt x="1208" y="506"/>
                    </a:moveTo>
                    <a:cubicBezTo>
                      <a:pt x="1875" y="511"/>
                      <a:pt x="2417" y="460"/>
                      <a:pt x="2417" y="391"/>
                    </a:cubicBezTo>
                    <a:lnTo>
                      <a:pt x="2419" y="141"/>
                    </a:lnTo>
                    <a:cubicBezTo>
                      <a:pt x="2420" y="72"/>
                      <a:pt x="1879" y="11"/>
                      <a:pt x="1212" y="6"/>
                    </a:cubicBezTo>
                    <a:cubicBezTo>
                      <a:pt x="544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0" y="500"/>
                      <a:pt x="1208" y="506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5" name="Freeform 1787"/>
              <p:cNvSpPr>
                <a:spLocks/>
              </p:cNvSpPr>
              <p:nvPr/>
            </p:nvSpPr>
            <p:spPr bwMode="auto">
              <a:xfrm>
                <a:off x="3062" y="3291"/>
                <a:ext cx="291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6" name="Freeform 1788"/>
              <p:cNvSpPr>
                <a:spLocks/>
              </p:cNvSpPr>
              <p:nvPr/>
            </p:nvSpPr>
            <p:spPr bwMode="auto">
              <a:xfrm>
                <a:off x="3062" y="3321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09" y="5"/>
                  </a:cxn>
                  <a:cxn ang="0">
                    <a:pos x="0" y="121"/>
                  </a:cxn>
                  <a:cxn ang="0">
                    <a:pos x="1207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7" h="261">
                    <a:moveTo>
                      <a:pt x="2417" y="140"/>
                    </a:moveTo>
                    <a:cubicBezTo>
                      <a:pt x="2417" y="71"/>
                      <a:pt x="1877" y="11"/>
                      <a:pt x="1209" y="5"/>
                    </a:cubicBezTo>
                    <a:cubicBezTo>
                      <a:pt x="542" y="0"/>
                      <a:pt x="1" y="52"/>
                      <a:pt x="0" y="121"/>
                    </a:cubicBezTo>
                    <a:cubicBezTo>
                      <a:pt x="0" y="190"/>
                      <a:pt x="540" y="250"/>
                      <a:pt x="1207" y="255"/>
                    </a:cubicBezTo>
                    <a:cubicBezTo>
                      <a:pt x="1875" y="261"/>
                      <a:pt x="2416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7" name="Freeform 1789"/>
              <p:cNvSpPr>
                <a:spLocks/>
              </p:cNvSpPr>
              <p:nvPr/>
            </p:nvSpPr>
            <p:spPr bwMode="auto">
              <a:xfrm>
                <a:off x="3062" y="3291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1"/>
                  </a:cxn>
                  <a:cxn ang="0">
                    <a:pos x="0" y="371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2"/>
                      <a:pt x="2" y="121"/>
                    </a:cubicBezTo>
                    <a:lnTo>
                      <a:pt x="0" y="371"/>
                    </a:lnTo>
                    <a:cubicBezTo>
                      <a:pt x="0" y="440"/>
                      <a:pt x="540" y="500"/>
                      <a:pt x="1207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8" name="Freeform 1790"/>
              <p:cNvSpPr>
                <a:spLocks/>
              </p:cNvSpPr>
              <p:nvPr/>
            </p:nvSpPr>
            <p:spPr bwMode="auto">
              <a:xfrm>
                <a:off x="3062" y="3321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12" name="Freeform 1792"/>
            <p:cNvSpPr>
              <a:spLocks/>
            </p:cNvSpPr>
            <p:nvPr/>
          </p:nvSpPr>
          <p:spPr bwMode="auto">
            <a:xfrm>
              <a:off x="5091113" y="5275263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1" h="25">
                  <a:moveTo>
                    <a:pt x="25" y="25"/>
                  </a:moveTo>
                  <a:cubicBezTo>
                    <a:pt x="39" y="25"/>
                    <a:pt x="50" y="20"/>
                    <a:pt x="50" y="13"/>
                  </a:cubicBezTo>
                  <a:cubicBezTo>
                    <a:pt x="51" y="6"/>
                    <a:pt x="39" y="0"/>
                    <a:pt x="26" y="0"/>
                  </a:cubicBezTo>
                  <a:cubicBezTo>
                    <a:pt x="12" y="0"/>
                    <a:pt x="1" y="6"/>
                    <a:pt x="0" y="12"/>
                  </a:cubicBezTo>
                  <a:cubicBezTo>
                    <a:pt x="0" y="19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3" name="Freeform 1793"/>
            <p:cNvSpPr>
              <a:spLocks/>
            </p:cNvSpPr>
            <p:nvPr/>
          </p:nvSpPr>
          <p:spPr bwMode="auto">
            <a:xfrm>
              <a:off x="5264150" y="5294313"/>
              <a:ext cx="14287" cy="7938"/>
            </a:xfrm>
            <a:custGeom>
              <a:avLst/>
              <a:gdLst/>
              <a:ahLst/>
              <a:cxnLst>
                <a:cxn ang="0">
                  <a:pos x="37" y="42"/>
                </a:cxn>
                <a:cxn ang="0">
                  <a:pos x="75" y="21"/>
                </a:cxn>
                <a:cxn ang="0">
                  <a:pos x="37" y="0"/>
                </a:cxn>
                <a:cxn ang="0">
                  <a:pos x="0" y="21"/>
                </a:cxn>
                <a:cxn ang="0">
                  <a:pos x="37" y="42"/>
                </a:cxn>
              </a:cxnLst>
              <a:rect l="0" t="0" r="r" b="b"/>
              <a:pathLst>
                <a:path w="75" h="42">
                  <a:moveTo>
                    <a:pt x="37" y="42"/>
                  </a:moveTo>
                  <a:cubicBezTo>
                    <a:pt x="58" y="42"/>
                    <a:pt x="75" y="33"/>
                    <a:pt x="75" y="21"/>
                  </a:cubicBezTo>
                  <a:cubicBezTo>
                    <a:pt x="75" y="10"/>
                    <a:pt x="58" y="0"/>
                    <a:pt x="37" y="0"/>
                  </a:cubicBezTo>
                  <a:cubicBezTo>
                    <a:pt x="17" y="0"/>
                    <a:pt x="0" y="9"/>
                    <a:pt x="0" y="21"/>
                  </a:cubicBezTo>
                  <a:cubicBezTo>
                    <a:pt x="0" y="32"/>
                    <a:pt x="16" y="42"/>
                    <a:pt x="37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4" name="Freeform 1794"/>
            <p:cNvSpPr>
              <a:spLocks/>
            </p:cNvSpPr>
            <p:nvPr/>
          </p:nvSpPr>
          <p:spPr bwMode="auto">
            <a:xfrm>
              <a:off x="4900613" y="5287963"/>
              <a:ext cx="14287" cy="7938"/>
            </a:xfrm>
            <a:custGeom>
              <a:avLst/>
              <a:gdLst/>
              <a:ahLst/>
              <a:cxnLst>
                <a:cxn ang="0">
                  <a:pos x="38" y="41"/>
                </a:cxn>
                <a:cxn ang="0">
                  <a:pos x="75" y="21"/>
                </a:cxn>
                <a:cxn ang="0">
                  <a:pos x="38" y="0"/>
                </a:cxn>
                <a:cxn ang="0">
                  <a:pos x="0" y="20"/>
                </a:cxn>
                <a:cxn ang="0">
                  <a:pos x="38" y="41"/>
                </a:cxn>
              </a:cxnLst>
              <a:rect l="0" t="0" r="r" b="b"/>
              <a:pathLst>
                <a:path w="76" h="42">
                  <a:moveTo>
                    <a:pt x="38" y="41"/>
                  </a:moveTo>
                  <a:cubicBezTo>
                    <a:pt x="59" y="42"/>
                    <a:pt x="75" y="32"/>
                    <a:pt x="75" y="21"/>
                  </a:cubicBezTo>
                  <a:cubicBezTo>
                    <a:pt x="76" y="9"/>
                    <a:pt x="59" y="0"/>
                    <a:pt x="38" y="0"/>
                  </a:cubicBezTo>
                  <a:cubicBezTo>
                    <a:pt x="17" y="0"/>
                    <a:pt x="1" y="9"/>
                    <a:pt x="0" y="20"/>
                  </a:cubicBezTo>
                  <a:cubicBezTo>
                    <a:pt x="0" y="32"/>
                    <a:pt x="17" y="41"/>
                    <a:pt x="38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5" name="Freeform 1795"/>
            <p:cNvSpPr>
              <a:spLocks/>
            </p:cNvSpPr>
            <p:nvPr/>
          </p:nvSpPr>
          <p:spPr bwMode="auto">
            <a:xfrm>
              <a:off x="4992688" y="5275263"/>
              <a:ext cx="12700" cy="7938"/>
            </a:xfrm>
            <a:custGeom>
              <a:avLst/>
              <a:gdLst/>
              <a:ahLst/>
              <a:cxnLst>
                <a:cxn ang="0">
                  <a:pos x="33" y="42"/>
                </a:cxn>
                <a:cxn ang="0">
                  <a:pos x="66" y="21"/>
                </a:cxn>
                <a:cxn ang="0">
                  <a:pos x="33" y="0"/>
                </a:cxn>
                <a:cxn ang="0">
                  <a:pos x="0" y="21"/>
                </a:cxn>
                <a:cxn ang="0">
                  <a:pos x="33" y="42"/>
                </a:cxn>
              </a:cxnLst>
              <a:rect l="0" t="0" r="r" b="b"/>
              <a:pathLst>
                <a:path w="67" h="42">
                  <a:moveTo>
                    <a:pt x="33" y="42"/>
                  </a:moveTo>
                  <a:cubicBezTo>
                    <a:pt x="51" y="42"/>
                    <a:pt x="66" y="33"/>
                    <a:pt x="66" y="21"/>
                  </a:cubicBezTo>
                  <a:cubicBezTo>
                    <a:pt x="67" y="10"/>
                    <a:pt x="52" y="0"/>
                    <a:pt x="33" y="0"/>
                  </a:cubicBezTo>
                  <a:cubicBezTo>
                    <a:pt x="15" y="0"/>
                    <a:pt x="0" y="9"/>
                    <a:pt x="0" y="21"/>
                  </a:cubicBezTo>
                  <a:cubicBezTo>
                    <a:pt x="0" y="32"/>
                    <a:pt x="15" y="42"/>
                    <a:pt x="33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6" name="Freeform 1796"/>
            <p:cNvSpPr>
              <a:spLocks/>
            </p:cNvSpPr>
            <p:nvPr/>
          </p:nvSpPr>
          <p:spPr bwMode="auto">
            <a:xfrm>
              <a:off x="5181600" y="5280026"/>
              <a:ext cx="11112" cy="6350"/>
            </a:xfrm>
            <a:custGeom>
              <a:avLst/>
              <a:gdLst/>
              <a:ahLst/>
              <a:cxnLst>
                <a:cxn ang="0">
                  <a:pos x="30" y="33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7"/>
                </a:cxn>
                <a:cxn ang="0">
                  <a:pos x="30" y="33"/>
                </a:cxn>
              </a:cxnLst>
              <a:rect l="0" t="0" r="r" b="b"/>
              <a:pathLst>
                <a:path w="59" h="34">
                  <a:moveTo>
                    <a:pt x="30" y="33"/>
                  </a:moveTo>
                  <a:cubicBezTo>
                    <a:pt x="46" y="34"/>
                    <a:pt x="59" y="26"/>
                    <a:pt x="59" y="17"/>
                  </a:cubicBezTo>
                  <a:cubicBezTo>
                    <a:pt x="59" y="8"/>
                    <a:pt x="46" y="0"/>
                    <a:pt x="30" y="0"/>
                  </a:cubicBezTo>
                  <a:cubicBezTo>
                    <a:pt x="14" y="0"/>
                    <a:pt x="1" y="7"/>
                    <a:pt x="0" y="17"/>
                  </a:cubicBezTo>
                  <a:cubicBezTo>
                    <a:pt x="0" y="26"/>
                    <a:pt x="13" y="33"/>
                    <a:pt x="3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17" name="Group 1801"/>
            <p:cNvGrpSpPr>
              <a:grpSpLocks/>
            </p:cNvGrpSpPr>
            <p:nvPr/>
          </p:nvGrpSpPr>
          <p:grpSpPr bwMode="auto">
            <a:xfrm>
              <a:off x="5162550" y="5281613"/>
              <a:ext cx="166687" cy="80963"/>
              <a:chOff x="3252" y="3327"/>
              <a:chExt cx="105" cy="51"/>
            </a:xfrm>
          </p:grpSpPr>
          <p:sp>
            <p:nvSpPr>
              <p:cNvPr id="1850" name="Freeform 1797"/>
              <p:cNvSpPr>
                <a:spLocks/>
              </p:cNvSpPr>
              <p:nvPr/>
            </p:nvSpPr>
            <p:spPr bwMode="auto">
              <a:xfrm>
                <a:off x="3252" y="3327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1" name="Freeform 1798"/>
              <p:cNvSpPr>
                <a:spLocks/>
              </p:cNvSpPr>
              <p:nvPr/>
            </p:nvSpPr>
            <p:spPr bwMode="auto">
              <a:xfrm>
                <a:off x="3252" y="3363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5" y="0"/>
                      <a:pt x="1" y="26"/>
                      <a:pt x="0" y="61"/>
                    </a:cubicBezTo>
                    <a:cubicBezTo>
                      <a:pt x="0" y="95"/>
                      <a:pt x="194" y="125"/>
                      <a:pt x="433" y="126"/>
                    </a:cubicBezTo>
                    <a:cubicBezTo>
                      <a:pt x="672" y="128"/>
                      <a:pt x="867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2" name="Freeform 1799"/>
              <p:cNvSpPr>
                <a:spLocks/>
              </p:cNvSpPr>
              <p:nvPr/>
            </p:nvSpPr>
            <p:spPr bwMode="auto">
              <a:xfrm>
                <a:off x="3252" y="3327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53" name="Freeform 1800"/>
              <p:cNvSpPr>
                <a:spLocks/>
              </p:cNvSpPr>
              <p:nvPr/>
            </p:nvSpPr>
            <p:spPr bwMode="auto">
              <a:xfrm>
                <a:off x="3252" y="3363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18" name="Group 1806"/>
            <p:cNvGrpSpPr>
              <a:grpSpLocks/>
            </p:cNvGrpSpPr>
            <p:nvPr/>
          </p:nvGrpSpPr>
          <p:grpSpPr bwMode="auto">
            <a:xfrm>
              <a:off x="5102225" y="5321301"/>
              <a:ext cx="285750" cy="117475"/>
              <a:chOff x="3214" y="3352"/>
              <a:chExt cx="180" cy="74"/>
            </a:xfrm>
          </p:grpSpPr>
          <p:sp>
            <p:nvSpPr>
              <p:cNvPr id="1846" name="Freeform 1802"/>
              <p:cNvSpPr>
                <a:spLocks/>
              </p:cNvSpPr>
              <p:nvPr/>
            </p:nvSpPr>
            <p:spPr bwMode="auto">
              <a:xfrm>
                <a:off x="3214" y="3352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7" name="Freeform 1803"/>
              <p:cNvSpPr>
                <a:spLocks/>
              </p:cNvSpPr>
              <p:nvPr/>
            </p:nvSpPr>
            <p:spPr bwMode="auto">
              <a:xfrm>
                <a:off x="3214" y="3392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3" h="280">
                    <a:moveTo>
                      <a:pt x="1492" y="146"/>
                    </a:moveTo>
                    <a:cubicBezTo>
                      <a:pt x="1493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8" name="Freeform 1804"/>
              <p:cNvSpPr>
                <a:spLocks/>
              </p:cNvSpPr>
              <p:nvPr/>
            </p:nvSpPr>
            <p:spPr bwMode="auto">
              <a:xfrm>
                <a:off x="3214" y="3352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9" name="Freeform 1805"/>
              <p:cNvSpPr>
                <a:spLocks/>
              </p:cNvSpPr>
              <p:nvPr/>
            </p:nvSpPr>
            <p:spPr bwMode="auto">
              <a:xfrm>
                <a:off x="3214" y="3392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19" name="Group 1812"/>
            <p:cNvGrpSpPr>
              <a:grpSpLocks/>
            </p:cNvGrpSpPr>
            <p:nvPr/>
          </p:nvGrpSpPr>
          <p:grpSpPr bwMode="auto">
            <a:xfrm>
              <a:off x="5013325" y="5360988"/>
              <a:ext cx="487362" cy="122238"/>
              <a:chOff x="3158" y="3377"/>
              <a:chExt cx="307" cy="77"/>
            </a:xfrm>
          </p:grpSpPr>
          <p:sp>
            <p:nvSpPr>
              <p:cNvPr id="1841" name="Freeform 1807"/>
              <p:cNvSpPr>
                <a:spLocks/>
              </p:cNvSpPr>
              <p:nvPr/>
            </p:nvSpPr>
            <p:spPr bwMode="auto">
              <a:xfrm>
                <a:off x="3174" y="3393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79" y="11"/>
                      <a:pt x="1212" y="5"/>
                    </a:cubicBezTo>
                    <a:cubicBezTo>
                      <a:pt x="544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0" y="500"/>
                      <a:pt x="1208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2" name="Freeform 1808"/>
              <p:cNvSpPr>
                <a:spLocks/>
              </p:cNvSpPr>
              <p:nvPr/>
            </p:nvSpPr>
            <p:spPr bwMode="auto">
              <a:xfrm>
                <a:off x="3158" y="3377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3" name="Freeform 1809"/>
              <p:cNvSpPr>
                <a:spLocks/>
              </p:cNvSpPr>
              <p:nvPr/>
            </p:nvSpPr>
            <p:spPr bwMode="auto">
              <a:xfrm>
                <a:off x="3158" y="3407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09" y="5"/>
                  </a:cxn>
                  <a:cxn ang="0">
                    <a:pos x="0" y="120"/>
                  </a:cxn>
                  <a:cxn ang="0">
                    <a:pos x="1207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7" h="261">
                    <a:moveTo>
                      <a:pt x="2417" y="140"/>
                    </a:moveTo>
                    <a:cubicBezTo>
                      <a:pt x="2417" y="71"/>
                      <a:pt x="1877" y="11"/>
                      <a:pt x="1209" y="5"/>
                    </a:cubicBezTo>
                    <a:cubicBezTo>
                      <a:pt x="542" y="0"/>
                      <a:pt x="1" y="51"/>
                      <a:pt x="0" y="120"/>
                    </a:cubicBezTo>
                    <a:cubicBezTo>
                      <a:pt x="0" y="189"/>
                      <a:pt x="540" y="250"/>
                      <a:pt x="1207" y="255"/>
                    </a:cubicBezTo>
                    <a:cubicBezTo>
                      <a:pt x="1875" y="261"/>
                      <a:pt x="2416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4" name="Freeform 1810"/>
              <p:cNvSpPr>
                <a:spLocks/>
              </p:cNvSpPr>
              <p:nvPr/>
            </p:nvSpPr>
            <p:spPr bwMode="auto">
              <a:xfrm>
                <a:off x="3158" y="3377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5" name="Freeform 1811"/>
              <p:cNvSpPr>
                <a:spLocks/>
              </p:cNvSpPr>
              <p:nvPr/>
            </p:nvSpPr>
            <p:spPr bwMode="auto">
              <a:xfrm>
                <a:off x="3158" y="3407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20" name="Freeform 1813"/>
            <p:cNvSpPr>
              <a:spLocks/>
            </p:cNvSpPr>
            <p:nvPr/>
          </p:nvSpPr>
          <p:spPr bwMode="auto">
            <a:xfrm>
              <a:off x="5243513" y="5411788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1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1" y="6"/>
                    <a:pt x="39" y="0"/>
                    <a:pt x="26" y="0"/>
                  </a:cubicBezTo>
                  <a:cubicBezTo>
                    <a:pt x="12" y="0"/>
                    <a:pt x="1" y="5"/>
                    <a:pt x="0" y="12"/>
                  </a:cubicBezTo>
                  <a:cubicBezTo>
                    <a:pt x="0" y="19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1" name="Freeform 1814"/>
            <p:cNvSpPr>
              <a:spLocks/>
            </p:cNvSpPr>
            <p:nvPr/>
          </p:nvSpPr>
          <p:spPr bwMode="auto">
            <a:xfrm>
              <a:off x="5416550" y="5430838"/>
              <a:ext cx="14287" cy="7938"/>
            </a:xfrm>
            <a:custGeom>
              <a:avLst/>
              <a:gdLst/>
              <a:ahLst/>
              <a:cxnLst>
                <a:cxn ang="0">
                  <a:pos x="37" y="41"/>
                </a:cxn>
                <a:cxn ang="0">
                  <a:pos x="75" y="21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37" y="41"/>
                </a:cxn>
              </a:cxnLst>
              <a:rect l="0" t="0" r="r" b="b"/>
              <a:pathLst>
                <a:path w="75" h="42">
                  <a:moveTo>
                    <a:pt x="37" y="41"/>
                  </a:moveTo>
                  <a:cubicBezTo>
                    <a:pt x="58" y="42"/>
                    <a:pt x="75" y="32"/>
                    <a:pt x="75" y="21"/>
                  </a:cubicBezTo>
                  <a:cubicBezTo>
                    <a:pt x="75" y="9"/>
                    <a:pt x="58" y="0"/>
                    <a:pt x="37" y="0"/>
                  </a:cubicBezTo>
                  <a:cubicBezTo>
                    <a:pt x="17" y="0"/>
                    <a:pt x="0" y="9"/>
                    <a:pt x="0" y="20"/>
                  </a:cubicBezTo>
                  <a:cubicBezTo>
                    <a:pt x="0" y="32"/>
                    <a:pt x="16" y="41"/>
                    <a:pt x="37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2" name="Freeform 1815"/>
            <p:cNvSpPr>
              <a:spLocks/>
            </p:cNvSpPr>
            <p:nvPr/>
          </p:nvSpPr>
          <p:spPr bwMode="auto">
            <a:xfrm>
              <a:off x="5053013" y="5424488"/>
              <a:ext cx="14287" cy="7938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2"/>
                  </a:cubicBezTo>
                  <a:cubicBezTo>
                    <a:pt x="76" y="10"/>
                    <a:pt x="59" y="1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3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3" name="Freeform 1816"/>
            <p:cNvSpPr>
              <a:spLocks/>
            </p:cNvSpPr>
            <p:nvPr/>
          </p:nvSpPr>
          <p:spPr bwMode="auto">
            <a:xfrm>
              <a:off x="5145088" y="5411788"/>
              <a:ext cx="12700" cy="7938"/>
            </a:xfrm>
            <a:custGeom>
              <a:avLst/>
              <a:gdLst/>
              <a:ahLst/>
              <a:cxnLst>
                <a:cxn ang="0">
                  <a:pos x="33" y="41"/>
                </a:cxn>
                <a:cxn ang="0">
                  <a:pos x="66" y="21"/>
                </a:cxn>
                <a:cxn ang="0">
                  <a:pos x="33" y="0"/>
                </a:cxn>
                <a:cxn ang="0">
                  <a:pos x="0" y="20"/>
                </a:cxn>
                <a:cxn ang="0">
                  <a:pos x="33" y="41"/>
                </a:cxn>
              </a:cxnLst>
              <a:rect l="0" t="0" r="r" b="b"/>
              <a:pathLst>
                <a:path w="67" h="42">
                  <a:moveTo>
                    <a:pt x="33" y="41"/>
                  </a:moveTo>
                  <a:cubicBezTo>
                    <a:pt x="51" y="42"/>
                    <a:pt x="66" y="32"/>
                    <a:pt x="66" y="21"/>
                  </a:cubicBezTo>
                  <a:cubicBezTo>
                    <a:pt x="67" y="9"/>
                    <a:pt x="52" y="0"/>
                    <a:pt x="33" y="0"/>
                  </a:cubicBezTo>
                  <a:cubicBezTo>
                    <a:pt x="15" y="0"/>
                    <a:pt x="0" y="9"/>
                    <a:pt x="0" y="20"/>
                  </a:cubicBezTo>
                  <a:cubicBezTo>
                    <a:pt x="0" y="32"/>
                    <a:pt x="15" y="41"/>
                    <a:pt x="33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4" name="Freeform 1817"/>
            <p:cNvSpPr>
              <a:spLocks/>
            </p:cNvSpPr>
            <p:nvPr/>
          </p:nvSpPr>
          <p:spPr bwMode="auto">
            <a:xfrm>
              <a:off x="5334000" y="5416551"/>
              <a:ext cx="11112" cy="6350"/>
            </a:xfrm>
            <a:custGeom>
              <a:avLst/>
              <a:gdLst/>
              <a:ahLst/>
              <a:cxnLst>
                <a:cxn ang="0">
                  <a:pos x="30" y="33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6"/>
                </a:cxn>
                <a:cxn ang="0">
                  <a:pos x="30" y="33"/>
                </a:cxn>
              </a:cxnLst>
              <a:rect l="0" t="0" r="r" b="b"/>
              <a:pathLst>
                <a:path w="59" h="33">
                  <a:moveTo>
                    <a:pt x="30" y="33"/>
                  </a:moveTo>
                  <a:cubicBezTo>
                    <a:pt x="46" y="33"/>
                    <a:pt x="59" y="26"/>
                    <a:pt x="59" y="17"/>
                  </a:cubicBezTo>
                  <a:cubicBezTo>
                    <a:pt x="59" y="7"/>
                    <a:pt x="46" y="0"/>
                    <a:pt x="30" y="0"/>
                  </a:cubicBezTo>
                  <a:cubicBezTo>
                    <a:pt x="14" y="0"/>
                    <a:pt x="1" y="7"/>
                    <a:pt x="0" y="16"/>
                  </a:cubicBezTo>
                  <a:cubicBezTo>
                    <a:pt x="0" y="25"/>
                    <a:pt x="13" y="33"/>
                    <a:pt x="3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25" name="Group 1822"/>
            <p:cNvGrpSpPr>
              <a:grpSpLocks/>
            </p:cNvGrpSpPr>
            <p:nvPr/>
          </p:nvGrpSpPr>
          <p:grpSpPr bwMode="auto">
            <a:xfrm>
              <a:off x="5162550" y="5281613"/>
              <a:ext cx="166687" cy="80963"/>
              <a:chOff x="3252" y="3327"/>
              <a:chExt cx="105" cy="51"/>
            </a:xfrm>
          </p:grpSpPr>
          <p:sp>
            <p:nvSpPr>
              <p:cNvPr id="1837" name="Freeform 1818"/>
              <p:cNvSpPr>
                <a:spLocks/>
              </p:cNvSpPr>
              <p:nvPr/>
            </p:nvSpPr>
            <p:spPr bwMode="auto">
              <a:xfrm>
                <a:off x="3252" y="3327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8" name="Freeform 1819"/>
              <p:cNvSpPr>
                <a:spLocks/>
              </p:cNvSpPr>
              <p:nvPr/>
            </p:nvSpPr>
            <p:spPr bwMode="auto">
              <a:xfrm>
                <a:off x="3252" y="3363"/>
                <a:ext cx="104" cy="15"/>
              </a:xfrm>
              <a:custGeom>
                <a:avLst/>
                <a:gdLst/>
                <a:ahLst/>
                <a:cxnLst>
                  <a:cxn ang="0">
                    <a:pos x="867" y="68"/>
                  </a:cxn>
                  <a:cxn ang="0">
                    <a:pos x="434" y="2"/>
                  </a:cxn>
                  <a:cxn ang="0">
                    <a:pos x="0" y="61"/>
                  </a:cxn>
                  <a:cxn ang="0">
                    <a:pos x="433" y="126"/>
                  </a:cxn>
                  <a:cxn ang="0">
                    <a:pos x="867" y="68"/>
                  </a:cxn>
                </a:cxnLst>
                <a:rect l="0" t="0" r="r" b="b"/>
                <a:pathLst>
                  <a:path w="867" h="128">
                    <a:moveTo>
                      <a:pt x="867" y="68"/>
                    </a:moveTo>
                    <a:cubicBezTo>
                      <a:pt x="867" y="33"/>
                      <a:pt x="673" y="4"/>
                      <a:pt x="434" y="2"/>
                    </a:cubicBezTo>
                    <a:cubicBezTo>
                      <a:pt x="195" y="0"/>
                      <a:pt x="1" y="26"/>
                      <a:pt x="0" y="61"/>
                    </a:cubicBezTo>
                    <a:cubicBezTo>
                      <a:pt x="0" y="95"/>
                      <a:pt x="194" y="125"/>
                      <a:pt x="433" y="126"/>
                    </a:cubicBezTo>
                    <a:cubicBezTo>
                      <a:pt x="672" y="128"/>
                      <a:pt x="867" y="102"/>
                      <a:pt x="867" y="68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9" name="Freeform 1820"/>
              <p:cNvSpPr>
                <a:spLocks/>
              </p:cNvSpPr>
              <p:nvPr/>
            </p:nvSpPr>
            <p:spPr bwMode="auto">
              <a:xfrm>
                <a:off x="3252" y="3327"/>
                <a:ext cx="105" cy="51"/>
              </a:xfrm>
              <a:custGeom>
                <a:avLst/>
                <a:gdLst/>
                <a:ahLst/>
                <a:cxnLst>
                  <a:cxn ang="0">
                    <a:pos x="433" y="426"/>
                  </a:cxn>
                  <a:cxn ang="0">
                    <a:pos x="867" y="368"/>
                  </a:cxn>
                  <a:cxn ang="0">
                    <a:pos x="869" y="67"/>
                  </a:cxn>
                  <a:cxn ang="0">
                    <a:pos x="437" y="1"/>
                  </a:cxn>
                  <a:cxn ang="0">
                    <a:pos x="3" y="60"/>
                  </a:cxn>
                  <a:cxn ang="0">
                    <a:pos x="0" y="361"/>
                  </a:cxn>
                  <a:cxn ang="0">
                    <a:pos x="433" y="426"/>
                  </a:cxn>
                </a:cxnLst>
                <a:rect l="0" t="0" r="r" b="b"/>
                <a:pathLst>
                  <a:path w="870" h="428">
                    <a:moveTo>
                      <a:pt x="433" y="426"/>
                    </a:moveTo>
                    <a:cubicBezTo>
                      <a:pt x="672" y="428"/>
                      <a:pt x="867" y="402"/>
                      <a:pt x="867" y="368"/>
                    </a:cubicBezTo>
                    <a:lnTo>
                      <a:pt x="869" y="67"/>
                    </a:lnTo>
                    <a:cubicBezTo>
                      <a:pt x="870" y="33"/>
                      <a:pt x="676" y="3"/>
                      <a:pt x="437" y="1"/>
                    </a:cubicBezTo>
                    <a:cubicBezTo>
                      <a:pt x="197" y="0"/>
                      <a:pt x="3" y="26"/>
                      <a:pt x="3" y="60"/>
                    </a:cubicBezTo>
                    <a:lnTo>
                      <a:pt x="0" y="361"/>
                    </a:lnTo>
                    <a:cubicBezTo>
                      <a:pt x="0" y="395"/>
                      <a:pt x="194" y="425"/>
                      <a:pt x="433" y="426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40" name="Freeform 1821"/>
              <p:cNvSpPr>
                <a:spLocks/>
              </p:cNvSpPr>
              <p:nvPr/>
            </p:nvSpPr>
            <p:spPr bwMode="auto">
              <a:xfrm>
                <a:off x="3252" y="3363"/>
                <a:ext cx="104" cy="8"/>
              </a:xfrm>
              <a:custGeom>
                <a:avLst/>
                <a:gdLst/>
                <a:ahLst/>
                <a:cxnLst>
                  <a:cxn ang="0">
                    <a:pos x="104" y="8"/>
                  </a:cxn>
                  <a:cxn ang="0">
                    <a:pos x="52" y="0"/>
                  </a:cxn>
                  <a:cxn ang="0">
                    <a:pos x="0" y="7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104" y="4"/>
                      <a:pt x="81" y="0"/>
                      <a:pt x="52" y="0"/>
                    </a:cubicBezTo>
                    <a:cubicBezTo>
                      <a:pt x="24" y="0"/>
                      <a:pt x="0" y="3"/>
                      <a:pt x="0" y="7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26" name="Group 1827"/>
            <p:cNvGrpSpPr>
              <a:grpSpLocks/>
            </p:cNvGrpSpPr>
            <p:nvPr/>
          </p:nvGrpSpPr>
          <p:grpSpPr bwMode="auto">
            <a:xfrm>
              <a:off x="5102225" y="5321301"/>
              <a:ext cx="285750" cy="117475"/>
              <a:chOff x="3214" y="3352"/>
              <a:chExt cx="180" cy="74"/>
            </a:xfrm>
          </p:grpSpPr>
          <p:sp>
            <p:nvSpPr>
              <p:cNvPr id="1833" name="Freeform 1823"/>
              <p:cNvSpPr>
                <a:spLocks/>
              </p:cNvSpPr>
              <p:nvPr/>
            </p:nvSpPr>
            <p:spPr bwMode="auto">
              <a:xfrm>
                <a:off x="3214" y="3352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4" name="Freeform 1824"/>
              <p:cNvSpPr>
                <a:spLocks/>
              </p:cNvSpPr>
              <p:nvPr/>
            </p:nvSpPr>
            <p:spPr bwMode="auto">
              <a:xfrm>
                <a:off x="3214" y="3392"/>
                <a:ext cx="179" cy="34"/>
              </a:xfrm>
              <a:custGeom>
                <a:avLst/>
                <a:gdLst/>
                <a:ahLst/>
                <a:cxnLst>
                  <a:cxn ang="0">
                    <a:pos x="1492" y="146"/>
                  </a:cxn>
                  <a:cxn ang="0">
                    <a:pos x="747" y="3"/>
                  </a:cxn>
                  <a:cxn ang="0">
                    <a:pos x="0" y="134"/>
                  </a:cxn>
                  <a:cxn ang="0">
                    <a:pos x="745" y="277"/>
                  </a:cxn>
                  <a:cxn ang="0">
                    <a:pos x="1492" y="146"/>
                  </a:cxn>
                </a:cxnLst>
                <a:rect l="0" t="0" r="r" b="b"/>
                <a:pathLst>
                  <a:path w="1493" h="280">
                    <a:moveTo>
                      <a:pt x="1492" y="146"/>
                    </a:moveTo>
                    <a:cubicBezTo>
                      <a:pt x="1493" y="71"/>
                      <a:pt x="1159" y="7"/>
                      <a:pt x="747" y="3"/>
                    </a:cubicBezTo>
                    <a:cubicBezTo>
                      <a:pt x="335" y="0"/>
                      <a:pt x="1" y="59"/>
                      <a:pt x="0" y="134"/>
                    </a:cubicBezTo>
                    <a:cubicBezTo>
                      <a:pt x="0" y="210"/>
                      <a:pt x="333" y="274"/>
                      <a:pt x="745" y="277"/>
                    </a:cubicBezTo>
                    <a:cubicBezTo>
                      <a:pt x="1157" y="280"/>
                      <a:pt x="1491" y="222"/>
                      <a:pt x="1492" y="1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5" name="Freeform 1825"/>
              <p:cNvSpPr>
                <a:spLocks/>
              </p:cNvSpPr>
              <p:nvPr/>
            </p:nvSpPr>
            <p:spPr bwMode="auto">
              <a:xfrm>
                <a:off x="3214" y="3352"/>
                <a:ext cx="180" cy="74"/>
              </a:xfrm>
              <a:custGeom>
                <a:avLst/>
                <a:gdLst/>
                <a:ahLst/>
                <a:cxnLst>
                  <a:cxn ang="0">
                    <a:pos x="745" y="612"/>
                  </a:cxn>
                  <a:cxn ang="0">
                    <a:pos x="1492" y="481"/>
                  </a:cxn>
                  <a:cxn ang="0">
                    <a:pos x="1495" y="147"/>
                  </a:cxn>
                  <a:cxn ang="0">
                    <a:pos x="750" y="4"/>
                  </a:cxn>
                  <a:cxn ang="0">
                    <a:pos x="3" y="135"/>
                  </a:cxn>
                  <a:cxn ang="0">
                    <a:pos x="0" y="469"/>
                  </a:cxn>
                  <a:cxn ang="0">
                    <a:pos x="745" y="612"/>
                  </a:cxn>
                </a:cxnLst>
                <a:rect l="0" t="0" r="r" b="b"/>
                <a:pathLst>
                  <a:path w="1495" h="615">
                    <a:moveTo>
                      <a:pt x="745" y="612"/>
                    </a:moveTo>
                    <a:cubicBezTo>
                      <a:pt x="1157" y="615"/>
                      <a:pt x="1491" y="557"/>
                      <a:pt x="1492" y="481"/>
                    </a:cubicBezTo>
                    <a:lnTo>
                      <a:pt x="1495" y="147"/>
                    </a:lnTo>
                    <a:cubicBezTo>
                      <a:pt x="1495" y="71"/>
                      <a:pt x="1162" y="7"/>
                      <a:pt x="750" y="4"/>
                    </a:cubicBezTo>
                    <a:cubicBezTo>
                      <a:pt x="338" y="0"/>
                      <a:pt x="4" y="59"/>
                      <a:pt x="3" y="135"/>
                    </a:cubicBezTo>
                    <a:lnTo>
                      <a:pt x="0" y="469"/>
                    </a:lnTo>
                    <a:cubicBezTo>
                      <a:pt x="0" y="545"/>
                      <a:pt x="333" y="609"/>
                      <a:pt x="745" y="61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6" name="Freeform 1826"/>
              <p:cNvSpPr>
                <a:spLocks/>
              </p:cNvSpPr>
              <p:nvPr/>
            </p:nvSpPr>
            <p:spPr bwMode="auto">
              <a:xfrm>
                <a:off x="3214" y="3392"/>
                <a:ext cx="179" cy="17"/>
              </a:xfrm>
              <a:custGeom>
                <a:avLst/>
                <a:gdLst/>
                <a:ahLst/>
                <a:cxnLst>
                  <a:cxn ang="0">
                    <a:pos x="179" y="17"/>
                  </a:cxn>
                  <a:cxn ang="0">
                    <a:pos x="90" y="0"/>
                  </a:cxn>
                  <a:cxn ang="0">
                    <a:pos x="0" y="16"/>
                  </a:cxn>
                </a:cxnLst>
                <a:rect l="0" t="0" r="r" b="b"/>
                <a:pathLst>
                  <a:path w="179" h="17">
                    <a:moveTo>
                      <a:pt x="179" y="17"/>
                    </a:moveTo>
                    <a:cubicBezTo>
                      <a:pt x="179" y="8"/>
                      <a:pt x="139" y="1"/>
                      <a:pt x="90" y="0"/>
                    </a:cubicBezTo>
                    <a:cubicBezTo>
                      <a:pt x="40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27" name="Group 1833"/>
            <p:cNvGrpSpPr>
              <a:grpSpLocks/>
            </p:cNvGrpSpPr>
            <p:nvPr/>
          </p:nvGrpSpPr>
          <p:grpSpPr bwMode="auto">
            <a:xfrm>
              <a:off x="5013325" y="5360988"/>
              <a:ext cx="487362" cy="122238"/>
              <a:chOff x="3158" y="3377"/>
              <a:chExt cx="307" cy="77"/>
            </a:xfrm>
          </p:grpSpPr>
          <p:sp>
            <p:nvSpPr>
              <p:cNvPr id="1828" name="Freeform 1828"/>
              <p:cNvSpPr>
                <a:spLocks/>
              </p:cNvSpPr>
              <p:nvPr/>
            </p:nvSpPr>
            <p:spPr bwMode="auto">
              <a:xfrm>
                <a:off x="3174" y="3393"/>
                <a:ext cx="291" cy="61"/>
              </a:xfrm>
              <a:custGeom>
                <a:avLst/>
                <a:gdLst/>
                <a:ahLst/>
                <a:cxnLst>
                  <a:cxn ang="0">
                    <a:pos x="1208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2" y="5"/>
                  </a:cxn>
                  <a:cxn ang="0">
                    <a:pos x="3" y="121"/>
                  </a:cxn>
                  <a:cxn ang="0">
                    <a:pos x="1" y="371"/>
                  </a:cxn>
                  <a:cxn ang="0">
                    <a:pos x="1208" y="505"/>
                  </a:cxn>
                </a:cxnLst>
                <a:rect l="0" t="0" r="r" b="b"/>
                <a:pathLst>
                  <a:path w="2420" h="511">
                    <a:moveTo>
                      <a:pt x="1208" y="505"/>
                    </a:moveTo>
                    <a:cubicBezTo>
                      <a:pt x="1875" y="511"/>
                      <a:pt x="2417" y="459"/>
                      <a:pt x="2417" y="390"/>
                    </a:cubicBezTo>
                    <a:lnTo>
                      <a:pt x="2419" y="140"/>
                    </a:lnTo>
                    <a:cubicBezTo>
                      <a:pt x="2420" y="71"/>
                      <a:pt x="1879" y="11"/>
                      <a:pt x="1212" y="5"/>
                    </a:cubicBezTo>
                    <a:cubicBezTo>
                      <a:pt x="544" y="0"/>
                      <a:pt x="3" y="52"/>
                      <a:pt x="3" y="121"/>
                    </a:cubicBezTo>
                    <a:lnTo>
                      <a:pt x="1" y="371"/>
                    </a:lnTo>
                    <a:cubicBezTo>
                      <a:pt x="0" y="440"/>
                      <a:pt x="540" y="500"/>
                      <a:pt x="1208" y="505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9" name="Freeform 1829"/>
              <p:cNvSpPr>
                <a:spLocks/>
              </p:cNvSpPr>
              <p:nvPr/>
            </p:nvSpPr>
            <p:spPr bwMode="auto">
              <a:xfrm>
                <a:off x="3158" y="3377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0" name="Freeform 1830"/>
              <p:cNvSpPr>
                <a:spLocks/>
              </p:cNvSpPr>
              <p:nvPr/>
            </p:nvSpPr>
            <p:spPr bwMode="auto">
              <a:xfrm>
                <a:off x="3158" y="3407"/>
                <a:ext cx="290" cy="31"/>
              </a:xfrm>
              <a:custGeom>
                <a:avLst/>
                <a:gdLst/>
                <a:ahLst/>
                <a:cxnLst>
                  <a:cxn ang="0">
                    <a:pos x="2417" y="140"/>
                  </a:cxn>
                  <a:cxn ang="0">
                    <a:pos x="1209" y="5"/>
                  </a:cxn>
                  <a:cxn ang="0">
                    <a:pos x="0" y="120"/>
                  </a:cxn>
                  <a:cxn ang="0">
                    <a:pos x="1207" y="255"/>
                  </a:cxn>
                  <a:cxn ang="0">
                    <a:pos x="2417" y="140"/>
                  </a:cxn>
                </a:cxnLst>
                <a:rect l="0" t="0" r="r" b="b"/>
                <a:pathLst>
                  <a:path w="2417" h="261">
                    <a:moveTo>
                      <a:pt x="2417" y="140"/>
                    </a:moveTo>
                    <a:cubicBezTo>
                      <a:pt x="2417" y="71"/>
                      <a:pt x="1877" y="11"/>
                      <a:pt x="1209" y="5"/>
                    </a:cubicBezTo>
                    <a:cubicBezTo>
                      <a:pt x="542" y="0"/>
                      <a:pt x="1" y="51"/>
                      <a:pt x="0" y="120"/>
                    </a:cubicBezTo>
                    <a:cubicBezTo>
                      <a:pt x="0" y="189"/>
                      <a:pt x="540" y="250"/>
                      <a:pt x="1207" y="255"/>
                    </a:cubicBezTo>
                    <a:cubicBezTo>
                      <a:pt x="1875" y="261"/>
                      <a:pt x="2416" y="209"/>
                      <a:pt x="2417" y="140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1" name="Freeform 1831"/>
              <p:cNvSpPr>
                <a:spLocks/>
              </p:cNvSpPr>
              <p:nvPr/>
            </p:nvSpPr>
            <p:spPr bwMode="auto">
              <a:xfrm>
                <a:off x="3158" y="3377"/>
                <a:ext cx="290" cy="61"/>
              </a:xfrm>
              <a:custGeom>
                <a:avLst/>
                <a:gdLst/>
                <a:ahLst/>
                <a:cxnLst>
                  <a:cxn ang="0">
                    <a:pos x="1207" y="505"/>
                  </a:cxn>
                  <a:cxn ang="0">
                    <a:pos x="2417" y="390"/>
                  </a:cxn>
                  <a:cxn ang="0">
                    <a:pos x="2419" y="140"/>
                  </a:cxn>
                  <a:cxn ang="0">
                    <a:pos x="1211" y="5"/>
                  </a:cxn>
                  <a:cxn ang="0">
                    <a:pos x="2" y="120"/>
                  </a:cxn>
                  <a:cxn ang="0">
                    <a:pos x="0" y="370"/>
                  </a:cxn>
                  <a:cxn ang="0">
                    <a:pos x="1207" y="505"/>
                  </a:cxn>
                </a:cxnLst>
                <a:rect l="0" t="0" r="r" b="b"/>
                <a:pathLst>
                  <a:path w="2419" h="511">
                    <a:moveTo>
                      <a:pt x="1207" y="505"/>
                    </a:moveTo>
                    <a:cubicBezTo>
                      <a:pt x="1875" y="511"/>
                      <a:pt x="2416" y="459"/>
                      <a:pt x="2417" y="390"/>
                    </a:cubicBezTo>
                    <a:lnTo>
                      <a:pt x="2419" y="140"/>
                    </a:lnTo>
                    <a:cubicBezTo>
                      <a:pt x="2419" y="71"/>
                      <a:pt x="1879" y="11"/>
                      <a:pt x="1211" y="5"/>
                    </a:cubicBezTo>
                    <a:cubicBezTo>
                      <a:pt x="544" y="0"/>
                      <a:pt x="3" y="51"/>
                      <a:pt x="2" y="120"/>
                    </a:cubicBezTo>
                    <a:lnTo>
                      <a:pt x="0" y="370"/>
                    </a:lnTo>
                    <a:cubicBezTo>
                      <a:pt x="0" y="439"/>
                      <a:pt x="540" y="500"/>
                      <a:pt x="1207" y="505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32" name="Freeform 1832"/>
              <p:cNvSpPr>
                <a:spLocks/>
              </p:cNvSpPr>
              <p:nvPr/>
            </p:nvSpPr>
            <p:spPr bwMode="auto">
              <a:xfrm>
                <a:off x="3158" y="3407"/>
                <a:ext cx="290" cy="16"/>
              </a:xfrm>
              <a:custGeom>
                <a:avLst/>
                <a:gdLst/>
                <a:ahLst/>
                <a:cxnLst>
                  <a:cxn ang="0">
                    <a:pos x="290" y="16"/>
                  </a:cxn>
                  <a:cxn ang="0">
                    <a:pos x="145" y="0"/>
                  </a:cxn>
                  <a:cxn ang="0">
                    <a:pos x="0" y="14"/>
                  </a:cxn>
                </a:cxnLst>
                <a:rect l="0" t="0" r="r" b="b"/>
                <a:pathLst>
                  <a:path w="290" h="16">
                    <a:moveTo>
                      <a:pt x="290" y="16"/>
                    </a:moveTo>
                    <a:cubicBezTo>
                      <a:pt x="290" y="8"/>
                      <a:pt x="225" y="1"/>
                      <a:pt x="145" y="0"/>
                    </a:cubicBezTo>
                    <a:cubicBezTo>
                      <a:pt x="65" y="0"/>
                      <a:pt x="0" y="6"/>
                      <a:pt x="0" y="14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28" name="Freeform 1834"/>
            <p:cNvSpPr>
              <a:spLocks/>
            </p:cNvSpPr>
            <p:nvPr/>
          </p:nvSpPr>
          <p:spPr bwMode="auto">
            <a:xfrm>
              <a:off x="5243513" y="5411788"/>
              <a:ext cx="9525" cy="4763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50" y="13"/>
                </a:cxn>
                <a:cxn ang="0">
                  <a:pos x="26" y="0"/>
                </a:cxn>
                <a:cxn ang="0">
                  <a:pos x="0" y="12"/>
                </a:cxn>
                <a:cxn ang="0">
                  <a:pos x="25" y="25"/>
                </a:cxn>
              </a:cxnLst>
              <a:rect l="0" t="0" r="r" b="b"/>
              <a:pathLst>
                <a:path w="51" h="25">
                  <a:moveTo>
                    <a:pt x="25" y="25"/>
                  </a:moveTo>
                  <a:cubicBezTo>
                    <a:pt x="39" y="25"/>
                    <a:pt x="50" y="19"/>
                    <a:pt x="50" y="13"/>
                  </a:cubicBezTo>
                  <a:cubicBezTo>
                    <a:pt x="51" y="6"/>
                    <a:pt x="39" y="0"/>
                    <a:pt x="26" y="0"/>
                  </a:cubicBezTo>
                  <a:cubicBezTo>
                    <a:pt x="12" y="0"/>
                    <a:pt x="1" y="5"/>
                    <a:pt x="0" y="12"/>
                  </a:cubicBezTo>
                  <a:cubicBezTo>
                    <a:pt x="0" y="19"/>
                    <a:pt x="12" y="25"/>
                    <a:pt x="25" y="25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9" name="Freeform 1835"/>
            <p:cNvSpPr>
              <a:spLocks/>
            </p:cNvSpPr>
            <p:nvPr/>
          </p:nvSpPr>
          <p:spPr bwMode="auto">
            <a:xfrm>
              <a:off x="5416550" y="5430838"/>
              <a:ext cx="14287" cy="7938"/>
            </a:xfrm>
            <a:custGeom>
              <a:avLst/>
              <a:gdLst/>
              <a:ahLst/>
              <a:cxnLst>
                <a:cxn ang="0">
                  <a:pos x="37" y="41"/>
                </a:cxn>
                <a:cxn ang="0">
                  <a:pos x="75" y="21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37" y="41"/>
                </a:cxn>
              </a:cxnLst>
              <a:rect l="0" t="0" r="r" b="b"/>
              <a:pathLst>
                <a:path w="75" h="42">
                  <a:moveTo>
                    <a:pt x="37" y="41"/>
                  </a:moveTo>
                  <a:cubicBezTo>
                    <a:pt x="58" y="42"/>
                    <a:pt x="75" y="32"/>
                    <a:pt x="75" y="21"/>
                  </a:cubicBezTo>
                  <a:cubicBezTo>
                    <a:pt x="75" y="9"/>
                    <a:pt x="58" y="0"/>
                    <a:pt x="37" y="0"/>
                  </a:cubicBezTo>
                  <a:cubicBezTo>
                    <a:pt x="17" y="0"/>
                    <a:pt x="0" y="9"/>
                    <a:pt x="0" y="20"/>
                  </a:cubicBezTo>
                  <a:cubicBezTo>
                    <a:pt x="0" y="32"/>
                    <a:pt x="16" y="41"/>
                    <a:pt x="37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0" name="Freeform 1836"/>
            <p:cNvSpPr>
              <a:spLocks/>
            </p:cNvSpPr>
            <p:nvPr/>
          </p:nvSpPr>
          <p:spPr bwMode="auto">
            <a:xfrm>
              <a:off x="5053013" y="5424488"/>
              <a:ext cx="14287" cy="7938"/>
            </a:xfrm>
            <a:custGeom>
              <a:avLst/>
              <a:gdLst/>
              <a:ahLst/>
              <a:cxnLst>
                <a:cxn ang="0">
                  <a:pos x="38" y="42"/>
                </a:cxn>
                <a:cxn ang="0">
                  <a:pos x="75" y="22"/>
                </a:cxn>
                <a:cxn ang="0">
                  <a:pos x="38" y="0"/>
                </a:cxn>
                <a:cxn ang="0">
                  <a:pos x="0" y="21"/>
                </a:cxn>
                <a:cxn ang="0">
                  <a:pos x="38" y="42"/>
                </a:cxn>
              </a:cxnLst>
              <a:rect l="0" t="0" r="r" b="b"/>
              <a:pathLst>
                <a:path w="76" h="42">
                  <a:moveTo>
                    <a:pt x="38" y="42"/>
                  </a:moveTo>
                  <a:cubicBezTo>
                    <a:pt x="59" y="42"/>
                    <a:pt x="75" y="33"/>
                    <a:pt x="75" y="22"/>
                  </a:cubicBezTo>
                  <a:cubicBezTo>
                    <a:pt x="76" y="10"/>
                    <a:pt x="59" y="1"/>
                    <a:pt x="38" y="0"/>
                  </a:cubicBezTo>
                  <a:cubicBezTo>
                    <a:pt x="17" y="0"/>
                    <a:pt x="1" y="9"/>
                    <a:pt x="0" y="21"/>
                  </a:cubicBezTo>
                  <a:cubicBezTo>
                    <a:pt x="0" y="33"/>
                    <a:pt x="17" y="42"/>
                    <a:pt x="38" y="42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1" name="Freeform 1837"/>
            <p:cNvSpPr>
              <a:spLocks/>
            </p:cNvSpPr>
            <p:nvPr/>
          </p:nvSpPr>
          <p:spPr bwMode="auto">
            <a:xfrm>
              <a:off x="5145088" y="5411788"/>
              <a:ext cx="12700" cy="7938"/>
            </a:xfrm>
            <a:custGeom>
              <a:avLst/>
              <a:gdLst/>
              <a:ahLst/>
              <a:cxnLst>
                <a:cxn ang="0">
                  <a:pos x="33" y="41"/>
                </a:cxn>
                <a:cxn ang="0">
                  <a:pos x="66" y="21"/>
                </a:cxn>
                <a:cxn ang="0">
                  <a:pos x="33" y="0"/>
                </a:cxn>
                <a:cxn ang="0">
                  <a:pos x="0" y="20"/>
                </a:cxn>
                <a:cxn ang="0">
                  <a:pos x="33" y="41"/>
                </a:cxn>
              </a:cxnLst>
              <a:rect l="0" t="0" r="r" b="b"/>
              <a:pathLst>
                <a:path w="67" h="42">
                  <a:moveTo>
                    <a:pt x="33" y="41"/>
                  </a:moveTo>
                  <a:cubicBezTo>
                    <a:pt x="51" y="42"/>
                    <a:pt x="66" y="32"/>
                    <a:pt x="66" y="21"/>
                  </a:cubicBezTo>
                  <a:cubicBezTo>
                    <a:pt x="67" y="9"/>
                    <a:pt x="52" y="0"/>
                    <a:pt x="33" y="0"/>
                  </a:cubicBezTo>
                  <a:cubicBezTo>
                    <a:pt x="15" y="0"/>
                    <a:pt x="0" y="9"/>
                    <a:pt x="0" y="20"/>
                  </a:cubicBezTo>
                  <a:cubicBezTo>
                    <a:pt x="0" y="32"/>
                    <a:pt x="15" y="41"/>
                    <a:pt x="33" y="4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2" name="Freeform 1838"/>
            <p:cNvSpPr>
              <a:spLocks/>
            </p:cNvSpPr>
            <p:nvPr/>
          </p:nvSpPr>
          <p:spPr bwMode="auto">
            <a:xfrm>
              <a:off x="5334000" y="5416551"/>
              <a:ext cx="11112" cy="6350"/>
            </a:xfrm>
            <a:custGeom>
              <a:avLst/>
              <a:gdLst/>
              <a:ahLst/>
              <a:cxnLst>
                <a:cxn ang="0">
                  <a:pos x="30" y="33"/>
                </a:cxn>
                <a:cxn ang="0">
                  <a:pos x="59" y="17"/>
                </a:cxn>
                <a:cxn ang="0">
                  <a:pos x="30" y="0"/>
                </a:cxn>
                <a:cxn ang="0">
                  <a:pos x="0" y="16"/>
                </a:cxn>
                <a:cxn ang="0">
                  <a:pos x="30" y="33"/>
                </a:cxn>
              </a:cxnLst>
              <a:rect l="0" t="0" r="r" b="b"/>
              <a:pathLst>
                <a:path w="59" h="33">
                  <a:moveTo>
                    <a:pt x="30" y="33"/>
                  </a:moveTo>
                  <a:cubicBezTo>
                    <a:pt x="46" y="33"/>
                    <a:pt x="59" y="26"/>
                    <a:pt x="59" y="17"/>
                  </a:cubicBezTo>
                  <a:cubicBezTo>
                    <a:pt x="59" y="7"/>
                    <a:pt x="46" y="0"/>
                    <a:pt x="30" y="0"/>
                  </a:cubicBezTo>
                  <a:cubicBezTo>
                    <a:pt x="14" y="0"/>
                    <a:pt x="1" y="7"/>
                    <a:pt x="0" y="16"/>
                  </a:cubicBezTo>
                  <a:cubicBezTo>
                    <a:pt x="0" y="25"/>
                    <a:pt x="13" y="33"/>
                    <a:pt x="30" y="33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33" name="Group 1843"/>
            <p:cNvGrpSpPr>
              <a:grpSpLocks/>
            </p:cNvGrpSpPr>
            <p:nvPr/>
          </p:nvGrpSpPr>
          <p:grpSpPr bwMode="auto">
            <a:xfrm>
              <a:off x="5778500" y="4840288"/>
              <a:ext cx="287337" cy="115888"/>
              <a:chOff x="3640" y="3049"/>
              <a:chExt cx="181" cy="73"/>
            </a:xfrm>
          </p:grpSpPr>
          <p:sp>
            <p:nvSpPr>
              <p:cNvPr id="1824" name="Freeform 1839"/>
              <p:cNvSpPr>
                <a:spLocks/>
              </p:cNvSpPr>
              <p:nvPr/>
            </p:nvSpPr>
            <p:spPr bwMode="auto">
              <a:xfrm>
                <a:off x="3640" y="30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5" name="Freeform 1840"/>
              <p:cNvSpPr>
                <a:spLocks/>
              </p:cNvSpPr>
              <p:nvPr/>
            </p:nvSpPr>
            <p:spPr bwMode="auto">
              <a:xfrm>
                <a:off x="3640" y="3088"/>
                <a:ext cx="180" cy="34"/>
              </a:xfrm>
              <a:custGeom>
                <a:avLst/>
                <a:gdLst/>
                <a:ahLst/>
                <a:cxnLst>
                  <a:cxn ang="0">
                    <a:pos x="1500" y="145"/>
                  </a:cxn>
                  <a:cxn ang="0">
                    <a:pos x="752" y="4"/>
                  </a:cxn>
                  <a:cxn ang="0">
                    <a:pos x="0" y="133"/>
                  </a:cxn>
                  <a:cxn ang="0">
                    <a:pos x="749" y="274"/>
                  </a:cxn>
                  <a:cxn ang="0">
                    <a:pos x="1500" y="145"/>
                  </a:cxn>
                </a:cxnLst>
                <a:rect l="0" t="0" r="r" b="b"/>
                <a:pathLst>
                  <a:path w="1501" h="277">
                    <a:moveTo>
                      <a:pt x="1500" y="145"/>
                    </a:moveTo>
                    <a:cubicBezTo>
                      <a:pt x="1501" y="70"/>
                      <a:pt x="1166" y="7"/>
                      <a:pt x="752" y="4"/>
                    </a:cubicBezTo>
                    <a:cubicBezTo>
                      <a:pt x="337" y="0"/>
                      <a:pt x="1" y="58"/>
                      <a:pt x="0" y="133"/>
                    </a:cubicBezTo>
                    <a:cubicBezTo>
                      <a:pt x="0" y="207"/>
                      <a:pt x="335" y="270"/>
                      <a:pt x="749" y="274"/>
                    </a:cubicBezTo>
                    <a:cubicBezTo>
                      <a:pt x="1164" y="277"/>
                      <a:pt x="1500" y="219"/>
                      <a:pt x="1500" y="145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6" name="Freeform 1841"/>
              <p:cNvSpPr>
                <a:spLocks/>
              </p:cNvSpPr>
              <p:nvPr/>
            </p:nvSpPr>
            <p:spPr bwMode="auto">
              <a:xfrm>
                <a:off x="3640" y="30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7" name="Freeform 1842"/>
              <p:cNvSpPr>
                <a:spLocks/>
              </p:cNvSpPr>
              <p:nvPr/>
            </p:nvSpPr>
            <p:spPr bwMode="auto">
              <a:xfrm>
                <a:off x="3640" y="30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4" name="Group 1849"/>
            <p:cNvGrpSpPr>
              <a:grpSpLocks/>
            </p:cNvGrpSpPr>
            <p:nvPr/>
          </p:nvGrpSpPr>
          <p:grpSpPr bwMode="auto">
            <a:xfrm>
              <a:off x="5754688" y="4903788"/>
              <a:ext cx="342900" cy="93663"/>
              <a:chOff x="3625" y="3089"/>
              <a:chExt cx="216" cy="59"/>
            </a:xfrm>
          </p:grpSpPr>
          <p:sp>
            <p:nvSpPr>
              <p:cNvPr id="1819" name="Freeform 1844"/>
              <p:cNvSpPr>
                <a:spLocks/>
              </p:cNvSpPr>
              <p:nvPr/>
            </p:nvSpPr>
            <p:spPr bwMode="auto">
              <a:xfrm>
                <a:off x="3633" y="3097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2" y="91"/>
                  </a:cxn>
                  <a:cxn ang="0">
                    <a:pos x="1" y="320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8" y="8"/>
                      <a:pt x="870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6" y="42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0" name="Freeform 1845"/>
              <p:cNvSpPr>
                <a:spLocks/>
              </p:cNvSpPr>
              <p:nvPr/>
            </p:nvSpPr>
            <p:spPr bwMode="auto">
              <a:xfrm>
                <a:off x="3625" y="30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1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1"/>
                  </a:cxn>
                </a:cxnLst>
                <a:rect l="0" t="0" r="r" b="b"/>
                <a:pathLst>
                  <a:path w="1736" h="425">
                    <a:moveTo>
                      <a:pt x="867" y="421"/>
                    </a:moveTo>
                    <a:cubicBezTo>
                      <a:pt x="1345" y="425"/>
                      <a:pt x="1734" y="386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1" name="Freeform 1846"/>
              <p:cNvSpPr>
                <a:spLocks/>
              </p:cNvSpPr>
              <p:nvPr/>
            </p:nvSpPr>
            <p:spPr bwMode="auto">
              <a:xfrm>
                <a:off x="3625" y="31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5"/>
                  </a:cxn>
                  <a:cxn ang="0">
                    <a:pos x="868" y="4"/>
                  </a:cxn>
                  <a:cxn ang="0">
                    <a:pos x="1" y="91"/>
                  </a:cxn>
                  <a:cxn ang="0">
                    <a:pos x="867" y="192"/>
                  </a:cxn>
                  <a:cxn ang="0">
                    <a:pos x="1734" y="105"/>
                  </a:cxn>
                </a:cxnLst>
                <a:rect l="0" t="0" r="r" b="b"/>
                <a:pathLst>
                  <a:path w="1735" h="196">
                    <a:moveTo>
                      <a:pt x="1734" y="105"/>
                    </a:moveTo>
                    <a:cubicBezTo>
                      <a:pt x="1735" y="53"/>
                      <a:pt x="1347" y="8"/>
                      <a:pt x="868" y="4"/>
                    </a:cubicBezTo>
                    <a:cubicBezTo>
                      <a:pt x="390" y="0"/>
                      <a:pt x="1" y="39"/>
                      <a:pt x="1" y="91"/>
                    </a:cubicBezTo>
                    <a:cubicBezTo>
                      <a:pt x="0" y="143"/>
                      <a:pt x="388" y="188"/>
                      <a:pt x="867" y="192"/>
                    </a:cubicBezTo>
                    <a:cubicBezTo>
                      <a:pt x="1345" y="196"/>
                      <a:pt x="1734" y="157"/>
                      <a:pt x="1734" y="10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2" name="Freeform 1847"/>
              <p:cNvSpPr>
                <a:spLocks/>
              </p:cNvSpPr>
              <p:nvPr/>
            </p:nvSpPr>
            <p:spPr bwMode="auto">
              <a:xfrm>
                <a:off x="3625" y="30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1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1"/>
                  </a:cxn>
                </a:cxnLst>
                <a:rect l="0" t="0" r="r" b="b"/>
                <a:pathLst>
                  <a:path w="1736" h="425">
                    <a:moveTo>
                      <a:pt x="867" y="421"/>
                    </a:moveTo>
                    <a:cubicBezTo>
                      <a:pt x="1345" y="425"/>
                      <a:pt x="1734" y="386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23" name="Freeform 1848"/>
              <p:cNvSpPr>
                <a:spLocks/>
              </p:cNvSpPr>
              <p:nvPr/>
            </p:nvSpPr>
            <p:spPr bwMode="auto">
              <a:xfrm>
                <a:off x="3625" y="31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6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5" name="Group 1852"/>
            <p:cNvGrpSpPr>
              <a:grpSpLocks/>
            </p:cNvGrpSpPr>
            <p:nvPr/>
          </p:nvGrpSpPr>
          <p:grpSpPr bwMode="auto">
            <a:xfrm>
              <a:off x="5775325" y="4951413"/>
              <a:ext cx="288925" cy="28575"/>
              <a:chOff x="3638" y="3119"/>
              <a:chExt cx="182" cy="18"/>
            </a:xfrm>
          </p:grpSpPr>
          <p:sp>
            <p:nvSpPr>
              <p:cNvPr id="1817" name="Freeform 1850"/>
              <p:cNvSpPr>
                <a:spLocks/>
              </p:cNvSpPr>
              <p:nvPr/>
            </p:nvSpPr>
            <p:spPr bwMode="auto">
              <a:xfrm>
                <a:off x="3638" y="31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7" y="80"/>
                  </a:cxn>
                  <a:cxn ang="0">
                    <a:pos x="759" y="3"/>
                  </a:cxn>
                  <a:cxn ang="0">
                    <a:pos x="0" y="68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8">
                    <a:moveTo>
                      <a:pt x="758" y="145"/>
                    </a:moveTo>
                    <a:cubicBezTo>
                      <a:pt x="1177" y="148"/>
                      <a:pt x="1516" y="119"/>
                      <a:pt x="1517" y="80"/>
                    </a:cubicBezTo>
                    <a:cubicBezTo>
                      <a:pt x="1517" y="41"/>
                      <a:pt x="1178" y="7"/>
                      <a:pt x="759" y="3"/>
                    </a:cubicBezTo>
                    <a:cubicBezTo>
                      <a:pt x="340" y="0"/>
                      <a:pt x="0" y="29"/>
                      <a:pt x="0" y="68"/>
                    </a:cubicBezTo>
                    <a:cubicBezTo>
                      <a:pt x="0" y="107"/>
                      <a:pt x="339" y="141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8" name="Freeform 1851"/>
              <p:cNvSpPr>
                <a:spLocks/>
              </p:cNvSpPr>
              <p:nvPr/>
            </p:nvSpPr>
            <p:spPr bwMode="auto">
              <a:xfrm>
                <a:off x="3638" y="31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6" name="Group 1855"/>
            <p:cNvGrpSpPr>
              <a:grpSpLocks/>
            </p:cNvGrpSpPr>
            <p:nvPr/>
          </p:nvGrpSpPr>
          <p:grpSpPr bwMode="auto">
            <a:xfrm>
              <a:off x="5783263" y="4953001"/>
              <a:ext cx="271462" cy="26988"/>
              <a:chOff x="3643" y="3120"/>
              <a:chExt cx="171" cy="17"/>
            </a:xfrm>
          </p:grpSpPr>
          <p:sp>
            <p:nvSpPr>
              <p:cNvPr id="1815" name="Freeform 1853"/>
              <p:cNvSpPr>
                <a:spLocks/>
              </p:cNvSpPr>
              <p:nvPr/>
            </p:nvSpPr>
            <p:spPr bwMode="auto">
              <a:xfrm>
                <a:off x="3643" y="31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7"/>
                  </a:cxn>
                  <a:cxn ang="0">
                    <a:pos x="1425" y="76"/>
                  </a:cxn>
                  <a:cxn ang="0">
                    <a:pos x="713" y="3"/>
                  </a:cxn>
                  <a:cxn ang="0">
                    <a:pos x="0" y="64"/>
                  </a:cxn>
                  <a:cxn ang="0">
                    <a:pos x="712" y="137"/>
                  </a:cxn>
                </a:cxnLst>
                <a:rect l="0" t="0" r="r" b="b"/>
                <a:pathLst>
                  <a:path w="1425" h="140">
                    <a:moveTo>
                      <a:pt x="712" y="137"/>
                    </a:moveTo>
                    <a:cubicBezTo>
                      <a:pt x="1105" y="140"/>
                      <a:pt x="1424" y="113"/>
                      <a:pt x="1425" y="76"/>
                    </a:cubicBezTo>
                    <a:cubicBezTo>
                      <a:pt x="1425" y="39"/>
                      <a:pt x="1106" y="7"/>
                      <a:pt x="713" y="3"/>
                    </a:cubicBezTo>
                    <a:cubicBezTo>
                      <a:pt x="319" y="0"/>
                      <a:pt x="0" y="28"/>
                      <a:pt x="0" y="64"/>
                    </a:cubicBezTo>
                    <a:cubicBezTo>
                      <a:pt x="0" y="101"/>
                      <a:pt x="318" y="134"/>
                      <a:pt x="712" y="137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6" name="Freeform 1854"/>
              <p:cNvSpPr>
                <a:spLocks/>
              </p:cNvSpPr>
              <p:nvPr/>
            </p:nvSpPr>
            <p:spPr bwMode="auto">
              <a:xfrm>
                <a:off x="3643" y="31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7" name="Group 1860"/>
            <p:cNvGrpSpPr>
              <a:grpSpLocks/>
            </p:cNvGrpSpPr>
            <p:nvPr/>
          </p:nvGrpSpPr>
          <p:grpSpPr bwMode="auto">
            <a:xfrm>
              <a:off x="5880100" y="4999038"/>
              <a:ext cx="287337" cy="115888"/>
              <a:chOff x="3704" y="3149"/>
              <a:chExt cx="181" cy="73"/>
            </a:xfrm>
          </p:grpSpPr>
          <p:sp>
            <p:nvSpPr>
              <p:cNvPr id="1811" name="Freeform 1856"/>
              <p:cNvSpPr>
                <a:spLocks/>
              </p:cNvSpPr>
              <p:nvPr/>
            </p:nvSpPr>
            <p:spPr bwMode="auto">
              <a:xfrm>
                <a:off x="3704" y="3149"/>
                <a:ext cx="181" cy="73"/>
              </a:xfrm>
              <a:custGeom>
                <a:avLst/>
                <a:gdLst/>
                <a:ahLst/>
                <a:cxnLst>
                  <a:cxn ang="0">
                    <a:pos x="750" y="603"/>
                  </a:cxn>
                  <a:cxn ang="0">
                    <a:pos x="1501" y="474"/>
                  </a:cxn>
                  <a:cxn ang="0">
                    <a:pos x="1503" y="144"/>
                  </a:cxn>
                  <a:cxn ang="0">
                    <a:pos x="755" y="3"/>
                  </a:cxn>
                  <a:cxn ang="0">
                    <a:pos x="3" y="132"/>
                  </a:cxn>
                  <a:cxn ang="0">
                    <a:pos x="1" y="462"/>
                  </a:cxn>
                  <a:cxn ang="0">
                    <a:pos x="750" y="603"/>
                  </a:cxn>
                </a:cxnLst>
                <a:rect l="0" t="0" r="r" b="b"/>
                <a:pathLst>
                  <a:path w="1504" h="606">
                    <a:moveTo>
                      <a:pt x="750" y="603"/>
                    </a:moveTo>
                    <a:cubicBezTo>
                      <a:pt x="1164" y="606"/>
                      <a:pt x="1500" y="549"/>
                      <a:pt x="1501" y="474"/>
                    </a:cubicBezTo>
                    <a:lnTo>
                      <a:pt x="1503" y="144"/>
                    </a:lnTo>
                    <a:cubicBezTo>
                      <a:pt x="1504" y="70"/>
                      <a:pt x="1169" y="6"/>
                      <a:pt x="755" y="3"/>
                    </a:cubicBezTo>
                    <a:cubicBezTo>
                      <a:pt x="340" y="0"/>
                      <a:pt x="4" y="58"/>
                      <a:pt x="3" y="132"/>
                    </a:cubicBezTo>
                    <a:lnTo>
                      <a:pt x="1" y="462"/>
                    </a:lnTo>
                    <a:cubicBezTo>
                      <a:pt x="0" y="537"/>
                      <a:pt x="335" y="600"/>
                      <a:pt x="750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2" name="Freeform 1857"/>
              <p:cNvSpPr>
                <a:spLocks/>
              </p:cNvSpPr>
              <p:nvPr/>
            </p:nvSpPr>
            <p:spPr bwMode="auto">
              <a:xfrm>
                <a:off x="3704" y="3188"/>
                <a:ext cx="180" cy="34"/>
              </a:xfrm>
              <a:custGeom>
                <a:avLst/>
                <a:gdLst/>
                <a:ahLst/>
                <a:cxnLst>
                  <a:cxn ang="0">
                    <a:pos x="1501" y="144"/>
                  </a:cxn>
                  <a:cxn ang="0">
                    <a:pos x="752" y="3"/>
                  </a:cxn>
                  <a:cxn ang="0">
                    <a:pos x="1" y="132"/>
                  </a:cxn>
                  <a:cxn ang="0">
                    <a:pos x="750" y="273"/>
                  </a:cxn>
                  <a:cxn ang="0">
                    <a:pos x="1501" y="144"/>
                  </a:cxn>
                </a:cxnLst>
                <a:rect l="0" t="0" r="r" b="b"/>
                <a:pathLst>
                  <a:path w="1501" h="276">
                    <a:moveTo>
                      <a:pt x="1501" y="144"/>
                    </a:moveTo>
                    <a:cubicBezTo>
                      <a:pt x="1501" y="70"/>
                      <a:pt x="1166" y="7"/>
                      <a:pt x="752" y="3"/>
                    </a:cubicBezTo>
                    <a:cubicBezTo>
                      <a:pt x="338" y="0"/>
                      <a:pt x="1" y="58"/>
                      <a:pt x="1" y="132"/>
                    </a:cubicBezTo>
                    <a:cubicBezTo>
                      <a:pt x="0" y="207"/>
                      <a:pt x="335" y="270"/>
                      <a:pt x="750" y="273"/>
                    </a:cubicBezTo>
                    <a:cubicBezTo>
                      <a:pt x="1164" y="276"/>
                      <a:pt x="1500" y="219"/>
                      <a:pt x="1501" y="144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3" name="Freeform 1858"/>
              <p:cNvSpPr>
                <a:spLocks/>
              </p:cNvSpPr>
              <p:nvPr/>
            </p:nvSpPr>
            <p:spPr bwMode="auto">
              <a:xfrm>
                <a:off x="3704" y="3149"/>
                <a:ext cx="181" cy="73"/>
              </a:xfrm>
              <a:custGeom>
                <a:avLst/>
                <a:gdLst/>
                <a:ahLst/>
                <a:cxnLst>
                  <a:cxn ang="0">
                    <a:pos x="750" y="603"/>
                  </a:cxn>
                  <a:cxn ang="0">
                    <a:pos x="1501" y="474"/>
                  </a:cxn>
                  <a:cxn ang="0">
                    <a:pos x="1503" y="144"/>
                  </a:cxn>
                  <a:cxn ang="0">
                    <a:pos x="755" y="3"/>
                  </a:cxn>
                  <a:cxn ang="0">
                    <a:pos x="3" y="132"/>
                  </a:cxn>
                  <a:cxn ang="0">
                    <a:pos x="1" y="462"/>
                  </a:cxn>
                  <a:cxn ang="0">
                    <a:pos x="750" y="603"/>
                  </a:cxn>
                </a:cxnLst>
                <a:rect l="0" t="0" r="r" b="b"/>
                <a:pathLst>
                  <a:path w="1504" h="606">
                    <a:moveTo>
                      <a:pt x="750" y="603"/>
                    </a:moveTo>
                    <a:cubicBezTo>
                      <a:pt x="1164" y="606"/>
                      <a:pt x="1500" y="549"/>
                      <a:pt x="1501" y="474"/>
                    </a:cubicBezTo>
                    <a:lnTo>
                      <a:pt x="1503" y="144"/>
                    </a:lnTo>
                    <a:cubicBezTo>
                      <a:pt x="1504" y="70"/>
                      <a:pt x="1169" y="6"/>
                      <a:pt x="755" y="3"/>
                    </a:cubicBezTo>
                    <a:cubicBezTo>
                      <a:pt x="340" y="0"/>
                      <a:pt x="4" y="58"/>
                      <a:pt x="3" y="132"/>
                    </a:cubicBezTo>
                    <a:lnTo>
                      <a:pt x="1" y="462"/>
                    </a:lnTo>
                    <a:cubicBezTo>
                      <a:pt x="0" y="537"/>
                      <a:pt x="335" y="600"/>
                      <a:pt x="750" y="60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4" name="Freeform 1859"/>
              <p:cNvSpPr>
                <a:spLocks/>
              </p:cNvSpPr>
              <p:nvPr/>
            </p:nvSpPr>
            <p:spPr bwMode="auto">
              <a:xfrm>
                <a:off x="3704" y="31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8" name="Group 1866"/>
            <p:cNvGrpSpPr>
              <a:grpSpLocks/>
            </p:cNvGrpSpPr>
            <p:nvPr/>
          </p:nvGrpSpPr>
          <p:grpSpPr bwMode="auto">
            <a:xfrm>
              <a:off x="5857875" y="5062538"/>
              <a:ext cx="342900" cy="93663"/>
              <a:chOff x="3690" y="3189"/>
              <a:chExt cx="216" cy="59"/>
            </a:xfrm>
          </p:grpSpPr>
          <p:sp>
            <p:nvSpPr>
              <p:cNvPr id="1806" name="Freeform 1861"/>
              <p:cNvSpPr>
                <a:spLocks/>
              </p:cNvSpPr>
              <p:nvPr/>
            </p:nvSpPr>
            <p:spPr bwMode="auto">
              <a:xfrm>
                <a:off x="3698" y="3197"/>
                <a:ext cx="208" cy="51"/>
              </a:xfrm>
              <a:custGeom>
                <a:avLst/>
                <a:gdLst/>
                <a:ahLst/>
                <a:cxnLst>
                  <a:cxn ang="0">
                    <a:pos x="866" y="421"/>
                  </a:cxn>
                  <a:cxn ang="0">
                    <a:pos x="1734" y="334"/>
                  </a:cxn>
                  <a:cxn ang="0">
                    <a:pos x="1735" y="105"/>
                  </a:cxn>
                  <a:cxn ang="0">
                    <a:pos x="869" y="4"/>
                  </a:cxn>
                  <a:cxn ang="0">
                    <a:pos x="2" y="91"/>
                  </a:cxn>
                  <a:cxn ang="0">
                    <a:pos x="0" y="320"/>
                  </a:cxn>
                  <a:cxn ang="0">
                    <a:pos x="866" y="421"/>
                  </a:cxn>
                </a:cxnLst>
                <a:rect l="0" t="0" r="r" b="b"/>
                <a:pathLst>
                  <a:path w="1736" h="425">
                    <a:moveTo>
                      <a:pt x="866" y="421"/>
                    </a:moveTo>
                    <a:cubicBezTo>
                      <a:pt x="1345" y="425"/>
                      <a:pt x="1733" y="386"/>
                      <a:pt x="1734" y="334"/>
                    </a:cubicBezTo>
                    <a:lnTo>
                      <a:pt x="1735" y="105"/>
                    </a:lnTo>
                    <a:cubicBezTo>
                      <a:pt x="1736" y="53"/>
                      <a:pt x="1348" y="8"/>
                      <a:pt x="869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0" y="320"/>
                    </a:lnTo>
                    <a:cubicBezTo>
                      <a:pt x="0" y="372"/>
                      <a:pt x="387" y="417"/>
                      <a:pt x="866" y="421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7" name="Freeform 1862"/>
              <p:cNvSpPr>
                <a:spLocks/>
              </p:cNvSpPr>
              <p:nvPr/>
            </p:nvSpPr>
            <p:spPr bwMode="auto">
              <a:xfrm>
                <a:off x="3690" y="3189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3"/>
                  </a:cxn>
                  <a:cxn ang="0">
                    <a:pos x="1736" y="104"/>
                  </a:cxn>
                  <a:cxn ang="0">
                    <a:pos x="870" y="3"/>
                  </a:cxn>
                  <a:cxn ang="0">
                    <a:pos x="2" y="90"/>
                  </a:cxn>
                  <a:cxn ang="0">
                    <a:pos x="1" y="319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3"/>
                    </a:cubicBezTo>
                    <a:lnTo>
                      <a:pt x="1736" y="104"/>
                    </a:lnTo>
                    <a:cubicBezTo>
                      <a:pt x="1736" y="52"/>
                      <a:pt x="1348" y="7"/>
                      <a:pt x="870" y="3"/>
                    </a:cubicBezTo>
                    <a:cubicBezTo>
                      <a:pt x="391" y="0"/>
                      <a:pt x="3" y="38"/>
                      <a:pt x="2" y="90"/>
                    </a:cubicBezTo>
                    <a:lnTo>
                      <a:pt x="1" y="319"/>
                    </a:lnTo>
                    <a:cubicBezTo>
                      <a:pt x="0" y="371"/>
                      <a:pt x="388" y="416"/>
                      <a:pt x="866" y="42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8" name="Freeform 1863"/>
              <p:cNvSpPr>
                <a:spLocks/>
              </p:cNvSpPr>
              <p:nvPr/>
            </p:nvSpPr>
            <p:spPr bwMode="auto">
              <a:xfrm>
                <a:off x="3690" y="32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4"/>
                  </a:cxn>
                  <a:cxn ang="0">
                    <a:pos x="868" y="4"/>
                  </a:cxn>
                  <a:cxn ang="0">
                    <a:pos x="1" y="90"/>
                  </a:cxn>
                  <a:cxn ang="0">
                    <a:pos x="866" y="191"/>
                  </a:cxn>
                  <a:cxn ang="0">
                    <a:pos x="1734" y="104"/>
                  </a:cxn>
                </a:cxnLst>
                <a:rect l="0" t="0" r="r" b="b"/>
                <a:pathLst>
                  <a:path w="1734" h="195">
                    <a:moveTo>
                      <a:pt x="1734" y="104"/>
                    </a:moveTo>
                    <a:cubicBezTo>
                      <a:pt x="1734" y="53"/>
                      <a:pt x="1347" y="8"/>
                      <a:pt x="868" y="4"/>
                    </a:cubicBezTo>
                    <a:cubicBezTo>
                      <a:pt x="389" y="0"/>
                      <a:pt x="1" y="39"/>
                      <a:pt x="1" y="90"/>
                    </a:cubicBezTo>
                    <a:cubicBezTo>
                      <a:pt x="0" y="142"/>
                      <a:pt x="388" y="187"/>
                      <a:pt x="866" y="191"/>
                    </a:cubicBezTo>
                    <a:cubicBezTo>
                      <a:pt x="1345" y="195"/>
                      <a:pt x="1733" y="156"/>
                      <a:pt x="1734" y="104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9" name="Freeform 1864"/>
              <p:cNvSpPr>
                <a:spLocks/>
              </p:cNvSpPr>
              <p:nvPr/>
            </p:nvSpPr>
            <p:spPr bwMode="auto">
              <a:xfrm>
                <a:off x="3690" y="3189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3"/>
                  </a:cxn>
                  <a:cxn ang="0">
                    <a:pos x="1736" y="104"/>
                  </a:cxn>
                  <a:cxn ang="0">
                    <a:pos x="870" y="3"/>
                  </a:cxn>
                  <a:cxn ang="0">
                    <a:pos x="2" y="90"/>
                  </a:cxn>
                  <a:cxn ang="0">
                    <a:pos x="1" y="319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3"/>
                    </a:cubicBezTo>
                    <a:lnTo>
                      <a:pt x="1736" y="104"/>
                    </a:lnTo>
                    <a:cubicBezTo>
                      <a:pt x="1736" y="52"/>
                      <a:pt x="1348" y="7"/>
                      <a:pt x="870" y="3"/>
                    </a:cubicBezTo>
                    <a:cubicBezTo>
                      <a:pt x="391" y="0"/>
                      <a:pt x="3" y="38"/>
                      <a:pt x="2" y="90"/>
                    </a:cubicBezTo>
                    <a:lnTo>
                      <a:pt x="1" y="319"/>
                    </a:lnTo>
                    <a:cubicBezTo>
                      <a:pt x="0" y="371"/>
                      <a:pt x="388" y="416"/>
                      <a:pt x="866" y="42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10" name="Freeform 1865"/>
              <p:cNvSpPr>
                <a:spLocks/>
              </p:cNvSpPr>
              <p:nvPr/>
            </p:nvSpPr>
            <p:spPr bwMode="auto">
              <a:xfrm>
                <a:off x="3690" y="32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39" name="Group 1869"/>
            <p:cNvGrpSpPr>
              <a:grpSpLocks/>
            </p:cNvGrpSpPr>
            <p:nvPr/>
          </p:nvGrpSpPr>
          <p:grpSpPr bwMode="auto">
            <a:xfrm>
              <a:off x="5878513" y="5110163"/>
              <a:ext cx="288925" cy="28575"/>
              <a:chOff x="3703" y="3219"/>
              <a:chExt cx="182" cy="18"/>
            </a:xfrm>
          </p:grpSpPr>
          <p:sp>
            <p:nvSpPr>
              <p:cNvPr id="1804" name="Freeform 1867"/>
              <p:cNvSpPr>
                <a:spLocks/>
              </p:cNvSpPr>
              <p:nvPr/>
            </p:nvSpPr>
            <p:spPr bwMode="auto">
              <a:xfrm>
                <a:off x="3703" y="32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6" y="80"/>
                  </a:cxn>
                  <a:cxn ang="0">
                    <a:pos x="759" y="3"/>
                  </a:cxn>
                  <a:cxn ang="0">
                    <a:pos x="0" y="68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9">
                    <a:moveTo>
                      <a:pt x="758" y="145"/>
                    </a:moveTo>
                    <a:cubicBezTo>
                      <a:pt x="1176" y="149"/>
                      <a:pt x="1516" y="120"/>
                      <a:pt x="1516" y="80"/>
                    </a:cubicBezTo>
                    <a:cubicBezTo>
                      <a:pt x="1517" y="41"/>
                      <a:pt x="1178" y="7"/>
                      <a:pt x="759" y="3"/>
                    </a:cubicBezTo>
                    <a:cubicBezTo>
                      <a:pt x="340" y="0"/>
                      <a:pt x="0" y="29"/>
                      <a:pt x="0" y="68"/>
                    </a:cubicBezTo>
                    <a:cubicBezTo>
                      <a:pt x="0" y="107"/>
                      <a:pt x="339" y="142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5" name="Freeform 1868"/>
              <p:cNvSpPr>
                <a:spLocks/>
              </p:cNvSpPr>
              <p:nvPr/>
            </p:nvSpPr>
            <p:spPr bwMode="auto">
              <a:xfrm>
                <a:off x="3703" y="32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0" name="Group 1872"/>
            <p:cNvGrpSpPr>
              <a:grpSpLocks/>
            </p:cNvGrpSpPr>
            <p:nvPr/>
          </p:nvGrpSpPr>
          <p:grpSpPr bwMode="auto">
            <a:xfrm>
              <a:off x="5886450" y="5111751"/>
              <a:ext cx="271462" cy="26988"/>
              <a:chOff x="3708" y="3220"/>
              <a:chExt cx="171" cy="17"/>
            </a:xfrm>
          </p:grpSpPr>
          <p:sp>
            <p:nvSpPr>
              <p:cNvPr id="1802" name="Freeform 1870"/>
              <p:cNvSpPr>
                <a:spLocks/>
              </p:cNvSpPr>
              <p:nvPr/>
            </p:nvSpPr>
            <p:spPr bwMode="auto">
              <a:xfrm>
                <a:off x="3708" y="32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6"/>
                  </a:cxn>
                  <a:cxn ang="0">
                    <a:pos x="1425" y="75"/>
                  </a:cxn>
                  <a:cxn ang="0">
                    <a:pos x="714" y="3"/>
                  </a:cxn>
                  <a:cxn ang="0">
                    <a:pos x="0" y="64"/>
                  </a:cxn>
                  <a:cxn ang="0">
                    <a:pos x="712" y="136"/>
                  </a:cxn>
                </a:cxnLst>
                <a:rect l="0" t="0" r="r" b="b"/>
                <a:pathLst>
                  <a:path w="1426" h="139">
                    <a:moveTo>
                      <a:pt x="712" y="136"/>
                    </a:moveTo>
                    <a:cubicBezTo>
                      <a:pt x="1106" y="139"/>
                      <a:pt x="1425" y="112"/>
                      <a:pt x="1425" y="75"/>
                    </a:cubicBezTo>
                    <a:cubicBezTo>
                      <a:pt x="1426" y="38"/>
                      <a:pt x="1107" y="6"/>
                      <a:pt x="714" y="3"/>
                    </a:cubicBezTo>
                    <a:cubicBezTo>
                      <a:pt x="320" y="0"/>
                      <a:pt x="1" y="27"/>
                      <a:pt x="0" y="64"/>
                    </a:cubicBezTo>
                    <a:cubicBezTo>
                      <a:pt x="0" y="101"/>
                      <a:pt x="319" y="133"/>
                      <a:pt x="712" y="136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3" name="Freeform 1871"/>
              <p:cNvSpPr>
                <a:spLocks/>
              </p:cNvSpPr>
              <p:nvPr/>
            </p:nvSpPr>
            <p:spPr bwMode="auto">
              <a:xfrm>
                <a:off x="3708" y="32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1" name="Group 1877"/>
            <p:cNvGrpSpPr>
              <a:grpSpLocks/>
            </p:cNvGrpSpPr>
            <p:nvPr/>
          </p:nvGrpSpPr>
          <p:grpSpPr bwMode="auto">
            <a:xfrm>
              <a:off x="5753100" y="5157788"/>
              <a:ext cx="287337" cy="115888"/>
              <a:chOff x="3624" y="3249"/>
              <a:chExt cx="181" cy="73"/>
            </a:xfrm>
          </p:grpSpPr>
          <p:sp>
            <p:nvSpPr>
              <p:cNvPr id="1798" name="Freeform 1873"/>
              <p:cNvSpPr>
                <a:spLocks/>
              </p:cNvSpPr>
              <p:nvPr/>
            </p:nvSpPr>
            <p:spPr bwMode="auto">
              <a:xfrm>
                <a:off x="3624" y="32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3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3"/>
                  </a:cxn>
                  <a:cxn ang="0">
                    <a:pos x="3" y="132"/>
                  </a:cxn>
                  <a:cxn ang="0">
                    <a:pos x="0" y="462"/>
                  </a:cxn>
                  <a:cxn ang="0">
                    <a:pos x="749" y="603"/>
                  </a:cxn>
                </a:cxnLst>
                <a:rect l="0" t="0" r="r" b="b"/>
                <a:pathLst>
                  <a:path w="1503" h="607">
                    <a:moveTo>
                      <a:pt x="749" y="603"/>
                    </a:moveTo>
                    <a:cubicBezTo>
                      <a:pt x="1163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3" y="70"/>
                      <a:pt x="1168" y="7"/>
                      <a:pt x="754" y="3"/>
                    </a:cubicBezTo>
                    <a:cubicBezTo>
                      <a:pt x="340" y="0"/>
                      <a:pt x="3" y="58"/>
                      <a:pt x="3" y="132"/>
                    </a:cubicBezTo>
                    <a:lnTo>
                      <a:pt x="0" y="462"/>
                    </a:lnTo>
                    <a:cubicBezTo>
                      <a:pt x="0" y="537"/>
                      <a:pt x="335" y="600"/>
                      <a:pt x="749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9" name="Freeform 1874"/>
              <p:cNvSpPr>
                <a:spLocks/>
              </p:cNvSpPr>
              <p:nvPr/>
            </p:nvSpPr>
            <p:spPr bwMode="auto">
              <a:xfrm>
                <a:off x="3624" y="3288"/>
                <a:ext cx="180" cy="34"/>
              </a:xfrm>
              <a:custGeom>
                <a:avLst/>
                <a:gdLst/>
                <a:ahLst/>
                <a:cxnLst>
                  <a:cxn ang="0">
                    <a:pos x="1500" y="145"/>
                  </a:cxn>
                  <a:cxn ang="0">
                    <a:pos x="751" y="3"/>
                  </a:cxn>
                  <a:cxn ang="0">
                    <a:pos x="0" y="132"/>
                  </a:cxn>
                  <a:cxn ang="0">
                    <a:pos x="749" y="273"/>
                  </a:cxn>
                  <a:cxn ang="0">
                    <a:pos x="1500" y="145"/>
                  </a:cxn>
                </a:cxnLst>
                <a:rect l="0" t="0" r="r" b="b"/>
                <a:pathLst>
                  <a:path w="1501" h="277">
                    <a:moveTo>
                      <a:pt x="1500" y="145"/>
                    </a:moveTo>
                    <a:cubicBezTo>
                      <a:pt x="1501" y="70"/>
                      <a:pt x="1165" y="7"/>
                      <a:pt x="751" y="3"/>
                    </a:cubicBezTo>
                    <a:cubicBezTo>
                      <a:pt x="337" y="0"/>
                      <a:pt x="1" y="58"/>
                      <a:pt x="0" y="132"/>
                    </a:cubicBezTo>
                    <a:cubicBezTo>
                      <a:pt x="0" y="207"/>
                      <a:pt x="335" y="270"/>
                      <a:pt x="749" y="273"/>
                    </a:cubicBezTo>
                    <a:cubicBezTo>
                      <a:pt x="1163" y="277"/>
                      <a:pt x="1500" y="219"/>
                      <a:pt x="1500" y="145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0" name="Freeform 1875"/>
              <p:cNvSpPr>
                <a:spLocks/>
              </p:cNvSpPr>
              <p:nvPr/>
            </p:nvSpPr>
            <p:spPr bwMode="auto">
              <a:xfrm>
                <a:off x="3624" y="3249"/>
                <a:ext cx="180" cy="73"/>
              </a:xfrm>
              <a:custGeom>
                <a:avLst/>
                <a:gdLst/>
                <a:ahLst/>
                <a:cxnLst>
                  <a:cxn ang="0">
                    <a:pos x="749" y="603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3"/>
                  </a:cxn>
                  <a:cxn ang="0">
                    <a:pos x="3" y="132"/>
                  </a:cxn>
                  <a:cxn ang="0">
                    <a:pos x="0" y="462"/>
                  </a:cxn>
                  <a:cxn ang="0">
                    <a:pos x="749" y="603"/>
                  </a:cxn>
                </a:cxnLst>
                <a:rect l="0" t="0" r="r" b="b"/>
                <a:pathLst>
                  <a:path w="1503" h="607">
                    <a:moveTo>
                      <a:pt x="749" y="603"/>
                    </a:moveTo>
                    <a:cubicBezTo>
                      <a:pt x="1163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3" y="70"/>
                      <a:pt x="1168" y="7"/>
                      <a:pt x="754" y="3"/>
                    </a:cubicBezTo>
                    <a:cubicBezTo>
                      <a:pt x="340" y="0"/>
                      <a:pt x="3" y="58"/>
                      <a:pt x="3" y="132"/>
                    </a:cubicBezTo>
                    <a:lnTo>
                      <a:pt x="0" y="462"/>
                    </a:lnTo>
                    <a:cubicBezTo>
                      <a:pt x="0" y="537"/>
                      <a:pt x="335" y="600"/>
                      <a:pt x="749" y="60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01" name="Freeform 1876"/>
              <p:cNvSpPr>
                <a:spLocks/>
              </p:cNvSpPr>
              <p:nvPr/>
            </p:nvSpPr>
            <p:spPr bwMode="auto">
              <a:xfrm>
                <a:off x="3624" y="32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2" name="Group 1883"/>
            <p:cNvGrpSpPr>
              <a:grpSpLocks/>
            </p:cNvGrpSpPr>
            <p:nvPr/>
          </p:nvGrpSpPr>
          <p:grpSpPr bwMode="auto">
            <a:xfrm>
              <a:off x="5730875" y="5221288"/>
              <a:ext cx="342900" cy="93663"/>
              <a:chOff x="3610" y="3289"/>
              <a:chExt cx="216" cy="59"/>
            </a:xfrm>
          </p:grpSpPr>
          <p:sp>
            <p:nvSpPr>
              <p:cNvPr id="1793" name="Freeform 1878"/>
              <p:cNvSpPr>
                <a:spLocks/>
              </p:cNvSpPr>
              <p:nvPr/>
            </p:nvSpPr>
            <p:spPr bwMode="auto">
              <a:xfrm>
                <a:off x="3618" y="3297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3"/>
                  </a:cxn>
                  <a:cxn ang="0">
                    <a:pos x="1736" y="104"/>
                  </a:cxn>
                  <a:cxn ang="0">
                    <a:pos x="870" y="3"/>
                  </a:cxn>
                  <a:cxn ang="0">
                    <a:pos x="2" y="90"/>
                  </a:cxn>
                  <a:cxn ang="0">
                    <a:pos x="1" y="319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3"/>
                    </a:cubicBezTo>
                    <a:lnTo>
                      <a:pt x="1736" y="104"/>
                    </a:lnTo>
                    <a:cubicBezTo>
                      <a:pt x="1736" y="52"/>
                      <a:pt x="1348" y="7"/>
                      <a:pt x="870" y="3"/>
                    </a:cubicBezTo>
                    <a:cubicBezTo>
                      <a:pt x="391" y="0"/>
                      <a:pt x="3" y="38"/>
                      <a:pt x="2" y="90"/>
                    </a:cubicBezTo>
                    <a:lnTo>
                      <a:pt x="1" y="319"/>
                    </a:lnTo>
                    <a:cubicBezTo>
                      <a:pt x="0" y="371"/>
                      <a:pt x="388" y="416"/>
                      <a:pt x="866" y="42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4" name="Freeform 1879"/>
              <p:cNvSpPr>
                <a:spLocks/>
              </p:cNvSpPr>
              <p:nvPr/>
            </p:nvSpPr>
            <p:spPr bwMode="auto">
              <a:xfrm>
                <a:off x="3610" y="32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0"/>
                  </a:cxn>
                </a:cxnLst>
                <a:rect l="0" t="0" r="r" b="b"/>
                <a:pathLst>
                  <a:path w="1736" h="424">
                    <a:moveTo>
                      <a:pt x="867" y="420"/>
                    </a:moveTo>
                    <a:cubicBezTo>
                      <a:pt x="1345" y="424"/>
                      <a:pt x="1734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5" name="Freeform 1880"/>
              <p:cNvSpPr>
                <a:spLocks/>
              </p:cNvSpPr>
              <p:nvPr/>
            </p:nvSpPr>
            <p:spPr bwMode="auto">
              <a:xfrm>
                <a:off x="3610" y="33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5"/>
                  </a:cxn>
                  <a:cxn ang="0">
                    <a:pos x="868" y="4"/>
                  </a:cxn>
                  <a:cxn ang="0">
                    <a:pos x="1" y="91"/>
                  </a:cxn>
                  <a:cxn ang="0">
                    <a:pos x="867" y="191"/>
                  </a:cxn>
                  <a:cxn ang="0">
                    <a:pos x="1734" y="105"/>
                  </a:cxn>
                </a:cxnLst>
                <a:rect l="0" t="0" r="r" b="b"/>
                <a:pathLst>
                  <a:path w="1735" h="195">
                    <a:moveTo>
                      <a:pt x="1734" y="105"/>
                    </a:moveTo>
                    <a:cubicBezTo>
                      <a:pt x="1735" y="53"/>
                      <a:pt x="1347" y="8"/>
                      <a:pt x="868" y="4"/>
                    </a:cubicBezTo>
                    <a:cubicBezTo>
                      <a:pt x="390" y="0"/>
                      <a:pt x="1" y="39"/>
                      <a:pt x="1" y="91"/>
                    </a:cubicBezTo>
                    <a:cubicBezTo>
                      <a:pt x="0" y="143"/>
                      <a:pt x="388" y="188"/>
                      <a:pt x="867" y="191"/>
                    </a:cubicBezTo>
                    <a:cubicBezTo>
                      <a:pt x="1345" y="195"/>
                      <a:pt x="1734" y="156"/>
                      <a:pt x="1734" y="10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6" name="Freeform 1881"/>
              <p:cNvSpPr>
                <a:spLocks/>
              </p:cNvSpPr>
              <p:nvPr/>
            </p:nvSpPr>
            <p:spPr bwMode="auto">
              <a:xfrm>
                <a:off x="3610" y="32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0"/>
                  </a:cxn>
                </a:cxnLst>
                <a:rect l="0" t="0" r="r" b="b"/>
                <a:pathLst>
                  <a:path w="1736" h="424">
                    <a:moveTo>
                      <a:pt x="867" y="420"/>
                    </a:moveTo>
                    <a:cubicBezTo>
                      <a:pt x="1345" y="424"/>
                      <a:pt x="1734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7" name="Freeform 1882"/>
              <p:cNvSpPr>
                <a:spLocks/>
              </p:cNvSpPr>
              <p:nvPr/>
            </p:nvSpPr>
            <p:spPr bwMode="auto">
              <a:xfrm>
                <a:off x="3610" y="33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3" name="Group 1886"/>
            <p:cNvGrpSpPr>
              <a:grpSpLocks/>
            </p:cNvGrpSpPr>
            <p:nvPr/>
          </p:nvGrpSpPr>
          <p:grpSpPr bwMode="auto">
            <a:xfrm>
              <a:off x="5751513" y="5268913"/>
              <a:ext cx="288925" cy="28575"/>
              <a:chOff x="3623" y="3319"/>
              <a:chExt cx="182" cy="18"/>
            </a:xfrm>
          </p:grpSpPr>
          <p:sp>
            <p:nvSpPr>
              <p:cNvPr id="1791" name="Freeform 1884"/>
              <p:cNvSpPr>
                <a:spLocks/>
              </p:cNvSpPr>
              <p:nvPr/>
            </p:nvSpPr>
            <p:spPr bwMode="auto">
              <a:xfrm>
                <a:off x="3623" y="33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7" y="81"/>
                  </a:cxn>
                  <a:cxn ang="0">
                    <a:pos x="759" y="4"/>
                  </a:cxn>
                  <a:cxn ang="0">
                    <a:pos x="0" y="69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9">
                    <a:moveTo>
                      <a:pt x="758" y="145"/>
                    </a:moveTo>
                    <a:cubicBezTo>
                      <a:pt x="1177" y="149"/>
                      <a:pt x="1516" y="120"/>
                      <a:pt x="1517" y="81"/>
                    </a:cubicBezTo>
                    <a:cubicBezTo>
                      <a:pt x="1517" y="42"/>
                      <a:pt x="1178" y="7"/>
                      <a:pt x="759" y="4"/>
                    </a:cubicBezTo>
                    <a:cubicBezTo>
                      <a:pt x="340" y="0"/>
                      <a:pt x="0" y="29"/>
                      <a:pt x="0" y="69"/>
                    </a:cubicBezTo>
                    <a:cubicBezTo>
                      <a:pt x="0" y="108"/>
                      <a:pt x="339" y="142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2" name="Freeform 1885"/>
              <p:cNvSpPr>
                <a:spLocks/>
              </p:cNvSpPr>
              <p:nvPr/>
            </p:nvSpPr>
            <p:spPr bwMode="auto">
              <a:xfrm>
                <a:off x="3623" y="33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4" name="Group 1889"/>
            <p:cNvGrpSpPr>
              <a:grpSpLocks/>
            </p:cNvGrpSpPr>
            <p:nvPr/>
          </p:nvGrpSpPr>
          <p:grpSpPr bwMode="auto">
            <a:xfrm>
              <a:off x="5759450" y="5270501"/>
              <a:ext cx="271462" cy="26988"/>
              <a:chOff x="3628" y="3320"/>
              <a:chExt cx="171" cy="17"/>
            </a:xfrm>
          </p:grpSpPr>
          <p:sp>
            <p:nvSpPr>
              <p:cNvPr id="1789" name="Freeform 1887"/>
              <p:cNvSpPr>
                <a:spLocks/>
              </p:cNvSpPr>
              <p:nvPr/>
            </p:nvSpPr>
            <p:spPr bwMode="auto">
              <a:xfrm>
                <a:off x="3628" y="33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6"/>
                  </a:cxn>
                  <a:cxn ang="0">
                    <a:pos x="1425" y="76"/>
                  </a:cxn>
                  <a:cxn ang="0">
                    <a:pos x="713" y="3"/>
                  </a:cxn>
                  <a:cxn ang="0">
                    <a:pos x="0" y="64"/>
                  </a:cxn>
                  <a:cxn ang="0">
                    <a:pos x="712" y="136"/>
                  </a:cxn>
                </a:cxnLst>
                <a:rect l="0" t="0" r="r" b="b"/>
                <a:pathLst>
                  <a:path w="1425" h="140">
                    <a:moveTo>
                      <a:pt x="712" y="136"/>
                    </a:moveTo>
                    <a:cubicBezTo>
                      <a:pt x="1105" y="140"/>
                      <a:pt x="1424" y="112"/>
                      <a:pt x="1425" y="76"/>
                    </a:cubicBezTo>
                    <a:cubicBezTo>
                      <a:pt x="1425" y="39"/>
                      <a:pt x="1106" y="6"/>
                      <a:pt x="713" y="3"/>
                    </a:cubicBezTo>
                    <a:cubicBezTo>
                      <a:pt x="319" y="0"/>
                      <a:pt x="0" y="27"/>
                      <a:pt x="0" y="64"/>
                    </a:cubicBezTo>
                    <a:cubicBezTo>
                      <a:pt x="0" y="101"/>
                      <a:pt x="318" y="133"/>
                      <a:pt x="712" y="136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90" name="Freeform 1888"/>
              <p:cNvSpPr>
                <a:spLocks/>
              </p:cNvSpPr>
              <p:nvPr/>
            </p:nvSpPr>
            <p:spPr bwMode="auto">
              <a:xfrm>
                <a:off x="3628" y="33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5" name="Group 1894"/>
            <p:cNvGrpSpPr>
              <a:grpSpLocks/>
            </p:cNvGrpSpPr>
            <p:nvPr/>
          </p:nvGrpSpPr>
          <p:grpSpPr bwMode="auto">
            <a:xfrm>
              <a:off x="5854700" y="5316538"/>
              <a:ext cx="287337" cy="115888"/>
              <a:chOff x="3688" y="3349"/>
              <a:chExt cx="181" cy="73"/>
            </a:xfrm>
          </p:grpSpPr>
          <p:sp>
            <p:nvSpPr>
              <p:cNvPr id="1785" name="Freeform 1890"/>
              <p:cNvSpPr>
                <a:spLocks/>
              </p:cNvSpPr>
              <p:nvPr/>
            </p:nvSpPr>
            <p:spPr bwMode="auto">
              <a:xfrm>
                <a:off x="3688" y="33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6" name="Freeform 1891"/>
              <p:cNvSpPr>
                <a:spLocks/>
              </p:cNvSpPr>
              <p:nvPr/>
            </p:nvSpPr>
            <p:spPr bwMode="auto">
              <a:xfrm>
                <a:off x="3688" y="3388"/>
                <a:ext cx="180" cy="34"/>
              </a:xfrm>
              <a:custGeom>
                <a:avLst/>
                <a:gdLst/>
                <a:ahLst/>
                <a:cxnLst>
                  <a:cxn ang="0">
                    <a:pos x="1500" y="145"/>
                  </a:cxn>
                  <a:cxn ang="0">
                    <a:pos x="752" y="4"/>
                  </a:cxn>
                  <a:cxn ang="0">
                    <a:pos x="0" y="133"/>
                  </a:cxn>
                  <a:cxn ang="0">
                    <a:pos x="749" y="274"/>
                  </a:cxn>
                  <a:cxn ang="0">
                    <a:pos x="1500" y="145"/>
                  </a:cxn>
                </a:cxnLst>
                <a:rect l="0" t="0" r="r" b="b"/>
                <a:pathLst>
                  <a:path w="1501" h="277">
                    <a:moveTo>
                      <a:pt x="1500" y="145"/>
                    </a:moveTo>
                    <a:cubicBezTo>
                      <a:pt x="1501" y="70"/>
                      <a:pt x="1166" y="7"/>
                      <a:pt x="752" y="4"/>
                    </a:cubicBezTo>
                    <a:cubicBezTo>
                      <a:pt x="337" y="0"/>
                      <a:pt x="1" y="58"/>
                      <a:pt x="0" y="133"/>
                    </a:cubicBezTo>
                    <a:cubicBezTo>
                      <a:pt x="0" y="207"/>
                      <a:pt x="335" y="270"/>
                      <a:pt x="749" y="274"/>
                    </a:cubicBezTo>
                    <a:cubicBezTo>
                      <a:pt x="1164" y="277"/>
                      <a:pt x="1500" y="219"/>
                      <a:pt x="1500" y="145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7" name="Freeform 1892"/>
              <p:cNvSpPr>
                <a:spLocks/>
              </p:cNvSpPr>
              <p:nvPr/>
            </p:nvSpPr>
            <p:spPr bwMode="auto">
              <a:xfrm>
                <a:off x="3688" y="33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8" name="Freeform 1893"/>
              <p:cNvSpPr>
                <a:spLocks/>
              </p:cNvSpPr>
              <p:nvPr/>
            </p:nvSpPr>
            <p:spPr bwMode="auto">
              <a:xfrm>
                <a:off x="3688" y="33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6" name="Group 1900"/>
            <p:cNvGrpSpPr>
              <a:grpSpLocks/>
            </p:cNvGrpSpPr>
            <p:nvPr/>
          </p:nvGrpSpPr>
          <p:grpSpPr bwMode="auto">
            <a:xfrm>
              <a:off x="5832475" y="5380038"/>
              <a:ext cx="342900" cy="93663"/>
              <a:chOff x="3674" y="3389"/>
              <a:chExt cx="216" cy="59"/>
            </a:xfrm>
          </p:grpSpPr>
          <p:sp>
            <p:nvSpPr>
              <p:cNvPr id="1780" name="Freeform 1895"/>
              <p:cNvSpPr>
                <a:spLocks/>
              </p:cNvSpPr>
              <p:nvPr/>
            </p:nvSpPr>
            <p:spPr bwMode="auto">
              <a:xfrm>
                <a:off x="3682" y="3397"/>
                <a:ext cx="208" cy="51"/>
              </a:xfrm>
              <a:custGeom>
                <a:avLst/>
                <a:gdLst/>
                <a:ahLst/>
                <a:cxnLst>
                  <a:cxn ang="0">
                    <a:pos x="867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0"/>
                  </a:cxn>
                </a:cxnLst>
                <a:rect l="0" t="0" r="r" b="b"/>
                <a:pathLst>
                  <a:path w="1736" h="424">
                    <a:moveTo>
                      <a:pt x="867" y="420"/>
                    </a:moveTo>
                    <a:cubicBezTo>
                      <a:pt x="1345" y="424"/>
                      <a:pt x="1734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1" name="Freeform 1896"/>
              <p:cNvSpPr>
                <a:spLocks/>
              </p:cNvSpPr>
              <p:nvPr/>
            </p:nvSpPr>
            <p:spPr bwMode="auto">
              <a:xfrm>
                <a:off x="3674" y="3389"/>
                <a:ext cx="209" cy="51"/>
              </a:xfrm>
              <a:custGeom>
                <a:avLst/>
                <a:gdLst/>
                <a:ahLst/>
                <a:cxnLst>
                  <a:cxn ang="0">
                    <a:pos x="866" y="421"/>
                  </a:cxn>
                  <a:cxn ang="0">
                    <a:pos x="1734" y="334"/>
                  </a:cxn>
                  <a:cxn ang="0">
                    <a:pos x="1735" y="105"/>
                  </a:cxn>
                  <a:cxn ang="0">
                    <a:pos x="869" y="4"/>
                  </a:cxn>
                  <a:cxn ang="0">
                    <a:pos x="2" y="91"/>
                  </a:cxn>
                  <a:cxn ang="0">
                    <a:pos x="0" y="320"/>
                  </a:cxn>
                  <a:cxn ang="0">
                    <a:pos x="866" y="421"/>
                  </a:cxn>
                </a:cxnLst>
                <a:rect l="0" t="0" r="r" b="b"/>
                <a:pathLst>
                  <a:path w="1736" h="425">
                    <a:moveTo>
                      <a:pt x="866" y="421"/>
                    </a:moveTo>
                    <a:cubicBezTo>
                      <a:pt x="1345" y="425"/>
                      <a:pt x="1733" y="386"/>
                      <a:pt x="1734" y="334"/>
                    </a:cubicBezTo>
                    <a:lnTo>
                      <a:pt x="1735" y="105"/>
                    </a:lnTo>
                    <a:cubicBezTo>
                      <a:pt x="1736" y="53"/>
                      <a:pt x="1348" y="8"/>
                      <a:pt x="869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0" y="320"/>
                    </a:lnTo>
                    <a:cubicBezTo>
                      <a:pt x="0" y="372"/>
                      <a:pt x="387" y="417"/>
                      <a:pt x="866" y="42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2" name="Freeform 1897"/>
              <p:cNvSpPr>
                <a:spLocks/>
              </p:cNvSpPr>
              <p:nvPr/>
            </p:nvSpPr>
            <p:spPr bwMode="auto">
              <a:xfrm>
                <a:off x="3674" y="34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5"/>
                  </a:cxn>
                  <a:cxn ang="0">
                    <a:pos x="868" y="4"/>
                  </a:cxn>
                  <a:cxn ang="0">
                    <a:pos x="0" y="91"/>
                  </a:cxn>
                  <a:cxn ang="0">
                    <a:pos x="866" y="192"/>
                  </a:cxn>
                  <a:cxn ang="0">
                    <a:pos x="1734" y="105"/>
                  </a:cxn>
                </a:cxnLst>
                <a:rect l="0" t="0" r="r" b="b"/>
                <a:pathLst>
                  <a:path w="1734" h="196">
                    <a:moveTo>
                      <a:pt x="1734" y="105"/>
                    </a:moveTo>
                    <a:cubicBezTo>
                      <a:pt x="1734" y="53"/>
                      <a:pt x="1346" y="8"/>
                      <a:pt x="868" y="4"/>
                    </a:cubicBezTo>
                    <a:cubicBezTo>
                      <a:pt x="389" y="0"/>
                      <a:pt x="1" y="39"/>
                      <a:pt x="0" y="91"/>
                    </a:cubicBezTo>
                    <a:cubicBezTo>
                      <a:pt x="0" y="143"/>
                      <a:pt x="387" y="188"/>
                      <a:pt x="866" y="192"/>
                    </a:cubicBezTo>
                    <a:cubicBezTo>
                      <a:pt x="1345" y="196"/>
                      <a:pt x="1733" y="157"/>
                      <a:pt x="1734" y="10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3" name="Freeform 1898"/>
              <p:cNvSpPr>
                <a:spLocks/>
              </p:cNvSpPr>
              <p:nvPr/>
            </p:nvSpPr>
            <p:spPr bwMode="auto">
              <a:xfrm>
                <a:off x="3674" y="3389"/>
                <a:ext cx="208" cy="51"/>
              </a:xfrm>
              <a:custGeom>
                <a:avLst/>
                <a:gdLst/>
                <a:ahLst/>
                <a:cxnLst>
                  <a:cxn ang="0">
                    <a:pos x="866" y="421"/>
                  </a:cxn>
                  <a:cxn ang="0">
                    <a:pos x="1734" y="334"/>
                  </a:cxn>
                  <a:cxn ang="0">
                    <a:pos x="1735" y="105"/>
                  </a:cxn>
                  <a:cxn ang="0">
                    <a:pos x="869" y="4"/>
                  </a:cxn>
                  <a:cxn ang="0">
                    <a:pos x="2" y="91"/>
                  </a:cxn>
                  <a:cxn ang="0">
                    <a:pos x="0" y="320"/>
                  </a:cxn>
                  <a:cxn ang="0">
                    <a:pos x="866" y="421"/>
                  </a:cxn>
                </a:cxnLst>
                <a:rect l="0" t="0" r="r" b="b"/>
                <a:pathLst>
                  <a:path w="1736" h="425">
                    <a:moveTo>
                      <a:pt x="866" y="421"/>
                    </a:moveTo>
                    <a:cubicBezTo>
                      <a:pt x="1345" y="425"/>
                      <a:pt x="1733" y="386"/>
                      <a:pt x="1734" y="334"/>
                    </a:cubicBezTo>
                    <a:lnTo>
                      <a:pt x="1735" y="105"/>
                    </a:lnTo>
                    <a:cubicBezTo>
                      <a:pt x="1736" y="53"/>
                      <a:pt x="1348" y="8"/>
                      <a:pt x="869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0" y="320"/>
                    </a:lnTo>
                    <a:cubicBezTo>
                      <a:pt x="0" y="372"/>
                      <a:pt x="387" y="417"/>
                      <a:pt x="866" y="42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84" name="Freeform 1899"/>
              <p:cNvSpPr>
                <a:spLocks/>
              </p:cNvSpPr>
              <p:nvPr/>
            </p:nvSpPr>
            <p:spPr bwMode="auto">
              <a:xfrm>
                <a:off x="3674" y="34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7" name="Group 1903"/>
            <p:cNvGrpSpPr>
              <a:grpSpLocks/>
            </p:cNvGrpSpPr>
            <p:nvPr/>
          </p:nvGrpSpPr>
          <p:grpSpPr bwMode="auto">
            <a:xfrm>
              <a:off x="5853113" y="5427663"/>
              <a:ext cx="288925" cy="28575"/>
              <a:chOff x="3687" y="3419"/>
              <a:chExt cx="182" cy="18"/>
            </a:xfrm>
          </p:grpSpPr>
          <p:sp>
            <p:nvSpPr>
              <p:cNvPr id="1778" name="Freeform 1901"/>
              <p:cNvSpPr>
                <a:spLocks/>
              </p:cNvSpPr>
              <p:nvPr/>
            </p:nvSpPr>
            <p:spPr bwMode="auto">
              <a:xfrm>
                <a:off x="3687" y="34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7" y="80"/>
                  </a:cxn>
                  <a:cxn ang="0">
                    <a:pos x="759" y="3"/>
                  </a:cxn>
                  <a:cxn ang="0">
                    <a:pos x="0" y="68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8">
                    <a:moveTo>
                      <a:pt x="758" y="145"/>
                    </a:moveTo>
                    <a:cubicBezTo>
                      <a:pt x="1177" y="148"/>
                      <a:pt x="1517" y="119"/>
                      <a:pt x="1517" y="80"/>
                    </a:cubicBezTo>
                    <a:cubicBezTo>
                      <a:pt x="1517" y="41"/>
                      <a:pt x="1178" y="7"/>
                      <a:pt x="759" y="3"/>
                    </a:cubicBezTo>
                    <a:cubicBezTo>
                      <a:pt x="341" y="0"/>
                      <a:pt x="1" y="29"/>
                      <a:pt x="0" y="68"/>
                    </a:cubicBezTo>
                    <a:cubicBezTo>
                      <a:pt x="0" y="107"/>
                      <a:pt x="339" y="141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9" name="Freeform 1902"/>
              <p:cNvSpPr>
                <a:spLocks/>
              </p:cNvSpPr>
              <p:nvPr/>
            </p:nvSpPr>
            <p:spPr bwMode="auto">
              <a:xfrm>
                <a:off x="3687" y="34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8" name="Group 1906"/>
            <p:cNvGrpSpPr>
              <a:grpSpLocks/>
            </p:cNvGrpSpPr>
            <p:nvPr/>
          </p:nvGrpSpPr>
          <p:grpSpPr bwMode="auto">
            <a:xfrm>
              <a:off x="5861050" y="5429251"/>
              <a:ext cx="271462" cy="26988"/>
              <a:chOff x="3692" y="3420"/>
              <a:chExt cx="171" cy="17"/>
            </a:xfrm>
          </p:grpSpPr>
          <p:sp>
            <p:nvSpPr>
              <p:cNvPr id="1776" name="Freeform 1904"/>
              <p:cNvSpPr>
                <a:spLocks/>
              </p:cNvSpPr>
              <p:nvPr/>
            </p:nvSpPr>
            <p:spPr bwMode="auto">
              <a:xfrm>
                <a:off x="3692" y="34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7"/>
                  </a:cxn>
                  <a:cxn ang="0">
                    <a:pos x="1425" y="76"/>
                  </a:cxn>
                  <a:cxn ang="0">
                    <a:pos x="713" y="3"/>
                  </a:cxn>
                  <a:cxn ang="0">
                    <a:pos x="0" y="64"/>
                  </a:cxn>
                  <a:cxn ang="0">
                    <a:pos x="712" y="137"/>
                  </a:cxn>
                </a:cxnLst>
                <a:rect l="0" t="0" r="r" b="b"/>
                <a:pathLst>
                  <a:path w="1425" h="140">
                    <a:moveTo>
                      <a:pt x="712" y="137"/>
                    </a:moveTo>
                    <a:cubicBezTo>
                      <a:pt x="1106" y="140"/>
                      <a:pt x="1425" y="113"/>
                      <a:pt x="1425" y="76"/>
                    </a:cubicBezTo>
                    <a:cubicBezTo>
                      <a:pt x="1425" y="39"/>
                      <a:pt x="1107" y="7"/>
                      <a:pt x="713" y="3"/>
                    </a:cubicBezTo>
                    <a:cubicBezTo>
                      <a:pt x="320" y="0"/>
                      <a:pt x="0" y="28"/>
                      <a:pt x="0" y="64"/>
                    </a:cubicBezTo>
                    <a:cubicBezTo>
                      <a:pt x="0" y="101"/>
                      <a:pt x="319" y="134"/>
                      <a:pt x="712" y="137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7" name="Freeform 1905"/>
              <p:cNvSpPr>
                <a:spLocks/>
              </p:cNvSpPr>
              <p:nvPr/>
            </p:nvSpPr>
            <p:spPr bwMode="auto">
              <a:xfrm>
                <a:off x="3692" y="34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49" name="Group 1911"/>
            <p:cNvGrpSpPr>
              <a:grpSpLocks/>
            </p:cNvGrpSpPr>
            <p:nvPr/>
          </p:nvGrpSpPr>
          <p:grpSpPr bwMode="auto">
            <a:xfrm>
              <a:off x="6165850" y="4846638"/>
              <a:ext cx="287337" cy="115888"/>
              <a:chOff x="3884" y="3053"/>
              <a:chExt cx="181" cy="73"/>
            </a:xfrm>
          </p:grpSpPr>
          <p:sp>
            <p:nvSpPr>
              <p:cNvPr id="1772" name="Freeform 1907"/>
              <p:cNvSpPr>
                <a:spLocks/>
              </p:cNvSpPr>
              <p:nvPr/>
            </p:nvSpPr>
            <p:spPr bwMode="auto">
              <a:xfrm>
                <a:off x="3884" y="3053"/>
                <a:ext cx="181" cy="73"/>
              </a:xfrm>
              <a:custGeom>
                <a:avLst/>
                <a:gdLst/>
                <a:ahLst/>
                <a:cxnLst>
                  <a:cxn ang="0">
                    <a:pos x="375" y="301"/>
                  </a:cxn>
                  <a:cxn ang="0">
                    <a:pos x="751" y="237"/>
                  </a:cxn>
                  <a:cxn ang="0">
                    <a:pos x="752" y="72"/>
                  </a:cxn>
                  <a:cxn ang="0">
                    <a:pos x="378" y="1"/>
                  </a:cxn>
                  <a:cxn ang="0">
                    <a:pos x="2" y="66"/>
                  </a:cxn>
                  <a:cxn ang="0">
                    <a:pos x="1" y="231"/>
                  </a:cxn>
                  <a:cxn ang="0">
                    <a:pos x="375" y="301"/>
                  </a:cxn>
                </a:cxnLst>
                <a:rect l="0" t="0" r="r" b="b"/>
                <a:pathLst>
                  <a:path w="752" h="303">
                    <a:moveTo>
                      <a:pt x="375" y="301"/>
                    </a:moveTo>
                    <a:cubicBezTo>
                      <a:pt x="582" y="303"/>
                      <a:pt x="750" y="274"/>
                      <a:pt x="751" y="237"/>
                    </a:cubicBezTo>
                    <a:lnTo>
                      <a:pt x="752" y="72"/>
                    </a:lnTo>
                    <a:cubicBezTo>
                      <a:pt x="752" y="35"/>
                      <a:pt x="585" y="3"/>
                      <a:pt x="378" y="1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1" y="231"/>
                    </a:lnTo>
                    <a:cubicBezTo>
                      <a:pt x="0" y="268"/>
                      <a:pt x="168" y="300"/>
                      <a:pt x="375" y="3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3" name="Freeform 1908"/>
              <p:cNvSpPr>
                <a:spLocks/>
              </p:cNvSpPr>
              <p:nvPr/>
            </p:nvSpPr>
            <p:spPr bwMode="auto">
              <a:xfrm>
                <a:off x="3884" y="3093"/>
                <a:ext cx="180" cy="33"/>
              </a:xfrm>
              <a:custGeom>
                <a:avLst/>
                <a:gdLst/>
                <a:ahLst/>
                <a:cxnLst>
                  <a:cxn ang="0">
                    <a:pos x="751" y="72"/>
                  </a:cxn>
                  <a:cxn ang="0">
                    <a:pos x="376" y="1"/>
                  </a:cxn>
                  <a:cxn ang="0">
                    <a:pos x="1" y="66"/>
                  </a:cxn>
                  <a:cxn ang="0">
                    <a:pos x="375" y="136"/>
                  </a:cxn>
                  <a:cxn ang="0">
                    <a:pos x="751" y="72"/>
                  </a:cxn>
                </a:cxnLst>
                <a:rect l="0" t="0" r="r" b="b"/>
                <a:pathLst>
                  <a:path w="751" h="138">
                    <a:moveTo>
                      <a:pt x="751" y="72"/>
                    </a:moveTo>
                    <a:cubicBezTo>
                      <a:pt x="751" y="35"/>
                      <a:pt x="583" y="3"/>
                      <a:pt x="376" y="1"/>
                    </a:cubicBezTo>
                    <a:cubicBezTo>
                      <a:pt x="169" y="0"/>
                      <a:pt x="1" y="29"/>
                      <a:pt x="1" y="66"/>
                    </a:cubicBezTo>
                    <a:cubicBezTo>
                      <a:pt x="0" y="103"/>
                      <a:pt x="168" y="135"/>
                      <a:pt x="375" y="136"/>
                    </a:cubicBezTo>
                    <a:cubicBezTo>
                      <a:pt x="582" y="138"/>
                      <a:pt x="750" y="109"/>
                      <a:pt x="751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4" name="Freeform 1909"/>
              <p:cNvSpPr>
                <a:spLocks/>
              </p:cNvSpPr>
              <p:nvPr/>
            </p:nvSpPr>
            <p:spPr bwMode="auto">
              <a:xfrm>
                <a:off x="3884" y="3053"/>
                <a:ext cx="180" cy="73"/>
              </a:xfrm>
              <a:custGeom>
                <a:avLst/>
                <a:gdLst/>
                <a:ahLst/>
                <a:cxnLst>
                  <a:cxn ang="0">
                    <a:pos x="375" y="301"/>
                  </a:cxn>
                  <a:cxn ang="0">
                    <a:pos x="751" y="237"/>
                  </a:cxn>
                  <a:cxn ang="0">
                    <a:pos x="752" y="72"/>
                  </a:cxn>
                  <a:cxn ang="0">
                    <a:pos x="378" y="1"/>
                  </a:cxn>
                  <a:cxn ang="0">
                    <a:pos x="2" y="66"/>
                  </a:cxn>
                  <a:cxn ang="0">
                    <a:pos x="1" y="231"/>
                  </a:cxn>
                  <a:cxn ang="0">
                    <a:pos x="375" y="301"/>
                  </a:cxn>
                </a:cxnLst>
                <a:rect l="0" t="0" r="r" b="b"/>
                <a:pathLst>
                  <a:path w="752" h="303">
                    <a:moveTo>
                      <a:pt x="375" y="301"/>
                    </a:moveTo>
                    <a:cubicBezTo>
                      <a:pt x="582" y="303"/>
                      <a:pt x="750" y="274"/>
                      <a:pt x="751" y="237"/>
                    </a:cubicBezTo>
                    <a:lnTo>
                      <a:pt x="752" y="72"/>
                    </a:lnTo>
                    <a:cubicBezTo>
                      <a:pt x="752" y="35"/>
                      <a:pt x="585" y="3"/>
                      <a:pt x="378" y="1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1" y="231"/>
                    </a:lnTo>
                    <a:cubicBezTo>
                      <a:pt x="0" y="268"/>
                      <a:pt x="168" y="300"/>
                      <a:pt x="375" y="30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5" name="Freeform 1910"/>
              <p:cNvSpPr>
                <a:spLocks/>
              </p:cNvSpPr>
              <p:nvPr/>
            </p:nvSpPr>
            <p:spPr bwMode="auto">
              <a:xfrm>
                <a:off x="3884" y="3092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0" name="Group 1917"/>
            <p:cNvGrpSpPr>
              <a:grpSpLocks/>
            </p:cNvGrpSpPr>
            <p:nvPr/>
          </p:nvGrpSpPr>
          <p:grpSpPr bwMode="auto">
            <a:xfrm>
              <a:off x="6143625" y="4910138"/>
              <a:ext cx="344487" cy="93663"/>
              <a:chOff x="3870" y="3093"/>
              <a:chExt cx="217" cy="59"/>
            </a:xfrm>
          </p:grpSpPr>
          <p:sp>
            <p:nvSpPr>
              <p:cNvPr id="1767" name="Freeform 1912"/>
              <p:cNvSpPr>
                <a:spLocks/>
              </p:cNvSpPr>
              <p:nvPr/>
            </p:nvSpPr>
            <p:spPr bwMode="auto">
              <a:xfrm>
                <a:off x="3878" y="3101"/>
                <a:ext cx="209" cy="51"/>
              </a:xfrm>
              <a:custGeom>
                <a:avLst/>
                <a:gdLst/>
                <a:ahLst/>
                <a:cxnLst>
                  <a:cxn ang="0">
                    <a:pos x="433" y="211"/>
                  </a:cxn>
                  <a:cxn ang="0">
                    <a:pos x="866" y="167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</a:cxnLst>
                <a:rect l="0" t="0" r="r" b="b"/>
                <a:pathLst>
                  <a:path w="868" h="213">
                    <a:moveTo>
                      <a:pt x="433" y="211"/>
                    </a:moveTo>
                    <a:cubicBezTo>
                      <a:pt x="672" y="213"/>
                      <a:pt x="866" y="193"/>
                      <a:pt x="866" y="167"/>
                    </a:cubicBezTo>
                    <a:lnTo>
                      <a:pt x="867" y="53"/>
                    </a:lnTo>
                    <a:cubicBezTo>
                      <a:pt x="868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3" y="209"/>
                      <a:pt x="433" y="211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8" name="Freeform 1913"/>
              <p:cNvSpPr>
                <a:spLocks/>
              </p:cNvSpPr>
              <p:nvPr/>
            </p:nvSpPr>
            <p:spPr bwMode="auto">
              <a:xfrm>
                <a:off x="3870" y="3093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9" name="Freeform 1914"/>
              <p:cNvSpPr>
                <a:spLocks/>
              </p:cNvSpPr>
              <p:nvPr/>
            </p:nvSpPr>
            <p:spPr bwMode="auto">
              <a:xfrm>
                <a:off x="3870" y="3120"/>
                <a:ext cx="208" cy="24"/>
              </a:xfrm>
              <a:custGeom>
                <a:avLst/>
                <a:gdLst/>
                <a:ahLst/>
                <a:cxnLst>
                  <a:cxn ang="0">
                    <a:pos x="867" y="52"/>
                  </a:cxn>
                  <a:cxn ang="0">
                    <a:pos x="434" y="2"/>
                  </a:cxn>
                  <a:cxn ang="0">
                    <a:pos x="1" y="45"/>
                  </a:cxn>
                  <a:cxn ang="0">
                    <a:pos x="433" y="95"/>
                  </a:cxn>
                  <a:cxn ang="0">
                    <a:pos x="867" y="52"/>
                  </a:cxn>
                </a:cxnLst>
                <a:rect l="0" t="0" r="r" b="b"/>
                <a:pathLst>
                  <a:path w="867" h="97">
                    <a:moveTo>
                      <a:pt x="867" y="52"/>
                    </a:moveTo>
                    <a:cubicBezTo>
                      <a:pt x="867" y="26"/>
                      <a:pt x="674" y="3"/>
                      <a:pt x="434" y="2"/>
                    </a:cubicBezTo>
                    <a:cubicBezTo>
                      <a:pt x="195" y="0"/>
                      <a:pt x="1" y="19"/>
                      <a:pt x="1" y="45"/>
                    </a:cubicBezTo>
                    <a:cubicBezTo>
                      <a:pt x="0" y="71"/>
                      <a:pt x="194" y="93"/>
                      <a:pt x="433" y="95"/>
                    </a:cubicBezTo>
                    <a:cubicBezTo>
                      <a:pt x="673" y="97"/>
                      <a:pt x="867" y="78"/>
                      <a:pt x="867" y="5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0" name="Freeform 1915"/>
              <p:cNvSpPr>
                <a:spLocks/>
              </p:cNvSpPr>
              <p:nvPr/>
            </p:nvSpPr>
            <p:spPr bwMode="auto">
              <a:xfrm>
                <a:off x="3870" y="3093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71" name="Freeform 1916"/>
              <p:cNvSpPr>
                <a:spLocks/>
              </p:cNvSpPr>
              <p:nvPr/>
            </p:nvSpPr>
            <p:spPr bwMode="auto">
              <a:xfrm>
                <a:off x="3870" y="3120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1" name="Group 1920"/>
            <p:cNvGrpSpPr>
              <a:grpSpLocks/>
            </p:cNvGrpSpPr>
            <p:nvPr/>
          </p:nvGrpSpPr>
          <p:grpSpPr bwMode="auto">
            <a:xfrm>
              <a:off x="6164263" y="4957763"/>
              <a:ext cx="288925" cy="28575"/>
              <a:chOff x="3883" y="3123"/>
              <a:chExt cx="182" cy="18"/>
            </a:xfrm>
          </p:grpSpPr>
          <p:sp>
            <p:nvSpPr>
              <p:cNvPr id="1765" name="Freeform 1918"/>
              <p:cNvSpPr>
                <a:spLocks/>
              </p:cNvSpPr>
              <p:nvPr/>
            </p:nvSpPr>
            <p:spPr bwMode="auto">
              <a:xfrm>
                <a:off x="3883" y="3123"/>
                <a:ext cx="182" cy="18"/>
              </a:xfrm>
              <a:custGeom>
                <a:avLst/>
                <a:gdLst/>
                <a:ahLst/>
                <a:cxnLst>
                  <a:cxn ang="0">
                    <a:pos x="379" y="73"/>
                  </a:cxn>
                  <a:cxn ang="0">
                    <a:pos x="758" y="40"/>
                  </a:cxn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3"/>
                  </a:cxn>
                </a:cxnLst>
                <a:rect l="0" t="0" r="r" b="b"/>
                <a:pathLst>
                  <a:path w="759" h="74">
                    <a:moveTo>
                      <a:pt x="379" y="73"/>
                    </a:moveTo>
                    <a:cubicBezTo>
                      <a:pt x="588" y="74"/>
                      <a:pt x="758" y="60"/>
                      <a:pt x="758" y="40"/>
                    </a:cubicBezTo>
                    <a:cubicBezTo>
                      <a:pt x="759" y="21"/>
                      <a:pt x="589" y="4"/>
                      <a:pt x="380" y="2"/>
                    </a:cubicBezTo>
                    <a:cubicBezTo>
                      <a:pt x="170" y="0"/>
                      <a:pt x="0" y="15"/>
                      <a:pt x="0" y="34"/>
                    </a:cubicBezTo>
                    <a:cubicBezTo>
                      <a:pt x="0" y="54"/>
                      <a:pt x="170" y="71"/>
                      <a:pt x="379" y="73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6" name="Freeform 1919"/>
              <p:cNvSpPr>
                <a:spLocks/>
              </p:cNvSpPr>
              <p:nvPr/>
            </p:nvSpPr>
            <p:spPr bwMode="auto">
              <a:xfrm>
                <a:off x="3883" y="3123"/>
                <a:ext cx="182" cy="17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2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7">
                    <a:moveTo>
                      <a:pt x="91" y="17"/>
                    </a:moveTo>
                    <a:cubicBezTo>
                      <a:pt x="141" y="17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2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2" name="Group 1923"/>
            <p:cNvGrpSpPr>
              <a:grpSpLocks/>
            </p:cNvGrpSpPr>
            <p:nvPr/>
          </p:nvGrpSpPr>
          <p:grpSpPr bwMode="auto">
            <a:xfrm>
              <a:off x="6172200" y="4959351"/>
              <a:ext cx="271462" cy="26988"/>
              <a:chOff x="3888" y="3124"/>
              <a:chExt cx="171" cy="17"/>
            </a:xfrm>
          </p:grpSpPr>
          <p:sp>
            <p:nvSpPr>
              <p:cNvPr id="1763" name="Freeform 1921"/>
              <p:cNvSpPr>
                <a:spLocks/>
              </p:cNvSpPr>
              <p:nvPr/>
            </p:nvSpPr>
            <p:spPr bwMode="auto">
              <a:xfrm>
                <a:off x="3888" y="3124"/>
                <a:ext cx="171" cy="17"/>
              </a:xfrm>
              <a:custGeom>
                <a:avLst/>
                <a:gdLst/>
                <a:ahLst/>
                <a:cxnLst>
                  <a:cxn ang="0">
                    <a:pos x="356" y="68"/>
                  </a:cxn>
                  <a:cxn ang="0">
                    <a:pos x="712" y="37"/>
                  </a:cxn>
                  <a:cxn ang="0">
                    <a:pos x="356" y="1"/>
                  </a:cxn>
                  <a:cxn ang="0">
                    <a:pos x="0" y="32"/>
                  </a:cxn>
                  <a:cxn ang="0">
                    <a:pos x="356" y="68"/>
                  </a:cxn>
                </a:cxnLst>
                <a:rect l="0" t="0" r="r" b="b"/>
                <a:pathLst>
                  <a:path w="713" h="69">
                    <a:moveTo>
                      <a:pt x="356" y="68"/>
                    </a:moveTo>
                    <a:cubicBezTo>
                      <a:pt x="553" y="69"/>
                      <a:pt x="712" y="56"/>
                      <a:pt x="712" y="37"/>
                    </a:cubicBezTo>
                    <a:cubicBezTo>
                      <a:pt x="713" y="19"/>
                      <a:pt x="553" y="3"/>
                      <a:pt x="356" y="1"/>
                    </a:cubicBezTo>
                    <a:cubicBezTo>
                      <a:pt x="160" y="0"/>
                      <a:pt x="0" y="13"/>
                      <a:pt x="0" y="32"/>
                    </a:cubicBezTo>
                    <a:cubicBezTo>
                      <a:pt x="0" y="50"/>
                      <a:pt x="159" y="66"/>
                      <a:pt x="356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4" name="Freeform 1922"/>
              <p:cNvSpPr>
                <a:spLocks/>
              </p:cNvSpPr>
              <p:nvPr/>
            </p:nvSpPr>
            <p:spPr bwMode="auto">
              <a:xfrm>
                <a:off x="3888" y="3124"/>
                <a:ext cx="171" cy="16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</a:cxnLst>
                <a:rect l="0" t="0" r="r" b="b"/>
                <a:pathLst>
                  <a:path w="171" h="16">
                    <a:moveTo>
                      <a:pt x="86" y="16"/>
                    </a:moveTo>
                    <a:cubicBezTo>
                      <a:pt x="133" y="16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3" name="Group 1928"/>
            <p:cNvGrpSpPr>
              <a:grpSpLocks/>
            </p:cNvGrpSpPr>
            <p:nvPr/>
          </p:nvGrpSpPr>
          <p:grpSpPr bwMode="auto">
            <a:xfrm>
              <a:off x="6267450" y="5005388"/>
              <a:ext cx="287337" cy="115888"/>
              <a:chOff x="3948" y="3153"/>
              <a:chExt cx="181" cy="73"/>
            </a:xfrm>
          </p:grpSpPr>
          <p:sp>
            <p:nvSpPr>
              <p:cNvPr id="1759" name="Freeform 1924"/>
              <p:cNvSpPr>
                <a:spLocks/>
              </p:cNvSpPr>
              <p:nvPr/>
            </p:nvSpPr>
            <p:spPr bwMode="auto">
              <a:xfrm>
                <a:off x="3948" y="3153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0" name="Freeform 1925"/>
              <p:cNvSpPr>
                <a:spLocks/>
              </p:cNvSpPr>
              <p:nvPr/>
            </p:nvSpPr>
            <p:spPr bwMode="auto">
              <a:xfrm>
                <a:off x="3948" y="3192"/>
                <a:ext cx="180" cy="34"/>
              </a:xfrm>
              <a:custGeom>
                <a:avLst/>
                <a:gdLst/>
                <a:ahLst/>
                <a:cxnLst>
                  <a:cxn ang="0">
                    <a:pos x="750" y="72"/>
                  </a:cxn>
                  <a:cxn ang="0">
                    <a:pos x="376" y="2"/>
                  </a:cxn>
                  <a:cxn ang="0">
                    <a:pos x="0" y="66"/>
                  </a:cxn>
                  <a:cxn ang="0">
                    <a:pos x="375" y="137"/>
                  </a:cxn>
                  <a:cxn ang="0">
                    <a:pos x="750" y="72"/>
                  </a:cxn>
                </a:cxnLst>
                <a:rect l="0" t="0" r="r" b="b"/>
                <a:pathLst>
                  <a:path w="751" h="139">
                    <a:moveTo>
                      <a:pt x="750" y="72"/>
                    </a:moveTo>
                    <a:cubicBezTo>
                      <a:pt x="751" y="35"/>
                      <a:pt x="583" y="4"/>
                      <a:pt x="376" y="2"/>
                    </a:cubicBezTo>
                    <a:cubicBezTo>
                      <a:pt x="169" y="0"/>
                      <a:pt x="1" y="29"/>
                      <a:pt x="0" y="66"/>
                    </a:cubicBezTo>
                    <a:cubicBezTo>
                      <a:pt x="0" y="104"/>
                      <a:pt x="168" y="135"/>
                      <a:pt x="375" y="137"/>
                    </a:cubicBezTo>
                    <a:cubicBezTo>
                      <a:pt x="582" y="139"/>
                      <a:pt x="750" y="110"/>
                      <a:pt x="750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1" name="Freeform 1926"/>
              <p:cNvSpPr>
                <a:spLocks/>
              </p:cNvSpPr>
              <p:nvPr/>
            </p:nvSpPr>
            <p:spPr bwMode="auto">
              <a:xfrm>
                <a:off x="3948" y="3153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2" name="Freeform 1927"/>
              <p:cNvSpPr>
                <a:spLocks/>
              </p:cNvSpPr>
              <p:nvPr/>
            </p:nvSpPr>
            <p:spPr bwMode="auto">
              <a:xfrm>
                <a:off x="3948" y="3192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4" name="Group 1934"/>
            <p:cNvGrpSpPr>
              <a:grpSpLocks/>
            </p:cNvGrpSpPr>
            <p:nvPr/>
          </p:nvGrpSpPr>
          <p:grpSpPr bwMode="auto">
            <a:xfrm>
              <a:off x="6245225" y="5068888"/>
              <a:ext cx="342900" cy="93663"/>
              <a:chOff x="3934" y="3193"/>
              <a:chExt cx="216" cy="59"/>
            </a:xfrm>
          </p:grpSpPr>
          <p:sp>
            <p:nvSpPr>
              <p:cNvPr id="1754" name="Freeform 1929"/>
              <p:cNvSpPr>
                <a:spLocks/>
              </p:cNvSpPr>
              <p:nvPr/>
            </p:nvSpPr>
            <p:spPr bwMode="auto">
              <a:xfrm>
                <a:off x="3942" y="3201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5" name="Freeform 1930"/>
              <p:cNvSpPr>
                <a:spLocks/>
              </p:cNvSpPr>
              <p:nvPr/>
            </p:nvSpPr>
            <p:spPr bwMode="auto">
              <a:xfrm>
                <a:off x="3934" y="3193"/>
                <a:ext cx="209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6" name="Freeform 1931"/>
              <p:cNvSpPr>
                <a:spLocks/>
              </p:cNvSpPr>
              <p:nvPr/>
            </p:nvSpPr>
            <p:spPr bwMode="auto">
              <a:xfrm>
                <a:off x="3934" y="3220"/>
                <a:ext cx="208" cy="24"/>
              </a:xfrm>
              <a:custGeom>
                <a:avLst/>
                <a:gdLst/>
                <a:ahLst/>
                <a:cxnLst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</a:cxnLst>
                <a:rect l="0" t="0" r="r" b="b"/>
                <a:pathLst>
                  <a:path w="867" h="98">
                    <a:moveTo>
                      <a:pt x="867" y="53"/>
                    </a:moveTo>
                    <a:cubicBezTo>
                      <a:pt x="867" y="27"/>
                      <a:pt x="673" y="4"/>
                      <a:pt x="434" y="2"/>
                    </a:cubicBezTo>
                    <a:cubicBezTo>
                      <a:pt x="195" y="0"/>
                      <a:pt x="0" y="20"/>
                      <a:pt x="0" y="46"/>
                    </a:cubicBezTo>
                    <a:cubicBezTo>
                      <a:pt x="0" y="71"/>
                      <a:pt x="194" y="94"/>
                      <a:pt x="433" y="96"/>
                    </a:cubicBezTo>
                    <a:cubicBezTo>
                      <a:pt x="672" y="98"/>
                      <a:pt x="867" y="78"/>
                      <a:pt x="867" y="53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7" name="Freeform 1932"/>
              <p:cNvSpPr>
                <a:spLocks/>
              </p:cNvSpPr>
              <p:nvPr/>
            </p:nvSpPr>
            <p:spPr bwMode="auto">
              <a:xfrm>
                <a:off x="3934" y="3193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8" name="Freeform 1933"/>
              <p:cNvSpPr>
                <a:spLocks/>
              </p:cNvSpPr>
              <p:nvPr/>
            </p:nvSpPr>
            <p:spPr bwMode="auto">
              <a:xfrm>
                <a:off x="3934" y="3220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5" name="Group 1937"/>
            <p:cNvGrpSpPr>
              <a:grpSpLocks/>
            </p:cNvGrpSpPr>
            <p:nvPr/>
          </p:nvGrpSpPr>
          <p:grpSpPr bwMode="auto">
            <a:xfrm>
              <a:off x="6265863" y="5116513"/>
              <a:ext cx="288925" cy="28575"/>
              <a:chOff x="3947" y="3223"/>
              <a:chExt cx="182" cy="18"/>
            </a:xfrm>
          </p:grpSpPr>
          <p:sp>
            <p:nvSpPr>
              <p:cNvPr id="1752" name="Freeform 1935"/>
              <p:cNvSpPr>
                <a:spLocks/>
              </p:cNvSpPr>
              <p:nvPr/>
            </p:nvSpPr>
            <p:spPr bwMode="auto">
              <a:xfrm>
                <a:off x="3947" y="3223"/>
                <a:ext cx="182" cy="18"/>
              </a:xfrm>
              <a:custGeom>
                <a:avLst/>
                <a:gdLst/>
                <a:ahLst/>
                <a:cxnLst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</a:cxnLst>
                <a:rect l="0" t="0" r="r" b="b"/>
                <a:pathLst>
                  <a:path w="758" h="74">
                    <a:moveTo>
                      <a:pt x="379" y="72"/>
                    </a:move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3" name="Freeform 1936"/>
              <p:cNvSpPr>
                <a:spLocks/>
              </p:cNvSpPr>
              <p:nvPr/>
            </p:nvSpPr>
            <p:spPr bwMode="auto">
              <a:xfrm>
                <a:off x="3947" y="3223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6" name="Group 1940"/>
            <p:cNvGrpSpPr>
              <a:grpSpLocks/>
            </p:cNvGrpSpPr>
            <p:nvPr/>
          </p:nvGrpSpPr>
          <p:grpSpPr bwMode="auto">
            <a:xfrm>
              <a:off x="6273800" y="5118101"/>
              <a:ext cx="271462" cy="26988"/>
              <a:chOff x="3952" y="3224"/>
              <a:chExt cx="171" cy="17"/>
            </a:xfrm>
          </p:grpSpPr>
          <p:sp>
            <p:nvSpPr>
              <p:cNvPr id="1750" name="Freeform 1938"/>
              <p:cNvSpPr>
                <a:spLocks/>
              </p:cNvSpPr>
              <p:nvPr/>
            </p:nvSpPr>
            <p:spPr bwMode="auto">
              <a:xfrm>
                <a:off x="3952" y="3224"/>
                <a:ext cx="171" cy="17"/>
              </a:xfrm>
              <a:custGeom>
                <a:avLst/>
                <a:gdLst/>
                <a:ahLst/>
                <a:cxnLst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</a:cxnLst>
                <a:rect l="0" t="0" r="r" b="b"/>
                <a:pathLst>
                  <a:path w="713" h="70">
                    <a:moveTo>
                      <a:pt x="357" y="68"/>
                    </a:move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1" name="Freeform 1939"/>
              <p:cNvSpPr>
                <a:spLocks/>
              </p:cNvSpPr>
              <p:nvPr/>
            </p:nvSpPr>
            <p:spPr bwMode="auto">
              <a:xfrm>
                <a:off x="3952" y="3224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7" name="Group 1945"/>
            <p:cNvGrpSpPr>
              <a:grpSpLocks/>
            </p:cNvGrpSpPr>
            <p:nvPr/>
          </p:nvGrpSpPr>
          <p:grpSpPr bwMode="auto">
            <a:xfrm>
              <a:off x="6191250" y="5157788"/>
              <a:ext cx="287337" cy="115888"/>
              <a:chOff x="3900" y="3249"/>
              <a:chExt cx="181" cy="73"/>
            </a:xfrm>
          </p:grpSpPr>
          <p:sp>
            <p:nvSpPr>
              <p:cNvPr id="1746" name="Freeform 1941"/>
              <p:cNvSpPr>
                <a:spLocks/>
              </p:cNvSpPr>
              <p:nvPr/>
            </p:nvSpPr>
            <p:spPr bwMode="auto">
              <a:xfrm>
                <a:off x="3900" y="3249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7" name="Freeform 1942"/>
              <p:cNvSpPr>
                <a:spLocks/>
              </p:cNvSpPr>
              <p:nvPr/>
            </p:nvSpPr>
            <p:spPr bwMode="auto">
              <a:xfrm>
                <a:off x="3900" y="3288"/>
                <a:ext cx="180" cy="34"/>
              </a:xfrm>
              <a:custGeom>
                <a:avLst/>
                <a:gdLst/>
                <a:ahLst/>
                <a:cxnLst>
                  <a:cxn ang="0">
                    <a:pos x="750" y="72"/>
                  </a:cxn>
                  <a:cxn ang="0">
                    <a:pos x="376" y="2"/>
                  </a:cxn>
                  <a:cxn ang="0">
                    <a:pos x="0" y="66"/>
                  </a:cxn>
                  <a:cxn ang="0">
                    <a:pos x="375" y="137"/>
                  </a:cxn>
                  <a:cxn ang="0">
                    <a:pos x="750" y="72"/>
                  </a:cxn>
                </a:cxnLst>
                <a:rect l="0" t="0" r="r" b="b"/>
                <a:pathLst>
                  <a:path w="751" h="139">
                    <a:moveTo>
                      <a:pt x="750" y="72"/>
                    </a:moveTo>
                    <a:cubicBezTo>
                      <a:pt x="751" y="35"/>
                      <a:pt x="583" y="4"/>
                      <a:pt x="376" y="2"/>
                    </a:cubicBezTo>
                    <a:cubicBezTo>
                      <a:pt x="169" y="0"/>
                      <a:pt x="1" y="29"/>
                      <a:pt x="0" y="66"/>
                    </a:cubicBezTo>
                    <a:cubicBezTo>
                      <a:pt x="0" y="104"/>
                      <a:pt x="168" y="135"/>
                      <a:pt x="375" y="137"/>
                    </a:cubicBezTo>
                    <a:cubicBezTo>
                      <a:pt x="582" y="139"/>
                      <a:pt x="750" y="110"/>
                      <a:pt x="750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8" name="Freeform 1943"/>
              <p:cNvSpPr>
                <a:spLocks/>
              </p:cNvSpPr>
              <p:nvPr/>
            </p:nvSpPr>
            <p:spPr bwMode="auto">
              <a:xfrm>
                <a:off x="3900" y="3249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9" name="Freeform 1944"/>
              <p:cNvSpPr>
                <a:spLocks/>
              </p:cNvSpPr>
              <p:nvPr/>
            </p:nvSpPr>
            <p:spPr bwMode="auto">
              <a:xfrm>
                <a:off x="3900" y="32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8" name="Group 1951"/>
            <p:cNvGrpSpPr>
              <a:grpSpLocks/>
            </p:cNvGrpSpPr>
            <p:nvPr/>
          </p:nvGrpSpPr>
          <p:grpSpPr bwMode="auto">
            <a:xfrm>
              <a:off x="6169025" y="5221288"/>
              <a:ext cx="342900" cy="93663"/>
              <a:chOff x="3886" y="3289"/>
              <a:chExt cx="216" cy="59"/>
            </a:xfrm>
          </p:grpSpPr>
          <p:sp>
            <p:nvSpPr>
              <p:cNvPr id="1741" name="Freeform 1946"/>
              <p:cNvSpPr>
                <a:spLocks/>
              </p:cNvSpPr>
              <p:nvPr/>
            </p:nvSpPr>
            <p:spPr bwMode="auto">
              <a:xfrm>
                <a:off x="3894" y="3297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2" name="Freeform 1947"/>
              <p:cNvSpPr>
                <a:spLocks/>
              </p:cNvSpPr>
              <p:nvPr/>
            </p:nvSpPr>
            <p:spPr bwMode="auto">
              <a:xfrm>
                <a:off x="3886" y="3289"/>
                <a:ext cx="209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3" name="Freeform 1948"/>
              <p:cNvSpPr>
                <a:spLocks/>
              </p:cNvSpPr>
              <p:nvPr/>
            </p:nvSpPr>
            <p:spPr bwMode="auto">
              <a:xfrm>
                <a:off x="3886" y="3316"/>
                <a:ext cx="208" cy="24"/>
              </a:xfrm>
              <a:custGeom>
                <a:avLst/>
                <a:gdLst/>
                <a:ahLst/>
                <a:cxnLst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</a:cxnLst>
                <a:rect l="0" t="0" r="r" b="b"/>
                <a:pathLst>
                  <a:path w="867" h="98">
                    <a:moveTo>
                      <a:pt x="867" y="53"/>
                    </a:moveTo>
                    <a:cubicBezTo>
                      <a:pt x="867" y="27"/>
                      <a:pt x="673" y="4"/>
                      <a:pt x="434" y="2"/>
                    </a:cubicBezTo>
                    <a:cubicBezTo>
                      <a:pt x="195" y="0"/>
                      <a:pt x="0" y="20"/>
                      <a:pt x="0" y="46"/>
                    </a:cubicBezTo>
                    <a:cubicBezTo>
                      <a:pt x="0" y="71"/>
                      <a:pt x="194" y="94"/>
                      <a:pt x="433" y="96"/>
                    </a:cubicBezTo>
                    <a:cubicBezTo>
                      <a:pt x="672" y="98"/>
                      <a:pt x="867" y="78"/>
                      <a:pt x="867" y="53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4" name="Freeform 1949"/>
              <p:cNvSpPr>
                <a:spLocks/>
              </p:cNvSpPr>
              <p:nvPr/>
            </p:nvSpPr>
            <p:spPr bwMode="auto">
              <a:xfrm>
                <a:off x="3886" y="3289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5" name="Freeform 1950"/>
              <p:cNvSpPr>
                <a:spLocks/>
              </p:cNvSpPr>
              <p:nvPr/>
            </p:nvSpPr>
            <p:spPr bwMode="auto">
              <a:xfrm>
                <a:off x="3886" y="33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59" name="Group 1954"/>
            <p:cNvGrpSpPr>
              <a:grpSpLocks/>
            </p:cNvGrpSpPr>
            <p:nvPr/>
          </p:nvGrpSpPr>
          <p:grpSpPr bwMode="auto">
            <a:xfrm>
              <a:off x="6189663" y="5268913"/>
              <a:ext cx="288925" cy="28575"/>
              <a:chOff x="3899" y="3319"/>
              <a:chExt cx="182" cy="18"/>
            </a:xfrm>
          </p:grpSpPr>
          <p:sp>
            <p:nvSpPr>
              <p:cNvPr id="1739" name="Freeform 1952"/>
              <p:cNvSpPr>
                <a:spLocks/>
              </p:cNvSpPr>
              <p:nvPr/>
            </p:nvSpPr>
            <p:spPr bwMode="auto">
              <a:xfrm>
                <a:off x="3899" y="3319"/>
                <a:ext cx="182" cy="18"/>
              </a:xfrm>
              <a:custGeom>
                <a:avLst/>
                <a:gdLst/>
                <a:ahLst/>
                <a:cxnLst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</a:cxnLst>
                <a:rect l="0" t="0" r="r" b="b"/>
                <a:pathLst>
                  <a:path w="758" h="74">
                    <a:moveTo>
                      <a:pt x="379" y="72"/>
                    </a:move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0" name="Freeform 1953"/>
              <p:cNvSpPr>
                <a:spLocks/>
              </p:cNvSpPr>
              <p:nvPr/>
            </p:nvSpPr>
            <p:spPr bwMode="auto">
              <a:xfrm>
                <a:off x="3899" y="33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0" name="Group 1957"/>
            <p:cNvGrpSpPr>
              <a:grpSpLocks/>
            </p:cNvGrpSpPr>
            <p:nvPr/>
          </p:nvGrpSpPr>
          <p:grpSpPr bwMode="auto">
            <a:xfrm>
              <a:off x="6197600" y="5270501"/>
              <a:ext cx="271462" cy="26988"/>
              <a:chOff x="3904" y="3320"/>
              <a:chExt cx="171" cy="17"/>
            </a:xfrm>
          </p:grpSpPr>
          <p:sp>
            <p:nvSpPr>
              <p:cNvPr id="1737" name="Freeform 1955"/>
              <p:cNvSpPr>
                <a:spLocks/>
              </p:cNvSpPr>
              <p:nvPr/>
            </p:nvSpPr>
            <p:spPr bwMode="auto">
              <a:xfrm>
                <a:off x="3904" y="3320"/>
                <a:ext cx="171" cy="17"/>
              </a:xfrm>
              <a:custGeom>
                <a:avLst/>
                <a:gdLst/>
                <a:ahLst/>
                <a:cxnLst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</a:cxnLst>
                <a:rect l="0" t="0" r="r" b="b"/>
                <a:pathLst>
                  <a:path w="713" h="70">
                    <a:moveTo>
                      <a:pt x="357" y="68"/>
                    </a:move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8" name="Freeform 1956"/>
              <p:cNvSpPr>
                <a:spLocks/>
              </p:cNvSpPr>
              <p:nvPr/>
            </p:nvSpPr>
            <p:spPr bwMode="auto">
              <a:xfrm>
                <a:off x="3904" y="33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1" name="Group 1962"/>
            <p:cNvGrpSpPr>
              <a:grpSpLocks/>
            </p:cNvGrpSpPr>
            <p:nvPr/>
          </p:nvGrpSpPr>
          <p:grpSpPr bwMode="auto">
            <a:xfrm>
              <a:off x="6292850" y="5316538"/>
              <a:ext cx="287337" cy="115888"/>
              <a:chOff x="3964" y="3349"/>
              <a:chExt cx="181" cy="73"/>
            </a:xfrm>
          </p:grpSpPr>
          <p:sp>
            <p:nvSpPr>
              <p:cNvPr id="1733" name="Freeform 1958"/>
              <p:cNvSpPr>
                <a:spLocks/>
              </p:cNvSpPr>
              <p:nvPr/>
            </p:nvSpPr>
            <p:spPr bwMode="auto">
              <a:xfrm>
                <a:off x="3964" y="3349"/>
                <a:ext cx="181" cy="73"/>
              </a:xfrm>
              <a:custGeom>
                <a:avLst/>
                <a:gdLst/>
                <a:ahLst/>
                <a:cxnLst>
                  <a:cxn ang="0">
                    <a:pos x="374" y="302"/>
                  </a:cxn>
                  <a:cxn ang="0">
                    <a:pos x="750" y="237"/>
                  </a:cxn>
                  <a:cxn ang="0">
                    <a:pos x="751" y="72"/>
                  </a:cxn>
                  <a:cxn ang="0">
                    <a:pos x="377" y="2"/>
                  </a:cxn>
                  <a:cxn ang="0">
                    <a:pos x="1" y="66"/>
                  </a:cxn>
                  <a:cxn ang="0">
                    <a:pos x="0" y="231"/>
                  </a:cxn>
                  <a:cxn ang="0">
                    <a:pos x="374" y="302"/>
                  </a:cxn>
                </a:cxnLst>
                <a:rect l="0" t="0" r="r" b="b"/>
                <a:pathLst>
                  <a:path w="752" h="303">
                    <a:moveTo>
                      <a:pt x="374" y="302"/>
                    </a:moveTo>
                    <a:cubicBezTo>
                      <a:pt x="582" y="303"/>
                      <a:pt x="750" y="274"/>
                      <a:pt x="750" y="237"/>
                    </a:cubicBezTo>
                    <a:lnTo>
                      <a:pt x="751" y="72"/>
                    </a:lnTo>
                    <a:cubicBezTo>
                      <a:pt x="752" y="35"/>
                      <a:pt x="584" y="3"/>
                      <a:pt x="377" y="2"/>
                    </a:cubicBezTo>
                    <a:cubicBezTo>
                      <a:pt x="170" y="0"/>
                      <a:pt x="2" y="29"/>
                      <a:pt x="1" y="66"/>
                    </a:cubicBezTo>
                    <a:lnTo>
                      <a:pt x="0" y="231"/>
                    </a:lnTo>
                    <a:cubicBezTo>
                      <a:pt x="0" y="268"/>
                      <a:pt x="167" y="300"/>
                      <a:pt x="374" y="3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4" name="Freeform 1959"/>
              <p:cNvSpPr>
                <a:spLocks/>
              </p:cNvSpPr>
              <p:nvPr/>
            </p:nvSpPr>
            <p:spPr bwMode="auto">
              <a:xfrm>
                <a:off x="3964" y="3388"/>
                <a:ext cx="180" cy="34"/>
              </a:xfrm>
              <a:custGeom>
                <a:avLst/>
                <a:gdLst/>
                <a:ahLst/>
                <a:cxnLst>
                  <a:cxn ang="0">
                    <a:pos x="750" y="72"/>
                  </a:cxn>
                  <a:cxn ang="0">
                    <a:pos x="376" y="2"/>
                  </a:cxn>
                  <a:cxn ang="0">
                    <a:pos x="0" y="66"/>
                  </a:cxn>
                  <a:cxn ang="0">
                    <a:pos x="374" y="137"/>
                  </a:cxn>
                  <a:cxn ang="0">
                    <a:pos x="750" y="72"/>
                  </a:cxn>
                </a:cxnLst>
                <a:rect l="0" t="0" r="r" b="b"/>
                <a:pathLst>
                  <a:path w="750" h="138">
                    <a:moveTo>
                      <a:pt x="750" y="72"/>
                    </a:moveTo>
                    <a:cubicBezTo>
                      <a:pt x="750" y="35"/>
                      <a:pt x="583" y="3"/>
                      <a:pt x="376" y="2"/>
                    </a:cubicBezTo>
                    <a:cubicBezTo>
                      <a:pt x="168" y="0"/>
                      <a:pt x="0" y="29"/>
                      <a:pt x="0" y="66"/>
                    </a:cubicBezTo>
                    <a:cubicBezTo>
                      <a:pt x="0" y="103"/>
                      <a:pt x="167" y="135"/>
                      <a:pt x="374" y="137"/>
                    </a:cubicBezTo>
                    <a:cubicBezTo>
                      <a:pt x="582" y="138"/>
                      <a:pt x="750" y="109"/>
                      <a:pt x="750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5" name="Freeform 1960"/>
              <p:cNvSpPr>
                <a:spLocks/>
              </p:cNvSpPr>
              <p:nvPr/>
            </p:nvSpPr>
            <p:spPr bwMode="auto">
              <a:xfrm>
                <a:off x="3964" y="3349"/>
                <a:ext cx="181" cy="73"/>
              </a:xfrm>
              <a:custGeom>
                <a:avLst/>
                <a:gdLst/>
                <a:ahLst/>
                <a:cxnLst>
                  <a:cxn ang="0">
                    <a:pos x="374" y="302"/>
                  </a:cxn>
                  <a:cxn ang="0">
                    <a:pos x="750" y="237"/>
                  </a:cxn>
                  <a:cxn ang="0">
                    <a:pos x="751" y="72"/>
                  </a:cxn>
                  <a:cxn ang="0">
                    <a:pos x="377" y="2"/>
                  </a:cxn>
                  <a:cxn ang="0">
                    <a:pos x="1" y="66"/>
                  </a:cxn>
                  <a:cxn ang="0">
                    <a:pos x="0" y="231"/>
                  </a:cxn>
                  <a:cxn ang="0">
                    <a:pos x="374" y="302"/>
                  </a:cxn>
                </a:cxnLst>
                <a:rect l="0" t="0" r="r" b="b"/>
                <a:pathLst>
                  <a:path w="752" h="303">
                    <a:moveTo>
                      <a:pt x="374" y="302"/>
                    </a:moveTo>
                    <a:cubicBezTo>
                      <a:pt x="582" y="303"/>
                      <a:pt x="750" y="274"/>
                      <a:pt x="750" y="237"/>
                    </a:cubicBezTo>
                    <a:lnTo>
                      <a:pt x="751" y="72"/>
                    </a:lnTo>
                    <a:cubicBezTo>
                      <a:pt x="752" y="35"/>
                      <a:pt x="584" y="3"/>
                      <a:pt x="377" y="2"/>
                    </a:cubicBezTo>
                    <a:cubicBezTo>
                      <a:pt x="170" y="0"/>
                      <a:pt x="2" y="29"/>
                      <a:pt x="1" y="66"/>
                    </a:cubicBezTo>
                    <a:lnTo>
                      <a:pt x="0" y="231"/>
                    </a:lnTo>
                    <a:cubicBezTo>
                      <a:pt x="0" y="268"/>
                      <a:pt x="167" y="300"/>
                      <a:pt x="374" y="30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6" name="Freeform 1961"/>
              <p:cNvSpPr>
                <a:spLocks/>
              </p:cNvSpPr>
              <p:nvPr/>
            </p:nvSpPr>
            <p:spPr bwMode="auto">
              <a:xfrm>
                <a:off x="3964" y="33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2" name="Group 1968"/>
            <p:cNvGrpSpPr>
              <a:grpSpLocks/>
            </p:cNvGrpSpPr>
            <p:nvPr/>
          </p:nvGrpSpPr>
          <p:grpSpPr bwMode="auto">
            <a:xfrm>
              <a:off x="6270625" y="5380038"/>
              <a:ext cx="344487" cy="93663"/>
              <a:chOff x="3950" y="3389"/>
              <a:chExt cx="217" cy="59"/>
            </a:xfrm>
          </p:grpSpPr>
          <p:sp>
            <p:nvSpPr>
              <p:cNvPr id="1728" name="Freeform 1963"/>
              <p:cNvSpPr>
                <a:spLocks/>
              </p:cNvSpPr>
              <p:nvPr/>
            </p:nvSpPr>
            <p:spPr bwMode="auto">
              <a:xfrm>
                <a:off x="3958" y="3397"/>
                <a:ext cx="209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9" name="Freeform 1964"/>
              <p:cNvSpPr>
                <a:spLocks/>
              </p:cNvSpPr>
              <p:nvPr/>
            </p:nvSpPr>
            <p:spPr bwMode="auto">
              <a:xfrm>
                <a:off x="3950" y="3389"/>
                <a:ext cx="209" cy="51"/>
              </a:xfrm>
              <a:custGeom>
                <a:avLst/>
                <a:gdLst/>
                <a:ahLst/>
                <a:cxnLst>
                  <a:cxn ang="0">
                    <a:pos x="433" y="211"/>
                  </a:cxn>
                  <a:cxn ang="0">
                    <a:pos x="866" y="167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</a:cxnLst>
                <a:rect l="0" t="0" r="r" b="b"/>
                <a:pathLst>
                  <a:path w="868" h="213">
                    <a:moveTo>
                      <a:pt x="433" y="211"/>
                    </a:moveTo>
                    <a:cubicBezTo>
                      <a:pt x="672" y="213"/>
                      <a:pt x="866" y="193"/>
                      <a:pt x="866" y="167"/>
                    </a:cubicBezTo>
                    <a:lnTo>
                      <a:pt x="867" y="53"/>
                    </a:lnTo>
                    <a:cubicBezTo>
                      <a:pt x="868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3" y="209"/>
                      <a:pt x="433" y="21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0" name="Freeform 1965"/>
              <p:cNvSpPr>
                <a:spLocks/>
              </p:cNvSpPr>
              <p:nvPr/>
            </p:nvSpPr>
            <p:spPr bwMode="auto">
              <a:xfrm>
                <a:off x="3950" y="3416"/>
                <a:ext cx="208" cy="24"/>
              </a:xfrm>
              <a:custGeom>
                <a:avLst/>
                <a:gdLst/>
                <a:ahLst/>
                <a:cxnLst>
                  <a:cxn ang="0">
                    <a:pos x="866" y="52"/>
                  </a:cxn>
                  <a:cxn ang="0">
                    <a:pos x="434" y="2"/>
                  </a:cxn>
                  <a:cxn ang="0">
                    <a:pos x="0" y="45"/>
                  </a:cxn>
                  <a:cxn ang="0">
                    <a:pos x="433" y="96"/>
                  </a:cxn>
                  <a:cxn ang="0">
                    <a:pos x="866" y="52"/>
                  </a:cxn>
                </a:cxnLst>
                <a:rect l="0" t="0" r="r" b="b"/>
                <a:pathLst>
                  <a:path w="867" h="98">
                    <a:moveTo>
                      <a:pt x="866" y="52"/>
                    </a:moveTo>
                    <a:cubicBezTo>
                      <a:pt x="867" y="26"/>
                      <a:pt x="673" y="4"/>
                      <a:pt x="434" y="2"/>
                    </a:cubicBezTo>
                    <a:cubicBezTo>
                      <a:pt x="194" y="0"/>
                      <a:pt x="0" y="19"/>
                      <a:pt x="0" y="45"/>
                    </a:cubicBezTo>
                    <a:cubicBezTo>
                      <a:pt x="0" y="71"/>
                      <a:pt x="193" y="94"/>
                      <a:pt x="433" y="96"/>
                    </a:cubicBezTo>
                    <a:cubicBezTo>
                      <a:pt x="672" y="98"/>
                      <a:pt x="866" y="78"/>
                      <a:pt x="866" y="5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1" name="Freeform 1966"/>
              <p:cNvSpPr>
                <a:spLocks/>
              </p:cNvSpPr>
              <p:nvPr/>
            </p:nvSpPr>
            <p:spPr bwMode="auto">
              <a:xfrm>
                <a:off x="3950" y="3389"/>
                <a:ext cx="209" cy="51"/>
              </a:xfrm>
              <a:custGeom>
                <a:avLst/>
                <a:gdLst/>
                <a:ahLst/>
                <a:cxnLst>
                  <a:cxn ang="0">
                    <a:pos x="433" y="211"/>
                  </a:cxn>
                  <a:cxn ang="0">
                    <a:pos x="866" y="167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</a:cxnLst>
                <a:rect l="0" t="0" r="r" b="b"/>
                <a:pathLst>
                  <a:path w="868" h="213">
                    <a:moveTo>
                      <a:pt x="433" y="211"/>
                    </a:moveTo>
                    <a:cubicBezTo>
                      <a:pt x="672" y="213"/>
                      <a:pt x="866" y="193"/>
                      <a:pt x="866" y="167"/>
                    </a:cubicBezTo>
                    <a:lnTo>
                      <a:pt x="867" y="53"/>
                    </a:lnTo>
                    <a:cubicBezTo>
                      <a:pt x="868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3" y="209"/>
                      <a:pt x="433" y="21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2" name="Freeform 1967"/>
              <p:cNvSpPr>
                <a:spLocks/>
              </p:cNvSpPr>
              <p:nvPr/>
            </p:nvSpPr>
            <p:spPr bwMode="auto">
              <a:xfrm>
                <a:off x="3950" y="34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3" name="Group 1971"/>
            <p:cNvGrpSpPr>
              <a:grpSpLocks/>
            </p:cNvGrpSpPr>
            <p:nvPr/>
          </p:nvGrpSpPr>
          <p:grpSpPr bwMode="auto">
            <a:xfrm>
              <a:off x="6291263" y="5427663"/>
              <a:ext cx="288925" cy="28575"/>
              <a:chOff x="3963" y="3419"/>
              <a:chExt cx="182" cy="18"/>
            </a:xfrm>
          </p:grpSpPr>
          <p:sp>
            <p:nvSpPr>
              <p:cNvPr id="1726" name="Freeform 1969"/>
              <p:cNvSpPr>
                <a:spLocks/>
              </p:cNvSpPr>
              <p:nvPr/>
            </p:nvSpPr>
            <p:spPr bwMode="auto">
              <a:xfrm>
                <a:off x="3963" y="3419"/>
                <a:ext cx="182" cy="18"/>
              </a:xfrm>
              <a:custGeom>
                <a:avLst/>
                <a:gdLst/>
                <a:ahLst/>
                <a:cxnLst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1"/>
                  </a:cxn>
                  <a:cxn ang="0">
                    <a:pos x="0" y="34"/>
                  </a:cxn>
                  <a:cxn ang="0">
                    <a:pos x="379" y="72"/>
                  </a:cxn>
                </a:cxnLst>
                <a:rect l="0" t="0" r="r" b="b"/>
                <a:pathLst>
                  <a:path w="759" h="74">
                    <a:moveTo>
                      <a:pt x="379" y="72"/>
                    </a:moveTo>
                    <a:cubicBezTo>
                      <a:pt x="589" y="74"/>
                      <a:pt x="759" y="59"/>
                      <a:pt x="759" y="40"/>
                    </a:cubicBezTo>
                    <a:cubicBezTo>
                      <a:pt x="759" y="20"/>
                      <a:pt x="589" y="3"/>
                      <a:pt x="380" y="1"/>
                    </a:cubicBezTo>
                    <a:cubicBezTo>
                      <a:pt x="171" y="0"/>
                      <a:pt x="1" y="14"/>
                      <a:pt x="0" y="34"/>
                    </a:cubicBezTo>
                    <a:cubicBezTo>
                      <a:pt x="0" y="53"/>
                      <a:pt x="170" y="70"/>
                      <a:pt x="379" y="7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7" name="Freeform 1970"/>
              <p:cNvSpPr>
                <a:spLocks/>
              </p:cNvSpPr>
              <p:nvPr/>
            </p:nvSpPr>
            <p:spPr bwMode="auto">
              <a:xfrm>
                <a:off x="3963" y="34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10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2" y="18"/>
                      <a:pt x="182" y="14"/>
                      <a:pt x="182" y="10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4" name="Group 1974"/>
            <p:cNvGrpSpPr>
              <a:grpSpLocks/>
            </p:cNvGrpSpPr>
            <p:nvPr/>
          </p:nvGrpSpPr>
          <p:grpSpPr bwMode="auto">
            <a:xfrm>
              <a:off x="6299200" y="5429251"/>
              <a:ext cx="271462" cy="26988"/>
              <a:chOff x="3968" y="3420"/>
              <a:chExt cx="171" cy="17"/>
            </a:xfrm>
          </p:grpSpPr>
          <p:sp>
            <p:nvSpPr>
              <p:cNvPr id="1724" name="Freeform 1972"/>
              <p:cNvSpPr>
                <a:spLocks/>
              </p:cNvSpPr>
              <p:nvPr/>
            </p:nvSpPr>
            <p:spPr bwMode="auto">
              <a:xfrm>
                <a:off x="3968" y="3420"/>
                <a:ext cx="171" cy="17"/>
              </a:xfrm>
              <a:custGeom>
                <a:avLst/>
                <a:gdLst/>
                <a:ahLst/>
                <a:cxnLst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1"/>
                  </a:cxn>
                  <a:cxn ang="0">
                    <a:pos x="0" y="32"/>
                  </a:cxn>
                  <a:cxn ang="0">
                    <a:pos x="356" y="68"/>
                  </a:cxn>
                </a:cxnLst>
                <a:rect l="0" t="0" r="r" b="b"/>
                <a:pathLst>
                  <a:path w="713" h="70">
                    <a:moveTo>
                      <a:pt x="356" y="68"/>
                    </a:move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19"/>
                      <a:pt x="554" y="3"/>
                      <a:pt x="357" y="1"/>
                    </a:cubicBezTo>
                    <a:cubicBezTo>
                      <a:pt x="160" y="0"/>
                      <a:pt x="0" y="14"/>
                      <a:pt x="0" y="32"/>
                    </a:cubicBezTo>
                    <a:cubicBezTo>
                      <a:pt x="0" y="50"/>
                      <a:pt x="160" y="67"/>
                      <a:pt x="356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5" name="Freeform 1973"/>
              <p:cNvSpPr>
                <a:spLocks/>
              </p:cNvSpPr>
              <p:nvPr/>
            </p:nvSpPr>
            <p:spPr bwMode="auto">
              <a:xfrm>
                <a:off x="3968" y="34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5" name="Group 1979"/>
            <p:cNvGrpSpPr>
              <a:grpSpLocks/>
            </p:cNvGrpSpPr>
            <p:nvPr/>
          </p:nvGrpSpPr>
          <p:grpSpPr bwMode="auto">
            <a:xfrm>
              <a:off x="5778500" y="4840288"/>
              <a:ext cx="287337" cy="115888"/>
              <a:chOff x="3640" y="3049"/>
              <a:chExt cx="181" cy="73"/>
            </a:xfrm>
          </p:grpSpPr>
          <p:sp>
            <p:nvSpPr>
              <p:cNvPr id="1720" name="Freeform 1975"/>
              <p:cNvSpPr>
                <a:spLocks/>
              </p:cNvSpPr>
              <p:nvPr/>
            </p:nvSpPr>
            <p:spPr bwMode="auto">
              <a:xfrm>
                <a:off x="3640" y="30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1" name="Freeform 1976"/>
              <p:cNvSpPr>
                <a:spLocks/>
              </p:cNvSpPr>
              <p:nvPr/>
            </p:nvSpPr>
            <p:spPr bwMode="auto">
              <a:xfrm>
                <a:off x="3640" y="3088"/>
                <a:ext cx="180" cy="34"/>
              </a:xfrm>
              <a:custGeom>
                <a:avLst/>
                <a:gdLst/>
                <a:ahLst/>
                <a:cxnLst>
                  <a:cxn ang="0">
                    <a:pos x="1500" y="145"/>
                  </a:cxn>
                  <a:cxn ang="0">
                    <a:pos x="752" y="4"/>
                  </a:cxn>
                  <a:cxn ang="0">
                    <a:pos x="0" y="133"/>
                  </a:cxn>
                  <a:cxn ang="0">
                    <a:pos x="749" y="274"/>
                  </a:cxn>
                  <a:cxn ang="0">
                    <a:pos x="1500" y="145"/>
                  </a:cxn>
                </a:cxnLst>
                <a:rect l="0" t="0" r="r" b="b"/>
                <a:pathLst>
                  <a:path w="1501" h="277">
                    <a:moveTo>
                      <a:pt x="1500" y="145"/>
                    </a:moveTo>
                    <a:cubicBezTo>
                      <a:pt x="1501" y="70"/>
                      <a:pt x="1166" y="7"/>
                      <a:pt x="752" y="4"/>
                    </a:cubicBezTo>
                    <a:cubicBezTo>
                      <a:pt x="337" y="0"/>
                      <a:pt x="1" y="58"/>
                      <a:pt x="0" y="133"/>
                    </a:cubicBezTo>
                    <a:cubicBezTo>
                      <a:pt x="0" y="207"/>
                      <a:pt x="335" y="270"/>
                      <a:pt x="749" y="274"/>
                    </a:cubicBezTo>
                    <a:cubicBezTo>
                      <a:pt x="1164" y="277"/>
                      <a:pt x="1500" y="219"/>
                      <a:pt x="1500" y="145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2" name="Freeform 1977"/>
              <p:cNvSpPr>
                <a:spLocks/>
              </p:cNvSpPr>
              <p:nvPr/>
            </p:nvSpPr>
            <p:spPr bwMode="auto">
              <a:xfrm>
                <a:off x="3640" y="30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3" name="Freeform 1978"/>
              <p:cNvSpPr>
                <a:spLocks/>
              </p:cNvSpPr>
              <p:nvPr/>
            </p:nvSpPr>
            <p:spPr bwMode="auto">
              <a:xfrm>
                <a:off x="3640" y="30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6" name="Group 1985"/>
            <p:cNvGrpSpPr>
              <a:grpSpLocks/>
            </p:cNvGrpSpPr>
            <p:nvPr/>
          </p:nvGrpSpPr>
          <p:grpSpPr bwMode="auto">
            <a:xfrm>
              <a:off x="5754688" y="4903788"/>
              <a:ext cx="342900" cy="93663"/>
              <a:chOff x="3625" y="3089"/>
              <a:chExt cx="216" cy="59"/>
            </a:xfrm>
          </p:grpSpPr>
          <p:sp>
            <p:nvSpPr>
              <p:cNvPr id="1715" name="Freeform 1980"/>
              <p:cNvSpPr>
                <a:spLocks/>
              </p:cNvSpPr>
              <p:nvPr/>
            </p:nvSpPr>
            <p:spPr bwMode="auto">
              <a:xfrm>
                <a:off x="3633" y="3097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2" y="91"/>
                  </a:cxn>
                  <a:cxn ang="0">
                    <a:pos x="1" y="320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8" y="8"/>
                      <a:pt x="870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6" y="42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6" name="Freeform 1981"/>
              <p:cNvSpPr>
                <a:spLocks/>
              </p:cNvSpPr>
              <p:nvPr/>
            </p:nvSpPr>
            <p:spPr bwMode="auto">
              <a:xfrm>
                <a:off x="3625" y="30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1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1"/>
                  </a:cxn>
                </a:cxnLst>
                <a:rect l="0" t="0" r="r" b="b"/>
                <a:pathLst>
                  <a:path w="1736" h="425">
                    <a:moveTo>
                      <a:pt x="867" y="421"/>
                    </a:moveTo>
                    <a:cubicBezTo>
                      <a:pt x="1345" y="425"/>
                      <a:pt x="1734" y="386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7" name="Freeform 1982"/>
              <p:cNvSpPr>
                <a:spLocks/>
              </p:cNvSpPr>
              <p:nvPr/>
            </p:nvSpPr>
            <p:spPr bwMode="auto">
              <a:xfrm>
                <a:off x="3625" y="31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5"/>
                  </a:cxn>
                  <a:cxn ang="0">
                    <a:pos x="868" y="4"/>
                  </a:cxn>
                  <a:cxn ang="0">
                    <a:pos x="1" y="91"/>
                  </a:cxn>
                  <a:cxn ang="0">
                    <a:pos x="867" y="192"/>
                  </a:cxn>
                  <a:cxn ang="0">
                    <a:pos x="1734" y="105"/>
                  </a:cxn>
                </a:cxnLst>
                <a:rect l="0" t="0" r="r" b="b"/>
                <a:pathLst>
                  <a:path w="1735" h="196">
                    <a:moveTo>
                      <a:pt x="1734" y="105"/>
                    </a:moveTo>
                    <a:cubicBezTo>
                      <a:pt x="1735" y="53"/>
                      <a:pt x="1347" y="8"/>
                      <a:pt x="868" y="4"/>
                    </a:cubicBezTo>
                    <a:cubicBezTo>
                      <a:pt x="390" y="0"/>
                      <a:pt x="1" y="39"/>
                      <a:pt x="1" y="91"/>
                    </a:cubicBezTo>
                    <a:cubicBezTo>
                      <a:pt x="0" y="143"/>
                      <a:pt x="388" y="188"/>
                      <a:pt x="867" y="192"/>
                    </a:cubicBezTo>
                    <a:cubicBezTo>
                      <a:pt x="1345" y="196"/>
                      <a:pt x="1734" y="157"/>
                      <a:pt x="1734" y="10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8" name="Freeform 1983"/>
              <p:cNvSpPr>
                <a:spLocks/>
              </p:cNvSpPr>
              <p:nvPr/>
            </p:nvSpPr>
            <p:spPr bwMode="auto">
              <a:xfrm>
                <a:off x="3625" y="30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1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1"/>
                  </a:cxn>
                </a:cxnLst>
                <a:rect l="0" t="0" r="r" b="b"/>
                <a:pathLst>
                  <a:path w="1736" h="425">
                    <a:moveTo>
                      <a:pt x="867" y="421"/>
                    </a:moveTo>
                    <a:cubicBezTo>
                      <a:pt x="1345" y="425"/>
                      <a:pt x="1734" y="386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9" name="Freeform 1984"/>
              <p:cNvSpPr>
                <a:spLocks/>
              </p:cNvSpPr>
              <p:nvPr/>
            </p:nvSpPr>
            <p:spPr bwMode="auto">
              <a:xfrm>
                <a:off x="3625" y="31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6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7" name="Group 1988"/>
            <p:cNvGrpSpPr>
              <a:grpSpLocks/>
            </p:cNvGrpSpPr>
            <p:nvPr/>
          </p:nvGrpSpPr>
          <p:grpSpPr bwMode="auto">
            <a:xfrm>
              <a:off x="5775325" y="4951413"/>
              <a:ext cx="288925" cy="28575"/>
              <a:chOff x="3638" y="3119"/>
              <a:chExt cx="182" cy="18"/>
            </a:xfrm>
          </p:grpSpPr>
          <p:sp>
            <p:nvSpPr>
              <p:cNvPr id="1713" name="Freeform 1986"/>
              <p:cNvSpPr>
                <a:spLocks/>
              </p:cNvSpPr>
              <p:nvPr/>
            </p:nvSpPr>
            <p:spPr bwMode="auto">
              <a:xfrm>
                <a:off x="3638" y="31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7" y="80"/>
                  </a:cxn>
                  <a:cxn ang="0">
                    <a:pos x="759" y="3"/>
                  </a:cxn>
                  <a:cxn ang="0">
                    <a:pos x="0" y="68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8">
                    <a:moveTo>
                      <a:pt x="758" y="145"/>
                    </a:moveTo>
                    <a:cubicBezTo>
                      <a:pt x="1177" y="148"/>
                      <a:pt x="1516" y="119"/>
                      <a:pt x="1517" y="80"/>
                    </a:cubicBezTo>
                    <a:cubicBezTo>
                      <a:pt x="1517" y="41"/>
                      <a:pt x="1178" y="7"/>
                      <a:pt x="759" y="3"/>
                    </a:cubicBezTo>
                    <a:cubicBezTo>
                      <a:pt x="340" y="0"/>
                      <a:pt x="0" y="29"/>
                      <a:pt x="0" y="68"/>
                    </a:cubicBezTo>
                    <a:cubicBezTo>
                      <a:pt x="0" y="107"/>
                      <a:pt x="339" y="141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4" name="Freeform 1987"/>
              <p:cNvSpPr>
                <a:spLocks/>
              </p:cNvSpPr>
              <p:nvPr/>
            </p:nvSpPr>
            <p:spPr bwMode="auto">
              <a:xfrm>
                <a:off x="3638" y="31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8" name="Group 1991"/>
            <p:cNvGrpSpPr>
              <a:grpSpLocks/>
            </p:cNvGrpSpPr>
            <p:nvPr/>
          </p:nvGrpSpPr>
          <p:grpSpPr bwMode="auto">
            <a:xfrm>
              <a:off x="5783263" y="4953001"/>
              <a:ext cx="271462" cy="26988"/>
              <a:chOff x="3643" y="3120"/>
              <a:chExt cx="171" cy="17"/>
            </a:xfrm>
          </p:grpSpPr>
          <p:sp>
            <p:nvSpPr>
              <p:cNvPr id="1711" name="Freeform 1989"/>
              <p:cNvSpPr>
                <a:spLocks/>
              </p:cNvSpPr>
              <p:nvPr/>
            </p:nvSpPr>
            <p:spPr bwMode="auto">
              <a:xfrm>
                <a:off x="3643" y="31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7"/>
                  </a:cxn>
                  <a:cxn ang="0">
                    <a:pos x="1425" y="76"/>
                  </a:cxn>
                  <a:cxn ang="0">
                    <a:pos x="713" y="3"/>
                  </a:cxn>
                  <a:cxn ang="0">
                    <a:pos x="0" y="64"/>
                  </a:cxn>
                  <a:cxn ang="0">
                    <a:pos x="712" y="137"/>
                  </a:cxn>
                </a:cxnLst>
                <a:rect l="0" t="0" r="r" b="b"/>
                <a:pathLst>
                  <a:path w="1425" h="140">
                    <a:moveTo>
                      <a:pt x="712" y="137"/>
                    </a:moveTo>
                    <a:cubicBezTo>
                      <a:pt x="1105" y="140"/>
                      <a:pt x="1424" y="113"/>
                      <a:pt x="1425" y="76"/>
                    </a:cubicBezTo>
                    <a:cubicBezTo>
                      <a:pt x="1425" y="39"/>
                      <a:pt x="1106" y="7"/>
                      <a:pt x="713" y="3"/>
                    </a:cubicBezTo>
                    <a:cubicBezTo>
                      <a:pt x="319" y="0"/>
                      <a:pt x="0" y="28"/>
                      <a:pt x="0" y="64"/>
                    </a:cubicBezTo>
                    <a:cubicBezTo>
                      <a:pt x="0" y="101"/>
                      <a:pt x="318" y="134"/>
                      <a:pt x="712" y="137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2" name="Freeform 1990"/>
              <p:cNvSpPr>
                <a:spLocks/>
              </p:cNvSpPr>
              <p:nvPr/>
            </p:nvSpPr>
            <p:spPr bwMode="auto">
              <a:xfrm>
                <a:off x="3643" y="31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9" name="Group 1996"/>
            <p:cNvGrpSpPr>
              <a:grpSpLocks/>
            </p:cNvGrpSpPr>
            <p:nvPr/>
          </p:nvGrpSpPr>
          <p:grpSpPr bwMode="auto">
            <a:xfrm>
              <a:off x="5880100" y="4999038"/>
              <a:ext cx="287337" cy="115888"/>
              <a:chOff x="3704" y="3149"/>
              <a:chExt cx="181" cy="73"/>
            </a:xfrm>
          </p:grpSpPr>
          <p:sp>
            <p:nvSpPr>
              <p:cNvPr id="1707" name="Freeform 1992"/>
              <p:cNvSpPr>
                <a:spLocks/>
              </p:cNvSpPr>
              <p:nvPr/>
            </p:nvSpPr>
            <p:spPr bwMode="auto">
              <a:xfrm>
                <a:off x="3704" y="3149"/>
                <a:ext cx="181" cy="73"/>
              </a:xfrm>
              <a:custGeom>
                <a:avLst/>
                <a:gdLst/>
                <a:ahLst/>
                <a:cxnLst>
                  <a:cxn ang="0">
                    <a:pos x="750" y="603"/>
                  </a:cxn>
                  <a:cxn ang="0">
                    <a:pos x="1501" y="474"/>
                  </a:cxn>
                  <a:cxn ang="0">
                    <a:pos x="1503" y="144"/>
                  </a:cxn>
                  <a:cxn ang="0">
                    <a:pos x="755" y="3"/>
                  </a:cxn>
                  <a:cxn ang="0">
                    <a:pos x="3" y="132"/>
                  </a:cxn>
                  <a:cxn ang="0">
                    <a:pos x="1" y="462"/>
                  </a:cxn>
                  <a:cxn ang="0">
                    <a:pos x="750" y="603"/>
                  </a:cxn>
                </a:cxnLst>
                <a:rect l="0" t="0" r="r" b="b"/>
                <a:pathLst>
                  <a:path w="1504" h="606">
                    <a:moveTo>
                      <a:pt x="750" y="603"/>
                    </a:moveTo>
                    <a:cubicBezTo>
                      <a:pt x="1164" y="606"/>
                      <a:pt x="1500" y="549"/>
                      <a:pt x="1501" y="474"/>
                    </a:cubicBezTo>
                    <a:lnTo>
                      <a:pt x="1503" y="144"/>
                    </a:lnTo>
                    <a:cubicBezTo>
                      <a:pt x="1504" y="70"/>
                      <a:pt x="1169" y="6"/>
                      <a:pt x="755" y="3"/>
                    </a:cubicBezTo>
                    <a:cubicBezTo>
                      <a:pt x="340" y="0"/>
                      <a:pt x="4" y="58"/>
                      <a:pt x="3" y="132"/>
                    </a:cubicBezTo>
                    <a:lnTo>
                      <a:pt x="1" y="462"/>
                    </a:lnTo>
                    <a:cubicBezTo>
                      <a:pt x="0" y="537"/>
                      <a:pt x="335" y="600"/>
                      <a:pt x="750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8" name="Freeform 1993"/>
              <p:cNvSpPr>
                <a:spLocks/>
              </p:cNvSpPr>
              <p:nvPr/>
            </p:nvSpPr>
            <p:spPr bwMode="auto">
              <a:xfrm>
                <a:off x="3704" y="3188"/>
                <a:ext cx="180" cy="34"/>
              </a:xfrm>
              <a:custGeom>
                <a:avLst/>
                <a:gdLst/>
                <a:ahLst/>
                <a:cxnLst>
                  <a:cxn ang="0">
                    <a:pos x="1501" y="144"/>
                  </a:cxn>
                  <a:cxn ang="0">
                    <a:pos x="752" y="3"/>
                  </a:cxn>
                  <a:cxn ang="0">
                    <a:pos x="1" y="132"/>
                  </a:cxn>
                  <a:cxn ang="0">
                    <a:pos x="750" y="273"/>
                  </a:cxn>
                  <a:cxn ang="0">
                    <a:pos x="1501" y="144"/>
                  </a:cxn>
                </a:cxnLst>
                <a:rect l="0" t="0" r="r" b="b"/>
                <a:pathLst>
                  <a:path w="1501" h="276">
                    <a:moveTo>
                      <a:pt x="1501" y="144"/>
                    </a:moveTo>
                    <a:cubicBezTo>
                      <a:pt x="1501" y="70"/>
                      <a:pt x="1166" y="7"/>
                      <a:pt x="752" y="3"/>
                    </a:cubicBezTo>
                    <a:cubicBezTo>
                      <a:pt x="338" y="0"/>
                      <a:pt x="1" y="58"/>
                      <a:pt x="1" y="132"/>
                    </a:cubicBezTo>
                    <a:cubicBezTo>
                      <a:pt x="0" y="207"/>
                      <a:pt x="335" y="270"/>
                      <a:pt x="750" y="273"/>
                    </a:cubicBezTo>
                    <a:cubicBezTo>
                      <a:pt x="1164" y="276"/>
                      <a:pt x="1500" y="219"/>
                      <a:pt x="1501" y="144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9" name="Freeform 1994"/>
              <p:cNvSpPr>
                <a:spLocks/>
              </p:cNvSpPr>
              <p:nvPr/>
            </p:nvSpPr>
            <p:spPr bwMode="auto">
              <a:xfrm>
                <a:off x="3704" y="3149"/>
                <a:ext cx="181" cy="73"/>
              </a:xfrm>
              <a:custGeom>
                <a:avLst/>
                <a:gdLst/>
                <a:ahLst/>
                <a:cxnLst>
                  <a:cxn ang="0">
                    <a:pos x="750" y="603"/>
                  </a:cxn>
                  <a:cxn ang="0">
                    <a:pos x="1501" y="474"/>
                  </a:cxn>
                  <a:cxn ang="0">
                    <a:pos x="1503" y="144"/>
                  </a:cxn>
                  <a:cxn ang="0">
                    <a:pos x="755" y="3"/>
                  </a:cxn>
                  <a:cxn ang="0">
                    <a:pos x="3" y="132"/>
                  </a:cxn>
                  <a:cxn ang="0">
                    <a:pos x="1" y="462"/>
                  </a:cxn>
                  <a:cxn ang="0">
                    <a:pos x="750" y="603"/>
                  </a:cxn>
                </a:cxnLst>
                <a:rect l="0" t="0" r="r" b="b"/>
                <a:pathLst>
                  <a:path w="1504" h="606">
                    <a:moveTo>
                      <a:pt x="750" y="603"/>
                    </a:moveTo>
                    <a:cubicBezTo>
                      <a:pt x="1164" y="606"/>
                      <a:pt x="1500" y="549"/>
                      <a:pt x="1501" y="474"/>
                    </a:cubicBezTo>
                    <a:lnTo>
                      <a:pt x="1503" y="144"/>
                    </a:lnTo>
                    <a:cubicBezTo>
                      <a:pt x="1504" y="70"/>
                      <a:pt x="1169" y="6"/>
                      <a:pt x="755" y="3"/>
                    </a:cubicBezTo>
                    <a:cubicBezTo>
                      <a:pt x="340" y="0"/>
                      <a:pt x="4" y="58"/>
                      <a:pt x="3" y="132"/>
                    </a:cubicBezTo>
                    <a:lnTo>
                      <a:pt x="1" y="462"/>
                    </a:lnTo>
                    <a:cubicBezTo>
                      <a:pt x="0" y="537"/>
                      <a:pt x="335" y="600"/>
                      <a:pt x="750" y="60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0" name="Freeform 1995"/>
              <p:cNvSpPr>
                <a:spLocks/>
              </p:cNvSpPr>
              <p:nvPr/>
            </p:nvSpPr>
            <p:spPr bwMode="auto">
              <a:xfrm>
                <a:off x="3704" y="31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0" name="Group 2002"/>
            <p:cNvGrpSpPr>
              <a:grpSpLocks/>
            </p:cNvGrpSpPr>
            <p:nvPr/>
          </p:nvGrpSpPr>
          <p:grpSpPr bwMode="auto">
            <a:xfrm>
              <a:off x="5857875" y="5062538"/>
              <a:ext cx="342900" cy="93663"/>
              <a:chOff x="3690" y="3189"/>
              <a:chExt cx="216" cy="59"/>
            </a:xfrm>
          </p:grpSpPr>
          <p:sp>
            <p:nvSpPr>
              <p:cNvPr id="1702" name="Freeform 1997"/>
              <p:cNvSpPr>
                <a:spLocks/>
              </p:cNvSpPr>
              <p:nvPr/>
            </p:nvSpPr>
            <p:spPr bwMode="auto">
              <a:xfrm>
                <a:off x="3698" y="3197"/>
                <a:ext cx="208" cy="51"/>
              </a:xfrm>
              <a:custGeom>
                <a:avLst/>
                <a:gdLst/>
                <a:ahLst/>
                <a:cxnLst>
                  <a:cxn ang="0">
                    <a:pos x="866" y="421"/>
                  </a:cxn>
                  <a:cxn ang="0">
                    <a:pos x="1734" y="334"/>
                  </a:cxn>
                  <a:cxn ang="0">
                    <a:pos x="1735" y="105"/>
                  </a:cxn>
                  <a:cxn ang="0">
                    <a:pos x="869" y="4"/>
                  </a:cxn>
                  <a:cxn ang="0">
                    <a:pos x="2" y="91"/>
                  </a:cxn>
                  <a:cxn ang="0">
                    <a:pos x="0" y="320"/>
                  </a:cxn>
                  <a:cxn ang="0">
                    <a:pos x="866" y="421"/>
                  </a:cxn>
                </a:cxnLst>
                <a:rect l="0" t="0" r="r" b="b"/>
                <a:pathLst>
                  <a:path w="1736" h="425">
                    <a:moveTo>
                      <a:pt x="866" y="421"/>
                    </a:moveTo>
                    <a:cubicBezTo>
                      <a:pt x="1345" y="425"/>
                      <a:pt x="1733" y="386"/>
                      <a:pt x="1734" y="334"/>
                    </a:cubicBezTo>
                    <a:lnTo>
                      <a:pt x="1735" y="105"/>
                    </a:lnTo>
                    <a:cubicBezTo>
                      <a:pt x="1736" y="53"/>
                      <a:pt x="1348" y="8"/>
                      <a:pt x="869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0" y="320"/>
                    </a:lnTo>
                    <a:cubicBezTo>
                      <a:pt x="0" y="372"/>
                      <a:pt x="387" y="417"/>
                      <a:pt x="866" y="421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3" name="Freeform 1998"/>
              <p:cNvSpPr>
                <a:spLocks/>
              </p:cNvSpPr>
              <p:nvPr/>
            </p:nvSpPr>
            <p:spPr bwMode="auto">
              <a:xfrm>
                <a:off x="3690" y="3189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3"/>
                  </a:cxn>
                  <a:cxn ang="0">
                    <a:pos x="1736" y="104"/>
                  </a:cxn>
                  <a:cxn ang="0">
                    <a:pos x="870" y="3"/>
                  </a:cxn>
                  <a:cxn ang="0">
                    <a:pos x="2" y="90"/>
                  </a:cxn>
                  <a:cxn ang="0">
                    <a:pos x="1" y="319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3"/>
                    </a:cubicBezTo>
                    <a:lnTo>
                      <a:pt x="1736" y="104"/>
                    </a:lnTo>
                    <a:cubicBezTo>
                      <a:pt x="1736" y="52"/>
                      <a:pt x="1348" y="7"/>
                      <a:pt x="870" y="3"/>
                    </a:cubicBezTo>
                    <a:cubicBezTo>
                      <a:pt x="391" y="0"/>
                      <a:pt x="3" y="38"/>
                      <a:pt x="2" y="90"/>
                    </a:cubicBezTo>
                    <a:lnTo>
                      <a:pt x="1" y="319"/>
                    </a:lnTo>
                    <a:cubicBezTo>
                      <a:pt x="0" y="371"/>
                      <a:pt x="388" y="416"/>
                      <a:pt x="866" y="42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4" name="Freeform 1999"/>
              <p:cNvSpPr>
                <a:spLocks/>
              </p:cNvSpPr>
              <p:nvPr/>
            </p:nvSpPr>
            <p:spPr bwMode="auto">
              <a:xfrm>
                <a:off x="3690" y="32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4"/>
                  </a:cxn>
                  <a:cxn ang="0">
                    <a:pos x="868" y="4"/>
                  </a:cxn>
                  <a:cxn ang="0">
                    <a:pos x="1" y="90"/>
                  </a:cxn>
                  <a:cxn ang="0">
                    <a:pos x="866" y="191"/>
                  </a:cxn>
                  <a:cxn ang="0">
                    <a:pos x="1734" y="104"/>
                  </a:cxn>
                </a:cxnLst>
                <a:rect l="0" t="0" r="r" b="b"/>
                <a:pathLst>
                  <a:path w="1734" h="195">
                    <a:moveTo>
                      <a:pt x="1734" y="104"/>
                    </a:moveTo>
                    <a:cubicBezTo>
                      <a:pt x="1734" y="53"/>
                      <a:pt x="1347" y="8"/>
                      <a:pt x="868" y="4"/>
                    </a:cubicBezTo>
                    <a:cubicBezTo>
                      <a:pt x="389" y="0"/>
                      <a:pt x="1" y="39"/>
                      <a:pt x="1" y="90"/>
                    </a:cubicBezTo>
                    <a:cubicBezTo>
                      <a:pt x="0" y="142"/>
                      <a:pt x="388" y="187"/>
                      <a:pt x="866" y="191"/>
                    </a:cubicBezTo>
                    <a:cubicBezTo>
                      <a:pt x="1345" y="195"/>
                      <a:pt x="1733" y="156"/>
                      <a:pt x="1734" y="104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5" name="Freeform 2000"/>
              <p:cNvSpPr>
                <a:spLocks/>
              </p:cNvSpPr>
              <p:nvPr/>
            </p:nvSpPr>
            <p:spPr bwMode="auto">
              <a:xfrm>
                <a:off x="3690" y="3189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3"/>
                  </a:cxn>
                  <a:cxn ang="0">
                    <a:pos x="1736" y="104"/>
                  </a:cxn>
                  <a:cxn ang="0">
                    <a:pos x="870" y="3"/>
                  </a:cxn>
                  <a:cxn ang="0">
                    <a:pos x="2" y="90"/>
                  </a:cxn>
                  <a:cxn ang="0">
                    <a:pos x="1" y="319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3"/>
                    </a:cubicBezTo>
                    <a:lnTo>
                      <a:pt x="1736" y="104"/>
                    </a:lnTo>
                    <a:cubicBezTo>
                      <a:pt x="1736" y="52"/>
                      <a:pt x="1348" y="7"/>
                      <a:pt x="870" y="3"/>
                    </a:cubicBezTo>
                    <a:cubicBezTo>
                      <a:pt x="391" y="0"/>
                      <a:pt x="3" y="38"/>
                      <a:pt x="2" y="90"/>
                    </a:cubicBezTo>
                    <a:lnTo>
                      <a:pt x="1" y="319"/>
                    </a:lnTo>
                    <a:cubicBezTo>
                      <a:pt x="0" y="371"/>
                      <a:pt x="388" y="416"/>
                      <a:pt x="866" y="42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6" name="Freeform 2001"/>
              <p:cNvSpPr>
                <a:spLocks/>
              </p:cNvSpPr>
              <p:nvPr/>
            </p:nvSpPr>
            <p:spPr bwMode="auto">
              <a:xfrm>
                <a:off x="3690" y="32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1" name="Group 2005"/>
            <p:cNvGrpSpPr>
              <a:grpSpLocks/>
            </p:cNvGrpSpPr>
            <p:nvPr/>
          </p:nvGrpSpPr>
          <p:grpSpPr bwMode="auto">
            <a:xfrm>
              <a:off x="5878513" y="5110163"/>
              <a:ext cx="288925" cy="28575"/>
              <a:chOff x="3703" y="3219"/>
              <a:chExt cx="182" cy="18"/>
            </a:xfrm>
          </p:grpSpPr>
          <p:sp>
            <p:nvSpPr>
              <p:cNvPr id="1700" name="Freeform 2003"/>
              <p:cNvSpPr>
                <a:spLocks/>
              </p:cNvSpPr>
              <p:nvPr/>
            </p:nvSpPr>
            <p:spPr bwMode="auto">
              <a:xfrm>
                <a:off x="3703" y="32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6" y="80"/>
                  </a:cxn>
                  <a:cxn ang="0">
                    <a:pos x="759" y="3"/>
                  </a:cxn>
                  <a:cxn ang="0">
                    <a:pos x="0" y="68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9">
                    <a:moveTo>
                      <a:pt x="758" y="145"/>
                    </a:moveTo>
                    <a:cubicBezTo>
                      <a:pt x="1176" y="149"/>
                      <a:pt x="1516" y="120"/>
                      <a:pt x="1516" y="80"/>
                    </a:cubicBezTo>
                    <a:cubicBezTo>
                      <a:pt x="1517" y="41"/>
                      <a:pt x="1178" y="7"/>
                      <a:pt x="759" y="3"/>
                    </a:cubicBezTo>
                    <a:cubicBezTo>
                      <a:pt x="340" y="0"/>
                      <a:pt x="0" y="29"/>
                      <a:pt x="0" y="68"/>
                    </a:cubicBezTo>
                    <a:cubicBezTo>
                      <a:pt x="0" y="107"/>
                      <a:pt x="339" y="142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1" name="Freeform 2004"/>
              <p:cNvSpPr>
                <a:spLocks/>
              </p:cNvSpPr>
              <p:nvPr/>
            </p:nvSpPr>
            <p:spPr bwMode="auto">
              <a:xfrm>
                <a:off x="3703" y="32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2" name="Group 2008"/>
            <p:cNvGrpSpPr>
              <a:grpSpLocks/>
            </p:cNvGrpSpPr>
            <p:nvPr/>
          </p:nvGrpSpPr>
          <p:grpSpPr bwMode="auto">
            <a:xfrm>
              <a:off x="5886450" y="5111751"/>
              <a:ext cx="271462" cy="26988"/>
              <a:chOff x="3708" y="3220"/>
              <a:chExt cx="171" cy="17"/>
            </a:xfrm>
          </p:grpSpPr>
          <p:sp>
            <p:nvSpPr>
              <p:cNvPr id="1698" name="Freeform 2006"/>
              <p:cNvSpPr>
                <a:spLocks/>
              </p:cNvSpPr>
              <p:nvPr/>
            </p:nvSpPr>
            <p:spPr bwMode="auto">
              <a:xfrm>
                <a:off x="3708" y="32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6"/>
                  </a:cxn>
                  <a:cxn ang="0">
                    <a:pos x="1425" y="75"/>
                  </a:cxn>
                  <a:cxn ang="0">
                    <a:pos x="714" y="3"/>
                  </a:cxn>
                  <a:cxn ang="0">
                    <a:pos x="0" y="64"/>
                  </a:cxn>
                  <a:cxn ang="0">
                    <a:pos x="712" y="136"/>
                  </a:cxn>
                </a:cxnLst>
                <a:rect l="0" t="0" r="r" b="b"/>
                <a:pathLst>
                  <a:path w="1426" h="139">
                    <a:moveTo>
                      <a:pt x="712" y="136"/>
                    </a:moveTo>
                    <a:cubicBezTo>
                      <a:pt x="1106" y="139"/>
                      <a:pt x="1425" y="112"/>
                      <a:pt x="1425" y="75"/>
                    </a:cubicBezTo>
                    <a:cubicBezTo>
                      <a:pt x="1426" y="38"/>
                      <a:pt x="1107" y="6"/>
                      <a:pt x="714" y="3"/>
                    </a:cubicBezTo>
                    <a:cubicBezTo>
                      <a:pt x="320" y="0"/>
                      <a:pt x="1" y="27"/>
                      <a:pt x="0" y="64"/>
                    </a:cubicBezTo>
                    <a:cubicBezTo>
                      <a:pt x="0" y="101"/>
                      <a:pt x="319" y="133"/>
                      <a:pt x="712" y="136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9" name="Freeform 2007"/>
              <p:cNvSpPr>
                <a:spLocks/>
              </p:cNvSpPr>
              <p:nvPr/>
            </p:nvSpPr>
            <p:spPr bwMode="auto">
              <a:xfrm>
                <a:off x="3708" y="32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3" name="Group 2013"/>
            <p:cNvGrpSpPr>
              <a:grpSpLocks/>
            </p:cNvGrpSpPr>
            <p:nvPr/>
          </p:nvGrpSpPr>
          <p:grpSpPr bwMode="auto">
            <a:xfrm>
              <a:off x="5753100" y="5157788"/>
              <a:ext cx="287337" cy="115888"/>
              <a:chOff x="3624" y="3249"/>
              <a:chExt cx="181" cy="73"/>
            </a:xfrm>
          </p:grpSpPr>
          <p:sp>
            <p:nvSpPr>
              <p:cNvPr id="1694" name="Freeform 2009"/>
              <p:cNvSpPr>
                <a:spLocks/>
              </p:cNvSpPr>
              <p:nvPr/>
            </p:nvSpPr>
            <p:spPr bwMode="auto">
              <a:xfrm>
                <a:off x="3624" y="32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3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3"/>
                  </a:cxn>
                  <a:cxn ang="0">
                    <a:pos x="3" y="132"/>
                  </a:cxn>
                  <a:cxn ang="0">
                    <a:pos x="0" y="462"/>
                  </a:cxn>
                  <a:cxn ang="0">
                    <a:pos x="749" y="603"/>
                  </a:cxn>
                </a:cxnLst>
                <a:rect l="0" t="0" r="r" b="b"/>
                <a:pathLst>
                  <a:path w="1503" h="607">
                    <a:moveTo>
                      <a:pt x="749" y="603"/>
                    </a:moveTo>
                    <a:cubicBezTo>
                      <a:pt x="1163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3" y="70"/>
                      <a:pt x="1168" y="7"/>
                      <a:pt x="754" y="3"/>
                    </a:cubicBezTo>
                    <a:cubicBezTo>
                      <a:pt x="340" y="0"/>
                      <a:pt x="3" y="58"/>
                      <a:pt x="3" y="132"/>
                    </a:cubicBezTo>
                    <a:lnTo>
                      <a:pt x="0" y="462"/>
                    </a:lnTo>
                    <a:cubicBezTo>
                      <a:pt x="0" y="537"/>
                      <a:pt x="335" y="600"/>
                      <a:pt x="749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5" name="Freeform 2010"/>
              <p:cNvSpPr>
                <a:spLocks/>
              </p:cNvSpPr>
              <p:nvPr/>
            </p:nvSpPr>
            <p:spPr bwMode="auto">
              <a:xfrm>
                <a:off x="3624" y="3288"/>
                <a:ext cx="180" cy="34"/>
              </a:xfrm>
              <a:custGeom>
                <a:avLst/>
                <a:gdLst/>
                <a:ahLst/>
                <a:cxnLst>
                  <a:cxn ang="0">
                    <a:pos x="1500" y="145"/>
                  </a:cxn>
                  <a:cxn ang="0">
                    <a:pos x="751" y="3"/>
                  </a:cxn>
                  <a:cxn ang="0">
                    <a:pos x="0" y="132"/>
                  </a:cxn>
                  <a:cxn ang="0">
                    <a:pos x="749" y="273"/>
                  </a:cxn>
                  <a:cxn ang="0">
                    <a:pos x="1500" y="145"/>
                  </a:cxn>
                </a:cxnLst>
                <a:rect l="0" t="0" r="r" b="b"/>
                <a:pathLst>
                  <a:path w="1501" h="277">
                    <a:moveTo>
                      <a:pt x="1500" y="145"/>
                    </a:moveTo>
                    <a:cubicBezTo>
                      <a:pt x="1501" y="70"/>
                      <a:pt x="1165" y="7"/>
                      <a:pt x="751" y="3"/>
                    </a:cubicBezTo>
                    <a:cubicBezTo>
                      <a:pt x="337" y="0"/>
                      <a:pt x="1" y="58"/>
                      <a:pt x="0" y="132"/>
                    </a:cubicBezTo>
                    <a:cubicBezTo>
                      <a:pt x="0" y="207"/>
                      <a:pt x="335" y="270"/>
                      <a:pt x="749" y="273"/>
                    </a:cubicBezTo>
                    <a:cubicBezTo>
                      <a:pt x="1163" y="277"/>
                      <a:pt x="1500" y="219"/>
                      <a:pt x="1500" y="145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6" name="Freeform 2011"/>
              <p:cNvSpPr>
                <a:spLocks/>
              </p:cNvSpPr>
              <p:nvPr/>
            </p:nvSpPr>
            <p:spPr bwMode="auto">
              <a:xfrm>
                <a:off x="3624" y="3249"/>
                <a:ext cx="180" cy="73"/>
              </a:xfrm>
              <a:custGeom>
                <a:avLst/>
                <a:gdLst/>
                <a:ahLst/>
                <a:cxnLst>
                  <a:cxn ang="0">
                    <a:pos x="749" y="603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3"/>
                  </a:cxn>
                  <a:cxn ang="0">
                    <a:pos x="3" y="132"/>
                  </a:cxn>
                  <a:cxn ang="0">
                    <a:pos x="0" y="462"/>
                  </a:cxn>
                  <a:cxn ang="0">
                    <a:pos x="749" y="603"/>
                  </a:cxn>
                </a:cxnLst>
                <a:rect l="0" t="0" r="r" b="b"/>
                <a:pathLst>
                  <a:path w="1503" h="607">
                    <a:moveTo>
                      <a:pt x="749" y="603"/>
                    </a:moveTo>
                    <a:cubicBezTo>
                      <a:pt x="1163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3" y="70"/>
                      <a:pt x="1168" y="7"/>
                      <a:pt x="754" y="3"/>
                    </a:cubicBezTo>
                    <a:cubicBezTo>
                      <a:pt x="340" y="0"/>
                      <a:pt x="3" y="58"/>
                      <a:pt x="3" y="132"/>
                    </a:cubicBezTo>
                    <a:lnTo>
                      <a:pt x="0" y="462"/>
                    </a:lnTo>
                    <a:cubicBezTo>
                      <a:pt x="0" y="537"/>
                      <a:pt x="335" y="600"/>
                      <a:pt x="749" y="603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7" name="Freeform 2012"/>
              <p:cNvSpPr>
                <a:spLocks/>
              </p:cNvSpPr>
              <p:nvPr/>
            </p:nvSpPr>
            <p:spPr bwMode="auto">
              <a:xfrm>
                <a:off x="3624" y="32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4" name="Group 2019"/>
            <p:cNvGrpSpPr>
              <a:grpSpLocks/>
            </p:cNvGrpSpPr>
            <p:nvPr/>
          </p:nvGrpSpPr>
          <p:grpSpPr bwMode="auto">
            <a:xfrm>
              <a:off x="5730875" y="5221288"/>
              <a:ext cx="342900" cy="93663"/>
              <a:chOff x="3610" y="3289"/>
              <a:chExt cx="216" cy="59"/>
            </a:xfrm>
          </p:grpSpPr>
          <p:sp>
            <p:nvSpPr>
              <p:cNvPr id="1689" name="Freeform 2014"/>
              <p:cNvSpPr>
                <a:spLocks/>
              </p:cNvSpPr>
              <p:nvPr/>
            </p:nvSpPr>
            <p:spPr bwMode="auto">
              <a:xfrm>
                <a:off x="3618" y="3297"/>
                <a:ext cx="208" cy="51"/>
              </a:xfrm>
              <a:custGeom>
                <a:avLst/>
                <a:gdLst/>
                <a:ahLst/>
                <a:cxnLst>
                  <a:cxn ang="0">
                    <a:pos x="866" y="420"/>
                  </a:cxn>
                  <a:cxn ang="0">
                    <a:pos x="1734" y="333"/>
                  </a:cxn>
                  <a:cxn ang="0">
                    <a:pos x="1736" y="104"/>
                  </a:cxn>
                  <a:cxn ang="0">
                    <a:pos x="870" y="3"/>
                  </a:cxn>
                  <a:cxn ang="0">
                    <a:pos x="2" y="90"/>
                  </a:cxn>
                  <a:cxn ang="0">
                    <a:pos x="1" y="319"/>
                  </a:cxn>
                  <a:cxn ang="0">
                    <a:pos x="866" y="420"/>
                  </a:cxn>
                </a:cxnLst>
                <a:rect l="0" t="0" r="r" b="b"/>
                <a:pathLst>
                  <a:path w="1736" h="424">
                    <a:moveTo>
                      <a:pt x="866" y="420"/>
                    </a:moveTo>
                    <a:cubicBezTo>
                      <a:pt x="1345" y="424"/>
                      <a:pt x="1733" y="385"/>
                      <a:pt x="1734" y="333"/>
                    </a:cubicBezTo>
                    <a:lnTo>
                      <a:pt x="1736" y="104"/>
                    </a:lnTo>
                    <a:cubicBezTo>
                      <a:pt x="1736" y="52"/>
                      <a:pt x="1348" y="7"/>
                      <a:pt x="870" y="3"/>
                    </a:cubicBezTo>
                    <a:cubicBezTo>
                      <a:pt x="391" y="0"/>
                      <a:pt x="3" y="38"/>
                      <a:pt x="2" y="90"/>
                    </a:cubicBezTo>
                    <a:lnTo>
                      <a:pt x="1" y="319"/>
                    </a:lnTo>
                    <a:cubicBezTo>
                      <a:pt x="0" y="371"/>
                      <a:pt x="388" y="416"/>
                      <a:pt x="866" y="42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0" name="Freeform 2015"/>
              <p:cNvSpPr>
                <a:spLocks/>
              </p:cNvSpPr>
              <p:nvPr/>
            </p:nvSpPr>
            <p:spPr bwMode="auto">
              <a:xfrm>
                <a:off x="3610" y="32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0"/>
                  </a:cxn>
                </a:cxnLst>
                <a:rect l="0" t="0" r="r" b="b"/>
                <a:pathLst>
                  <a:path w="1736" h="424">
                    <a:moveTo>
                      <a:pt x="867" y="420"/>
                    </a:moveTo>
                    <a:cubicBezTo>
                      <a:pt x="1345" y="424"/>
                      <a:pt x="1734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1" name="Freeform 2016"/>
              <p:cNvSpPr>
                <a:spLocks/>
              </p:cNvSpPr>
              <p:nvPr/>
            </p:nvSpPr>
            <p:spPr bwMode="auto">
              <a:xfrm>
                <a:off x="3610" y="33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5"/>
                  </a:cxn>
                  <a:cxn ang="0">
                    <a:pos x="868" y="4"/>
                  </a:cxn>
                  <a:cxn ang="0">
                    <a:pos x="1" y="91"/>
                  </a:cxn>
                  <a:cxn ang="0">
                    <a:pos x="867" y="191"/>
                  </a:cxn>
                  <a:cxn ang="0">
                    <a:pos x="1734" y="105"/>
                  </a:cxn>
                </a:cxnLst>
                <a:rect l="0" t="0" r="r" b="b"/>
                <a:pathLst>
                  <a:path w="1735" h="195">
                    <a:moveTo>
                      <a:pt x="1734" y="105"/>
                    </a:moveTo>
                    <a:cubicBezTo>
                      <a:pt x="1735" y="53"/>
                      <a:pt x="1347" y="8"/>
                      <a:pt x="868" y="4"/>
                    </a:cubicBezTo>
                    <a:cubicBezTo>
                      <a:pt x="390" y="0"/>
                      <a:pt x="1" y="39"/>
                      <a:pt x="1" y="91"/>
                    </a:cubicBezTo>
                    <a:cubicBezTo>
                      <a:pt x="0" y="143"/>
                      <a:pt x="388" y="188"/>
                      <a:pt x="867" y="191"/>
                    </a:cubicBezTo>
                    <a:cubicBezTo>
                      <a:pt x="1345" y="195"/>
                      <a:pt x="1734" y="156"/>
                      <a:pt x="1734" y="10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2" name="Freeform 2017"/>
              <p:cNvSpPr>
                <a:spLocks/>
              </p:cNvSpPr>
              <p:nvPr/>
            </p:nvSpPr>
            <p:spPr bwMode="auto">
              <a:xfrm>
                <a:off x="3610" y="3289"/>
                <a:ext cx="208" cy="51"/>
              </a:xfrm>
              <a:custGeom>
                <a:avLst/>
                <a:gdLst/>
                <a:ahLst/>
                <a:cxnLst>
                  <a:cxn ang="0">
                    <a:pos x="867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0"/>
                  </a:cxn>
                </a:cxnLst>
                <a:rect l="0" t="0" r="r" b="b"/>
                <a:pathLst>
                  <a:path w="1736" h="424">
                    <a:moveTo>
                      <a:pt x="867" y="420"/>
                    </a:moveTo>
                    <a:cubicBezTo>
                      <a:pt x="1345" y="424"/>
                      <a:pt x="1734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3" name="Freeform 2018"/>
              <p:cNvSpPr>
                <a:spLocks/>
              </p:cNvSpPr>
              <p:nvPr/>
            </p:nvSpPr>
            <p:spPr bwMode="auto">
              <a:xfrm>
                <a:off x="3610" y="33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5" name="Group 2022"/>
            <p:cNvGrpSpPr>
              <a:grpSpLocks/>
            </p:cNvGrpSpPr>
            <p:nvPr/>
          </p:nvGrpSpPr>
          <p:grpSpPr bwMode="auto">
            <a:xfrm>
              <a:off x="5751513" y="5268913"/>
              <a:ext cx="288925" cy="28575"/>
              <a:chOff x="3623" y="3319"/>
              <a:chExt cx="182" cy="18"/>
            </a:xfrm>
          </p:grpSpPr>
          <p:sp>
            <p:nvSpPr>
              <p:cNvPr id="1687" name="Freeform 2020"/>
              <p:cNvSpPr>
                <a:spLocks/>
              </p:cNvSpPr>
              <p:nvPr/>
            </p:nvSpPr>
            <p:spPr bwMode="auto">
              <a:xfrm>
                <a:off x="3623" y="33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7" y="81"/>
                  </a:cxn>
                  <a:cxn ang="0">
                    <a:pos x="759" y="4"/>
                  </a:cxn>
                  <a:cxn ang="0">
                    <a:pos x="0" y="69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9">
                    <a:moveTo>
                      <a:pt x="758" y="145"/>
                    </a:moveTo>
                    <a:cubicBezTo>
                      <a:pt x="1177" y="149"/>
                      <a:pt x="1516" y="120"/>
                      <a:pt x="1517" y="81"/>
                    </a:cubicBezTo>
                    <a:cubicBezTo>
                      <a:pt x="1517" y="42"/>
                      <a:pt x="1178" y="7"/>
                      <a:pt x="759" y="4"/>
                    </a:cubicBezTo>
                    <a:cubicBezTo>
                      <a:pt x="340" y="0"/>
                      <a:pt x="0" y="29"/>
                      <a:pt x="0" y="69"/>
                    </a:cubicBezTo>
                    <a:cubicBezTo>
                      <a:pt x="0" y="108"/>
                      <a:pt x="339" y="142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8" name="Freeform 2021"/>
              <p:cNvSpPr>
                <a:spLocks/>
              </p:cNvSpPr>
              <p:nvPr/>
            </p:nvSpPr>
            <p:spPr bwMode="auto">
              <a:xfrm>
                <a:off x="3623" y="33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6" name="Group 2025"/>
            <p:cNvGrpSpPr>
              <a:grpSpLocks/>
            </p:cNvGrpSpPr>
            <p:nvPr/>
          </p:nvGrpSpPr>
          <p:grpSpPr bwMode="auto">
            <a:xfrm>
              <a:off x="5759450" y="5270501"/>
              <a:ext cx="271462" cy="26988"/>
              <a:chOff x="3628" y="3320"/>
              <a:chExt cx="171" cy="17"/>
            </a:xfrm>
          </p:grpSpPr>
          <p:sp>
            <p:nvSpPr>
              <p:cNvPr id="1685" name="Freeform 2023"/>
              <p:cNvSpPr>
                <a:spLocks/>
              </p:cNvSpPr>
              <p:nvPr/>
            </p:nvSpPr>
            <p:spPr bwMode="auto">
              <a:xfrm>
                <a:off x="3628" y="33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6"/>
                  </a:cxn>
                  <a:cxn ang="0">
                    <a:pos x="1425" y="76"/>
                  </a:cxn>
                  <a:cxn ang="0">
                    <a:pos x="713" y="3"/>
                  </a:cxn>
                  <a:cxn ang="0">
                    <a:pos x="0" y="64"/>
                  </a:cxn>
                  <a:cxn ang="0">
                    <a:pos x="712" y="136"/>
                  </a:cxn>
                </a:cxnLst>
                <a:rect l="0" t="0" r="r" b="b"/>
                <a:pathLst>
                  <a:path w="1425" h="140">
                    <a:moveTo>
                      <a:pt x="712" y="136"/>
                    </a:moveTo>
                    <a:cubicBezTo>
                      <a:pt x="1105" y="140"/>
                      <a:pt x="1424" y="112"/>
                      <a:pt x="1425" y="76"/>
                    </a:cubicBezTo>
                    <a:cubicBezTo>
                      <a:pt x="1425" y="39"/>
                      <a:pt x="1106" y="6"/>
                      <a:pt x="713" y="3"/>
                    </a:cubicBezTo>
                    <a:cubicBezTo>
                      <a:pt x="319" y="0"/>
                      <a:pt x="0" y="27"/>
                      <a:pt x="0" y="64"/>
                    </a:cubicBezTo>
                    <a:cubicBezTo>
                      <a:pt x="0" y="101"/>
                      <a:pt x="318" y="133"/>
                      <a:pt x="712" y="136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6" name="Freeform 2024"/>
              <p:cNvSpPr>
                <a:spLocks/>
              </p:cNvSpPr>
              <p:nvPr/>
            </p:nvSpPr>
            <p:spPr bwMode="auto">
              <a:xfrm>
                <a:off x="3628" y="33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7" name="Group 2030"/>
            <p:cNvGrpSpPr>
              <a:grpSpLocks/>
            </p:cNvGrpSpPr>
            <p:nvPr/>
          </p:nvGrpSpPr>
          <p:grpSpPr bwMode="auto">
            <a:xfrm>
              <a:off x="5854700" y="5316538"/>
              <a:ext cx="287337" cy="115888"/>
              <a:chOff x="3688" y="3349"/>
              <a:chExt cx="181" cy="73"/>
            </a:xfrm>
          </p:grpSpPr>
          <p:sp>
            <p:nvSpPr>
              <p:cNvPr id="1681" name="Freeform 2026"/>
              <p:cNvSpPr>
                <a:spLocks/>
              </p:cNvSpPr>
              <p:nvPr/>
            </p:nvSpPr>
            <p:spPr bwMode="auto">
              <a:xfrm>
                <a:off x="3688" y="33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2" name="Freeform 2027"/>
              <p:cNvSpPr>
                <a:spLocks/>
              </p:cNvSpPr>
              <p:nvPr/>
            </p:nvSpPr>
            <p:spPr bwMode="auto">
              <a:xfrm>
                <a:off x="3688" y="3388"/>
                <a:ext cx="180" cy="34"/>
              </a:xfrm>
              <a:custGeom>
                <a:avLst/>
                <a:gdLst/>
                <a:ahLst/>
                <a:cxnLst>
                  <a:cxn ang="0">
                    <a:pos x="1500" y="145"/>
                  </a:cxn>
                  <a:cxn ang="0">
                    <a:pos x="752" y="4"/>
                  </a:cxn>
                  <a:cxn ang="0">
                    <a:pos x="0" y="133"/>
                  </a:cxn>
                  <a:cxn ang="0">
                    <a:pos x="749" y="274"/>
                  </a:cxn>
                  <a:cxn ang="0">
                    <a:pos x="1500" y="145"/>
                  </a:cxn>
                </a:cxnLst>
                <a:rect l="0" t="0" r="r" b="b"/>
                <a:pathLst>
                  <a:path w="1501" h="277">
                    <a:moveTo>
                      <a:pt x="1500" y="145"/>
                    </a:moveTo>
                    <a:cubicBezTo>
                      <a:pt x="1501" y="70"/>
                      <a:pt x="1166" y="7"/>
                      <a:pt x="752" y="4"/>
                    </a:cubicBezTo>
                    <a:cubicBezTo>
                      <a:pt x="337" y="0"/>
                      <a:pt x="1" y="58"/>
                      <a:pt x="0" y="133"/>
                    </a:cubicBezTo>
                    <a:cubicBezTo>
                      <a:pt x="0" y="207"/>
                      <a:pt x="335" y="270"/>
                      <a:pt x="749" y="274"/>
                    </a:cubicBezTo>
                    <a:cubicBezTo>
                      <a:pt x="1164" y="277"/>
                      <a:pt x="1500" y="219"/>
                      <a:pt x="1500" y="145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3" name="Freeform 2028"/>
              <p:cNvSpPr>
                <a:spLocks/>
              </p:cNvSpPr>
              <p:nvPr/>
            </p:nvSpPr>
            <p:spPr bwMode="auto">
              <a:xfrm>
                <a:off x="3688" y="3349"/>
                <a:ext cx="181" cy="73"/>
              </a:xfrm>
              <a:custGeom>
                <a:avLst/>
                <a:gdLst/>
                <a:ahLst/>
                <a:cxnLst>
                  <a:cxn ang="0">
                    <a:pos x="749" y="604"/>
                  </a:cxn>
                  <a:cxn ang="0">
                    <a:pos x="1500" y="475"/>
                  </a:cxn>
                  <a:cxn ang="0">
                    <a:pos x="1503" y="145"/>
                  </a:cxn>
                  <a:cxn ang="0">
                    <a:pos x="754" y="4"/>
                  </a:cxn>
                  <a:cxn ang="0">
                    <a:pos x="3" y="133"/>
                  </a:cxn>
                  <a:cxn ang="0">
                    <a:pos x="0" y="463"/>
                  </a:cxn>
                  <a:cxn ang="0">
                    <a:pos x="749" y="604"/>
                  </a:cxn>
                </a:cxnLst>
                <a:rect l="0" t="0" r="r" b="b"/>
                <a:pathLst>
                  <a:path w="1504" h="607">
                    <a:moveTo>
                      <a:pt x="749" y="604"/>
                    </a:moveTo>
                    <a:cubicBezTo>
                      <a:pt x="1164" y="607"/>
                      <a:pt x="1500" y="549"/>
                      <a:pt x="1500" y="475"/>
                    </a:cubicBezTo>
                    <a:lnTo>
                      <a:pt x="1503" y="145"/>
                    </a:lnTo>
                    <a:cubicBezTo>
                      <a:pt x="1504" y="70"/>
                      <a:pt x="1168" y="7"/>
                      <a:pt x="754" y="4"/>
                    </a:cubicBezTo>
                    <a:cubicBezTo>
                      <a:pt x="340" y="0"/>
                      <a:pt x="4" y="58"/>
                      <a:pt x="3" y="133"/>
                    </a:cubicBezTo>
                    <a:lnTo>
                      <a:pt x="0" y="463"/>
                    </a:lnTo>
                    <a:cubicBezTo>
                      <a:pt x="0" y="537"/>
                      <a:pt x="335" y="600"/>
                      <a:pt x="749" y="60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4" name="Freeform 2029"/>
              <p:cNvSpPr>
                <a:spLocks/>
              </p:cNvSpPr>
              <p:nvPr/>
            </p:nvSpPr>
            <p:spPr bwMode="auto">
              <a:xfrm>
                <a:off x="3688" y="33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8" name="Group 2036"/>
            <p:cNvGrpSpPr>
              <a:grpSpLocks/>
            </p:cNvGrpSpPr>
            <p:nvPr/>
          </p:nvGrpSpPr>
          <p:grpSpPr bwMode="auto">
            <a:xfrm>
              <a:off x="5832475" y="5380038"/>
              <a:ext cx="342900" cy="93663"/>
              <a:chOff x="3674" y="3389"/>
              <a:chExt cx="216" cy="59"/>
            </a:xfrm>
          </p:grpSpPr>
          <p:sp>
            <p:nvSpPr>
              <p:cNvPr id="1676" name="Freeform 2031"/>
              <p:cNvSpPr>
                <a:spLocks/>
              </p:cNvSpPr>
              <p:nvPr/>
            </p:nvSpPr>
            <p:spPr bwMode="auto">
              <a:xfrm>
                <a:off x="3682" y="3397"/>
                <a:ext cx="208" cy="51"/>
              </a:xfrm>
              <a:custGeom>
                <a:avLst/>
                <a:gdLst/>
                <a:ahLst/>
                <a:cxnLst>
                  <a:cxn ang="0">
                    <a:pos x="867" y="420"/>
                  </a:cxn>
                  <a:cxn ang="0">
                    <a:pos x="1734" y="334"/>
                  </a:cxn>
                  <a:cxn ang="0">
                    <a:pos x="1736" y="105"/>
                  </a:cxn>
                  <a:cxn ang="0">
                    <a:pos x="870" y="4"/>
                  </a:cxn>
                  <a:cxn ang="0">
                    <a:pos x="3" y="91"/>
                  </a:cxn>
                  <a:cxn ang="0">
                    <a:pos x="1" y="320"/>
                  </a:cxn>
                  <a:cxn ang="0">
                    <a:pos x="867" y="420"/>
                  </a:cxn>
                </a:cxnLst>
                <a:rect l="0" t="0" r="r" b="b"/>
                <a:pathLst>
                  <a:path w="1736" h="424">
                    <a:moveTo>
                      <a:pt x="867" y="420"/>
                    </a:moveTo>
                    <a:cubicBezTo>
                      <a:pt x="1345" y="424"/>
                      <a:pt x="1734" y="385"/>
                      <a:pt x="1734" y="334"/>
                    </a:cubicBezTo>
                    <a:lnTo>
                      <a:pt x="1736" y="105"/>
                    </a:lnTo>
                    <a:cubicBezTo>
                      <a:pt x="1736" y="53"/>
                      <a:pt x="1349" y="8"/>
                      <a:pt x="870" y="4"/>
                    </a:cubicBezTo>
                    <a:cubicBezTo>
                      <a:pt x="391" y="0"/>
                      <a:pt x="3" y="39"/>
                      <a:pt x="3" y="91"/>
                    </a:cubicBezTo>
                    <a:lnTo>
                      <a:pt x="1" y="320"/>
                    </a:lnTo>
                    <a:cubicBezTo>
                      <a:pt x="0" y="372"/>
                      <a:pt x="388" y="417"/>
                      <a:pt x="867" y="42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7" name="Freeform 2032"/>
              <p:cNvSpPr>
                <a:spLocks/>
              </p:cNvSpPr>
              <p:nvPr/>
            </p:nvSpPr>
            <p:spPr bwMode="auto">
              <a:xfrm>
                <a:off x="3674" y="3389"/>
                <a:ext cx="209" cy="51"/>
              </a:xfrm>
              <a:custGeom>
                <a:avLst/>
                <a:gdLst/>
                <a:ahLst/>
                <a:cxnLst>
                  <a:cxn ang="0">
                    <a:pos x="866" y="421"/>
                  </a:cxn>
                  <a:cxn ang="0">
                    <a:pos x="1734" y="334"/>
                  </a:cxn>
                  <a:cxn ang="0">
                    <a:pos x="1735" y="105"/>
                  </a:cxn>
                  <a:cxn ang="0">
                    <a:pos x="869" y="4"/>
                  </a:cxn>
                  <a:cxn ang="0">
                    <a:pos x="2" y="91"/>
                  </a:cxn>
                  <a:cxn ang="0">
                    <a:pos x="0" y="320"/>
                  </a:cxn>
                  <a:cxn ang="0">
                    <a:pos x="866" y="421"/>
                  </a:cxn>
                </a:cxnLst>
                <a:rect l="0" t="0" r="r" b="b"/>
                <a:pathLst>
                  <a:path w="1736" h="425">
                    <a:moveTo>
                      <a:pt x="866" y="421"/>
                    </a:moveTo>
                    <a:cubicBezTo>
                      <a:pt x="1345" y="425"/>
                      <a:pt x="1733" y="386"/>
                      <a:pt x="1734" y="334"/>
                    </a:cubicBezTo>
                    <a:lnTo>
                      <a:pt x="1735" y="105"/>
                    </a:lnTo>
                    <a:cubicBezTo>
                      <a:pt x="1736" y="53"/>
                      <a:pt x="1348" y="8"/>
                      <a:pt x="869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0" y="320"/>
                    </a:lnTo>
                    <a:cubicBezTo>
                      <a:pt x="0" y="372"/>
                      <a:pt x="387" y="417"/>
                      <a:pt x="866" y="42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8" name="Freeform 2033"/>
              <p:cNvSpPr>
                <a:spLocks/>
              </p:cNvSpPr>
              <p:nvPr/>
            </p:nvSpPr>
            <p:spPr bwMode="auto">
              <a:xfrm>
                <a:off x="3674" y="3416"/>
                <a:ext cx="208" cy="24"/>
              </a:xfrm>
              <a:custGeom>
                <a:avLst/>
                <a:gdLst/>
                <a:ahLst/>
                <a:cxnLst>
                  <a:cxn ang="0">
                    <a:pos x="1734" y="105"/>
                  </a:cxn>
                  <a:cxn ang="0">
                    <a:pos x="868" y="4"/>
                  </a:cxn>
                  <a:cxn ang="0">
                    <a:pos x="0" y="91"/>
                  </a:cxn>
                  <a:cxn ang="0">
                    <a:pos x="866" y="192"/>
                  </a:cxn>
                  <a:cxn ang="0">
                    <a:pos x="1734" y="105"/>
                  </a:cxn>
                </a:cxnLst>
                <a:rect l="0" t="0" r="r" b="b"/>
                <a:pathLst>
                  <a:path w="1734" h="196">
                    <a:moveTo>
                      <a:pt x="1734" y="105"/>
                    </a:moveTo>
                    <a:cubicBezTo>
                      <a:pt x="1734" y="53"/>
                      <a:pt x="1346" y="8"/>
                      <a:pt x="868" y="4"/>
                    </a:cubicBezTo>
                    <a:cubicBezTo>
                      <a:pt x="389" y="0"/>
                      <a:pt x="1" y="39"/>
                      <a:pt x="0" y="91"/>
                    </a:cubicBezTo>
                    <a:cubicBezTo>
                      <a:pt x="0" y="143"/>
                      <a:pt x="387" y="188"/>
                      <a:pt x="866" y="192"/>
                    </a:cubicBezTo>
                    <a:cubicBezTo>
                      <a:pt x="1345" y="196"/>
                      <a:pt x="1733" y="157"/>
                      <a:pt x="1734" y="10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9" name="Freeform 2034"/>
              <p:cNvSpPr>
                <a:spLocks/>
              </p:cNvSpPr>
              <p:nvPr/>
            </p:nvSpPr>
            <p:spPr bwMode="auto">
              <a:xfrm>
                <a:off x="3674" y="3389"/>
                <a:ext cx="208" cy="51"/>
              </a:xfrm>
              <a:custGeom>
                <a:avLst/>
                <a:gdLst/>
                <a:ahLst/>
                <a:cxnLst>
                  <a:cxn ang="0">
                    <a:pos x="866" y="421"/>
                  </a:cxn>
                  <a:cxn ang="0">
                    <a:pos x="1734" y="334"/>
                  </a:cxn>
                  <a:cxn ang="0">
                    <a:pos x="1735" y="105"/>
                  </a:cxn>
                  <a:cxn ang="0">
                    <a:pos x="869" y="4"/>
                  </a:cxn>
                  <a:cxn ang="0">
                    <a:pos x="2" y="91"/>
                  </a:cxn>
                  <a:cxn ang="0">
                    <a:pos x="0" y="320"/>
                  </a:cxn>
                  <a:cxn ang="0">
                    <a:pos x="866" y="421"/>
                  </a:cxn>
                </a:cxnLst>
                <a:rect l="0" t="0" r="r" b="b"/>
                <a:pathLst>
                  <a:path w="1736" h="425">
                    <a:moveTo>
                      <a:pt x="866" y="421"/>
                    </a:moveTo>
                    <a:cubicBezTo>
                      <a:pt x="1345" y="425"/>
                      <a:pt x="1733" y="386"/>
                      <a:pt x="1734" y="334"/>
                    </a:cubicBezTo>
                    <a:lnTo>
                      <a:pt x="1735" y="105"/>
                    </a:lnTo>
                    <a:cubicBezTo>
                      <a:pt x="1736" y="53"/>
                      <a:pt x="1348" y="8"/>
                      <a:pt x="869" y="4"/>
                    </a:cubicBezTo>
                    <a:cubicBezTo>
                      <a:pt x="391" y="0"/>
                      <a:pt x="3" y="39"/>
                      <a:pt x="2" y="91"/>
                    </a:cubicBezTo>
                    <a:lnTo>
                      <a:pt x="0" y="320"/>
                    </a:lnTo>
                    <a:cubicBezTo>
                      <a:pt x="0" y="372"/>
                      <a:pt x="387" y="417"/>
                      <a:pt x="866" y="42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0" name="Freeform 2035"/>
              <p:cNvSpPr>
                <a:spLocks/>
              </p:cNvSpPr>
              <p:nvPr/>
            </p:nvSpPr>
            <p:spPr bwMode="auto">
              <a:xfrm>
                <a:off x="3674" y="34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79" name="Group 2039"/>
            <p:cNvGrpSpPr>
              <a:grpSpLocks/>
            </p:cNvGrpSpPr>
            <p:nvPr/>
          </p:nvGrpSpPr>
          <p:grpSpPr bwMode="auto">
            <a:xfrm>
              <a:off x="5853113" y="5427663"/>
              <a:ext cx="288925" cy="28575"/>
              <a:chOff x="3687" y="3419"/>
              <a:chExt cx="182" cy="18"/>
            </a:xfrm>
          </p:grpSpPr>
          <p:sp>
            <p:nvSpPr>
              <p:cNvPr id="1674" name="Freeform 2037"/>
              <p:cNvSpPr>
                <a:spLocks/>
              </p:cNvSpPr>
              <p:nvPr/>
            </p:nvSpPr>
            <p:spPr bwMode="auto">
              <a:xfrm>
                <a:off x="3687" y="3419"/>
                <a:ext cx="182" cy="18"/>
              </a:xfrm>
              <a:custGeom>
                <a:avLst/>
                <a:gdLst/>
                <a:ahLst/>
                <a:cxnLst>
                  <a:cxn ang="0">
                    <a:pos x="758" y="145"/>
                  </a:cxn>
                  <a:cxn ang="0">
                    <a:pos x="1517" y="80"/>
                  </a:cxn>
                  <a:cxn ang="0">
                    <a:pos x="759" y="3"/>
                  </a:cxn>
                  <a:cxn ang="0">
                    <a:pos x="0" y="68"/>
                  </a:cxn>
                  <a:cxn ang="0">
                    <a:pos x="758" y="145"/>
                  </a:cxn>
                </a:cxnLst>
                <a:rect l="0" t="0" r="r" b="b"/>
                <a:pathLst>
                  <a:path w="1517" h="148">
                    <a:moveTo>
                      <a:pt x="758" y="145"/>
                    </a:moveTo>
                    <a:cubicBezTo>
                      <a:pt x="1177" y="148"/>
                      <a:pt x="1517" y="119"/>
                      <a:pt x="1517" y="80"/>
                    </a:cubicBezTo>
                    <a:cubicBezTo>
                      <a:pt x="1517" y="41"/>
                      <a:pt x="1178" y="7"/>
                      <a:pt x="759" y="3"/>
                    </a:cubicBezTo>
                    <a:cubicBezTo>
                      <a:pt x="341" y="0"/>
                      <a:pt x="1" y="29"/>
                      <a:pt x="0" y="68"/>
                    </a:cubicBezTo>
                    <a:cubicBezTo>
                      <a:pt x="0" y="107"/>
                      <a:pt x="339" y="141"/>
                      <a:pt x="758" y="145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5" name="Freeform 2038"/>
              <p:cNvSpPr>
                <a:spLocks/>
              </p:cNvSpPr>
              <p:nvPr/>
            </p:nvSpPr>
            <p:spPr bwMode="auto">
              <a:xfrm>
                <a:off x="3687" y="34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0" name="Group 2042"/>
            <p:cNvGrpSpPr>
              <a:grpSpLocks/>
            </p:cNvGrpSpPr>
            <p:nvPr/>
          </p:nvGrpSpPr>
          <p:grpSpPr bwMode="auto">
            <a:xfrm>
              <a:off x="5861050" y="5429251"/>
              <a:ext cx="271462" cy="26988"/>
              <a:chOff x="3692" y="3420"/>
              <a:chExt cx="171" cy="17"/>
            </a:xfrm>
          </p:grpSpPr>
          <p:sp>
            <p:nvSpPr>
              <p:cNvPr id="1672" name="Freeform 2040"/>
              <p:cNvSpPr>
                <a:spLocks/>
              </p:cNvSpPr>
              <p:nvPr/>
            </p:nvSpPr>
            <p:spPr bwMode="auto">
              <a:xfrm>
                <a:off x="3692" y="3420"/>
                <a:ext cx="171" cy="17"/>
              </a:xfrm>
              <a:custGeom>
                <a:avLst/>
                <a:gdLst/>
                <a:ahLst/>
                <a:cxnLst>
                  <a:cxn ang="0">
                    <a:pos x="712" y="137"/>
                  </a:cxn>
                  <a:cxn ang="0">
                    <a:pos x="1425" y="76"/>
                  </a:cxn>
                  <a:cxn ang="0">
                    <a:pos x="713" y="3"/>
                  </a:cxn>
                  <a:cxn ang="0">
                    <a:pos x="0" y="64"/>
                  </a:cxn>
                  <a:cxn ang="0">
                    <a:pos x="712" y="137"/>
                  </a:cxn>
                </a:cxnLst>
                <a:rect l="0" t="0" r="r" b="b"/>
                <a:pathLst>
                  <a:path w="1425" h="140">
                    <a:moveTo>
                      <a:pt x="712" y="137"/>
                    </a:moveTo>
                    <a:cubicBezTo>
                      <a:pt x="1106" y="140"/>
                      <a:pt x="1425" y="113"/>
                      <a:pt x="1425" y="76"/>
                    </a:cubicBezTo>
                    <a:cubicBezTo>
                      <a:pt x="1425" y="39"/>
                      <a:pt x="1107" y="7"/>
                      <a:pt x="713" y="3"/>
                    </a:cubicBezTo>
                    <a:cubicBezTo>
                      <a:pt x="320" y="0"/>
                      <a:pt x="0" y="28"/>
                      <a:pt x="0" y="64"/>
                    </a:cubicBezTo>
                    <a:cubicBezTo>
                      <a:pt x="0" y="101"/>
                      <a:pt x="319" y="134"/>
                      <a:pt x="712" y="137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3" name="Freeform 2041"/>
              <p:cNvSpPr>
                <a:spLocks/>
              </p:cNvSpPr>
              <p:nvPr/>
            </p:nvSpPr>
            <p:spPr bwMode="auto">
              <a:xfrm>
                <a:off x="3692" y="34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1" name="Group 2047"/>
            <p:cNvGrpSpPr>
              <a:grpSpLocks/>
            </p:cNvGrpSpPr>
            <p:nvPr/>
          </p:nvGrpSpPr>
          <p:grpSpPr bwMode="auto">
            <a:xfrm>
              <a:off x="6165850" y="4846638"/>
              <a:ext cx="287337" cy="115888"/>
              <a:chOff x="3884" y="3053"/>
              <a:chExt cx="181" cy="73"/>
            </a:xfrm>
          </p:grpSpPr>
          <p:sp>
            <p:nvSpPr>
              <p:cNvPr id="1668" name="Freeform 2043"/>
              <p:cNvSpPr>
                <a:spLocks/>
              </p:cNvSpPr>
              <p:nvPr/>
            </p:nvSpPr>
            <p:spPr bwMode="auto">
              <a:xfrm>
                <a:off x="3884" y="3053"/>
                <a:ext cx="181" cy="73"/>
              </a:xfrm>
              <a:custGeom>
                <a:avLst/>
                <a:gdLst/>
                <a:ahLst/>
                <a:cxnLst>
                  <a:cxn ang="0">
                    <a:pos x="375" y="301"/>
                  </a:cxn>
                  <a:cxn ang="0">
                    <a:pos x="751" y="237"/>
                  </a:cxn>
                  <a:cxn ang="0">
                    <a:pos x="752" y="72"/>
                  </a:cxn>
                  <a:cxn ang="0">
                    <a:pos x="378" y="1"/>
                  </a:cxn>
                  <a:cxn ang="0">
                    <a:pos x="2" y="66"/>
                  </a:cxn>
                  <a:cxn ang="0">
                    <a:pos x="1" y="231"/>
                  </a:cxn>
                  <a:cxn ang="0">
                    <a:pos x="375" y="301"/>
                  </a:cxn>
                </a:cxnLst>
                <a:rect l="0" t="0" r="r" b="b"/>
                <a:pathLst>
                  <a:path w="752" h="303">
                    <a:moveTo>
                      <a:pt x="375" y="301"/>
                    </a:moveTo>
                    <a:cubicBezTo>
                      <a:pt x="582" y="303"/>
                      <a:pt x="750" y="274"/>
                      <a:pt x="751" y="237"/>
                    </a:cubicBezTo>
                    <a:lnTo>
                      <a:pt x="752" y="72"/>
                    </a:lnTo>
                    <a:cubicBezTo>
                      <a:pt x="752" y="35"/>
                      <a:pt x="585" y="3"/>
                      <a:pt x="378" y="1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1" y="231"/>
                    </a:lnTo>
                    <a:cubicBezTo>
                      <a:pt x="0" y="268"/>
                      <a:pt x="168" y="300"/>
                      <a:pt x="375" y="3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9" name="Freeform 2044"/>
              <p:cNvSpPr>
                <a:spLocks/>
              </p:cNvSpPr>
              <p:nvPr/>
            </p:nvSpPr>
            <p:spPr bwMode="auto">
              <a:xfrm>
                <a:off x="3884" y="3093"/>
                <a:ext cx="180" cy="33"/>
              </a:xfrm>
              <a:custGeom>
                <a:avLst/>
                <a:gdLst/>
                <a:ahLst/>
                <a:cxnLst>
                  <a:cxn ang="0">
                    <a:pos x="751" y="72"/>
                  </a:cxn>
                  <a:cxn ang="0">
                    <a:pos x="376" y="1"/>
                  </a:cxn>
                  <a:cxn ang="0">
                    <a:pos x="1" y="66"/>
                  </a:cxn>
                  <a:cxn ang="0">
                    <a:pos x="375" y="136"/>
                  </a:cxn>
                  <a:cxn ang="0">
                    <a:pos x="751" y="72"/>
                  </a:cxn>
                </a:cxnLst>
                <a:rect l="0" t="0" r="r" b="b"/>
                <a:pathLst>
                  <a:path w="751" h="138">
                    <a:moveTo>
                      <a:pt x="751" y="72"/>
                    </a:moveTo>
                    <a:cubicBezTo>
                      <a:pt x="751" y="35"/>
                      <a:pt x="583" y="3"/>
                      <a:pt x="376" y="1"/>
                    </a:cubicBezTo>
                    <a:cubicBezTo>
                      <a:pt x="169" y="0"/>
                      <a:pt x="1" y="29"/>
                      <a:pt x="1" y="66"/>
                    </a:cubicBezTo>
                    <a:cubicBezTo>
                      <a:pt x="0" y="103"/>
                      <a:pt x="168" y="135"/>
                      <a:pt x="375" y="136"/>
                    </a:cubicBezTo>
                    <a:cubicBezTo>
                      <a:pt x="582" y="138"/>
                      <a:pt x="750" y="109"/>
                      <a:pt x="751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0" name="Freeform 2045"/>
              <p:cNvSpPr>
                <a:spLocks/>
              </p:cNvSpPr>
              <p:nvPr/>
            </p:nvSpPr>
            <p:spPr bwMode="auto">
              <a:xfrm>
                <a:off x="3884" y="3053"/>
                <a:ext cx="180" cy="73"/>
              </a:xfrm>
              <a:custGeom>
                <a:avLst/>
                <a:gdLst/>
                <a:ahLst/>
                <a:cxnLst>
                  <a:cxn ang="0">
                    <a:pos x="375" y="301"/>
                  </a:cxn>
                  <a:cxn ang="0">
                    <a:pos x="751" y="237"/>
                  </a:cxn>
                  <a:cxn ang="0">
                    <a:pos x="752" y="72"/>
                  </a:cxn>
                  <a:cxn ang="0">
                    <a:pos x="378" y="1"/>
                  </a:cxn>
                  <a:cxn ang="0">
                    <a:pos x="2" y="66"/>
                  </a:cxn>
                  <a:cxn ang="0">
                    <a:pos x="1" y="231"/>
                  </a:cxn>
                  <a:cxn ang="0">
                    <a:pos x="375" y="301"/>
                  </a:cxn>
                </a:cxnLst>
                <a:rect l="0" t="0" r="r" b="b"/>
                <a:pathLst>
                  <a:path w="752" h="303">
                    <a:moveTo>
                      <a:pt x="375" y="301"/>
                    </a:moveTo>
                    <a:cubicBezTo>
                      <a:pt x="582" y="303"/>
                      <a:pt x="750" y="274"/>
                      <a:pt x="751" y="237"/>
                    </a:cubicBezTo>
                    <a:lnTo>
                      <a:pt x="752" y="72"/>
                    </a:lnTo>
                    <a:cubicBezTo>
                      <a:pt x="752" y="35"/>
                      <a:pt x="585" y="3"/>
                      <a:pt x="378" y="1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1" y="231"/>
                    </a:lnTo>
                    <a:cubicBezTo>
                      <a:pt x="0" y="268"/>
                      <a:pt x="168" y="300"/>
                      <a:pt x="375" y="30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1" name="Freeform 2046"/>
              <p:cNvSpPr>
                <a:spLocks/>
              </p:cNvSpPr>
              <p:nvPr/>
            </p:nvSpPr>
            <p:spPr bwMode="auto">
              <a:xfrm>
                <a:off x="3884" y="3092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2" name="Group 2053"/>
            <p:cNvGrpSpPr>
              <a:grpSpLocks/>
            </p:cNvGrpSpPr>
            <p:nvPr/>
          </p:nvGrpSpPr>
          <p:grpSpPr bwMode="auto">
            <a:xfrm>
              <a:off x="6143625" y="4910138"/>
              <a:ext cx="344487" cy="93663"/>
              <a:chOff x="3870" y="3093"/>
              <a:chExt cx="217" cy="59"/>
            </a:xfrm>
          </p:grpSpPr>
          <p:sp>
            <p:nvSpPr>
              <p:cNvPr id="1663" name="Freeform 2048"/>
              <p:cNvSpPr>
                <a:spLocks/>
              </p:cNvSpPr>
              <p:nvPr/>
            </p:nvSpPr>
            <p:spPr bwMode="auto">
              <a:xfrm>
                <a:off x="3878" y="3101"/>
                <a:ext cx="209" cy="51"/>
              </a:xfrm>
              <a:custGeom>
                <a:avLst/>
                <a:gdLst/>
                <a:ahLst/>
                <a:cxnLst>
                  <a:cxn ang="0">
                    <a:pos x="433" y="211"/>
                  </a:cxn>
                  <a:cxn ang="0">
                    <a:pos x="866" y="167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</a:cxnLst>
                <a:rect l="0" t="0" r="r" b="b"/>
                <a:pathLst>
                  <a:path w="868" h="213">
                    <a:moveTo>
                      <a:pt x="433" y="211"/>
                    </a:moveTo>
                    <a:cubicBezTo>
                      <a:pt x="672" y="213"/>
                      <a:pt x="866" y="193"/>
                      <a:pt x="866" y="167"/>
                    </a:cubicBezTo>
                    <a:lnTo>
                      <a:pt x="867" y="53"/>
                    </a:lnTo>
                    <a:cubicBezTo>
                      <a:pt x="868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3" y="209"/>
                      <a:pt x="433" y="211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4" name="Freeform 2049"/>
              <p:cNvSpPr>
                <a:spLocks/>
              </p:cNvSpPr>
              <p:nvPr/>
            </p:nvSpPr>
            <p:spPr bwMode="auto">
              <a:xfrm>
                <a:off x="3870" y="3093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5" name="Freeform 2050"/>
              <p:cNvSpPr>
                <a:spLocks/>
              </p:cNvSpPr>
              <p:nvPr/>
            </p:nvSpPr>
            <p:spPr bwMode="auto">
              <a:xfrm>
                <a:off x="3870" y="3120"/>
                <a:ext cx="208" cy="24"/>
              </a:xfrm>
              <a:custGeom>
                <a:avLst/>
                <a:gdLst/>
                <a:ahLst/>
                <a:cxnLst>
                  <a:cxn ang="0">
                    <a:pos x="867" y="52"/>
                  </a:cxn>
                  <a:cxn ang="0">
                    <a:pos x="434" y="2"/>
                  </a:cxn>
                  <a:cxn ang="0">
                    <a:pos x="1" y="45"/>
                  </a:cxn>
                  <a:cxn ang="0">
                    <a:pos x="433" y="95"/>
                  </a:cxn>
                  <a:cxn ang="0">
                    <a:pos x="867" y="52"/>
                  </a:cxn>
                </a:cxnLst>
                <a:rect l="0" t="0" r="r" b="b"/>
                <a:pathLst>
                  <a:path w="867" h="97">
                    <a:moveTo>
                      <a:pt x="867" y="52"/>
                    </a:moveTo>
                    <a:cubicBezTo>
                      <a:pt x="867" y="26"/>
                      <a:pt x="674" y="3"/>
                      <a:pt x="434" y="2"/>
                    </a:cubicBezTo>
                    <a:cubicBezTo>
                      <a:pt x="195" y="0"/>
                      <a:pt x="1" y="19"/>
                      <a:pt x="1" y="45"/>
                    </a:cubicBezTo>
                    <a:cubicBezTo>
                      <a:pt x="0" y="71"/>
                      <a:pt x="194" y="93"/>
                      <a:pt x="433" y="95"/>
                    </a:cubicBezTo>
                    <a:cubicBezTo>
                      <a:pt x="673" y="97"/>
                      <a:pt x="867" y="78"/>
                      <a:pt x="867" y="5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6" name="Freeform 2051"/>
              <p:cNvSpPr>
                <a:spLocks/>
              </p:cNvSpPr>
              <p:nvPr/>
            </p:nvSpPr>
            <p:spPr bwMode="auto">
              <a:xfrm>
                <a:off x="3870" y="3093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7" name="Freeform 2052"/>
              <p:cNvSpPr>
                <a:spLocks/>
              </p:cNvSpPr>
              <p:nvPr/>
            </p:nvSpPr>
            <p:spPr bwMode="auto">
              <a:xfrm>
                <a:off x="3870" y="3120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3" name="Group 2056"/>
            <p:cNvGrpSpPr>
              <a:grpSpLocks/>
            </p:cNvGrpSpPr>
            <p:nvPr/>
          </p:nvGrpSpPr>
          <p:grpSpPr bwMode="auto">
            <a:xfrm>
              <a:off x="6164263" y="4957763"/>
              <a:ext cx="288925" cy="28575"/>
              <a:chOff x="3883" y="3123"/>
              <a:chExt cx="182" cy="18"/>
            </a:xfrm>
          </p:grpSpPr>
          <p:sp>
            <p:nvSpPr>
              <p:cNvPr id="1661" name="Freeform 2054"/>
              <p:cNvSpPr>
                <a:spLocks/>
              </p:cNvSpPr>
              <p:nvPr/>
            </p:nvSpPr>
            <p:spPr bwMode="auto">
              <a:xfrm>
                <a:off x="3883" y="3123"/>
                <a:ext cx="182" cy="18"/>
              </a:xfrm>
              <a:custGeom>
                <a:avLst/>
                <a:gdLst/>
                <a:ahLst/>
                <a:cxnLst>
                  <a:cxn ang="0">
                    <a:pos x="379" y="73"/>
                  </a:cxn>
                  <a:cxn ang="0">
                    <a:pos x="758" y="40"/>
                  </a:cxn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3"/>
                  </a:cxn>
                </a:cxnLst>
                <a:rect l="0" t="0" r="r" b="b"/>
                <a:pathLst>
                  <a:path w="759" h="74">
                    <a:moveTo>
                      <a:pt x="379" y="73"/>
                    </a:moveTo>
                    <a:cubicBezTo>
                      <a:pt x="588" y="74"/>
                      <a:pt x="758" y="60"/>
                      <a:pt x="758" y="40"/>
                    </a:cubicBezTo>
                    <a:cubicBezTo>
                      <a:pt x="759" y="21"/>
                      <a:pt x="589" y="4"/>
                      <a:pt x="380" y="2"/>
                    </a:cubicBezTo>
                    <a:cubicBezTo>
                      <a:pt x="170" y="0"/>
                      <a:pt x="0" y="15"/>
                      <a:pt x="0" y="34"/>
                    </a:cubicBezTo>
                    <a:cubicBezTo>
                      <a:pt x="0" y="54"/>
                      <a:pt x="170" y="71"/>
                      <a:pt x="379" y="73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2" name="Freeform 2055"/>
              <p:cNvSpPr>
                <a:spLocks/>
              </p:cNvSpPr>
              <p:nvPr/>
            </p:nvSpPr>
            <p:spPr bwMode="auto">
              <a:xfrm>
                <a:off x="3883" y="3123"/>
                <a:ext cx="182" cy="17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2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7">
                    <a:moveTo>
                      <a:pt x="91" y="17"/>
                    </a:moveTo>
                    <a:cubicBezTo>
                      <a:pt x="141" y="17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2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4" name="Group 2059"/>
            <p:cNvGrpSpPr>
              <a:grpSpLocks/>
            </p:cNvGrpSpPr>
            <p:nvPr/>
          </p:nvGrpSpPr>
          <p:grpSpPr bwMode="auto">
            <a:xfrm>
              <a:off x="6172200" y="4959351"/>
              <a:ext cx="271462" cy="26988"/>
              <a:chOff x="3888" y="3124"/>
              <a:chExt cx="171" cy="17"/>
            </a:xfrm>
          </p:grpSpPr>
          <p:sp>
            <p:nvSpPr>
              <p:cNvPr id="1659" name="Freeform 2057"/>
              <p:cNvSpPr>
                <a:spLocks/>
              </p:cNvSpPr>
              <p:nvPr/>
            </p:nvSpPr>
            <p:spPr bwMode="auto">
              <a:xfrm>
                <a:off x="3888" y="3124"/>
                <a:ext cx="171" cy="17"/>
              </a:xfrm>
              <a:custGeom>
                <a:avLst/>
                <a:gdLst/>
                <a:ahLst/>
                <a:cxnLst>
                  <a:cxn ang="0">
                    <a:pos x="356" y="68"/>
                  </a:cxn>
                  <a:cxn ang="0">
                    <a:pos x="712" y="37"/>
                  </a:cxn>
                  <a:cxn ang="0">
                    <a:pos x="356" y="1"/>
                  </a:cxn>
                  <a:cxn ang="0">
                    <a:pos x="0" y="32"/>
                  </a:cxn>
                  <a:cxn ang="0">
                    <a:pos x="356" y="68"/>
                  </a:cxn>
                </a:cxnLst>
                <a:rect l="0" t="0" r="r" b="b"/>
                <a:pathLst>
                  <a:path w="713" h="69">
                    <a:moveTo>
                      <a:pt x="356" y="68"/>
                    </a:moveTo>
                    <a:cubicBezTo>
                      <a:pt x="553" y="69"/>
                      <a:pt x="712" y="56"/>
                      <a:pt x="712" y="37"/>
                    </a:cubicBezTo>
                    <a:cubicBezTo>
                      <a:pt x="713" y="19"/>
                      <a:pt x="553" y="3"/>
                      <a:pt x="356" y="1"/>
                    </a:cubicBezTo>
                    <a:cubicBezTo>
                      <a:pt x="160" y="0"/>
                      <a:pt x="0" y="13"/>
                      <a:pt x="0" y="32"/>
                    </a:cubicBezTo>
                    <a:cubicBezTo>
                      <a:pt x="0" y="50"/>
                      <a:pt x="159" y="66"/>
                      <a:pt x="356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0" name="Freeform 2058"/>
              <p:cNvSpPr>
                <a:spLocks/>
              </p:cNvSpPr>
              <p:nvPr/>
            </p:nvSpPr>
            <p:spPr bwMode="auto">
              <a:xfrm>
                <a:off x="3888" y="3124"/>
                <a:ext cx="171" cy="16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</a:cxnLst>
                <a:rect l="0" t="0" r="r" b="b"/>
                <a:pathLst>
                  <a:path w="171" h="16">
                    <a:moveTo>
                      <a:pt x="86" y="16"/>
                    </a:moveTo>
                    <a:cubicBezTo>
                      <a:pt x="133" y="16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5" name="Group 2064"/>
            <p:cNvGrpSpPr>
              <a:grpSpLocks/>
            </p:cNvGrpSpPr>
            <p:nvPr/>
          </p:nvGrpSpPr>
          <p:grpSpPr bwMode="auto">
            <a:xfrm>
              <a:off x="6267450" y="5005388"/>
              <a:ext cx="287337" cy="115888"/>
              <a:chOff x="3948" y="3153"/>
              <a:chExt cx="181" cy="73"/>
            </a:xfrm>
          </p:grpSpPr>
          <p:sp>
            <p:nvSpPr>
              <p:cNvPr id="1655" name="Freeform 2060"/>
              <p:cNvSpPr>
                <a:spLocks/>
              </p:cNvSpPr>
              <p:nvPr/>
            </p:nvSpPr>
            <p:spPr bwMode="auto">
              <a:xfrm>
                <a:off x="3948" y="3153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6" name="Freeform 2061"/>
              <p:cNvSpPr>
                <a:spLocks/>
              </p:cNvSpPr>
              <p:nvPr/>
            </p:nvSpPr>
            <p:spPr bwMode="auto">
              <a:xfrm>
                <a:off x="3948" y="3192"/>
                <a:ext cx="180" cy="34"/>
              </a:xfrm>
              <a:custGeom>
                <a:avLst/>
                <a:gdLst/>
                <a:ahLst/>
                <a:cxnLst>
                  <a:cxn ang="0">
                    <a:pos x="750" y="72"/>
                  </a:cxn>
                  <a:cxn ang="0">
                    <a:pos x="376" y="2"/>
                  </a:cxn>
                  <a:cxn ang="0">
                    <a:pos x="0" y="66"/>
                  </a:cxn>
                  <a:cxn ang="0">
                    <a:pos x="375" y="137"/>
                  </a:cxn>
                  <a:cxn ang="0">
                    <a:pos x="750" y="72"/>
                  </a:cxn>
                </a:cxnLst>
                <a:rect l="0" t="0" r="r" b="b"/>
                <a:pathLst>
                  <a:path w="751" h="139">
                    <a:moveTo>
                      <a:pt x="750" y="72"/>
                    </a:moveTo>
                    <a:cubicBezTo>
                      <a:pt x="751" y="35"/>
                      <a:pt x="583" y="4"/>
                      <a:pt x="376" y="2"/>
                    </a:cubicBezTo>
                    <a:cubicBezTo>
                      <a:pt x="169" y="0"/>
                      <a:pt x="1" y="29"/>
                      <a:pt x="0" y="66"/>
                    </a:cubicBezTo>
                    <a:cubicBezTo>
                      <a:pt x="0" y="104"/>
                      <a:pt x="168" y="135"/>
                      <a:pt x="375" y="137"/>
                    </a:cubicBezTo>
                    <a:cubicBezTo>
                      <a:pt x="582" y="139"/>
                      <a:pt x="750" y="110"/>
                      <a:pt x="750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7" name="Freeform 2062"/>
              <p:cNvSpPr>
                <a:spLocks/>
              </p:cNvSpPr>
              <p:nvPr/>
            </p:nvSpPr>
            <p:spPr bwMode="auto">
              <a:xfrm>
                <a:off x="3948" y="3153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8" name="Freeform 2063"/>
              <p:cNvSpPr>
                <a:spLocks/>
              </p:cNvSpPr>
              <p:nvPr/>
            </p:nvSpPr>
            <p:spPr bwMode="auto">
              <a:xfrm>
                <a:off x="3948" y="3192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6" name="Group 2070"/>
            <p:cNvGrpSpPr>
              <a:grpSpLocks/>
            </p:cNvGrpSpPr>
            <p:nvPr/>
          </p:nvGrpSpPr>
          <p:grpSpPr bwMode="auto">
            <a:xfrm>
              <a:off x="6245225" y="5068888"/>
              <a:ext cx="342900" cy="93663"/>
              <a:chOff x="3934" y="3193"/>
              <a:chExt cx="216" cy="59"/>
            </a:xfrm>
          </p:grpSpPr>
          <p:sp>
            <p:nvSpPr>
              <p:cNvPr id="1650" name="Freeform 2065"/>
              <p:cNvSpPr>
                <a:spLocks/>
              </p:cNvSpPr>
              <p:nvPr/>
            </p:nvSpPr>
            <p:spPr bwMode="auto">
              <a:xfrm>
                <a:off x="3942" y="3201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1" name="Freeform 2066"/>
              <p:cNvSpPr>
                <a:spLocks/>
              </p:cNvSpPr>
              <p:nvPr/>
            </p:nvSpPr>
            <p:spPr bwMode="auto">
              <a:xfrm>
                <a:off x="3934" y="3193"/>
                <a:ext cx="209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2" name="Freeform 2067"/>
              <p:cNvSpPr>
                <a:spLocks/>
              </p:cNvSpPr>
              <p:nvPr/>
            </p:nvSpPr>
            <p:spPr bwMode="auto">
              <a:xfrm>
                <a:off x="3934" y="3220"/>
                <a:ext cx="208" cy="24"/>
              </a:xfrm>
              <a:custGeom>
                <a:avLst/>
                <a:gdLst/>
                <a:ahLst/>
                <a:cxnLst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</a:cxnLst>
                <a:rect l="0" t="0" r="r" b="b"/>
                <a:pathLst>
                  <a:path w="867" h="98">
                    <a:moveTo>
                      <a:pt x="867" y="53"/>
                    </a:moveTo>
                    <a:cubicBezTo>
                      <a:pt x="867" y="27"/>
                      <a:pt x="673" y="4"/>
                      <a:pt x="434" y="2"/>
                    </a:cubicBezTo>
                    <a:cubicBezTo>
                      <a:pt x="195" y="0"/>
                      <a:pt x="0" y="20"/>
                      <a:pt x="0" y="46"/>
                    </a:cubicBezTo>
                    <a:cubicBezTo>
                      <a:pt x="0" y="71"/>
                      <a:pt x="194" y="94"/>
                      <a:pt x="433" y="96"/>
                    </a:cubicBezTo>
                    <a:cubicBezTo>
                      <a:pt x="672" y="98"/>
                      <a:pt x="867" y="78"/>
                      <a:pt x="867" y="53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3" name="Freeform 2068"/>
              <p:cNvSpPr>
                <a:spLocks/>
              </p:cNvSpPr>
              <p:nvPr/>
            </p:nvSpPr>
            <p:spPr bwMode="auto">
              <a:xfrm>
                <a:off x="3934" y="3193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4" name="Freeform 2069"/>
              <p:cNvSpPr>
                <a:spLocks/>
              </p:cNvSpPr>
              <p:nvPr/>
            </p:nvSpPr>
            <p:spPr bwMode="auto">
              <a:xfrm>
                <a:off x="3934" y="3220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7" name="Group 2073"/>
            <p:cNvGrpSpPr>
              <a:grpSpLocks/>
            </p:cNvGrpSpPr>
            <p:nvPr/>
          </p:nvGrpSpPr>
          <p:grpSpPr bwMode="auto">
            <a:xfrm>
              <a:off x="6265863" y="5116513"/>
              <a:ext cx="288925" cy="28575"/>
              <a:chOff x="3947" y="3223"/>
              <a:chExt cx="182" cy="18"/>
            </a:xfrm>
          </p:grpSpPr>
          <p:sp>
            <p:nvSpPr>
              <p:cNvPr id="1648" name="Freeform 2071"/>
              <p:cNvSpPr>
                <a:spLocks/>
              </p:cNvSpPr>
              <p:nvPr/>
            </p:nvSpPr>
            <p:spPr bwMode="auto">
              <a:xfrm>
                <a:off x="3947" y="3223"/>
                <a:ext cx="182" cy="18"/>
              </a:xfrm>
              <a:custGeom>
                <a:avLst/>
                <a:gdLst/>
                <a:ahLst/>
                <a:cxnLst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</a:cxnLst>
                <a:rect l="0" t="0" r="r" b="b"/>
                <a:pathLst>
                  <a:path w="758" h="74">
                    <a:moveTo>
                      <a:pt x="379" y="72"/>
                    </a:move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9" name="Freeform 2072"/>
              <p:cNvSpPr>
                <a:spLocks/>
              </p:cNvSpPr>
              <p:nvPr/>
            </p:nvSpPr>
            <p:spPr bwMode="auto">
              <a:xfrm>
                <a:off x="3947" y="3223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8" name="Group 2076"/>
            <p:cNvGrpSpPr>
              <a:grpSpLocks/>
            </p:cNvGrpSpPr>
            <p:nvPr/>
          </p:nvGrpSpPr>
          <p:grpSpPr bwMode="auto">
            <a:xfrm>
              <a:off x="6273800" y="5118101"/>
              <a:ext cx="271462" cy="26988"/>
              <a:chOff x="3952" y="3224"/>
              <a:chExt cx="171" cy="17"/>
            </a:xfrm>
          </p:grpSpPr>
          <p:sp>
            <p:nvSpPr>
              <p:cNvPr id="1646" name="Freeform 2074"/>
              <p:cNvSpPr>
                <a:spLocks/>
              </p:cNvSpPr>
              <p:nvPr/>
            </p:nvSpPr>
            <p:spPr bwMode="auto">
              <a:xfrm>
                <a:off x="3952" y="3224"/>
                <a:ext cx="171" cy="17"/>
              </a:xfrm>
              <a:custGeom>
                <a:avLst/>
                <a:gdLst/>
                <a:ahLst/>
                <a:cxnLst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</a:cxnLst>
                <a:rect l="0" t="0" r="r" b="b"/>
                <a:pathLst>
                  <a:path w="713" h="70">
                    <a:moveTo>
                      <a:pt x="357" y="68"/>
                    </a:move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7" name="Freeform 2075"/>
              <p:cNvSpPr>
                <a:spLocks/>
              </p:cNvSpPr>
              <p:nvPr/>
            </p:nvSpPr>
            <p:spPr bwMode="auto">
              <a:xfrm>
                <a:off x="3952" y="3224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89" name="Group 2081"/>
            <p:cNvGrpSpPr>
              <a:grpSpLocks/>
            </p:cNvGrpSpPr>
            <p:nvPr/>
          </p:nvGrpSpPr>
          <p:grpSpPr bwMode="auto">
            <a:xfrm>
              <a:off x="6191250" y="5157788"/>
              <a:ext cx="287337" cy="115888"/>
              <a:chOff x="3900" y="3249"/>
              <a:chExt cx="181" cy="73"/>
            </a:xfrm>
          </p:grpSpPr>
          <p:sp>
            <p:nvSpPr>
              <p:cNvPr id="1642" name="Freeform 2077"/>
              <p:cNvSpPr>
                <a:spLocks/>
              </p:cNvSpPr>
              <p:nvPr/>
            </p:nvSpPr>
            <p:spPr bwMode="auto">
              <a:xfrm>
                <a:off x="3900" y="3249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3" name="Freeform 2078"/>
              <p:cNvSpPr>
                <a:spLocks/>
              </p:cNvSpPr>
              <p:nvPr/>
            </p:nvSpPr>
            <p:spPr bwMode="auto">
              <a:xfrm>
                <a:off x="3900" y="3288"/>
                <a:ext cx="180" cy="34"/>
              </a:xfrm>
              <a:custGeom>
                <a:avLst/>
                <a:gdLst/>
                <a:ahLst/>
                <a:cxnLst>
                  <a:cxn ang="0">
                    <a:pos x="750" y="72"/>
                  </a:cxn>
                  <a:cxn ang="0">
                    <a:pos x="376" y="2"/>
                  </a:cxn>
                  <a:cxn ang="0">
                    <a:pos x="0" y="66"/>
                  </a:cxn>
                  <a:cxn ang="0">
                    <a:pos x="375" y="137"/>
                  </a:cxn>
                  <a:cxn ang="0">
                    <a:pos x="750" y="72"/>
                  </a:cxn>
                </a:cxnLst>
                <a:rect l="0" t="0" r="r" b="b"/>
                <a:pathLst>
                  <a:path w="751" h="139">
                    <a:moveTo>
                      <a:pt x="750" y="72"/>
                    </a:moveTo>
                    <a:cubicBezTo>
                      <a:pt x="751" y="35"/>
                      <a:pt x="583" y="4"/>
                      <a:pt x="376" y="2"/>
                    </a:cubicBezTo>
                    <a:cubicBezTo>
                      <a:pt x="169" y="0"/>
                      <a:pt x="1" y="29"/>
                      <a:pt x="0" y="66"/>
                    </a:cubicBezTo>
                    <a:cubicBezTo>
                      <a:pt x="0" y="104"/>
                      <a:pt x="168" y="135"/>
                      <a:pt x="375" y="137"/>
                    </a:cubicBezTo>
                    <a:cubicBezTo>
                      <a:pt x="582" y="139"/>
                      <a:pt x="750" y="110"/>
                      <a:pt x="750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4" name="Freeform 2079"/>
              <p:cNvSpPr>
                <a:spLocks/>
              </p:cNvSpPr>
              <p:nvPr/>
            </p:nvSpPr>
            <p:spPr bwMode="auto">
              <a:xfrm>
                <a:off x="3900" y="3249"/>
                <a:ext cx="181" cy="73"/>
              </a:xfrm>
              <a:custGeom>
                <a:avLst/>
                <a:gdLst/>
                <a:ahLst/>
                <a:cxnLst>
                  <a:cxn ang="0">
                    <a:pos x="375" y="302"/>
                  </a:cxn>
                  <a:cxn ang="0">
                    <a:pos x="750" y="237"/>
                  </a:cxn>
                  <a:cxn ang="0">
                    <a:pos x="752" y="72"/>
                  </a:cxn>
                  <a:cxn ang="0">
                    <a:pos x="377" y="2"/>
                  </a:cxn>
                  <a:cxn ang="0">
                    <a:pos x="2" y="66"/>
                  </a:cxn>
                  <a:cxn ang="0">
                    <a:pos x="0" y="231"/>
                  </a:cxn>
                  <a:cxn ang="0">
                    <a:pos x="375" y="302"/>
                  </a:cxn>
                </a:cxnLst>
                <a:rect l="0" t="0" r="r" b="b"/>
                <a:pathLst>
                  <a:path w="752" h="304">
                    <a:moveTo>
                      <a:pt x="375" y="302"/>
                    </a:moveTo>
                    <a:cubicBezTo>
                      <a:pt x="582" y="304"/>
                      <a:pt x="750" y="275"/>
                      <a:pt x="750" y="237"/>
                    </a:cubicBezTo>
                    <a:lnTo>
                      <a:pt x="752" y="72"/>
                    </a:lnTo>
                    <a:cubicBezTo>
                      <a:pt x="752" y="35"/>
                      <a:pt x="584" y="4"/>
                      <a:pt x="377" y="2"/>
                    </a:cubicBezTo>
                    <a:cubicBezTo>
                      <a:pt x="170" y="0"/>
                      <a:pt x="2" y="29"/>
                      <a:pt x="2" y="66"/>
                    </a:cubicBezTo>
                    <a:lnTo>
                      <a:pt x="0" y="231"/>
                    </a:lnTo>
                    <a:cubicBezTo>
                      <a:pt x="0" y="269"/>
                      <a:pt x="168" y="300"/>
                      <a:pt x="375" y="30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5" name="Freeform 2080"/>
              <p:cNvSpPr>
                <a:spLocks/>
              </p:cNvSpPr>
              <p:nvPr/>
            </p:nvSpPr>
            <p:spPr bwMode="auto">
              <a:xfrm>
                <a:off x="3900" y="32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0" name="Group 2087"/>
            <p:cNvGrpSpPr>
              <a:grpSpLocks/>
            </p:cNvGrpSpPr>
            <p:nvPr/>
          </p:nvGrpSpPr>
          <p:grpSpPr bwMode="auto">
            <a:xfrm>
              <a:off x="6169025" y="5221288"/>
              <a:ext cx="342900" cy="93663"/>
              <a:chOff x="3886" y="3289"/>
              <a:chExt cx="216" cy="59"/>
            </a:xfrm>
          </p:grpSpPr>
          <p:sp>
            <p:nvSpPr>
              <p:cNvPr id="1637" name="Freeform 2082"/>
              <p:cNvSpPr>
                <a:spLocks/>
              </p:cNvSpPr>
              <p:nvPr/>
            </p:nvSpPr>
            <p:spPr bwMode="auto">
              <a:xfrm>
                <a:off x="3894" y="3297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8" name="Freeform 2083"/>
              <p:cNvSpPr>
                <a:spLocks/>
              </p:cNvSpPr>
              <p:nvPr/>
            </p:nvSpPr>
            <p:spPr bwMode="auto">
              <a:xfrm>
                <a:off x="3886" y="3289"/>
                <a:ext cx="209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9" name="Freeform 2084"/>
              <p:cNvSpPr>
                <a:spLocks/>
              </p:cNvSpPr>
              <p:nvPr/>
            </p:nvSpPr>
            <p:spPr bwMode="auto">
              <a:xfrm>
                <a:off x="3886" y="3316"/>
                <a:ext cx="208" cy="24"/>
              </a:xfrm>
              <a:custGeom>
                <a:avLst/>
                <a:gdLst/>
                <a:ahLst/>
                <a:cxnLst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</a:cxnLst>
                <a:rect l="0" t="0" r="r" b="b"/>
                <a:pathLst>
                  <a:path w="867" h="98">
                    <a:moveTo>
                      <a:pt x="867" y="53"/>
                    </a:moveTo>
                    <a:cubicBezTo>
                      <a:pt x="867" y="27"/>
                      <a:pt x="673" y="4"/>
                      <a:pt x="434" y="2"/>
                    </a:cubicBezTo>
                    <a:cubicBezTo>
                      <a:pt x="195" y="0"/>
                      <a:pt x="0" y="20"/>
                      <a:pt x="0" y="46"/>
                    </a:cubicBezTo>
                    <a:cubicBezTo>
                      <a:pt x="0" y="71"/>
                      <a:pt x="194" y="94"/>
                      <a:pt x="433" y="96"/>
                    </a:cubicBezTo>
                    <a:cubicBezTo>
                      <a:pt x="672" y="98"/>
                      <a:pt x="867" y="78"/>
                      <a:pt x="867" y="53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0" name="Freeform 2085"/>
              <p:cNvSpPr>
                <a:spLocks/>
              </p:cNvSpPr>
              <p:nvPr/>
            </p:nvSpPr>
            <p:spPr bwMode="auto">
              <a:xfrm>
                <a:off x="3886" y="3289"/>
                <a:ext cx="208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1" name="Freeform 2086"/>
              <p:cNvSpPr>
                <a:spLocks/>
              </p:cNvSpPr>
              <p:nvPr/>
            </p:nvSpPr>
            <p:spPr bwMode="auto">
              <a:xfrm>
                <a:off x="3886" y="33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1" name="Group 2090"/>
            <p:cNvGrpSpPr>
              <a:grpSpLocks/>
            </p:cNvGrpSpPr>
            <p:nvPr/>
          </p:nvGrpSpPr>
          <p:grpSpPr bwMode="auto">
            <a:xfrm>
              <a:off x="6189663" y="5268913"/>
              <a:ext cx="288925" cy="28575"/>
              <a:chOff x="3899" y="3319"/>
              <a:chExt cx="182" cy="18"/>
            </a:xfrm>
          </p:grpSpPr>
          <p:sp>
            <p:nvSpPr>
              <p:cNvPr id="1635" name="Freeform 2088"/>
              <p:cNvSpPr>
                <a:spLocks/>
              </p:cNvSpPr>
              <p:nvPr/>
            </p:nvSpPr>
            <p:spPr bwMode="auto">
              <a:xfrm>
                <a:off x="3899" y="3319"/>
                <a:ext cx="182" cy="18"/>
              </a:xfrm>
              <a:custGeom>
                <a:avLst/>
                <a:gdLst/>
                <a:ahLst/>
                <a:cxnLst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</a:cxnLst>
                <a:rect l="0" t="0" r="r" b="b"/>
                <a:pathLst>
                  <a:path w="758" h="74">
                    <a:moveTo>
                      <a:pt x="379" y="72"/>
                    </a:move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6" name="Freeform 2089"/>
              <p:cNvSpPr>
                <a:spLocks/>
              </p:cNvSpPr>
              <p:nvPr/>
            </p:nvSpPr>
            <p:spPr bwMode="auto">
              <a:xfrm>
                <a:off x="3899" y="33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2" name="Group 2093"/>
            <p:cNvGrpSpPr>
              <a:grpSpLocks/>
            </p:cNvGrpSpPr>
            <p:nvPr/>
          </p:nvGrpSpPr>
          <p:grpSpPr bwMode="auto">
            <a:xfrm>
              <a:off x="6197600" y="5270501"/>
              <a:ext cx="271462" cy="26988"/>
              <a:chOff x="3904" y="3320"/>
              <a:chExt cx="171" cy="17"/>
            </a:xfrm>
          </p:grpSpPr>
          <p:sp>
            <p:nvSpPr>
              <p:cNvPr id="1633" name="Freeform 2091"/>
              <p:cNvSpPr>
                <a:spLocks/>
              </p:cNvSpPr>
              <p:nvPr/>
            </p:nvSpPr>
            <p:spPr bwMode="auto">
              <a:xfrm>
                <a:off x="3904" y="3320"/>
                <a:ext cx="171" cy="17"/>
              </a:xfrm>
              <a:custGeom>
                <a:avLst/>
                <a:gdLst/>
                <a:ahLst/>
                <a:cxnLst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</a:cxnLst>
                <a:rect l="0" t="0" r="r" b="b"/>
                <a:pathLst>
                  <a:path w="713" h="70">
                    <a:moveTo>
                      <a:pt x="357" y="68"/>
                    </a:move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4" name="Freeform 2092"/>
              <p:cNvSpPr>
                <a:spLocks/>
              </p:cNvSpPr>
              <p:nvPr/>
            </p:nvSpPr>
            <p:spPr bwMode="auto">
              <a:xfrm>
                <a:off x="3904" y="33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3" name="Group 2098"/>
            <p:cNvGrpSpPr>
              <a:grpSpLocks/>
            </p:cNvGrpSpPr>
            <p:nvPr/>
          </p:nvGrpSpPr>
          <p:grpSpPr bwMode="auto">
            <a:xfrm>
              <a:off x="6292850" y="5316538"/>
              <a:ext cx="287337" cy="115888"/>
              <a:chOff x="3964" y="3349"/>
              <a:chExt cx="181" cy="73"/>
            </a:xfrm>
          </p:grpSpPr>
          <p:sp>
            <p:nvSpPr>
              <p:cNvPr id="1629" name="Freeform 2094"/>
              <p:cNvSpPr>
                <a:spLocks/>
              </p:cNvSpPr>
              <p:nvPr/>
            </p:nvSpPr>
            <p:spPr bwMode="auto">
              <a:xfrm>
                <a:off x="3964" y="3349"/>
                <a:ext cx="181" cy="73"/>
              </a:xfrm>
              <a:custGeom>
                <a:avLst/>
                <a:gdLst/>
                <a:ahLst/>
                <a:cxnLst>
                  <a:cxn ang="0">
                    <a:pos x="374" y="302"/>
                  </a:cxn>
                  <a:cxn ang="0">
                    <a:pos x="750" y="237"/>
                  </a:cxn>
                  <a:cxn ang="0">
                    <a:pos x="751" y="72"/>
                  </a:cxn>
                  <a:cxn ang="0">
                    <a:pos x="377" y="2"/>
                  </a:cxn>
                  <a:cxn ang="0">
                    <a:pos x="1" y="66"/>
                  </a:cxn>
                  <a:cxn ang="0">
                    <a:pos x="0" y="231"/>
                  </a:cxn>
                  <a:cxn ang="0">
                    <a:pos x="374" y="302"/>
                  </a:cxn>
                </a:cxnLst>
                <a:rect l="0" t="0" r="r" b="b"/>
                <a:pathLst>
                  <a:path w="752" h="303">
                    <a:moveTo>
                      <a:pt x="374" y="302"/>
                    </a:moveTo>
                    <a:cubicBezTo>
                      <a:pt x="582" y="303"/>
                      <a:pt x="750" y="274"/>
                      <a:pt x="750" y="237"/>
                    </a:cubicBezTo>
                    <a:lnTo>
                      <a:pt x="751" y="72"/>
                    </a:lnTo>
                    <a:cubicBezTo>
                      <a:pt x="752" y="35"/>
                      <a:pt x="584" y="3"/>
                      <a:pt x="377" y="2"/>
                    </a:cubicBezTo>
                    <a:cubicBezTo>
                      <a:pt x="170" y="0"/>
                      <a:pt x="2" y="29"/>
                      <a:pt x="1" y="66"/>
                    </a:cubicBezTo>
                    <a:lnTo>
                      <a:pt x="0" y="231"/>
                    </a:lnTo>
                    <a:cubicBezTo>
                      <a:pt x="0" y="268"/>
                      <a:pt x="167" y="300"/>
                      <a:pt x="374" y="3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0" name="Freeform 2095"/>
              <p:cNvSpPr>
                <a:spLocks/>
              </p:cNvSpPr>
              <p:nvPr/>
            </p:nvSpPr>
            <p:spPr bwMode="auto">
              <a:xfrm>
                <a:off x="3964" y="3388"/>
                <a:ext cx="180" cy="34"/>
              </a:xfrm>
              <a:custGeom>
                <a:avLst/>
                <a:gdLst/>
                <a:ahLst/>
                <a:cxnLst>
                  <a:cxn ang="0">
                    <a:pos x="750" y="72"/>
                  </a:cxn>
                  <a:cxn ang="0">
                    <a:pos x="376" y="2"/>
                  </a:cxn>
                  <a:cxn ang="0">
                    <a:pos x="0" y="66"/>
                  </a:cxn>
                  <a:cxn ang="0">
                    <a:pos x="374" y="137"/>
                  </a:cxn>
                  <a:cxn ang="0">
                    <a:pos x="750" y="72"/>
                  </a:cxn>
                </a:cxnLst>
                <a:rect l="0" t="0" r="r" b="b"/>
                <a:pathLst>
                  <a:path w="750" h="138">
                    <a:moveTo>
                      <a:pt x="750" y="72"/>
                    </a:moveTo>
                    <a:cubicBezTo>
                      <a:pt x="750" y="35"/>
                      <a:pt x="583" y="3"/>
                      <a:pt x="376" y="2"/>
                    </a:cubicBezTo>
                    <a:cubicBezTo>
                      <a:pt x="168" y="0"/>
                      <a:pt x="0" y="29"/>
                      <a:pt x="0" y="66"/>
                    </a:cubicBezTo>
                    <a:cubicBezTo>
                      <a:pt x="0" y="103"/>
                      <a:pt x="167" y="135"/>
                      <a:pt x="374" y="137"/>
                    </a:cubicBezTo>
                    <a:cubicBezTo>
                      <a:pt x="582" y="138"/>
                      <a:pt x="750" y="109"/>
                      <a:pt x="750" y="72"/>
                    </a:cubicBezTo>
                  </a:path>
                </a:pathLst>
              </a:custGeom>
              <a:solidFill>
                <a:srgbClr val="E4E4E4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1" name="Freeform 2096"/>
              <p:cNvSpPr>
                <a:spLocks/>
              </p:cNvSpPr>
              <p:nvPr/>
            </p:nvSpPr>
            <p:spPr bwMode="auto">
              <a:xfrm>
                <a:off x="3964" y="3349"/>
                <a:ext cx="181" cy="73"/>
              </a:xfrm>
              <a:custGeom>
                <a:avLst/>
                <a:gdLst/>
                <a:ahLst/>
                <a:cxnLst>
                  <a:cxn ang="0">
                    <a:pos x="374" y="302"/>
                  </a:cxn>
                  <a:cxn ang="0">
                    <a:pos x="750" y="237"/>
                  </a:cxn>
                  <a:cxn ang="0">
                    <a:pos x="751" y="72"/>
                  </a:cxn>
                  <a:cxn ang="0">
                    <a:pos x="377" y="2"/>
                  </a:cxn>
                  <a:cxn ang="0">
                    <a:pos x="1" y="66"/>
                  </a:cxn>
                  <a:cxn ang="0">
                    <a:pos x="0" y="231"/>
                  </a:cxn>
                  <a:cxn ang="0">
                    <a:pos x="374" y="302"/>
                  </a:cxn>
                </a:cxnLst>
                <a:rect l="0" t="0" r="r" b="b"/>
                <a:pathLst>
                  <a:path w="752" h="303">
                    <a:moveTo>
                      <a:pt x="374" y="302"/>
                    </a:moveTo>
                    <a:cubicBezTo>
                      <a:pt x="582" y="303"/>
                      <a:pt x="750" y="274"/>
                      <a:pt x="750" y="237"/>
                    </a:cubicBezTo>
                    <a:lnTo>
                      <a:pt x="751" y="72"/>
                    </a:lnTo>
                    <a:cubicBezTo>
                      <a:pt x="752" y="35"/>
                      <a:pt x="584" y="3"/>
                      <a:pt x="377" y="2"/>
                    </a:cubicBezTo>
                    <a:cubicBezTo>
                      <a:pt x="170" y="0"/>
                      <a:pt x="2" y="29"/>
                      <a:pt x="1" y="66"/>
                    </a:cubicBezTo>
                    <a:lnTo>
                      <a:pt x="0" y="231"/>
                    </a:lnTo>
                    <a:cubicBezTo>
                      <a:pt x="0" y="268"/>
                      <a:pt x="167" y="300"/>
                      <a:pt x="374" y="30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2" name="Freeform 2097"/>
              <p:cNvSpPr>
                <a:spLocks/>
              </p:cNvSpPr>
              <p:nvPr/>
            </p:nvSpPr>
            <p:spPr bwMode="auto">
              <a:xfrm>
                <a:off x="3964" y="3388"/>
                <a:ext cx="180" cy="18"/>
              </a:xfrm>
              <a:custGeom>
                <a:avLst/>
                <a:gdLst/>
                <a:ahLst/>
                <a:cxnLst>
                  <a:cxn ang="0">
                    <a:pos x="180" y="18"/>
                  </a:cxn>
                  <a:cxn ang="0">
                    <a:pos x="90" y="1"/>
                  </a:cxn>
                  <a:cxn ang="0">
                    <a:pos x="0" y="16"/>
                  </a:cxn>
                </a:cxnLst>
                <a:rect l="0" t="0" r="r" b="b"/>
                <a:pathLst>
                  <a:path w="180" h="18">
                    <a:moveTo>
                      <a:pt x="180" y="18"/>
                    </a:moveTo>
                    <a:cubicBezTo>
                      <a:pt x="180" y="9"/>
                      <a:pt x="140" y="1"/>
                      <a:pt x="90" y="1"/>
                    </a:cubicBezTo>
                    <a:cubicBezTo>
                      <a:pt x="41" y="0"/>
                      <a:pt x="0" y="7"/>
                      <a:pt x="0" y="16"/>
                    </a:cubicBezTo>
                  </a:path>
                </a:pathLst>
              </a:custGeom>
              <a:noFill/>
              <a:ln w="1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4" name="Group 2104"/>
            <p:cNvGrpSpPr>
              <a:grpSpLocks/>
            </p:cNvGrpSpPr>
            <p:nvPr/>
          </p:nvGrpSpPr>
          <p:grpSpPr bwMode="auto">
            <a:xfrm>
              <a:off x="6270625" y="5380038"/>
              <a:ext cx="344487" cy="93663"/>
              <a:chOff x="3950" y="3389"/>
              <a:chExt cx="217" cy="59"/>
            </a:xfrm>
          </p:grpSpPr>
          <p:sp>
            <p:nvSpPr>
              <p:cNvPr id="1624" name="Freeform 2099"/>
              <p:cNvSpPr>
                <a:spLocks/>
              </p:cNvSpPr>
              <p:nvPr/>
            </p:nvSpPr>
            <p:spPr bwMode="auto">
              <a:xfrm>
                <a:off x="3958" y="3397"/>
                <a:ext cx="209" cy="51"/>
              </a:xfrm>
              <a:custGeom>
                <a:avLst/>
                <a:gdLst/>
                <a:ahLst/>
                <a:cxnLst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</a:cxnLst>
                <a:rect l="0" t="0" r="r" b="b"/>
                <a:pathLst>
                  <a:path w="868" h="212">
                    <a:moveTo>
                      <a:pt x="433" y="210"/>
                    </a:move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5" name="Freeform 2100"/>
              <p:cNvSpPr>
                <a:spLocks/>
              </p:cNvSpPr>
              <p:nvPr/>
            </p:nvSpPr>
            <p:spPr bwMode="auto">
              <a:xfrm>
                <a:off x="3950" y="3389"/>
                <a:ext cx="209" cy="51"/>
              </a:xfrm>
              <a:custGeom>
                <a:avLst/>
                <a:gdLst/>
                <a:ahLst/>
                <a:cxnLst>
                  <a:cxn ang="0">
                    <a:pos x="433" y="211"/>
                  </a:cxn>
                  <a:cxn ang="0">
                    <a:pos x="866" y="167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</a:cxnLst>
                <a:rect l="0" t="0" r="r" b="b"/>
                <a:pathLst>
                  <a:path w="868" h="213">
                    <a:moveTo>
                      <a:pt x="433" y="211"/>
                    </a:moveTo>
                    <a:cubicBezTo>
                      <a:pt x="672" y="213"/>
                      <a:pt x="866" y="193"/>
                      <a:pt x="866" y="167"/>
                    </a:cubicBezTo>
                    <a:lnTo>
                      <a:pt x="867" y="53"/>
                    </a:lnTo>
                    <a:cubicBezTo>
                      <a:pt x="868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3" y="209"/>
                      <a:pt x="433" y="211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6" name="Freeform 2101"/>
              <p:cNvSpPr>
                <a:spLocks/>
              </p:cNvSpPr>
              <p:nvPr/>
            </p:nvSpPr>
            <p:spPr bwMode="auto">
              <a:xfrm>
                <a:off x="3950" y="3416"/>
                <a:ext cx="208" cy="24"/>
              </a:xfrm>
              <a:custGeom>
                <a:avLst/>
                <a:gdLst/>
                <a:ahLst/>
                <a:cxnLst>
                  <a:cxn ang="0">
                    <a:pos x="866" y="52"/>
                  </a:cxn>
                  <a:cxn ang="0">
                    <a:pos x="434" y="2"/>
                  </a:cxn>
                  <a:cxn ang="0">
                    <a:pos x="0" y="45"/>
                  </a:cxn>
                  <a:cxn ang="0">
                    <a:pos x="433" y="96"/>
                  </a:cxn>
                  <a:cxn ang="0">
                    <a:pos x="866" y="52"/>
                  </a:cxn>
                </a:cxnLst>
                <a:rect l="0" t="0" r="r" b="b"/>
                <a:pathLst>
                  <a:path w="867" h="98">
                    <a:moveTo>
                      <a:pt x="866" y="52"/>
                    </a:moveTo>
                    <a:cubicBezTo>
                      <a:pt x="867" y="26"/>
                      <a:pt x="673" y="4"/>
                      <a:pt x="434" y="2"/>
                    </a:cubicBezTo>
                    <a:cubicBezTo>
                      <a:pt x="194" y="0"/>
                      <a:pt x="0" y="19"/>
                      <a:pt x="0" y="45"/>
                    </a:cubicBezTo>
                    <a:cubicBezTo>
                      <a:pt x="0" y="71"/>
                      <a:pt x="193" y="94"/>
                      <a:pt x="433" y="96"/>
                    </a:cubicBezTo>
                    <a:cubicBezTo>
                      <a:pt x="672" y="98"/>
                      <a:pt x="866" y="78"/>
                      <a:pt x="866" y="52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7" name="Freeform 2102"/>
              <p:cNvSpPr>
                <a:spLocks/>
              </p:cNvSpPr>
              <p:nvPr/>
            </p:nvSpPr>
            <p:spPr bwMode="auto">
              <a:xfrm>
                <a:off x="3950" y="3389"/>
                <a:ext cx="209" cy="51"/>
              </a:xfrm>
              <a:custGeom>
                <a:avLst/>
                <a:gdLst/>
                <a:ahLst/>
                <a:cxnLst>
                  <a:cxn ang="0">
                    <a:pos x="433" y="211"/>
                  </a:cxn>
                  <a:cxn ang="0">
                    <a:pos x="866" y="167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</a:cxnLst>
                <a:rect l="0" t="0" r="r" b="b"/>
                <a:pathLst>
                  <a:path w="868" h="213">
                    <a:moveTo>
                      <a:pt x="433" y="211"/>
                    </a:moveTo>
                    <a:cubicBezTo>
                      <a:pt x="672" y="213"/>
                      <a:pt x="866" y="193"/>
                      <a:pt x="866" y="167"/>
                    </a:cubicBezTo>
                    <a:lnTo>
                      <a:pt x="867" y="53"/>
                    </a:lnTo>
                    <a:cubicBezTo>
                      <a:pt x="868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3" y="209"/>
                      <a:pt x="433" y="21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8" name="Freeform 2103"/>
              <p:cNvSpPr>
                <a:spLocks/>
              </p:cNvSpPr>
              <p:nvPr/>
            </p:nvSpPr>
            <p:spPr bwMode="auto">
              <a:xfrm>
                <a:off x="3950" y="3416"/>
                <a:ext cx="208" cy="13"/>
              </a:xfrm>
              <a:custGeom>
                <a:avLst/>
                <a:gdLst/>
                <a:ahLst/>
                <a:cxnLst>
                  <a:cxn ang="0">
                    <a:pos x="208" y="13"/>
                  </a:cxn>
                  <a:cxn ang="0">
                    <a:pos x="104" y="1"/>
                  </a:cxn>
                  <a:cxn ang="0">
                    <a:pos x="0" y="11"/>
                  </a:cxn>
                </a:cxnLst>
                <a:rect l="0" t="0" r="r" b="b"/>
                <a:pathLst>
                  <a:path w="208" h="13">
                    <a:moveTo>
                      <a:pt x="208" y="13"/>
                    </a:moveTo>
                    <a:cubicBezTo>
                      <a:pt x="208" y="7"/>
                      <a:pt x="162" y="1"/>
                      <a:pt x="104" y="1"/>
                    </a:cubicBezTo>
                    <a:cubicBezTo>
                      <a:pt x="47" y="0"/>
                      <a:pt x="0" y="5"/>
                      <a:pt x="0" y="1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5" name="Group 2107"/>
            <p:cNvGrpSpPr>
              <a:grpSpLocks/>
            </p:cNvGrpSpPr>
            <p:nvPr/>
          </p:nvGrpSpPr>
          <p:grpSpPr bwMode="auto">
            <a:xfrm>
              <a:off x="6291263" y="5427663"/>
              <a:ext cx="288925" cy="28575"/>
              <a:chOff x="3963" y="3419"/>
              <a:chExt cx="182" cy="18"/>
            </a:xfrm>
          </p:grpSpPr>
          <p:sp>
            <p:nvSpPr>
              <p:cNvPr id="1622" name="Freeform 2105"/>
              <p:cNvSpPr>
                <a:spLocks/>
              </p:cNvSpPr>
              <p:nvPr/>
            </p:nvSpPr>
            <p:spPr bwMode="auto">
              <a:xfrm>
                <a:off x="3963" y="3419"/>
                <a:ext cx="182" cy="18"/>
              </a:xfrm>
              <a:custGeom>
                <a:avLst/>
                <a:gdLst/>
                <a:ahLst/>
                <a:cxnLst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1"/>
                  </a:cxn>
                  <a:cxn ang="0">
                    <a:pos x="0" y="34"/>
                  </a:cxn>
                  <a:cxn ang="0">
                    <a:pos x="379" y="72"/>
                  </a:cxn>
                </a:cxnLst>
                <a:rect l="0" t="0" r="r" b="b"/>
                <a:pathLst>
                  <a:path w="759" h="74">
                    <a:moveTo>
                      <a:pt x="379" y="72"/>
                    </a:moveTo>
                    <a:cubicBezTo>
                      <a:pt x="589" y="74"/>
                      <a:pt x="759" y="59"/>
                      <a:pt x="759" y="40"/>
                    </a:cubicBezTo>
                    <a:cubicBezTo>
                      <a:pt x="759" y="20"/>
                      <a:pt x="589" y="3"/>
                      <a:pt x="380" y="1"/>
                    </a:cubicBezTo>
                    <a:cubicBezTo>
                      <a:pt x="171" y="0"/>
                      <a:pt x="1" y="14"/>
                      <a:pt x="0" y="34"/>
                    </a:cubicBezTo>
                    <a:cubicBezTo>
                      <a:pt x="0" y="53"/>
                      <a:pt x="170" y="70"/>
                      <a:pt x="379" y="7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3" name="Freeform 2106"/>
              <p:cNvSpPr>
                <a:spLocks/>
              </p:cNvSpPr>
              <p:nvPr/>
            </p:nvSpPr>
            <p:spPr bwMode="auto">
              <a:xfrm>
                <a:off x="3963" y="3419"/>
                <a:ext cx="182" cy="18"/>
              </a:xfrm>
              <a:custGeom>
                <a:avLst/>
                <a:gdLst/>
                <a:ahLst/>
                <a:cxnLst>
                  <a:cxn ang="0">
                    <a:pos x="91" y="17"/>
                  </a:cxn>
                  <a:cxn ang="0">
                    <a:pos x="182" y="10"/>
                  </a:cxn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</a:cxnLst>
                <a:rect l="0" t="0" r="r" b="b"/>
                <a:pathLst>
                  <a:path w="182" h="18">
                    <a:moveTo>
                      <a:pt x="91" y="17"/>
                    </a:moveTo>
                    <a:cubicBezTo>
                      <a:pt x="142" y="18"/>
                      <a:pt x="182" y="14"/>
                      <a:pt x="182" y="10"/>
                    </a:cubicBezTo>
                    <a:cubicBezTo>
                      <a:pt x="182" y="5"/>
                      <a:pt x="142" y="1"/>
                      <a:pt x="91" y="0"/>
                    </a:cubicBez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6" name="Group 2110"/>
            <p:cNvGrpSpPr>
              <a:grpSpLocks/>
            </p:cNvGrpSpPr>
            <p:nvPr/>
          </p:nvGrpSpPr>
          <p:grpSpPr bwMode="auto">
            <a:xfrm>
              <a:off x="6299200" y="5429251"/>
              <a:ext cx="271462" cy="26988"/>
              <a:chOff x="3968" y="3420"/>
              <a:chExt cx="171" cy="17"/>
            </a:xfrm>
          </p:grpSpPr>
          <p:sp>
            <p:nvSpPr>
              <p:cNvPr id="1620" name="Freeform 2108"/>
              <p:cNvSpPr>
                <a:spLocks/>
              </p:cNvSpPr>
              <p:nvPr/>
            </p:nvSpPr>
            <p:spPr bwMode="auto">
              <a:xfrm>
                <a:off x="3968" y="3420"/>
                <a:ext cx="171" cy="17"/>
              </a:xfrm>
              <a:custGeom>
                <a:avLst/>
                <a:gdLst/>
                <a:ahLst/>
                <a:cxnLst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1"/>
                  </a:cxn>
                  <a:cxn ang="0">
                    <a:pos x="0" y="32"/>
                  </a:cxn>
                  <a:cxn ang="0">
                    <a:pos x="356" y="68"/>
                  </a:cxn>
                </a:cxnLst>
                <a:rect l="0" t="0" r="r" b="b"/>
                <a:pathLst>
                  <a:path w="713" h="70">
                    <a:moveTo>
                      <a:pt x="356" y="68"/>
                    </a:move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19"/>
                      <a:pt x="554" y="3"/>
                      <a:pt x="357" y="1"/>
                    </a:cubicBezTo>
                    <a:cubicBezTo>
                      <a:pt x="160" y="0"/>
                      <a:pt x="0" y="14"/>
                      <a:pt x="0" y="32"/>
                    </a:cubicBezTo>
                    <a:cubicBezTo>
                      <a:pt x="0" y="50"/>
                      <a:pt x="160" y="67"/>
                      <a:pt x="356" y="68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1" name="Freeform 2109"/>
              <p:cNvSpPr>
                <a:spLocks/>
              </p:cNvSpPr>
              <p:nvPr/>
            </p:nvSpPr>
            <p:spPr bwMode="auto">
              <a:xfrm>
                <a:off x="3968" y="3420"/>
                <a:ext cx="171" cy="17"/>
              </a:xfrm>
              <a:custGeom>
                <a:avLst/>
                <a:gdLst/>
                <a:ahLst/>
                <a:cxnLst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</a:cxnLst>
                <a:rect l="0" t="0" r="r" b="b"/>
                <a:pathLst>
                  <a:path w="171" h="17">
                    <a:moveTo>
                      <a:pt x="86" y="16"/>
                    </a:move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97" name="Group 2149"/>
            <p:cNvGrpSpPr>
              <a:grpSpLocks/>
            </p:cNvGrpSpPr>
            <p:nvPr/>
          </p:nvGrpSpPr>
          <p:grpSpPr bwMode="auto">
            <a:xfrm>
              <a:off x="6859588" y="4881563"/>
              <a:ext cx="738187" cy="201613"/>
              <a:chOff x="4321" y="3075"/>
              <a:chExt cx="465" cy="127"/>
            </a:xfrm>
          </p:grpSpPr>
          <p:grpSp>
            <p:nvGrpSpPr>
              <p:cNvPr id="1582" name="Group 2129"/>
              <p:cNvGrpSpPr>
                <a:grpSpLocks/>
              </p:cNvGrpSpPr>
              <p:nvPr/>
            </p:nvGrpSpPr>
            <p:grpSpPr bwMode="auto">
              <a:xfrm>
                <a:off x="4321" y="3081"/>
                <a:ext cx="217" cy="121"/>
                <a:chOff x="4321" y="3081"/>
                <a:chExt cx="217" cy="121"/>
              </a:xfrm>
            </p:grpSpPr>
            <p:grpSp>
              <p:nvGrpSpPr>
                <p:cNvPr id="1602" name="Group 2116"/>
                <p:cNvGrpSpPr>
                  <a:grpSpLocks/>
                </p:cNvGrpSpPr>
                <p:nvPr/>
              </p:nvGrpSpPr>
              <p:grpSpPr bwMode="auto">
                <a:xfrm>
                  <a:off x="4321" y="3143"/>
                  <a:ext cx="217" cy="59"/>
                  <a:chOff x="4321" y="3143"/>
                  <a:chExt cx="217" cy="59"/>
                </a:xfrm>
              </p:grpSpPr>
              <p:sp>
                <p:nvSpPr>
                  <p:cNvPr id="1615" name="Freeform 2111"/>
                  <p:cNvSpPr>
                    <a:spLocks/>
                  </p:cNvSpPr>
                  <p:nvPr/>
                </p:nvSpPr>
                <p:spPr bwMode="auto">
                  <a:xfrm>
                    <a:off x="4329" y="3151"/>
                    <a:ext cx="209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2" y="212"/>
                          <a:pt x="866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616" name="Freeform 2112"/>
                  <p:cNvSpPr>
                    <a:spLocks/>
                  </p:cNvSpPr>
                  <p:nvPr/>
                </p:nvSpPr>
                <p:spPr bwMode="auto">
                  <a:xfrm>
                    <a:off x="4321" y="314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6"/>
                      </a:cxn>
                      <a:cxn ang="0">
                        <a:pos x="1" y="160"/>
                      </a:cxn>
                      <a:cxn ang="0">
                        <a:pos x="434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2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4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617" name="Freeform 2113"/>
                  <p:cNvSpPr>
                    <a:spLocks/>
                  </p:cNvSpPr>
                  <p:nvPr/>
                </p:nvSpPr>
                <p:spPr bwMode="auto">
                  <a:xfrm>
                    <a:off x="4321" y="3143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1" y="46"/>
                      </a:cxn>
                      <a:cxn ang="0">
                        <a:pos x="434" y="96"/>
                      </a:cxn>
                      <a:cxn ang="0">
                        <a:pos x="867" y="53"/>
                      </a:cxn>
                      <a:cxn ang="0">
                        <a:pos x="434" y="2"/>
                      </a:cxn>
                      <a:cxn ang="0">
                        <a:pos x="1" y="46"/>
                      </a:cxn>
                    </a:cxnLst>
                    <a:rect l="0" t="0" r="r" b="b"/>
                    <a:pathLst>
                      <a:path w="867" h="98">
                        <a:moveTo>
                          <a:pt x="1" y="46"/>
                        </a:moveTo>
                        <a:cubicBezTo>
                          <a:pt x="0" y="72"/>
                          <a:pt x="194" y="94"/>
                          <a:pt x="434" y="96"/>
                        </a:cubicBezTo>
                        <a:cubicBezTo>
                          <a:pt x="673" y="98"/>
                          <a:pt x="867" y="79"/>
                          <a:pt x="867" y="53"/>
                        </a:cubicBezTo>
                        <a:cubicBezTo>
                          <a:pt x="867" y="27"/>
                          <a:pt x="674" y="4"/>
                          <a:pt x="434" y="2"/>
                        </a:cubicBezTo>
                        <a:cubicBezTo>
                          <a:pt x="195" y="0"/>
                          <a:pt x="1" y="20"/>
                          <a:pt x="1" y="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618" name="Freeform 2114"/>
                  <p:cNvSpPr>
                    <a:spLocks/>
                  </p:cNvSpPr>
                  <p:nvPr/>
                </p:nvSpPr>
                <p:spPr bwMode="auto">
                  <a:xfrm>
                    <a:off x="4321" y="314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6"/>
                      </a:cxn>
                      <a:cxn ang="0">
                        <a:pos x="1" y="160"/>
                      </a:cxn>
                      <a:cxn ang="0">
                        <a:pos x="434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2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4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619" name="Freeform 2115"/>
                  <p:cNvSpPr>
                    <a:spLocks/>
                  </p:cNvSpPr>
                  <p:nvPr/>
                </p:nvSpPr>
                <p:spPr bwMode="auto">
                  <a:xfrm>
                    <a:off x="4321" y="3154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1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603" name="Group 2119"/>
                <p:cNvGrpSpPr>
                  <a:grpSpLocks/>
                </p:cNvGrpSpPr>
                <p:nvPr/>
              </p:nvGrpSpPr>
              <p:grpSpPr bwMode="auto">
                <a:xfrm>
                  <a:off x="4334" y="3145"/>
                  <a:ext cx="182" cy="18"/>
                  <a:chOff x="4334" y="3145"/>
                  <a:chExt cx="182" cy="18"/>
                </a:xfrm>
              </p:grpSpPr>
              <p:sp>
                <p:nvSpPr>
                  <p:cNvPr id="1613" name="Freeform 2117"/>
                  <p:cNvSpPr>
                    <a:spLocks/>
                  </p:cNvSpPr>
                  <p:nvPr/>
                </p:nvSpPr>
                <p:spPr bwMode="auto">
                  <a:xfrm>
                    <a:off x="4334" y="3145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80" y="2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9" y="40"/>
                      </a:cxn>
                      <a:cxn ang="0">
                        <a:pos x="380" y="2"/>
                      </a:cxn>
                    </a:cxnLst>
                    <a:rect l="0" t="0" r="r" b="b"/>
                    <a:pathLst>
                      <a:path w="759" h="74">
                        <a:moveTo>
                          <a:pt x="380" y="2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4"/>
                          <a:pt x="170" y="71"/>
                          <a:pt x="379" y="72"/>
                        </a:cubicBezTo>
                        <a:cubicBezTo>
                          <a:pt x="589" y="74"/>
                          <a:pt x="758" y="60"/>
                          <a:pt x="759" y="40"/>
                        </a:cubicBezTo>
                        <a:cubicBezTo>
                          <a:pt x="759" y="21"/>
                          <a:pt x="589" y="3"/>
                          <a:pt x="380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614" name="Freeform 2118"/>
                  <p:cNvSpPr>
                    <a:spLocks/>
                  </p:cNvSpPr>
                  <p:nvPr/>
                </p:nvSpPr>
                <p:spPr bwMode="auto">
                  <a:xfrm>
                    <a:off x="4334" y="3145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2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604" name="Group 2122"/>
                <p:cNvGrpSpPr>
                  <a:grpSpLocks/>
                </p:cNvGrpSpPr>
                <p:nvPr/>
              </p:nvGrpSpPr>
              <p:grpSpPr bwMode="auto">
                <a:xfrm>
                  <a:off x="4339" y="3146"/>
                  <a:ext cx="171" cy="17"/>
                  <a:chOff x="4339" y="3146"/>
                  <a:chExt cx="171" cy="17"/>
                </a:xfrm>
              </p:grpSpPr>
              <p:sp>
                <p:nvSpPr>
                  <p:cNvPr id="1611" name="Freeform 2120"/>
                  <p:cNvSpPr>
                    <a:spLocks/>
                  </p:cNvSpPr>
                  <p:nvPr/>
                </p:nvSpPr>
                <p:spPr bwMode="auto">
                  <a:xfrm>
                    <a:off x="4339" y="3146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2"/>
                      </a:cxn>
                      <a:cxn ang="0">
                        <a:pos x="0" y="32"/>
                      </a:cxn>
                      <a:cxn ang="0">
                        <a:pos x="356" y="68"/>
                      </a:cxn>
                      <a:cxn ang="0">
                        <a:pos x="713" y="38"/>
                      </a:cxn>
                      <a:cxn ang="0">
                        <a:pos x="357" y="2"/>
                      </a:cxn>
                    </a:cxnLst>
                    <a:rect l="0" t="0" r="r" b="b"/>
                    <a:pathLst>
                      <a:path w="713" h="70">
                        <a:moveTo>
                          <a:pt x="357" y="2"/>
                        </a:moveTo>
                        <a:cubicBezTo>
                          <a:pt x="160" y="0"/>
                          <a:pt x="0" y="14"/>
                          <a:pt x="0" y="32"/>
                        </a:cubicBezTo>
                        <a:cubicBezTo>
                          <a:pt x="0" y="51"/>
                          <a:pt x="159" y="67"/>
                          <a:pt x="356" y="68"/>
                        </a:cubicBezTo>
                        <a:cubicBezTo>
                          <a:pt x="553" y="70"/>
                          <a:pt x="712" y="56"/>
                          <a:pt x="713" y="38"/>
                        </a:cubicBezTo>
                        <a:cubicBezTo>
                          <a:pt x="713" y="20"/>
                          <a:pt x="553" y="3"/>
                          <a:pt x="357" y="2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612" name="Freeform 2121"/>
                  <p:cNvSpPr>
                    <a:spLocks/>
                  </p:cNvSpPr>
                  <p:nvPr/>
                </p:nvSpPr>
                <p:spPr bwMode="auto">
                  <a:xfrm>
                    <a:off x="4339" y="3146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7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7"/>
                        </a:cubicBezTo>
                        <a:cubicBezTo>
                          <a:pt x="0" y="12"/>
                          <a:pt x="38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0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605" name="Group 2127"/>
                <p:cNvGrpSpPr>
                  <a:grpSpLocks/>
                </p:cNvGrpSpPr>
                <p:nvPr/>
              </p:nvGrpSpPr>
              <p:grpSpPr bwMode="auto">
                <a:xfrm>
                  <a:off x="4373" y="3081"/>
                  <a:ext cx="105" cy="78"/>
                  <a:chOff x="4373" y="3081"/>
                  <a:chExt cx="105" cy="78"/>
                </a:xfrm>
              </p:grpSpPr>
              <p:sp>
                <p:nvSpPr>
                  <p:cNvPr id="1607" name="Freeform 2123"/>
                  <p:cNvSpPr>
                    <a:spLocks/>
                  </p:cNvSpPr>
                  <p:nvPr/>
                </p:nvSpPr>
                <p:spPr bwMode="auto">
                  <a:xfrm>
                    <a:off x="4373" y="3081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608" name="Freeform 2124"/>
                  <p:cNvSpPr>
                    <a:spLocks/>
                  </p:cNvSpPr>
                  <p:nvPr/>
                </p:nvSpPr>
                <p:spPr bwMode="auto">
                  <a:xfrm>
                    <a:off x="4374" y="3081"/>
                    <a:ext cx="104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6" y="71"/>
                      </a:cxn>
                      <a:cxn ang="0">
                        <a:pos x="433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3" h="72">
                        <a:moveTo>
                          <a:pt x="0" y="34"/>
                        </a:moveTo>
                        <a:cubicBezTo>
                          <a:pt x="0" y="53"/>
                          <a:pt x="97" y="70"/>
                          <a:pt x="216" y="71"/>
                        </a:cubicBezTo>
                        <a:cubicBezTo>
                          <a:pt x="336" y="72"/>
                          <a:pt x="433" y="57"/>
                          <a:pt x="433" y="38"/>
                        </a:cubicBezTo>
                        <a:cubicBezTo>
                          <a:pt x="433" y="18"/>
                          <a:pt x="336" y="2"/>
                          <a:pt x="217" y="1"/>
                        </a:cubicBezTo>
                        <a:cubicBezTo>
                          <a:pt x="97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609" name="Freeform 2125"/>
                  <p:cNvSpPr>
                    <a:spLocks/>
                  </p:cNvSpPr>
                  <p:nvPr/>
                </p:nvSpPr>
                <p:spPr bwMode="auto">
                  <a:xfrm>
                    <a:off x="4373" y="3081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610" name="Freeform 2126"/>
                  <p:cNvSpPr>
                    <a:spLocks/>
                  </p:cNvSpPr>
                  <p:nvPr/>
                </p:nvSpPr>
                <p:spPr bwMode="auto">
                  <a:xfrm>
                    <a:off x="4374" y="3089"/>
                    <a:ext cx="104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1" y="9"/>
                      </a:cxn>
                      <a:cxn ang="0">
                        <a:pos x="104" y="1"/>
                      </a:cxn>
                    </a:cxnLst>
                    <a:rect l="0" t="0" r="r" b="b"/>
                    <a:pathLst>
                      <a:path w="104" h="9">
                        <a:moveTo>
                          <a:pt x="0" y="0"/>
                        </a:moveTo>
                        <a:cubicBezTo>
                          <a:pt x="0" y="5"/>
                          <a:pt x="23" y="9"/>
                          <a:pt x="51" y="9"/>
                        </a:cubicBezTo>
                        <a:cubicBezTo>
                          <a:pt x="80" y="9"/>
                          <a:pt x="104" y="6"/>
                          <a:pt x="104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606" name="Freeform 2128"/>
                <p:cNvSpPr>
                  <a:spLocks/>
                </p:cNvSpPr>
                <p:nvPr/>
              </p:nvSpPr>
              <p:spPr bwMode="auto">
                <a:xfrm>
                  <a:off x="4382" y="3081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8" y="1"/>
                    </a:cxn>
                    <a:cxn ang="0">
                      <a:pos x="0" y="29"/>
                    </a:cxn>
                    <a:cxn ang="0">
                      <a:pos x="177" y="59"/>
                    </a:cxn>
                    <a:cxn ang="0">
                      <a:pos x="354" y="32"/>
                    </a:cxn>
                    <a:cxn ang="0">
                      <a:pos x="178" y="1"/>
                    </a:cxn>
                  </a:cxnLst>
                  <a:rect l="0" t="0" r="r" b="b"/>
                  <a:pathLst>
                    <a:path w="355" h="60">
                      <a:moveTo>
                        <a:pt x="178" y="1"/>
                      </a:moveTo>
                      <a:cubicBezTo>
                        <a:pt x="80" y="0"/>
                        <a:pt x="0" y="13"/>
                        <a:pt x="0" y="29"/>
                      </a:cubicBezTo>
                      <a:cubicBezTo>
                        <a:pt x="0" y="45"/>
                        <a:pt x="79" y="59"/>
                        <a:pt x="177" y="59"/>
                      </a:cubicBezTo>
                      <a:cubicBezTo>
                        <a:pt x="275" y="60"/>
                        <a:pt x="354" y="48"/>
                        <a:pt x="354" y="32"/>
                      </a:cubicBezTo>
                      <a:cubicBezTo>
                        <a:pt x="355" y="15"/>
                        <a:pt x="275" y="2"/>
                        <a:pt x="178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583" name="Group 2148"/>
              <p:cNvGrpSpPr>
                <a:grpSpLocks/>
              </p:cNvGrpSpPr>
              <p:nvPr/>
            </p:nvGrpSpPr>
            <p:grpSpPr bwMode="auto">
              <a:xfrm>
                <a:off x="4570" y="3075"/>
                <a:ext cx="216" cy="121"/>
                <a:chOff x="4570" y="3075"/>
                <a:chExt cx="216" cy="121"/>
              </a:xfrm>
            </p:grpSpPr>
            <p:grpSp>
              <p:nvGrpSpPr>
                <p:cNvPr id="1584" name="Group 2135"/>
                <p:cNvGrpSpPr>
                  <a:grpSpLocks/>
                </p:cNvGrpSpPr>
                <p:nvPr/>
              </p:nvGrpSpPr>
              <p:grpSpPr bwMode="auto">
                <a:xfrm>
                  <a:off x="4570" y="3137"/>
                  <a:ext cx="216" cy="59"/>
                  <a:chOff x="4570" y="3137"/>
                  <a:chExt cx="216" cy="59"/>
                </a:xfrm>
              </p:grpSpPr>
              <p:sp>
                <p:nvSpPr>
                  <p:cNvPr id="1597" name="Freeform 2130"/>
                  <p:cNvSpPr>
                    <a:spLocks/>
                  </p:cNvSpPr>
                  <p:nvPr/>
                </p:nvSpPr>
                <p:spPr bwMode="auto">
                  <a:xfrm>
                    <a:off x="4578" y="3145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1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1" y="45"/>
                        </a:cubicBezTo>
                        <a:lnTo>
                          <a:pt x="1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3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8" name="Freeform 2131"/>
                  <p:cNvSpPr>
                    <a:spLocks/>
                  </p:cNvSpPr>
                  <p:nvPr/>
                </p:nvSpPr>
                <p:spPr bwMode="auto">
                  <a:xfrm>
                    <a:off x="4570" y="3137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9" name="Freeform 2132"/>
                  <p:cNvSpPr>
                    <a:spLocks/>
                  </p:cNvSpPr>
                  <p:nvPr/>
                </p:nvSpPr>
                <p:spPr bwMode="auto">
                  <a:xfrm>
                    <a:off x="4570" y="3137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433" y="96"/>
                      </a:cxn>
                      <a:cxn ang="0">
                        <a:pos x="867" y="53"/>
                      </a:cxn>
                      <a:cxn ang="0">
                        <a:pos x="434" y="2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67" h="98">
                        <a:moveTo>
                          <a:pt x="0" y="46"/>
                        </a:moveTo>
                        <a:cubicBezTo>
                          <a:pt x="0" y="72"/>
                          <a:pt x="194" y="94"/>
                          <a:pt x="433" y="96"/>
                        </a:cubicBezTo>
                        <a:cubicBezTo>
                          <a:pt x="672" y="98"/>
                          <a:pt x="867" y="79"/>
                          <a:pt x="867" y="53"/>
                        </a:cubicBezTo>
                        <a:cubicBezTo>
                          <a:pt x="867" y="27"/>
                          <a:pt x="673" y="4"/>
                          <a:pt x="434" y="2"/>
                        </a:cubicBezTo>
                        <a:cubicBezTo>
                          <a:pt x="194" y="0"/>
                          <a:pt x="0" y="20"/>
                          <a:pt x="0" y="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600" name="Freeform 2133"/>
                  <p:cNvSpPr>
                    <a:spLocks/>
                  </p:cNvSpPr>
                  <p:nvPr/>
                </p:nvSpPr>
                <p:spPr bwMode="auto">
                  <a:xfrm>
                    <a:off x="4570" y="3137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601" name="Freeform 2134"/>
                  <p:cNvSpPr>
                    <a:spLocks/>
                  </p:cNvSpPr>
                  <p:nvPr/>
                </p:nvSpPr>
                <p:spPr bwMode="auto">
                  <a:xfrm>
                    <a:off x="4570" y="3148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0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85" name="Group 2138"/>
                <p:cNvGrpSpPr>
                  <a:grpSpLocks/>
                </p:cNvGrpSpPr>
                <p:nvPr/>
              </p:nvGrpSpPr>
              <p:grpSpPr bwMode="auto">
                <a:xfrm>
                  <a:off x="4583" y="3139"/>
                  <a:ext cx="182" cy="18"/>
                  <a:chOff x="4583" y="3139"/>
                  <a:chExt cx="182" cy="18"/>
                </a:xfrm>
              </p:grpSpPr>
              <p:sp>
                <p:nvSpPr>
                  <p:cNvPr id="1595" name="Freeform 2136"/>
                  <p:cNvSpPr>
                    <a:spLocks/>
                  </p:cNvSpPr>
                  <p:nvPr/>
                </p:nvSpPr>
                <p:spPr bwMode="auto">
                  <a:xfrm>
                    <a:off x="4583" y="3139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79" y="2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8" y="40"/>
                      </a:cxn>
                      <a:cxn ang="0">
                        <a:pos x="379" y="2"/>
                      </a:cxn>
                    </a:cxnLst>
                    <a:rect l="0" t="0" r="r" b="b"/>
                    <a:pathLst>
                      <a:path w="758" h="74">
                        <a:moveTo>
                          <a:pt x="379" y="2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4"/>
                          <a:pt x="169" y="71"/>
                          <a:pt x="379" y="72"/>
                        </a:cubicBezTo>
                        <a:cubicBezTo>
                          <a:pt x="588" y="74"/>
                          <a:pt x="758" y="60"/>
                          <a:pt x="758" y="40"/>
                        </a:cubicBezTo>
                        <a:cubicBezTo>
                          <a:pt x="758" y="21"/>
                          <a:pt x="589" y="3"/>
                          <a:pt x="379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6" name="Freeform 2137"/>
                  <p:cNvSpPr>
                    <a:spLocks/>
                  </p:cNvSpPr>
                  <p:nvPr/>
                </p:nvSpPr>
                <p:spPr bwMode="auto">
                  <a:xfrm>
                    <a:off x="4583" y="3139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1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86" name="Group 2141"/>
                <p:cNvGrpSpPr>
                  <a:grpSpLocks/>
                </p:cNvGrpSpPr>
                <p:nvPr/>
              </p:nvGrpSpPr>
              <p:grpSpPr bwMode="auto">
                <a:xfrm>
                  <a:off x="4588" y="3140"/>
                  <a:ext cx="171" cy="17"/>
                  <a:chOff x="4588" y="3140"/>
                  <a:chExt cx="171" cy="17"/>
                </a:xfrm>
              </p:grpSpPr>
              <p:sp>
                <p:nvSpPr>
                  <p:cNvPr id="1593" name="Freeform 2139"/>
                  <p:cNvSpPr>
                    <a:spLocks/>
                  </p:cNvSpPr>
                  <p:nvPr/>
                </p:nvSpPr>
                <p:spPr bwMode="auto">
                  <a:xfrm>
                    <a:off x="4588" y="3140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2"/>
                      </a:cxn>
                      <a:cxn ang="0">
                        <a:pos x="1" y="32"/>
                      </a:cxn>
                      <a:cxn ang="0">
                        <a:pos x="357" y="68"/>
                      </a:cxn>
                      <a:cxn ang="0">
                        <a:pos x="713" y="38"/>
                      </a:cxn>
                      <a:cxn ang="0">
                        <a:pos x="357" y="2"/>
                      </a:cxn>
                    </a:cxnLst>
                    <a:rect l="0" t="0" r="r" b="b"/>
                    <a:pathLst>
                      <a:path w="713" h="70">
                        <a:moveTo>
                          <a:pt x="357" y="2"/>
                        </a:moveTo>
                        <a:cubicBezTo>
                          <a:pt x="160" y="0"/>
                          <a:pt x="1" y="14"/>
                          <a:pt x="1" y="32"/>
                        </a:cubicBezTo>
                        <a:cubicBezTo>
                          <a:pt x="0" y="51"/>
                          <a:pt x="160" y="67"/>
                          <a:pt x="357" y="68"/>
                        </a:cubicBezTo>
                        <a:cubicBezTo>
                          <a:pt x="553" y="70"/>
                          <a:pt x="713" y="56"/>
                          <a:pt x="713" y="38"/>
                        </a:cubicBezTo>
                        <a:cubicBezTo>
                          <a:pt x="713" y="20"/>
                          <a:pt x="554" y="3"/>
                          <a:pt x="357" y="2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4" name="Freeform 2140"/>
                  <p:cNvSpPr>
                    <a:spLocks/>
                  </p:cNvSpPr>
                  <p:nvPr/>
                </p:nvSpPr>
                <p:spPr bwMode="auto">
                  <a:xfrm>
                    <a:off x="4588" y="3140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7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7"/>
                        </a:cubicBezTo>
                        <a:cubicBezTo>
                          <a:pt x="0" y="12"/>
                          <a:pt x="39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0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87" name="Group 2146"/>
                <p:cNvGrpSpPr>
                  <a:grpSpLocks/>
                </p:cNvGrpSpPr>
                <p:nvPr/>
              </p:nvGrpSpPr>
              <p:grpSpPr bwMode="auto">
                <a:xfrm>
                  <a:off x="4622" y="3075"/>
                  <a:ext cx="105" cy="78"/>
                  <a:chOff x="4622" y="3075"/>
                  <a:chExt cx="105" cy="78"/>
                </a:xfrm>
              </p:grpSpPr>
              <p:sp>
                <p:nvSpPr>
                  <p:cNvPr id="1589" name="Freeform 2142"/>
                  <p:cNvSpPr>
                    <a:spLocks/>
                  </p:cNvSpPr>
                  <p:nvPr/>
                </p:nvSpPr>
                <p:spPr bwMode="auto">
                  <a:xfrm>
                    <a:off x="4622" y="3075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0" name="Freeform 2143"/>
                  <p:cNvSpPr>
                    <a:spLocks/>
                  </p:cNvSpPr>
                  <p:nvPr/>
                </p:nvSpPr>
                <p:spPr bwMode="auto">
                  <a:xfrm>
                    <a:off x="4622" y="3075"/>
                    <a:ext cx="105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7" y="71"/>
                      </a:cxn>
                      <a:cxn ang="0">
                        <a:pos x="434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4" h="72">
                        <a:moveTo>
                          <a:pt x="0" y="34"/>
                        </a:moveTo>
                        <a:cubicBezTo>
                          <a:pt x="0" y="53"/>
                          <a:pt x="97" y="70"/>
                          <a:pt x="217" y="71"/>
                        </a:cubicBezTo>
                        <a:cubicBezTo>
                          <a:pt x="336" y="72"/>
                          <a:pt x="434" y="57"/>
                          <a:pt x="434" y="38"/>
                        </a:cubicBezTo>
                        <a:cubicBezTo>
                          <a:pt x="434" y="18"/>
                          <a:pt x="337" y="2"/>
                          <a:pt x="217" y="1"/>
                        </a:cubicBezTo>
                        <a:cubicBezTo>
                          <a:pt x="98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1" name="Freeform 2144"/>
                  <p:cNvSpPr>
                    <a:spLocks/>
                  </p:cNvSpPr>
                  <p:nvPr/>
                </p:nvSpPr>
                <p:spPr bwMode="auto">
                  <a:xfrm>
                    <a:off x="4622" y="3075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92" name="Freeform 2145"/>
                  <p:cNvSpPr>
                    <a:spLocks/>
                  </p:cNvSpPr>
                  <p:nvPr/>
                </p:nvSpPr>
                <p:spPr bwMode="auto">
                  <a:xfrm>
                    <a:off x="4622" y="3083"/>
                    <a:ext cx="105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3" y="9"/>
                      </a:cxn>
                      <a:cxn ang="0">
                        <a:pos x="105" y="1"/>
                      </a:cxn>
                    </a:cxnLst>
                    <a:rect l="0" t="0" r="r" b="b"/>
                    <a:pathLst>
                      <a:path w="105" h="9">
                        <a:moveTo>
                          <a:pt x="0" y="0"/>
                        </a:moveTo>
                        <a:cubicBezTo>
                          <a:pt x="0" y="5"/>
                          <a:pt x="24" y="9"/>
                          <a:pt x="53" y="9"/>
                        </a:cubicBezTo>
                        <a:cubicBezTo>
                          <a:pt x="81" y="9"/>
                          <a:pt x="105" y="6"/>
                          <a:pt x="105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588" name="Freeform 2147"/>
                <p:cNvSpPr>
                  <a:spLocks/>
                </p:cNvSpPr>
                <p:nvPr/>
              </p:nvSpPr>
              <p:spPr bwMode="auto">
                <a:xfrm>
                  <a:off x="4631" y="3075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7" y="1"/>
                    </a:cxn>
                    <a:cxn ang="0">
                      <a:pos x="0" y="29"/>
                    </a:cxn>
                    <a:cxn ang="0">
                      <a:pos x="177" y="59"/>
                    </a:cxn>
                    <a:cxn ang="0">
                      <a:pos x="354" y="32"/>
                    </a:cxn>
                    <a:cxn ang="0">
                      <a:pos x="177" y="1"/>
                    </a:cxn>
                  </a:cxnLst>
                  <a:rect l="0" t="0" r="r" b="b"/>
                  <a:pathLst>
                    <a:path w="354" h="60">
                      <a:moveTo>
                        <a:pt x="177" y="1"/>
                      </a:moveTo>
                      <a:cubicBezTo>
                        <a:pt x="79" y="0"/>
                        <a:pt x="0" y="13"/>
                        <a:pt x="0" y="29"/>
                      </a:cubicBezTo>
                      <a:cubicBezTo>
                        <a:pt x="0" y="45"/>
                        <a:pt x="79" y="59"/>
                        <a:pt x="177" y="59"/>
                      </a:cubicBezTo>
                      <a:cubicBezTo>
                        <a:pt x="274" y="60"/>
                        <a:pt x="354" y="48"/>
                        <a:pt x="354" y="32"/>
                      </a:cubicBezTo>
                      <a:cubicBezTo>
                        <a:pt x="354" y="15"/>
                        <a:pt x="275" y="2"/>
                        <a:pt x="177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98" name="Group 2188"/>
            <p:cNvGrpSpPr>
              <a:grpSpLocks/>
            </p:cNvGrpSpPr>
            <p:nvPr/>
          </p:nvGrpSpPr>
          <p:grpSpPr bwMode="auto">
            <a:xfrm>
              <a:off x="6859588" y="4881563"/>
              <a:ext cx="738187" cy="201613"/>
              <a:chOff x="4321" y="3075"/>
              <a:chExt cx="465" cy="127"/>
            </a:xfrm>
          </p:grpSpPr>
          <p:grpSp>
            <p:nvGrpSpPr>
              <p:cNvPr id="1544" name="Group 2168"/>
              <p:cNvGrpSpPr>
                <a:grpSpLocks/>
              </p:cNvGrpSpPr>
              <p:nvPr/>
            </p:nvGrpSpPr>
            <p:grpSpPr bwMode="auto">
              <a:xfrm>
                <a:off x="4321" y="3081"/>
                <a:ext cx="217" cy="121"/>
                <a:chOff x="4321" y="3081"/>
                <a:chExt cx="217" cy="121"/>
              </a:xfrm>
            </p:grpSpPr>
            <p:grpSp>
              <p:nvGrpSpPr>
                <p:cNvPr id="1564" name="Group 2155"/>
                <p:cNvGrpSpPr>
                  <a:grpSpLocks/>
                </p:cNvGrpSpPr>
                <p:nvPr/>
              </p:nvGrpSpPr>
              <p:grpSpPr bwMode="auto">
                <a:xfrm>
                  <a:off x="4321" y="3143"/>
                  <a:ext cx="217" cy="59"/>
                  <a:chOff x="4321" y="3143"/>
                  <a:chExt cx="217" cy="59"/>
                </a:xfrm>
              </p:grpSpPr>
              <p:sp>
                <p:nvSpPr>
                  <p:cNvPr id="1577" name="Freeform 2150"/>
                  <p:cNvSpPr>
                    <a:spLocks/>
                  </p:cNvSpPr>
                  <p:nvPr/>
                </p:nvSpPr>
                <p:spPr bwMode="auto">
                  <a:xfrm>
                    <a:off x="4329" y="3151"/>
                    <a:ext cx="209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2" y="212"/>
                          <a:pt x="866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78" name="Freeform 2151"/>
                  <p:cNvSpPr>
                    <a:spLocks/>
                  </p:cNvSpPr>
                  <p:nvPr/>
                </p:nvSpPr>
                <p:spPr bwMode="auto">
                  <a:xfrm>
                    <a:off x="4321" y="314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6"/>
                      </a:cxn>
                      <a:cxn ang="0">
                        <a:pos x="1" y="160"/>
                      </a:cxn>
                      <a:cxn ang="0">
                        <a:pos x="434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2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4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79" name="Freeform 2152"/>
                  <p:cNvSpPr>
                    <a:spLocks/>
                  </p:cNvSpPr>
                  <p:nvPr/>
                </p:nvSpPr>
                <p:spPr bwMode="auto">
                  <a:xfrm>
                    <a:off x="4321" y="3143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1" y="46"/>
                      </a:cxn>
                      <a:cxn ang="0">
                        <a:pos x="434" y="96"/>
                      </a:cxn>
                      <a:cxn ang="0">
                        <a:pos x="867" y="53"/>
                      </a:cxn>
                      <a:cxn ang="0">
                        <a:pos x="434" y="2"/>
                      </a:cxn>
                      <a:cxn ang="0">
                        <a:pos x="1" y="46"/>
                      </a:cxn>
                    </a:cxnLst>
                    <a:rect l="0" t="0" r="r" b="b"/>
                    <a:pathLst>
                      <a:path w="867" h="98">
                        <a:moveTo>
                          <a:pt x="1" y="46"/>
                        </a:moveTo>
                        <a:cubicBezTo>
                          <a:pt x="0" y="72"/>
                          <a:pt x="194" y="94"/>
                          <a:pt x="434" y="96"/>
                        </a:cubicBezTo>
                        <a:cubicBezTo>
                          <a:pt x="673" y="98"/>
                          <a:pt x="867" y="79"/>
                          <a:pt x="867" y="53"/>
                        </a:cubicBezTo>
                        <a:cubicBezTo>
                          <a:pt x="867" y="27"/>
                          <a:pt x="674" y="4"/>
                          <a:pt x="434" y="2"/>
                        </a:cubicBezTo>
                        <a:cubicBezTo>
                          <a:pt x="195" y="0"/>
                          <a:pt x="1" y="20"/>
                          <a:pt x="1" y="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80" name="Freeform 2153"/>
                  <p:cNvSpPr>
                    <a:spLocks/>
                  </p:cNvSpPr>
                  <p:nvPr/>
                </p:nvSpPr>
                <p:spPr bwMode="auto">
                  <a:xfrm>
                    <a:off x="4321" y="314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6"/>
                      </a:cxn>
                      <a:cxn ang="0">
                        <a:pos x="1" y="160"/>
                      </a:cxn>
                      <a:cxn ang="0">
                        <a:pos x="434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2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4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81" name="Freeform 2154"/>
                  <p:cNvSpPr>
                    <a:spLocks/>
                  </p:cNvSpPr>
                  <p:nvPr/>
                </p:nvSpPr>
                <p:spPr bwMode="auto">
                  <a:xfrm>
                    <a:off x="4321" y="3154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1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65" name="Group 2158"/>
                <p:cNvGrpSpPr>
                  <a:grpSpLocks/>
                </p:cNvGrpSpPr>
                <p:nvPr/>
              </p:nvGrpSpPr>
              <p:grpSpPr bwMode="auto">
                <a:xfrm>
                  <a:off x="4334" y="3145"/>
                  <a:ext cx="182" cy="18"/>
                  <a:chOff x="4334" y="3145"/>
                  <a:chExt cx="182" cy="18"/>
                </a:xfrm>
              </p:grpSpPr>
              <p:sp>
                <p:nvSpPr>
                  <p:cNvPr id="1575" name="Freeform 2156"/>
                  <p:cNvSpPr>
                    <a:spLocks/>
                  </p:cNvSpPr>
                  <p:nvPr/>
                </p:nvSpPr>
                <p:spPr bwMode="auto">
                  <a:xfrm>
                    <a:off x="4334" y="3145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80" y="2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9" y="40"/>
                      </a:cxn>
                      <a:cxn ang="0">
                        <a:pos x="380" y="2"/>
                      </a:cxn>
                    </a:cxnLst>
                    <a:rect l="0" t="0" r="r" b="b"/>
                    <a:pathLst>
                      <a:path w="759" h="74">
                        <a:moveTo>
                          <a:pt x="380" y="2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4"/>
                          <a:pt x="170" y="71"/>
                          <a:pt x="379" y="72"/>
                        </a:cubicBezTo>
                        <a:cubicBezTo>
                          <a:pt x="589" y="74"/>
                          <a:pt x="758" y="60"/>
                          <a:pt x="759" y="40"/>
                        </a:cubicBezTo>
                        <a:cubicBezTo>
                          <a:pt x="759" y="21"/>
                          <a:pt x="589" y="3"/>
                          <a:pt x="380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76" name="Freeform 2157"/>
                  <p:cNvSpPr>
                    <a:spLocks/>
                  </p:cNvSpPr>
                  <p:nvPr/>
                </p:nvSpPr>
                <p:spPr bwMode="auto">
                  <a:xfrm>
                    <a:off x="4334" y="3145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2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66" name="Group 2161"/>
                <p:cNvGrpSpPr>
                  <a:grpSpLocks/>
                </p:cNvGrpSpPr>
                <p:nvPr/>
              </p:nvGrpSpPr>
              <p:grpSpPr bwMode="auto">
                <a:xfrm>
                  <a:off x="4339" y="3146"/>
                  <a:ext cx="171" cy="17"/>
                  <a:chOff x="4339" y="3146"/>
                  <a:chExt cx="171" cy="17"/>
                </a:xfrm>
              </p:grpSpPr>
              <p:sp>
                <p:nvSpPr>
                  <p:cNvPr id="1573" name="Freeform 2159"/>
                  <p:cNvSpPr>
                    <a:spLocks/>
                  </p:cNvSpPr>
                  <p:nvPr/>
                </p:nvSpPr>
                <p:spPr bwMode="auto">
                  <a:xfrm>
                    <a:off x="4339" y="3146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2"/>
                      </a:cxn>
                      <a:cxn ang="0">
                        <a:pos x="0" y="32"/>
                      </a:cxn>
                      <a:cxn ang="0">
                        <a:pos x="356" y="68"/>
                      </a:cxn>
                      <a:cxn ang="0">
                        <a:pos x="713" y="38"/>
                      </a:cxn>
                      <a:cxn ang="0">
                        <a:pos x="357" y="2"/>
                      </a:cxn>
                    </a:cxnLst>
                    <a:rect l="0" t="0" r="r" b="b"/>
                    <a:pathLst>
                      <a:path w="713" h="70">
                        <a:moveTo>
                          <a:pt x="357" y="2"/>
                        </a:moveTo>
                        <a:cubicBezTo>
                          <a:pt x="160" y="0"/>
                          <a:pt x="0" y="14"/>
                          <a:pt x="0" y="32"/>
                        </a:cubicBezTo>
                        <a:cubicBezTo>
                          <a:pt x="0" y="51"/>
                          <a:pt x="159" y="67"/>
                          <a:pt x="356" y="68"/>
                        </a:cubicBezTo>
                        <a:cubicBezTo>
                          <a:pt x="553" y="70"/>
                          <a:pt x="712" y="56"/>
                          <a:pt x="713" y="38"/>
                        </a:cubicBezTo>
                        <a:cubicBezTo>
                          <a:pt x="713" y="20"/>
                          <a:pt x="553" y="3"/>
                          <a:pt x="357" y="2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74" name="Freeform 2160"/>
                  <p:cNvSpPr>
                    <a:spLocks/>
                  </p:cNvSpPr>
                  <p:nvPr/>
                </p:nvSpPr>
                <p:spPr bwMode="auto">
                  <a:xfrm>
                    <a:off x="4339" y="3146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7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7"/>
                        </a:cubicBezTo>
                        <a:cubicBezTo>
                          <a:pt x="0" y="12"/>
                          <a:pt x="38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0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67" name="Group 2166"/>
                <p:cNvGrpSpPr>
                  <a:grpSpLocks/>
                </p:cNvGrpSpPr>
                <p:nvPr/>
              </p:nvGrpSpPr>
              <p:grpSpPr bwMode="auto">
                <a:xfrm>
                  <a:off x="4373" y="3081"/>
                  <a:ext cx="105" cy="78"/>
                  <a:chOff x="4373" y="3081"/>
                  <a:chExt cx="105" cy="78"/>
                </a:xfrm>
              </p:grpSpPr>
              <p:sp>
                <p:nvSpPr>
                  <p:cNvPr id="1569" name="Freeform 2162"/>
                  <p:cNvSpPr>
                    <a:spLocks/>
                  </p:cNvSpPr>
                  <p:nvPr/>
                </p:nvSpPr>
                <p:spPr bwMode="auto">
                  <a:xfrm>
                    <a:off x="4373" y="3081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70" name="Freeform 2163"/>
                  <p:cNvSpPr>
                    <a:spLocks/>
                  </p:cNvSpPr>
                  <p:nvPr/>
                </p:nvSpPr>
                <p:spPr bwMode="auto">
                  <a:xfrm>
                    <a:off x="4374" y="3081"/>
                    <a:ext cx="104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6" y="71"/>
                      </a:cxn>
                      <a:cxn ang="0">
                        <a:pos x="433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3" h="72">
                        <a:moveTo>
                          <a:pt x="0" y="34"/>
                        </a:moveTo>
                        <a:cubicBezTo>
                          <a:pt x="0" y="53"/>
                          <a:pt x="97" y="70"/>
                          <a:pt x="216" y="71"/>
                        </a:cubicBezTo>
                        <a:cubicBezTo>
                          <a:pt x="336" y="72"/>
                          <a:pt x="433" y="57"/>
                          <a:pt x="433" y="38"/>
                        </a:cubicBezTo>
                        <a:cubicBezTo>
                          <a:pt x="433" y="18"/>
                          <a:pt x="336" y="2"/>
                          <a:pt x="217" y="1"/>
                        </a:cubicBezTo>
                        <a:cubicBezTo>
                          <a:pt x="97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71" name="Freeform 2164"/>
                  <p:cNvSpPr>
                    <a:spLocks/>
                  </p:cNvSpPr>
                  <p:nvPr/>
                </p:nvSpPr>
                <p:spPr bwMode="auto">
                  <a:xfrm>
                    <a:off x="4373" y="3081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72" name="Freeform 2165"/>
                  <p:cNvSpPr>
                    <a:spLocks/>
                  </p:cNvSpPr>
                  <p:nvPr/>
                </p:nvSpPr>
                <p:spPr bwMode="auto">
                  <a:xfrm>
                    <a:off x="4374" y="3089"/>
                    <a:ext cx="104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1" y="9"/>
                      </a:cxn>
                      <a:cxn ang="0">
                        <a:pos x="104" y="1"/>
                      </a:cxn>
                    </a:cxnLst>
                    <a:rect l="0" t="0" r="r" b="b"/>
                    <a:pathLst>
                      <a:path w="104" h="9">
                        <a:moveTo>
                          <a:pt x="0" y="0"/>
                        </a:moveTo>
                        <a:cubicBezTo>
                          <a:pt x="0" y="5"/>
                          <a:pt x="23" y="9"/>
                          <a:pt x="51" y="9"/>
                        </a:cubicBezTo>
                        <a:cubicBezTo>
                          <a:pt x="80" y="9"/>
                          <a:pt x="104" y="6"/>
                          <a:pt x="104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568" name="Freeform 2167"/>
                <p:cNvSpPr>
                  <a:spLocks/>
                </p:cNvSpPr>
                <p:nvPr/>
              </p:nvSpPr>
              <p:spPr bwMode="auto">
                <a:xfrm>
                  <a:off x="4382" y="3081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8" y="1"/>
                    </a:cxn>
                    <a:cxn ang="0">
                      <a:pos x="0" y="29"/>
                    </a:cxn>
                    <a:cxn ang="0">
                      <a:pos x="177" y="59"/>
                    </a:cxn>
                    <a:cxn ang="0">
                      <a:pos x="354" y="32"/>
                    </a:cxn>
                    <a:cxn ang="0">
                      <a:pos x="178" y="1"/>
                    </a:cxn>
                  </a:cxnLst>
                  <a:rect l="0" t="0" r="r" b="b"/>
                  <a:pathLst>
                    <a:path w="355" h="60">
                      <a:moveTo>
                        <a:pt x="178" y="1"/>
                      </a:moveTo>
                      <a:cubicBezTo>
                        <a:pt x="80" y="0"/>
                        <a:pt x="0" y="13"/>
                        <a:pt x="0" y="29"/>
                      </a:cubicBezTo>
                      <a:cubicBezTo>
                        <a:pt x="0" y="45"/>
                        <a:pt x="79" y="59"/>
                        <a:pt x="177" y="59"/>
                      </a:cubicBezTo>
                      <a:cubicBezTo>
                        <a:pt x="275" y="60"/>
                        <a:pt x="354" y="48"/>
                        <a:pt x="354" y="32"/>
                      </a:cubicBezTo>
                      <a:cubicBezTo>
                        <a:pt x="355" y="15"/>
                        <a:pt x="275" y="2"/>
                        <a:pt x="178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545" name="Group 2187"/>
              <p:cNvGrpSpPr>
                <a:grpSpLocks/>
              </p:cNvGrpSpPr>
              <p:nvPr/>
            </p:nvGrpSpPr>
            <p:grpSpPr bwMode="auto">
              <a:xfrm>
                <a:off x="4570" y="3075"/>
                <a:ext cx="216" cy="121"/>
                <a:chOff x="4570" y="3075"/>
                <a:chExt cx="216" cy="121"/>
              </a:xfrm>
            </p:grpSpPr>
            <p:grpSp>
              <p:nvGrpSpPr>
                <p:cNvPr id="1546" name="Group 2174"/>
                <p:cNvGrpSpPr>
                  <a:grpSpLocks/>
                </p:cNvGrpSpPr>
                <p:nvPr/>
              </p:nvGrpSpPr>
              <p:grpSpPr bwMode="auto">
                <a:xfrm>
                  <a:off x="4570" y="3137"/>
                  <a:ext cx="216" cy="59"/>
                  <a:chOff x="4570" y="3137"/>
                  <a:chExt cx="216" cy="59"/>
                </a:xfrm>
              </p:grpSpPr>
              <p:sp>
                <p:nvSpPr>
                  <p:cNvPr id="1559" name="Freeform 2169"/>
                  <p:cNvSpPr>
                    <a:spLocks/>
                  </p:cNvSpPr>
                  <p:nvPr/>
                </p:nvSpPr>
                <p:spPr bwMode="auto">
                  <a:xfrm>
                    <a:off x="4578" y="3145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1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1" y="45"/>
                        </a:cubicBezTo>
                        <a:lnTo>
                          <a:pt x="1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3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60" name="Freeform 2170"/>
                  <p:cNvSpPr>
                    <a:spLocks/>
                  </p:cNvSpPr>
                  <p:nvPr/>
                </p:nvSpPr>
                <p:spPr bwMode="auto">
                  <a:xfrm>
                    <a:off x="4570" y="3137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61" name="Freeform 2171"/>
                  <p:cNvSpPr>
                    <a:spLocks/>
                  </p:cNvSpPr>
                  <p:nvPr/>
                </p:nvSpPr>
                <p:spPr bwMode="auto">
                  <a:xfrm>
                    <a:off x="4570" y="3137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433" y="96"/>
                      </a:cxn>
                      <a:cxn ang="0">
                        <a:pos x="867" y="53"/>
                      </a:cxn>
                      <a:cxn ang="0">
                        <a:pos x="434" y="2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67" h="98">
                        <a:moveTo>
                          <a:pt x="0" y="46"/>
                        </a:moveTo>
                        <a:cubicBezTo>
                          <a:pt x="0" y="72"/>
                          <a:pt x="194" y="94"/>
                          <a:pt x="433" y="96"/>
                        </a:cubicBezTo>
                        <a:cubicBezTo>
                          <a:pt x="672" y="98"/>
                          <a:pt x="867" y="79"/>
                          <a:pt x="867" y="53"/>
                        </a:cubicBezTo>
                        <a:cubicBezTo>
                          <a:pt x="867" y="27"/>
                          <a:pt x="673" y="4"/>
                          <a:pt x="434" y="2"/>
                        </a:cubicBezTo>
                        <a:cubicBezTo>
                          <a:pt x="194" y="0"/>
                          <a:pt x="0" y="20"/>
                          <a:pt x="0" y="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62" name="Freeform 2172"/>
                  <p:cNvSpPr>
                    <a:spLocks/>
                  </p:cNvSpPr>
                  <p:nvPr/>
                </p:nvSpPr>
                <p:spPr bwMode="auto">
                  <a:xfrm>
                    <a:off x="4570" y="3137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63" name="Freeform 2173"/>
                  <p:cNvSpPr>
                    <a:spLocks/>
                  </p:cNvSpPr>
                  <p:nvPr/>
                </p:nvSpPr>
                <p:spPr bwMode="auto">
                  <a:xfrm>
                    <a:off x="4570" y="3148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0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47" name="Group 2177"/>
                <p:cNvGrpSpPr>
                  <a:grpSpLocks/>
                </p:cNvGrpSpPr>
                <p:nvPr/>
              </p:nvGrpSpPr>
              <p:grpSpPr bwMode="auto">
                <a:xfrm>
                  <a:off x="4583" y="3139"/>
                  <a:ext cx="182" cy="18"/>
                  <a:chOff x="4583" y="3139"/>
                  <a:chExt cx="182" cy="18"/>
                </a:xfrm>
              </p:grpSpPr>
              <p:sp>
                <p:nvSpPr>
                  <p:cNvPr id="1557" name="Freeform 2175"/>
                  <p:cNvSpPr>
                    <a:spLocks/>
                  </p:cNvSpPr>
                  <p:nvPr/>
                </p:nvSpPr>
                <p:spPr bwMode="auto">
                  <a:xfrm>
                    <a:off x="4583" y="3139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79" y="2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8" y="40"/>
                      </a:cxn>
                      <a:cxn ang="0">
                        <a:pos x="379" y="2"/>
                      </a:cxn>
                    </a:cxnLst>
                    <a:rect l="0" t="0" r="r" b="b"/>
                    <a:pathLst>
                      <a:path w="758" h="74">
                        <a:moveTo>
                          <a:pt x="379" y="2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4"/>
                          <a:pt x="169" y="71"/>
                          <a:pt x="379" y="72"/>
                        </a:cubicBezTo>
                        <a:cubicBezTo>
                          <a:pt x="588" y="74"/>
                          <a:pt x="758" y="60"/>
                          <a:pt x="758" y="40"/>
                        </a:cubicBezTo>
                        <a:cubicBezTo>
                          <a:pt x="758" y="21"/>
                          <a:pt x="589" y="3"/>
                          <a:pt x="379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58" name="Freeform 2176"/>
                  <p:cNvSpPr>
                    <a:spLocks/>
                  </p:cNvSpPr>
                  <p:nvPr/>
                </p:nvSpPr>
                <p:spPr bwMode="auto">
                  <a:xfrm>
                    <a:off x="4583" y="3139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1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48" name="Group 2180"/>
                <p:cNvGrpSpPr>
                  <a:grpSpLocks/>
                </p:cNvGrpSpPr>
                <p:nvPr/>
              </p:nvGrpSpPr>
              <p:grpSpPr bwMode="auto">
                <a:xfrm>
                  <a:off x="4588" y="3140"/>
                  <a:ext cx="171" cy="17"/>
                  <a:chOff x="4588" y="3140"/>
                  <a:chExt cx="171" cy="17"/>
                </a:xfrm>
              </p:grpSpPr>
              <p:sp>
                <p:nvSpPr>
                  <p:cNvPr id="1555" name="Freeform 2178"/>
                  <p:cNvSpPr>
                    <a:spLocks/>
                  </p:cNvSpPr>
                  <p:nvPr/>
                </p:nvSpPr>
                <p:spPr bwMode="auto">
                  <a:xfrm>
                    <a:off x="4588" y="3140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2"/>
                      </a:cxn>
                      <a:cxn ang="0">
                        <a:pos x="1" y="32"/>
                      </a:cxn>
                      <a:cxn ang="0">
                        <a:pos x="357" y="68"/>
                      </a:cxn>
                      <a:cxn ang="0">
                        <a:pos x="713" y="38"/>
                      </a:cxn>
                      <a:cxn ang="0">
                        <a:pos x="357" y="2"/>
                      </a:cxn>
                    </a:cxnLst>
                    <a:rect l="0" t="0" r="r" b="b"/>
                    <a:pathLst>
                      <a:path w="713" h="70">
                        <a:moveTo>
                          <a:pt x="357" y="2"/>
                        </a:moveTo>
                        <a:cubicBezTo>
                          <a:pt x="160" y="0"/>
                          <a:pt x="1" y="14"/>
                          <a:pt x="1" y="32"/>
                        </a:cubicBezTo>
                        <a:cubicBezTo>
                          <a:pt x="0" y="51"/>
                          <a:pt x="160" y="67"/>
                          <a:pt x="357" y="68"/>
                        </a:cubicBezTo>
                        <a:cubicBezTo>
                          <a:pt x="553" y="70"/>
                          <a:pt x="713" y="56"/>
                          <a:pt x="713" y="38"/>
                        </a:cubicBezTo>
                        <a:cubicBezTo>
                          <a:pt x="713" y="20"/>
                          <a:pt x="554" y="3"/>
                          <a:pt x="357" y="2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56" name="Freeform 2179"/>
                  <p:cNvSpPr>
                    <a:spLocks/>
                  </p:cNvSpPr>
                  <p:nvPr/>
                </p:nvSpPr>
                <p:spPr bwMode="auto">
                  <a:xfrm>
                    <a:off x="4588" y="3140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7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7"/>
                        </a:cubicBezTo>
                        <a:cubicBezTo>
                          <a:pt x="0" y="12"/>
                          <a:pt x="39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0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49" name="Group 2185"/>
                <p:cNvGrpSpPr>
                  <a:grpSpLocks/>
                </p:cNvGrpSpPr>
                <p:nvPr/>
              </p:nvGrpSpPr>
              <p:grpSpPr bwMode="auto">
                <a:xfrm>
                  <a:off x="4622" y="3075"/>
                  <a:ext cx="105" cy="78"/>
                  <a:chOff x="4622" y="3075"/>
                  <a:chExt cx="105" cy="78"/>
                </a:xfrm>
              </p:grpSpPr>
              <p:sp>
                <p:nvSpPr>
                  <p:cNvPr id="1551" name="Freeform 2181"/>
                  <p:cNvSpPr>
                    <a:spLocks/>
                  </p:cNvSpPr>
                  <p:nvPr/>
                </p:nvSpPr>
                <p:spPr bwMode="auto">
                  <a:xfrm>
                    <a:off x="4622" y="3075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52" name="Freeform 2182"/>
                  <p:cNvSpPr>
                    <a:spLocks/>
                  </p:cNvSpPr>
                  <p:nvPr/>
                </p:nvSpPr>
                <p:spPr bwMode="auto">
                  <a:xfrm>
                    <a:off x="4622" y="3075"/>
                    <a:ext cx="105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7" y="71"/>
                      </a:cxn>
                      <a:cxn ang="0">
                        <a:pos x="434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4" h="72">
                        <a:moveTo>
                          <a:pt x="0" y="34"/>
                        </a:moveTo>
                        <a:cubicBezTo>
                          <a:pt x="0" y="53"/>
                          <a:pt x="97" y="70"/>
                          <a:pt x="217" y="71"/>
                        </a:cubicBezTo>
                        <a:cubicBezTo>
                          <a:pt x="336" y="72"/>
                          <a:pt x="434" y="57"/>
                          <a:pt x="434" y="38"/>
                        </a:cubicBezTo>
                        <a:cubicBezTo>
                          <a:pt x="434" y="18"/>
                          <a:pt x="337" y="2"/>
                          <a:pt x="217" y="1"/>
                        </a:cubicBezTo>
                        <a:cubicBezTo>
                          <a:pt x="98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53" name="Freeform 2183"/>
                  <p:cNvSpPr>
                    <a:spLocks/>
                  </p:cNvSpPr>
                  <p:nvPr/>
                </p:nvSpPr>
                <p:spPr bwMode="auto">
                  <a:xfrm>
                    <a:off x="4622" y="3075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54" name="Freeform 2184"/>
                  <p:cNvSpPr>
                    <a:spLocks/>
                  </p:cNvSpPr>
                  <p:nvPr/>
                </p:nvSpPr>
                <p:spPr bwMode="auto">
                  <a:xfrm>
                    <a:off x="4622" y="3083"/>
                    <a:ext cx="105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3" y="9"/>
                      </a:cxn>
                      <a:cxn ang="0">
                        <a:pos x="105" y="1"/>
                      </a:cxn>
                    </a:cxnLst>
                    <a:rect l="0" t="0" r="r" b="b"/>
                    <a:pathLst>
                      <a:path w="105" h="9">
                        <a:moveTo>
                          <a:pt x="0" y="0"/>
                        </a:moveTo>
                        <a:cubicBezTo>
                          <a:pt x="0" y="5"/>
                          <a:pt x="24" y="9"/>
                          <a:pt x="53" y="9"/>
                        </a:cubicBezTo>
                        <a:cubicBezTo>
                          <a:pt x="81" y="9"/>
                          <a:pt x="105" y="6"/>
                          <a:pt x="105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550" name="Freeform 2186"/>
                <p:cNvSpPr>
                  <a:spLocks/>
                </p:cNvSpPr>
                <p:nvPr/>
              </p:nvSpPr>
              <p:spPr bwMode="auto">
                <a:xfrm>
                  <a:off x="4631" y="3075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7" y="1"/>
                    </a:cxn>
                    <a:cxn ang="0">
                      <a:pos x="0" y="29"/>
                    </a:cxn>
                    <a:cxn ang="0">
                      <a:pos x="177" y="59"/>
                    </a:cxn>
                    <a:cxn ang="0">
                      <a:pos x="354" y="32"/>
                    </a:cxn>
                    <a:cxn ang="0">
                      <a:pos x="177" y="1"/>
                    </a:cxn>
                  </a:cxnLst>
                  <a:rect l="0" t="0" r="r" b="b"/>
                  <a:pathLst>
                    <a:path w="354" h="60">
                      <a:moveTo>
                        <a:pt x="177" y="1"/>
                      </a:moveTo>
                      <a:cubicBezTo>
                        <a:pt x="79" y="0"/>
                        <a:pt x="0" y="13"/>
                        <a:pt x="0" y="29"/>
                      </a:cubicBezTo>
                      <a:cubicBezTo>
                        <a:pt x="0" y="45"/>
                        <a:pt x="79" y="59"/>
                        <a:pt x="177" y="59"/>
                      </a:cubicBezTo>
                      <a:cubicBezTo>
                        <a:pt x="274" y="60"/>
                        <a:pt x="354" y="48"/>
                        <a:pt x="354" y="32"/>
                      </a:cubicBezTo>
                      <a:cubicBezTo>
                        <a:pt x="354" y="15"/>
                        <a:pt x="275" y="2"/>
                        <a:pt x="177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99" name="Group 2227"/>
            <p:cNvGrpSpPr>
              <a:grpSpLocks/>
            </p:cNvGrpSpPr>
            <p:nvPr/>
          </p:nvGrpSpPr>
          <p:grpSpPr bwMode="auto">
            <a:xfrm>
              <a:off x="6859588" y="5021263"/>
              <a:ext cx="738187" cy="201613"/>
              <a:chOff x="4321" y="3163"/>
              <a:chExt cx="465" cy="127"/>
            </a:xfrm>
          </p:grpSpPr>
          <p:grpSp>
            <p:nvGrpSpPr>
              <p:cNvPr id="1506" name="Group 2207"/>
              <p:cNvGrpSpPr>
                <a:grpSpLocks/>
              </p:cNvGrpSpPr>
              <p:nvPr/>
            </p:nvGrpSpPr>
            <p:grpSpPr bwMode="auto">
              <a:xfrm>
                <a:off x="4321" y="3169"/>
                <a:ext cx="217" cy="121"/>
                <a:chOff x="4321" y="3169"/>
                <a:chExt cx="217" cy="121"/>
              </a:xfrm>
            </p:grpSpPr>
            <p:grpSp>
              <p:nvGrpSpPr>
                <p:cNvPr id="1526" name="Group 2194"/>
                <p:cNvGrpSpPr>
                  <a:grpSpLocks/>
                </p:cNvGrpSpPr>
                <p:nvPr/>
              </p:nvGrpSpPr>
              <p:grpSpPr bwMode="auto">
                <a:xfrm>
                  <a:off x="4321" y="3231"/>
                  <a:ext cx="217" cy="59"/>
                  <a:chOff x="4321" y="3231"/>
                  <a:chExt cx="217" cy="59"/>
                </a:xfrm>
              </p:grpSpPr>
              <p:sp>
                <p:nvSpPr>
                  <p:cNvPr id="1539" name="Freeform 2189"/>
                  <p:cNvSpPr>
                    <a:spLocks/>
                  </p:cNvSpPr>
                  <p:nvPr/>
                </p:nvSpPr>
                <p:spPr bwMode="auto">
                  <a:xfrm>
                    <a:off x="4329" y="3239"/>
                    <a:ext cx="209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6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40" name="Freeform 2190"/>
                  <p:cNvSpPr>
                    <a:spLocks/>
                  </p:cNvSpPr>
                  <p:nvPr/>
                </p:nvSpPr>
                <p:spPr bwMode="auto">
                  <a:xfrm>
                    <a:off x="4321" y="3231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5"/>
                      </a:cxn>
                      <a:cxn ang="0">
                        <a:pos x="1" y="160"/>
                      </a:cxn>
                      <a:cxn ang="0">
                        <a:pos x="434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2" y="45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8"/>
                          <a:pt x="434" y="210"/>
                        </a:cubicBezTo>
                        <a:cubicBezTo>
                          <a:pt x="673" y="212"/>
                          <a:pt x="867" y="193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41" name="Freeform 2191"/>
                  <p:cNvSpPr>
                    <a:spLocks/>
                  </p:cNvSpPr>
                  <p:nvPr/>
                </p:nvSpPr>
                <p:spPr bwMode="auto">
                  <a:xfrm>
                    <a:off x="4321" y="3231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1" y="45"/>
                      </a:cxn>
                      <a:cxn ang="0">
                        <a:pos x="434" y="96"/>
                      </a:cxn>
                      <a:cxn ang="0">
                        <a:pos x="867" y="52"/>
                      </a:cxn>
                      <a:cxn ang="0">
                        <a:pos x="434" y="2"/>
                      </a:cxn>
                      <a:cxn ang="0">
                        <a:pos x="1" y="45"/>
                      </a:cxn>
                    </a:cxnLst>
                    <a:rect l="0" t="0" r="r" b="b"/>
                    <a:pathLst>
                      <a:path w="867" h="98">
                        <a:moveTo>
                          <a:pt x="1" y="45"/>
                        </a:moveTo>
                        <a:cubicBezTo>
                          <a:pt x="0" y="71"/>
                          <a:pt x="194" y="94"/>
                          <a:pt x="434" y="96"/>
                        </a:cubicBezTo>
                        <a:cubicBezTo>
                          <a:pt x="673" y="98"/>
                          <a:pt x="867" y="78"/>
                          <a:pt x="867" y="52"/>
                        </a:cubicBezTo>
                        <a:cubicBezTo>
                          <a:pt x="867" y="26"/>
                          <a:pt x="674" y="4"/>
                          <a:pt x="434" y="2"/>
                        </a:cubicBezTo>
                        <a:cubicBezTo>
                          <a:pt x="195" y="0"/>
                          <a:pt x="1" y="19"/>
                          <a:pt x="1" y="45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42" name="Freeform 2192"/>
                  <p:cNvSpPr>
                    <a:spLocks/>
                  </p:cNvSpPr>
                  <p:nvPr/>
                </p:nvSpPr>
                <p:spPr bwMode="auto">
                  <a:xfrm>
                    <a:off x="4321" y="3231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5"/>
                      </a:cxn>
                      <a:cxn ang="0">
                        <a:pos x="1" y="160"/>
                      </a:cxn>
                      <a:cxn ang="0">
                        <a:pos x="434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2" y="45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8"/>
                          <a:pt x="434" y="210"/>
                        </a:cubicBezTo>
                        <a:cubicBezTo>
                          <a:pt x="673" y="212"/>
                          <a:pt x="867" y="193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43" name="Freeform 2193"/>
                  <p:cNvSpPr>
                    <a:spLocks/>
                  </p:cNvSpPr>
                  <p:nvPr/>
                </p:nvSpPr>
                <p:spPr bwMode="auto">
                  <a:xfrm>
                    <a:off x="4321" y="3242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1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7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27" name="Group 2197"/>
                <p:cNvGrpSpPr>
                  <a:grpSpLocks/>
                </p:cNvGrpSpPr>
                <p:nvPr/>
              </p:nvGrpSpPr>
              <p:grpSpPr bwMode="auto">
                <a:xfrm>
                  <a:off x="4334" y="3233"/>
                  <a:ext cx="182" cy="18"/>
                  <a:chOff x="4334" y="3233"/>
                  <a:chExt cx="182" cy="18"/>
                </a:xfrm>
              </p:grpSpPr>
              <p:sp>
                <p:nvSpPr>
                  <p:cNvPr id="1537" name="Freeform 2195"/>
                  <p:cNvSpPr>
                    <a:spLocks/>
                  </p:cNvSpPr>
                  <p:nvPr/>
                </p:nvSpPr>
                <p:spPr bwMode="auto">
                  <a:xfrm>
                    <a:off x="4334" y="3233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80" y="1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9" y="40"/>
                      </a:cxn>
                      <a:cxn ang="0">
                        <a:pos x="380" y="1"/>
                      </a:cxn>
                    </a:cxnLst>
                    <a:rect l="0" t="0" r="r" b="b"/>
                    <a:pathLst>
                      <a:path w="759" h="74">
                        <a:moveTo>
                          <a:pt x="380" y="1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3"/>
                          <a:pt x="170" y="70"/>
                          <a:pt x="379" y="72"/>
                        </a:cubicBezTo>
                        <a:cubicBezTo>
                          <a:pt x="589" y="74"/>
                          <a:pt x="758" y="59"/>
                          <a:pt x="759" y="40"/>
                        </a:cubicBezTo>
                        <a:cubicBezTo>
                          <a:pt x="759" y="20"/>
                          <a:pt x="589" y="3"/>
                          <a:pt x="380" y="1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38" name="Freeform 2196"/>
                  <p:cNvSpPr>
                    <a:spLocks/>
                  </p:cNvSpPr>
                  <p:nvPr/>
                </p:nvSpPr>
                <p:spPr bwMode="auto">
                  <a:xfrm>
                    <a:off x="4334" y="3233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10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2" y="18"/>
                          <a:pt x="182" y="14"/>
                          <a:pt x="182" y="10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28" name="Group 2200"/>
                <p:cNvGrpSpPr>
                  <a:grpSpLocks/>
                </p:cNvGrpSpPr>
                <p:nvPr/>
              </p:nvGrpSpPr>
              <p:grpSpPr bwMode="auto">
                <a:xfrm>
                  <a:off x="4339" y="3234"/>
                  <a:ext cx="171" cy="17"/>
                  <a:chOff x="4339" y="3234"/>
                  <a:chExt cx="171" cy="17"/>
                </a:xfrm>
              </p:grpSpPr>
              <p:sp>
                <p:nvSpPr>
                  <p:cNvPr id="1535" name="Freeform 2198"/>
                  <p:cNvSpPr>
                    <a:spLocks/>
                  </p:cNvSpPr>
                  <p:nvPr/>
                </p:nvSpPr>
                <p:spPr bwMode="auto">
                  <a:xfrm>
                    <a:off x="4339" y="3234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1"/>
                      </a:cxn>
                      <a:cxn ang="0">
                        <a:pos x="0" y="32"/>
                      </a:cxn>
                      <a:cxn ang="0">
                        <a:pos x="356" y="68"/>
                      </a:cxn>
                      <a:cxn ang="0">
                        <a:pos x="713" y="38"/>
                      </a:cxn>
                      <a:cxn ang="0">
                        <a:pos x="357" y="1"/>
                      </a:cxn>
                    </a:cxnLst>
                    <a:rect l="0" t="0" r="r" b="b"/>
                    <a:pathLst>
                      <a:path w="713" h="70">
                        <a:moveTo>
                          <a:pt x="357" y="1"/>
                        </a:moveTo>
                        <a:cubicBezTo>
                          <a:pt x="160" y="0"/>
                          <a:pt x="0" y="14"/>
                          <a:pt x="0" y="32"/>
                        </a:cubicBezTo>
                        <a:cubicBezTo>
                          <a:pt x="0" y="50"/>
                          <a:pt x="159" y="67"/>
                          <a:pt x="356" y="68"/>
                        </a:cubicBezTo>
                        <a:cubicBezTo>
                          <a:pt x="553" y="70"/>
                          <a:pt x="712" y="56"/>
                          <a:pt x="713" y="38"/>
                        </a:cubicBezTo>
                        <a:cubicBezTo>
                          <a:pt x="713" y="19"/>
                          <a:pt x="553" y="3"/>
                          <a:pt x="357" y="1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36" name="Freeform 2199"/>
                  <p:cNvSpPr>
                    <a:spLocks/>
                  </p:cNvSpPr>
                  <p:nvPr/>
                </p:nvSpPr>
                <p:spPr bwMode="auto">
                  <a:xfrm>
                    <a:off x="4339" y="3234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8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8"/>
                        </a:cubicBezTo>
                        <a:cubicBezTo>
                          <a:pt x="0" y="12"/>
                          <a:pt x="38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4"/>
                          <a:pt x="133" y="1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29" name="Group 2205"/>
                <p:cNvGrpSpPr>
                  <a:grpSpLocks/>
                </p:cNvGrpSpPr>
                <p:nvPr/>
              </p:nvGrpSpPr>
              <p:grpSpPr bwMode="auto">
                <a:xfrm>
                  <a:off x="4373" y="3169"/>
                  <a:ext cx="105" cy="79"/>
                  <a:chOff x="4373" y="3169"/>
                  <a:chExt cx="105" cy="79"/>
                </a:xfrm>
              </p:grpSpPr>
              <p:sp>
                <p:nvSpPr>
                  <p:cNvPr id="1531" name="Freeform 2201"/>
                  <p:cNvSpPr>
                    <a:spLocks/>
                  </p:cNvSpPr>
                  <p:nvPr/>
                </p:nvSpPr>
                <p:spPr bwMode="auto">
                  <a:xfrm>
                    <a:off x="4373" y="3169"/>
                    <a:ext cx="105" cy="79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2"/>
                      </a:cxn>
                      <a:cxn ang="0">
                        <a:pos x="435" y="37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8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2"/>
                        </a:cubicBezTo>
                        <a:lnTo>
                          <a:pt x="435" y="37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32" name="Freeform 2202"/>
                  <p:cNvSpPr>
                    <a:spLocks/>
                  </p:cNvSpPr>
                  <p:nvPr/>
                </p:nvSpPr>
                <p:spPr bwMode="auto">
                  <a:xfrm>
                    <a:off x="4374" y="3169"/>
                    <a:ext cx="104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6" y="70"/>
                      </a:cxn>
                      <a:cxn ang="0">
                        <a:pos x="433" y="37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3" h="71">
                        <a:moveTo>
                          <a:pt x="0" y="34"/>
                        </a:moveTo>
                        <a:cubicBezTo>
                          <a:pt x="0" y="53"/>
                          <a:pt x="97" y="69"/>
                          <a:pt x="216" y="70"/>
                        </a:cubicBezTo>
                        <a:cubicBezTo>
                          <a:pt x="336" y="71"/>
                          <a:pt x="433" y="57"/>
                          <a:pt x="433" y="37"/>
                        </a:cubicBezTo>
                        <a:cubicBezTo>
                          <a:pt x="433" y="18"/>
                          <a:pt x="336" y="2"/>
                          <a:pt x="217" y="1"/>
                        </a:cubicBezTo>
                        <a:cubicBezTo>
                          <a:pt x="97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33" name="Freeform 2203"/>
                  <p:cNvSpPr>
                    <a:spLocks/>
                  </p:cNvSpPr>
                  <p:nvPr/>
                </p:nvSpPr>
                <p:spPr bwMode="auto">
                  <a:xfrm>
                    <a:off x="4373" y="3169"/>
                    <a:ext cx="105" cy="79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2"/>
                      </a:cxn>
                      <a:cxn ang="0">
                        <a:pos x="435" y="37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8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2"/>
                        </a:cubicBezTo>
                        <a:lnTo>
                          <a:pt x="435" y="37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34" name="Freeform 2204"/>
                  <p:cNvSpPr>
                    <a:spLocks/>
                  </p:cNvSpPr>
                  <p:nvPr/>
                </p:nvSpPr>
                <p:spPr bwMode="auto">
                  <a:xfrm>
                    <a:off x="4374" y="3177"/>
                    <a:ext cx="104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1" y="9"/>
                      </a:cxn>
                      <a:cxn ang="0">
                        <a:pos x="104" y="1"/>
                      </a:cxn>
                    </a:cxnLst>
                    <a:rect l="0" t="0" r="r" b="b"/>
                    <a:pathLst>
                      <a:path w="104" h="9">
                        <a:moveTo>
                          <a:pt x="0" y="0"/>
                        </a:moveTo>
                        <a:cubicBezTo>
                          <a:pt x="0" y="5"/>
                          <a:pt x="23" y="9"/>
                          <a:pt x="51" y="9"/>
                        </a:cubicBezTo>
                        <a:cubicBezTo>
                          <a:pt x="80" y="9"/>
                          <a:pt x="104" y="6"/>
                          <a:pt x="104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530" name="Freeform 2206"/>
                <p:cNvSpPr>
                  <a:spLocks/>
                </p:cNvSpPr>
                <p:nvPr/>
              </p:nvSpPr>
              <p:spPr bwMode="auto">
                <a:xfrm>
                  <a:off x="4382" y="3169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8" y="1"/>
                    </a:cxn>
                    <a:cxn ang="0">
                      <a:pos x="0" y="28"/>
                    </a:cxn>
                    <a:cxn ang="0">
                      <a:pos x="177" y="59"/>
                    </a:cxn>
                    <a:cxn ang="0">
                      <a:pos x="354" y="31"/>
                    </a:cxn>
                    <a:cxn ang="0">
                      <a:pos x="178" y="1"/>
                    </a:cxn>
                  </a:cxnLst>
                  <a:rect l="0" t="0" r="r" b="b"/>
                  <a:pathLst>
                    <a:path w="355" h="60">
                      <a:moveTo>
                        <a:pt x="178" y="1"/>
                      </a:moveTo>
                      <a:cubicBezTo>
                        <a:pt x="80" y="0"/>
                        <a:pt x="0" y="12"/>
                        <a:pt x="0" y="28"/>
                      </a:cubicBezTo>
                      <a:cubicBezTo>
                        <a:pt x="0" y="44"/>
                        <a:pt x="79" y="58"/>
                        <a:pt x="177" y="59"/>
                      </a:cubicBezTo>
                      <a:cubicBezTo>
                        <a:pt x="275" y="60"/>
                        <a:pt x="354" y="47"/>
                        <a:pt x="354" y="31"/>
                      </a:cubicBezTo>
                      <a:cubicBezTo>
                        <a:pt x="355" y="15"/>
                        <a:pt x="275" y="1"/>
                        <a:pt x="178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507" name="Group 2226"/>
              <p:cNvGrpSpPr>
                <a:grpSpLocks/>
              </p:cNvGrpSpPr>
              <p:nvPr/>
            </p:nvGrpSpPr>
            <p:grpSpPr bwMode="auto">
              <a:xfrm>
                <a:off x="4570" y="3163"/>
                <a:ext cx="216" cy="121"/>
                <a:chOff x="4570" y="3163"/>
                <a:chExt cx="216" cy="121"/>
              </a:xfrm>
            </p:grpSpPr>
            <p:grpSp>
              <p:nvGrpSpPr>
                <p:cNvPr id="1508" name="Group 2213"/>
                <p:cNvGrpSpPr>
                  <a:grpSpLocks/>
                </p:cNvGrpSpPr>
                <p:nvPr/>
              </p:nvGrpSpPr>
              <p:grpSpPr bwMode="auto">
                <a:xfrm>
                  <a:off x="4570" y="3225"/>
                  <a:ext cx="216" cy="59"/>
                  <a:chOff x="4570" y="3225"/>
                  <a:chExt cx="216" cy="59"/>
                </a:xfrm>
              </p:grpSpPr>
              <p:sp>
                <p:nvSpPr>
                  <p:cNvPr id="1521" name="Freeform 2208"/>
                  <p:cNvSpPr>
                    <a:spLocks/>
                  </p:cNvSpPr>
                  <p:nvPr/>
                </p:nvSpPr>
                <p:spPr bwMode="auto">
                  <a:xfrm>
                    <a:off x="4578" y="323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1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1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22" name="Freeform 2209"/>
                  <p:cNvSpPr>
                    <a:spLocks/>
                  </p:cNvSpPr>
                  <p:nvPr/>
                </p:nvSpPr>
                <p:spPr bwMode="auto">
                  <a:xfrm>
                    <a:off x="4570" y="3225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8"/>
                          <a:pt x="433" y="210"/>
                        </a:cubicBezTo>
                        <a:cubicBezTo>
                          <a:pt x="672" y="212"/>
                          <a:pt x="867" y="193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23" name="Freeform 2210"/>
                  <p:cNvSpPr>
                    <a:spLocks/>
                  </p:cNvSpPr>
                  <p:nvPr/>
                </p:nvSpPr>
                <p:spPr bwMode="auto">
                  <a:xfrm>
                    <a:off x="4570" y="3225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0" y="45"/>
                      </a:cxn>
                      <a:cxn ang="0">
                        <a:pos x="433" y="96"/>
                      </a:cxn>
                      <a:cxn ang="0">
                        <a:pos x="867" y="52"/>
                      </a:cxn>
                      <a:cxn ang="0">
                        <a:pos x="434" y="2"/>
                      </a:cxn>
                      <a:cxn ang="0">
                        <a:pos x="0" y="45"/>
                      </a:cxn>
                    </a:cxnLst>
                    <a:rect l="0" t="0" r="r" b="b"/>
                    <a:pathLst>
                      <a:path w="867" h="98">
                        <a:moveTo>
                          <a:pt x="0" y="45"/>
                        </a:moveTo>
                        <a:cubicBezTo>
                          <a:pt x="0" y="71"/>
                          <a:pt x="194" y="94"/>
                          <a:pt x="433" y="96"/>
                        </a:cubicBezTo>
                        <a:cubicBezTo>
                          <a:pt x="672" y="98"/>
                          <a:pt x="867" y="78"/>
                          <a:pt x="867" y="52"/>
                        </a:cubicBezTo>
                        <a:cubicBezTo>
                          <a:pt x="867" y="26"/>
                          <a:pt x="673" y="4"/>
                          <a:pt x="434" y="2"/>
                        </a:cubicBezTo>
                        <a:cubicBezTo>
                          <a:pt x="194" y="0"/>
                          <a:pt x="0" y="19"/>
                          <a:pt x="0" y="45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24" name="Freeform 2211"/>
                  <p:cNvSpPr>
                    <a:spLocks/>
                  </p:cNvSpPr>
                  <p:nvPr/>
                </p:nvSpPr>
                <p:spPr bwMode="auto">
                  <a:xfrm>
                    <a:off x="4570" y="3225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8"/>
                          <a:pt x="433" y="210"/>
                        </a:cubicBezTo>
                        <a:cubicBezTo>
                          <a:pt x="672" y="212"/>
                          <a:pt x="867" y="193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25" name="Freeform 2212"/>
                  <p:cNvSpPr>
                    <a:spLocks/>
                  </p:cNvSpPr>
                  <p:nvPr/>
                </p:nvSpPr>
                <p:spPr bwMode="auto">
                  <a:xfrm>
                    <a:off x="4570" y="3236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0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7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09" name="Group 2216"/>
                <p:cNvGrpSpPr>
                  <a:grpSpLocks/>
                </p:cNvGrpSpPr>
                <p:nvPr/>
              </p:nvGrpSpPr>
              <p:grpSpPr bwMode="auto">
                <a:xfrm>
                  <a:off x="4583" y="3227"/>
                  <a:ext cx="182" cy="18"/>
                  <a:chOff x="4583" y="3227"/>
                  <a:chExt cx="182" cy="18"/>
                </a:xfrm>
              </p:grpSpPr>
              <p:sp>
                <p:nvSpPr>
                  <p:cNvPr id="1519" name="Freeform 2214"/>
                  <p:cNvSpPr>
                    <a:spLocks/>
                  </p:cNvSpPr>
                  <p:nvPr/>
                </p:nvSpPr>
                <p:spPr bwMode="auto">
                  <a:xfrm>
                    <a:off x="4583" y="3227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79" y="1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8" y="40"/>
                      </a:cxn>
                      <a:cxn ang="0">
                        <a:pos x="379" y="1"/>
                      </a:cxn>
                    </a:cxnLst>
                    <a:rect l="0" t="0" r="r" b="b"/>
                    <a:pathLst>
                      <a:path w="758" h="74">
                        <a:moveTo>
                          <a:pt x="379" y="1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3"/>
                          <a:pt x="169" y="70"/>
                          <a:pt x="379" y="72"/>
                        </a:cubicBezTo>
                        <a:cubicBezTo>
                          <a:pt x="588" y="74"/>
                          <a:pt x="758" y="59"/>
                          <a:pt x="758" y="40"/>
                        </a:cubicBezTo>
                        <a:cubicBezTo>
                          <a:pt x="758" y="20"/>
                          <a:pt x="589" y="3"/>
                          <a:pt x="379" y="1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20" name="Freeform 2215"/>
                  <p:cNvSpPr>
                    <a:spLocks/>
                  </p:cNvSpPr>
                  <p:nvPr/>
                </p:nvSpPr>
                <p:spPr bwMode="auto">
                  <a:xfrm>
                    <a:off x="4583" y="3227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10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1" y="18"/>
                          <a:pt x="182" y="14"/>
                          <a:pt x="182" y="10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10" name="Group 2219"/>
                <p:cNvGrpSpPr>
                  <a:grpSpLocks/>
                </p:cNvGrpSpPr>
                <p:nvPr/>
              </p:nvGrpSpPr>
              <p:grpSpPr bwMode="auto">
                <a:xfrm>
                  <a:off x="4588" y="3228"/>
                  <a:ext cx="171" cy="17"/>
                  <a:chOff x="4588" y="3228"/>
                  <a:chExt cx="171" cy="17"/>
                </a:xfrm>
              </p:grpSpPr>
              <p:sp>
                <p:nvSpPr>
                  <p:cNvPr id="1517" name="Freeform 2217"/>
                  <p:cNvSpPr>
                    <a:spLocks/>
                  </p:cNvSpPr>
                  <p:nvPr/>
                </p:nvSpPr>
                <p:spPr bwMode="auto">
                  <a:xfrm>
                    <a:off x="4588" y="3228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1"/>
                      </a:cxn>
                      <a:cxn ang="0">
                        <a:pos x="1" y="32"/>
                      </a:cxn>
                      <a:cxn ang="0">
                        <a:pos x="357" y="68"/>
                      </a:cxn>
                      <a:cxn ang="0">
                        <a:pos x="713" y="38"/>
                      </a:cxn>
                      <a:cxn ang="0">
                        <a:pos x="357" y="1"/>
                      </a:cxn>
                    </a:cxnLst>
                    <a:rect l="0" t="0" r="r" b="b"/>
                    <a:pathLst>
                      <a:path w="713" h="70">
                        <a:moveTo>
                          <a:pt x="357" y="1"/>
                        </a:moveTo>
                        <a:cubicBezTo>
                          <a:pt x="160" y="0"/>
                          <a:pt x="1" y="14"/>
                          <a:pt x="1" y="32"/>
                        </a:cubicBezTo>
                        <a:cubicBezTo>
                          <a:pt x="0" y="50"/>
                          <a:pt x="160" y="67"/>
                          <a:pt x="357" y="68"/>
                        </a:cubicBezTo>
                        <a:cubicBezTo>
                          <a:pt x="553" y="70"/>
                          <a:pt x="713" y="56"/>
                          <a:pt x="713" y="38"/>
                        </a:cubicBezTo>
                        <a:cubicBezTo>
                          <a:pt x="713" y="19"/>
                          <a:pt x="554" y="3"/>
                          <a:pt x="357" y="1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18" name="Freeform 2218"/>
                  <p:cNvSpPr>
                    <a:spLocks/>
                  </p:cNvSpPr>
                  <p:nvPr/>
                </p:nvSpPr>
                <p:spPr bwMode="auto">
                  <a:xfrm>
                    <a:off x="4588" y="3228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8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8"/>
                        </a:cubicBezTo>
                        <a:cubicBezTo>
                          <a:pt x="0" y="12"/>
                          <a:pt x="39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4"/>
                          <a:pt x="133" y="1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511" name="Group 2224"/>
                <p:cNvGrpSpPr>
                  <a:grpSpLocks/>
                </p:cNvGrpSpPr>
                <p:nvPr/>
              </p:nvGrpSpPr>
              <p:grpSpPr bwMode="auto">
                <a:xfrm>
                  <a:off x="4622" y="3163"/>
                  <a:ext cx="105" cy="79"/>
                  <a:chOff x="4622" y="3163"/>
                  <a:chExt cx="105" cy="79"/>
                </a:xfrm>
              </p:grpSpPr>
              <p:sp>
                <p:nvSpPr>
                  <p:cNvPr id="1513" name="Freeform 2220"/>
                  <p:cNvSpPr>
                    <a:spLocks/>
                  </p:cNvSpPr>
                  <p:nvPr/>
                </p:nvSpPr>
                <p:spPr bwMode="auto">
                  <a:xfrm>
                    <a:off x="4622" y="3163"/>
                    <a:ext cx="105" cy="79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2"/>
                      </a:cxn>
                      <a:cxn ang="0">
                        <a:pos x="436" y="37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8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2"/>
                        </a:cubicBezTo>
                        <a:lnTo>
                          <a:pt x="436" y="37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14" name="Freeform 2221"/>
                  <p:cNvSpPr>
                    <a:spLocks/>
                  </p:cNvSpPr>
                  <p:nvPr/>
                </p:nvSpPr>
                <p:spPr bwMode="auto">
                  <a:xfrm>
                    <a:off x="4622" y="3163"/>
                    <a:ext cx="105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7" y="70"/>
                      </a:cxn>
                      <a:cxn ang="0">
                        <a:pos x="434" y="37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4" h="71">
                        <a:moveTo>
                          <a:pt x="0" y="34"/>
                        </a:moveTo>
                        <a:cubicBezTo>
                          <a:pt x="0" y="53"/>
                          <a:pt x="97" y="69"/>
                          <a:pt x="217" y="70"/>
                        </a:cubicBezTo>
                        <a:cubicBezTo>
                          <a:pt x="336" y="71"/>
                          <a:pt x="434" y="57"/>
                          <a:pt x="434" y="37"/>
                        </a:cubicBezTo>
                        <a:cubicBezTo>
                          <a:pt x="434" y="18"/>
                          <a:pt x="337" y="2"/>
                          <a:pt x="217" y="1"/>
                        </a:cubicBezTo>
                        <a:cubicBezTo>
                          <a:pt x="98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15" name="Freeform 2222"/>
                  <p:cNvSpPr>
                    <a:spLocks/>
                  </p:cNvSpPr>
                  <p:nvPr/>
                </p:nvSpPr>
                <p:spPr bwMode="auto">
                  <a:xfrm>
                    <a:off x="4622" y="3163"/>
                    <a:ext cx="105" cy="79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2"/>
                      </a:cxn>
                      <a:cxn ang="0">
                        <a:pos x="436" y="37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8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2"/>
                        </a:cubicBezTo>
                        <a:lnTo>
                          <a:pt x="436" y="37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16" name="Freeform 2223"/>
                  <p:cNvSpPr>
                    <a:spLocks/>
                  </p:cNvSpPr>
                  <p:nvPr/>
                </p:nvSpPr>
                <p:spPr bwMode="auto">
                  <a:xfrm>
                    <a:off x="4622" y="3171"/>
                    <a:ext cx="105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3" y="9"/>
                      </a:cxn>
                      <a:cxn ang="0">
                        <a:pos x="105" y="1"/>
                      </a:cxn>
                    </a:cxnLst>
                    <a:rect l="0" t="0" r="r" b="b"/>
                    <a:pathLst>
                      <a:path w="105" h="9">
                        <a:moveTo>
                          <a:pt x="0" y="0"/>
                        </a:moveTo>
                        <a:cubicBezTo>
                          <a:pt x="0" y="5"/>
                          <a:pt x="24" y="9"/>
                          <a:pt x="53" y="9"/>
                        </a:cubicBezTo>
                        <a:cubicBezTo>
                          <a:pt x="81" y="9"/>
                          <a:pt x="105" y="6"/>
                          <a:pt x="105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512" name="Freeform 2225"/>
                <p:cNvSpPr>
                  <a:spLocks/>
                </p:cNvSpPr>
                <p:nvPr/>
              </p:nvSpPr>
              <p:spPr bwMode="auto">
                <a:xfrm>
                  <a:off x="4631" y="3163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7" y="1"/>
                    </a:cxn>
                    <a:cxn ang="0">
                      <a:pos x="0" y="28"/>
                    </a:cxn>
                    <a:cxn ang="0">
                      <a:pos x="177" y="59"/>
                    </a:cxn>
                    <a:cxn ang="0">
                      <a:pos x="354" y="31"/>
                    </a:cxn>
                    <a:cxn ang="0">
                      <a:pos x="177" y="1"/>
                    </a:cxn>
                  </a:cxnLst>
                  <a:rect l="0" t="0" r="r" b="b"/>
                  <a:pathLst>
                    <a:path w="354" h="60">
                      <a:moveTo>
                        <a:pt x="177" y="1"/>
                      </a:moveTo>
                      <a:cubicBezTo>
                        <a:pt x="79" y="0"/>
                        <a:pt x="0" y="12"/>
                        <a:pt x="0" y="28"/>
                      </a:cubicBezTo>
                      <a:cubicBezTo>
                        <a:pt x="0" y="44"/>
                        <a:pt x="79" y="58"/>
                        <a:pt x="177" y="59"/>
                      </a:cubicBezTo>
                      <a:cubicBezTo>
                        <a:pt x="274" y="60"/>
                        <a:pt x="354" y="47"/>
                        <a:pt x="354" y="31"/>
                      </a:cubicBezTo>
                      <a:cubicBezTo>
                        <a:pt x="354" y="15"/>
                        <a:pt x="275" y="1"/>
                        <a:pt x="177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00" name="Group 2266"/>
            <p:cNvGrpSpPr>
              <a:grpSpLocks/>
            </p:cNvGrpSpPr>
            <p:nvPr/>
          </p:nvGrpSpPr>
          <p:grpSpPr bwMode="auto">
            <a:xfrm>
              <a:off x="6859588" y="5160963"/>
              <a:ext cx="738187" cy="201613"/>
              <a:chOff x="4321" y="3251"/>
              <a:chExt cx="465" cy="127"/>
            </a:xfrm>
          </p:grpSpPr>
          <p:grpSp>
            <p:nvGrpSpPr>
              <p:cNvPr id="1468" name="Group 2246"/>
              <p:cNvGrpSpPr>
                <a:grpSpLocks/>
              </p:cNvGrpSpPr>
              <p:nvPr/>
            </p:nvGrpSpPr>
            <p:grpSpPr bwMode="auto">
              <a:xfrm>
                <a:off x="4321" y="3257"/>
                <a:ext cx="217" cy="121"/>
                <a:chOff x="4321" y="3257"/>
                <a:chExt cx="217" cy="121"/>
              </a:xfrm>
            </p:grpSpPr>
            <p:grpSp>
              <p:nvGrpSpPr>
                <p:cNvPr id="1488" name="Group 2233"/>
                <p:cNvGrpSpPr>
                  <a:grpSpLocks/>
                </p:cNvGrpSpPr>
                <p:nvPr/>
              </p:nvGrpSpPr>
              <p:grpSpPr bwMode="auto">
                <a:xfrm>
                  <a:off x="4321" y="3319"/>
                  <a:ext cx="217" cy="59"/>
                  <a:chOff x="4321" y="3319"/>
                  <a:chExt cx="217" cy="59"/>
                </a:xfrm>
              </p:grpSpPr>
              <p:sp>
                <p:nvSpPr>
                  <p:cNvPr id="1501" name="Freeform 2228"/>
                  <p:cNvSpPr>
                    <a:spLocks/>
                  </p:cNvSpPr>
                  <p:nvPr/>
                </p:nvSpPr>
                <p:spPr bwMode="auto">
                  <a:xfrm>
                    <a:off x="4329" y="3327"/>
                    <a:ext cx="209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8"/>
                          <a:pt x="433" y="210"/>
                        </a:cubicBezTo>
                        <a:cubicBezTo>
                          <a:pt x="672" y="212"/>
                          <a:pt x="866" y="193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02" name="Freeform 2229"/>
                  <p:cNvSpPr>
                    <a:spLocks/>
                  </p:cNvSpPr>
                  <p:nvPr/>
                </p:nvSpPr>
                <p:spPr bwMode="auto">
                  <a:xfrm>
                    <a:off x="4321" y="3319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5"/>
                      </a:cxn>
                      <a:cxn ang="0">
                        <a:pos x="1" y="160"/>
                      </a:cxn>
                      <a:cxn ang="0">
                        <a:pos x="434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2" y="45"/>
                        </a:cubicBezTo>
                        <a:lnTo>
                          <a:pt x="1" y="160"/>
                        </a:lnTo>
                        <a:cubicBezTo>
                          <a:pt x="0" y="185"/>
                          <a:pt x="194" y="208"/>
                          <a:pt x="434" y="210"/>
                        </a:cubicBezTo>
                        <a:cubicBezTo>
                          <a:pt x="673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03" name="Freeform 2230"/>
                  <p:cNvSpPr>
                    <a:spLocks/>
                  </p:cNvSpPr>
                  <p:nvPr/>
                </p:nvSpPr>
                <p:spPr bwMode="auto">
                  <a:xfrm>
                    <a:off x="4321" y="3319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1" y="45"/>
                      </a:cxn>
                      <a:cxn ang="0">
                        <a:pos x="434" y="95"/>
                      </a:cxn>
                      <a:cxn ang="0">
                        <a:pos x="867" y="52"/>
                      </a:cxn>
                      <a:cxn ang="0">
                        <a:pos x="434" y="2"/>
                      </a:cxn>
                      <a:cxn ang="0">
                        <a:pos x="1" y="45"/>
                      </a:cxn>
                    </a:cxnLst>
                    <a:rect l="0" t="0" r="r" b="b"/>
                    <a:pathLst>
                      <a:path w="867" h="97">
                        <a:moveTo>
                          <a:pt x="1" y="45"/>
                        </a:moveTo>
                        <a:cubicBezTo>
                          <a:pt x="0" y="71"/>
                          <a:pt x="194" y="93"/>
                          <a:pt x="434" y="95"/>
                        </a:cubicBezTo>
                        <a:cubicBezTo>
                          <a:pt x="673" y="97"/>
                          <a:pt x="867" y="78"/>
                          <a:pt x="867" y="52"/>
                        </a:cubicBezTo>
                        <a:cubicBezTo>
                          <a:pt x="867" y="26"/>
                          <a:pt x="674" y="4"/>
                          <a:pt x="434" y="2"/>
                        </a:cubicBezTo>
                        <a:cubicBezTo>
                          <a:pt x="195" y="0"/>
                          <a:pt x="1" y="19"/>
                          <a:pt x="1" y="45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04" name="Freeform 2231"/>
                  <p:cNvSpPr>
                    <a:spLocks/>
                  </p:cNvSpPr>
                  <p:nvPr/>
                </p:nvSpPr>
                <p:spPr bwMode="auto">
                  <a:xfrm>
                    <a:off x="4321" y="3319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5"/>
                      </a:cxn>
                      <a:cxn ang="0">
                        <a:pos x="1" y="160"/>
                      </a:cxn>
                      <a:cxn ang="0">
                        <a:pos x="434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2" y="45"/>
                        </a:cubicBezTo>
                        <a:lnTo>
                          <a:pt x="1" y="160"/>
                        </a:lnTo>
                        <a:cubicBezTo>
                          <a:pt x="0" y="185"/>
                          <a:pt x="194" y="208"/>
                          <a:pt x="434" y="210"/>
                        </a:cubicBezTo>
                        <a:cubicBezTo>
                          <a:pt x="673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05" name="Freeform 2232"/>
                  <p:cNvSpPr>
                    <a:spLocks/>
                  </p:cNvSpPr>
                  <p:nvPr/>
                </p:nvSpPr>
                <p:spPr bwMode="auto">
                  <a:xfrm>
                    <a:off x="4321" y="3330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1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89" name="Group 2236"/>
                <p:cNvGrpSpPr>
                  <a:grpSpLocks/>
                </p:cNvGrpSpPr>
                <p:nvPr/>
              </p:nvGrpSpPr>
              <p:grpSpPr bwMode="auto">
                <a:xfrm>
                  <a:off x="4334" y="3321"/>
                  <a:ext cx="182" cy="18"/>
                  <a:chOff x="4334" y="3321"/>
                  <a:chExt cx="182" cy="18"/>
                </a:xfrm>
              </p:grpSpPr>
              <p:sp>
                <p:nvSpPr>
                  <p:cNvPr id="1499" name="Freeform 2234"/>
                  <p:cNvSpPr>
                    <a:spLocks/>
                  </p:cNvSpPr>
                  <p:nvPr/>
                </p:nvSpPr>
                <p:spPr bwMode="auto">
                  <a:xfrm>
                    <a:off x="4334" y="3321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80" y="2"/>
                      </a:cxn>
                      <a:cxn ang="0">
                        <a:pos x="0" y="34"/>
                      </a:cxn>
                      <a:cxn ang="0">
                        <a:pos x="379" y="73"/>
                      </a:cxn>
                      <a:cxn ang="0">
                        <a:pos x="759" y="40"/>
                      </a:cxn>
                      <a:cxn ang="0">
                        <a:pos x="380" y="2"/>
                      </a:cxn>
                    </a:cxnLst>
                    <a:rect l="0" t="0" r="r" b="b"/>
                    <a:pathLst>
                      <a:path w="759" h="74">
                        <a:moveTo>
                          <a:pt x="380" y="2"/>
                        </a:moveTo>
                        <a:cubicBezTo>
                          <a:pt x="170" y="0"/>
                          <a:pt x="0" y="15"/>
                          <a:pt x="0" y="34"/>
                        </a:cubicBezTo>
                        <a:cubicBezTo>
                          <a:pt x="0" y="54"/>
                          <a:pt x="170" y="71"/>
                          <a:pt x="379" y="73"/>
                        </a:cubicBezTo>
                        <a:cubicBezTo>
                          <a:pt x="589" y="74"/>
                          <a:pt x="758" y="60"/>
                          <a:pt x="759" y="40"/>
                        </a:cubicBezTo>
                        <a:cubicBezTo>
                          <a:pt x="759" y="21"/>
                          <a:pt x="589" y="4"/>
                          <a:pt x="380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500" name="Freeform 2235"/>
                  <p:cNvSpPr>
                    <a:spLocks/>
                  </p:cNvSpPr>
                  <p:nvPr/>
                </p:nvSpPr>
                <p:spPr bwMode="auto">
                  <a:xfrm>
                    <a:off x="4334" y="3321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2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90" name="Group 2239"/>
                <p:cNvGrpSpPr>
                  <a:grpSpLocks/>
                </p:cNvGrpSpPr>
                <p:nvPr/>
              </p:nvGrpSpPr>
              <p:grpSpPr bwMode="auto">
                <a:xfrm>
                  <a:off x="4339" y="3322"/>
                  <a:ext cx="171" cy="17"/>
                  <a:chOff x="4339" y="3322"/>
                  <a:chExt cx="171" cy="17"/>
                </a:xfrm>
              </p:grpSpPr>
              <p:sp>
                <p:nvSpPr>
                  <p:cNvPr id="1497" name="Freeform 2237"/>
                  <p:cNvSpPr>
                    <a:spLocks/>
                  </p:cNvSpPr>
                  <p:nvPr/>
                </p:nvSpPr>
                <p:spPr bwMode="auto">
                  <a:xfrm>
                    <a:off x="4339" y="3322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1"/>
                      </a:cxn>
                      <a:cxn ang="0">
                        <a:pos x="0" y="32"/>
                      </a:cxn>
                      <a:cxn ang="0">
                        <a:pos x="356" y="68"/>
                      </a:cxn>
                      <a:cxn ang="0">
                        <a:pos x="713" y="37"/>
                      </a:cxn>
                      <a:cxn ang="0">
                        <a:pos x="357" y="1"/>
                      </a:cxn>
                    </a:cxnLst>
                    <a:rect l="0" t="0" r="r" b="b"/>
                    <a:pathLst>
                      <a:path w="713" h="69">
                        <a:moveTo>
                          <a:pt x="357" y="1"/>
                        </a:moveTo>
                        <a:cubicBezTo>
                          <a:pt x="160" y="0"/>
                          <a:pt x="0" y="13"/>
                          <a:pt x="0" y="32"/>
                        </a:cubicBezTo>
                        <a:cubicBezTo>
                          <a:pt x="0" y="50"/>
                          <a:pt x="159" y="66"/>
                          <a:pt x="356" y="68"/>
                        </a:cubicBezTo>
                        <a:cubicBezTo>
                          <a:pt x="553" y="69"/>
                          <a:pt x="712" y="56"/>
                          <a:pt x="713" y="37"/>
                        </a:cubicBezTo>
                        <a:cubicBezTo>
                          <a:pt x="713" y="19"/>
                          <a:pt x="553" y="3"/>
                          <a:pt x="357" y="1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98" name="Freeform 2238"/>
                  <p:cNvSpPr>
                    <a:spLocks/>
                  </p:cNvSpPr>
                  <p:nvPr/>
                </p:nvSpPr>
                <p:spPr bwMode="auto">
                  <a:xfrm>
                    <a:off x="4339" y="3322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8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8"/>
                        </a:cubicBezTo>
                        <a:cubicBezTo>
                          <a:pt x="0" y="12"/>
                          <a:pt x="38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1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91" name="Group 2244"/>
                <p:cNvGrpSpPr>
                  <a:grpSpLocks/>
                </p:cNvGrpSpPr>
                <p:nvPr/>
              </p:nvGrpSpPr>
              <p:grpSpPr bwMode="auto">
                <a:xfrm>
                  <a:off x="4373" y="3257"/>
                  <a:ext cx="105" cy="78"/>
                  <a:chOff x="4373" y="3257"/>
                  <a:chExt cx="105" cy="78"/>
                </a:xfrm>
              </p:grpSpPr>
              <p:sp>
                <p:nvSpPr>
                  <p:cNvPr id="1493" name="Freeform 2240"/>
                  <p:cNvSpPr>
                    <a:spLocks/>
                  </p:cNvSpPr>
                  <p:nvPr/>
                </p:nvSpPr>
                <p:spPr bwMode="auto">
                  <a:xfrm>
                    <a:off x="4373" y="3257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90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90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9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94" name="Freeform 2241"/>
                  <p:cNvSpPr>
                    <a:spLocks/>
                  </p:cNvSpPr>
                  <p:nvPr/>
                </p:nvSpPr>
                <p:spPr bwMode="auto">
                  <a:xfrm>
                    <a:off x="4374" y="3257"/>
                    <a:ext cx="104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6" y="71"/>
                      </a:cxn>
                      <a:cxn ang="0">
                        <a:pos x="433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3" h="72">
                        <a:moveTo>
                          <a:pt x="0" y="34"/>
                        </a:moveTo>
                        <a:cubicBezTo>
                          <a:pt x="0" y="54"/>
                          <a:pt x="97" y="70"/>
                          <a:pt x="216" y="71"/>
                        </a:cubicBezTo>
                        <a:cubicBezTo>
                          <a:pt x="336" y="72"/>
                          <a:pt x="433" y="57"/>
                          <a:pt x="433" y="38"/>
                        </a:cubicBezTo>
                        <a:cubicBezTo>
                          <a:pt x="433" y="19"/>
                          <a:pt x="336" y="2"/>
                          <a:pt x="217" y="1"/>
                        </a:cubicBezTo>
                        <a:cubicBezTo>
                          <a:pt x="97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95" name="Freeform 2242"/>
                  <p:cNvSpPr>
                    <a:spLocks/>
                  </p:cNvSpPr>
                  <p:nvPr/>
                </p:nvSpPr>
                <p:spPr bwMode="auto">
                  <a:xfrm>
                    <a:off x="4373" y="3257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90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90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9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96" name="Freeform 2243"/>
                  <p:cNvSpPr>
                    <a:spLocks/>
                  </p:cNvSpPr>
                  <p:nvPr/>
                </p:nvSpPr>
                <p:spPr bwMode="auto">
                  <a:xfrm>
                    <a:off x="4374" y="3265"/>
                    <a:ext cx="104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1" y="9"/>
                      </a:cxn>
                      <a:cxn ang="0">
                        <a:pos x="104" y="1"/>
                      </a:cxn>
                    </a:cxnLst>
                    <a:rect l="0" t="0" r="r" b="b"/>
                    <a:pathLst>
                      <a:path w="104" h="9">
                        <a:moveTo>
                          <a:pt x="0" y="0"/>
                        </a:moveTo>
                        <a:cubicBezTo>
                          <a:pt x="0" y="5"/>
                          <a:pt x="23" y="9"/>
                          <a:pt x="51" y="9"/>
                        </a:cubicBezTo>
                        <a:cubicBezTo>
                          <a:pt x="80" y="9"/>
                          <a:pt x="104" y="6"/>
                          <a:pt x="104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492" name="Freeform 2245"/>
                <p:cNvSpPr>
                  <a:spLocks/>
                </p:cNvSpPr>
                <p:nvPr/>
              </p:nvSpPr>
              <p:spPr bwMode="auto">
                <a:xfrm>
                  <a:off x="4382" y="3257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8" y="0"/>
                    </a:cxn>
                    <a:cxn ang="0">
                      <a:pos x="0" y="28"/>
                    </a:cxn>
                    <a:cxn ang="0">
                      <a:pos x="177" y="59"/>
                    </a:cxn>
                    <a:cxn ang="0">
                      <a:pos x="354" y="31"/>
                    </a:cxn>
                    <a:cxn ang="0">
                      <a:pos x="178" y="0"/>
                    </a:cxn>
                  </a:cxnLst>
                  <a:rect l="0" t="0" r="r" b="b"/>
                  <a:pathLst>
                    <a:path w="355" h="59">
                      <a:moveTo>
                        <a:pt x="178" y="0"/>
                      </a:moveTo>
                      <a:cubicBezTo>
                        <a:pt x="80" y="0"/>
                        <a:pt x="0" y="12"/>
                        <a:pt x="0" y="28"/>
                      </a:cubicBezTo>
                      <a:cubicBezTo>
                        <a:pt x="0" y="44"/>
                        <a:pt x="79" y="58"/>
                        <a:pt x="177" y="59"/>
                      </a:cubicBezTo>
                      <a:cubicBezTo>
                        <a:pt x="275" y="59"/>
                        <a:pt x="354" y="47"/>
                        <a:pt x="354" y="31"/>
                      </a:cubicBezTo>
                      <a:cubicBezTo>
                        <a:pt x="355" y="15"/>
                        <a:pt x="275" y="1"/>
                        <a:pt x="178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69" name="Group 2265"/>
              <p:cNvGrpSpPr>
                <a:grpSpLocks/>
              </p:cNvGrpSpPr>
              <p:nvPr/>
            </p:nvGrpSpPr>
            <p:grpSpPr bwMode="auto">
              <a:xfrm>
                <a:off x="4570" y="3251"/>
                <a:ext cx="216" cy="121"/>
                <a:chOff x="4570" y="3251"/>
                <a:chExt cx="216" cy="121"/>
              </a:xfrm>
            </p:grpSpPr>
            <p:grpSp>
              <p:nvGrpSpPr>
                <p:cNvPr id="1470" name="Group 2252"/>
                <p:cNvGrpSpPr>
                  <a:grpSpLocks/>
                </p:cNvGrpSpPr>
                <p:nvPr/>
              </p:nvGrpSpPr>
              <p:grpSpPr bwMode="auto">
                <a:xfrm>
                  <a:off x="4570" y="3313"/>
                  <a:ext cx="216" cy="59"/>
                  <a:chOff x="4570" y="3313"/>
                  <a:chExt cx="216" cy="59"/>
                </a:xfrm>
              </p:grpSpPr>
              <p:sp>
                <p:nvSpPr>
                  <p:cNvPr id="1483" name="Freeform 2247"/>
                  <p:cNvSpPr>
                    <a:spLocks/>
                  </p:cNvSpPr>
                  <p:nvPr/>
                </p:nvSpPr>
                <p:spPr bwMode="auto">
                  <a:xfrm>
                    <a:off x="4578" y="3321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1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1" y="45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8"/>
                          <a:pt x="433" y="210"/>
                        </a:cubicBezTo>
                        <a:cubicBezTo>
                          <a:pt x="673" y="212"/>
                          <a:pt x="867" y="193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84" name="Freeform 2248"/>
                  <p:cNvSpPr>
                    <a:spLocks/>
                  </p:cNvSpPr>
                  <p:nvPr/>
                </p:nvSpPr>
                <p:spPr bwMode="auto">
                  <a:xfrm>
                    <a:off x="4570" y="331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2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85" name="Freeform 2249"/>
                  <p:cNvSpPr>
                    <a:spLocks/>
                  </p:cNvSpPr>
                  <p:nvPr/>
                </p:nvSpPr>
                <p:spPr bwMode="auto">
                  <a:xfrm>
                    <a:off x="4570" y="3313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0" y="45"/>
                      </a:cxn>
                      <a:cxn ang="0">
                        <a:pos x="433" y="95"/>
                      </a:cxn>
                      <a:cxn ang="0">
                        <a:pos x="867" y="52"/>
                      </a:cxn>
                      <a:cxn ang="0">
                        <a:pos x="434" y="2"/>
                      </a:cxn>
                      <a:cxn ang="0">
                        <a:pos x="0" y="45"/>
                      </a:cxn>
                    </a:cxnLst>
                    <a:rect l="0" t="0" r="r" b="b"/>
                    <a:pathLst>
                      <a:path w="867" h="97">
                        <a:moveTo>
                          <a:pt x="0" y="45"/>
                        </a:moveTo>
                        <a:cubicBezTo>
                          <a:pt x="0" y="71"/>
                          <a:pt x="194" y="93"/>
                          <a:pt x="433" y="95"/>
                        </a:cubicBezTo>
                        <a:cubicBezTo>
                          <a:pt x="672" y="97"/>
                          <a:pt x="867" y="78"/>
                          <a:pt x="867" y="52"/>
                        </a:cubicBezTo>
                        <a:cubicBezTo>
                          <a:pt x="867" y="26"/>
                          <a:pt x="673" y="4"/>
                          <a:pt x="434" y="2"/>
                        </a:cubicBezTo>
                        <a:cubicBezTo>
                          <a:pt x="194" y="0"/>
                          <a:pt x="0" y="19"/>
                          <a:pt x="0" y="45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86" name="Freeform 2250"/>
                  <p:cNvSpPr>
                    <a:spLocks/>
                  </p:cNvSpPr>
                  <p:nvPr/>
                </p:nvSpPr>
                <p:spPr bwMode="auto">
                  <a:xfrm>
                    <a:off x="4570" y="3313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2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87" name="Freeform 2251"/>
                  <p:cNvSpPr>
                    <a:spLocks/>
                  </p:cNvSpPr>
                  <p:nvPr/>
                </p:nvSpPr>
                <p:spPr bwMode="auto">
                  <a:xfrm>
                    <a:off x="4570" y="3324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0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71" name="Group 2255"/>
                <p:cNvGrpSpPr>
                  <a:grpSpLocks/>
                </p:cNvGrpSpPr>
                <p:nvPr/>
              </p:nvGrpSpPr>
              <p:grpSpPr bwMode="auto">
                <a:xfrm>
                  <a:off x="4583" y="3315"/>
                  <a:ext cx="182" cy="18"/>
                  <a:chOff x="4583" y="3315"/>
                  <a:chExt cx="182" cy="18"/>
                </a:xfrm>
              </p:grpSpPr>
              <p:sp>
                <p:nvSpPr>
                  <p:cNvPr id="1481" name="Freeform 2253"/>
                  <p:cNvSpPr>
                    <a:spLocks/>
                  </p:cNvSpPr>
                  <p:nvPr/>
                </p:nvSpPr>
                <p:spPr bwMode="auto">
                  <a:xfrm>
                    <a:off x="4583" y="3315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79" y="2"/>
                      </a:cxn>
                      <a:cxn ang="0">
                        <a:pos x="0" y="34"/>
                      </a:cxn>
                      <a:cxn ang="0">
                        <a:pos x="379" y="73"/>
                      </a:cxn>
                      <a:cxn ang="0">
                        <a:pos x="758" y="40"/>
                      </a:cxn>
                      <a:cxn ang="0">
                        <a:pos x="379" y="2"/>
                      </a:cxn>
                    </a:cxnLst>
                    <a:rect l="0" t="0" r="r" b="b"/>
                    <a:pathLst>
                      <a:path w="758" h="74">
                        <a:moveTo>
                          <a:pt x="379" y="2"/>
                        </a:moveTo>
                        <a:cubicBezTo>
                          <a:pt x="170" y="0"/>
                          <a:pt x="0" y="15"/>
                          <a:pt x="0" y="34"/>
                        </a:cubicBezTo>
                        <a:cubicBezTo>
                          <a:pt x="0" y="54"/>
                          <a:pt x="169" y="71"/>
                          <a:pt x="379" y="73"/>
                        </a:cubicBezTo>
                        <a:cubicBezTo>
                          <a:pt x="588" y="74"/>
                          <a:pt x="758" y="60"/>
                          <a:pt x="758" y="40"/>
                        </a:cubicBezTo>
                        <a:cubicBezTo>
                          <a:pt x="758" y="21"/>
                          <a:pt x="589" y="4"/>
                          <a:pt x="379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82" name="Freeform 2254"/>
                  <p:cNvSpPr>
                    <a:spLocks/>
                  </p:cNvSpPr>
                  <p:nvPr/>
                </p:nvSpPr>
                <p:spPr bwMode="auto">
                  <a:xfrm>
                    <a:off x="4583" y="3315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1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72" name="Group 2258"/>
                <p:cNvGrpSpPr>
                  <a:grpSpLocks/>
                </p:cNvGrpSpPr>
                <p:nvPr/>
              </p:nvGrpSpPr>
              <p:grpSpPr bwMode="auto">
                <a:xfrm>
                  <a:off x="4588" y="3316"/>
                  <a:ext cx="171" cy="17"/>
                  <a:chOff x="4588" y="3316"/>
                  <a:chExt cx="171" cy="17"/>
                </a:xfrm>
              </p:grpSpPr>
              <p:sp>
                <p:nvSpPr>
                  <p:cNvPr id="1479" name="Freeform 2256"/>
                  <p:cNvSpPr>
                    <a:spLocks/>
                  </p:cNvSpPr>
                  <p:nvPr/>
                </p:nvSpPr>
                <p:spPr bwMode="auto">
                  <a:xfrm>
                    <a:off x="4588" y="3316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1"/>
                      </a:cxn>
                      <a:cxn ang="0">
                        <a:pos x="1" y="32"/>
                      </a:cxn>
                      <a:cxn ang="0">
                        <a:pos x="357" y="68"/>
                      </a:cxn>
                      <a:cxn ang="0">
                        <a:pos x="713" y="37"/>
                      </a:cxn>
                      <a:cxn ang="0">
                        <a:pos x="357" y="1"/>
                      </a:cxn>
                    </a:cxnLst>
                    <a:rect l="0" t="0" r="r" b="b"/>
                    <a:pathLst>
                      <a:path w="713" h="69">
                        <a:moveTo>
                          <a:pt x="357" y="1"/>
                        </a:moveTo>
                        <a:cubicBezTo>
                          <a:pt x="160" y="0"/>
                          <a:pt x="1" y="13"/>
                          <a:pt x="1" y="32"/>
                        </a:cubicBezTo>
                        <a:cubicBezTo>
                          <a:pt x="0" y="50"/>
                          <a:pt x="160" y="66"/>
                          <a:pt x="357" y="68"/>
                        </a:cubicBezTo>
                        <a:cubicBezTo>
                          <a:pt x="553" y="69"/>
                          <a:pt x="713" y="56"/>
                          <a:pt x="713" y="37"/>
                        </a:cubicBezTo>
                        <a:cubicBezTo>
                          <a:pt x="713" y="19"/>
                          <a:pt x="554" y="3"/>
                          <a:pt x="357" y="1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80" name="Freeform 2257"/>
                  <p:cNvSpPr>
                    <a:spLocks/>
                  </p:cNvSpPr>
                  <p:nvPr/>
                </p:nvSpPr>
                <p:spPr bwMode="auto">
                  <a:xfrm>
                    <a:off x="4588" y="3316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8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8"/>
                        </a:cubicBezTo>
                        <a:cubicBezTo>
                          <a:pt x="0" y="12"/>
                          <a:pt x="39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1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73" name="Group 2263"/>
                <p:cNvGrpSpPr>
                  <a:grpSpLocks/>
                </p:cNvGrpSpPr>
                <p:nvPr/>
              </p:nvGrpSpPr>
              <p:grpSpPr bwMode="auto">
                <a:xfrm>
                  <a:off x="4622" y="3251"/>
                  <a:ext cx="105" cy="78"/>
                  <a:chOff x="4622" y="3251"/>
                  <a:chExt cx="105" cy="78"/>
                </a:xfrm>
              </p:grpSpPr>
              <p:sp>
                <p:nvSpPr>
                  <p:cNvPr id="1475" name="Freeform 2259"/>
                  <p:cNvSpPr>
                    <a:spLocks/>
                  </p:cNvSpPr>
                  <p:nvPr/>
                </p:nvSpPr>
                <p:spPr bwMode="auto">
                  <a:xfrm>
                    <a:off x="4622" y="3251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90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90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9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76" name="Freeform 2260"/>
                  <p:cNvSpPr>
                    <a:spLocks/>
                  </p:cNvSpPr>
                  <p:nvPr/>
                </p:nvSpPr>
                <p:spPr bwMode="auto">
                  <a:xfrm>
                    <a:off x="4622" y="3251"/>
                    <a:ext cx="105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7" y="71"/>
                      </a:cxn>
                      <a:cxn ang="0">
                        <a:pos x="434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4" h="72">
                        <a:moveTo>
                          <a:pt x="0" y="34"/>
                        </a:moveTo>
                        <a:cubicBezTo>
                          <a:pt x="0" y="54"/>
                          <a:pt x="97" y="70"/>
                          <a:pt x="217" y="71"/>
                        </a:cubicBezTo>
                        <a:cubicBezTo>
                          <a:pt x="336" y="72"/>
                          <a:pt x="434" y="57"/>
                          <a:pt x="434" y="38"/>
                        </a:cubicBezTo>
                        <a:cubicBezTo>
                          <a:pt x="434" y="19"/>
                          <a:pt x="337" y="2"/>
                          <a:pt x="217" y="1"/>
                        </a:cubicBezTo>
                        <a:cubicBezTo>
                          <a:pt x="98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77" name="Freeform 2261"/>
                  <p:cNvSpPr>
                    <a:spLocks/>
                  </p:cNvSpPr>
                  <p:nvPr/>
                </p:nvSpPr>
                <p:spPr bwMode="auto">
                  <a:xfrm>
                    <a:off x="4622" y="3251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90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90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9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78" name="Freeform 2262"/>
                  <p:cNvSpPr>
                    <a:spLocks/>
                  </p:cNvSpPr>
                  <p:nvPr/>
                </p:nvSpPr>
                <p:spPr bwMode="auto">
                  <a:xfrm>
                    <a:off x="4622" y="3259"/>
                    <a:ext cx="105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3" y="9"/>
                      </a:cxn>
                      <a:cxn ang="0">
                        <a:pos x="105" y="1"/>
                      </a:cxn>
                    </a:cxnLst>
                    <a:rect l="0" t="0" r="r" b="b"/>
                    <a:pathLst>
                      <a:path w="105" h="9">
                        <a:moveTo>
                          <a:pt x="0" y="0"/>
                        </a:moveTo>
                        <a:cubicBezTo>
                          <a:pt x="0" y="5"/>
                          <a:pt x="24" y="9"/>
                          <a:pt x="53" y="9"/>
                        </a:cubicBezTo>
                        <a:cubicBezTo>
                          <a:pt x="81" y="9"/>
                          <a:pt x="105" y="6"/>
                          <a:pt x="105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474" name="Freeform 2264"/>
                <p:cNvSpPr>
                  <a:spLocks/>
                </p:cNvSpPr>
                <p:nvPr/>
              </p:nvSpPr>
              <p:spPr bwMode="auto">
                <a:xfrm>
                  <a:off x="4631" y="3251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7" y="0"/>
                    </a:cxn>
                    <a:cxn ang="0">
                      <a:pos x="0" y="28"/>
                    </a:cxn>
                    <a:cxn ang="0">
                      <a:pos x="177" y="59"/>
                    </a:cxn>
                    <a:cxn ang="0">
                      <a:pos x="354" y="31"/>
                    </a:cxn>
                    <a:cxn ang="0">
                      <a:pos x="177" y="0"/>
                    </a:cxn>
                  </a:cxnLst>
                  <a:rect l="0" t="0" r="r" b="b"/>
                  <a:pathLst>
                    <a:path w="354" h="59">
                      <a:moveTo>
                        <a:pt x="177" y="0"/>
                      </a:moveTo>
                      <a:cubicBezTo>
                        <a:pt x="79" y="0"/>
                        <a:pt x="0" y="12"/>
                        <a:pt x="0" y="28"/>
                      </a:cubicBezTo>
                      <a:cubicBezTo>
                        <a:pt x="0" y="44"/>
                        <a:pt x="79" y="58"/>
                        <a:pt x="177" y="59"/>
                      </a:cubicBezTo>
                      <a:cubicBezTo>
                        <a:pt x="274" y="59"/>
                        <a:pt x="354" y="47"/>
                        <a:pt x="354" y="31"/>
                      </a:cubicBezTo>
                      <a:cubicBezTo>
                        <a:pt x="354" y="15"/>
                        <a:pt x="275" y="1"/>
                        <a:pt x="177" y="0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01" name="Group 2305"/>
            <p:cNvGrpSpPr>
              <a:grpSpLocks/>
            </p:cNvGrpSpPr>
            <p:nvPr/>
          </p:nvGrpSpPr>
          <p:grpSpPr bwMode="auto">
            <a:xfrm>
              <a:off x="6859588" y="5281613"/>
              <a:ext cx="738187" cy="201613"/>
              <a:chOff x="4321" y="3327"/>
              <a:chExt cx="465" cy="127"/>
            </a:xfrm>
          </p:grpSpPr>
          <p:grpSp>
            <p:nvGrpSpPr>
              <p:cNvPr id="1430" name="Group 2285"/>
              <p:cNvGrpSpPr>
                <a:grpSpLocks/>
              </p:cNvGrpSpPr>
              <p:nvPr/>
            </p:nvGrpSpPr>
            <p:grpSpPr bwMode="auto">
              <a:xfrm>
                <a:off x="4321" y="3333"/>
                <a:ext cx="217" cy="121"/>
                <a:chOff x="4321" y="3333"/>
                <a:chExt cx="217" cy="121"/>
              </a:xfrm>
            </p:grpSpPr>
            <p:grpSp>
              <p:nvGrpSpPr>
                <p:cNvPr id="1450" name="Group 2272"/>
                <p:cNvGrpSpPr>
                  <a:grpSpLocks/>
                </p:cNvGrpSpPr>
                <p:nvPr/>
              </p:nvGrpSpPr>
              <p:grpSpPr bwMode="auto">
                <a:xfrm>
                  <a:off x="4321" y="3395"/>
                  <a:ext cx="217" cy="59"/>
                  <a:chOff x="4321" y="3395"/>
                  <a:chExt cx="217" cy="59"/>
                </a:xfrm>
              </p:grpSpPr>
              <p:sp>
                <p:nvSpPr>
                  <p:cNvPr id="1463" name="Freeform 2267"/>
                  <p:cNvSpPr>
                    <a:spLocks/>
                  </p:cNvSpPr>
                  <p:nvPr/>
                </p:nvSpPr>
                <p:spPr bwMode="auto">
                  <a:xfrm>
                    <a:off x="4329" y="3403"/>
                    <a:ext cx="209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0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5" y="0"/>
                          <a:pt x="1" y="19"/>
                          <a:pt x="1" y="45"/>
                        </a:cubicBezTo>
                        <a:lnTo>
                          <a:pt x="0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2" y="212"/>
                          <a:pt x="866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64" name="Freeform 2268"/>
                  <p:cNvSpPr>
                    <a:spLocks/>
                  </p:cNvSpPr>
                  <p:nvPr/>
                </p:nvSpPr>
                <p:spPr bwMode="auto">
                  <a:xfrm>
                    <a:off x="4321" y="3395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6"/>
                      </a:cxn>
                      <a:cxn ang="0">
                        <a:pos x="1" y="160"/>
                      </a:cxn>
                      <a:cxn ang="0">
                        <a:pos x="434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2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4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65" name="Freeform 2269"/>
                  <p:cNvSpPr>
                    <a:spLocks/>
                  </p:cNvSpPr>
                  <p:nvPr/>
                </p:nvSpPr>
                <p:spPr bwMode="auto">
                  <a:xfrm>
                    <a:off x="4321" y="3395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1" y="46"/>
                      </a:cxn>
                      <a:cxn ang="0">
                        <a:pos x="434" y="96"/>
                      </a:cxn>
                      <a:cxn ang="0">
                        <a:pos x="867" y="53"/>
                      </a:cxn>
                      <a:cxn ang="0">
                        <a:pos x="434" y="2"/>
                      </a:cxn>
                      <a:cxn ang="0">
                        <a:pos x="1" y="46"/>
                      </a:cxn>
                    </a:cxnLst>
                    <a:rect l="0" t="0" r="r" b="b"/>
                    <a:pathLst>
                      <a:path w="867" h="98">
                        <a:moveTo>
                          <a:pt x="1" y="46"/>
                        </a:moveTo>
                        <a:cubicBezTo>
                          <a:pt x="0" y="72"/>
                          <a:pt x="194" y="94"/>
                          <a:pt x="434" y="96"/>
                        </a:cubicBezTo>
                        <a:cubicBezTo>
                          <a:pt x="673" y="98"/>
                          <a:pt x="867" y="79"/>
                          <a:pt x="867" y="53"/>
                        </a:cubicBezTo>
                        <a:cubicBezTo>
                          <a:pt x="867" y="27"/>
                          <a:pt x="674" y="4"/>
                          <a:pt x="434" y="2"/>
                        </a:cubicBezTo>
                        <a:cubicBezTo>
                          <a:pt x="195" y="0"/>
                          <a:pt x="1" y="20"/>
                          <a:pt x="1" y="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66" name="Freeform 2270"/>
                  <p:cNvSpPr>
                    <a:spLocks/>
                  </p:cNvSpPr>
                  <p:nvPr/>
                </p:nvSpPr>
                <p:spPr bwMode="auto">
                  <a:xfrm>
                    <a:off x="4321" y="3395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2" y="46"/>
                      </a:cxn>
                      <a:cxn ang="0">
                        <a:pos x="1" y="160"/>
                      </a:cxn>
                      <a:cxn ang="0">
                        <a:pos x="434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6" y="0"/>
                          <a:pt x="2" y="20"/>
                          <a:pt x="2" y="46"/>
                        </a:cubicBezTo>
                        <a:lnTo>
                          <a:pt x="1" y="160"/>
                        </a:lnTo>
                        <a:cubicBezTo>
                          <a:pt x="0" y="186"/>
                          <a:pt x="194" y="209"/>
                          <a:pt x="434" y="211"/>
                        </a:cubicBezTo>
                        <a:cubicBezTo>
                          <a:pt x="673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5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67" name="Freeform 2271"/>
                  <p:cNvSpPr>
                    <a:spLocks/>
                  </p:cNvSpPr>
                  <p:nvPr/>
                </p:nvSpPr>
                <p:spPr bwMode="auto">
                  <a:xfrm>
                    <a:off x="4321" y="3406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1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51" name="Group 2275"/>
                <p:cNvGrpSpPr>
                  <a:grpSpLocks/>
                </p:cNvGrpSpPr>
                <p:nvPr/>
              </p:nvGrpSpPr>
              <p:grpSpPr bwMode="auto">
                <a:xfrm>
                  <a:off x="4334" y="3397"/>
                  <a:ext cx="182" cy="18"/>
                  <a:chOff x="4334" y="3397"/>
                  <a:chExt cx="182" cy="18"/>
                </a:xfrm>
              </p:grpSpPr>
              <p:sp>
                <p:nvSpPr>
                  <p:cNvPr id="1461" name="Freeform 2273"/>
                  <p:cNvSpPr>
                    <a:spLocks/>
                  </p:cNvSpPr>
                  <p:nvPr/>
                </p:nvSpPr>
                <p:spPr bwMode="auto">
                  <a:xfrm>
                    <a:off x="4334" y="3397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80" y="2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9" y="40"/>
                      </a:cxn>
                      <a:cxn ang="0">
                        <a:pos x="380" y="2"/>
                      </a:cxn>
                    </a:cxnLst>
                    <a:rect l="0" t="0" r="r" b="b"/>
                    <a:pathLst>
                      <a:path w="759" h="74">
                        <a:moveTo>
                          <a:pt x="380" y="2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4"/>
                          <a:pt x="170" y="71"/>
                          <a:pt x="379" y="72"/>
                        </a:cubicBezTo>
                        <a:cubicBezTo>
                          <a:pt x="589" y="74"/>
                          <a:pt x="758" y="60"/>
                          <a:pt x="759" y="40"/>
                        </a:cubicBezTo>
                        <a:cubicBezTo>
                          <a:pt x="759" y="21"/>
                          <a:pt x="589" y="3"/>
                          <a:pt x="380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62" name="Freeform 2274"/>
                  <p:cNvSpPr>
                    <a:spLocks/>
                  </p:cNvSpPr>
                  <p:nvPr/>
                </p:nvSpPr>
                <p:spPr bwMode="auto">
                  <a:xfrm>
                    <a:off x="4334" y="3397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2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52" name="Group 2278"/>
                <p:cNvGrpSpPr>
                  <a:grpSpLocks/>
                </p:cNvGrpSpPr>
                <p:nvPr/>
              </p:nvGrpSpPr>
              <p:grpSpPr bwMode="auto">
                <a:xfrm>
                  <a:off x="4339" y="3398"/>
                  <a:ext cx="171" cy="17"/>
                  <a:chOff x="4339" y="3398"/>
                  <a:chExt cx="171" cy="17"/>
                </a:xfrm>
              </p:grpSpPr>
              <p:sp>
                <p:nvSpPr>
                  <p:cNvPr id="1459" name="Freeform 2276"/>
                  <p:cNvSpPr>
                    <a:spLocks/>
                  </p:cNvSpPr>
                  <p:nvPr/>
                </p:nvSpPr>
                <p:spPr bwMode="auto">
                  <a:xfrm>
                    <a:off x="4339" y="3398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2"/>
                      </a:cxn>
                      <a:cxn ang="0">
                        <a:pos x="0" y="32"/>
                      </a:cxn>
                      <a:cxn ang="0">
                        <a:pos x="356" y="68"/>
                      </a:cxn>
                      <a:cxn ang="0">
                        <a:pos x="713" y="38"/>
                      </a:cxn>
                      <a:cxn ang="0">
                        <a:pos x="357" y="2"/>
                      </a:cxn>
                    </a:cxnLst>
                    <a:rect l="0" t="0" r="r" b="b"/>
                    <a:pathLst>
                      <a:path w="713" h="70">
                        <a:moveTo>
                          <a:pt x="357" y="2"/>
                        </a:moveTo>
                        <a:cubicBezTo>
                          <a:pt x="160" y="0"/>
                          <a:pt x="0" y="14"/>
                          <a:pt x="0" y="32"/>
                        </a:cubicBezTo>
                        <a:cubicBezTo>
                          <a:pt x="0" y="51"/>
                          <a:pt x="159" y="67"/>
                          <a:pt x="356" y="68"/>
                        </a:cubicBezTo>
                        <a:cubicBezTo>
                          <a:pt x="553" y="70"/>
                          <a:pt x="712" y="56"/>
                          <a:pt x="713" y="38"/>
                        </a:cubicBezTo>
                        <a:cubicBezTo>
                          <a:pt x="713" y="20"/>
                          <a:pt x="553" y="3"/>
                          <a:pt x="357" y="2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60" name="Freeform 2277"/>
                  <p:cNvSpPr>
                    <a:spLocks/>
                  </p:cNvSpPr>
                  <p:nvPr/>
                </p:nvSpPr>
                <p:spPr bwMode="auto">
                  <a:xfrm>
                    <a:off x="4339" y="3398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7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7"/>
                        </a:cubicBezTo>
                        <a:cubicBezTo>
                          <a:pt x="0" y="12"/>
                          <a:pt x="38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1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53" name="Group 2283"/>
                <p:cNvGrpSpPr>
                  <a:grpSpLocks/>
                </p:cNvGrpSpPr>
                <p:nvPr/>
              </p:nvGrpSpPr>
              <p:grpSpPr bwMode="auto">
                <a:xfrm>
                  <a:off x="4373" y="3333"/>
                  <a:ext cx="105" cy="79"/>
                  <a:chOff x="4373" y="3333"/>
                  <a:chExt cx="105" cy="79"/>
                </a:xfrm>
              </p:grpSpPr>
              <p:sp>
                <p:nvSpPr>
                  <p:cNvPr id="1455" name="Freeform 2279"/>
                  <p:cNvSpPr>
                    <a:spLocks/>
                  </p:cNvSpPr>
                  <p:nvPr/>
                </p:nvSpPr>
                <p:spPr bwMode="auto">
                  <a:xfrm>
                    <a:off x="4373" y="3333"/>
                    <a:ext cx="105" cy="79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56" name="Freeform 2280"/>
                  <p:cNvSpPr>
                    <a:spLocks/>
                  </p:cNvSpPr>
                  <p:nvPr/>
                </p:nvSpPr>
                <p:spPr bwMode="auto">
                  <a:xfrm>
                    <a:off x="4374" y="3333"/>
                    <a:ext cx="104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6" y="71"/>
                      </a:cxn>
                      <a:cxn ang="0">
                        <a:pos x="433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3" h="72">
                        <a:moveTo>
                          <a:pt x="0" y="34"/>
                        </a:moveTo>
                        <a:cubicBezTo>
                          <a:pt x="0" y="53"/>
                          <a:pt x="97" y="70"/>
                          <a:pt x="216" y="71"/>
                        </a:cubicBezTo>
                        <a:cubicBezTo>
                          <a:pt x="336" y="72"/>
                          <a:pt x="433" y="57"/>
                          <a:pt x="433" y="38"/>
                        </a:cubicBezTo>
                        <a:cubicBezTo>
                          <a:pt x="433" y="18"/>
                          <a:pt x="336" y="2"/>
                          <a:pt x="217" y="1"/>
                        </a:cubicBezTo>
                        <a:cubicBezTo>
                          <a:pt x="97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57" name="Freeform 2281"/>
                  <p:cNvSpPr>
                    <a:spLocks/>
                  </p:cNvSpPr>
                  <p:nvPr/>
                </p:nvSpPr>
                <p:spPr bwMode="auto">
                  <a:xfrm>
                    <a:off x="4373" y="3333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6" y="326"/>
                      </a:cxn>
                      <a:cxn ang="0">
                        <a:pos x="433" y="293"/>
                      </a:cxn>
                      <a:cxn ang="0">
                        <a:pos x="435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5" h="327">
                        <a:moveTo>
                          <a:pt x="219" y="1"/>
                        </a:moveTo>
                        <a:cubicBezTo>
                          <a:pt x="99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6" y="325"/>
                          <a:pt x="216" y="326"/>
                        </a:cubicBezTo>
                        <a:cubicBezTo>
                          <a:pt x="336" y="327"/>
                          <a:pt x="433" y="312"/>
                          <a:pt x="433" y="293"/>
                        </a:cubicBezTo>
                        <a:lnTo>
                          <a:pt x="435" y="38"/>
                        </a:lnTo>
                        <a:cubicBezTo>
                          <a:pt x="435" y="18"/>
                          <a:pt x="338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58" name="Freeform 2282"/>
                  <p:cNvSpPr>
                    <a:spLocks/>
                  </p:cNvSpPr>
                  <p:nvPr/>
                </p:nvSpPr>
                <p:spPr bwMode="auto">
                  <a:xfrm>
                    <a:off x="4374" y="3341"/>
                    <a:ext cx="104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1" y="9"/>
                      </a:cxn>
                      <a:cxn ang="0">
                        <a:pos x="104" y="1"/>
                      </a:cxn>
                    </a:cxnLst>
                    <a:rect l="0" t="0" r="r" b="b"/>
                    <a:pathLst>
                      <a:path w="104" h="9">
                        <a:moveTo>
                          <a:pt x="0" y="0"/>
                        </a:moveTo>
                        <a:cubicBezTo>
                          <a:pt x="0" y="5"/>
                          <a:pt x="23" y="9"/>
                          <a:pt x="51" y="9"/>
                        </a:cubicBezTo>
                        <a:cubicBezTo>
                          <a:pt x="80" y="9"/>
                          <a:pt x="104" y="6"/>
                          <a:pt x="104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454" name="Freeform 2284"/>
                <p:cNvSpPr>
                  <a:spLocks/>
                </p:cNvSpPr>
                <p:nvPr/>
              </p:nvSpPr>
              <p:spPr bwMode="auto">
                <a:xfrm>
                  <a:off x="4382" y="3333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8" y="1"/>
                    </a:cxn>
                    <a:cxn ang="0">
                      <a:pos x="0" y="29"/>
                    </a:cxn>
                    <a:cxn ang="0">
                      <a:pos x="177" y="59"/>
                    </a:cxn>
                    <a:cxn ang="0">
                      <a:pos x="354" y="32"/>
                    </a:cxn>
                    <a:cxn ang="0">
                      <a:pos x="178" y="1"/>
                    </a:cxn>
                  </a:cxnLst>
                  <a:rect l="0" t="0" r="r" b="b"/>
                  <a:pathLst>
                    <a:path w="355" h="60">
                      <a:moveTo>
                        <a:pt x="178" y="1"/>
                      </a:moveTo>
                      <a:cubicBezTo>
                        <a:pt x="80" y="0"/>
                        <a:pt x="0" y="13"/>
                        <a:pt x="0" y="29"/>
                      </a:cubicBezTo>
                      <a:cubicBezTo>
                        <a:pt x="0" y="45"/>
                        <a:pt x="79" y="59"/>
                        <a:pt x="177" y="59"/>
                      </a:cubicBezTo>
                      <a:cubicBezTo>
                        <a:pt x="275" y="60"/>
                        <a:pt x="354" y="48"/>
                        <a:pt x="354" y="32"/>
                      </a:cubicBezTo>
                      <a:cubicBezTo>
                        <a:pt x="355" y="15"/>
                        <a:pt x="275" y="2"/>
                        <a:pt x="178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31" name="Group 2304"/>
              <p:cNvGrpSpPr>
                <a:grpSpLocks/>
              </p:cNvGrpSpPr>
              <p:nvPr/>
            </p:nvGrpSpPr>
            <p:grpSpPr bwMode="auto">
              <a:xfrm>
                <a:off x="4570" y="3327"/>
                <a:ext cx="216" cy="121"/>
                <a:chOff x="4570" y="3327"/>
                <a:chExt cx="216" cy="121"/>
              </a:xfrm>
            </p:grpSpPr>
            <p:grpSp>
              <p:nvGrpSpPr>
                <p:cNvPr id="1432" name="Group 2291"/>
                <p:cNvGrpSpPr>
                  <a:grpSpLocks/>
                </p:cNvGrpSpPr>
                <p:nvPr/>
              </p:nvGrpSpPr>
              <p:grpSpPr bwMode="auto">
                <a:xfrm>
                  <a:off x="4570" y="3389"/>
                  <a:ext cx="216" cy="59"/>
                  <a:chOff x="4570" y="3389"/>
                  <a:chExt cx="216" cy="59"/>
                </a:xfrm>
              </p:grpSpPr>
              <p:sp>
                <p:nvSpPr>
                  <p:cNvPr id="1445" name="Freeform 2286"/>
                  <p:cNvSpPr>
                    <a:spLocks/>
                  </p:cNvSpPr>
                  <p:nvPr/>
                </p:nvSpPr>
                <p:spPr bwMode="auto">
                  <a:xfrm>
                    <a:off x="4578" y="3397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5"/>
                      </a:cxn>
                      <a:cxn ang="0">
                        <a:pos x="1" y="160"/>
                      </a:cxn>
                      <a:cxn ang="0">
                        <a:pos x="433" y="210"/>
                      </a:cxn>
                      <a:cxn ang="0">
                        <a:pos x="867" y="167"/>
                      </a:cxn>
                      <a:cxn ang="0">
                        <a:pos x="868" y="52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2">
                        <a:moveTo>
                          <a:pt x="435" y="2"/>
                        </a:moveTo>
                        <a:cubicBezTo>
                          <a:pt x="196" y="0"/>
                          <a:pt x="2" y="19"/>
                          <a:pt x="1" y="45"/>
                        </a:cubicBezTo>
                        <a:lnTo>
                          <a:pt x="1" y="160"/>
                        </a:lnTo>
                        <a:cubicBezTo>
                          <a:pt x="0" y="185"/>
                          <a:pt x="194" y="208"/>
                          <a:pt x="433" y="210"/>
                        </a:cubicBezTo>
                        <a:cubicBezTo>
                          <a:pt x="673" y="212"/>
                          <a:pt x="867" y="192"/>
                          <a:pt x="867" y="167"/>
                        </a:cubicBezTo>
                        <a:lnTo>
                          <a:pt x="868" y="52"/>
                        </a:lnTo>
                        <a:cubicBezTo>
                          <a:pt x="868" y="26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F6FB5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6" name="Freeform 2287"/>
                  <p:cNvSpPr>
                    <a:spLocks/>
                  </p:cNvSpPr>
                  <p:nvPr/>
                </p:nvSpPr>
                <p:spPr bwMode="auto">
                  <a:xfrm>
                    <a:off x="4570" y="3389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7" name="Freeform 2288"/>
                  <p:cNvSpPr>
                    <a:spLocks/>
                  </p:cNvSpPr>
                  <p:nvPr/>
                </p:nvSpPr>
                <p:spPr bwMode="auto">
                  <a:xfrm>
                    <a:off x="4570" y="3389"/>
                    <a:ext cx="208" cy="23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433" y="96"/>
                      </a:cxn>
                      <a:cxn ang="0">
                        <a:pos x="867" y="53"/>
                      </a:cxn>
                      <a:cxn ang="0">
                        <a:pos x="434" y="2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67" h="98">
                        <a:moveTo>
                          <a:pt x="0" y="46"/>
                        </a:moveTo>
                        <a:cubicBezTo>
                          <a:pt x="0" y="72"/>
                          <a:pt x="194" y="94"/>
                          <a:pt x="433" y="96"/>
                        </a:cubicBezTo>
                        <a:cubicBezTo>
                          <a:pt x="672" y="98"/>
                          <a:pt x="867" y="79"/>
                          <a:pt x="867" y="53"/>
                        </a:cubicBezTo>
                        <a:cubicBezTo>
                          <a:pt x="867" y="27"/>
                          <a:pt x="673" y="4"/>
                          <a:pt x="434" y="2"/>
                        </a:cubicBezTo>
                        <a:cubicBezTo>
                          <a:pt x="194" y="0"/>
                          <a:pt x="0" y="20"/>
                          <a:pt x="0" y="4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8" name="Freeform 2289"/>
                  <p:cNvSpPr>
                    <a:spLocks/>
                  </p:cNvSpPr>
                  <p:nvPr/>
                </p:nvSpPr>
                <p:spPr bwMode="auto">
                  <a:xfrm>
                    <a:off x="4570" y="3389"/>
                    <a:ext cx="208" cy="51"/>
                  </a:xfrm>
                  <a:custGeom>
                    <a:avLst/>
                    <a:gdLst/>
                    <a:ahLst/>
                    <a:cxnLst>
                      <a:cxn ang="0">
                        <a:pos x="435" y="2"/>
                      </a:cxn>
                      <a:cxn ang="0">
                        <a:pos x="1" y="46"/>
                      </a:cxn>
                      <a:cxn ang="0">
                        <a:pos x="0" y="160"/>
                      </a:cxn>
                      <a:cxn ang="0">
                        <a:pos x="433" y="211"/>
                      </a:cxn>
                      <a:cxn ang="0">
                        <a:pos x="867" y="167"/>
                      </a:cxn>
                      <a:cxn ang="0">
                        <a:pos x="868" y="53"/>
                      </a:cxn>
                      <a:cxn ang="0">
                        <a:pos x="435" y="2"/>
                      </a:cxn>
                    </a:cxnLst>
                    <a:rect l="0" t="0" r="r" b="b"/>
                    <a:pathLst>
                      <a:path w="868" h="213">
                        <a:moveTo>
                          <a:pt x="435" y="2"/>
                        </a:moveTo>
                        <a:cubicBezTo>
                          <a:pt x="195" y="0"/>
                          <a:pt x="1" y="20"/>
                          <a:pt x="1" y="46"/>
                        </a:cubicBezTo>
                        <a:lnTo>
                          <a:pt x="0" y="160"/>
                        </a:lnTo>
                        <a:cubicBezTo>
                          <a:pt x="0" y="186"/>
                          <a:pt x="194" y="209"/>
                          <a:pt x="433" y="211"/>
                        </a:cubicBezTo>
                        <a:cubicBezTo>
                          <a:pt x="672" y="213"/>
                          <a:pt x="867" y="193"/>
                          <a:pt x="867" y="167"/>
                        </a:cubicBezTo>
                        <a:lnTo>
                          <a:pt x="868" y="53"/>
                        </a:lnTo>
                        <a:cubicBezTo>
                          <a:pt x="868" y="27"/>
                          <a:pt x="674" y="4"/>
                          <a:pt x="435" y="2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9" name="Freeform 2290"/>
                  <p:cNvSpPr>
                    <a:spLocks/>
                  </p:cNvSpPr>
                  <p:nvPr/>
                </p:nvSpPr>
                <p:spPr bwMode="auto">
                  <a:xfrm>
                    <a:off x="4570" y="3400"/>
                    <a:ext cx="208" cy="1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4" y="12"/>
                      </a:cxn>
                      <a:cxn ang="0">
                        <a:pos x="208" y="1"/>
                      </a:cxn>
                    </a:cxnLst>
                    <a:rect l="0" t="0" r="r" b="b"/>
                    <a:pathLst>
                      <a:path w="208" h="12">
                        <a:moveTo>
                          <a:pt x="0" y="0"/>
                        </a:moveTo>
                        <a:cubicBezTo>
                          <a:pt x="0" y="6"/>
                          <a:pt x="47" y="11"/>
                          <a:pt x="104" y="12"/>
                        </a:cubicBezTo>
                        <a:cubicBezTo>
                          <a:pt x="162" y="12"/>
                          <a:pt x="208" y="8"/>
                          <a:pt x="208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33" name="Group 2294"/>
                <p:cNvGrpSpPr>
                  <a:grpSpLocks/>
                </p:cNvGrpSpPr>
                <p:nvPr/>
              </p:nvGrpSpPr>
              <p:grpSpPr bwMode="auto">
                <a:xfrm>
                  <a:off x="4583" y="3391"/>
                  <a:ext cx="182" cy="18"/>
                  <a:chOff x="4583" y="3391"/>
                  <a:chExt cx="182" cy="18"/>
                </a:xfrm>
              </p:grpSpPr>
              <p:sp>
                <p:nvSpPr>
                  <p:cNvPr id="1443" name="Freeform 2292"/>
                  <p:cNvSpPr>
                    <a:spLocks/>
                  </p:cNvSpPr>
                  <p:nvPr/>
                </p:nvSpPr>
                <p:spPr bwMode="auto">
                  <a:xfrm>
                    <a:off x="4583" y="3391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379" y="2"/>
                      </a:cxn>
                      <a:cxn ang="0">
                        <a:pos x="0" y="34"/>
                      </a:cxn>
                      <a:cxn ang="0">
                        <a:pos x="379" y="72"/>
                      </a:cxn>
                      <a:cxn ang="0">
                        <a:pos x="758" y="40"/>
                      </a:cxn>
                      <a:cxn ang="0">
                        <a:pos x="379" y="2"/>
                      </a:cxn>
                    </a:cxnLst>
                    <a:rect l="0" t="0" r="r" b="b"/>
                    <a:pathLst>
                      <a:path w="758" h="74">
                        <a:moveTo>
                          <a:pt x="379" y="2"/>
                        </a:moveTo>
                        <a:cubicBezTo>
                          <a:pt x="170" y="0"/>
                          <a:pt x="0" y="14"/>
                          <a:pt x="0" y="34"/>
                        </a:cubicBezTo>
                        <a:cubicBezTo>
                          <a:pt x="0" y="54"/>
                          <a:pt x="169" y="71"/>
                          <a:pt x="379" y="72"/>
                        </a:cubicBezTo>
                        <a:cubicBezTo>
                          <a:pt x="588" y="74"/>
                          <a:pt x="758" y="60"/>
                          <a:pt x="758" y="40"/>
                        </a:cubicBezTo>
                        <a:cubicBezTo>
                          <a:pt x="758" y="21"/>
                          <a:pt x="589" y="3"/>
                          <a:pt x="379" y="2"/>
                        </a:cubicBezTo>
                      </a:path>
                    </a:pathLst>
                  </a:custGeom>
                  <a:solidFill>
                    <a:srgbClr val="969696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4" name="Freeform 2293"/>
                  <p:cNvSpPr>
                    <a:spLocks/>
                  </p:cNvSpPr>
                  <p:nvPr/>
                </p:nvSpPr>
                <p:spPr bwMode="auto">
                  <a:xfrm>
                    <a:off x="4583" y="3391"/>
                    <a:ext cx="182" cy="18"/>
                  </a:xfrm>
                  <a:custGeom>
                    <a:avLst/>
                    <a:gdLst/>
                    <a:ahLst/>
                    <a:cxnLst>
                      <a:cxn ang="0">
                        <a:pos x="91" y="0"/>
                      </a:cxn>
                      <a:cxn ang="0">
                        <a:pos x="0" y="8"/>
                      </a:cxn>
                      <a:cxn ang="0">
                        <a:pos x="91" y="17"/>
                      </a:cxn>
                      <a:cxn ang="0">
                        <a:pos x="182" y="9"/>
                      </a:cxn>
                      <a:cxn ang="0">
                        <a:pos x="91" y="0"/>
                      </a:cxn>
                    </a:cxnLst>
                    <a:rect l="0" t="0" r="r" b="b"/>
                    <a:pathLst>
                      <a:path w="182" h="18">
                        <a:moveTo>
                          <a:pt x="91" y="0"/>
                        </a:moveTo>
                        <a:cubicBezTo>
                          <a:pt x="41" y="0"/>
                          <a:pt x="0" y="3"/>
                          <a:pt x="0" y="8"/>
                        </a:cubicBezTo>
                        <a:cubicBezTo>
                          <a:pt x="0" y="13"/>
                          <a:pt x="41" y="17"/>
                          <a:pt x="91" y="17"/>
                        </a:cubicBezTo>
                        <a:cubicBezTo>
                          <a:pt x="141" y="18"/>
                          <a:pt x="182" y="14"/>
                          <a:pt x="182" y="9"/>
                        </a:cubicBezTo>
                        <a:cubicBezTo>
                          <a:pt x="182" y="5"/>
                          <a:pt x="142" y="1"/>
                          <a:pt x="91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34" name="Group 2297"/>
                <p:cNvGrpSpPr>
                  <a:grpSpLocks/>
                </p:cNvGrpSpPr>
                <p:nvPr/>
              </p:nvGrpSpPr>
              <p:grpSpPr bwMode="auto">
                <a:xfrm>
                  <a:off x="4588" y="3392"/>
                  <a:ext cx="171" cy="17"/>
                  <a:chOff x="4588" y="3392"/>
                  <a:chExt cx="171" cy="17"/>
                </a:xfrm>
              </p:grpSpPr>
              <p:sp>
                <p:nvSpPr>
                  <p:cNvPr id="1441" name="Freeform 2295"/>
                  <p:cNvSpPr>
                    <a:spLocks/>
                  </p:cNvSpPr>
                  <p:nvPr/>
                </p:nvSpPr>
                <p:spPr bwMode="auto">
                  <a:xfrm>
                    <a:off x="4588" y="3392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357" y="2"/>
                      </a:cxn>
                      <a:cxn ang="0">
                        <a:pos x="1" y="32"/>
                      </a:cxn>
                      <a:cxn ang="0">
                        <a:pos x="357" y="68"/>
                      </a:cxn>
                      <a:cxn ang="0">
                        <a:pos x="713" y="38"/>
                      </a:cxn>
                      <a:cxn ang="0">
                        <a:pos x="357" y="2"/>
                      </a:cxn>
                    </a:cxnLst>
                    <a:rect l="0" t="0" r="r" b="b"/>
                    <a:pathLst>
                      <a:path w="713" h="70">
                        <a:moveTo>
                          <a:pt x="357" y="2"/>
                        </a:moveTo>
                        <a:cubicBezTo>
                          <a:pt x="160" y="0"/>
                          <a:pt x="1" y="14"/>
                          <a:pt x="1" y="32"/>
                        </a:cubicBezTo>
                        <a:cubicBezTo>
                          <a:pt x="0" y="51"/>
                          <a:pt x="160" y="67"/>
                          <a:pt x="357" y="68"/>
                        </a:cubicBezTo>
                        <a:cubicBezTo>
                          <a:pt x="553" y="70"/>
                          <a:pt x="713" y="56"/>
                          <a:pt x="713" y="38"/>
                        </a:cubicBezTo>
                        <a:cubicBezTo>
                          <a:pt x="713" y="20"/>
                          <a:pt x="554" y="3"/>
                          <a:pt x="357" y="2"/>
                        </a:cubicBezTo>
                      </a:path>
                    </a:pathLst>
                  </a:cu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2" name="Freeform 2296"/>
                  <p:cNvSpPr>
                    <a:spLocks/>
                  </p:cNvSpPr>
                  <p:nvPr/>
                </p:nvSpPr>
                <p:spPr bwMode="auto">
                  <a:xfrm>
                    <a:off x="4588" y="3392"/>
                    <a:ext cx="171" cy="1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0" y="7"/>
                      </a:cxn>
                      <a:cxn ang="0">
                        <a:pos x="86" y="16"/>
                      </a:cxn>
                      <a:cxn ang="0">
                        <a:pos x="171" y="9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171" h="17">
                        <a:moveTo>
                          <a:pt x="86" y="0"/>
                        </a:moveTo>
                        <a:cubicBezTo>
                          <a:pt x="39" y="0"/>
                          <a:pt x="0" y="3"/>
                          <a:pt x="0" y="7"/>
                        </a:cubicBezTo>
                        <a:cubicBezTo>
                          <a:pt x="0" y="12"/>
                          <a:pt x="39" y="16"/>
                          <a:pt x="86" y="16"/>
                        </a:cubicBezTo>
                        <a:cubicBezTo>
                          <a:pt x="133" y="17"/>
                          <a:pt x="171" y="13"/>
                          <a:pt x="171" y="9"/>
                        </a:cubicBezTo>
                        <a:cubicBezTo>
                          <a:pt x="171" y="5"/>
                          <a:pt x="133" y="1"/>
                          <a:pt x="86" y="0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35" name="Group 2302"/>
                <p:cNvGrpSpPr>
                  <a:grpSpLocks/>
                </p:cNvGrpSpPr>
                <p:nvPr/>
              </p:nvGrpSpPr>
              <p:grpSpPr bwMode="auto">
                <a:xfrm>
                  <a:off x="4622" y="3327"/>
                  <a:ext cx="105" cy="79"/>
                  <a:chOff x="4622" y="3327"/>
                  <a:chExt cx="105" cy="79"/>
                </a:xfrm>
              </p:grpSpPr>
              <p:sp>
                <p:nvSpPr>
                  <p:cNvPr id="1437" name="Freeform 2298"/>
                  <p:cNvSpPr>
                    <a:spLocks/>
                  </p:cNvSpPr>
                  <p:nvPr/>
                </p:nvSpPr>
                <p:spPr bwMode="auto">
                  <a:xfrm>
                    <a:off x="4622" y="3327"/>
                    <a:ext cx="105" cy="79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38" name="Freeform 2299"/>
                  <p:cNvSpPr>
                    <a:spLocks/>
                  </p:cNvSpPr>
                  <p:nvPr/>
                </p:nvSpPr>
                <p:spPr bwMode="auto">
                  <a:xfrm>
                    <a:off x="4622" y="3327"/>
                    <a:ext cx="105" cy="17"/>
                  </a:xfrm>
                  <a:custGeom>
                    <a:avLst/>
                    <a:gdLst/>
                    <a:ahLst/>
                    <a:cxnLst>
                      <a:cxn ang="0">
                        <a:pos x="0" y="34"/>
                      </a:cxn>
                      <a:cxn ang="0">
                        <a:pos x="217" y="71"/>
                      </a:cxn>
                      <a:cxn ang="0">
                        <a:pos x="434" y="38"/>
                      </a:cxn>
                      <a:cxn ang="0">
                        <a:pos x="217" y="1"/>
                      </a:cxn>
                      <a:cxn ang="0">
                        <a:pos x="0" y="34"/>
                      </a:cxn>
                    </a:cxnLst>
                    <a:rect l="0" t="0" r="r" b="b"/>
                    <a:pathLst>
                      <a:path w="434" h="72">
                        <a:moveTo>
                          <a:pt x="0" y="34"/>
                        </a:moveTo>
                        <a:cubicBezTo>
                          <a:pt x="0" y="53"/>
                          <a:pt x="97" y="70"/>
                          <a:pt x="217" y="71"/>
                        </a:cubicBezTo>
                        <a:cubicBezTo>
                          <a:pt x="336" y="72"/>
                          <a:pt x="434" y="57"/>
                          <a:pt x="434" y="38"/>
                        </a:cubicBezTo>
                        <a:cubicBezTo>
                          <a:pt x="434" y="18"/>
                          <a:pt x="337" y="2"/>
                          <a:pt x="217" y="1"/>
                        </a:cubicBezTo>
                        <a:cubicBezTo>
                          <a:pt x="98" y="0"/>
                          <a:pt x="0" y="15"/>
                          <a:pt x="0" y="34"/>
                        </a:cubicBezTo>
                      </a:path>
                    </a:pathLst>
                  </a:custGeom>
                  <a:solidFill>
                    <a:srgbClr val="CDCDC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39" name="Freeform 2300"/>
                  <p:cNvSpPr>
                    <a:spLocks/>
                  </p:cNvSpPr>
                  <p:nvPr/>
                </p:nvSpPr>
                <p:spPr bwMode="auto">
                  <a:xfrm>
                    <a:off x="4622" y="3327"/>
                    <a:ext cx="105" cy="78"/>
                  </a:xfrm>
                  <a:custGeom>
                    <a:avLst/>
                    <a:gdLst/>
                    <a:ahLst/>
                    <a:cxnLst>
                      <a:cxn ang="0">
                        <a:pos x="219" y="1"/>
                      </a:cxn>
                      <a:cxn ang="0">
                        <a:pos x="2" y="34"/>
                      </a:cxn>
                      <a:cxn ang="0">
                        <a:pos x="0" y="289"/>
                      </a:cxn>
                      <a:cxn ang="0">
                        <a:pos x="217" y="326"/>
                      </a:cxn>
                      <a:cxn ang="0">
                        <a:pos x="434" y="293"/>
                      </a:cxn>
                      <a:cxn ang="0">
                        <a:pos x="436" y="38"/>
                      </a:cxn>
                      <a:cxn ang="0">
                        <a:pos x="219" y="1"/>
                      </a:cxn>
                    </a:cxnLst>
                    <a:rect l="0" t="0" r="r" b="b"/>
                    <a:pathLst>
                      <a:path w="436" h="327">
                        <a:moveTo>
                          <a:pt x="219" y="1"/>
                        </a:moveTo>
                        <a:cubicBezTo>
                          <a:pt x="100" y="0"/>
                          <a:pt x="2" y="15"/>
                          <a:pt x="2" y="34"/>
                        </a:cubicBezTo>
                        <a:lnTo>
                          <a:pt x="0" y="289"/>
                        </a:lnTo>
                        <a:cubicBezTo>
                          <a:pt x="0" y="309"/>
                          <a:pt x="97" y="325"/>
                          <a:pt x="217" y="326"/>
                        </a:cubicBezTo>
                        <a:cubicBezTo>
                          <a:pt x="336" y="327"/>
                          <a:pt x="433" y="312"/>
                          <a:pt x="434" y="293"/>
                        </a:cubicBezTo>
                        <a:lnTo>
                          <a:pt x="436" y="38"/>
                        </a:lnTo>
                        <a:cubicBezTo>
                          <a:pt x="436" y="18"/>
                          <a:pt x="339" y="2"/>
                          <a:pt x="219" y="1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440" name="Freeform 2301"/>
                  <p:cNvSpPr>
                    <a:spLocks/>
                  </p:cNvSpPr>
                  <p:nvPr/>
                </p:nvSpPr>
                <p:spPr bwMode="auto">
                  <a:xfrm>
                    <a:off x="4622" y="3335"/>
                    <a:ext cx="105" cy="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3" y="9"/>
                      </a:cxn>
                      <a:cxn ang="0">
                        <a:pos x="105" y="1"/>
                      </a:cxn>
                    </a:cxnLst>
                    <a:rect l="0" t="0" r="r" b="b"/>
                    <a:pathLst>
                      <a:path w="105" h="9">
                        <a:moveTo>
                          <a:pt x="0" y="0"/>
                        </a:moveTo>
                        <a:cubicBezTo>
                          <a:pt x="0" y="5"/>
                          <a:pt x="24" y="9"/>
                          <a:pt x="53" y="9"/>
                        </a:cubicBezTo>
                        <a:cubicBezTo>
                          <a:pt x="81" y="9"/>
                          <a:pt x="105" y="6"/>
                          <a:pt x="105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969696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436" name="Freeform 2303"/>
                <p:cNvSpPr>
                  <a:spLocks/>
                </p:cNvSpPr>
                <p:nvPr/>
              </p:nvSpPr>
              <p:spPr bwMode="auto">
                <a:xfrm>
                  <a:off x="4631" y="3327"/>
                  <a:ext cx="85" cy="14"/>
                </a:xfrm>
                <a:custGeom>
                  <a:avLst/>
                  <a:gdLst/>
                  <a:ahLst/>
                  <a:cxnLst>
                    <a:cxn ang="0">
                      <a:pos x="177" y="1"/>
                    </a:cxn>
                    <a:cxn ang="0">
                      <a:pos x="0" y="29"/>
                    </a:cxn>
                    <a:cxn ang="0">
                      <a:pos x="177" y="59"/>
                    </a:cxn>
                    <a:cxn ang="0">
                      <a:pos x="354" y="32"/>
                    </a:cxn>
                    <a:cxn ang="0">
                      <a:pos x="177" y="1"/>
                    </a:cxn>
                  </a:cxnLst>
                  <a:rect l="0" t="0" r="r" b="b"/>
                  <a:pathLst>
                    <a:path w="354" h="60">
                      <a:moveTo>
                        <a:pt x="177" y="1"/>
                      </a:moveTo>
                      <a:cubicBezTo>
                        <a:pt x="79" y="0"/>
                        <a:pt x="0" y="13"/>
                        <a:pt x="0" y="29"/>
                      </a:cubicBezTo>
                      <a:cubicBezTo>
                        <a:pt x="0" y="45"/>
                        <a:pt x="79" y="59"/>
                        <a:pt x="177" y="59"/>
                      </a:cubicBezTo>
                      <a:cubicBezTo>
                        <a:pt x="274" y="60"/>
                        <a:pt x="354" y="48"/>
                        <a:pt x="354" y="32"/>
                      </a:cubicBezTo>
                      <a:cubicBezTo>
                        <a:pt x="354" y="15"/>
                        <a:pt x="275" y="2"/>
                        <a:pt x="177" y="1"/>
                      </a:cubicBezTo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02" name="Group 2324"/>
            <p:cNvGrpSpPr>
              <a:grpSpLocks/>
            </p:cNvGrpSpPr>
            <p:nvPr/>
          </p:nvGrpSpPr>
          <p:grpSpPr bwMode="auto">
            <a:xfrm>
              <a:off x="6859588" y="4891088"/>
              <a:ext cx="344487" cy="192088"/>
              <a:chOff x="4321" y="3081"/>
              <a:chExt cx="217" cy="121"/>
            </a:xfrm>
          </p:grpSpPr>
          <p:grpSp>
            <p:nvGrpSpPr>
              <p:cNvPr id="1412" name="Group 2311"/>
              <p:cNvGrpSpPr>
                <a:grpSpLocks/>
              </p:cNvGrpSpPr>
              <p:nvPr/>
            </p:nvGrpSpPr>
            <p:grpSpPr bwMode="auto">
              <a:xfrm>
                <a:off x="4321" y="3143"/>
                <a:ext cx="217" cy="59"/>
                <a:chOff x="4321" y="3143"/>
                <a:chExt cx="217" cy="59"/>
              </a:xfrm>
            </p:grpSpPr>
            <p:sp>
              <p:nvSpPr>
                <p:cNvPr id="1425" name="Freeform 2306"/>
                <p:cNvSpPr>
                  <a:spLocks/>
                </p:cNvSpPr>
                <p:nvPr/>
              </p:nvSpPr>
              <p:spPr bwMode="auto">
                <a:xfrm>
                  <a:off x="4329" y="3151"/>
                  <a:ext cx="209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2" y="212"/>
                        <a:pt x="866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26" name="Freeform 2307"/>
                <p:cNvSpPr>
                  <a:spLocks/>
                </p:cNvSpPr>
                <p:nvPr/>
              </p:nvSpPr>
              <p:spPr bwMode="auto">
                <a:xfrm>
                  <a:off x="4321" y="314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6"/>
                    </a:cxn>
                    <a:cxn ang="0">
                      <a:pos x="1" y="160"/>
                    </a:cxn>
                    <a:cxn ang="0">
                      <a:pos x="434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2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4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5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27" name="Freeform 2308"/>
                <p:cNvSpPr>
                  <a:spLocks/>
                </p:cNvSpPr>
                <p:nvPr/>
              </p:nvSpPr>
              <p:spPr bwMode="auto">
                <a:xfrm>
                  <a:off x="4321" y="3143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1" y="46"/>
                    </a:cxn>
                    <a:cxn ang="0">
                      <a:pos x="434" y="96"/>
                    </a:cxn>
                    <a:cxn ang="0">
                      <a:pos x="867" y="53"/>
                    </a:cxn>
                    <a:cxn ang="0">
                      <a:pos x="434" y="2"/>
                    </a:cxn>
                    <a:cxn ang="0">
                      <a:pos x="1" y="46"/>
                    </a:cxn>
                  </a:cxnLst>
                  <a:rect l="0" t="0" r="r" b="b"/>
                  <a:pathLst>
                    <a:path w="867" h="98">
                      <a:moveTo>
                        <a:pt x="1" y="46"/>
                      </a:moveTo>
                      <a:cubicBezTo>
                        <a:pt x="0" y="72"/>
                        <a:pt x="194" y="94"/>
                        <a:pt x="434" y="96"/>
                      </a:cubicBezTo>
                      <a:cubicBezTo>
                        <a:pt x="673" y="98"/>
                        <a:pt x="867" y="79"/>
                        <a:pt x="867" y="53"/>
                      </a:cubicBezTo>
                      <a:cubicBezTo>
                        <a:pt x="867" y="27"/>
                        <a:pt x="674" y="4"/>
                        <a:pt x="434" y="2"/>
                      </a:cubicBezTo>
                      <a:cubicBezTo>
                        <a:pt x="195" y="0"/>
                        <a:pt x="1" y="20"/>
                        <a:pt x="1" y="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28" name="Freeform 2309"/>
                <p:cNvSpPr>
                  <a:spLocks/>
                </p:cNvSpPr>
                <p:nvPr/>
              </p:nvSpPr>
              <p:spPr bwMode="auto">
                <a:xfrm>
                  <a:off x="4321" y="314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6"/>
                    </a:cxn>
                    <a:cxn ang="0">
                      <a:pos x="1" y="160"/>
                    </a:cxn>
                    <a:cxn ang="0">
                      <a:pos x="434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2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4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5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29" name="Freeform 2310"/>
                <p:cNvSpPr>
                  <a:spLocks/>
                </p:cNvSpPr>
                <p:nvPr/>
              </p:nvSpPr>
              <p:spPr bwMode="auto">
                <a:xfrm>
                  <a:off x="4321" y="3154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1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13" name="Group 2314"/>
              <p:cNvGrpSpPr>
                <a:grpSpLocks/>
              </p:cNvGrpSpPr>
              <p:nvPr/>
            </p:nvGrpSpPr>
            <p:grpSpPr bwMode="auto">
              <a:xfrm>
                <a:off x="4334" y="3145"/>
                <a:ext cx="182" cy="18"/>
                <a:chOff x="4334" y="3145"/>
                <a:chExt cx="182" cy="18"/>
              </a:xfrm>
            </p:grpSpPr>
            <p:sp>
              <p:nvSpPr>
                <p:cNvPr id="1423" name="Freeform 2312"/>
                <p:cNvSpPr>
                  <a:spLocks/>
                </p:cNvSpPr>
                <p:nvPr/>
              </p:nvSpPr>
              <p:spPr bwMode="auto">
                <a:xfrm>
                  <a:off x="4334" y="3145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80" y="2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9" y="40"/>
                    </a:cxn>
                    <a:cxn ang="0">
                      <a:pos x="380" y="2"/>
                    </a:cxn>
                  </a:cxnLst>
                  <a:rect l="0" t="0" r="r" b="b"/>
                  <a:pathLst>
                    <a:path w="759" h="74">
                      <a:moveTo>
                        <a:pt x="380" y="2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4"/>
                        <a:pt x="170" y="71"/>
                        <a:pt x="379" y="72"/>
                      </a:cubicBezTo>
                      <a:cubicBezTo>
                        <a:pt x="589" y="74"/>
                        <a:pt x="758" y="60"/>
                        <a:pt x="759" y="40"/>
                      </a:cubicBezTo>
                      <a:cubicBezTo>
                        <a:pt x="759" y="21"/>
                        <a:pt x="589" y="3"/>
                        <a:pt x="380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24" name="Freeform 2313"/>
                <p:cNvSpPr>
                  <a:spLocks/>
                </p:cNvSpPr>
                <p:nvPr/>
              </p:nvSpPr>
              <p:spPr bwMode="auto">
                <a:xfrm>
                  <a:off x="4334" y="3145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2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14" name="Group 2317"/>
              <p:cNvGrpSpPr>
                <a:grpSpLocks/>
              </p:cNvGrpSpPr>
              <p:nvPr/>
            </p:nvGrpSpPr>
            <p:grpSpPr bwMode="auto">
              <a:xfrm>
                <a:off x="4339" y="3146"/>
                <a:ext cx="171" cy="17"/>
                <a:chOff x="4339" y="3146"/>
                <a:chExt cx="171" cy="17"/>
              </a:xfrm>
            </p:grpSpPr>
            <p:sp>
              <p:nvSpPr>
                <p:cNvPr id="1421" name="Freeform 2315"/>
                <p:cNvSpPr>
                  <a:spLocks/>
                </p:cNvSpPr>
                <p:nvPr/>
              </p:nvSpPr>
              <p:spPr bwMode="auto">
                <a:xfrm>
                  <a:off x="4339" y="3146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2"/>
                    </a:cxn>
                    <a:cxn ang="0">
                      <a:pos x="0" y="32"/>
                    </a:cxn>
                    <a:cxn ang="0">
                      <a:pos x="356" y="68"/>
                    </a:cxn>
                    <a:cxn ang="0">
                      <a:pos x="713" y="38"/>
                    </a:cxn>
                    <a:cxn ang="0">
                      <a:pos x="357" y="2"/>
                    </a:cxn>
                  </a:cxnLst>
                  <a:rect l="0" t="0" r="r" b="b"/>
                  <a:pathLst>
                    <a:path w="713" h="70">
                      <a:moveTo>
                        <a:pt x="357" y="2"/>
                      </a:moveTo>
                      <a:cubicBezTo>
                        <a:pt x="160" y="0"/>
                        <a:pt x="0" y="14"/>
                        <a:pt x="0" y="32"/>
                      </a:cubicBezTo>
                      <a:cubicBezTo>
                        <a:pt x="0" y="51"/>
                        <a:pt x="159" y="67"/>
                        <a:pt x="356" y="68"/>
                      </a:cubicBezTo>
                      <a:cubicBezTo>
                        <a:pt x="553" y="70"/>
                        <a:pt x="712" y="56"/>
                        <a:pt x="713" y="38"/>
                      </a:cubicBezTo>
                      <a:cubicBezTo>
                        <a:pt x="713" y="20"/>
                        <a:pt x="553" y="3"/>
                        <a:pt x="357" y="2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22" name="Freeform 2316"/>
                <p:cNvSpPr>
                  <a:spLocks/>
                </p:cNvSpPr>
                <p:nvPr/>
              </p:nvSpPr>
              <p:spPr bwMode="auto">
                <a:xfrm>
                  <a:off x="4339" y="3146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7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7"/>
                      </a:cubicBezTo>
                      <a:cubicBezTo>
                        <a:pt x="0" y="12"/>
                        <a:pt x="38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0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15" name="Group 2322"/>
              <p:cNvGrpSpPr>
                <a:grpSpLocks/>
              </p:cNvGrpSpPr>
              <p:nvPr/>
            </p:nvGrpSpPr>
            <p:grpSpPr bwMode="auto">
              <a:xfrm>
                <a:off x="4373" y="3081"/>
                <a:ext cx="105" cy="78"/>
                <a:chOff x="4373" y="3081"/>
                <a:chExt cx="105" cy="78"/>
              </a:xfrm>
            </p:grpSpPr>
            <p:sp>
              <p:nvSpPr>
                <p:cNvPr id="1417" name="Freeform 2318"/>
                <p:cNvSpPr>
                  <a:spLocks/>
                </p:cNvSpPr>
                <p:nvPr/>
              </p:nvSpPr>
              <p:spPr bwMode="auto">
                <a:xfrm>
                  <a:off x="4373" y="3081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18" name="Freeform 2319"/>
                <p:cNvSpPr>
                  <a:spLocks/>
                </p:cNvSpPr>
                <p:nvPr/>
              </p:nvSpPr>
              <p:spPr bwMode="auto">
                <a:xfrm>
                  <a:off x="4374" y="3081"/>
                  <a:ext cx="104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6" y="71"/>
                    </a:cxn>
                    <a:cxn ang="0">
                      <a:pos x="433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3" h="72">
                      <a:moveTo>
                        <a:pt x="0" y="34"/>
                      </a:moveTo>
                      <a:cubicBezTo>
                        <a:pt x="0" y="53"/>
                        <a:pt x="97" y="70"/>
                        <a:pt x="216" y="71"/>
                      </a:cubicBezTo>
                      <a:cubicBezTo>
                        <a:pt x="336" y="72"/>
                        <a:pt x="433" y="57"/>
                        <a:pt x="433" y="38"/>
                      </a:cubicBezTo>
                      <a:cubicBezTo>
                        <a:pt x="433" y="18"/>
                        <a:pt x="336" y="2"/>
                        <a:pt x="217" y="1"/>
                      </a:cubicBezTo>
                      <a:cubicBezTo>
                        <a:pt x="97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19" name="Freeform 2320"/>
                <p:cNvSpPr>
                  <a:spLocks/>
                </p:cNvSpPr>
                <p:nvPr/>
              </p:nvSpPr>
              <p:spPr bwMode="auto">
                <a:xfrm>
                  <a:off x="4373" y="3081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20" name="Freeform 2321"/>
                <p:cNvSpPr>
                  <a:spLocks/>
                </p:cNvSpPr>
                <p:nvPr/>
              </p:nvSpPr>
              <p:spPr bwMode="auto">
                <a:xfrm>
                  <a:off x="4374" y="3089"/>
                  <a:ext cx="104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1" y="9"/>
                    </a:cxn>
                    <a:cxn ang="0">
                      <a:pos x="104" y="1"/>
                    </a:cxn>
                  </a:cxnLst>
                  <a:rect l="0" t="0" r="r" b="b"/>
                  <a:pathLst>
                    <a:path w="104" h="9">
                      <a:moveTo>
                        <a:pt x="0" y="0"/>
                      </a:moveTo>
                      <a:cubicBezTo>
                        <a:pt x="0" y="5"/>
                        <a:pt x="23" y="9"/>
                        <a:pt x="51" y="9"/>
                      </a:cubicBezTo>
                      <a:cubicBezTo>
                        <a:pt x="80" y="9"/>
                        <a:pt x="104" y="6"/>
                        <a:pt x="104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416" name="Freeform 2323"/>
              <p:cNvSpPr>
                <a:spLocks/>
              </p:cNvSpPr>
              <p:nvPr/>
            </p:nvSpPr>
            <p:spPr bwMode="auto">
              <a:xfrm>
                <a:off x="4382" y="3081"/>
                <a:ext cx="85" cy="14"/>
              </a:xfrm>
              <a:custGeom>
                <a:avLst/>
                <a:gdLst/>
                <a:ahLst/>
                <a:cxnLst>
                  <a:cxn ang="0">
                    <a:pos x="178" y="1"/>
                  </a:cxn>
                  <a:cxn ang="0">
                    <a:pos x="0" y="29"/>
                  </a:cxn>
                  <a:cxn ang="0">
                    <a:pos x="177" y="59"/>
                  </a:cxn>
                  <a:cxn ang="0">
                    <a:pos x="354" y="32"/>
                  </a:cxn>
                  <a:cxn ang="0">
                    <a:pos x="178" y="1"/>
                  </a:cxn>
                </a:cxnLst>
                <a:rect l="0" t="0" r="r" b="b"/>
                <a:pathLst>
                  <a:path w="355" h="60">
                    <a:moveTo>
                      <a:pt x="178" y="1"/>
                    </a:moveTo>
                    <a:cubicBezTo>
                      <a:pt x="80" y="0"/>
                      <a:pt x="0" y="13"/>
                      <a:pt x="0" y="29"/>
                    </a:cubicBezTo>
                    <a:cubicBezTo>
                      <a:pt x="0" y="45"/>
                      <a:pt x="79" y="59"/>
                      <a:pt x="177" y="59"/>
                    </a:cubicBezTo>
                    <a:cubicBezTo>
                      <a:pt x="275" y="60"/>
                      <a:pt x="354" y="48"/>
                      <a:pt x="354" y="32"/>
                    </a:cubicBezTo>
                    <a:cubicBezTo>
                      <a:pt x="355" y="15"/>
                      <a:pt x="275" y="2"/>
                      <a:pt x="178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03" name="Group 2343"/>
            <p:cNvGrpSpPr>
              <a:grpSpLocks/>
            </p:cNvGrpSpPr>
            <p:nvPr/>
          </p:nvGrpSpPr>
          <p:grpSpPr bwMode="auto">
            <a:xfrm>
              <a:off x="7254875" y="4881563"/>
              <a:ext cx="342900" cy="192088"/>
              <a:chOff x="4570" y="3075"/>
              <a:chExt cx="216" cy="121"/>
            </a:xfrm>
          </p:grpSpPr>
          <p:grpSp>
            <p:nvGrpSpPr>
              <p:cNvPr id="1394" name="Group 2330"/>
              <p:cNvGrpSpPr>
                <a:grpSpLocks/>
              </p:cNvGrpSpPr>
              <p:nvPr/>
            </p:nvGrpSpPr>
            <p:grpSpPr bwMode="auto">
              <a:xfrm>
                <a:off x="4570" y="3137"/>
                <a:ext cx="216" cy="59"/>
                <a:chOff x="4570" y="3137"/>
                <a:chExt cx="216" cy="59"/>
              </a:xfrm>
            </p:grpSpPr>
            <p:sp>
              <p:nvSpPr>
                <p:cNvPr id="1407" name="Freeform 2325"/>
                <p:cNvSpPr>
                  <a:spLocks/>
                </p:cNvSpPr>
                <p:nvPr/>
              </p:nvSpPr>
              <p:spPr bwMode="auto">
                <a:xfrm>
                  <a:off x="4578" y="3145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1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1" y="45"/>
                      </a:cubicBezTo>
                      <a:lnTo>
                        <a:pt x="1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3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8" name="Freeform 2326"/>
                <p:cNvSpPr>
                  <a:spLocks/>
                </p:cNvSpPr>
                <p:nvPr/>
              </p:nvSpPr>
              <p:spPr bwMode="auto">
                <a:xfrm>
                  <a:off x="4570" y="3137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9" name="Freeform 2327"/>
                <p:cNvSpPr>
                  <a:spLocks/>
                </p:cNvSpPr>
                <p:nvPr/>
              </p:nvSpPr>
              <p:spPr bwMode="auto">
                <a:xfrm>
                  <a:off x="4570" y="3137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433" y="96"/>
                    </a:cxn>
                    <a:cxn ang="0">
                      <a:pos x="867" y="53"/>
                    </a:cxn>
                    <a:cxn ang="0">
                      <a:pos x="434" y="2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67" h="98">
                      <a:moveTo>
                        <a:pt x="0" y="46"/>
                      </a:moveTo>
                      <a:cubicBezTo>
                        <a:pt x="0" y="72"/>
                        <a:pt x="194" y="94"/>
                        <a:pt x="433" y="96"/>
                      </a:cubicBezTo>
                      <a:cubicBezTo>
                        <a:pt x="672" y="98"/>
                        <a:pt x="867" y="79"/>
                        <a:pt x="867" y="53"/>
                      </a:cubicBezTo>
                      <a:cubicBezTo>
                        <a:pt x="867" y="27"/>
                        <a:pt x="673" y="4"/>
                        <a:pt x="434" y="2"/>
                      </a:cubicBezTo>
                      <a:cubicBezTo>
                        <a:pt x="194" y="0"/>
                        <a:pt x="0" y="20"/>
                        <a:pt x="0" y="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10" name="Freeform 2328"/>
                <p:cNvSpPr>
                  <a:spLocks/>
                </p:cNvSpPr>
                <p:nvPr/>
              </p:nvSpPr>
              <p:spPr bwMode="auto">
                <a:xfrm>
                  <a:off x="4570" y="3137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11" name="Freeform 2329"/>
                <p:cNvSpPr>
                  <a:spLocks/>
                </p:cNvSpPr>
                <p:nvPr/>
              </p:nvSpPr>
              <p:spPr bwMode="auto">
                <a:xfrm>
                  <a:off x="4570" y="3148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0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95" name="Group 2333"/>
              <p:cNvGrpSpPr>
                <a:grpSpLocks/>
              </p:cNvGrpSpPr>
              <p:nvPr/>
            </p:nvGrpSpPr>
            <p:grpSpPr bwMode="auto">
              <a:xfrm>
                <a:off x="4583" y="3139"/>
                <a:ext cx="182" cy="18"/>
                <a:chOff x="4583" y="3139"/>
                <a:chExt cx="182" cy="18"/>
              </a:xfrm>
            </p:grpSpPr>
            <p:sp>
              <p:nvSpPr>
                <p:cNvPr id="1405" name="Freeform 2331"/>
                <p:cNvSpPr>
                  <a:spLocks/>
                </p:cNvSpPr>
                <p:nvPr/>
              </p:nvSpPr>
              <p:spPr bwMode="auto">
                <a:xfrm>
                  <a:off x="4583" y="3139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79" y="2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8" y="40"/>
                    </a:cxn>
                    <a:cxn ang="0">
                      <a:pos x="379" y="2"/>
                    </a:cxn>
                  </a:cxnLst>
                  <a:rect l="0" t="0" r="r" b="b"/>
                  <a:pathLst>
                    <a:path w="758" h="74">
                      <a:moveTo>
                        <a:pt x="379" y="2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4"/>
                        <a:pt x="169" y="71"/>
                        <a:pt x="379" y="72"/>
                      </a:cubicBezTo>
                      <a:cubicBezTo>
                        <a:pt x="588" y="74"/>
                        <a:pt x="758" y="60"/>
                        <a:pt x="758" y="40"/>
                      </a:cubicBezTo>
                      <a:cubicBezTo>
                        <a:pt x="758" y="21"/>
                        <a:pt x="589" y="3"/>
                        <a:pt x="379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6" name="Freeform 2332"/>
                <p:cNvSpPr>
                  <a:spLocks/>
                </p:cNvSpPr>
                <p:nvPr/>
              </p:nvSpPr>
              <p:spPr bwMode="auto">
                <a:xfrm>
                  <a:off x="4583" y="3139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1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96" name="Group 2336"/>
              <p:cNvGrpSpPr>
                <a:grpSpLocks/>
              </p:cNvGrpSpPr>
              <p:nvPr/>
            </p:nvGrpSpPr>
            <p:grpSpPr bwMode="auto">
              <a:xfrm>
                <a:off x="4588" y="3140"/>
                <a:ext cx="171" cy="17"/>
                <a:chOff x="4588" y="3140"/>
                <a:chExt cx="171" cy="17"/>
              </a:xfrm>
            </p:grpSpPr>
            <p:sp>
              <p:nvSpPr>
                <p:cNvPr id="1403" name="Freeform 2334"/>
                <p:cNvSpPr>
                  <a:spLocks/>
                </p:cNvSpPr>
                <p:nvPr/>
              </p:nvSpPr>
              <p:spPr bwMode="auto">
                <a:xfrm>
                  <a:off x="4588" y="3140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2"/>
                    </a:cxn>
                    <a:cxn ang="0">
                      <a:pos x="1" y="32"/>
                    </a:cxn>
                    <a:cxn ang="0">
                      <a:pos x="357" y="68"/>
                    </a:cxn>
                    <a:cxn ang="0">
                      <a:pos x="713" y="38"/>
                    </a:cxn>
                    <a:cxn ang="0">
                      <a:pos x="357" y="2"/>
                    </a:cxn>
                  </a:cxnLst>
                  <a:rect l="0" t="0" r="r" b="b"/>
                  <a:pathLst>
                    <a:path w="713" h="70">
                      <a:moveTo>
                        <a:pt x="357" y="2"/>
                      </a:moveTo>
                      <a:cubicBezTo>
                        <a:pt x="160" y="0"/>
                        <a:pt x="1" y="14"/>
                        <a:pt x="1" y="32"/>
                      </a:cubicBezTo>
                      <a:cubicBezTo>
                        <a:pt x="0" y="51"/>
                        <a:pt x="160" y="67"/>
                        <a:pt x="357" y="68"/>
                      </a:cubicBezTo>
                      <a:cubicBezTo>
                        <a:pt x="553" y="70"/>
                        <a:pt x="713" y="56"/>
                        <a:pt x="713" y="38"/>
                      </a:cubicBezTo>
                      <a:cubicBezTo>
                        <a:pt x="713" y="20"/>
                        <a:pt x="554" y="3"/>
                        <a:pt x="357" y="2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4" name="Freeform 2335"/>
                <p:cNvSpPr>
                  <a:spLocks/>
                </p:cNvSpPr>
                <p:nvPr/>
              </p:nvSpPr>
              <p:spPr bwMode="auto">
                <a:xfrm>
                  <a:off x="4588" y="3140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7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7"/>
                      </a:cubicBezTo>
                      <a:cubicBezTo>
                        <a:pt x="0" y="12"/>
                        <a:pt x="39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0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97" name="Group 2341"/>
              <p:cNvGrpSpPr>
                <a:grpSpLocks/>
              </p:cNvGrpSpPr>
              <p:nvPr/>
            </p:nvGrpSpPr>
            <p:grpSpPr bwMode="auto">
              <a:xfrm>
                <a:off x="4622" y="3075"/>
                <a:ext cx="105" cy="78"/>
                <a:chOff x="4622" y="3075"/>
                <a:chExt cx="105" cy="78"/>
              </a:xfrm>
            </p:grpSpPr>
            <p:sp>
              <p:nvSpPr>
                <p:cNvPr id="1399" name="Freeform 2337"/>
                <p:cNvSpPr>
                  <a:spLocks/>
                </p:cNvSpPr>
                <p:nvPr/>
              </p:nvSpPr>
              <p:spPr bwMode="auto">
                <a:xfrm>
                  <a:off x="4622" y="3075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0" name="Freeform 2338"/>
                <p:cNvSpPr>
                  <a:spLocks/>
                </p:cNvSpPr>
                <p:nvPr/>
              </p:nvSpPr>
              <p:spPr bwMode="auto">
                <a:xfrm>
                  <a:off x="4622" y="3075"/>
                  <a:ext cx="105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7" y="71"/>
                    </a:cxn>
                    <a:cxn ang="0">
                      <a:pos x="434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4" h="72">
                      <a:moveTo>
                        <a:pt x="0" y="34"/>
                      </a:moveTo>
                      <a:cubicBezTo>
                        <a:pt x="0" y="53"/>
                        <a:pt x="97" y="70"/>
                        <a:pt x="217" y="71"/>
                      </a:cubicBezTo>
                      <a:cubicBezTo>
                        <a:pt x="336" y="72"/>
                        <a:pt x="434" y="57"/>
                        <a:pt x="434" y="38"/>
                      </a:cubicBezTo>
                      <a:cubicBezTo>
                        <a:pt x="434" y="18"/>
                        <a:pt x="337" y="2"/>
                        <a:pt x="217" y="1"/>
                      </a:cubicBezTo>
                      <a:cubicBezTo>
                        <a:pt x="98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1" name="Freeform 2339"/>
                <p:cNvSpPr>
                  <a:spLocks/>
                </p:cNvSpPr>
                <p:nvPr/>
              </p:nvSpPr>
              <p:spPr bwMode="auto">
                <a:xfrm>
                  <a:off x="4622" y="3075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2" name="Freeform 2340"/>
                <p:cNvSpPr>
                  <a:spLocks/>
                </p:cNvSpPr>
                <p:nvPr/>
              </p:nvSpPr>
              <p:spPr bwMode="auto">
                <a:xfrm>
                  <a:off x="4622" y="3083"/>
                  <a:ext cx="105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3" y="9"/>
                    </a:cxn>
                    <a:cxn ang="0">
                      <a:pos x="105" y="1"/>
                    </a:cxn>
                  </a:cxnLst>
                  <a:rect l="0" t="0" r="r" b="b"/>
                  <a:pathLst>
                    <a:path w="105" h="9">
                      <a:moveTo>
                        <a:pt x="0" y="0"/>
                      </a:moveTo>
                      <a:cubicBezTo>
                        <a:pt x="0" y="5"/>
                        <a:pt x="24" y="9"/>
                        <a:pt x="53" y="9"/>
                      </a:cubicBezTo>
                      <a:cubicBezTo>
                        <a:pt x="81" y="9"/>
                        <a:pt x="105" y="6"/>
                        <a:pt x="105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398" name="Freeform 2342"/>
              <p:cNvSpPr>
                <a:spLocks/>
              </p:cNvSpPr>
              <p:nvPr/>
            </p:nvSpPr>
            <p:spPr bwMode="auto">
              <a:xfrm>
                <a:off x="4631" y="3075"/>
                <a:ext cx="85" cy="14"/>
              </a:xfrm>
              <a:custGeom>
                <a:avLst/>
                <a:gdLst/>
                <a:ahLst/>
                <a:cxnLst>
                  <a:cxn ang="0">
                    <a:pos x="177" y="1"/>
                  </a:cxn>
                  <a:cxn ang="0">
                    <a:pos x="0" y="29"/>
                  </a:cxn>
                  <a:cxn ang="0">
                    <a:pos x="177" y="59"/>
                  </a:cxn>
                  <a:cxn ang="0">
                    <a:pos x="354" y="32"/>
                  </a:cxn>
                  <a:cxn ang="0">
                    <a:pos x="177" y="1"/>
                  </a:cxn>
                </a:cxnLst>
                <a:rect l="0" t="0" r="r" b="b"/>
                <a:pathLst>
                  <a:path w="354" h="60">
                    <a:moveTo>
                      <a:pt x="177" y="1"/>
                    </a:moveTo>
                    <a:cubicBezTo>
                      <a:pt x="79" y="0"/>
                      <a:pt x="0" y="13"/>
                      <a:pt x="0" y="29"/>
                    </a:cubicBezTo>
                    <a:cubicBezTo>
                      <a:pt x="0" y="45"/>
                      <a:pt x="79" y="59"/>
                      <a:pt x="177" y="59"/>
                    </a:cubicBezTo>
                    <a:cubicBezTo>
                      <a:pt x="274" y="60"/>
                      <a:pt x="354" y="48"/>
                      <a:pt x="354" y="32"/>
                    </a:cubicBezTo>
                    <a:cubicBezTo>
                      <a:pt x="354" y="15"/>
                      <a:pt x="275" y="2"/>
                      <a:pt x="177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04" name="Group 2349"/>
            <p:cNvGrpSpPr>
              <a:grpSpLocks/>
            </p:cNvGrpSpPr>
            <p:nvPr/>
          </p:nvGrpSpPr>
          <p:grpSpPr bwMode="auto">
            <a:xfrm>
              <a:off x="6859588" y="4989513"/>
              <a:ext cx="344487" cy="93663"/>
              <a:chOff x="4321" y="3143"/>
              <a:chExt cx="217" cy="59"/>
            </a:xfrm>
          </p:grpSpPr>
          <p:sp>
            <p:nvSpPr>
              <p:cNvPr id="1389" name="Freeform 2344"/>
              <p:cNvSpPr>
                <a:spLocks/>
              </p:cNvSpPr>
              <p:nvPr/>
            </p:nvSpPr>
            <p:spPr bwMode="auto">
              <a:xfrm>
                <a:off x="4329" y="3151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6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0" name="Freeform 2345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1" name="Freeform 2346"/>
              <p:cNvSpPr>
                <a:spLocks/>
              </p:cNvSpPr>
              <p:nvPr/>
            </p:nvSpPr>
            <p:spPr bwMode="auto">
              <a:xfrm>
                <a:off x="4321" y="3143"/>
                <a:ext cx="208" cy="23"/>
              </a:xfrm>
              <a:custGeom>
                <a:avLst/>
                <a:gdLst/>
                <a:ahLst/>
                <a:cxnLst>
                  <a:cxn ang="0">
                    <a:pos x="1" y="46"/>
                  </a:cxn>
                  <a:cxn ang="0">
                    <a:pos x="434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</a:cxnLst>
                <a:rect l="0" t="0" r="r" b="b"/>
                <a:pathLst>
                  <a:path w="867" h="98">
                    <a:moveTo>
                      <a:pt x="1" y="46"/>
                    </a:moveTo>
                    <a:cubicBezTo>
                      <a:pt x="0" y="72"/>
                      <a:pt x="194" y="94"/>
                      <a:pt x="434" y="96"/>
                    </a:cubicBezTo>
                    <a:cubicBezTo>
                      <a:pt x="673" y="98"/>
                      <a:pt x="867" y="79"/>
                      <a:pt x="867" y="53"/>
                    </a:cubicBezTo>
                    <a:cubicBezTo>
                      <a:pt x="867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2" name="Freeform 2347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3" name="Freeform 2348"/>
              <p:cNvSpPr>
                <a:spLocks/>
              </p:cNvSpPr>
              <p:nvPr/>
            </p:nvSpPr>
            <p:spPr bwMode="auto">
              <a:xfrm>
                <a:off x="4321" y="3154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05" name="Group 2352"/>
            <p:cNvGrpSpPr>
              <a:grpSpLocks/>
            </p:cNvGrpSpPr>
            <p:nvPr/>
          </p:nvGrpSpPr>
          <p:grpSpPr bwMode="auto">
            <a:xfrm>
              <a:off x="6880225" y="4992688"/>
              <a:ext cx="288925" cy="28575"/>
              <a:chOff x="4334" y="3145"/>
              <a:chExt cx="182" cy="18"/>
            </a:xfrm>
          </p:grpSpPr>
          <p:sp>
            <p:nvSpPr>
              <p:cNvPr id="1387" name="Freeform 2350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70" y="71"/>
                      <a:pt x="379" y="72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3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8" name="Freeform 2351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06" name="Group 2355"/>
            <p:cNvGrpSpPr>
              <a:grpSpLocks/>
            </p:cNvGrpSpPr>
            <p:nvPr/>
          </p:nvGrpSpPr>
          <p:grpSpPr bwMode="auto">
            <a:xfrm>
              <a:off x="6888163" y="4994276"/>
              <a:ext cx="271462" cy="26988"/>
              <a:chOff x="4339" y="3146"/>
              <a:chExt cx="171" cy="17"/>
            </a:xfrm>
          </p:grpSpPr>
          <p:sp>
            <p:nvSpPr>
              <p:cNvPr id="1385" name="Freeform 2353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1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20"/>
                      <a:pt x="553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6" name="Freeform 2354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07" name="Group 2360"/>
            <p:cNvGrpSpPr>
              <a:grpSpLocks/>
            </p:cNvGrpSpPr>
            <p:nvPr/>
          </p:nvGrpSpPr>
          <p:grpSpPr bwMode="auto">
            <a:xfrm>
              <a:off x="6942138" y="4891088"/>
              <a:ext cx="166687" cy="123825"/>
              <a:chOff x="4373" y="3081"/>
              <a:chExt cx="105" cy="78"/>
            </a:xfrm>
          </p:grpSpPr>
          <p:sp>
            <p:nvSpPr>
              <p:cNvPr id="1381" name="Freeform 2356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2" name="Freeform 2357"/>
              <p:cNvSpPr>
                <a:spLocks/>
              </p:cNvSpPr>
              <p:nvPr/>
            </p:nvSpPr>
            <p:spPr bwMode="auto">
              <a:xfrm>
                <a:off x="4374" y="3081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3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3" name="Freeform 2358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4" name="Freeform 2359"/>
              <p:cNvSpPr>
                <a:spLocks/>
              </p:cNvSpPr>
              <p:nvPr/>
            </p:nvSpPr>
            <p:spPr bwMode="auto">
              <a:xfrm>
                <a:off x="4374" y="3089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08" name="Freeform 2361"/>
            <p:cNvSpPr>
              <a:spLocks/>
            </p:cNvSpPr>
            <p:nvPr/>
          </p:nvSpPr>
          <p:spPr bwMode="auto">
            <a:xfrm>
              <a:off x="6956425" y="4891088"/>
              <a:ext cx="134937" cy="22225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5" y="60"/>
                    <a:pt x="354" y="48"/>
                    <a:pt x="354" y="32"/>
                  </a:cubicBezTo>
                  <a:cubicBezTo>
                    <a:pt x="355" y="15"/>
                    <a:pt x="275" y="2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09" name="Group 2367"/>
            <p:cNvGrpSpPr>
              <a:grpSpLocks/>
            </p:cNvGrpSpPr>
            <p:nvPr/>
          </p:nvGrpSpPr>
          <p:grpSpPr bwMode="auto">
            <a:xfrm>
              <a:off x="6859588" y="4989513"/>
              <a:ext cx="344487" cy="93663"/>
              <a:chOff x="4321" y="3143"/>
              <a:chExt cx="217" cy="59"/>
            </a:xfrm>
          </p:grpSpPr>
          <p:sp>
            <p:nvSpPr>
              <p:cNvPr id="1376" name="Freeform 2362"/>
              <p:cNvSpPr>
                <a:spLocks/>
              </p:cNvSpPr>
              <p:nvPr/>
            </p:nvSpPr>
            <p:spPr bwMode="auto">
              <a:xfrm>
                <a:off x="4329" y="3151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6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7" name="Freeform 2363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8" name="Freeform 2364"/>
              <p:cNvSpPr>
                <a:spLocks/>
              </p:cNvSpPr>
              <p:nvPr/>
            </p:nvSpPr>
            <p:spPr bwMode="auto">
              <a:xfrm>
                <a:off x="4321" y="3143"/>
                <a:ext cx="208" cy="23"/>
              </a:xfrm>
              <a:custGeom>
                <a:avLst/>
                <a:gdLst/>
                <a:ahLst/>
                <a:cxnLst>
                  <a:cxn ang="0">
                    <a:pos x="1" y="46"/>
                  </a:cxn>
                  <a:cxn ang="0">
                    <a:pos x="434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</a:cxnLst>
                <a:rect l="0" t="0" r="r" b="b"/>
                <a:pathLst>
                  <a:path w="867" h="98">
                    <a:moveTo>
                      <a:pt x="1" y="46"/>
                    </a:moveTo>
                    <a:cubicBezTo>
                      <a:pt x="0" y="72"/>
                      <a:pt x="194" y="94"/>
                      <a:pt x="434" y="96"/>
                    </a:cubicBezTo>
                    <a:cubicBezTo>
                      <a:pt x="673" y="98"/>
                      <a:pt x="867" y="79"/>
                      <a:pt x="867" y="53"/>
                    </a:cubicBezTo>
                    <a:cubicBezTo>
                      <a:pt x="867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9" name="Freeform 2365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0" name="Freeform 2366"/>
              <p:cNvSpPr>
                <a:spLocks/>
              </p:cNvSpPr>
              <p:nvPr/>
            </p:nvSpPr>
            <p:spPr bwMode="auto">
              <a:xfrm>
                <a:off x="4321" y="3154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10" name="Group 2370"/>
            <p:cNvGrpSpPr>
              <a:grpSpLocks/>
            </p:cNvGrpSpPr>
            <p:nvPr/>
          </p:nvGrpSpPr>
          <p:grpSpPr bwMode="auto">
            <a:xfrm>
              <a:off x="6880225" y="4992688"/>
              <a:ext cx="288925" cy="28575"/>
              <a:chOff x="4334" y="3145"/>
              <a:chExt cx="182" cy="18"/>
            </a:xfrm>
          </p:grpSpPr>
          <p:sp>
            <p:nvSpPr>
              <p:cNvPr id="1374" name="Freeform 2368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70" y="71"/>
                      <a:pt x="379" y="72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3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5" name="Freeform 2369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11" name="Group 2373"/>
            <p:cNvGrpSpPr>
              <a:grpSpLocks/>
            </p:cNvGrpSpPr>
            <p:nvPr/>
          </p:nvGrpSpPr>
          <p:grpSpPr bwMode="auto">
            <a:xfrm>
              <a:off x="6888163" y="4994276"/>
              <a:ext cx="271462" cy="26988"/>
              <a:chOff x="4339" y="3146"/>
              <a:chExt cx="171" cy="17"/>
            </a:xfrm>
          </p:grpSpPr>
          <p:sp>
            <p:nvSpPr>
              <p:cNvPr id="1372" name="Freeform 2371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1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20"/>
                      <a:pt x="553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3" name="Freeform 2372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12" name="Group 2378"/>
            <p:cNvGrpSpPr>
              <a:grpSpLocks/>
            </p:cNvGrpSpPr>
            <p:nvPr/>
          </p:nvGrpSpPr>
          <p:grpSpPr bwMode="auto">
            <a:xfrm>
              <a:off x="6942138" y="4891088"/>
              <a:ext cx="166687" cy="123825"/>
              <a:chOff x="4373" y="3081"/>
              <a:chExt cx="105" cy="78"/>
            </a:xfrm>
          </p:grpSpPr>
          <p:sp>
            <p:nvSpPr>
              <p:cNvPr id="1368" name="Freeform 2374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9" name="Freeform 2375"/>
              <p:cNvSpPr>
                <a:spLocks/>
              </p:cNvSpPr>
              <p:nvPr/>
            </p:nvSpPr>
            <p:spPr bwMode="auto">
              <a:xfrm>
                <a:off x="4374" y="3081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3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0" name="Freeform 2376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1" name="Freeform 2377"/>
              <p:cNvSpPr>
                <a:spLocks/>
              </p:cNvSpPr>
              <p:nvPr/>
            </p:nvSpPr>
            <p:spPr bwMode="auto">
              <a:xfrm>
                <a:off x="4374" y="3089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13" name="Freeform 2379"/>
            <p:cNvSpPr>
              <a:spLocks/>
            </p:cNvSpPr>
            <p:nvPr/>
          </p:nvSpPr>
          <p:spPr bwMode="auto">
            <a:xfrm>
              <a:off x="6956425" y="4891088"/>
              <a:ext cx="134937" cy="22225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5" y="60"/>
                    <a:pt x="354" y="48"/>
                    <a:pt x="354" y="32"/>
                  </a:cubicBezTo>
                  <a:cubicBezTo>
                    <a:pt x="355" y="15"/>
                    <a:pt x="275" y="2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14" name="Group 2385"/>
            <p:cNvGrpSpPr>
              <a:grpSpLocks/>
            </p:cNvGrpSpPr>
            <p:nvPr/>
          </p:nvGrpSpPr>
          <p:grpSpPr bwMode="auto">
            <a:xfrm>
              <a:off x="7254875" y="4979988"/>
              <a:ext cx="342900" cy="93663"/>
              <a:chOff x="4570" y="3137"/>
              <a:chExt cx="216" cy="59"/>
            </a:xfrm>
          </p:grpSpPr>
          <p:sp>
            <p:nvSpPr>
              <p:cNvPr id="1363" name="Freeform 2380"/>
              <p:cNvSpPr>
                <a:spLocks/>
              </p:cNvSpPr>
              <p:nvPr/>
            </p:nvSpPr>
            <p:spPr bwMode="auto">
              <a:xfrm>
                <a:off x="4578" y="314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4" name="Freeform 2381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5" name="Freeform 2382"/>
              <p:cNvSpPr>
                <a:spLocks/>
              </p:cNvSpPr>
              <p:nvPr/>
            </p:nvSpPr>
            <p:spPr bwMode="auto">
              <a:xfrm>
                <a:off x="4570" y="3137"/>
                <a:ext cx="208" cy="2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</a:cxnLst>
                <a:rect l="0" t="0" r="r" b="b"/>
                <a:pathLst>
                  <a:path w="867" h="98">
                    <a:moveTo>
                      <a:pt x="0" y="46"/>
                    </a:moveTo>
                    <a:cubicBezTo>
                      <a:pt x="0" y="72"/>
                      <a:pt x="194" y="94"/>
                      <a:pt x="433" y="96"/>
                    </a:cubicBezTo>
                    <a:cubicBezTo>
                      <a:pt x="672" y="98"/>
                      <a:pt x="867" y="79"/>
                      <a:pt x="867" y="53"/>
                    </a:cubicBezTo>
                    <a:cubicBezTo>
                      <a:pt x="867" y="27"/>
                      <a:pt x="673" y="4"/>
                      <a:pt x="434" y="2"/>
                    </a:cubicBezTo>
                    <a:cubicBezTo>
                      <a:pt x="194" y="0"/>
                      <a:pt x="0" y="20"/>
                      <a:pt x="0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6" name="Freeform 2383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7" name="Freeform 2384"/>
              <p:cNvSpPr>
                <a:spLocks/>
              </p:cNvSpPr>
              <p:nvPr/>
            </p:nvSpPr>
            <p:spPr bwMode="auto">
              <a:xfrm>
                <a:off x="4570" y="3148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15" name="Group 2388"/>
            <p:cNvGrpSpPr>
              <a:grpSpLocks/>
            </p:cNvGrpSpPr>
            <p:nvPr/>
          </p:nvGrpSpPr>
          <p:grpSpPr bwMode="auto">
            <a:xfrm>
              <a:off x="7275513" y="4983163"/>
              <a:ext cx="288925" cy="28575"/>
              <a:chOff x="4583" y="3139"/>
              <a:chExt cx="182" cy="18"/>
            </a:xfrm>
          </p:grpSpPr>
          <p:sp>
            <p:nvSpPr>
              <p:cNvPr id="1361" name="Freeform 2386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2" name="Freeform 2387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16" name="Group 2391"/>
            <p:cNvGrpSpPr>
              <a:grpSpLocks/>
            </p:cNvGrpSpPr>
            <p:nvPr/>
          </p:nvGrpSpPr>
          <p:grpSpPr bwMode="auto">
            <a:xfrm>
              <a:off x="7283450" y="4984751"/>
              <a:ext cx="271462" cy="26988"/>
              <a:chOff x="4588" y="3140"/>
              <a:chExt cx="171" cy="17"/>
            </a:xfrm>
          </p:grpSpPr>
          <p:sp>
            <p:nvSpPr>
              <p:cNvPr id="1359" name="Freeform 2389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0" name="Freeform 2390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17" name="Group 2396"/>
            <p:cNvGrpSpPr>
              <a:grpSpLocks/>
            </p:cNvGrpSpPr>
            <p:nvPr/>
          </p:nvGrpSpPr>
          <p:grpSpPr bwMode="auto">
            <a:xfrm>
              <a:off x="7337425" y="4881563"/>
              <a:ext cx="166687" cy="123825"/>
              <a:chOff x="4622" y="3075"/>
              <a:chExt cx="105" cy="78"/>
            </a:xfrm>
          </p:grpSpPr>
          <p:sp>
            <p:nvSpPr>
              <p:cNvPr id="1355" name="Freeform 2392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6" name="Freeform 2393"/>
              <p:cNvSpPr>
                <a:spLocks/>
              </p:cNvSpPr>
              <p:nvPr/>
            </p:nvSpPr>
            <p:spPr bwMode="auto">
              <a:xfrm>
                <a:off x="4622" y="3075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3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7" name="Freeform 2394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8" name="Freeform 2395"/>
              <p:cNvSpPr>
                <a:spLocks/>
              </p:cNvSpPr>
              <p:nvPr/>
            </p:nvSpPr>
            <p:spPr bwMode="auto">
              <a:xfrm>
                <a:off x="4622" y="3083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18" name="Freeform 2397"/>
            <p:cNvSpPr>
              <a:spLocks/>
            </p:cNvSpPr>
            <p:nvPr/>
          </p:nvSpPr>
          <p:spPr bwMode="auto">
            <a:xfrm>
              <a:off x="7351713" y="4881563"/>
              <a:ext cx="134937" cy="22225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4" y="60"/>
                    <a:pt x="354" y="48"/>
                    <a:pt x="354" y="32"/>
                  </a:cubicBezTo>
                  <a:cubicBezTo>
                    <a:pt x="354" y="15"/>
                    <a:pt x="275" y="2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19" name="Group 2403"/>
            <p:cNvGrpSpPr>
              <a:grpSpLocks/>
            </p:cNvGrpSpPr>
            <p:nvPr/>
          </p:nvGrpSpPr>
          <p:grpSpPr bwMode="auto">
            <a:xfrm>
              <a:off x="7254875" y="4979988"/>
              <a:ext cx="342900" cy="93663"/>
              <a:chOff x="4570" y="3137"/>
              <a:chExt cx="216" cy="59"/>
            </a:xfrm>
          </p:grpSpPr>
          <p:sp>
            <p:nvSpPr>
              <p:cNvPr id="1350" name="Freeform 2398"/>
              <p:cNvSpPr>
                <a:spLocks/>
              </p:cNvSpPr>
              <p:nvPr/>
            </p:nvSpPr>
            <p:spPr bwMode="auto">
              <a:xfrm>
                <a:off x="4578" y="314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1" name="Freeform 2399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2" name="Freeform 2400"/>
              <p:cNvSpPr>
                <a:spLocks/>
              </p:cNvSpPr>
              <p:nvPr/>
            </p:nvSpPr>
            <p:spPr bwMode="auto">
              <a:xfrm>
                <a:off x="4570" y="3137"/>
                <a:ext cx="208" cy="2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</a:cxnLst>
                <a:rect l="0" t="0" r="r" b="b"/>
                <a:pathLst>
                  <a:path w="867" h="98">
                    <a:moveTo>
                      <a:pt x="0" y="46"/>
                    </a:moveTo>
                    <a:cubicBezTo>
                      <a:pt x="0" y="72"/>
                      <a:pt x="194" y="94"/>
                      <a:pt x="433" y="96"/>
                    </a:cubicBezTo>
                    <a:cubicBezTo>
                      <a:pt x="672" y="98"/>
                      <a:pt x="867" y="79"/>
                      <a:pt x="867" y="53"/>
                    </a:cubicBezTo>
                    <a:cubicBezTo>
                      <a:pt x="867" y="27"/>
                      <a:pt x="673" y="4"/>
                      <a:pt x="434" y="2"/>
                    </a:cubicBezTo>
                    <a:cubicBezTo>
                      <a:pt x="194" y="0"/>
                      <a:pt x="0" y="20"/>
                      <a:pt x="0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3" name="Freeform 2401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4" name="Freeform 2402"/>
              <p:cNvSpPr>
                <a:spLocks/>
              </p:cNvSpPr>
              <p:nvPr/>
            </p:nvSpPr>
            <p:spPr bwMode="auto">
              <a:xfrm>
                <a:off x="4570" y="3148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0" name="Group 2406"/>
            <p:cNvGrpSpPr>
              <a:grpSpLocks/>
            </p:cNvGrpSpPr>
            <p:nvPr/>
          </p:nvGrpSpPr>
          <p:grpSpPr bwMode="auto">
            <a:xfrm>
              <a:off x="7275513" y="4983163"/>
              <a:ext cx="288925" cy="28575"/>
              <a:chOff x="4583" y="3139"/>
              <a:chExt cx="182" cy="18"/>
            </a:xfrm>
          </p:grpSpPr>
          <p:sp>
            <p:nvSpPr>
              <p:cNvPr id="1348" name="Freeform 2404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9" name="Freeform 2405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1" name="Group 2409"/>
            <p:cNvGrpSpPr>
              <a:grpSpLocks/>
            </p:cNvGrpSpPr>
            <p:nvPr/>
          </p:nvGrpSpPr>
          <p:grpSpPr bwMode="auto">
            <a:xfrm>
              <a:off x="7283450" y="4984751"/>
              <a:ext cx="271462" cy="26988"/>
              <a:chOff x="4588" y="3140"/>
              <a:chExt cx="171" cy="17"/>
            </a:xfrm>
          </p:grpSpPr>
          <p:sp>
            <p:nvSpPr>
              <p:cNvPr id="1346" name="Freeform 2407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7" name="Freeform 2408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2" name="Group 2414"/>
            <p:cNvGrpSpPr>
              <a:grpSpLocks/>
            </p:cNvGrpSpPr>
            <p:nvPr/>
          </p:nvGrpSpPr>
          <p:grpSpPr bwMode="auto">
            <a:xfrm>
              <a:off x="7337425" y="4881563"/>
              <a:ext cx="166687" cy="123825"/>
              <a:chOff x="4622" y="3075"/>
              <a:chExt cx="105" cy="78"/>
            </a:xfrm>
          </p:grpSpPr>
          <p:sp>
            <p:nvSpPr>
              <p:cNvPr id="1342" name="Freeform 2410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3" name="Freeform 2411"/>
              <p:cNvSpPr>
                <a:spLocks/>
              </p:cNvSpPr>
              <p:nvPr/>
            </p:nvSpPr>
            <p:spPr bwMode="auto">
              <a:xfrm>
                <a:off x="4622" y="3075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3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4" name="Freeform 2412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5" name="Freeform 2413"/>
              <p:cNvSpPr>
                <a:spLocks/>
              </p:cNvSpPr>
              <p:nvPr/>
            </p:nvSpPr>
            <p:spPr bwMode="auto">
              <a:xfrm>
                <a:off x="4622" y="3083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23" name="Freeform 2415"/>
            <p:cNvSpPr>
              <a:spLocks/>
            </p:cNvSpPr>
            <p:nvPr/>
          </p:nvSpPr>
          <p:spPr bwMode="auto">
            <a:xfrm>
              <a:off x="7351713" y="4881563"/>
              <a:ext cx="134937" cy="22225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4" y="60"/>
                    <a:pt x="354" y="48"/>
                    <a:pt x="354" y="32"/>
                  </a:cubicBezTo>
                  <a:cubicBezTo>
                    <a:pt x="354" y="15"/>
                    <a:pt x="275" y="2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24" name="Group 2434"/>
            <p:cNvGrpSpPr>
              <a:grpSpLocks/>
            </p:cNvGrpSpPr>
            <p:nvPr/>
          </p:nvGrpSpPr>
          <p:grpSpPr bwMode="auto">
            <a:xfrm>
              <a:off x="6859588" y="4891088"/>
              <a:ext cx="344487" cy="192088"/>
              <a:chOff x="4321" y="3081"/>
              <a:chExt cx="217" cy="121"/>
            </a:xfrm>
          </p:grpSpPr>
          <p:grpSp>
            <p:nvGrpSpPr>
              <p:cNvPr id="1324" name="Group 2421"/>
              <p:cNvGrpSpPr>
                <a:grpSpLocks/>
              </p:cNvGrpSpPr>
              <p:nvPr/>
            </p:nvGrpSpPr>
            <p:grpSpPr bwMode="auto">
              <a:xfrm>
                <a:off x="4321" y="3143"/>
                <a:ext cx="217" cy="59"/>
                <a:chOff x="4321" y="3143"/>
                <a:chExt cx="217" cy="59"/>
              </a:xfrm>
            </p:grpSpPr>
            <p:sp>
              <p:nvSpPr>
                <p:cNvPr id="1337" name="Freeform 2416"/>
                <p:cNvSpPr>
                  <a:spLocks/>
                </p:cNvSpPr>
                <p:nvPr/>
              </p:nvSpPr>
              <p:spPr bwMode="auto">
                <a:xfrm>
                  <a:off x="4329" y="3151"/>
                  <a:ext cx="209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2" y="212"/>
                        <a:pt x="866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38" name="Freeform 2417"/>
                <p:cNvSpPr>
                  <a:spLocks/>
                </p:cNvSpPr>
                <p:nvPr/>
              </p:nvSpPr>
              <p:spPr bwMode="auto">
                <a:xfrm>
                  <a:off x="4321" y="314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6"/>
                    </a:cxn>
                    <a:cxn ang="0">
                      <a:pos x="1" y="160"/>
                    </a:cxn>
                    <a:cxn ang="0">
                      <a:pos x="434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2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4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5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39" name="Freeform 2418"/>
                <p:cNvSpPr>
                  <a:spLocks/>
                </p:cNvSpPr>
                <p:nvPr/>
              </p:nvSpPr>
              <p:spPr bwMode="auto">
                <a:xfrm>
                  <a:off x="4321" y="3143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1" y="46"/>
                    </a:cxn>
                    <a:cxn ang="0">
                      <a:pos x="434" y="96"/>
                    </a:cxn>
                    <a:cxn ang="0">
                      <a:pos x="867" y="53"/>
                    </a:cxn>
                    <a:cxn ang="0">
                      <a:pos x="434" y="2"/>
                    </a:cxn>
                    <a:cxn ang="0">
                      <a:pos x="1" y="46"/>
                    </a:cxn>
                  </a:cxnLst>
                  <a:rect l="0" t="0" r="r" b="b"/>
                  <a:pathLst>
                    <a:path w="867" h="98">
                      <a:moveTo>
                        <a:pt x="1" y="46"/>
                      </a:moveTo>
                      <a:cubicBezTo>
                        <a:pt x="0" y="72"/>
                        <a:pt x="194" y="94"/>
                        <a:pt x="434" y="96"/>
                      </a:cubicBezTo>
                      <a:cubicBezTo>
                        <a:pt x="673" y="98"/>
                        <a:pt x="867" y="79"/>
                        <a:pt x="867" y="53"/>
                      </a:cubicBezTo>
                      <a:cubicBezTo>
                        <a:pt x="867" y="27"/>
                        <a:pt x="674" y="4"/>
                        <a:pt x="434" y="2"/>
                      </a:cubicBezTo>
                      <a:cubicBezTo>
                        <a:pt x="195" y="0"/>
                        <a:pt x="1" y="20"/>
                        <a:pt x="1" y="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40" name="Freeform 2419"/>
                <p:cNvSpPr>
                  <a:spLocks/>
                </p:cNvSpPr>
                <p:nvPr/>
              </p:nvSpPr>
              <p:spPr bwMode="auto">
                <a:xfrm>
                  <a:off x="4321" y="314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6"/>
                    </a:cxn>
                    <a:cxn ang="0">
                      <a:pos x="1" y="160"/>
                    </a:cxn>
                    <a:cxn ang="0">
                      <a:pos x="434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2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4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5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41" name="Freeform 2420"/>
                <p:cNvSpPr>
                  <a:spLocks/>
                </p:cNvSpPr>
                <p:nvPr/>
              </p:nvSpPr>
              <p:spPr bwMode="auto">
                <a:xfrm>
                  <a:off x="4321" y="3154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1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25" name="Group 2424"/>
              <p:cNvGrpSpPr>
                <a:grpSpLocks/>
              </p:cNvGrpSpPr>
              <p:nvPr/>
            </p:nvGrpSpPr>
            <p:grpSpPr bwMode="auto">
              <a:xfrm>
                <a:off x="4334" y="3145"/>
                <a:ext cx="182" cy="18"/>
                <a:chOff x="4334" y="3145"/>
                <a:chExt cx="182" cy="18"/>
              </a:xfrm>
            </p:grpSpPr>
            <p:sp>
              <p:nvSpPr>
                <p:cNvPr id="1335" name="Freeform 2422"/>
                <p:cNvSpPr>
                  <a:spLocks/>
                </p:cNvSpPr>
                <p:nvPr/>
              </p:nvSpPr>
              <p:spPr bwMode="auto">
                <a:xfrm>
                  <a:off x="4334" y="3145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80" y="2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9" y="40"/>
                    </a:cxn>
                    <a:cxn ang="0">
                      <a:pos x="380" y="2"/>
                    </a:cxn>
                  </a:cxnLst>
                  <a:rect l="0" t="0" r="r" b="b"/>
                  <a:pathLst>
                    <a:path w="759" h="74">
                      <a:moveTo>
                        <a:pt x="380" y="2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4"/>
                        <a:pt x="170" y="71"/>
                        <a:pt x="379" y="72"/>
                      </a:cubicBezTo>
                      <a:cubicBezTo>
                        <a:pt x="589" y="74"/>
                        <a:pt x="758" y="60"/>
                        <a:pt x="759" y="40"/>
                      </a:cubicBezTo>
                      <a:cubicBezTo>
                        <a:pt x="759" y="21"/>
                        <a:pt x="589" y="3"/>
                        <a:pt x="380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36" name="Freeform 2423"/>
                <p:cNvSpPr>
                  <a:spLocks/>
                </p:cNvSpPr>
                <p:nvPr/>
              </p:nvSpPr>
              <p:spPr bwMode="auto">
                <a:xfrm>
                  <a:off x="4334" y="3145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2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26" name="Group 2427"/>
              <p:cNvGrpSpPr>
                <a:grpSpLocks/>
              </p:cNvGrpSpPr>
              <p:nvPr/>
            </p:nvGrpSpPr>
            <p:grpSpPr bwMode="auto">
              <a:xfrm>
                <a:off x="4339" y="3146"/>
                <a:ext cx="171" cy="17"/>
                <a:chOff x="4339" y="3146"/>
                <a:chExt cx="171" cy="17"/>
              </a:xfrm>
            </p:grpSpPr>
            <p:sp>
              <p:nvSpPr>
                <p:cNvPr id="1333" name="Freeform 2425"/>
                <p:cNvSpPr>
                  <a:spLocks/>
                </p:cNvSpPr>
                <p:nvPr/>
              </p:nvSpPr>
              <p:spPr bwMode="auto">
                <a:xfrm>
                  <a:off x="4339" y="3146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2"/>
                    </a:cxn>
                    <a:cxn ang="0">
                      <a:pos x="0" y="32"/>
                    </a:cxn>
                    <a:cxn ang="0">
                      <a:pos x="356" y="68"/>
                    </a:cxn>
                    <a:cxn ang="0">
                      <a:pos x="713" y="38"/>
                    </a:cxn>
                    <a:cxn ang="0">
                      <a:pos x="357" y="2"/>
                    </a:cxn>
                  </a:cxnLst>
                  <a:rect l="0" t="0" r="r" b="b"/>
                  <a:pathLst>
                    <a:path w="713" h="70">
                      <a:moveTo>
                        <a:pt x="357" y="2"/>
                      </a:moveTo>
                      <a:cubicBezTo>
                        <a:pt x="160" y="0"/>
                        <a:pt x="0" y="14"/>
                        <a:pt x="0" y="32"/>
                      </a:cubicBezTo>
                      <a:cubicBezTo>
                        <a:pt x="0" y="51"/>
                        <a:pt x="159" y="67"/>
                        <a:pt x="356" y="68"/>
                      </a:cubicBezTo>
                      <a:cubicBezTo>
                        <a:pt x="553" y="70"/>
                        <a:pt x="712" y="56"/>
                        <a:pt x="713" y="38"/>
                      </a:cubicBezTo>
                      <a:cubicBezTo>
                        <a:pt x="713" y="20"/>
                        <a:pt x="553" y="3"/>
                        <a:pt x="357" y="2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34" name="Freeform 2426"/>
                <p:cNvSpPr>
                  <a:spLocks/>
                </p:cNvSpPr>
                <p:nvPr/>
              </p:nvSpPr>
              <p:spPr bwMode="auto">
                <a:xfrm>
                  <a:off x="4339" y="3146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7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7"/>
                      </a:cubicBezTo>
                      <a:cubicBezTo>
                        <a:pt x="0" y="12"/>
                        <a:pt x="38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0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27" name="Group 2432"/>
              <p:cNvGrpSpPr>
                <a:grpSpLocks/>
              </p:cNvGrpSpPr>
              <p:nvPr/>
            </p:nvGrpSpPr>
            <p:grpSpPr bwMode="auto">
              <a:xfrm>
                <a:off x="4373" y="3081"/>
                <a:ext cx="105" cy="78"/>
                <a:chOff x="4373" y="3081"/>
                <a:chExt cx="105" cy="78"/>
              </a:xfrm>
            </p:grpSpPr>
            <p:sp>
              <p:nvSpPr>
                <p:cNvPr id="1329" name="Freeform 2428"/>
                <p:cNvSpPr>
                  <a:spLocks/>
                </p:cNvSpPr>
                <p:nvPr/>
              </p:nvSpPr>
              <p:spPr bwMode="auto">
                <a:xfrm>
                  <a:off x="4373" y="3081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30" name="Freeform 2429"/>
                <p:cNvSpPr>
                  <a:spLocks/>
                </p:cNvSpPr>
                <p:nvPr/>
              </p:nvSpPr>
              <p:spPr bwMode="auto">
                <a:xfrm>
                  <a:off x="4374" y="3081"/>
                  <a:ext cx="104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6" y="71"/>
                    </a:cxn>
                    <a:cxn ang="0">
                      <a:pos x="433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3" h="72">
                      <a:moveTo>
                        <a:pt x="0" y="34"/>
                      </a:moveTo>
                      <a:cubicBezTo>
                        <a:pt x="0" y="53"/>
                        <a:pt x="97" y="70"/>
                        <a:pt x="216" y="71"/>
                      </a:cubicBezTo>
                      <a:cubicBezTo>
                        <a:pt x="336" y="72"/>
                        <a:pt x="433" y="57"/>
                        <a:pt x="433" y="38"/>
                      </a:cubicBezTo>
                      <a:cubicBezTo>
                        <a:pt x="433" y="18"/>
                        <a:pt x="336" y="2"/>
                        <a:pt x="217" y="1"/>
                      </a:cubicBezTo>
                      <a:cubicBezTo>
                        <a:pt x="97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31" name="Freeform 2430"/>
                <p:cNvSpPr>
                  <a:spLocks/>
                </p:cNvSpPr>
                <p:nvPr/>
              </p:nvSpPr>
              <p:spPr bwMode="auto">
                <a:xfrm>
                  <a:off x="4373" y="3081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32" name="Freeform 2431"/>
                <p:cNvSpPr>
                  <a:spLocks/>
                </p:cNvSpPr>
                <p:nvPr/>
              </p:nvSpPr>
              <p:spPr bwMode="auto">
                <a:xfrm>
                  <a:off x="4374" y="3089"/>
                  <a:ext cx="104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1" y="9"/>
                    </a:cxn>
                    <a:cxn ang="0">
                      <a:pos x="104" y="1"/>
                    </a:cxn>
                  </a:cxnLst>
                  <a:rect l="0" t="0" r="r" b="b"/>
                  <a:pathLst>
                    <a:path w="104" h="9">
                      <a:moveTo>
                        <a:pt x="0" y="0"/>
                      </a:moveTo>
                      <a:cubicBezTo>
                        <a:pt x="0" y="5"/>
                        <a:pt x="23" y="9"/>
                        <a:pt x="51" y="9"/>
                      </a:cubicBezTo>
                      <a:cubicBezTo>
                        <a:pt x="80" y="9"/>
                        <a:pt x="104" y="6"/>
                        <a:pt x="104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328" name="Freeform 2433"/>
              <p:cNvSpPr>
                <a:spLocks/>
              </p:cNvSpPr>
              <p:nvPr/>
            </p:nvSpPr>
            <p:spPr bwMode="auto">
              <a:xfrm>
                <a:off x="4382" y="3081"/>
                <a:ext cx="85" cy="14"/>
              </a:xfrm>
              <a:custGeom>
                <a:avLst/>
                <a:gdLst/>
                <a:ahLst/>
                <a:cxnLst>
                  <a:cxn ang="0">
                    <a:pos x="178" y="1"/>
                  </a:cxn>
                  <a:cxn ang="0">
                    <a:pos x="0" y="29"/>
                  </a:cxn>
                  <a:cxn ang="0">
                    <a:pos x="177" y="59"/>
                  </a:cxn>
                  <a:cxn ang="0">
                    <a:pos x="354" y="32"/>
                  </a:cxn>
                  <a:cxn ang="0">
                    <a:pos x="178" y="1"/>
                  </a:cxn>
                </a:cxnLst>
                <a:rect l="0" t="0" r="r" b="b"/>
                <a:pathLst>
                  <a:path w="355" h="60">
                    <a:moveTo>
                      <a:pt x="178" y="1"/>
                    </a:moveTo>
                    <a:cubicBezTo>
                      <a:pt x="80" y="0"/>
                      <a:pt x="0" y="13"/>
                      <a:pt x="0" y="29"/>
                    </a:cubicBezTo>
                    <a:cubicBezTo>
                      <a:pt x="0" y="45"/>
                      <a:pt x="79" y="59"/>
                      <a:pt x="177" y="59"/>
                    </a:cubicBezTo>
                    <a:cubicBezTo>
                      <a:pt x="275" y="60"/>
                      <a:pt x="354" y="48"/>
                      <a:pt x="354" y="32"/>
                    </a:cubicBezTo>
                    <a:cubicBezTo>
                      <a:pt x="355" y="15"/>
                      <a:pt x="275" y="2"/>
                      <a:pt x="178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5" name="Group 2453"/>
            <p:cNvGrpSpPr>
              <a:grpSpLocks/>
            </p:cNvGrpSpPr>
            <p:nvPr/>
          </p:nvGrpSpPr>
          <p:grpSpPr bwMode="auto">
            <a:xfrm>
              <a:off x="7254875" y="4881563"/>
              <a:ext cx="342900" cy="192088"/>
              <a:chOff x="4570" y="3075"/>
              <a:chExt cx="216" cy="121"/>
            </a:xfrm>
          </p:grpSpPr>
          <p:grpSp>
            <p:nvGrpSpPr>
              <p:cNvPr id="1306" name="Group 2440"/>
              <p:cNvGrpSpPr>
                <a:grpSpLocks/>
              </p:cNvGrpSpPr>
              <p:nvPr/>
            </p:nvGrpSpPr>
            <p:grpSpPr bwMode="auto">
              <a:xfrm>
                <a:off x="4570" y="3137"/>
                <a:ext cx="216" cy="59"/>
                <a:chOff x="4570" y="3137"/>
                <a:chExt cx="216" cy="59"/>
              </a:xfrm>
            </p:grpSpPr>
            <p:sp>
              <p:nvSpPr>
                <p:cNvPr id="1319" name="Freeform 2435"/>
                <p:cNvSpPr>
                  <a:spLocks/>
                </p:cNvSpPr>
                <p:nvPr/>
              </p:nvSpPr>
              <p:spPr bwMode="auto">
                <a:xfrm>
                  <a:off x="4578" y="3145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1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1" y="45"/>
                      </a:cubicBezTo>
                      <a:lnTo>
                        <a:pt x="1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3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20" name="Freeform 2436"/>
                <p:cNvSpPr>
                  <a:spLocks/>
                </p:cNvSpPr>
                <p:nvPr/>
              </p:nvSpPr>
              <p:spPr bwMode="auto">
                <a:xfrm>
                  <a:off x="4570" y="3137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21" name="Freeform 2437"/>
                <p:cNvSpPr>
                  <a:spLocks/>
                </p:cNvSpPr>
                <p:nvPr/>
              </p:nvSpPr>
              <p:spPr bwMode="auto">
                <a:xfrm>
                  <a:off x="4570" y="3137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433" y="96"/>
                    </a:cxn>
                    <a:cxn ang="0">
                      <a:pos x="867" y="53"/>
                    </a:cxn>
                    <a:cxn ang="0">
                      <a:pos x="434" y="2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67" h="98">
                      <a:moveTo>
                        <a:pt x="0" y="46"/>
                      </a:moveTo>
                      <a:cubicBezTo>
                        <a:pt x="0" y="72"/>
                        <a:pt x="194" y="94"/>
                        <a:pt x="433" y="96"/>
                      </a:cubicBezTo>
                      <a:cubicBezTo>
                        <a:pt x="672" y="98"/>
                        <a:pt x="867" y="79"/>
                        <a:pt x="867" y="53"/>
                      </a:cubicBezTo>
                      <a:cubicBezTo>
                        <a:pt x="867" y="27"/>
                        <a:pt x="673" y="4"/>
                        <a:pt x="434" y="2"/>
                      </a:cubicBezTo>
                      <a:cubicBezTo>
                        <a:pt x="194" y="0"/>
                        <a:pt x="0" y="20"/>
                        <a:pt x="0" y="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22" name="Freeform 2438"/>
                <p:cNvSpPr>
                  <a:spLocks/>
                </p:cNvSpPr>
                <p:nvPr/>
              </p:nvSpPr>
              <p:spPr bwMode="auto">
                <a:xfrm>
                  <a:off x="4570" y="3137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23" name="Freeform 2439"/>
                <p:cNvSpPr>
                  <a:spLocks/>
                </p:cNvSpPr>
                <p:nvPr/>
              </p:nvSpPr>
              <p:spPr bwMode="auto">
                <a:xfrm>
                  <a:off x="4570" y="3148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0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07" name="Group 2443"/>
              <p:cNvGrpSpPr>
                <a:grpSpLocks/>
              </p:cNvGrpSpPr>
              <p:nvPr/>
            </p:nvGrpSpPr>
            <p:grpSpPr bwMode="auto">
              <a:xfrm>
                <a:off x="4583" y="3139"/>
                <a:ext cx="182" cy="18"/>
                <a:chOff x="4583" y="3139"/>
                <a:chExt cx="182" cy="18"/>
              </a:xfrm>
            </p:grpSpPr>
            <p:sp>
              <p:nvSpPr>
                <p:cNvPr id="1317" name="Freeform 2441"/>
                <p:cNvSpPr>
                  <a:spLocks/>
                </p:cNvSpPr>
                <p:nvPr/>
              </p:nvSpPr>
              <p:spPr bwMode="auto">
                <a:xfrm>
                  <a:off x="4583" y="3139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79" y="2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8" y="40"/>
                    </a:cxn>
                    <a:cxn ang="0">
                      <a:pos x="379" y="2"/>
                    </a:cxn>
                  </a:cxnLst>
                  <a:rect l="0" t="0" r="r" b="b"/>
                  <a:pathLst>
                    <a:path w="758" h="74">
                      <a:moveTo>
                        <a:pt x="379" y="2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4"/>
                        <a:pt x="169" y="71"/>
                        <a:pt x="379" y="72"/>
                      </a:cubicBezTo>
                      <a:cubicBezTo>
                        <a:pt x="588" y="74"/>
                        <a:pt x="758" y="60"/>
                        <a:pt x="758" y="40"/>
                      </a:cubicBezTo>
                      <a:cubicBezTo>
                        <a:pt x="758" y="21"/>
                        <a:pt x="589" y="3"/>
                        <a:pt x="379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18" name="Freeform 2442"/>
                <p:cNvSpPr>
                  <a:spLocks/>
                </p:cNvSpPr>
                <p:nvPr/>
              </p:nvSpPr>
              <p:spPr bwMode="auto">
                <a:xfrm>
                  <a:off x="4583" y="3139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1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08" name="Group 2446"/>
              <p:cNvGrpSpPr>
                <a:grpSpLocks/>
              </p:cNvGrpSpPr>
              <p:nvPr/>
            </p:nvGrpSpPr>
            <p:grpSpPr bwMode="auto">
              <a:xfrm>
                <a:off x="4588" y="3140"/>
                <a:ext cx="171" cy="17"/>
                <a:chOff x="4588" y="3140"/>
                <a:chExt cx="171" cy="17"/>
              </a:xfrm>
            </p:grpSpPr>
            <p:sp>
              <p:nvSpPr>
                <p:cNvPr id="1315" name="Freeform 2444"/>
                <p:cNvSpPr>
                  <a:spLocks/>
                </p:cNvSpPr>
                <p:nvPr/>
              </p:nvSpPr>
              <p:spPr bwMode="auto">
                <a:xfrm>
                  <a:off x="4588" y="3140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2"/>
                    </a:cxn>
                    <a:cxn ang="0">
                      <a:pos x="1" y="32"/>
                    </a:cxn>
                    <a:cxn ang="0">
                      <a:pos x="357" y="68"/>
                    </a:cxn>
                    <a:cxn ang="0">
                      <a:pos x="713" y="38"/>
                    </a:cxn>
                    <a:cxn ang="0">
                      <a:pos x="357" y="2"/>
                    </a:cxn>
                  </a:cxnLst>
                  <a:rect l="0" t="0" r="r" b="b"/>
                  <a:pathLst>
                    <a:path w="713" h="70">
                      <a:moveTo>
                        <a:pt x="357" y="2"/>
                      </a:moveTo>
                      <a:cubicBezTo>
                        <a:pt x="160" y="0"/>
                        <a:pt x="1" y="14"/>
                        <a:pt x="1" y="32"/>
                      </a:cubicBezTo>
                      <a:cubicBezTo>
                        <a:pt x="0" y="51"/>
                        <a:pt x="160" y="67"/>
                        <a:pt x="357" y="68"/>
                      </a:cubicBezTo>
                      <a:cubicBezTo>
                        <a:pt x="553" y="70"/>
                        <a:pt x="713" y="56"/>
                        <a:pt x="713" y="38"/>
                      </a:cubicBezTo>
                      <a:cubicBezTo>
                        <a:pt x="713" y="20"/>
                        <a:pt x="554" y="3"/>
                        <a:pt x="357" y="2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16" name="Freeform 2445"/>
                <p:cNvSpPr>
                  <a:spLocks/>
                </p:cNvSpPr>
                <p:nvPr/>
              </p:nvSpPr>
              <p:spPr bwMode="auto">
                <a:xfrm>
                  <a:off x="4588" y="3140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7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7"/>
                      </a:cubicBezTo>
                      <a:cubicBezTo>
                        <a:pt x="0" y="12"/>
                        <a:pt x="39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0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309" name="Group 2451"/>
              <p:cNvGrpSpPr>
                <a:grpSpLocks/>
              </p:cNvGrpSpPr>
              <p:nvPr/>
            </p:nvGrpSpPr>
            <p:grpSpPr bwMode="auto">
              <a:xfrm>
                <a:off x="4622" y="3075"/>
                <a:ext cx="105" cy="78"/>
                <a:chOff x="4622" y="3075"/>
                <a:chExt cx="105" cy="78"/>
              </a:xfrm>
            </p:grpSpPr>
            <p:sp>
              <p:nvSpPr>
                <p:cNvPr id="1311" name="Freeform 2447"/>
                <p:cNvSpPr>
                  <a:spLocks/>
                </p:cNvSpPr>
                <p:nvPr/>
              </p:nvSpPr>
              <p:spPr bwMode="auto">
                <a:xfrm>
                  <a:off x="4622" y="3075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12" name="Freeform 2448"/>
                <p:cNvSpPr>
                  <a:spLocks/>
                </p:cNvSpPr>
                <p:nvPr/>
              </p:nvSpPr>
              <p:spPr bwMode="auto">
                <a:xfrm>
                  <a:off x="4622" y="3075"/>
                  <a:ext cx="105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7" y="71"/>
                    </a:cxn>
                    <a:cxn ang="0">
                      <a:pos x="434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4" h="72">
                      <a:moveTo>
                        <a:pt x="0" y="34"/>
                      </a:moveTo>
                      <a:cubicBezTo>
                        <a:pt x="0" y="53"/>
                        <a:pt x="97" y="70"/>
                        <a:pt x="217" y="71"/>
                      </a:cubicBezTo>
                      <a:cubicBezTo>
                        <a:pt x="336" y="72"/>
                        <a:pt x="434" y="57"/>
                        <a:pt x="434" y="38"/>
                      </a:cubicBezTo>
                      <a:cubicBezTo>
                        <a:pt x="434" y="18"/>
                        <a:pt x="337" y="2"/>
                        <a:pt x="217" y="1"/>
                      </a:cubicBezTo>
                      <a:cubicBezTo>
                        <a:pt x="98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13" name="Freeform 2449"/>
                <p:cNvSpPr>
                  <a:spLocks/>
                </p:cNvSpPr>
                <p:nvPr/>
              </p:nvSpPr>
              <p:spPr bwMode="auto">
                <a:xfrm>
                  <a:off x="4622" y="3075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14" name="Freeform 2450"/>
                <p:cNvSpPr>
                  <a:spLocks/>
                </p:cNvSpPr>
                <p:nvPr/>
              </p:nvSpPr>
              <p:spPr bwMode="auto">
                <a:xfrm>
                  <a:off x="4622" y="3083"/>
                  <a:ext cx="105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3" y="9"/>
                    </a:cxn>
                    <a:cxn ang="0">
                      <a:pos x="105" y="1"/>
                    </a:cxn>
                  </a:cxnLst>
                  <a:rect l="0" t="0" r="r" b="b"/>
                  <a:pathLst>
                    <a:path w="105" h="9">
                      <a:moveTo>
                        <a:pt x="0" y="0"/>
                      </a:moveTo>
                      <a:cubicBezTo>
                        <a:pt x="0" y="5"/>
                        <a:pt x="24" y="9"/>
                        <a:pt x="53" y="9"/>
                      </a:cubicBezTo>
                      <a:cubicBezTo>
                        <a:pt x="81" y="9"/>
                        <a:pt x="105" y="6"/>
                        <a:pt x="105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310" name="Freeform 2452"/>
              <p:cNvSpPr>
                <a:spLocks/>
              </p:cNvSpPr>
              <p:nvPr/>
            </p:nvSpPr>
            <p:spPr bwMode="auto">
              <a:xfrm>
                <a:off x="4631" y="3075"/>
                <a:ext cx="85" cy="14"/>
              </a:xfrm>
              <a:custGeom>
                <a:avLst/>
                <a:gdLst/>
                <a:ahLst/>
                <a:cxnLst>
                  <a:cxn ang="0">
                    <a:pos x="177" y="1"/>
                  </a:cxn>
                  <a:cxn ang="0">
                    <a:pos x="0" y="29"/>
                  </a:cxn>
                  <a:cxn ang="0">
                    <a:pos x="177" y="59"/>
                  </a:cxn>
                  <a:cxn ang="0">
                    <a:pos x="354" y="32"/>
                  </a:cxn>
                  <a:cxn ang="0">
                    <a:pos x="177" y="1"/>
                  </a:cxn>
                </a:cxnLst>
                <a:rect l="0" t="0" r="r" b="b"/>
                <a:pathLst>
                  <a:path w="354" h="60">
                    <a:moveTo>
                      <a:pt x="177" y="1"/>
                    </a:moveTo>
                    <a:cubicBezTo>
                      <a:pt x="79" y="0"/>
                      <a:pt x="0" y="13"/>
                      <a:pt x="0" y="29"/>
                    </a:cubicBezTo>
                    <a:cubicBezTo>
                      <a:pt x="0" y="45"/>
                      <a:pt x="79" y="59"/>
                      <a:pt x="177" y="59"/>
                    </a:cubicBezTo>
                    <a:cubicBezTo>
                      <a:pt x="274" y="60"/>
                      <a:pt x="354" y="48"/>
                      <a:pt x="354" y="32"/>
                    </a:cubicBezTo>
                    <a:cubicBezTo>
                      <a:pt x="354" y="15"/>
                      <a:pt x="275" y="2"/>
                      <a:pt x="177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6" name="Group 2459"/>
            <p:cNvGrpSpPr>
              <a:grpSpLocks/>
            </p:cNvGrpSpPr>
            <p:nvPr/>
          </p:nvGrpSpPr>
          <p:grpSpPr bwMode="auto">
            <a:xfrm>
              <a:off x="6859588" y="4989513"/>
              <a:ext cx="344487" cy="93663"/>
              <a:chOff x="4321" y="3143"/>
              <a:chExt cx="217" cy="59"/>
            </a:xfrm>
          </p:grpSpPr>
          <p:sp>
            <p:nvSpPr>
              <p:cNvPr id="1301" name="Freeform 2454"/>
              <p:cNvSpPr>
                <a:spLocks/>
              </p:cNvSpPr>
              <p:nvPr/>
            </p:nvSpPr>
            <p:spPr bwMode="auto">
              <a:xfrm>
                <a:off x="4329" y="3151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6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2" name="Freeform 2455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3" name="Freeform 2456"/>
              <p:cNvSpPr>
                <a:spLocks/>
              </p:cNvSpPr>
              <p:nvPr/>
            </p:nvSpPr>
            <p:spPr bwMode="auto">
              <a:xfrm>
                <a:off x="4321" y="3143"/>
                <a:ext cx="208" cy="23"/>
              </a:xfrm>
              <a:custGeom>
                <a:avLst/>
                <a:gdLst/>
                <a:ahLst/>
                <a:cxnLst>
                  <a:cxn ang="0">
                    <a:pos x="1" y="46"/>
                  </a:cxn>
                  <a:cxn ang="0">
                    <a:pos x="434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</a:cxnLst>
                <a:rect l="0" t="0" r="r" b="b"/>
                <a:pathLst>
                  <a:path w="867" h="98">
                    <a:moveTo>
                      <a:pt x="1" y="46"/>
                    </a:moveTo>
                    <a:cubicBezTo>
                      <a:pt x="0" y="72"/>
                      <a:pt x="194" y="94"/>
                      <a:pt x="434" y="96"/>
                    </a:cubicBezTo>
                    <a:cubicBezTo>
                      <a:pt x="673" y="98"/>
                      <a:pt x="867" y="79"/>
                      <a:pt x="867" y="53"/>
                    </a:cubicBezTo>
                    <a:cubicBezTo>
                      <a:pt x="867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4" name="Freeform 2457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5" name="Freeform 2458"/>
              <p:cNvSpPr>
                <a:spLocks/>
              </p:cNvSpPr>
              <p:nvPr/>
            </p:nvSpPr>
            <p:spPr bwMode="auto">
              <a:xfrm>
                <a:off x="4321" y="3154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7" name="Group 2462"/>
            <p:cNvGrpSpPr>
              <a:grpSpLocks/>
            </p:cNvGrpSpPr>
            <p:nvPr/>
          </p:nvGrpSpPr>
          <p:grpSpPr bwMode="auto">
            <a:xfrm>
              <a:off x="6880225" y="4992688"/>
              <a:ext cx="288925" cy="28575"/>
              <a:chOff x="4334" y="3145"/>
              <a:chExt cx="182" cy="18"/>
            </a:xfrm>
          </p:grpSpPr>
          <p:sp>
            <p:nvSpPr>
              <p:cNvPr id="1299" name="Freeform 2460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70" y="71"/>
                      <a:pt x="379" y="72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3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0" name="Freeform 2461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8" name="Group 2465"/>
            <p:cNvGrpSpPr>
              <a:grpSpLocks/>
            </p:cNvGrpSpPr>
            <p:nvPr/>
          </p:nvGrpSpPr>
          <p:grpSpPr bwMode="auto">
            <a:xfrm>
              <a:off x="6888163" y="4994276"/>
              <a:ext cx="271462" cy="26988"/>
              <a:chOff x="4339" y="3146"/>
              <a:chExt cx="171" cy="17"/>
            </a:xfrm>
          </p:grpSpPr>
          <p:sp>
            <p:nvSpPr>
              <p:cNvPr id="1297" name="Freeform 2463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1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20"/>
                      <a:pt x="553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8" name="Freeform 2464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29" name="Group 2470"/>
            <p:cNvGrpSpPr>
              <a:grpSpLocks/>
            </p:cNvGrpSpPr>
            <p:nvPr/>
          </p:nvGrpSpPr>
          <p:grpSpPr bwMode="auto">
            <a:xfrm>
              <a:off x="6942138" y="4891088"/>
              <a:ext cx="166687" cy="123825"/>
              <a:chOff x="4373" y="3081"/>
              <a:chExt cx="105" cy="78"/>
            </a:xfrm>
          </p:grpSpPr>
          <p:sp>
            <p:nvSpPr>
              <p:cNvPr id="1293" name="Freeform 2466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4" name="Freeform 2467"/>
              <p:cNvSpPr>
                <a:spLocks/>
              </p:cNvSpPr>
              <p:nvPr/>
            </p:nvSpPr>
            <p:spPr bwMode="auto">
              <a:xfrm>
                <a:off x="4374" y="3081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3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5" name="Freeform 2468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6" name="Freeform 2469"/>
              <p:cNvSpPr>
                <a:spLocks/>
              </p:cNvSpPr>
              <p:nvPr/>
            </p:nvSpPr>
            <p:spPr bwMode="auto">
              <a:xfrm>
                <a:off x="4374" y="3089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30" name="Freeform 2471"/>
            <p:cNvSpPr>
              <a:spLocks/>
            </p:cNvSpPr>
            <p:nvPr/>
          </p:nvSpPr>
          <p:spPr bwMode="auto">
            <a:xfrm>
              <a:off x="6956425" y="4891088"/>
              <a:ext cx="134937" cy="22225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5" y="60"/>
                    <a:pt x="354" y="48"/>
                    <a:pt x="354" y="32"/>
                  </a:cubicBezTo>
                  <a:cubicBezTo>
                    <a:pt x="355" y="15"/>
                    <a:pt x="275" y="2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31" name="Group 2477"/>
            <p:cNvGrpSpPr>
              <a:grpSpLocks/>
            </p:cNvGrpSpPr>
            <p:nvPr/>
          </p:nvGrpSpPr>
          <p:grpSpPr bwMode="auto">
            <a:xfrm>
              <a:off x="6859588" y="4989513"/>
              <a:ext cx="344487" cy="93663"/>
              <a:chOff x="4321" y="3143"/>
              <a:chExt cx="217" cy="59"/>
            </a:xfrm>
          </p:grpSpPr>
          <p:sp>
            <p:nvSpPr>
              <p:cNvPr id="1288" name="Freeform 2472"/>
              <p:cNvSpPr>
                <a:spLocks/>
              </p:cNvSpPr>
              <p:nvPr/>
            </p:nvSpPr>
            <p:spPr bwMode="auto">
              <a:xfrm>
                <a:off x="4329" y="3151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6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9" name="Freeform 2473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0" name="Freeform 2474"/>
              <p:cNvSpPr>
                <a:spLocks/>
              </p:cNvSpPr>
              <p:nvPr/>
            </p:nvSpPr>
            <p:spPr bwMode="auto">
              <a:xfrm>
                <a:off x="4321" y="3143"/>
                <a:ext cx="208" cy="23"/>
              </a:xfrm>
              <a:custGeom>
                <a:avLst/>
                <a:gdLst/>
                <a:ahLst/>
                <a:cxnLst>
                  <a:cxn ang="0">
                    <a:pos x="1" y="46"/>
                  </a:cxn>
                  <a:cxn ang="0">
                    <a:pos x="434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</a:cxnLst>
                <a:rect l="0" t="0" r="r" b="b"/>
                <a:pathLst>
                  <a:path w="867" h="98">
                    <a:moveTo>
                      <a:pt x="1" y="46"/>
                    </a:moveTo>
                    <a:cubicBezTo>
                      <a:pt x="0" y="72"/>
                      <a:pt x="194" y="94"/>
                      <a:pt x="434" y="96"/>
                    </a:cubicBezTo>
                    <a:cubicBezTo>
                      <a:pt x="673" y="98"/>
                      <a:pt x="867" y="79"/>
                      <a:pt x="867" y="53"/>
                    </a:cubicBezTo>
                    <a:cubicBezTo>
                      <a:pt x="867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1" name="Freeform 2475"/>
              <p:cNvSpPr>
                <a:spLocks/>
              </p:cNvSpPr>
              <p:nvPr/>
            </p:nvSpPr>
            <p:spPr bwMode="auto">
              <a:xfrm>
                <a:off x="4321" y="314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2" name="Freeform 2476"/>
              <p:cNvSpPr>
                <a:spLocks/>
              </p:cNvSpPr>
              <p:nvPr/>
            </p:nvSpPr>
            <p:spPr bwMode="auto">
              <a:xfrm>
                <a:off x="4321" y="3154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2" name="Group 2480"/>
            <p:cNvGrpSpPr>
              <a:grpSpLocks/>
            </p:cNvGrpSpPr>
            <p:nvPr/>
          </p:nvGrpSpPr>
          <p:grpSpPr bwMode="auto">
            <a:xfrm>
              <a:off x="6880225" y="4992688"/>
              <a:ext cx="288925" cy="28575"/>
              <a:chOff x="4334" y="3145"/>
              <a:chExt cx="182" cy="18"/>
            </a:xfrm>
          </p:grpSpPr>
          <p:sp>
            <p:nvSpPr>
              <p:cNvPr id="1286" name="Freeform 2478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70" y="71"/>
                      <a:pt x="379" y="72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3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7" name="Freeform 2479"/>
              <p:cNvSpPr>
                <a:spLocks/>
              </p:cNvSpPr>
              <p:nvPr/>
            </p:nvSpPr>
            <p:spPr bwMode="auto">
              <a:xfrm>
                <a:off x="4334" y="3145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3" name="Group 2483"/>
            <p:cNvGrpSpPr>
              <a:grpSpLocks/>
            </p:cNvGrpSpPr>
            <p:nvPr/>
          </p:nvGrpSpPr>
          <p:grpSpPr bwMode="auto">
            <a:xfrm>
              <a:off x="6888163" y="4994276"/>
              <a:ext cx="271462" cy="26988"/>
              <a:chOff x="4339" y="3146"/>
              <a:chExt cx="171" cy="17"/>
            </a:xfrm>
          </p:grpSpPr>
          <p:sp>
            <p:nvSpPr>
              <p:cNvPr id="1284" name="Freeform 2481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1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20"/>
                      <a:pt x="553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5" name="Freeform 2482"/>
              <p:cNvSpPr>
                <a:spLocks/>
              </p:cNvSpPr>
              <p:nvPr/>
            </p:nvSpPr>
            <p:spPr bwMode="auto">
              <a:xfrm>
                <a:off x="4339" y="3146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4" name="Group 2488"/>
            <p:cNvGrpSpPr>
              <a:grpSpLocks/>
            </p:cNvGrpSpPr>
            <p:nvPr/>
          </p:nvGrpSpPr>
          <p:grpSpPr bwMode="auto">
            <a:xfrm>
              <a:off x="6942138" y="4891088"/>
              <a:ext cx="166687" cy="123825"/>
              <a:chOff x="4373" y="3081"/>
              <a:chExt cx="105" cy="78"/>
            </a:xfrm>
          </p:grpSpPr>
          <p:sp>
            <p:nvSpPr>
              <p:cNvPr id="1280" name="Freeform 2484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1" name="Freeform 2485"/>
              <p:cNvSpPr>
                <a:spLocks/>
              </p:cNvSpPr>
              <p:nvPr/>
            </p:nvSpPr>
            <p:spPr bwMode="auto">
              <a:xfrm>
                <a:off x="4374" y="3081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3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2" name="Freeform 2486"/>
              <p:cNvSpPr>
                <a:spLocks/>
              </p:cNvSpPr>
              <p:nvPr/>
            </p:nvSpPr>
            <p:spPr bwMode="auto">
              <a:xfrm>
                <a:off x="4373" y="308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3" name="Freeform 2487"/>
              <p:cNvSpPr>
                <a:spLocks/>
              </p:cNvSpPr>
              <p:nvPr/>
            </p:nvSpPr>
            <p:spPr bwMode="auto">
              <a:xfrm>
                <a:off x="4374" y="3089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35" name="Freeform 2489"/>
            <p:cNvSpPr>
              <a:spLocks/>
            </p:cNvSpPr>
            <p:nvPr/>
          </p:nvSpPr>
          <p:spPr bwMode="auto">
            <a:xfrm>
              <a:off x="6956425" y="4891088"/>
              <a:ext cx="134937" cy="22225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5" y="60"/>
                    <a:pt x="354" y="48"/>
                    <a:pt x="354" y="32"/>
                  </a:cubicBezTo>
                  <a:cubicBezTo>
                    <a:pt x="355" y="15"/>
                    <a:pt x="275" y="2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36" name="Group 2495"/>
            <p:cNvGrpSpPr>
              <a:grpSpLocks/>
            </p:cNvGrpSpPr>
            <p:nvPr/>
          </p:nvGrpSpPr>
          <p:grpSpPr bwMode="auto">
            <a:xfrm>
              <a:off x="7254875" y="4979988"/>
              <a:ext cx="342900" cy="93663"/>
              <a:chOff x="4570" y="3137"/>
              <a:chExt cx="216" cy="59"/>
            </a:xfrm>
          </p:grpSpPr>
          <p:sp>
            <p:nvSpPr>
              <p:cNvPr id="1275" name="Freeform 2490"/>
              <p:cNvSpPr>
                <a:spLocks/>
              </p:cNvSpPr>
              <p:nvPr/>
            </p:nvSpPr>
            <p:spPr bwMode="auto">
              <a:xfrm>
                <a:off x="4578" y="314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6" name="Freeform 2491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7" name="Freeform 2492"/>
              <p:cNvSpPr>
                <a:spLocks/>
              </p:cNvSpPr>
              <p:nvPr/>
            </p:nvSpPr>
            <p:spPr bwMode="auto">
              <a:xfrm>
                <a:off x="4570" y="3137"/>
                <a:ext cx="208" cy="2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</a:cxnLst>
                <a:rect l="0" t="0" r="r" b="b"/>
                <a:pathLst>
                  <a:path w="867" h="98">
                    <a:moveTo>
                      <a:pt x="0" y="46"/>
                    </a:moveTo>
                    <a:cubicBezTo>
                      <a:pt x="0" y="72"/>
                      <a:pt x="194" y="94"/>
                      <a:pt x="433" y="96"/>
                    </a:cubicBezTo>
                    <a:cubicBezTo>
                      <a:pt x="672" y="98"/>
                      <a:pt x="867" y="79"/>
                      <a:pt x="867" y="53"/>
                    </a:cubicBezTo>
                    <a:cubicBezTo>
                      <a:pt x="867" y="27"/>
                      <a:pt x="673" y="4"/>
                      <a:pt x="434" y="2"/>
                    </a:cubicBezTo>
                    <a:cubicBezTo>
                      <a:pt x="194" y="0"/>
                      <a:pt x="0" y="20"/>
                      <a:pt x="0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8" name="Freeform 2493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9" name="Freeform 2494"/>
              <p:cNvSpPr>
                <a:spLocks/>
              </p:cNvSpPr>
              <p:nvPr/>
            </p:nvSpPr>
            <p:spPr bwMode="auto">
              <a:xfrm>
                <a:off x="4570" y="3148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7" name="Group 2498"/>
            <p:cNvGrpSpPr>
              <a:grpSpLocks/>
            </p:cNvGrpSpPr>
            <p:nvPr/>
          </p:nvGrpSpPr>
          <p:grpSpPr bwMode="auto">
            <a:xfrm>
              <a:off x="7275513" y="4983163"/>
              <a:ext cx="288925" cy="28575"/>
              <a:chOff x="4583" y="3139"/>
              <a:chExt cx="182" cy="18"/>
            </a:xfrm>
          </p:grpSpPr>
          <p:sp>
            <p:nvSpPr>
              <p:cNvPr id="1273" name="Freeform 2496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4" name="Freeform 2497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8" name="Group 2501"/>
            <p:cNvGrpSpPr>
              <a:grpSpLocks/>
            </p:cNvGrpSpPr>
            <p:nvPr/>
          </p:nvGrpSpPr>
          <p:grpSpPr bwMode="auto">
            <a:xfrm>
              <a:off x="7283450" y="4984751"/>
              <a:ext cx="271462" cy="26988"/>
              <a:chOff x="4588" y="3140"/>
              <a:chExt cx="171" cy="17"/>
            </a:xfrm>
          </p:grpSpPr>
          <p:sp>
            <p:nvSpPr>
              <p:cNvPr id="1271" name="Freeform 2499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2" name="Freeform 2500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39" name="Group 2506"/>
            <p:cNvGrpSpPr>
              <a:grpSpLocks/>
            </p:cNvGrpSpPr>
            <p:nvPr/>
          </p:nvGrpSpPr>
          <p:grpSpPr bwMode="auto">
            <a:xfrm>
              <a:off x="7337425" y="4881563"/>
              <a:ext cx="166687" cy="123825"/>
              <a:chOff x="4622" y="3075"/>
              <a:chExt cx="105" cy="78"/>
            </a:xfrm>
          </p:grpSpPr>
          <p:sp>
            <p:nvSpPr>
              <p:cNvPr id="1267" name="Freeform 2502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8" name="Freeform 2503"/>
              <p:cNvSpPr>
                <a:spLocks/>
              </p:cNvSpPr>
              <p:nvPr/>
            </p:nvSpPr>
            <p:spPr bwMode="auto">
              <a:xfrm>
                <a:off x="4622" y="3075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3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9" name="Freeform 2504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0" name="Freeform 2505"/>
              <p:cNvSpPr>
                <a:spLocks/>
              </p:cNvSpPr>
              <p:nvPr/>
            </p:nvSpPr>
            <p:spPr bwMode="auto">
              <a:xfrm>
                <a:off x="4622" y="3083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40" name="Freeform 2507"/>
            <p:cNvSpPr>
              <a:spLocks/>
            </p:cNvSpPr>
            <p:nvPr/>
          </p:nvSpPr>
          <p:spPr bwMode="auto">
            <a:xfrm>
              <a:off x="7351713" y="4881563"/>
              <a:ext cx="134937" cy="22225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4" y="60"/>
                    <a:pt x="354" y="48"/>
                    <a:pt x="354" y="32"/>
                  </a:cubicBezTo>
                  <a:cubicBezTo>
                    <a:pt x="354" y="15"/>
                    <a:pt x="275" y="2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41" name="Group 2513"/>
            <p:cNvGrpSpPr>
              <a:grpSpLocks/>
            </p:cNvGrpSpPr>
            <p:nvPr/>
          </p:nvGrpSpPr>
          <p:grpSpPr bwMode="auto">
            <a:xfrm>
              <a:off x="7254875" y="4979988"/>
              <a:ext cx="342900" cy="93663"/>
              <a:chOff x="4570" y="3137"/>
              <a:chExt cx="216" cy="59"/>
            </a:xfrm>
          </p:grpSpPr>
          <p:sp>
            <p:nvSpPr>
              <p:cNvPr id="1262" name="Freeform 2508"/>
              <p:cNvSpPr>
                <a:spLocks/>
              </p:cNvSpPr>
              <p:nvPr/>
            </p:nvSpPr>
            <p:spPr bwMode="auto">
              <a:xfrm>
                <a:off x="4578" y="314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3" name="Freeform 2509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4" name="Freeform 2510"/>
              <p:cNvSpPr>
                <a:spLocks/>
              </p:cNvSpPr>
              <p:nvPr/>
            </p:nvSpPr>
            <p:spPr bwMode="auto">
              <a:xfrm>
                <a:off x="4570" y="3137"/>
                <a:ext cx="208" cy="2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</a:cxnLst>
                <a:rect l="0" t="0" r="r" b="b"/>
                <a:pathLst>
                  <a:path w="867" h="98">
                    <a:moveTo>
                      <a:pt x="0" y="46"/>
                    </a:moveTo>
                    <a:cubicBezTo>
                      <a:pt x="0" y="72"/>
                      <a:pt x="194" y="94"/>
                      <a:pt x="433" y="96"/>
                    </a:cubicBezTo>
                    <a:cubicBezTo>
                      <a:pt x="672" y="98"/>
                      <a:pt x="867" y="79"/>
                      <a:pt x="867" y="53"/>
                    </a:cubicBezTo>
                    <a:cubicBezTo>
                      <a:pt x="867" y="27"/>
                      <a:pt x="673" y="4"/>
                      <a:pt x="434" y="2"/>
                    </a:cubicBezTo>
                    <a:cubicBezTo>
                      <a:pt x="194" y="0"/>
                      <a:pt x="0" y="20"/>
                      <a:pt x="0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5" name="Freeform 2511"/>
              <p:cNvSpPr>
                <a:spLocks/>
              </p:cNvSpPr>
              <p:nvPr/>
            </p:nvSpPr>
            <p:spPr bwMode="auto">
              <a:xfrm>
                <a:off x="4570" y="313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6" name="Freeform 2512"/>
              <p:cNvSpPr>
                <a:spLocks/>
              </p:cNvSpPr>
              <p:nvPr/>
            </p:nvSpPr>
            <p:spPr bwMode="auto">
              <a:xfrm>
                <a:off x="4570" y="3148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2" name="Group 2516"/>
            <p:cNvGrpSpPr>
              <a:grpSpLocks/>
            </p:cNvGrpSpPr>
            <p:nvPr/>
          </p:nvGrpSpPr>
          <p:grpSpPr bwMode="auto">
            <a:xfrm>
              <a:off x="7275513" y="4983163"/>
              <a:ext cx="288925" cy="28575"/>
              <a:chOff x="4583" y="3139"/>
              <a:chExt cx="182" cy="18"/>
            </a:xfrm>
          </p:grpSpPr>
          <p:sp>
            <p:nvSpPr>
              <p:cNvPr id="1260" name="Freeform 2514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1" name="Freeform 2515"/>
              <p:cNvSpPr>
                <a:spLocks/>
              </p:cNvSpPr>
              <p:nvPr/>
            </p:nvSpPr>
            <p:spPr bwMode="auto">
              <a:xfrm>
                <a:off x="4583" y="3139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3" name="Group 2519"/>
            <p:cNvGrpSpPr>
              <a:grpSpLocks/>
            </p:cNvGrpSpPr>
            <p:nvPr/>
          </p:nvGrpSpPr>
          <p:grpSpPr bwMode="auto">
            <a:xfrm>
              <a:off x="7283450" y="4984751"/>
              <a:ext cx="271462" cy="26988"/>
              <a:chOff x="4588" y="3140"/>
              <a:chExt cx="171" cy="17"/>
            </a:xfrm>
          </p:grpSpPr>
          <p:sp>
            <p:nvSpPr>
              <p:cNvPr id="1258" name="Freeform 2517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9" name="Freeform 2518"/>
              <p:cNvSpPr>
                <a:spLocks/>
              </p:cNvSpPr>
              <p:nvPr/>
            </p:nvSpPr>
            <p:spPr bwMode="auto">
              <a:xfrm>
                <a:off x="4588" y="3140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0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4" name="Group 2524"/>
            <p:cNvGrpSpPr>
              <a:grpSpLocks/>
            </p:cNvGrpSpPr>
            <p:nvPr/>
          </p:nvGrpSpPr>
          <p:grpSpPr bwMode="auto">
            <a:xfrm>
              <a:off x="7337425" y="4881563"/>
              <a:ext cx="166687" cy="123825"/>
              <a:chOff x="4622" y="3075"/>
              <a:chExt cx="105" cy="78"/>
            </a:xfrm>
          </p:grpSpPr>
          <p:sp>
            <p:nvSpPr>
              <p:cNvPr id="1254" name="Freeform 2520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5" name="Freeform 2521"/>
              <p:cNvSpPr>
                <a:spLocks/>
              </p:cNvSpPr>
              <p:nvPr/>
            </p:nvSpPr>
            <p:spPr bwMode="auto">
              <a:xfrm>
                <a:off x="4622" y="3075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3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6" name="Freeform 2522"/>
              <p:cNvSpPr>
                <a:spLocks/>
              </p:cNvSpPr>
              <p:nvPr/>
            </p:nvSpPr>
            <p:spPr bwMode="auto">
              <a:xfrm>
                <a:off x="4622" y="3075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7" name="Freeform 2523"/>
              <p:cNvSpPr>
                <a:spLocks/>
              </p:cNvSpPr>
              <p:nvPr/>
            </p:nvSpPr>
            <p:spPr bwMode="auto">
              <a:xfrm>
                <a:off x="4622" y="3083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45" name="Freeform 2525"/>
            <p:cNvSpPr>
              <a:spLocks/>
            </p:cNvSpPr>
            <p:nvPr/>
          </p:nvSpPr>
          <p:spPr bwMode="auto">
            <a:xfrm>
              <a:off x="7351713" y="4881563"/>
              <a:ext cx="134937" cy="22225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4" y="60"/>
                    <a:pt x="354" y="48"/>
                    <a:pt x="354" y="32"/>
                  </a:cubicBezTo>
                  <a:cubicBezTo>
                    <a:pt x="354" y="15"/>
                    <a:pt x="275" y="2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46" name="Group 2544"/>
            <p:cNvGrpSpPr>
              <a:grpSpLocks/>
            </p:cNvGrpSpPr>
            <p:nvPr/>
          </p:nvGrpSpPr>
          <p:grpSpPr bwMode="auto">
            <a:xfrm>
              <a:off x="6859588" y="5030788"/>
              <a:ext cx="344487" cy="192088"/>
              <a:chOff x="4321" y="3169"/>
              <a:chExt cx="217" cy="121"/>
            </a:xfrm>
          </p:grpSpPr>
          <p:grpSp>
            <p:nvGrpSpPr>
              <p:cNvPr id="1236" name="Group 2531"/>
              <p:cNvGrpSpPr>
                <a:grpSpLocks/>
              </p:cNvGrpSpPr>
              <p:nvPr/>
            </p:nvGrpSpPr>
            <p:grpSpPr bwMode="auto">
              <a:xfrm>
                <a:off x="4321" y="3231"/>
                <a:ext cx="217" cy="59"/>
                <a:chOff x="4321" y="3231"/>
                <a:chExt cx="217" cy="59"/>
              </a:xfrm>
            </p:grpSpPr>
            <p:sp>
              <p:nvSpPr>
                <p:cNvPr id="1249" name="Freeform 2526"/>
                <p:cNvSpPr>
                  <a:spLocks/>
                </p:cNvSpPr>
                <p:nvPr/>
              </p:nvSpPr>
              <p:spPr bwMode="auto">
                <a:xfrm>
                  <a:off x="4329" y="3239"/>
                  <a:ext cx="209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6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50" name="Freeform 2527"/>
                <p:cNvSpPr>
                  <a:spLocks/>
                </p:cNvSpPr>
                <p:nvPr/>
              </p:nvSpPr>
              <p:spPr bwMode="auto">
                <a:xfrm>
                  <a:off x="4321" y="3231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5"/>
                    </a:cxn>
                    <a:cxn ang="0">
                      <a:pos x="1" y="160"/>
                    </a:cxn>
                    <a:cxn ang="0">
                      <a:pos x="434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2" y="45"/>
                      </a:cubicBezTo>
                      <a:lnTo>
                        <a:pt x="1" y="160"/>
                      </a:lnTo>
                      <a:cubicBezTo>
                        <a:pt x="0" y="186"/>
                        <a:pt x="194" y="208"/>
                        <a:pt x="434" y="210"/>
                      </a:cubicBezTo>
                      <a:cubicBezTo>
                        <a:pt x="673" y="212"/>
                        <a:pt x="867" y="193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5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51" name="Freeform 2528"/>
                <p:cNvSpPr>
                  <a:spLocks/>
                </p:cNvSpPr>
                <p:nvPr/>
              </p:nvSpPr>
              <p:spPr bwMode="auto">
                <a:xfrm>
                  <a:off x="4321" y="3231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1" y="45"/>
                    </a:cxn>
                    <a:cxn ang="0">
                      <a:pos x="434" y="96"/>
                    </a:cxn>
                    <a:cxn ang="0">
                      <a:pos x="867" y="52"/>
                    </a:cxn>
                    <a:cxn ang="0">
                      <a:pos x="434" y="2"/>
                    </a:cxn>
                    <a:cxn ang="0">
                      <a:pos x="1" y="45"/>
                    </a:cxn>
                  </a:cxnLst>
                  <a:rect l="0" t="0" r="r" b="b"/>
                  <a:pathLst>
                    <a:path w="867" h="98">
                      <a:moveTo>
                        <a:pt x="1" y="45"/>
                      </a:moveTo>
                      <a:cubicBezTo>
                        <a:pt x="0" y="71"/>
                        <a:pt x="194" y="94"/>
                        <a:pt x="434" y="96"/>
                      </a:cubicBezTo>
                      <a:cubicBezTo>
                        <a:pt x="673" y="98"/>
                        <a:pt x="867" y="78"/>
                        <a:pt x="867" y="52"/>
                      </a:cubicBezTo>
                      <a:cubicBezTo>
                        <a:pt x="867" y="26"/>
                        <a:pt x="674" y="4"/>
                        <a:pt x="434" y="2"/>
                      </a:cubicBezTo>
                      <a:cubicBezTo>
                        <a:pt x="195" y="0"/>
                        <a:pt x="1" y="19"/>
                        <a:pt x="1" y="45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52" name="Freeform 2529"/>
                <p:cNvSpPr>
                  <a:spLocks/>
                </p:cNvSpPr>
                <p:nvPr/>
              </p:nvSpPr>
              <p:spPr bwMode="auto">
                <a:xfrm>
                  <a:off x="4321" y="3231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5"/>
                    </a:cxn>
                    <a:cxn ang="0">
                      <a:pos x="1" y="160"/>
                    </a:cxn>
                    <a:cxn ang="0">
                      <a:pos x="434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2" y="45"/>
                      </a:cubicBezTo>
                      <a:lnTo>
                        <a:pt x="1" y="160"/>
                      </a:lnTo>
                      <a:cubicBezTo>
                        <a:pt x="0" y="186"/>
                        <a:pt x="194" y="208"/>
                        <a:pt x="434" y="210"/>
                      </a:cubicBezTo>
                      <a:cubicBezTo>
                        <a:pt x="673" y="212"/>
                        <a:pt x="867" y="193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5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53" name="Freeform 2530"/>
                <p:cNvSpPr>
                  <a:spLocks/>
                </p:cNvSpPr>
                <p:nvPr/>
              </p:nvSpPr>
              <p:spPr bwMode="auto">
                <a:xfrm>
                  <a:off x="4321" y="3242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1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7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37" name="Group 2534"/>
              <p:cNvGrpSpPr>
                <a:grpSpLocks/>
              </p:cNvGrpSpPr>
              <p:nvPr/>
            </p:nvGrpSpPr>
            <p:grpSpPr bwMode="auto">
              <a:xfrm>
                <a:off x="4334" y="3233"/>
                <a:ext cx="182" cy="18"/>
                <a:chOff x="4334" y="3233"/>
                <a:chExt cx="182" cy="18"/>
              </a:xfrm>
            </p:grpSpPr>
            <p:sp>
              <p:nvSpPr>
                <p:cNvPr id="1247" name="Freeform 2532"/>
                <p:cNvSpPr>
                  <a:spLocks/>
                </p:cNvSpPr>
                <p:nvPr/>
              </p:nvSpPr>
              <p:spPr bwMode="auto">
                <a:xfrm>
                  <a:off x="4334" y="3233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80" y="1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9" y="40"/>
                    </a:cxn>
                    <a:cxn ang="0">
                      <a:pos x="380" y="1"/>
                    </a:cxn>
                  </a:cxnLst>
                  <a:rect l="0" t="0" r="r" b="b"/>
                  <a:pathLst>
                    <a:path w="759" h="74">
                      <a:moveTo>
                        <a:pt x="380" y="1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3"/>
                        <a:pt x="170" y="70"/>
                        <a:pt x="379" y="72"/>
                      </a:cubicBezTo>
                      <a:cubicBezTo>
                        <a:pt x="589" y="74"/>
                        <a:pt x="758" y="59"/>
                        <a:pt x="759" y="40"/>
                      </a:cubicBezTo>
                      <a:cubicBezTo>
                        <a:pt x="759" y="20"/>
                        <a:pt x="589" y="3"/>
                        <a:pt x="380" y="1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48" name="Freeform 2533"/>
                <p:cNvSpPr>
                  <a:spLocks/>
                </p:cNvSpPr>
                <p:nvPr/>
              </p:nvSpPr>
              <p:spPr bwMode="auto">
                <a:xfrm>
                  <a:off x="4334" y="3233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10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2" y="18"/>
                        <a:pt x="182" y="14"/>
                        <a:pt x="182" y="10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38" name="Group 2537"/>
              <p:cNvGrpSpPr>
                <a:grpSpLocks/>
              </p:cNvGrpSpPr>
              <p:nvPr/>
            </p:nvGrpSpPr>
            <p:grpSpPr bwMode="auto">
              <a:xfrm>
                <a:off x="4339" y="3234"/>
                <a:ext cx="171" cy="17"/>
                <a:chOff x="4339" y="3234"/>
                <a:chExt cx="171" cy="17"/>
              </a:xfrm>
            </p:grpSpPr>
            <p:sp>
              <p:nvSpPr>
                <p:cNvPr id="1245" name="Freeform 2535"/>
                <p:cNvSpPr>
                  <a:spLocks/>
                </p:cNvSpPr>
                <p:nvPr/>
              </p:nvSpPr>
              <p:spPr bwMode="auto">
                <a:xfrm>
                  <a:off x="4339" y="3234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1"/>
                    </a:cxn>
                    <a:cxn ang="0">
                      <a:pos x="0" y="32"/>
                    </a:cxn>
                    <a:cxn ang="0">
                      <a:pos x="356" y="68"/>
                    </a:cxn>
                    <a:cxn ang="0">
                      <a:pos x="713" y="38"/>
                    </a:cxn>
                    <a:cxn ang="0">
                      <a:pos x="357" y="1"/>
                    </a:cxn>
                  </a:cxnLst>
                  <a:rect l="0" t="0" r="r" b="b"/>
                  <a:pathLst>
                    <a:path w="713" h="70">
                      <a:moveTo>
                        <a:pt x="357" y="1"/>
                      </a:moveTo>
                      <a:cubicBezTo>
                        <a:pt x="160" y="0"/>
                        <a:pt x="0" y="14"/>
                        <a:pt x="0" y="32"/>
                      </a:cubicBezTo>
                      <a:cubicBezTo>
                        <a:pt x="0" y="50"/>
                        <a:pt x="159" y="67"/>
                        <a:pt x="356" y="68"/>
                      </a:cubicBezTo>
                      <a:cubicBezTo>
                        <a:pt x="553" y="70"/>
                        <a:pt x="712" y="56"/>
                        <a:pt x="713" y="38"/>
                      </a:cubicBezTo>
                      <a:cubicBezTo>
                        <a:pt x="713" y="19"/>
                        <a:pt x="553" y="3"/>
                        <a:pt x="357" y="1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46" name="Freeform 2536"/>
                <p:cNvSpPr>
                  <a:spLocks/>
                </p:cNvSpPr>
                <p:nvPr/>
              </p:nvSpPr>
              <p:spPr bwMode="auto">
                <a:xfrm>
                  <a:off x="4339" y="3234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8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8"/>
                      </a:cubicBezTo>
                      <a:cubicBezTo>
                        <a:pt x="0" y="12"/>
                        <a:pt x="38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4"/>
                        <a:pt x="133" y="1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39" name="Group 2542"/>
              <p:cNvGrpSpPr>
                <a:grpSpLocks/>
              </p:cNvGrpSpPr>
              <p:nvPr/>
            </p:nvGrpSpPr>
            <p:grpSpPr bwMode="auto">
              <a:xfrm>
                <a:off x="4373" y="3169"/>
                <a:ext cx="105" cy="79"/>
                <a:chOff x="4373" y="3169"/>
                <a:chExt cx="105" cy="79"/>
              </a:xfrm>
            </p:grpSpPr>
            <p:sp>
              <p:nvSpPr>
                <p:cNvPr id="1241" name="Freeform 2538"/>
                <p:cNvSpPr>
                  <a:spLocks/>
                </p:cNvSpPr>
                <p:nvPr/>
              </p:nvSpPr>
              <p:spPr bwMode="auto">
                <a:xfrm>
                  <a:off x="4373" y="3169"/>
                  <a:ext cx="105" cy="79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2"/>
                    </a:cxn>
                    <a:cxn ang="0">
                      <a:pos x="435" y="37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8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2"/>
                      </a:cubicBezTo>
                      <a:lnTo>
                        <a:pt x="435" y="37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42" name="Freeform 2539"/>
                <p:cNvSpPr>
                  <a:spLocks/>
                </p:cNvSpPr>
                <p:nvPr/>
              </p:nvSpPr>
              <p:spPr bwMode="auto">
                <a:xfrm>
                  <a:off x="4374" y="3169"/>
                  <a:ext cx="104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6" y="70"/>
                    </a:cxn>
                    <a:cxn ang="0">
                      <a:pos x="433" y="37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3" h="71">
                      <a:moveTo>
                        <a:pt x="0" y="34"/>
                      </a:moveTo>
                      <a:cubicBezTo>
                        <a:pt x="0" y="53"/>
                        <a:pt x="97" y="69"/>
                        <a:pt x="216" y="70"/>
                      </a:cubicBezTo>
                      <a:cubicBezTo>
                        <a:pt x="336" y="71"/>
                        <a:pt x="433" y="57"/>
                        <a:pt x="433" y="37"/>
                      </a:cubicBezTo>
                      <a:cubicBezTo>
                        <a:pt x="433" y="18"/>
                        <a:pt x="336" y="2"/>
                        <a:pt x="217" y="1"/>
                      </a:cubicBezTo>
                      <a:cubicBezTo>
                        <a:pt x="97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43" name="Freeform 2540"/>
                <p:cNvSpPr>
                  <a:spLocks/>
                </p:cNvSpPr>
                <p:nvPr/>
              </p:nvSpPr>
              <p:spPr bwMode="auto">
                <a:xfrm>
                  <a:off x="4373" y="3169"/>
                  <a:ext cx="105" cy="79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2"/>
                    </a:cxn>
                    <a:cxn ang="0">
                      <a:pos x="435" y="37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8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2"/>
                      </a:cubicBezTo>
                      <a:lnTo>
                        <a:pt x="435" y="37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44" name="Freeform 2541"/>
                <p:cNvSpPr>
                  <a:spLocks/>
                </p:cNvSpPr>
                <p:nvPr/>
              </p:nvSpPr>
              <p:spPr bwMode="auto">
                <a:xfrm>
                  <a:off x="4374" y="3177"/>
                  <a:ext cx="104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1" y="9"/>
                    </a:cxn>
                    <a:cxn ang="0">
                      <a:pos x="104" y="1"/>
                    </a:cxn>
                  </a:cxnLst>
                  <a:rect l="0" t="0" r="r" b="b"/>
                  <a:pathLst>
                    <a:path w="104" h="9">
                      <a:moveTo>
                        <a:pt x="0" y="0"/>
                      </a:moveTo>
                      <a:cubicBezTo>
                        <a:pt x="0" y="5"/>
                        <a:pt x="23" y="9"/>
                        <a:pt x="51" y="9"/>
                      </a:cubicBezTo>
                      <a:cubicBezTo>
                        <a:pt x="80" y="9"/>
                        <a:pt x="104" y="6"/>
                        <a:pt x="104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240" name="Freeform 2543"/>
              <p:cNvSpPr>
                <a:spLocks/>
              </p:cNvSpPr>
              <p:nvPr/>
            </p:nvSpPr>
            <p:spPr bwMode="auto">
              <a:xfrm>
                <a:off x="4382" y="3169"/>
                <a:ext cx="85" cy="14"/>
              </a:xfrm>
              <a:custGeom>
                <a:avLst/>
                <a:gdLst/>
                <a:ahLst/>
                <a:cxnLst>
                  <a:cxn ang="0">
                    <a:pos x="178" y="1"/>
                  </a:cxn>
                  <a:cxn ang="0">
                    <a:pos x="0" y="28"/>
                  </a:cxn>
                  <a:cxn ang="0">
                    <a:pos x="177" y="59"/>
                  </a:cxn>
                  <a:cxn ang="0">
                    <a:pos x="354" y="31"/>
                  </a:cxn>
                  <a:cxn ang="0">
                    <a:pos x="178" y="1"/>
                  </a:cxn>
                </a:cxnLst>
                <a:rect l="0" t="0" r="r" b="b"/>
                <a:pathLst>
                  <a:path w="355" h="60">
                    <a:moveTo>
                      <a:pt x="178" y="1"/>
                    </a:moveTo>
                    <a:cubicBezTo>
                      <a:pt x="80" y="0"/>
                      <a:pt x="0" y="12"/>
                      <a:pt x="0" y="28"/>
                    </a:cubicBezTo>
                    <a:cubicBezTo>
                      <a:pt x="0" y="44"/>
                      <a:pt x="79" y="58"/>
                      <a:pt x="177" y="59"/>
                    </a:cubicBezTo>
                    <a:cubicBezTo>
                      <a:pt x="275" y="60"/>
                      <a:pt x="354" y="47"/>
                      <a:pt x="354" y="31"/>
                    </a:cubicBezTo>
                    <a:cubicBezTo>
                      <a:pt x="355" y="15"/>
                      <a:pt x="275" y="1"/>
                      <a:pt x="178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7" name="Group 2563"/>
            <p:cNvGrpSpPr>
              <a:grpSpLocks/>
            </p:cNvGrpSpPr>
            <p:nvPr/>
          </p:nvGrpSpPr>
          <p:grpSpPr bwMode="auto">
            <a:xfrm>
              <a:off x="7254875" y="5021263"/>
              <a:ext cx="342900" cy="192088"/>
              <a:chOff x="4570" y="3163"/>
              <a:chExt cx="216" cy="121"/>
            </a:xfrm>
          </p:grpSpPr>
          <p:grpSp>
            <p:nvGrpSpPr>
              <p:cNvPr id="1218" name="Group 2550"/>
              <p:cNvGrpSpPr>
                <a:grpSpLocks/>
              </p:cNvGrpSpPr>
              <p:nvPr/>
            </p:nvGrpSpPr>
            <p:grpSpPr bwMode="auto">
              <a:xfrm>
                <a:off x="4570" y="3225"/>
                <a:ext cx="216" cy="59"/>
                <a:chOff x="4570" y="3225"/>
                <a:chExt cx="216" cy="59"/>
              </a:xfrm>
            </p:grpSpPr>
            <p:sp>
              <p:nvSpPr>
                <p:cNvPr id="1231" name="Freeform 2545"/>
                <p:cNvSpPr>
                  <a:spLocks/>
                </p:cNvSpPr>
                <p:nvPr/>
              </p:nvSpPr>
              <p:spPr bwMode="auto">
                <a:xfrm>
                  <a:off x="4578" y="323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1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1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32" name="Freeform 2546"/>
                <p:cNvSpPr>
                  <a:spLocks/>
                </p:cNvSpPr>
                <p:nvPr/>
              </p:nvSpPr>
              <p:spPr bwMode="auto">
                <a:xfrm>
                  <a:off x="4570" y="3225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6"/>
                        <a:pt x="194" y="208"/>
                        <a:pt x="433" y="210"/>
                      </a:cubicBezTo>
                      <a:cubicBezTo>
                        <a:pt x="672" y="212"/>
                        <a:pt x="867" y="193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33" name="Freeform 2547"/>
                <p:cNvSpPr>
                  <a:spLocks/>
                </p:cNvSpPr>
                <p:nvPr/>
              </p:nvSpPr>
              <p:spPr bwMode="auto">
                <a:xfrm>
                  <a:off x="4570" y="3225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0" y="45"/>
                    </a:cxn>
                    <a:cxn ang="0">
                      <a:pos x="433" y="96"/>
                    </a:cxn>
                    <a:cxn ang="0">
                      <a:pos x="867" y="52"/>
                    </a:cxn>
                    <a:cxn ang="0">
                      <a:pos x="434" y="2"/>
                    </a:cxn>
                    <a:cxn ang="0">
                      <a:pos x="0" y="45"/>
                    </a:cxn>
                  </a:cxnLst>
                  <a:rect l="0" t="0" r="r" b="b"/>
                  <a:pathLst>
                    <a:path w="867" h="98">
                      <a:moveTo>
                        <a:pt x="0" y="45"/>
                      </a:moveTo>
                      <a:cubicBezTo>
                        <a:pt x="0" y="71"/>
                        <a:pt x="194" y="94"/>
                        <a:pt x="433" y="96"/>
                      </a:cubicBezTo>
                      <a:cubicBezTo>
                        <a:pt x="672" y="98"/>
                        <a:pt x="867" y="78"/>
                        <a:pt x="867" y="52"/>
                      </a:cubicBezTo>
                      <a:cubicBezTo>
                        <a:pt x="867" y="26"/>
                        <a:pt x="673" y="4"/>
                        <a:pt x="434" y="2"/>
                      </a:cubicBezTo>
                      <a:cubicBezTo>
                        <a:pt x="194" y="0"/>
                        <a:pt x="0" y="19"/>
                        <a:pt x="0" y="45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34" name="Freeform 2548"/>
                <p:cNvSpPr>
                  <a:spLocks/>
                </p:cNvSpPr>
                <p:nvPr/>
              </p:nvSpPr>
              <p:spPr bwMode="auto">
                <a:xfrm>
                  <a:off x="4570" y="3225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6"/>
                        <a:pt x="194" y="208"/>
                        <a:pt x="433" y="210"/>
                      </a:cubicBezTo>
                      <a:cubicBezTo>
                        <a:pt x="672" y="212"/>
                        <a:pt x="867" y="193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35" name="Freeform 2549"/>
                <p:cNvSpPr>
                  <a:spLocks/>
                </p:cNvSpPr>
                <p:nvPr/>
              </p:nvSpPr>
              <p:spPr bwMode="auto">
                <a:xfrm>
                  <a:off x="4570" y="3236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0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7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19" name="Group 2553"/>
              <p:cNvGrpSpPr>
                <a:grpSpLocks/>
              </p:cNvGrpSpPr>
              <p:nvPr/>
            </p:nvGrpSpPr>
            <p:grpSpPr bwMode="auto">
              <a:xfrm>
                <a:off x="4583" y="3227"/>
                <a:ext cx="182" cy="18"/>
                <a:chOff x="4583" y="3227"/>
                <a:chExt cx="182" cy="18"/>
              </a:xfrm>
            </p:grpSpPr>
            <p:sp>
              <p:nvSpPr>
                <p:cNvPr id="1229" name="Freeform 2551"/>
                <p:cNvSpPr>
                  <a:spLocks/>
                </p:cNvSpPr>
                <p:nvPr/>
              </p:nvSpPr>
              <p:spPr bwMode="auto">
                <a:xfrm>
                  <a:off x="4583" y="3227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79" y="1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8" y="40"/>
                    </a:cxn>
                    <a:cxn ang="0">
                      <a:pos x="379" y="1"/>
                    </a:cxn>
                  </a:cxnLst>
                  <a:rect l="0" t="0" r="r" b="b"/>
                  <a:pathLst>
                    <a:path w="758" h="74">
                      <a:moveTo>
                        <a:pt x="379" y="1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3"/>
                        <a:pt x="169" y="70"/>
                        <a:pt x="379" y="72"/>
                      </a:cubicBezTo>
                      <a:cubicBezTo>
                        <a:pt x="588" y="74"/>
                        <a:pt x="758" y="59"/>
                        <a:pt x="758" y="40"/>
                      </a:cubicBezTo>
                      <a:cubicBezTo>
                        <a:pt x="758" y="20"/>
                        <a:pt x="589" y="3"/>
                        <a:pt x="379" y="1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30" name="Freeform 2552"/>
                <p:cNvSpPr>
                  <a:spLocks/>
                </p:cNvSpPr>
                <p:nvPr/>
              </p:nvSpPr>
              <p:spPr bwMode="auto">
                <a:xfrm>
                  <a:off x="4583" y="3227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10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1" y="18"/>
                        <a:pt x="182" y="14"/>
                        <a:pt x="182" y="10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20" name="Group 2556"/>
              <p:cNvGrpSpPr>
                <a:grpSpLocks/>
              </p:cNvGrpSpPr>
              <p:nvPr/>
            </p:nvGrpSpPr>
            <p:grpSpPr bwMode="auto">
              <a:xfrm>
                <a:off x="4588" y="3228"/>
                <a:ext cx="171" cy="17"/>
                <a:chOff x="4588" y="3228"/>
                <a:chExt cx="171" cy="17"/>
              </a:xfrm>
            </p:grpSpPr>
            <p:sp>
              <p:nvSpPr>
                <p:cNvPr id="1227" name="Freeform 2554"/>
                <p:cNvSpPr>
                  <a:spLocks/>
                </p:cNvSpPr>
                <p:nvPr/>
              </p:nvSpPr>
              <p:spPr bwMode="auto">
                <a:xfrm>
                  <a:off x="4588" y="3228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1"/>
                    </a:cxn>
                    <a:cxn ang="0">
                      <a:pos x="1" y="32"/>
                    </a:cxn>
                    <a:cxn ang="0">
                      <a:pos x="357" y="68"/>
                    </a:cxn>
                    <a:cxn ang="0">
                      <a:pos x="713" y="38"/>
                    </a:cxn>
                    <a:cxn ang="0">
                      <a:pos x="357" y="1"/>
                    </a:cxn>
                  </a:cxnLst>
                  <a:rect l="0" t="0" r="r" b="b"/>
                  <a:pathLst>
                    <a:path w="713" h="70">
                      <a:moveTo>
                        <a:pt x="357" y="1"/>
                      </a:moveTo>
                      <a:cubicBezTo>
                        <a:pt x="160" y="0"/>
                        <a:pt x="1" y="14"/>
                        <a:pt x="1" y="32"/>
                      </a:cubicBezTo>
                      <a:cubicBezTo>
                        <a:pt x="0" y="50"/>
                        <a:pt x="160" y="67"/>
                        <a:pt x="357" y="68"/>
                      </a:cubicBezTo>
                      <a:cubicBezTo>
                        <a:pt x="553" y="70"/>
                        <a:pt x="713" y="56"/>
                        <a:pt x="713" y="38"/>
                      </a:cubicBezTo>
                      <a:cubicBezTo>
                        <a:pt x="713" y="19"/>
                        <a:pt x="554" y="3"/>
                        <a:pt x="357" y="1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28" name="Freeform 2555"/>
                <p:cNvSpPr>
                  <a:spLocks/>
                </p:cNvSpPr>
                <p:nvPr/>
              </p:nvSpPr>
              <p:spPr bwMode="auto">
                <a:xfrm>
                  <a:off x="4588" y="3228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8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8"/>
                      </a:cubicBezTo>
                      <a:cubicBezTo>
                        <a:pt x="0" y="12"/>
                        <a:pt x="39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4"/>
                        <a:pt x="133" y="1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221" name="Group 2561"/>
              <p:cNvGrpSpPr>
                <a:grpSpLocks/>
              </p:cNvGrpSpPr>
              <p:nvPr/>
            </p:nvGrpSpPr>
            <p:grpSpPr bwMode="auto">
              <a:xfrm>
                <a:off x="4622" y="3163"/>
                <a:ext cx="105" cy="79"/>
                <a:chOff x="4622" y="3163"/>
                <a:chExt cx="105" cy="79"/>
              </a:xfrm>
            </p:grpSpPr>
            <p:sp>
              <p:nvSpPr>
                <p:cNvPr id="1223" name="Freeform 2557"/>
                <p:cNvSpPr>
                  <a:spLocks/>
                </p:cNvSpPr>
                <p:nvPr/>
              </p:nvSpPr>
              <p:spPr bwMode="auto">
                <a:xfrm>
                  <a:off x="4622" y="3163"/>
                  <a:ext cx="105" cy="79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2"/>
                    </a:cxn>
                    <a:cxn ang="0">
                      <a:pos x="436" y="37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8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2"/>
                      </a:cubicBezTo>
                      <a:lnTo>
                        <a:pt x="436" y="37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24" name="Freeform 2558"/>
                <p:cNvSpPr>
                  <a:spLocks/>
                </p:cNvSpPr>
                <p:nvPr/>
              </p:nvSpPr>
              <p:spPr bwMode="auto">
                <a:xfrm>
                  <a:off x="4622" y="3163"/>
                  <a:ext cx="105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7" y="70"/>
                    </a:cxn>
                    <a:cxn ang="0">
                      <a:pos x="434" y="37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4" h="71">
                      <a:moveTo>
                        <a:pt x="0" y="34"/>
                      </a:moveTo>
                      <a:cubicBezTo>
                        <a:pt x="0" y="53"/>
                        <a:pt x="97" y="69"/>
                        <a:pt x="217" y="70"/>
                      </a:cubicBezTo>
                      <a:cubicBezTo>
                        <a:pt x="336" y="71"/>
                        <a:pt x="434" y="57"/>
                        <a:pt x="434" y="37"/>
                      </a:cubicBezTo>
                      <a:cubicBezTo>
                        <a:pt x="434" y="18"/>
                        <a:pt x="337" y="2"/>
                        <a:pt x="217" y="1"/>
                      </a:cubicBezTo>
                      <a:cubicBezTo>
                        <a:pt x="98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25" name="Freeform 2559"/>
                <p:cNvSpPr>
                  <a:spLocks/>
                </p:cNvSpPr>
                <p:nvPr/>
              </p:nvSpPr>
              <p:spPr bwMode="auto">
                <a:xfrm>
                  <a:off x="4622" y="3163"/>
                  <a:ext cx="105" cy="79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2"/>
                    </a:cxn>
                    <a:cxn ang="0">
                      <a:pos x="436" y="37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8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2"/>
                      </a:cubicBezTo>
                      <a:lnTo>
                        <a:pt x="436" y="37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26" name="Freeform 2560"/>
                <p:cNvSpPr>
                  <a:spLocks/>
                </p:cNvSpPr>
                <p:nvPr/>
              </p:nvSpPr>
              <p:spPr bwMode="auto">
                <a:xfrm>
                  <a:off x="4622" y="3171"/>
                  <a:ext cx="105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3" y="9"/>
                    </a:cxn>
                    <a:cxn ang="0">
                      <a:pos x="105" y="1"/>
                    </a:cxn>
                  </a:cxnLst>
                  <a:rect l="0" t="0" r="r" b="b"/>
                  <a:pathLst>
                    <a:path w="105" h="9">
                      <a:moveTo>
                        <a:pt x="0" y="0"/>
                      </a:moveTo>
                      <a:cubicBezTo>
                        <a:pt x="0" y="5"/>
                        <a:pt x="24" y="9"/>
                        <a:pt x="53" y="9"/>
                      </a:cubicBezTo>
                      <a:cubicBezTo>
                        <a:pt x="81" y="9"/>
                        <a:pt x="105" y="6"/>
                        <a:pt x="105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222" name="Freeform 2562"/>
              <p:cNvSpPr>
                <a:spLocks/>
              </p:cNvSpPr>
              <p:nvPr/>
            </p:nvSpPr>
            <p:spPr bwMode="auto">
              <a:xfrm>
                <a:off x="4631" y="3163"/>
                <a:ext cx="85" cy="14"/>
              </a:xfrm>
              <a:custGeom>
                <a:avLst/>
                <a:gdLst/>
                <a:ahLst/>
                <a:cxnLst>
                  <a:cxn ang="0">
                    <a:pos x="177" y="1"/>
                  </a:cxn>
                  <a:cxn ang="0">
                    <a:pos x="0" y="28"/>
                  </a:cxn>
                  <a:cxn ang="0">
                    <a:pos x="177" y="59"/>
                  </a:cxn>
                  <a:cxn ang="0">
                    <a:pos x="354" y="31"/>
                  </a:cxn>
                  <a:cxn ang="0">
                    <a:pos x="177" y="1"/>
                  </a:cxn>
                </a:cxnLst>
                <a:rect l="0" t="0" r="r" b="b"/>
                <a:pathLst>
                  <a:path w="354" h="60">
                    <a:moveTo>
                      <a:pt x="177" y="1"/>
                    </a:moveTo>
                    <a:cubicBezTo>
                      <a:pt x="79" y="0"/>
                      <a:pt x="0" y="12"/>
                      <a:pt x="0" y="28"/>
                    </a:cubicBezTo>
                    <a:cubicBezTo>
                      <a:pt x="0" y="44"/>
                      <a:pt x="79" y="58"/>
                      <a:pt x="177" y="59"/>
                    </a:cubicBezTo>
                    <a:cubicBezTo>
                      <a:pt x="274" y="60"/>
                      <a:pt x="354" y="47"/>
                      <a:pt x="354" y="31"/>
                    </a:cubicBezTo>
                    <a:cubicBezTo>
                      <a:pt x="354" y="15"/>
                      <a:pt x="275" y="1"/>
                      <a:pt x="177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8" name="Group 2569"/>
            <p:cNvGrpSpPr>
              <a:grpSpLocks/>
            </p:cNvGrpSpPr>
            <p:nvPr/>
          </p:nvGrpSpPr>
          <p:grpSpPr bwMode="auto">
            <a:xfrm>
              <a:off x="6859588" y="5129213"/>
              <a:ext cx="344487" cy="93663"/>
              <a:chOff x="4321" y="3231"/>
              <a:chExt cx="217" cy="59"/>
            </a:xfrm>
          </p:grpSpPr>
          <p:sp>
            <p:nvSpPr>
              <p:cNvPr id="1213" name="Freeform 2564"/>
              <p:cNvSpPr>
                <a:spLocks/>
              </p:cNvSpPr>
              <p:nvPr/>
            </p:nvSpPr>
            <p:spPr bwMode="auto">
              <a:xfrm>
                <a:off x="4329" y="3239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6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4" name="Freeform 2565"/>
              <p:cNvSpPr>
                <a:spLocks/>
              </p:cNvSpPr>
              <p:nvPr/>
            </p:nvSpPr>
            <p:spPr bwMode="auto">
              <a:xfrm>
                <a:off x="4321" y="3231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4" y="210"/>
                    </a:cubicBez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5" name="Freeform 2566"/>
              <p:cNvSpPr>
                <a:spLocks/>
              </p:cNvSpPr>
              <p:nvPr/>
            </p:nvSpPr>
            <p:spPr bwMode="auto">
              <a:xfrm>
                <a:off x="4321" y="3231"/>
                <a:ext cx="208" cy="23"/>
              </a:xfrm>
              <a:custGeom>
                <a:avLst/>
                <a:gdLst/>
                <a:ahLst/>
                <a:cxnLst>
                  <a:cxn ang="0">
                    <a:pos x="1" y="45"/>
                  </a:cxn>
                  <a:cxn ang="0">
                    <a:pos x="434" y="96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1" y="45"/>
                  </a:cxn>
                </a:cxnLst>
                <a:rect l="0" t="0" r="r" b="b"/>
                <a:pathLst>
                  <a:path w="867" h="98">
                    <a:moveTo>
                      <a:pt x="1" y="45"/>
                    </a:moveTo>
                    <a:cubicBezTo>
                      <a:pt x="0" y="71"/>
                      <a:pt x="194" y="94"/>
                      <a:pt x="434" y="96"/>
                    </a:cubicBezTo>
                    <a:cubicBezTo>
                      <a:pt x="673" y="98"/>
                      <a:pt x="867" y="78"/>
                      <a:pt x="867" y="52"/>
                    </a:cubicBezTo>
                    <a:cubicBezTo>
                      <a:pt x="867" y="26"/>
                      <a:pt x="674" y="4"/>
                      <a:pt x="434" y="2"/>
                    </a:cubicBezTo>
                    <a:cubicBezTo>
                      <a:pt x="195" y="0"/>
                      <a:pt x="1" y="19"/>
                      <a:pt x="1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6" name="Freeform 2567"/>
              <p:cNvSpPr>
                <a:spLocks/>
              </p:cNvSpPr>
              <p:nvPr/>
            </p:nvSpPr>
            <p:spPr bwMode="auto">
              <a:xfrm>
                <a:off x="4321" y="3231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4" y="210"/>
                    </a:cubicBez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7" name="Freeform 2568"/>
              <p:cNvSpPr>
                <a:spLocks/>
              </p:cNvSpPr>
              <p:nvPr/>
            </p:nvSpPr>
            <p:spPr bwMode="auto">
              <a:xfrm>
                <a:off x="4321" y="3242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7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49" name="Group 2572"/>
            <p:cNvGrpSpPr>
              <a:grpSpLocks/>
            </p:cNvGrpSpPr>
            <p:nvPr/>
          </p:nvGrpSpPr>
          <p:grpSpPr bwMode="auto">
            <a:xfrm>
              <a:off x="6880225" y="5132388"/>
              <a:ext cx="288925" cy="28575"/>
              <a:chOff x="4334" y="3233"/>
              <a:chExt cx="182" cy="18"/>
            </a:xfrm>
          </p:grpSpPr>
          <p:sp>
            <p:nvSpPr>
              <p:cNvPr id="1211" name="Freeform 2570"/>
              <p:cNvSpPr>
                <a:spLocks/>
              </p:cNvSpPr>
              <p:nvPr/>
            </p:nvSpPr>
            <p:spPr bwMode="auto">
              <a:xfrm>
                <a:off x="4334" y="3233"/>
                <a:ext cx="182" cy="18"/>
              </a:xfrm>
              <a:custGeom>
                <a:avLst/>
                <a:gdLst/>
                <a:ahLst/>
                <a:cxnLst>
                  <a:cxn ang="0">
                    <a:pos x="380" y="1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1"/>
                  </a:cxn>
                </a:cxnLst>
                <a:rect l="0" t="0" r="r" b="b"/>
                <a:pathLst>
                  <a:path w="759" h="74">
                    <a:moveTo>
                      <a:pt x="380" y="1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3"/>
                      <a:pt x="170" y="70"/>
                      <a:pt x="379" y="72"/>
                    </a:cubicBezTo>
                    <a:cubicBezTo>
                      <a:pt x="589" y="74"/>
                      <a:pt x="758" y="59"/>
                      <a:pt x="759" y="40"/>
                    </a:cubicBezTo>
                    <a:cubicBezTo>
                      <a:pt x="759" y="20"/>
                      <a:pt x="589" y="3"/>
                      <a:pt x="380" y="1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2" name="Freeform 2571"/>
              <p:cNvSpPr>
                <a:spLocks/>
              </p:cNvSpPr>
              <p:nvPr/>
            </p:nvSpPr>
            <p:spPr bwMode="auto">
              <a:xfrm>
                <a:off x="4334" y="3233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10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10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50" name="Group 2575"/>
            <p:cNvGrpSpPr>
              <a:grpSpLocks/>
            </p:cNvGrpSpPr>
            <p:nvPr/>
          </p:nvGrpSpPr>
          <p:grpSpPr bwMode="auto">
            <a:xfrm>
              <a:off x="6888163" y="5133976"/>
              <a:ext cx="271462" cy="26988"/>
              <a:chOff x="4339" y="3234"/>
              <a:chExt cx="171" cy="17"/>
            </a:xfrm>
          </p:grpSpPr>
          <p:sp>
            <p:nvSpPr>
              <p:cNvPr id="1209" name="Freeform 2573"/>
              <p:cNvSpPr>
                <a:spLocks/>
              </p:cNvSpPr>
              <p:nvPr/>
            </p:nvSpPr>
            <p:spPr bwMode="auto">
              <a:xfrm>
                <a:off x="4339" y="3234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1"/>
                  </a:cxn>
                </a:cxnLst>
                <a:rect l="0" t="0" r="r" b="b"/>
                <a:pathLst>
                  <a:path w="713" h="70">
                    <a:moveTo>
                      <a:pt x="357" y="1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0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19"/>
                      <a:pt x="553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0" name="Freeform 2574"/>
              <p:cNvSpPr>
                <a:spLocks/>
              </p:cNvSpPr>
              <p:nvPr/>
            </p:nvSpPr>
            <p:spPr bwMode="auto">
              <a:xfrm>
                <a:off x="4339" y="3234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51" name="Group 2580"/>
            <p:cNvGrpSpPr>
              <a:grpSpLocks/>
            </p:cNvGrpSpPr>
            <p:nvPr/>
          </p:nvGrpSpPr>
          <p:grpSpPr bwMode="auto">
            <a:xfrm>
              <a:off x="6942138" y="5030788"/>
              <a:ext cx="166687" cy="125413"/>
              <a:chOff x="4373" y="3169"/>
              <a:chExt cx="105" cy="79"/>
            </a:xfrm>
          </p:grpSpPr>
          <p:sp>
            <p:nvSpPr>
              <p:cNvPr id="1205" name="Freeform 2576"/>
              <p:cNvSpPr>
                <a:spLocks/>
              </p:cNvSpPr>
              <p:nvPr/>
            </p:nvSpPr>
            <p:spPr bwMode="auto">
              <a:xfrm>
                <a:off x="4373" y="3169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2"/>
                  </a:cxn>
                  <a:cxn ang="0">
                    <a:pos x="435" y="37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2"/>
                    </a:cubicBezTo>
                    <a:lnTo>
                      <a:pt x="435" y="37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6" name="Freeform 2577"/>
              <p:cNvSpPr>
                <a:spLocks/>
              </p:cNvSpPr>
              <p:nvPr/>
            </p:nvSpPr>
            <p:spPr bwMode="auto">
              <a:xfrm>
                <a:off x="4374" y="3169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0"/>
                  </a:cxn>
                  <a:cxn ang="0">
                    <a:pos x="433" y="37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1">
                    <a:moveTo>
                      <a:pt x="0" y="34"/>
                    </a:moveTo>
                    <a:cubicBezTo>
                      <a:pt x="0" y="53"/>
                      <a:pt x="97" y="69"/>
                      <a:pt x="216" y="70"/>
                    </a:cubicBezTo>
                    <a:cubicBezTo>
                      <a:pt x="336" y="71"/>
                      <a:pt x="433" y="57"/>
                      <a:pt x="433" y="37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7" name="Freeform 2578"/>
              <p:cNvSpPr>
                <a:spLocks/>
              </p:cNvSpPr>
              <p:nvPr/>
            </p:nvSpPr>
            <p:spPr bwMode="auto">
              <a:xfrm>
                <a:off x="4373" y="3169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2"/>
                  </a:cxn>
                  <a:cxn ang="0">
                    <a:pos x="435" y="37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2"/>
                    </a:cubicBezTo>
                    <a:lnTo>
                      <a:pt x="435" y="37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8" name="Freeform 2579"/>
              <p:cNvSpPr>
                <a:spLocks/>
              </p:cNvSpPr>
              <p:nvPr/>
            </p:nvSpPr>
            <p:spPr bwMode="auto">
              <a:xfrm>
                <a:off x="4374" y="3177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52" name="Freeform 2581"/>
            <p:cNvSpPr>
              <a:spLocks/>
            </p:cNvSpPr>
            <p:nvPr/>
          </p:nvSpPr>
          <p:spPr bwMode="auto">
            <a:xfrm>
              <a:off x="6956425" y="5030788"/>
              <a:ext cx="134937" cy="22225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5" y="60"/>
                    <a:pt x="354" y="47"/>
                    <a:pt x="354" y="31"/>
                  </a:cubicBezTo>
                  <a:cubicBezTo>
                    <a:pt x="355" y="15"/>
                    <a:pt x="275" y="1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53" name="Group 2587"/>
            <p:cNvGrpSpPr>
              <a:grpSpLocks/>
            </p:cNvGrpSpPr>
            <p:nvPr/>
          </p:nvGrpSpPr>
          <p:grpSpPr bwMode="auto">
            <a:xfrm>
              <a:off x="6859588" y="5129213"/>
              <a:ext cx="344487" cy="93663"/>
              <a:chOff x="4321" y="3231"/>
              <a:chExt cx="217" cy="59"/>
            </a:xfrm>
          </p:grpSpPr>
          <p:sp>
            <p:nvSpPr>
              <p:cNvPr id="1200" name="Freeform 2582"/>
              <p:cNvSpPr>
                <a:spLocks/>
              </p:cNvSpPr>
              <p:nvPr/>
            </p:nvSpPr>
            <p:spPr bwMode="auto">
              <a:xfrm>
                <a:off x="4329" y="3239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6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1" name="Freeform 2583"/>
              <p:cNvSpPr>
                <a:spLocks/>
              </p:cNvSpPr>
              <p:nvPr/>
            </p:nvSpPr>
            <p:spPr bwMode="auto">
              <a:xfrm>
                <a:off x="4321" y="3231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4" y="210"/>
                    </a:cubicBez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2" name="Freeform 2584"/>
              <p:cNvSpPr>
                <a:spLocks/>
              </p:cNvSpPr>
              <p:nvPr/>
            </p:nvSpPr>
            <p:spPr bwMode="auto">
              <a:xfrm>
                <a:off x="4321" y="3231"/>
                <a:ext cx="208" cy="23"/>
              </a:xfrm>
              <a:custGeom>
                <a:avLst/>
                <a:gdLst/>
                <a:ahLst/>
                <a:cxnLst>
                  <a:cxn ang="0">
                    <a:pos x="1" y="45"/>
                  </a:cxn>
                  <a:cxn ang="0">
                    <a:pos x="434" y="96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1" y="45"/>
                  </a:cxn>
                </a:cxnLst>
                <a:rect l="0" t="0" r="r" b="b"/>
                <a:pathLst>
                  <a:path w="867" h="98">
                    <a:moveTo>
                      <a:pt x="1" y="45"/>
                    </a:moveTo>
                    <a:cubicBezTo>
                      <a:pt x="0" y="71"/>
                      <a:pt x="194" y="94"/>
                      <a:pt x="434" y="96"/>
                    </a:cubicBezTo>
                    <a:cubicBezTo>
                      <a:pt x="673" y="98"/>
                      <a:pt x="867" y="78"/>
                      <a:pt x="867" y="52"/>
                    </a:cubicBezTo>
                    <a:cubicBezTo>
                      <a:pt x="867" y="26"/>
                      <a:pt x="674" y="4"/>
                      <a:pt x="434" y="2"/>
                    </a:cubicBezTo>
                    <a:cubicBezTo>
                      <a:pt x="195" y="0"/>
                      <a:pt x="1" y="19"/>
                      <a:pt x="1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3" name="Freeform 2585"/>
              <p:cNvSpPr>
                <a:spLocks/>
              </p:cNvSpPr>
              <p:nvPr/>
            </p:nvSpPr>
            <p:spPr bwMode="auto">
              <a:xfrm>
                <a:off x="4321" y="3231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4" y="210"/>
                    </a:cubicBez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4" name="Freeform 2586"/>
              <p:cNvSpPr>
                <a:spLocks/>
              </p:cNvSpPr>
              <p:nvPr/>
            </p:nvSpPr>
            <p:spPr bwMode="auto">
              <a:xfrm>
                <a:off x="4321" y="3242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7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54" name="Group 2590"/>
            <p:cNvGrpSpPr>
              <a:grpSpLocks/>
            </p:cNvGrpSpPr>
            <p:nvPr/>
          </p:nvGrpSpPr>
          <p:grpSpPr bwMode="auto">
            <a:xfrm>
              <a:off x="6880225" y="5132388"/>
              <a:ext cx="288925" cy="28575"/>
              <a:chOff x="4334" y="3233"/>
              <a:chExt cx="182" cy="18"/>
            </a:xfrm>
          </p:grpSpPr>
          <p:sp>
            <p:nvSpPr>
              <p:cNvPr id="1198" name="Freeform 2588"/>
              <p:cNvSpPr>
                <a:spLocks/>
              </p:cNvSpPr>
              <p:nvPr/>
            </p:nvSpPr>
            <p:spPr bwMode="auto">
              <a:xfrm>
                <a:off x="4334" y="3233"/>
                <a:ext cx="182" cy="18"/>
              </a:xfrm>
              <a:custGeom>
                <a:avLst/>
                <a:gdLst/>
                <a:ahLst/>
                <a:cxnLst>
                  <a:cxn ang="0">
                    <a:pos x="380" y="1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1"/>
                  </a:cxn>
                </a:cxnLst>
                <a:rect l="0" t="0" r="r" b="b"/>
                <a:pathLst>
                  <a:path w="759" h="74">
                    <a:moveTo>
                      <a:pt x="380" y="1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3"/>
                      <a:pt x="170" y="70"/>
                      <a:pt x="379" y="72"/>
                    </a:cubicBezTo>
                    <a:cubicBezTo>
                      <a:pt x="589" y="74"/>
                      <a:pt x="758" y="59"/>
                      <a:pt x="759" y="40"/>
                    </a:cubicBezTo>
                    <a:cubicBezTo>
                      <a:pt x="759" y="20"/>
                      <a:pt x="589" y="3"/>
                      <a:pt x="380" y="1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9" name="Freeform 2589"/>
              <p:cNvSpPr>
                <a:spLocks/>
              </p:cNvSpPr>
              <p:nvPr/>
            </p:nvSpPr>
            <p:spPr bwMode="auto">
              <a:xfrm>
                <a:off x="4334" y="3233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10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10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55" name="Group 2593"/>
            <p:cNvGrpSpPr>
              <a:grpSpLocks/>
            </p:cNvGrpSpPr>
            <p:nvPr/>
          </p:nvGrpSpPr>
          <p:grpSpPr bwMode="auto">
            <a:xfrm>
              <a:off x="6888163" y="5133976"/>
              <a:ext cx="271462" cy="26988"/>
              <a:chOff x="4339" y="3234"/>
              <a:chExt cx="171" cy="17"/>
            </a:xfrm>
          </p:grpSpPr>
          <p:sp>
            <p:nvSpPr>
              <p:cNvPr id="1196" name="Freeform 2591"/>
              <p:cNvSpPr>
                <a:spLocks/>
              </p:cNvSpPr>
              <p:nvPr/>
            </p:nvSpPr>
            <p:spPr bwMode="auto">
              <a:xfrm>
                <a:off x="4339" y="3234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1"/>
                  </a:cxn>
                </a:cxnLst>
                <a:rect l="0" t="0" r="r" b="b"/>
                <a:pathLst>
                  <a:path w="713" h="70">
                    <a:moveTo>
                      <a:pt x="357" y="1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0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19"/>
                      <a:pt x="553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7" name="Freeform 2592"/>
              <p:cNvSpPr>
                <a:spLocks/>
              </p:cNvSpPr>
              <p:nvPr/>
            </p:nvSpPr>
            <p:spPr bwMode="auto">
              <a:xfrm>
                <a:off x="4339" y="3234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56" name="Group 2598"/>
            <p:cNvGrpSpPr>
              <a:grpSpLocks/>
            </p:cNvGrpSpPr>
            <p:nvPr/>
          </p:nvGrpSpPr>
          <p:grpSpPr bwMode="auto">
            <a:xfrm>
              <a:off x="6942138" y="5030788"/>
              <a:ext cx="166687" cy="125413"/>
              <a:chOff x="4373" y="3169"/>
              <a:chExt cx="105" cy="79"/>
            </a:xfrm>
          </p:grpSpPr>
          <p:sp>
            <p:nvSpPr>
              <p:cNvPr id="1192" name="Freeform 2594"/>
              <p:cNvSpPr>
                <a:spLocks/>
              </p:cNvSpPr>
              <p:nvPr/>
            </p:nvSpPr>
            <p:spPr bwMode="auto">
              <a:xfrm>
                <a:off x="4373" y="3169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2"/>
                  </a:cxn>
                  <a:cxn ang="0">
                    <a:pos x="435" y="37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2"/>
                    </a:cubicBezTo>
                    <a:lnTo>
                      <a:pt x="435" y="37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3" name="Freeform 2595"/>
              <p:cNvSpPr>
                <a:spLocks/>
              </p:cNvSpPr>
              <p:nvPr/>
            </p:nvSpPr>
            <p:spPr bwMode="auto">
              <a:xfrm>
                <a:off x="4374" y="3169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0"/>
                  </a:cxn>
                  <a:cxn ang="0">
                    <a:pos x="433" y="37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1">
                    <a:moveTo>
                      <a:pt x="0" y="34"/>
                    </a:moveTo>
                    <a:cubicBezTo>
                      <a:pt x="0" y="53"/>
                      <a:pt x="97" y="69"/>
                      <a:pt x="216" y="70"/>
                    </a:cubicBezTo>
                    <a:cubicBezTo>
                      <a:pt x="336" y="71"/>
                      <a:pt x="433" y="57"/>
                      <a:pt x="433" y="37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4" name="Freeform 2596"/>
              <p:cNvSpPr>
                <a:spLocks/>
              </p:cNvSpPr>
              <p:nvPr/>
            </p:nvSpPr>
            <p:spPr bwMode="auto">
              <a:xfrm>
                <a:off x="4373" y="3169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2"/>
                  </a:cxn>
                  <a:cxn ang="0">
                    <a:pos x="435" y="37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2"/>
                    </a:cubicBezTo>
                    <a:lnTo>
                      <a:pt x="435" y="37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5" name="Freeform 2597"/>
              <p:cNvSpPr>
                <a:spLocks/>
              </p:cNvSpPr>
              <p:nvPr/>
            </p:nvSpPr>
            <p:spPr bwMode="auto">
              <a:xfrm>
                <a:off x="4374" y="3177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57" name="Freeform 2599"/>
            <p:cNvSpPr>
              <a:spLocks/>
            </p:cNvSpPr>
            <p:nvPr/>
          </p:nvSpPr>
          <p:spPr bwMode="auto">
            <a:xfrm>
              <a:off x="6956425" y="5030788"/>
              <a:ext cx="134937" cy="22225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5" y="60"/>
                    <a:pt x="354" y="47"/>
                    <a:pt x="354" y="31"/>
                  </a:cubicBezTo>
                  <a:cubicBezTo>
                    <a:pt x="355" y="15"/>
                    <a:pt x="275" y="1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58" name="Group 2605"/>
            <p:cNvGrpSpPr>
              <a:grpSpLocks/>
            </p:cNvGrpSpPr>
            <p:nvPr/>
          </p:nvGrpSpPr>
          <p:grpSpPr bwMode="auto">
            <a:xfrm>
              <a:off x="7254875" y="5119688"/>
              <a:ext cx="342900" cy="93663"/>
              <a:chOff x="4570" y="3225"/>
              <a:chExt cx="216" cy="59"/>
            </a:xfrm>
          </p:grpSpPr>
          <p:sp>
            <p:nvSpPr>
              <p:cNvPr id="1187" name="Freeform 2600"/>
              <p:cNvSpPr>
                <a:spLocks/>
              </p:cNvSpPr>
              <p:nvPr/>
            </p:nvSpPr>
            <p:spPr bwMode="auto">
              <a:xfrm>
                <a:off x="4578" y="323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1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1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8" name="Freeform 2601"/>
              <p:cNvSpPr>
                <a:spLocks/>
              </p:cNvSpPr>
              <p:nvPr/>
            </p:nvSpPr>
            <p:spPr bwMode="auto">
              <a:xfrm>
                <a:off x="4570" y="322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2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9" name="Freeform 2602"/>
              <p:cNvSpPr>
                <a:spLocks/>
              </p:cNvSpPr>
              <p:nvPr/>
            </p:nvSpPr>
            <p:spPr bwMode="auto">
              <a:xfrm>
                <a:off x="4570" y="3225"/>
                <a:ext cx="208" cy="23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433" y="96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0" y="45"/>
                  </a:cxn>
                </a:cxnLst>
                <a:rect l="0" t="0" r="r" b="b"/>
                <a:pathLst>
                  <a:path w="867" h="98">
                    <a:moveTo>
                      <a:pt x="0" y="45"/>
                    </a:moveTo>
                    <a:cubicBezTo>
                      <a:pt x="0" y="71"/>
                      <a:pt x="194" y="94"/>
                      <a:pt x="433" y="96"/>
                    </a:cubicBezTo>
                    <a:cubicBezTo>
                      <a:pt x="672" y="98"/>
                      <a:pt x="867" y="78"/>
                      <a:pt x="867" y="52"/>
                    </a:cubicBezTo>
                    <a:cubicBezTo>
                      <a:pt x="867" y="26"/>
                      <a:pt x="673" y="4"/>
                      <a:pt x="434" y="2"/>
                    </a:cubicBezTo>
                    <a:cubicBezTo>
                      <a:pt x="194" y="0"/>
                      <a:pt x="0" y="19"/>
                      <a:pt x="0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0" name="Freeform 2603"/>
              <p:cNvSpPr>
                <a:spLocks/>
              </p:cNvSpPr>
              <p:nvPr/>
            </p:nvSpPr>
            <p:spPr bwMode="auto">
              <a:xfrm>
                <a:off x="4570" y="322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2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1" name="Freeform 2604"/>
              <p:cNvSpPr>
                <a:spLocks/>
              </p:cNvSpPr>
              <p:nvPr/>
            </p:nvSpPr>
            <p:spPr bwMode="auto">
              <a:xfrm>
                <a:off x="4570" y="3236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7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59" name="Group 2608"/>
            <p:cNvGrpSpPr>
              <a:grpSpLocks/>
            </p:cNvGrpSpPr>
            <p:nvPr/>
          </p:nvGrpSpPr>
          <p:grpSpPr bwMode="auto">
            <a:xfrm>
              <a:off x="7275513" y="5122863"/>
              <a:ext cx="288925" cy="28575"/>
              <a:chOff x="4583" y="3227"/>
              <a:chExt cx="182" cy="18"/>
            </a:xfrm>
          </p:grpSpPr>
          <p:sp>
            <p:nvSpPr>
              <p:cNvPr id="1185" name="Freeform 2606"/>
              <p:cNvSpPr>
                <a:spLocks/>
              </p:cNvSpPr>
              <p:nvPr/>
            </p:nvSpPr>
            <p:spPr bwMode="auto">
              <a:xfrm>
                <a:off x="4583" y="3227"/>
                <a:ext cx="182" cy="18"/>
              </a:xfrm>
              <a:custGeom>
                <a:avLst/>
                <a:gdLst/>
                <a:ahLst/>
                <a:cxnLst>
                  <a:cxn ang="0">
                    <a:pos x="379" y="1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1"/>
                  </a:cxn>
                </a:cxnLst>
                <a:rect l="0" t="0" r="r" b="b"/>
                <a:pathLst>
                  <a:path w="758" h="74">
                    <a:moveTo>
                      <a:pt x="379" y="1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3"/>
                      <a:pt x="169" y="70"/>
                      <a:pt x="379" y="72"/>
                    </a:cubicBezTo>
                    <a:cubicBezTo>
                      <a:pt x="588" y="74"/>
                      <a:pt x="758" y="59"/>
                      <a:pt x="758" y="40"/>
                    </a:cubicBezTo>
                    <a:cubicBezTo>
                      <a:pt x="758" y="20"/>
                      <a:pt x="589" y="3"/>
                      <a:pt x="379" y="1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6" name="Freeform 2607"/>
              <p:cNvSpPr>
                <a:spLocks/>
              </p:cNvSpPr>
              <p:nvPr/>
            </p:nvSpPr>
            <p:spPr bwMode="auto">
              <a:xfrm>
                <a:off x="4583" y="3227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10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10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60" name="Group 2611"/>
            <p:cNvGrpSpPr>
              <a:grpSpLocks/>
            </p:cNvGrpSpPr>
            <p:nvPr/>
          </p:nvGrpSpPr>
          <p:grpSpPr bwMode="auto">
            <a:xfrm>
              <a:off x="7283450" y="5124451"/>
              <a:ext cx="271462" cy="26988"/>
              <a:chOff x="4588" y="3228"/>
              <a:chExt cx="171" cy="17"/>
            </a:xfrm>
          </p:grpSpPr>
          <p:sp>
            <p:nvSpPr>
              <p:cNvPr id="1183" name="Freeform 2609"/>
              <p:cNvSpPr>
                <a:spLocks/>
              </p:cNvSpPr>
              <p:nvPr/>
            </p:nvSpPr>
            <p:spPr bwMode="auto">
              <a:xfrm>
                <a:off x="4588" y="3228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1"/>
                  </a:cxn>
                </a:cxnLst>
                <a:rect l="0" t="0" r="r" b="b"/>
                <a:pathLst>
                  <a:path w="713" h="70">
                    <a:moveTo>
                      <a:pt x="357" y="1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0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19"/>
                      <a:pt x="554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4" name="Freeform 2610"/>
              <p:cNvSpPr>
                <a:spLocks/>
              </p:cNvSpPr>
              <p:nvPr/>
            </p:nvSpPr>
            <p:spPr bwMode="auto">
              <a:xfrm>
                <a:off x="4588" y="3228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61" name="Group 2616"/>
            <p:cNvGrpSpPr>
              <a:grpSpLocks/>
            </p:cNvGrpSpPr>
            <p:nvPr/>
          </p:nvGrpSpPr>
          <p:grpSpPr bwMode="auto">
            <a:xfrm>
              <a:off x="7337425" y="5021263"/>
              <a:ext cx="166687" cy="125413"/>
              <a:chOff x="4622" y="3163"/>
              <a:chExt cx="105" cy="79"/>
            </a:xfrm>
          </p:grpSpPr>
          <p:sp>
            <p:nvSpPr>
              <p:cNvPr id="1179" name="Freeform 2612"/>
              <p:cNvSpPr>
                <a:spLocks/>
              </p:cNvSpPr>
              <p:nvPr/>
            </p:nvSpPr>
            <p:spPr bwMode="auto">
              <a:xfrm>
                <a:off x="4622" y="3163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2"/>
                  </a:cxn>
                  <a:cxn ang="0">
                    <a:pos x="436" y="37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2"/>
                    </a:cubicBezTo>
                    <a:lnTo>
                      <a:pt x="436" y="37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0" name="Freeform 2613"/>
              <p:cNvSpPr>
                <a:spLocks/>
              </p:cNvSpPr>
              <p:nvPr/>
            </p:nvSpPr>
            <p:spPr bwMode="auto">
              <a:xfrm>
                <a:off x="4622" y="3163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0"/>
                  </a:cxn>
                  <a:cxn ang="0">
                    <a:pos x="434" y="37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1">
                    <a:moveTo>
                      <a:pt x="0" y="34"/>
                    </a:moveTo>
                    <a:cubicBezTo>
                      <a:pt x="0" y="53"/>
                      <a:pt x="97" y="69"/>
                      <a:pt x="217" y="70"/>
                    </a:cubicBezTo>
                    <a:cubicBezTo>
                      <a:pt x="336" y="71"/>
                      <a:pt x="434" y="57"/>
                      <a:pt x="434" y="37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1" name="Freeform 2614"/>
              <p:cNvSpPr>
                <a:spLocks/>
              </p:cNvSpPr>
              <p:nvPr/>
            </p:nvSpPr>
            <p:spPr bwMode="auto">
              <a:xfrm>
                <a:off x="4622" y="3163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2"/>
                  </a:cxn>
                  <a:cxn ang="0">
                    <a:pos x="436" y="37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2"/>
                    </a:cubicBezTo>
                    <a:lnTo>
                      <a:pt x="436" y="37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2" name="Freeform 2615"/>
              <p:cNvSpPr>
                <a:spLocks/>
              </p:cNvSpPr>
              <p:nvPr/>
            </p:nvSpPr>
            <p:spPr bwMode="auto">
              <a:xfrm>
                <a:off x="4622" y="3171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62" name="Freeform 2617"/>
            <p:cNvSpPr>
              <a:spLocks/>
            </p:cNvSpPr>
            <p:nvPr/>
          </p:nvSpPr>
          <p:spPr bwMode="auto">
            <a:xfrm>
              <a:off x="7351713" y="5021263"/>
              <a:ext cx="134937" cy="22225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4" y="60"/>
                    <a:pt x="354" y="47"/>
                    <a:pt x="354" y="31"/>
                  </a:cubicBezTo>
                  <a:cubicBezTo>
                    <a:pt x="354" y="15"/>
                    <a:pt x="275" y="1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63" name="Group 2623"/>
            <p:cNvGrpSpPr>
              <a:grpSpLocks/>
            </p:cNvGrpSpPr>
            <p:nvPr/>
          </p:nvGrpSpPr>
          <p:grpSpPr bwMode="auto">
            <a:xfrm>
              <a:off x="7254875" y="5119688"/>
              <a:ext cx="342900" cy="93663"/>
              <a:chOff x="4570" y="3225"/>
              <a:chExt cx="216" cy="59"/>
            </a:xfrm>
          </p:grpSpPr>
          <p:sp>
            <p:nvSpPr>
              <p:cNvPr id="1174" name="Freeform 2618"/>
              <p:cNvSpPr>
                <a:spLocks/>
              </p:cNvSpPr>
              <p:nvPr/>
            </p:nvSpPr>
            <p:spPr bwMode="auto">
              <a:xfrm>
                <a:off x="4578" y="323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1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1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5" name="Freeform 2619"/>
              <p:cNvSpPr>
                <a:spLocks/>
              </p:cNvSpPr>
              <p:nvPr/>
            </p:nvSpPr>
            <p:spPr bwMode="auto">
              <a:xfrm>
                <a:off x="4570" y="322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2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6" name="Freeform 2620"/>
              <p:cNvSpPr>
                <a:spLocks/>
              </p:cNvSpPr>
              <p:nvPr/>
            </p:nvSpPr>
            <p:spPr bwMode="auto">
              <a:xfrm>
                <a:off x="4570" y="3225"/>
                <a:ext cx="208" cy="23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433" y="96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0" y="45"/>
                  </a:cxn>
                </a:cxnLst>
                <a:rect l="0" t="0" r="r" b="b"/>
                <a:pathLst>
                  <a:path w="867" h="98">
                    <a:moveTo>
                      <a:pt x="0" y="45"/>
                    </a:moveTo>
                    <a:cubicBezTo>
                      <a:pt x="0" y="71"/>
                      <a:pt x="194" y="94"/>
                      <a:pt x="433" y="96"/>
                    </a:cubicBezTo>
                    <a:cubicBezTo>
                      <a:pt x="672" y="98"/>
                      <a:pt x="867" y="78"/>
                      <a:pt x="867" y="52"/>
                    </a:cubicBezTo>
                    <a:cubicBezTo>
                      <a:pt x="867" y="26"/>
                      <a:pt x="673" y="4"/>
                      <a:pt x="434" y="2"/>
                    </a:cubicBezTo>
                    <a:cubicBezTo>
                      <a:pt x="194" y="0"/>
                      <a:pt x="0" y="19"/>
                      <a:pt x="0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7" name="Freeform 2621"/>
              <p:cNvSpPr>
                <a:spLocks/>
              </p:cNvSpPr>
              <p:nvPr/>
            </p:nvSpPr>
            <p:spPr bwMode="auto">
              <a:xfrm>
                <a:off x="4570" y="322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2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8" name="Freeform 2622"/>
              <p:cNvSpPr>
                <a:spLocks/>
              </p:cNvSpPr>
              <p:nvPr/>
            </p:nvSpPr>
            <p:spPr bwMode="auto">
              <a:xfrm>
                <a:off x="4570" y="3236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7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64" name="Group 2626"/>
            <p:cNvGrpSpPr>
              <a:grpSpLocks/>
            </p:cNvGrpSpPr>
            <p:nvPr/>
          </p:nvGrpSpPr>
          <p:grpSpPr bwMode="auto">
            <a:xfrm>
              <a:off x="7275513" y="5122863"/>
              <a:ext cx="288925" cy="28575"/>
              <a:chOff x="4583" y="3227"/>
              <a:chExt cx="182" cy="18"/>
            </a:xfrm>
          </p:grpSpPr>
          <p:sp>
            <p:nvSpPr>
              <p:cNvPr id="1172" name="Freeform 2624"/>
              <p:cNvSpPr>
                <a:spLocks/>
              </p:cNvSpPr>
              <p:nvPr/>
            </p:nvSpPr>
            <p:spPr bwMode="auto">
              <a:xfrm>
                <a:off x="4583" y="3227"/>
                <a:ext cx="182" cy="18"/>
              </a:xfrm>
              <a:custGeom>
                <a:avLst/>
                <a:gdLst/>
                <a:ahLst/>
                <a:cxnLst>
                  <a:cxn ang="0">
                    <a:pos x="379" y="1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1"/>
                  </a:cxn>
                </a:cxnLst>
                <a:rect l="0" t="0" r="r" b="b"/>
                <a:pathLst>
                  <a:path w="758" h="74">
                    <a:moveTo>
                      <a:pt x="379" y="1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3"/>
                      <a:pt x="169" y="70"/>
                      <a:pt x="379" y="72"/>
                    </a:cubicBezTo>
                    <a:cubicBezTo>
                      <a:pt x="588" y="74"/>
                      <a:pt x="758" y="59"/>
                      <a:pt x="758" y="40"/>
                    </a:cubicBezTo>
                    <a:cubicBezTo>
                      <a:pt x="758" y="20"/>
                      <a:pt x="589" y="3"/>
                      <a:pt x="379" y="1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3" name="Freeform 2625"/>
              <p:cNvSpPr>
                <a:spLocks/>
              </p:cNvSpPr>
              <p:nvPr/>
            </p:nvSpPr>
            <p:spPr bwMode="auto">
              <a:xfrm>
                <a:off x="4583" y="3227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10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10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65" name="Group 2629"/>
            <p:cNvGrpSpPr>
              <a:grpSpLocks/>
            </p:cNvGrpSpPr>
            <p:nvPr/>
          </p:nvGrpSpPr>
          <p:grpSpPr bwMode="auto">
            <a:xfrm>
              <a:off x="7283450" y="5124451"/>
              <a:ext cx="271462" cy="26988"/>
              <a:chOff x="4588" y="3228"/>
              <a:chExt cx="171" cy="17"/>
            </a:xfrm>
          </p:grpSpPr>
          <p:sp>
            <p:nvSpPr>
              <p:cNvPr id="1170" name="Freeform 2627"/>
              <p:cNvSpPr>
                <a:spLocks/>
              </p:cNvSpPr>
              <p:nvPr/>
            </p:nvSpPr>
            <p:spPr bwMode="auto">
              <a:xfrm>
                <a:off x="4588" y="3228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1"/>
                  </a:cxn>
                </a:cxnLst>
                <a:rect l="0" t="0" r="r" b="b"/>
                <a:pathLst>
                  <a:path w="713" h="70">
                    <a:moveTo>
                      <a:pt x="357" y="1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0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19"/>
                      <a:pt x="554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1" name="Freeform 2628"/>
              <p:cNvSpPr>
                <a:spLocks/>
              </p:cNvSpPr>
              <p:nvPr/>
            </p:nvSpPr>
            <p:spPr bwMode="auto">
              <a:xfrm>
                <a:off x="4588" y="3228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4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66" name="Group 2634"/>
            <p:cNvGrpSpPr>
              <a:grpSpLocks/>
            </p:cNvGrpSpPr>
            <p:nvPr/>
          </p:nvGrpSpPr>
          <p:grpSpPr bwMode="auto">
            <a:xfrm>
              <a:off x="7337425" y="5021263"/>
              <a:ext cx="166687" cy="125413"/>
              <a:chOff x="4622" y="3163"/>
              <a:chExt cx="105" cy="79"/>
            </a:xfrm>
          </p:grpSpPr>
          <p:sp>
            <p:nvSpPr>
              <p:cNvPr id="1166" name="Freeform 2630"/>
              <p:cNvSpPr>
                <a:spLocks/>
              </p:cNvSpPr>
              <p:nvPr/>
            </p:nvSpPr>
            <p:spPr bwMode="auto">
              <a:xfrm>
                <a:off x="4622" y="3163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2"/>
                  </a:cxn>
                  <a:cxn ang="0">
                    <a:pos x="436" y="37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2"/>
                    </a:cubicBezTo>
                    <a:lnTo>
                      <a:pt x="436" y="37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7" name="Freeform 2631"/>
              <p:cNvSpPr>
                <a:spLocks/>
              </p:cNvSpPr>
              <p:nvPr/>
            </p:nvSpPr>
            <p:spPr bwMode="auto">
              <a:xfrm>
                <a:off x="4622" y="3163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0"/>
                  </a:cxn>
                  <a:cxn ang="0">
                    <a:pos x="434" y="37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1">
                    <a:moveTo>
                      <a:pt x="0" y="34"/>
                    </a:moveTo>
                    <a:cubicBezTo>
                      <a:pt x="0" y="53"/>
                      <a:pt x="97" y="69"/>
                      <a:pt x="217" y="70"/>
                    </a:cubicBezTo>
                    <a:cubicBezTo>
                      <a:pt x="336" y="71"/>
                      <a:pt x="434" y="57"/>
                      <a:pt x="434" y="37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8" name="Freeform 2632"/>
              <p:cNvSpPr>
                <a:spLocks/>
              </p:cNvSpPr>
              <p:nvPr/>
            </p:nvSpPr>
            <p:spPr bwMode="auto">
              <a:xfrm>
                <a:off x="4622" y="3163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2"/>
                  </a:cxn>
                  <a:cxn ang="0">
                    <a:pos x="436" y="37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8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2"/>
                    </a:cubicBezTo>
                    <a:lnTo>
                      <a:pt x="436" y="37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9" name="Freeform 2633"/>
              <p:cNvSpPr>
                <a:spLocks/>
              </p:cNvSpPr>
              <p:nvPr/>
            </p:nvSpPr>
            <p:spPr bwMode="auto">
              <a:xfrm>
                <a:off x="4622" y="3171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67" name="Freeform 2635"/>
            <p:cNvSpPr>
              <a:spLocks/>
            </p:cNvSpPr>
            <p:nvPr/>
          </p:nvSpPr>
          <p:spPr bwMode="auto">
            <a:xfrm>
              <a:off x="7351713" y="5021263"/>
              <a:ext cx="134937" cy="22225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4" y="60"/>
                    <a:pt x="354" y="47"/>
                    <a:pt x="354" y="31"/>
                  </a:cubicBezTo>
                  <a:cubicBezTo>
                    <a:pt x="354" y="15"/>
                    <a:pt x="275" y="1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68" name="Group 2654"/>
            <p:cNvGrpSpPr>
              <a:grpSpLocks/>
            </p:cNvGrpSpPr>
            <p:nvPr/>
          </p:nvGrpSpPr>
          <p:grpSpPr bwMode="auto">
            <a:xfrm>
              <a:off x="6859588" y="5170488"/>
              <a:ext cx="344487" cy="192088"/>
              <a:chOff x="4321" y="3257"/>
              <a:chExt cx="217" cy="121"/>
            </a:xfrm>
          </p:grpSpPr>
          <p:grpSp>
            <p:nvGrpSpPr>
              <p:cNvPr id="1148" name="Group 2641"/>
              <p:cNvGrpSpPr>
                <a:grpSpLocks/>
              </p:cNvGrpSpPr>
              <p:nvPr/>
            </p:nvGrpSpPr>
            <p:grpSpPr bwMode="auto">
              <a:xfrm>
                <a:off x="4321" y="3319"/>
                <a:ext cx="217" cy="59"/>
                <a:chOff x="4321" y="3319"/>
                <a:chExt cx="217" cy="59"/>
              </a:xfrm>
            </p:grpSpPr>
            <p:sp>
              <p:nvSpPr>
                <p:cNvPr id="1161" name="Freeform 2636"/>
                <p:cNvSpPr>
                  <a:spLocks/>
                </p:cNvSpPr>
                <p:nvPr/>
              </p:nvSpPr>
              <p:spPr bwMode="auto">
                <a:xfrm>
                  <a:off x="4329" y="3327"/>
                  <a:ext cx="209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6"/>
                        <a:pt x="194" y="208"/>
                        <a:pt x="433" y="210"/>
                      </a:cubicBezTo>
                      <a:cubicBezTo>
                        <a:pt x="672" y="212"/>
                        <a:pt x="866" y="193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62" name="Freeform 2637"/>
                <p:cNvSpPr>
                  <a:spLocks/>
                </p:cNvSpPr>
                <p:nvPr/>
              </p:nvSpPr>
              <p:spPr bwMode="auto">
                <a:xfrm>
                  <a:off x="4321" y="3319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5"/>
                    </a:cxn>
                    <a:cxn ang="0">
                      <a:pos x="1" y="160"/>
                    </a:cxn>
                    <a:cxn ang="0">
                      <a:pos x="434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2" y="45"/>
                      </a:cubicBezTo>
                      <a:lnTo>
                        <a:pt x="1" y="160"/>
                      </a:lnTo>
                      <a:cubicBezTo>
                        <a:pt x="0" y="185"/>
                        <a:pt x="194" y="208"/>
                        <a:pt x="434" y="210"/>
                      </a:cubicBezTo>
                      <a:cubicBezTo>
                        <a:pt x="673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5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63" name="Freeform 2638"/>
                <p:cNvSpPr>
                  <a:spLocks/>
                </p:cNvSpPr>
                <p:nvPr/>
              </p:nvSpPr>
              <p:spPr bwMode="auto">
                <a:xfrm>
                  <a:off x="4321" y="3319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1" y="45"/>
                    </a:cxn>
                    <a:cxn ang="0">
                      <a:pos x="434" y="95"/>
                    </a:cxn>
                    <a:cxn ang="0">
                      <a:pos x="867" y="52"/>
                    </a:cxn>
                    <a:cxn ang="0">
                      <a:pos x="434" y="2"/>
                    </a:cxn>
                    <a:cxn ang="0">
                      <a:pos x="1" y="45"/>
                    </a:cxn>
                  </a:cxnLst>
                  <a:rect l="0" t="0" r="r" b="b"/>
                  <a:pathLst>
                    <a:path w="867" h="97">
                      <a:moveTo>
                        <a:pt x="1" y="45"/>
                      </a:moveTo>
                      <a:cubicBezTo>
                        <a:pt x="0" y="71"/>
                        <a:pt x="194" y="93"/>
                        <a:pt x="434" y="95"/>
                      </a:cubicBezTo>
                      <a:cubicBezTo>
                        <a:pt x="673" y="97"/>
                        <a:pt x="867" y="78"/>
                        <a:pt x="867" y="52"/>
                      </a:cubicBezTo>
                      <a:cubicBezTo>
                        <a:pt x="867" y="26"/>
                        <a:pt x="674" y="4"/>
                        <a:pt x="434" y="2"/>
                      </a:cubicBezTo>
                      <a:cubicBezTo>
                        <a:pt x="195" y="0"/>
                        <a:pt x="1" y="19"/>
                        <a:pt x="1" y="45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64" name="Freeform 2639"/>
                <p:cNvSpPr>
                  <a:spLocks/>
                </p:cNvSpPr>
                <p:nvPr/>
              </p:nvSpPr>
              <p:spPr bwMode="auto">
                <a:xfrm>
                  <a:off x="4321" y="3319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5"/>
                    </a:cxn>
                    <a:cxn ang="0">
                      <a:pos x="1" y="160"/>
                    </a:cxn>
                    <a:cxn ang="0">
                      <a:pos x="434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2" y="45"/>
                      </a:cubicBezTo>
                      <a:lnTo>
                        <a:pt x="1" y="160"/>
                      </a:lnTo>
                      <a:cubicBezTo>
                        <a:pt x="0" y="185"/>
                        <a:pt x="194" y="208"/>
                        <a:pt x="434" y="210"/>
                      </a:cubicBezTo>
                      <a:cubicBezTo>
                        <a:pt x="673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5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65" name="Freeform 2640"/>
                <p:cNvSpPr>
                  <a:spLocks/>
                </p:cNvSpPr>
                <p:nvPr/>
              </p:nvSpPr>
              <p:spPr bwMode="auto">
                <a:xfrm>
                  <a:off x="4321" y="3330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1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149" name="Group 2644"/>
              <p:cNvGrpSpPr>
                <a:grpSpLocks/>
              </p:cNvGrpSpPr>
              <p:nvPr/>
            </p:nvGrpSpPr>
            <p:grpSpPr bwMode="auto">
              <a:xfrm>
                <a:off x="4334" y="3321"/>
                <a:ext cx="182" cy="18"/>
                <a:chOff x="4334" y="3321"/>
                <a:chExt cx="182" cy="18"/>
              </a:xfrm>
            </p:grpSpPr>
            <p:sp>
              <p:nvSpPr>
                <p:cNvPr id="1159" name="Freeform 2642"/>
                <p:cNvSpPr>
                  <a:spLocks/>
                </p:cNvSpPr>
                <p:nvPr/>
              </p:nvSpPr>
              <p:spPr bwMode="auto">
                <a:xfrm>
                  <a:off x="4334" y="3321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80" y="2"/>
                    </a:cxn>
                    <a:cxn ang="0">
                      <a:pos x="0" y="34"/>
                    </a:cxn>
                    <a:cxn ang="0">
                      <a:pos x="379" y="73"/>
                    </a:cxn>
                    <a:cxn ang="0">
                      <a:pos x="759" y="40"/>
                    </a:cxn>
                    <a:cxn ang="0">
                      <a:pos x="380" y="2"/>
                    </a:cxn>
                  </a:cxnLst>
                  <a:rect l="0" t="0" r="r" b="b"/>
                  <a:pathLst>
                    <a:path w="759" h="74">
                      <a:moveTo>
                        <a:pt x="380" y="2"/>
                      </a:moveTo>
                      <a:cubicBezTo>
                        <a:pt x="170" y="0"/>
                        <a:pt x="0" y="15"/>
                        <a:pt x="0" y="34"/>
                      </a:cubicBezTo>
                      <a:cubicBezTo>
                        <a:pt x="0" y="54"/>
                        <a:pt x="170" y="71"/>
                        <a:pt x="379" y="73"/>
                      </a:cubicBezTo>
                      <a:cubicBezTo>
                        <a:pt x="589" y="74"/>
                        <a:pt x="758" y="60"/>
                        <a:pt x="759" y="40"/>
                      </a:cubicBezTo>
                      <a:cubicBezTo>
                        <a:pt x="759" y="21"/>
                        <a:pt x="589" y="4"/>
                        <a:pt x="380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60" name="Freeform 2643"/>
                <p:cNvSpPr>
                  <a:spLocks/>
                </p:cNvSpPr>
                <p:nvPr/>
              </p:nvSpPr>
              <p:spPr bwMode="auto">
                <a:xfrm>
                  <a:off x="4334" y="3321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2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150" name="Group 2647"/>
              <p:cNvGrpSpPr>
                <a:grpSpLocks/>
              </p:cNvGrpSpPr>
              <p:nvPr/>
            </p:nvGrpSpPr>
            <p:grpSpPr bwMode="auto">
              <a:xfrm>
                <a:off x="4339" y="3322"/>
                <a:ext cx="171" cy="17"/>
                <a:chOff x="4339" y="3322"/>
                <a:chExt cx="171" cy="17"/>
              </a:xfrm>
            </p:grpSpPr>
            <p:sp>
              <p:nvSpPr>
                <p:cNvPr id="1157" name="Freeform 2645"/>
                <p:cNvSpPr>
                  <a:spLocks/>
                </p:cNvSpPr>
                <p:nvPr/>
              </p:nvSpPr>
              <p:spPr bwMode="auto">
                <a:xfrm>
                  <a:off x="4339" y="3322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1"/>
                    </a:cxn>
                    <a:cxn ang="0">
                      <a:pos x="0" y="32"/>
                    </a:cxn>
                    <a:cxn ang="0">
                      <a:pos x="356" y="68"/>
                    </a:cxn>
                    <a:cxn ang="0">
                      <a:pos x="713" y="37"/>
                    </a:cxn>
                    <a:cxn ang="0">
                      <a:pos x="357" y="1"/>
                    </a:cxn>
                  </a:cxnLst>
                  <a:rect l="0" t="0" r="r" b="b"/>
                  <a:pathLst>
                    <a:path w="713" h="69">
                      <a:moveTo>
                        <a:pt x="357" y="1"/>
                      </a:moveTo>
                      <a:cubicBezTo>
                        <a:pt x="160" y="0"/>
                        <a:pt x="0" y="13"/>
                        <a:pt x="0" y="32"/>
                      </a:cubicBezTo>
                      <a:cubicBezTo>
                        <a:pt x="0" y="50"/>
                        <a:pt x="159" y="66"/>
                        <a:pt x="356" y="68"/>
                      </a:cubicBezTo>
                      <a:cubicBezTo>
                        <a:pt x="553" y="69"/>
                        <a:pt x="712" y="56"/>
                        <a:pt x="713" y="37"/>
                      </a:cubicBezTo>
                      <a:cubicBezTo>
                        <a:pt x="713" y="19"/>
                        <a:pt x="553" y="3"/>
                        <a:pt x="357" y="1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58" name="Freeform 2646"/>
                <p:cNvSpPr>
                  <a:spLocks/>
                </p:cNvSpPr>
                <p:nvPr/>
              </p:nvSpPr>
              <p:spPr bwMode="auto">
                <a:xfrm>
                  <a:off x="4339" y="3322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8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8"/>
                      </a:cubicBezTo>
                      <a:cubicBezTo>
                        <a:pt x="0" y="12"/>
                        <a:pt x="38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1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151" name="Group 2652"/>
              <p:cNvGrpSpPr>
                <a:grpSpLocks/>
              </p:cNvGrpSpPr>
              <p:nvPr/>
            </p:nvGrpSpPr>
            <p:grpSpPr bwMode="auto">
              <a:xfrm>
                <a:off x="4373" y="3257"/>
                <a:ext cx="105" cy="78"/>
                <a:chOff x="4373" y="3257"/>
                <a:chExt cx="105" cy="78"/>
              </a:xfrm>
            </p:grpSpPr>
            <p:sp>
              <p:nvSpPr>
                <p:cNvPr id="1153" name="Freeform 2648"/>
                <p:cNvSpPr>
                  <a:spLocks/>
                </p:cNvSpPr>
                <p:nvPr/>
              </p:nvSpPr>
              <p:spPr bwMode="auto">
                <a:xfrm>
                  <a:off x="4373" y="3257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90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90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9"/>
                        <a:pt x="338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54" name="Freeform 2649"/>
                <p:cNvSpPr>
                  <a:spLocks/>
                </p:cNvSpPr>
                <p:nvPr/>
              </p:nvSpPr>
              <p:spPr bwMode="auto">
                <a:xfrm>
                  <a:off x="4374" y="3257"/>
                  <a:ext cx="104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6" y="71"/>
                    </a:cxn>
                    <a:cxn ang="0">
                      <a:pos x="433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3" h="72">
                      <a:moveTo>
                        <a:pt x="0" y="34"/>
                      </a:moveTo>
                      <a:cubicBezTo>
                        <a:pt x="0" y="54"/>
                        <a:pt x="97" y="70"/>
                        <a:pt x="216" y="71"/>
                      </a:cubicBezTo>
                      <a:cubicBezTo>
                        <a:pt x="336" y="72"/>
                        <a:pt x="433" y="57"/>
                        <a:pt x="433" y="38"/>
                      </a:cubicBezTo>
                      <a:cubicBezTo>
                        <a:pt x="433" y="19"/>
                        <a:pt x="336" y="2"/>
                        <a:pt x="217" y="1"/>
                      </a:cubicBezTo>
                      <a:cubicBezTo>
                        <a:pt x="97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55" name="Freeform 2650"/>
                <p:cNvSpPr>
                  <a:spLocks/>
                </p:cNvSpPr>
                <p:nvPr/>
              </p:nvSpPr>
              <p:spPr bwMode="auto">
                <a:xfrm>
                  <a:off x="4373" y="3257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90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90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9"/>
                        <a:pt x="338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56" name="Freeform 2651"/>
                <p:cNvSpPr>
                  <a:spLocks/>
                </p:cNvSpPr>
                <p:nvPr/>
              </p:nvSpPr>
              <p:spPr bwMode="auto">
                <a:xfrm>
                  <a:off x="4374" y="3265"/>
                  <a:ext cx="104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1" y="9"/>
                    </a:cxn>
                    <a:cxn ang="0">
                      <a:pos x="104" y="1"/>
                    </a:cxn>
                  </a:cxnLst>
                  <a:rect l="0" t="0" r="r" b="b"/>
                  <a:pathLst>
                    <a:path w="104" h="9">
                      <a:moveTo>
                        <a:pt x="0" y="0"/>
                      </a:moveTo>
                      <a:cubicBezTo>
                        <a:pt x="0" y="5"/>
                        <a:pt x="23" y="9"/>
                        <a:pt x="51" y="9"/>
                      </a:cubicBezTo>
                      <a:cubicBezTo>
                        <a:pt x="80" y="9"/>
                        <a:pt x="104" y="6"/>
                        <a:pt x="104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152" name="Freeform 2653"/>
              <p:cNvSpPr>
                <a:spLocks/>
              </p:cNvSpPr>
              <p:nvPr/>
            </p:nvSpPr>
            <p:spPr bwMode="auto">
              <a:xfrm>
                <a:off x="4382" y="3257"/>
                <a:ext cx="85" cy="14"/>
              </a:xfrm>
              <a:custGeom>
                <a:avLst/>
                <a:gdLst/>
                <a:ahLst/>
                <a:cxnLst>
                  <a:cxn ang="0">
                    <a:pos x="178" y="0"/>
                  </a:cxn>
                  <a:cxn ang="0">
                    <a:pos x="0" y="28"/>
                  </a:cxn>
                  <a:cxn ang="0">
                    <a:pos x="177" y="59"/>
                  </a:cxn>
                  <a:cxn ang="0">
                    <a:pos x="354" y="31"/>
                  </a:cxn>
                  <a:cxn ang="0">
                    <a:pos x="178" y="0"/>
                  </a:cxn>
                </a:cxnLst>
                <a:rect l="0" t="0" r="r" b="b"/>
                <a:pathLst>
                  <a:path w="355" h="59">
                    <a:moveTo>
                      <a:pt x="178" y="0"/>
                    </a:moveTo>
                    <a:cubicBezTo>
                      <a:pt x="80" y="0"/>
                      <a:pt x="0" y="12"/>
                      <a:pt x="0" y="28"/>
                    </a:cubicBezTo>
                    <a:cubicBezTo>
                      <a:pt x="0" y="44"/>
                      <a:pt x="79" y="58"/>
                      <a:pt x="177" y="59"/>
                    </a:cubicBezTo>
                    <a:cubicBezTo>
                      <a:pt x="275" y="59"/>
                      <a:pt x="354" y="47"/>
                      <a:pt x="354" y="31"/>
                    </a:cubicBezTo>
                    <a:cubicBezTo>
                      <a:pt x="355" y="15"/>
                      <a:pt x="275" y="1"/>
                      <a:pt x="178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69" name="Group 2673"/>
            <p:cNvGrpSpPr>
              <a:grpSpLocks/>
            </p:cNvGrpSpPr>
            <p:nvPr/>
          </p:nvGrpSpPr>
          <p:grpSpPr bwMode="auto">
            <a:xfrm>
              <a:off x="7254875" y="5160963"/>
              <a:ext cx="342900" cy="192088"/>
              <a:chOff x="4570" y="3251"/>
              <a:chExt cx="216" cy="121"/>
            </a:xfrm>
          </p:grpSpPr>
          <p:grpSp>
            <p:nvGrpSpPr>
              <p:cNvPr id="1130" name="Group 2660"/>
              <p:cNvGrpSpPr>
                <a:grpSpLocks/>
              </p:cNvGrpSpPr>
              <p:nvPr/>
            </p:nvGrpSpPr>
            <p:grpSpPr bwMode="auto">
              <a:xfrm>
                <a:off x="4570" y="3313"/>
                <a:ext cx="216" cy="59"/>
                <a:chOff x="4570" y="3313"/>
                <a:chExt cx="216" cy="59"/>
              </a:xfrm>
            </p:grpSpPr>
            <p:sp>
              <p:nvSpPr>
                <p:cNvPr id="1143" name="Freeform 2655"/>
                <p:cNvSpPr>
                  <a:spLocks/>
                </p:cNvSpPr>
                <p:nvPr/>
              </p:nvSpPr>
              <p:spPr bwMode="auto">
                <a:xfrm>
                  <a:off x="4578" y="3321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1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1" y="45"/>
                      </a:cubicBezTo>
                      <a:lnTo>
                        <a:pt x="1" y="160"/>
                      </a:lnTo>
                      <a:cubicBezTo>
                        <a:pt x="0" y="186"/>
                        <a:pt x="194" y="208"/>
                        <a:pt x="433" y="210"/>
                      </a:cubicBezTo>
                      <a:cubicBezTo>
                        <a:pt x="673" y="212"/>
                        <a:pt x="867" y="193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4" name="Freeform 2656"/>
                <p:cNvSpPr>
                  <a:spLocks/>
                </p:cNvSpPr>
                <p:nvPr/>
              </p:nvSpPr>
              <p:spPr bwMode="auto">
                <a:xfrm>
                  <a:off x="4570" y="331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2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5" name="Freeform 2657"/>
                <p:cNvSpPr>
                  <a:spLocks/>
                </p:cNvSpPr>
                <p:nvPr/>
              </p:nvSpPr>
              <p:spPr bwMode="auto">
                <a:xfrm>
                  <a:off x="4570" y="3313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0" y="45"/>
                    </a:cxn>
                    <a:cxn ang="0">
                      <a:pos x="433" y="95"/>
                    </a:cxn>
                    <a:cxn ang="0">
                      <a:pos x="867" y="52"/>
                    </a:cxn>
                    <a:cxn ang="0">
                      <a:pos x="434" y="2"/>
                    </a:cxn>
                    <a:cxn ang="0">
                      <a:pos x="0" y="45"/>
                    </a:cxn>
                  </a:cxnLst>
                  <a:rect l="0" t="0" r="r" b="b"/>
                  <a:pathLst>
                    <a:path w="867" h="97">
                      <a:moveTo>
                        <a:pt x="0" y="45"/>
                      </a:moveTo>
                      <a:cubicBezTo>
                        <a:pt x="0" y="71"/>
                        <a:pt x="194" y="93"/>
                        <a:pt x="433" y="95"/>
                      </a:cubicBezTo>
                      <a:cubicBezTo>
                        <a:pt x="672" y="97"/>
                        <a:pt x="867" y="78"/>
                        <a:pt x="867" y="52"/>
                      </a:cubicBezTo>
                      <a:cubicBezTo>
                        <a:pt x="867" y="26"/>
                        <a:pt x="673" y="4"/>
                        <a:pt x="434" y="2"/>
                      </a:cubicBezTo>
                      <a:cubicBezTo>
                        <a:pt x="194" y="0"/>
                        <a:pt x="0" y="19"/>
                        <a:pt x="0" y="45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6" name="Freeform 2658"/>
                <p:cNvSpPr>
                  <a:spLocks/>
                </p:cNvSpPr>
                <p:nvPr/>
              </p:nvSpPr>
              <p:spPr bwMode="auto">
                <a:xfrm>
                  <a:off x="4570" y="3313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2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7" name="Freeform 2659"/>
                <p:cNvSpPr>
                  <a:spLocks/>
                </p:cNvSpPr>
                <p:nvPr/>
              </p:nvSpPr>
              <p:spPr bwMode="auto">
                <a:xfrm>
                  <a:off x="4570" y="3324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0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131" name="Group 2663"/>
              <p:cNvGrpSpPr>
                <a:grpSpLocks/>
              </p:cNvGrpSpPr>
              <p:nvPr/>
            </p:nvGrpSpPr>
            <p:grpSpPr bwMode="auto">
              <a:xfrm>
                <a:off x="4583" y="3315"/>
                <a:ext cx="182" cy="18"/>
                <a:chOff x="4583" y="3315"/>
                <a:chExt cx="182" cy="18"/>
              </a:xfrm>
            </p:grpSpPr>
            <p:sp>
              <p:nvSpPr>
                <p:cNvPr id="1141" name="Freeform 2661"/>
                <p:cNvSpPr>
                  <a:spLocks/>
                </p:cNvSpPr>
                <p:nvPr/>
              </p:nvSpPr>
              <p:spPr bwMode="auto">
                <a:xfrm>
                  <a:off x="4583" y="3315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79" y="2"/>
                    </a:cxn>
                    <a:cxn ang="0">
                      <a:pos x="0" y="34"/>
                    </a:cxn>
                    <a:cxn ang="0">
                      <a:pos x="379" y="73"/>
                    </a:cxn>
                    <a:cxn ang="0">
                      <a:pos x="758" y="40"/>
                    </a:cxn>
                    <a:cxn ang="0">
                      <a:pos x="379" y="2"/>
                    </a:cxn>
                  </a:cxnLst>
                  <a:rect l="0" t="0" r="r" b="b"/>
                  <a:pathLst>
                    <a:path w="758" h="74">
                      <a:moveTo>
                        <a:pt x="379" y="2"/>
                      </a:moveTo>
                      <a:cubicBezTo>
                        <a:pt x="170" y="0"/>
                        <a:pt x="0" y="15"/>
                        <a:pt x="0" y="34"/>
                      </a:cubicBezTo>
                      <a:cubicBezTo>
                        <a:pt x="0" y="54"/>
                        <a:pt x="169" y="71"/>
                        <a:pt x="379" y="73"/>
                      </a:cubicBezTo>
                      <a:cubicBezTo>
                        <a:pt x="588" y="74"/>
                        <a:pt x="758" y="60"/>
                        <a:pt x="758" y="40"/>
                      </a:cubicBezTo>
                      <a:cubicBezTo>
                        <a:pt x="758" y="21"/>
                        <a:pt x="589" y="4"/>
                        <a:pt x="379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2" name="Freeform 2662"/>
                <p:cNvSpPr>
                  <a:spLocks/>
                </p:cNvSpPr>
                <p:nvPr/>
              </p:nvSpPr>
              <p:spPr bwMode="auto">
                <a:xfrm>
                  <a:off x="4583" y="3315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1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132" name="Group 2666"/>
              <p:cNvGrpSpPr>
                <a:grpSpLocks/>
              </p:cNvGrpSpPr>
              <p:nvPr/>
            </p:nvGrpSpPr>
            <p:grpSpPr bwMode="auto">
              <a:xfrm>
                <a:off x="4588" y="3316"/>
                <a:ext cx="171" cy="17"/>
                <a:chOff x="4588" y="3316"/>
                <a:chExt cx="171" cy="17"/>
              </a:xfrm>
            </p:grpSpPr>
            <p:sp>
              <p:nvSpPr>
                <p:cNvPr id="1139" name="Freeform 2664"/>
                <p:cNvSpPr>
                  <a:spLocks/>
                </p:cNvSpPr>
                <p:nvPr/>
              </p:nvSpPr>
              <p:spPr bwMode="auto">
                <a:xfrm>
                  <a:off x="4588" y="3316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1"/>
                    </a:cxn>
                    <a:cxn ang="0">
                      <a:pos x="1" y="32"/>
                    </a:cxn>
                    <a:cxn ang="0">
                      <a:pos x="357" y="68"/>
                    </a:cxn>
                    <a:cxn ang="0">
                      <a:pos x="713" y="37"/>
                    </a:cxn>
                    <a:cxn ang="0">
                      <a:pos x="357" y="1"/>
                    </a:cxn>
                  </a:cxnLst>
                  <a:rect l="0" t="0" r="r" b="b"/>
                  <a:pathLst>
                    <a:path w="713" h="69">
                      <a:moveTo>
                        <a:pt x="357" y="1"/>
                      </a:moveTo>
                      <a:cubicBezTo>
                        <a:pt x="160" y="0"/>
                        <a:pt x="1" y="13"/>
                        <a:pt x="1" y="32"/>
                      </a:cubicBezTo>
                      <a:cubicBezTo>
                        <a:pt x="0" y="50"/>
                        <a:pt x="160" y="66"/>
                        <a:pt x="357" y="68"/>
                      </a:cubicBezTo>
                      <a:cubicBezTo>
                        <a:pt x="553" y="69"/>
                        <a:pt x="713" y="56"/>
                        <a:pt x="713" y="37"/>
                      </a:cubicBezTo>
                      <a:cubicBezTo>
                        <a:pt x="713" y="19"/>
                        <a:pt x="554" y="3"/>
                        <a:pt x="357" y="1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0" name="Freeform 2665"/>
                <p:cNvSpPr>
                  <a:spLocks/>
                </p:cNvSpPr>
                <p:nvPr/>
              </p:nvSpPr>
              <p:spPr bwMode="auto">
                <a:xfrm>
                  <a:off x="4588" y="3316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8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8"/>
                      </a:cubicBezTo>
                      <a:cubicBezTo>
                        <a:pt x="0" y="12"/>
                        <a:pt x="39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1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133" name="Group 2671"/>
              <p:cNvGrpSpPr>
                <a:grpSpLocks/>
              </p:cNvGrpSpPr>
              <p:nvPr/>
            </p:nvGrpSpPr>
            <p:grpSpPr bwMode="auto">
              <a:xfrm>
                <a:off x="4622" y="3251"/>
                <a:ext cx="105" cy="78"/>
                <a:chOff x="4622" y="3251"/>
                <a:chExt cx="105" cy="78"/>
              </a:xfrm>
            </p:grpSpPr>
            <p:sp>
              <p:nvSpPr>
                <p:cNvPr id="1135" name="Freeform 2667"/>
                <p:cNvSpPr>
                  <a:spLocks/>
                </p:cNvSpPr>
                <p:nvPr/>
              </p:nvSpPr>
              <p:spPr bwMode="auto">
                <a:xfrm>
                  <a:off x="4622" y="3251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90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90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9"/>
                        <a:pt x="339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36" name="Freeform 2668"/>
                <p:cNvSpPr>
                  <a:spLocks/>
                </p:cNvSpPr>
                <p:nvPr/>
              </p:nvSpPr>
              <p:spPr bwMode="auto">
                <a:xfrm>
                  <a:off x="4622" y="3251"/>
                  <a:ext cx="105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7" y="71"/>
                    </a:cxn>
                    <a:cxn ang="0">
                      <a:pos x="434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4" h="72">
                      <a:moveTo>
                        <a:pt x="0" y="34"/>
                      </a:moveTo>
                      <a:cubicBezTo>
                        <a:pt x="0" y="54"/>
                        <a:pt x="97" y="70"/>
                        <a:pt x="217" y="71"/>
                      </a:cubicBezTo>
                      <a:cubicBezTo>
                        <a:pt x="336" y="72"/>
                        <a:pt x="434" y="57"/>
                        <a:pt x="434" y="38"/>
                      </a:cubicBezTo>
                      <a:cubicBezTo>
                        <a:pt x="434" y="19"/>
                        <a:pt x="337" y="2"/>
                        <a:pt x="217" y="1"/>
                      </a:cubicBezTo>
                      <a:cubicBezTo>
                        <a:pt x="98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37" name="Freeform 2669"/>
                <p:cNvSpPr>
                  <a:spLocks/>
                </p:cNvSpPr>
                <p:nvPr/>
              </p:nvSpPr>
              <p:spPr bwMode="auto">
                <a:xfrm>
                  <a:off x="4622" y="3251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90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90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9"/>
                        <a:pt x="339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38" name="Freeform 2670"/>
                <p:cNvSpPr>
                  <a:spLocks/>
                </p:cNvSpPr>
                <p:nvPr/>
              </p:nvSpPr>
              <p:spPr bwMode="auto">
                <a:xfrm>
                  <a:off x="4622" y="3259"/>
                  <a:ext cx="105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3" y="9"/>
                    </a:cxn>
                    <a:cxn ang="0">
                      <a:pos x="105" y="1"/>
                    </a:cxn>
                  </a:cxnLst>
                  <a:rect l="0" t="0" r="r" b="b"/>
                  <a:pathLst>
                    <a:path w="105" h="9">
                      <a:moveTo>
                        <a:pt x="0" y="0"/>
                      </a:moveTo>
                      <a:cubicBezTo>
                        <a:pt x="0" y="5"/>
                        <a:pt x="24" y="9"/>
                        <a:pt x="53" y="9"/>
                      </a:cubicBezTo>
                      <a:cubicBezTo>
                        <a:pt x="81" y="9"/>
                        <a:pt x="105" y="6"/>
                        <a:pt x="105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134" name="Freeform 2672"/>
              <p:cNvSpPr>
                <a:spLocks/>
              </p:cNvSpPr>
              <p:nvPr/>
            </p:nvSpPr>
            <p:spPr bwMode="auto">
              <a:xfrm>
                <a:off x="4631" y="3251"/>
                <a:ext cx="85" cy="14"/>
              </a:xfrm>
              <a:custGeom>
                <a:avLst/>
                <a:gdLst/>
                <a:ahLst/>
                <a:cxnLst>
                  <a:cxn ang="0">
                    <a:pos x="177" y="0"/>
                  </a:cxn>
                  <a:cxn ang="0">
                    <a:pos x="0" y="28"/>
                  </a:cxn>
                  <a:cxn ang="0">
                    <a:pos x="177" y="59"/>
                  </a:cxn>
                  <a:cxn ang="0">
                    <a:pos x="354" y="31"/>
                  </a:cxn>
                  <a:cxn ang="0">
                    <a:pos x="177" y="0"/>
                  </a:cxn>
                </a:cxnLst>
                <a:rect l="0" t="0" r="r" b="b"/>
                <a:pathLst>
                  <a:path w="354" h="59">
                    <a:moveTo>
                      <a:pt x="177" y="0"/>
                    </a:moveTo>
                    <a:cubicBezTo>
                      <a:pt x="79" y="0"/>
                      <a:pt x="0" y="12"/>
                      <a:pt x="0" y="28"/>
                    </a:cubicBezTo>
                    <a:cubicBezTo>
                      <a:pt x="0" y="44"/>
                      <a:pt x="79" y="58"/>
                      <a:pt x="177" y="59"/>
                    </a:cubicBezTo>
                    <a:cubicBezTo>
                      <a:pt x="274" y="59"/>
                      <a:pt x="354" y="47"/>
                      <a:pt x="354" y="31"/>
                    </a:cubicBezTo>
                    <a:cubicBezTo>
                      <a:pt x="354" y="15"/>
                      <a:pt x="275" y="1"/>
                      <a:pt x="177" y="0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70" name="Group 2679"/>
            <p:cNvGrpSpPr>
              <a:grpSpLocks/>
            </p:cNvGrpSpPr>
            <p:nvPr/>
          </p:nvGrpSpPr>
          <p:grpSpPr bwMode="auto">
            <a:xfrm>
              <a:off x="6859588" y="5268913"/>
              <a:ext cx="344487" cy="93663"/>
              <a:chOff x="4321" y="3319"/>
              <a:chExt cx="217" cy="59"/>
            </a:xfrm>
          </p:grpSpPr>
          <p:sp>
            <p:nvSpPr>
              <p:cNvPr id="1125" name="Freeform 2674"/>
              <p:cNvSpPr>
                <a:spLocks/>
              </p:cNvSpPr>
              <p:nvPr/>
            </p:nvSpPr>
            <p:spPr bwMode="auto">
              <a:xfrm>
                <a:off x="4329" y="3327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2" y="212"/>
                      <a:pt x="866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6" name="Freeform 2675"/>
              <p:cNvSpPr>
                <a:spLocks/>
              </p:cNvSpPr>
              <p:nvPr/>
            </p:nvSpPr>
            <p:spPr bwMode="auto">
              <a:xfrm>
                <a:off x="4321" y="331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4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7" name="Freeform 2676"/>
              <p:cNvSpPr>
                <a:spLocks/>
              </p:cNvSpPr>
              <p:nvPr/>
            </p:nvSpPr>
            <p:spPr bwMode="auto">
              <a:xfrm>
                <a:off x="4321" y="3319"/>
                <a:ext cx="208" cy="23"/>
              </a:xfrm>
              <a:custGeom>
                <a:avLst/>
                <a:gdLst/>
                <a:ahLst/>
                <a:cxnLst>
                  <a:cxn ang="0">
                    <a:pos x="1" y="45"/>
                  </a:cxn>
                  <a:cxn ang="0">
                    <a:pos x="434" y="95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1" y="45"/>
                  </a:cxn>
                </a:cxnLst>
                <a:rect l="0" t="0" r="r" b="b"/>
                <a:pathLst>
                  <a:path w="867" h="97">
                    <a:moveTo>
                      <a:pt x="1" y="45"/>
                    </a:moveTo>
                    <a:cubicBezTo>
                      <a:pt x="0" y="71"/>
                      <a:pt x="194" y="93"/>
                      <a:pt x="434" y="95"/>
                    </a:cubicBezTo>
                    <a:cubicBezTo>
                      <a:pt x="673" y="97"/>
                      <a:pt x="867" y="78"/>
                      <a:pt x="867" y="52"/>
                    </a:cubicBezTo>
                    <a:cubicBezTo>
                      <a:pt x="867" y="26"/>
                      <a:pt x="674" y="4"/>
                      <a:pt x="434" y="2"/>
                    </a:cubicBezTo>
                    <a:cubicBezTo>
                      <a:pt x="195" y="0"/>
                      <a:pt x="1" y="19"/>
                      <a:pt x="1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8" name="Freeform 2677"/>
              <p:cNvSpPr>
                <a:spLocks/>
              </p:cNvSpPr>
              <p:nvPr/>
            </p:nvSpPr>
            <p:spPr bwMode="auto">
              <a:xfrm>
                <a:off x="4321" y="331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4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9" name="Freeform 2678"/>
              <p:cNvSpPr>
                <a:spLocks/>
              </p:cNvSpPr>
              <p:nvPr/>
            </p:nvSpPr>
            <p:spPr bwMode="auto">
              <a:xfrm>
                <a:off x="4321" y="3330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71" name="Group 2682"/>
            <p:cNvGrpSpPr>
              <a:grpSpLocks/>
            </p:cNvGrpSpPr>
            <p:nvPr/>
          </p:nvGrpSpPr>
          <p:grpSpPr bwMode="auto">
            <a:xfrm>
              <a:off x="6880225" y="5272088"/>
              <a:ext cx="288925" cy="28575"/>
              <a:chOff x="4334" y="3321"/>
              <a:chExt cx="182" cy="18"/>
            </a:xfrm>
          </p:grpSpPr>
          <p:sp>
            <p:nvSpPr>
              <p:cNvPr id="1123" name="Freeform 2680"/>
              <p:cNvSpPr>
                <a:spLocks/>
              </p:cNvSpPr>
              <p:nvPr/>
            </p:nvSpPr>
            <p:spPr bwMode="auto">
              <a:xfrm>
                <a:off x="4334" y="3321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3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5"/>
                      <a:pt x="0" y="34"/>
                    </a:cubicBezTo>
                    <a:cubicBezTo>
                      <a:pt x="0" y="54"/>
                      <a:pt x="170" y="71"/>
                      <a:pt x="379" y="73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4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4" name="Freeform 2681"/>
              <p:cNvSpPr>
                <a:spLocks/>
              </p:cNvSpPr>
              <p:nvPr/>
            </p:nvSpPr>
            <p:spPr bwMode="auto">
              <a:xfrm>
                <a:off x="4334" y="3321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72" name="Group 2685"/>
            <p:cNvGrpSpPr>
              <a:grpSpLocks/>
            </p:cNvGrpSpPr>
            <p:nvPr/>
          </p:nvGrpSpPr>
          <p:grpSpPr bwMode="auto">
            <a:xfrm>
              <a:off x="6888163" y="5273676"/>
              <a:ext cx="271462" cy="26988"/>
              <a:chOff x="4339" y="3322"/>
              <a:chExt cx="171" cy="17"/>
            </a:xfrm>
          </p:grpSpPr>
          <p:sp>
            <p:nvSpPr>
              <p:cNvPr id="1121" name="Freeform 2683"/>
              <p:cNvSpPr>
                <a:spLocks/>
              </p:cNvSpPr>
              <p:nvPr/>
            </p:nvSpPr>
            <p:spPr bwMode="auto">
              <a:xfrm>
                <a:off x="4339" y="3322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7"/>
                  </a:cxn>
                  <a:cxn ang="0">
                    <a:pos x="357" y="1"/>
                  </a:cxn>
                </a:cxnLst>
                <a:rect l="0" t="0" r="r" b="b"/>
                <a:pathLst>
                  <a:path w="713" h="69">
                    <a:moveTo>
                      <a:pt x="357" y="1"/>
                    </a:moveTo>
                    <a:cubicBezTo>
                      <a:pt x="160" y="0"/>
                      <a:pt x="0" y="13"/>
                      <a:pt x="0" y="32"/>
                    </a:cubicBezTo>
                    <a:cubicBezTo>
                      <a:pt x="0" y="50"/>
                      <a:pt x="159" y="66"/>
                      <a:pt x="356" y="68"/>
                    </a:cubicBezTo>
                    <a:cubicBezTo>
                      <a:pt x="553" y="69"/>
                      <a:pt x="712" y="56"/>
                      <a:pt x="713" y="37"/>
                    </a:cubicBezTo>
                    <a:cubicBezTo>
                      <a:pt x="713" y="19"/>
                      <a:pt x="553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2" name="Freeform 2684"/>
              <p:cNvSpPr>
                <a:spLocks/>
              </p:cNvSpPr>
              <p:nvPr/>
            </p:nvSpPr>
            <p:spPr bwMode="auto">
              <a:xfrm>
                <a:off x="4339" y="3322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73" name="Group 2690"/>
            <p:cNvGrpSpPr>
              <a:grpSpLocks/>
            </p:cNvGrpSpPr>
            <p:nvPr/>
          </p:nvGrpSpPr>
          <p:grpSpPr bwMode="auto">
            <a:xfrm>
              <a:off x="6942138" y="5170488"/>
              <a:ext cx="166687" cy="123825"/>
              <a:chOff x="4373" y="3257"/>
              <a:chExt cx="105" cy="78"/>
            </a:xfrm>
          </p:grpSpPr>
          <p:sp>
            <p:nvSpPr>
              <p:cNvPr id="1117" name="Freeform 2686"/>
              <p:cNvSpPr>
                <a:spLocks/>
              </p:cNvSpPr>
              <p:nvPr/>
            </p:nvSpPr>
            <p:spPr bwMode="auto">
              <a:xfrm>
                <a:off x="4373" y="3257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9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8" name="Freeform 2687"/>
              <p:cNvSpPr>
                <a:spLocks/>
              </p:cNvSpPr>
              <p:nvPr/>
            </p:nvSpPr>
            <p:spPr bwMode="auto">
              <a:xfrm>
                <a:off x="4374" y="3257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4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9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9" name="Freeform 2688"/>
              <p:cNvSpPr>
                <a:spLocks/>
              </p:cNvSpPr>
              <p:nvPr/>
            </p:nvSpPr>
            <p:spPr bwMode="auto">
              <a:xfrm>
                <a:off x="4373" y="3257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9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0" name="Freeform 2689"/>
              <p:cNvSpPr>
                <a:spLocks/>
              </p:cNvSpPr>
              <p:nvPr/>
            </p:nvSpPr>
            <p:spPr bwMode="auto">
              <a:xfrm>
                <a:off x="4374" y="3265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74" name="Freeform 2691"/>
            <p:cNvSpPr>
              <a:spLocks/>
            </p:cNvSpPr>
            <p:nvPr/>
          </p:nvSpPr>
          <p:spPr bwMode="auto">
            <a:xfrm>
              <a:off x="6956425" y="5170488"/>
              <a:ext cx="134937" cy="22225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8" y="0"/>
                </a:cxn>
              </a:cxnLst>
              <a:rect l="0" t="0" r="r" b="b"/>
              <a:pathLst>
                <a:path w="355" h="59">
                  <a:moveTo>
                    <a:pt x="178" y="0"/>
                  </a:moveTo>
                  <a:cubicBezTo>
                    <a:pt x="80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5" y="59"/>
                    <a:pt x="354" y="47"/>
                    <a:pt x="354" y="31"/>
                  </a:cubicBezTo>
                  <a:cubicBezTo>
                    <a:pt x="355" y="15"/>
                    <a:pt x="275" y="1"/>
                    <a:pt x="17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75" name="Group 2697"/>
            <p:cNvGrpSpPr>
              <a:grpSpLocks/>
            </p:cNvGrpSpPr>
            <p:nvPr/>
          </p:nvGrpSpPr>
          <p:grpSpPr bwMode="auto">
            <a:xfrm>
              <a:off x="6859588" y="5268913"/>
              <a:ext cx="344487" cy="93663"/>
              <a:chOff x="4321" y="3319"/>
              <a:chExt cx="217" cy="59"/>
            </a:xfrm>
          </p:grpSpPr>
          <p:sp>
            <p:nvSpPr>
              <p:cNvPr id="1112" name="Freeform 2692"/>
              <p:cNvSpPr>
                <a:spLocks/>
              </p:cNvSpPr>
              <p:nvPr/>
            </p:nvSpPr>
            <p:spPr bwMode="auto">
              <a:xfrm>
                <a:off x="4329" y="3327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2" y="212"/>
                      <a:pt x="866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3" name="Freeform 2693"/>
              <p:cNvSpPr>
                <a:spLocks/>
              </p:cNvSpPr>
              <p:nvPr/>
            </p:nvSpPr>
            <p:spPr bwMode="auto">
              <a:xfrm>
                <a:off x="4321" y="331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4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4" name="Freeform 2694"/>
              <p:cNvSpPr>
                <a:spLocks/>
              </p:cNvSpPr>
              <p:nvPr/>
            </p:nvSpPr>
            <p:spPr bwMode="auto">
              <a:xfrm>
                <a:off x="4321" y="3319"/>
                <a:ext cx="208" cy="23"/>
              </a:xfrm>
              <a:custGeom>
                <a:avLst/>
                <a:gdLst/>
                <a:ahLst/>
                <a:cxnLst>
                  <a:cxn ang="0">
                    <a:pos x="1" y="45"/>
                  </a:cxn>
                  <a:cxn ang="0">
                    <a:pos x="434" y="95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1" y="45"/>
                  </a:cxn>
                </a:cxnLst>
                <a:rect l="0" t="0" r="r" b="b"/>
                <a:pathLst>
                  <a:path w="867" h="97">
                    <a:moveTo>
                      <a:pt x="1" y="45"/>
                    </a:moveTo>
                    <a:cubicBezTo>
                      <a:pt x="0" y="71"/>
                      <a:pt x="194" y="93"/>
                      <a:pt x="434" y="95"/>
                    </a:cubicBezTo>
                    <a:cubicBezTo>
                      <a:pt x="673" y="97"/>
                      <a:pt x="867" y="78"/>
                      <a:pt x="867" y="52"/>
                    </a:cubicBezTo>
                    <a:cubicBezTo>
                      <a:pt x="867" y="26"/>
                      <a:pt x="674" y="4"/>
                      <a:pt x="434" y="2"/>
                    </a:cubicBezTo>
                    <a:cubicBezTo>
                      <a:pt x="195" y="0"/>
                      <a:pt x="1" y="19"/>
                      <a:pt x="1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5" name="Freeform 2695"/>
              <p:cNvSpPr>
                <a:spLocks/>
              </p:cNvSpPr>
              <p:nvPr/>
            </p:nvSpPr>
            <p:spPr bwMode="auto">
              <a:xfrm>
                <a:off x="4321" y="331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5"/>
                  </a:cxn>
                  <a:cxn ang="0">
                    <a:pos x="1" y="160"/>
                  </a:cxn>
                  <a:cxn ang="0">
                    <a:pos x="434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2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4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6" name="Freeform 2696"/>
              <p:cNvSpPr>
                <a:spLocks/>
              </p:cNvSpPr>
              <p:nvPr/>
            </p:nvSpPr>
            <p:spPr bwMode="auto">
              <a:xfrm>
                <a:off x="4321" y="3330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76" name="Group 2700"/>
            <p:cNvGrpSpPr>
              <a:grpSpLocks/>
            </p:cNvGrpSpPr>
            <p:nvPr/>
          </p:nvGrpSpPr>
          <p:grpSpPr bwMode="auto">
            <a:xfrm>
              <a:off x="6880225" y="5272088"/>
              <a:ext cx="288925" cy="28575"/>
              <a:chOff x="4334" y="3321"/>
              <a:chExt cx="182" cy="18"/>
            </a:xfrm>
          </p:grpSpPr>
          <p:sp>
            <p:nvSpPr>
              <p:cNvPr id="1110" name="Freeform 2698"/>
              <p:cNvSpPr>
                <a:spLocks/>
              </p:cNvSpPr>
              <p:nvPr/>
            </p:nvSpPr>
            <p:spPr bwMode="auto">
              <a:xfrm>
                <a:off x="4334" y="3321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3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5"/>
                      <a:pt x="0" y="34"/>
                    </a:cubicBezTo>
                    <a:cubicBezTo>
                      <a:pt x="0" y="54"/>
                      <a:pt x="170" y="71"/>
                      <a:pt x="379" y="73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4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1" name="Freeform 2699"/>
              <p:cNvSpPr>
                <a:spLocks/>
              </p:cNvSpPr>
              <p:nvPr/>
            </p:nvSpPr>
            <p:spPr bwMode="auto">
              <a:xfrm>
                <a:off x="4334" y="3321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77" name="Group 2703"/>
            <p:cNvGrpSpPr>
              <a:grpSpLocks/>
            </p:cNvGrpSpPr>
            <p:nvPr/>
          </p:nvGrpSpPr>
          <p:grpSpPr bwMode="auto">
            <a:xfrm>
              <a:off x="6888163" y="5273676"/>
              <a:ext cx="271462" cy="26988"/>
              <a:chOff x="4339" y="3322"/>
              <a:chExt cx="171" cy="17"/>
            </a:xfrm>
          </p:grpSpPr>
          <p:sp>
            <p:nvSpPr>
              <p:cNvPr id="1108" name="Freeform 2701"/>
              <p:cNvSpPr>
                <a:spLocks/>
              </p:cNvSpPr>
              <p:nvPr/>
            </p:nvSpPr>
            <p:spPr bwMode="auto">
              <a:xfrm>
                <a:off x="4339" y="3322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7"/>
                  </a:cxn>
                  <a:cxn ang="0">
                    <a:pos x="357" y="1"/>
                  </a:cxn>
                </a:cxnLst>
                <a:rect l="0" t="0" r="r" b="b"/>
                <a:pathLst>
                  <a:path w="713" h="69">
                    <a:moveTo>
                      <a:pt x="357" y="1"/>
                    </a:moveTo>
                    <a:cubicBezTo>
                      <a:pt x="160" y="0"/>
                      <a:pt x="0" y="13"/>
                      <a:pt x="0" y="32"/>
                    </a:cubicBezTo>
                    <a:cubicBezTo>
                      <a:pt x="0" y="50"/>
                      <a:pt x="159" y="66"/>
                      <a:pt x="356" y="68"/>
                    </a:cubicBezTo>
                    <a:cubicBezTo>
                      <a:pt x="553" y="69"/>
                      <a:pt x="712" y="56"/>
                      <a:pt x="713" y="37"/>
                    </a:cubicBezTo>
                    <a:cubicBezTo>
                      <a:pt x="713" y="19"/>
                      <a:pt x="553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9" name="Freeform 2702"/>
              <p:cNvSpPr>
                <a:spLocks/>
              </p:cNvSpPr>
              <p:nvPr/>
            </p:nvSpPr>
            <p:spPr bwMode="auto">
              <a:xfrm>
                <a:off x="4339" y="3322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78" name="Group 2708"/>
            <p:cNvGrpSpPr>
              <a:grpSpLocks/>
            </p:cNvGrpSpPr>
            <p:nvPr/>
          </p:nvGrpSpPr>
          <p:grpSpPr bwMode="auto">
            <a:xfrm>
              <a:off x="6942138" y="5170488"/>
              <a:ext cx="166687" cy="123825"/>
              <a:chOff x="4373" y="3257"/>
              <a:chExt cx="105" cy="78"/>
            </a:xfrm>
          </p:grpSpPr>
          <p:sp>
            <p:nvSpPr>
              <p:cNvPr id="1104" name="Freeform 2704"/>
              <p:cNvSpPr>
                <a:spLocks/>
              </p:cNvSpPr>
              <p:nvPr/>
            </p:nvSpPr>
            <p:spPr bwMode="auto">
              <a:xfrm>
                <a:off x="4373" y="3257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9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5" name="Freeform 2705"/>
              <p:cNvSpPr>
                <a:spLocks/>
              </p:cNvSpPr>
              <p:nvPr/>
            </p:nvSpPr>
            <p:spPr bwMode="auto">
              <a:xfrm>
                <a:off x="4374" y="3257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4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9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6" name="Freeform 2706"/>
              <p:cNvSpPr>
                <a:spLocks/>
              </p:cNvSpPr>
              <p:nvPr/>
            </p:nvSpPr>
            <p:spPr bwMode="auto">
              <a:xfrm>
                <a:off x="4373" y="3257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9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7" name="Freeform 2707"/>
              <p:cNvSpPr>
                <a:spLocks/>
              </p:cNvSpPr>
              <p:nvPr/>
            </p:nvSpPr>
            <p:spPr bwMode="auto">
              <a:xfrm>
                <a:off x="4374" y="3265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79" name="Freeform 2709"/>
            <p:cNvSpPr>
              <a:spLocks/>
            </p:cNvSpPr>
            <p:nvPr/>
          </p:nvSpPr>
          <p:spPr bwMode="auto">
            <a:xfrm>
              <a:off x="6956425" y="5170488"/>
              <a:ext cx="134937" cy="22225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8" y="0"/>
                </a:cxn>
              </a:cxnLst>
              <a:rect l="0" t="0" r="r" b="b"/>
              <a:pathLst>
                <a:path w="355" h="59">
                  <a:moveTo>
                    <a:pt x="178" y="0"/>
                  </a:moveTo>
                  <a:cubicBezTo>
                    <a:pt x="80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5" y="59"/>
                    <a:pt x="354" y="47"/>
                    <a:pt x="354" y="31"/>
                  </a:cubicBezTo>
                  <a:cubicBezTo>
                    <a:pt x="355" y="15"/>
                    <a:pt x="275" y="1"/>
                    <a:pt x="178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80" name="Group 2715"/>
            <p:cNvGrpSpPr>
              <a:grpSpLocks/>
            </p:cNvGrpSpPr>
            <p:nvPr/>
          </p:nvGrpSpPr>
          <p:grpSpPr bwMode="auto">
            <a:xfrm>
              <a:off x="7254875" y="5259388"/>
              <a:ext cx="342900" cy="93663"/>
              <a:chOff x="4570" y="3313"/>
              <a:chExt cx="216" cy="59"/>
            </a:xfrm>
          </p:grpSpPr>
          <p:sp>
            <p:nvSpPr>
              <p:cNvPr id="1099" name="Freeform 2710"/>
              <p:cNvSpPr>
                <a:spLocks/>
              </p:cNvSpPr>
              <p:nvPr/>
            </p:nvSpPr>
            <p:spPr bwMode="auto">
              <a:xfrm>
                <a:off x="4578" y="3321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0" name="Freeform 2711"/>
              <p:cNvSpPr>
                <a:spLocks/>
              </p:cNvSpPr>
              <p:nvPr/>
            </p:nvSpPr>
            <p:spPr bwMode="auto">
              <a:xfrm>
                <a:off x="4570" y="331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1" name="Freeform 2712"/>
              <p:cNvSpPr>
                <a:spLocks/>
              </p:cNvSpPr>
              <p:nvPr/>
            </p:nvSpPr>
            <p:spPr bwMode="auto">
              <a:xfrm>
                <a:off x="4570" y="3313"/>
                <a:ext cx="208" cy="23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433" y="95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0" y="45"/>
                  </a:cxn>
                </a:cxnLst>
                <a:rect l="0" t="0" r="r" b="b"/>
                <a:pathLst>
                  <a:path w="867" h="97">
                    <a:moveTo>
                      <a:pt x="0" y="45"/>
                    </a:moveTo>
                    <a:cubicBezTo>
                      <a:pt x="0" y="71"/>
                      <a:pt x="194" y="93"/>
                      <a:pt x="433" y="95"/>
                    </a:cubicBezTo>
                    <a:cubicBezTo>
                      <a:pt x="672" y="97"/>
                      <a:pt x="867" y="78"/>
                      <a:pt x="867" y="52"/>
                    </a:cubicBezTo>
                    <a:cubicBezTo>
                      <a:pt x="867" y="26"/>
                      <a:pt x="673" y="4"/>
                      <a:pt x="434" y="2"/>
                    </a:cubicBezTo>
                    <a:cubicBezTo>
                      <a:pt x="194" y="0"/>
                      <a:pt x="0" y="19"/>
                      <a:pt x="0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2" name="Freeform 2713"/>
              <p:cNvSpPr>
                <a:spLocks/>
              </p:cNvSpPr>
              <p:nvPr/>
            </p:nvSpPr>
            <p:spPr bwMode="auto">
              <a:xfrm>
                <a:off x="4570" y="331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3" name="Freeform 2714"/>
              <p:cNvSpPr>
                <a:spLocks/>
              </p:cNvSpPr>
              <p:nvPr/>
            </p:nvSpPr>
            <p:spPr bwMode="auto">
              <a:xfrm>
                <a:off x="4570" y="3324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81" name="Group 2718"/>
            <p:cNvGrpSpPr>
              <a:grpSpLocks/>
            </p:cNvGrpSpPr>
            <p:nvPr/>
          </p:nvGrpSpPr>
          <p:grpSpPr bwMode="auto">
            <a:xfrm>
              <a:off x="7275513" y="5262563"/>
              <a:ext cx="288925" cy="28575"/>
              <a:chOff x="4583" y="3315"/>
              <a:chExt cx="182" cy="18"/>
            </a:xfrm>
          </p:grpSpPr>
          <p:sp>
            <p:nvSpPr>
              <p:cNvPr id="1097" name="Freeform 2716"/>
              <p:cNvSpPr>
                <a:spLocks/>
              </p:cNvSpPr>
              <p:nvPr/>
            </p:nvSpPr>
            <p:spPr bwMode="auto">
              <a:xfrm>
                <a:off x="4583" y="3315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3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5"/>
                      <a:pt x="0" y="34"/>
                    </a:cubicBezTo>
                    <a:cubicBezTo>
                      <a:pt x="0" y="54"/>
                      <a:pt x="169" y="71"/>
                      <a:pt x="379" y="73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4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8" name="Freeform 2717"/>
              <p:cNvSpPr>
                <a:spLocks/>
              </p:cNvSpPr>
              <p:nvPr/>
            </p:nvSpPr>
            <p:spPr bwMode="auto">
              <a:xfrm>
                <a:off x="4583" y="3315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82" name="Group 2721"/>
            <p:cNvGrpSpPr>
              <a:grpSpLocks/>
            </p:cNvGrpSpPr>
            <p:nvPr/>
          </p:nvGrpSpPr>
          <p:grpSpPr bwMode="auto">
            <a:xfrm>
              <a:off x="7283450" y="5264151"/>
              <a:ext cx="271462" cy="26988"/>
              <a:chOff x="4588" y="3316"/>
              <a:chExt cx="171" cy="17"/>
            </a:xfrm>
          </p:grpSpPr>
          <p:sp>
            <p:nvSpPr>
              <p:cNvPr id="1095" name="Freeform 2719"/>
              <p:cNvSpPr>
                <a:spLocks/>
              </p:cNvSpPr>
              <p:nvPr/>
            </p:nvSpPr>
            <p:spPr bwMode="auto">
              <a:xfrm>
                <a:off x="4588" y="3316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7"/>
                  </a:cxn>
                  <a:cxn ang="0">
                    <a:pos x="357" y="1"/>
                  </a:cxn>
                </a:cxnLst>
                <a:rect l="0" t="0" r="r" b="b"/>
                <a:pathLst>
                  <a:path w="713" h="69">
                    <a:moveTo>
                      <a:pt x="357" y="1"/>
                    </a:moveTo>
                    <a:cubicBezTo>
                      <a:pt x="160" y="0"/>
                      <a:pt x="1" y="13"/>
                      <a:pt x="1" y="32"/>
                    </a:cubicBezTo>
                    <a:cubicBezTo>
                      <a:pt x="0" y="50"/>
                      <a:pt x="160" y="66"/>
                      <a:pt x="357" y="68"/>
                    </a:cubicBezTo>
                    <a:cubicBezTo>
                      <a:pt x="553" y="69"/>
                      <a:pt x="713" y="56"/>
                      <a:pt x="713" y="37"/>
                    </a:cubicBezTo>
                    <a:cubicBezTo>
                      <a:pt x="713" y="19"/>
                      <a:pt x="554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6" name="Freeform 2720"/>
              <p:cNvSpPr>
                <a:spLocks/>
              </p:cNvSpPr>
              <p:nvPr/>
            </p:nvSpPr>
            <p:spPr bwMode="auto">
              <a:xfrm>
                <a:off x="4588" y="3316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83" name="Group 2726"/>
            <p:cNvGrpSpPr>
              <a:grpSpLocks/>
            </p:cNvGrpSpPr>
            <p:nvPr/>
          </p:nvGrpSpPr>
          <p:grpSpPr bwMode="auto">
            <a:xfrm>
              <a:off x="7337425" y="5160963"/>
              <a:ext cx="166687" cy="123825"/>
              <a:chOff x="4622" y="3251"/>
              <a:chExt cx="105" cy="78"/>
            </a:xfrm>
          </p:grpSpPr>
          <p:sp>
            <p:nvSpPr>
              <p:cNvPr id="1091" name="Freeform 2722"/>
              <p:cNvSpPr>
                <a:spLocks/>
              </p:cNvSpPr>
              <p:nvPr/>
            </p:nvSpPr>
            <p:spPr bwMode="auto">
              <a:xfrm>
                <a:off x="4622" y="325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9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2" name="Freeform 2723"/>
              <p:cNvSpPr>
                <a:spLocks/>
              </p:cNvSpPr>
              <p:nvPr/>
            </p:nvSpPr>
            <p:spPr bwMode="auto">
              <a:xfrm>
                <a:off x="4622" y="3251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4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9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3" name="Freeform 2724"/>
              <p:cNvSpPr>
                <a:spLocks/>
              </p:cNvSpPr>
              <p:nvPr/>
            </p:nvSpPr>
            <p:spPr bwMode="auto">
              <a:xfrm>
                <a:off x="4622" y="325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9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4" name="Freeform 2725"/>
              <p:cNvSpPr>
                <a:spLocks/>
              </p:cNvSpPr>
              <p:nvPr/>
            </p:nvSpPr>
            <p:spPr bwMode="auto">
              <a:xfrm>
                <a:off x="4622" y="3259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84" name="Freeform 2727"/>
            <p:cNvSpPr>
              <a:spLocks/>
            </p:cNvSpPr>
            <p:nvPr/>
          </p:nvSpPr>
          <p:spPr bwMode="auto">
            <a:xfrm>
              <a:off x="7351713" y="5160963"/>
              <a:ext cx="134937" cy="22225"/>
            </a:xfrm>
            <a:custGeom>
              <a:avLst/>
              <a:gdLst/>
              <a:ahLst/>
              <a:cxnLst>
                <a:cxn ang="0">
                  <a:pos x="177" y="0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7" y="0"/>
                </a:cxn>
              </a:cxnLst>
              <a:rect l="0" t="0" r="r" b="b"/>
              <a:pathLst>
                <a:path w="354" h="59">
                  <a:moveTo>
                    <a:pt x="177" y="0"/>
                  </a:moveTo>
                  <a:cubicBezTo>
                    <a:pt x="79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4" y="59"/>
                    <a:pt x="354" y="47"/>
                    <a:pt x="354" y="31"/>
                  </a:cubicBezTo>
                  <a:cubicBezTo>
                    <a:pt x="354" y="15"/>
                    <a:pt x="275" y="1"/>
                    <a:pt x="177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85" name="Group 2733"/>
            <p:cNvGrpSpPr>
              <a:grpSpLocks/>
            </p:cNvGrpSpPr>
            <p:nvPr/>
          </p:nvGrpSpPr>
          <p:grpSpPr bwMode="auto">
            <a:xfrm>
              <a:off x="7254875" y="5259388"/>
              <a:ext cx="342900" cy="93663"/>
              <a:chOff x="4570" y="3313"/>
              <a:chExt cx="216" cy="59"/>
            </a:xfrm>
          </p:grpSpPr>
          <p:sp>
            <p:nvSpPr>
              <p:cNvPr id="1086" name="Freeform 2728"/>
              <p:cNvSpPr>
                <a:spLocks/>
              </p:cNvSpPr>
              <p:nvPr/>
            </p:nvSpPr>
            <p:spPr bwMode="auto">
              <a:xfrm>
                <a:off x="4578" y="3321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6"/>
                      <a:pt x="194" y="208"/>
                      <a:pt x="433" y="210"/>
                    </a:cubicBezTo>
                    <a:cubicBezTo>
                      <a:pt x="673" y="212"/>
                      <a:pt x="867" y="193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7" name="Freeform 2729"/>
              <p:cNvSpPr>
                <a:spLocks/>
              </p:cNvSpPr>
              <p:nvPr/>
            </p:nvSpPr>
            <p:spPr bwMode="auto">
              <a:xfrm>
                <a:off x="4570" y="331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8" name="Freeform 2730"/>
              <p:cNvSpPr>
                <a:spLocks/>
              </p:cNvSpPr>
              <p:nvPr/>
            </p:nvSpPr>
            <p:spPr bwMode="auto">
              <a:xfrm>
                <a:off x="4570" y="3313"/>
                <a:ext cx="208" cy="23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433" y="95"/>
                  </a:cxn>
                  <a:cxn ang="0">
                    <a:pos x="867" y="52"/>
                  </a:cxn>
                  <a:cxn ang="0">
                    <a:pos x="434" y="2"/>
                  </a:cxn>
                  <a:cxn ang="0">
                    <a:pos x="0" y="45"/>
                  </a:cxn>
                </a:cxnLst>
                <a:rect l="0" t="0" r="r" b="b"/>
                <a:pathLst>
                  <a:path w="867" h="97">
                    <a:moveTo>
                      <a:pt x="0" y="45"/>
                    </a:moveTo>
                    <a:cubicBezTo>
                      <a:pt x="0" y="71"/>
                      <a:pt x="194" y="93"/>
                      <a:pt x="433" y="95"/>
                    </a:cubicBezTo>
                    <a:cubicBezTo>
                      <a:pt x="672" y="97"/>
                      <a:pt x="867" y="78"/>
                      <a:pt x="867" y="52"/>
                    </a:cubicBezTo>
                    <a:cubicBezTo>
                      <a:pt x="867" y="26"/>
                      <a:pt x="673" y="4"/>
                      <a:pt x="434" y="2"/>
                    </a:cubicBezTo>
                    <a:cubicBezTo>
                      <a:pt x="194" y="0"/>
                      <a:pt x="0" y="19"/>
                      <a:pt x="0" y="45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9" name="Freeform 2731"/>
              <p:cNvSpPr>
                <a:spLocks/>
              </p:cNvSpPr>
              <p:nvPr/>
            </p:nvSpPr>
            <p:spPr bwMode="auto">
              <a:xfrm>
                <a:off x="4570" y="3313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0" name="Freeform 2732"/>
              <p:cNvSpPr>
                <a:spLocks/>
              </p:cNvSpPr>
              <p:nvPr/>
            </p:nvSpPr>
            <p:spPr bwMode="auto">
              <a:xfrm>
                <a:off x="4570" y="3324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86" name="Group 2736"/>
            <p:cNvGrpSpPr>
              <a:grpSpLocks/>
            </p:cNvGrpSpPr>
            <p:nvPr/>
          </p:nvGrpSpPr>
          <p:grpSpPr bwMode="auto">
            <a:xfrm>
              <a:off x="7275513" y="5262563"/>
              <a:ext cx="288925" cy="28575"/>
              <a:chOff x="4583" y="3315"/>
              <a:chExt cx="182" cy="18"/>
            </a:xfrm>
          </p:grpSpPr>
          <p:sp>
            <p:nvSpPr>
              <p:cNvPr id="1084" name="Freeform 2734"/>
              <p:cNvSpPr>
                <a:spLocks/>
              </p:cNvSpPr>
              <p:nvPr/>
            </p:nvSpPr>
            <p:spPr bwMode="auto">
              <a:xfrm>
                <a:off x="4583" y="3315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3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5"/>
                      <a:pt x="0" y="34"/>
                    </a:cubicBezTo>
                    <a:cubicBezTo>
                      <a:pt x="0" y="54"/>
                      <a:pt x="169" y="71"/>
                      <a:pt x="379" y="73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4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5" name="Freeform 2735"/>
              <p:cNvSpPr>
                <a:spLocks/>
              </p:cNvSpPr>
              <p:nvPr/>
            </p:nvSpPr>
            <p:spPr bwMode="auto">
              <a:xfrm>
                <a:off x="4583" y="3315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87" name="Group 2739"/>
            <p:cNvGrpSpPr>
              <a:grpSpLocks/>
            </p:cNvGrpSpPr>
            <p:nvPr/>
          </p:nvGrpSpPr>
          <p:grpSpPr bwMode="auto">
            <a:xfrm>
              <a:off x="7283450" y="5264151"/>
              <a:ext cx="271462" cy="26988"/>
              <a:chOff x="4588" y="3316"/>
              <a:chExt cx="171" cy="17"/>
            </a:xfrm>
          </p:grpSpPr>
          <p:sp>
            <p:nvSpPr>
              <p:cNvPr id="1082" name="Freeform 2737"/>
              <p:cNvSpPr>
                <a:spLocks/>
              </p:cNvSpPr>
              <p:nvPr/>
            </p:nvSpPr>
            <p:spPr bwMode="auto">
              <a:xfrm>
                <a:off x="4588" y="3316"/>
                <a:ext cx="171" cy="17"/>
              </a:xfrm>
              <a:custGeom>
                <a:avLst/>
                <a:gdLst/>
                <a:ahLst/>
                <a:cxnLst>
                  <a:cxn ang="0">
                    <a:pos x="357" y="1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7"/>
                  </a:cxn>
                  <a:cxn ang="0">
                    <a:pos x="357" y="1"/>
                  </a:cxn>
                </a:cxnLst>
                <a:rect l="0" t="0" r="r" b="b"/>
                <a:pathLst>
                  <a:path w="713" h="69">
                    <a:moveTo>
                      <a:pt x="357" y="1"/>
                    </a:moveTo>
                    <a:cubicBezTo>
                      <a:pt x="160" y="0"/>
                      <a:pt x="1" y="13"/>
                      <a:pt x="1" y="32"/>
                    </a:cubicBezTo>
                    <a:cubicBezTo>
                      <a:pt x="0" y="50"/>
                      <a:pt x="160" y="66"/>
                      <a:pt x="357" y="68"/>
                    </a:cubicBezTo>
                    <a:cubicBezTo>
                      <a:pt x="553" y="69"/>
                      <a:pt x="713" y="56"/>
                      <a:pt x="713" y="37"/>
                    </a:cubicBezTo>
                    <a:cubicBezTo>
                      <a:pt x="713" y="19"/>
                      <a:pt x="554" y="3"/>
                      <a:pt x="357" y="1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3" name="Freeform 2738"/>
              <p:cNvSpPr>
                <a:spLocks/>
              </p:cNvSpPr>
              <p:nvPr/>
            </p:nvSpPr>
            <p:spPr bwMode="auto">
              <a:xfrm>
                <a:off x="4588" y="3316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8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8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88" name="Group 2744"/>
            <p:cNvGrpSpPr>
              <a:grpSpLocks/>
            </p:cNvGrpSpPr>
            <p:nvPr/>
          </p:nvGrpSpPr>
          <p:grpSpPr bwMode="auto">
            <a:xfrm>
              <a:off x="7337425" y="5160963"/>
              <a:ext cx="166687" cy="123825"/>
              <a:chOff x="4622" y="3251"/>
              <a:chExt cx="105" cy="78"/>
            </a:xfrm>
          </p:grpSpPr>
          <p:sp>
            <p:nvSpPr>
              <p:cNvPr id="1078" name="Freeform 2740"/>
              <p:cNvSpPr>
                <a:spLocks/>
              </p:cNvSpPr>
              <p:nvPr/>
            </p:nvSpPr>
            <p:spPr bwMode="auto">
              <a:xfrm>
                <a:off x="4622" y="325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9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9" name="Freeform 2741"/>
              <p:cNvSpPr>
                <a:spLocks/>
              </p:cNvSpPr>
              <p:nvPr/>
            </p:nvSpPr>
            <p:spPr bwMode="auto">
              <a:xfrm>
                <a:off x="4622" y="3251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4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9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0" name="Freeform 2742"/>
              <p:cNvSpPr>
                <a:spLocks/>
              </p:cNvSpPr>
              <p:nvPr/>
            </p:nvSpPr>
            <p:spPr bwMode="auto">
              <a:xfrm>
                <a:off x="4622" y="3251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90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90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9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1" name="Freeform 2743"/>
              <p:cNvSpPr>
                <a:spLocks/>
              </p:cNvSpPr>
              <p:nvPr/>
            </p:nvSpPr>
            <p:spPr bwMode="auto">
              <a:xfrm>
                <a:off x="4622" y="3259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89" name="Freeform 2745"/>
            <p:cNvSpPr>
              <a:spLocks/>
            </p:cNvSpPr>
            <p:nvPr/>
          </p:nvSpPr>
          <p:spPr bwMode="auto">
            <a:xfrm>
              <a:off x="7351713" y="5160963"/>
              <a:ext cx="134937" cy="22225"/>
            </a:xfrm>
            <a:custGeom>
              <a:avLst/>
              <a:gdLst/>
              <a:ahLst/>
              <a:cxnLst>
                <a:cxn ang="0">
                  <a:pos x="177" y="0"/>
                </a:cxn>
                <a:cxn ang="0">
                  <a:pos x="0" y="28"/>
                </a:cxn>
                <a:cxn ang="0">
                  <a:pos x="177" y="59"/>
                </a:cxn>
                <a:cxn ang="0">
                  <a:pos x="354" y="31"/>
                </a:cxn>
                <a:cxn ang="0">
                  <a:pos x="177" y="0"/>
                </a:cxn>
              </a:cxnLst>
              <a:rect l="0" t="0" r="r" b="b"/>
              <a:pathLst>
                <a:path w="354" h="59">
                  <a:moveTo>
                    <a:pt x="177" y="0"/>
                  </a:moveTo>
                  <a:cubicBezTo>
                    <a:pt x="79" y="0"/>
                    <a:pt x="0" y="12"/>
                    <a:pt x="0" y="28"/>
                  </a:cubicBezTo>
                  <a:cubicBezTo>
                    <a:pt x="0" y="44"/>
                    <a:pt x="79" y="58"/>
                    <a:pt x="177" y="59"/>
                  </a:cubicBezTo>
                  <a:cubicBezTo>
                    <a:pt x="274" y="59"/>
                    <a:pt x="354" y="47"/>
                    <a:pt x="354" y="31"/>
                  </a:cubicBezTo>
                  <a:cubicBezTo>
                    <a:pt x="354" y="15"/>
                    <a:pt x="275" y="1"/>
                    <a:pt x="177" y="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90" name="Group 2764"/>
            <p:cNvGrpSpPr>
              <a:grpSpLocks/>
            </p:cNvGrpSpPr>
            <p:nvPr/>
          </p:nvGrpSpPr>
          <p:grpSpPr bwMode="auto">
            <a:xfrm>
              <a:off x="6859588" y="5291138"/>
              <a:ext cx="344487" cy="192088"/>
              <a:chOff x="4321" y="3333"/>
              <a:chExt cx="217" cy="121"/>
            </a:xfrm>
          </p:grpSpPr>
          <p:grpSp>
            <p:nvGrpSpPr>
              <p:cNvPr id="1060" name="Group 2751"/>
              <p:cNvGrpSpPr>
                <a:grpSpLocks/>
              </p:cNvGrpSpPr>
              <p:nvPr/>
            </p:nvGrpSpPr>
            <p:grpSpPr bwMode="auto">
              <a:xfrm>
                <a:off x="4321" y="3395"/>
                <a:ext cx="217" cy="59"/>
                <a:chOff x="4321" y="3395"/>
                <a:chExt cx="217" cy="59"/>
              </a:xfrm>
            </p:grpSpPr>
            <p:sp>
              <p:nvSpPr>
                <p:cNvPr id="1073" name="Freeform 2746"/>
                <p:cNvSpPr>
                  <a:spLocks/>
                </p:cNvSpPr>
                <p:nvPr/>
              </p:nvSpPr>
              <p:spPr bwMode="auto">
                <a:xfrm>
                  <a:off x="4329" y="3403"/>
                  <a:ext cx="209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0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5" y="0"/>
                        <a:pt x="1" y="19"/>
                        <a:pt x="1" y="45"/>
                      </a:cubicBezTo>
                      <a:lnTo>
                        <a:pt x="0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2" y="212"/>
                        <a:pt x="866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74" name="Freeform 2747"/>
                <p:cNvSpPr>
                  <a:spLocks/>
                </p:cNvSpPr>
                <p:nvPr/>
              </p:nvSpPr>
              <p:spPr bwMode="auto">
                <a:xfrm>
                  <a:off x="4321" y="3395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6"/>
                    </a:cxn>
                    <a:cxn ang="0">
                      <a:pos x="1" y="160"/>
                    </a:cxn>
                    <a:cxn ang="0">
                      <a:pos x="434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2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4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5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75" name="Freeform 2748"/>
                <p:cNvSpPr>
                  <a:spLocks/>
                </p:cNvSpPr>
                <p:nvPr/>
              </p:nvSpPr>
              <p:spPr bwMode="auto">
                <a:xfrm>
                  <a:off x="4321" y="3395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1" y="46"/>
                    </a:cxn>
                    <a:cxn ang="0">
                      <a:pos x="434" y="96"/>
                    </a:cxn>
                    <a:cxn ang="0">
                      <a:pos x="867" y="53"/>
                    </a:cxn>
                    <a:cxn ang="0">
                      <a:pos x="434" y="2"/>
                    </a:cxn>
                    <a:cxn ang="0">
                      <a:pos x="1" y="46"/>
                    </a:cxn>
                  </a:cxnLst>
                  <a:rect l="0" t="0" r="r" b="b"/>
                  <a:pathLst>
                    <a:path w="867" h="98">
                      <a:moveTo>
                        <a:pt x="1" y="46"/>
                      </a:moveTo>
                      <a:cubicBezTo>
                        <a:pt x="0" y="72"/>
                        <a:pt x="194" y="94"/>
                        <a:pt x="434" y="96"/>
                      </a:cubicBezTo>
                      <a:cubicBezTo>
                        <a:pt x="673" y="98"/>
                        <a:pt x="867" y="79"/>
                        <a:pt x="867" y="53"/>
                      </a:cubicBezTo>
                      <a:cubicBezTo>
                        <a:pt x="867" y="27"/>
                        <a:pt x="674" y="4"/>
                        <a:pt x="434" y="2"/>
                      </a:cubicBezTo>
                      <a:cubicBezTo>
                        <a:pt x="195" y="0"/>
                        <a:pt x="1" y="20"/>
                        <a:pt x="1" y="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76" name="Freeform 2749"/>
                <p:cNvSpPr>
                  <a:spLocks/>
                </p:cNvSpPr>
                <p:nvPr/>
              </p:nvSpPr>
              <p:spPr bwMode="auto">
                <a:xfrm>
                  <a:off x="4321" y="3395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2" y="46"/>
                    </a:cxn>
                    <a:cxn ang="0">
                      <a:pos x="1" y="160"/>
                    </a:cxn>
                    <a:cxn ang="0">
                      <a:pos x="434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6" y="0"/>
                        <a:pt x="2" y="20"/>
                        <a:pt x="2" y="46"/>
                      </a:cubicBezTo>
                      <a:lnTo>
                        <a:pt x="1" y="160"/>
                      </a:lnTo>
                      <a:cubicBezTo>
                        <a:pt x="0" y="186"/>
                        <a:pt x="194" y="209"/>
                        <a:pt x="434" y="211"/>
                      </a:cubicBezTo>
                      <a:cubicBezTo>
                        <a:pt x="673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5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77" name="Freeform 2750"/>
                <p:cNvSpPr>
                  <a:spLocks/>
                </p:cNvSpPr>
                <p:nvPr/>
              </p:nvSpPr>
              <p:spPr bwMode="auto">
                <a:xfrm>
                  <a:off x="4321" y="3406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1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061" name="Group 2754"/>
              <p:cNvGrpSpPr>
                <a:grpSpLocks/>
              </p:cNvGrpSpPr>
              <p:nvPr/>
            </p:nvGrpSpPr>
            <p:grpSpPr bwMode="auto">
              <a:xfrm>
                <a:off x="4334" y="3397"/>
                <a:ext cx="182" cy="18"/>
                <a:chOff x="4334" y="3397"/>
                <a:chExt cx="182" cy="18"/>
              </a:xfrm>
            </p:grpSpPr>
            <p:sp>
              <p:nvSpPr>
                <p:cNvPr id="1071" name="Freeform 2752"/>
                <p:cNvSpPr>
                  <a:spLocks/>
                </p:cNvSpPr>
                <p:nvPr/>
              </p:nvSpPr>
              <p:spPr bwMode="auto">
                <a:xfrm>
                  <a:off x="4334" y="3397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80" y="2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9" y="40"/>
                    </a:cxn>
                    <a:cxn ang="0">
                      <a:pos x="380" y="2"/>
                    </a:cxn>
                  </a:cxnLst>
                  <a:rect l="0" t="0" r="r" b="b"/>
                  <a:pathLst>
                    <a:path w="759" h="74">
                      <a:moveTo>
                        <a:pt x="380" y="2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4"/>
                        <a:pt x="170" y="71"/>
                        <a:pt x="379" y="72"/>
                      </a:cubicBezTo>
                      <a:cubicBezTo>
                        <a:pt x="589" y="74"/>
                        <a:pt x="758" y="60"/>
                        <a:pt x="759" y="40"/>
                      </a:cubicBezTo>
                      <a:cubicBezTo>
                        <a:pt x="759" y="21"/>
                        <a:pt x="589" y="3"/>
                        <a:pt x="380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72" name="Freeform 2753"/>
                <p:cNvSpPr>
                  <a:spLocks/>
                </p:cNvSpPr>
                <p:nvPr/>
              </p:nvSpPr>
              <p:spPr bwMode="auto">
                <a:xfrm>
                  <a:off x="4334" y="3397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2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062" name="Group 2757"/>
              <p:cNvGrpSpPr>
                <a:grpSpLocks/>
              </p:cNvGrpSpPr>
              <p:nvPr/>
            </p:nvGrpSpPr>
            <p:grpSpPr bwMode="auto">
              <a:xfrm>
                <a:off x="4339" y="3398"/>
                <a:ext cx="171" cy="17"/>
                <a:chOff x="4339" y="3398"/>
                <a:chExt cx="171" cy="17"/>
              </a:xfrm>
            </p:grpSpPr>
            <p:sp>
              <p:nvSpPr>
                <p:cNvPr id="1069" name="Freeform 2755"/>
                <p:cNvSpPr>
                  <a:spLocks/>
                </p:cNvSpPr>
                <p:nvPr/>
              </p:nvSpPr>
              <p:spPr bwMode="auto">
                <a:xfrm>
                  <a:off x="4339" y="3398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2"/>
                    </a:cxn>
                    <a:cxn ang="0">
                      <a:pos x="0" y="32"/>
                    </a:cxn>
                    <a:cxn ang="0">
                      <a:pos x="356" y="68"/>
                    </a:cxn>
                    <a:cxn ang="0">
                      <a:pos x="713" y="38"/>
                    </a:cxn>
                    <a:cxn ang="0">
                      <a:pos x="357" y="2"/>
                    </a:cxn>
                  </a:cxnLst>
                  <a:rect l="0" t="0" r="r" b="b"/>
                  <a:pathLst>
                    <a:path w="713" h="70">
                      <a:moveTo>
                        <a:pt x="357" y="2"/>
                      </a:moveTo>
                      <a:cubicBezTo>
                        <a:pt x="160" y="0"/>
                        <a:pt x="0" y="14"/>
                        <a:pt x="0" y="32"/>
                      </a:cubicBezTo>
                      <a:cubicBezTo>
                        <a:pt x="0" y="51"/>
                        <a:pt x="159" y="67"/>
                        <a:pt x="356" y="68"/>
                      </a:cubicBezTo>
                      <a:cubicBezTo>
                        <a:pt x="553" y="70"/>
                        <a:pt x="712" y="56"/>
                        <a:pt x="713" y="38"/>
                      </a:cubicBezTo>
                      <a:cubicBezTo>
                        <a:pt x="713" y="20"/>
                        <a:pt x="553" y="3"/>
                        <a:pt x="357" y="2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70" name="Freeform 2756"/>
                <p:cNvSpPr>
                  <a:spLocks/>
                </p:cNvSpPr>
                <p:nvPr/>
              </p:nvSpPr>
              <p:spPr bwMode="auto">
                <a:xfrm>
                  <a:off x="4339" y="3398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7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7"/>
                      </a:cubicBezTo>
                      <a:cubicBezTo>
                        <a:pt x="0" y="12"/>
                        <a:pt x="38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1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063" name="Group 2762"/>
              <p:cNvGrpSpPr>
                <a:grpSpLocks/>
              </p:cNvGrpSpPr>
              <p:nvPr/>
            </p:nvGrpSpPr>
            <p:grpSpPr bwMode="auto">
              <a:xfrm>
                <a:off x="4373" y="3333"/>
                <a:ext cx="105" cy="79"/>
                <a:chOff x="4373" y="3333"/>
                <a:chExt cx="105" cy="79"/>
              </a:xfrm>
            </p:grpSpPr>
            <p:sp>
              <p:nvSpPr>
                <p:cNvPr id="1065" name="Freeform 2758"/>
                <p:cNvSpPr>
                  <a:spLocks/>
                </p:cNvSpPr>
                <p:nvPr/>
              </p:nvSpPr>
              <p:spPr bwMode="auto">
                <a:xfrm>
                  <a:off x="4373" y="3333"/>
                  <a:ext cx="105" cy="79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66" name="Freeform 2759"/>
                <p:cNvSpPr>
                  <a:spLocks/>
                </p:cNvSpPr>
                <p:nvPr/>
              </p:nvSpPr>
              <p:spPr bwMode="auto">
                <a:xfrm>
                  <a:off x="4374" y="3333"/>
                  <a:ext cx="104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6" y="71"/>
                    </a:cxn>
                    <a:cxn ang="0">
                      <a:pos x="433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3" h="72">
                      <a:moveTo>
                        <a:pt x="0" y="34"/>
                      </a:moveTo>
                      <a:cubicBezTo>
                        <a:pt x="0" y="53"/>
                        <a:pt x="97" y="70"/>
                        <a:pt x="216" y="71"/>
                      </a:cubicBezTo>
                      <a:cubicBezTo>
                        <a:pt x="336" y="72"/>
                        <a:pt x="433" y="57"/>
                        <a:pt x="433" y="38"/>
                      </a:cubicBezTo>
                      <a:cubicBezTo>
                        <a:pt x="433" y="18"/>
                        <a:pt x="336" y="2"/>
                        <a:pt x="217" y="1"/>
                      </a:cubicBezTo>
                      <a:cubicBezTo>
                        <a:pt x="97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67" name="Freeform 2760"/>
                <p:cNvSpPr>
                  <a:spLocks/>
                </p:cNvSpPr>
                <p:nvPr/>
              </p:nvSpPr>
              <p:spPr bwMode="auto">
                <a:xfrm>
                  <a:off x="4373" y="3333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6" y="326"/>
                    </a:cxn>
                    <a:cxn ang="0">
                      <a:pos x="433" y="293"/>
                    </a:cxn>
                    <a:cxn ang="0">
                      <a:pos x="435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5" h="327">
                      <a:moveTo>
                        <a:pt x="219" y="1"/>
                      </a:moveTo>
                      <a:cubicBezTo>
                        <a:pt x="99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6" y="325"/>
                        <a:pt x="216" y="326"/>
                      </a:cubicBezTo>
                      <a:cubicBezTo>
                        <a:pt x="336" y="327"/>
                        <a:pt x="433" y="312"/>
                        <a:pt x="433" y="293"/>
                      </a:cubicBezTo>
                      <a:lnTo>
                        <a:pt x="435" y="38"/>
                      </a:lnTo>
                      <a:cubicBezTo>
                        <a:pt x="435" y="18"/>
                        <a:pt x="338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68" name="Freeform 2761"/>
                <p:cNvSpPr>
                  <a:spLocks/>
                </p:cNvSpPr>
                <p:nvPr/>
              </p:nvSpPr>
              <p:spPr bwMode="auto">
                <a:xfrm>
                  <a:off x="4374" y="3341"/>
                  <a:ext cx="104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1" y="9"/>
                    </a:cxn>
                    <a:cxn ang="0">
                      <a:pos x="104" y="1"/>
                    </a:cxn>
                  </a:cxnLst>
                  <a:rect l="0" t="0" r="r" b="b"/>
                  <a:pathLst>
                    <a:path w="104" h="9">
                      <a:moveTo>
                        <a:pt x="0" y="0"/>
                      </a:moveTo>
                      <a:cubicBezTo>
                        <a:pt x="0" y="5"/>
                        <a:pt x="23" y="9"/>
                        <a:pt x="51" y="9"/>
                      </a:cubicBezTo>
                      <a:cubicBezTo>
                        <a:pt x="80" y="9"/>
                        <a:pt x="104" y="6"/>
                        <a:pt x="104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064" name="Freeform 2763"/>
              <p:cNvSpPr>
                <a:spLocks/>
              </p:cNvSpPr>
              <p:nvPr/>
            </p:nvSpPr>
            <p:spPr bwMode="auto">
              <a:xfrm>
                <a:off x="4382" y="3333"/>
                <a:ext cx="85" cy="14"/>
              </a:xfrm>
              <a:custGeom>
                <a:avLst/>
                <a:gdLst/>
                <a:ahLst/>
                <a:cxnLst>
                  <a:cxn ang="0">
                    <a:pos x="178" y="1"/>
                  </a:cxn>
                  <a:cxn ang="0">
                    <a:pos x="0" y="29"/>
                  </a:cxn>
                  <a:cxn ang="0">
                    <a:pos x="177" y="59"/>
                  </a:cxn>
                  <a:cxn ang="0">
                    <a:pos x="354" y="32"/>
                  </a:cxn>
                  <a:cxn ang="0">
                    <a:pos x="178" y="1"/>
                  </a:cxn>
                </a:cxnLst>
                <a:rect l="0" t="0" r="r" b="b"/>
                <a:pathLst>
                  <a:path w="355" h="60">
                    <a:moveTo>
                      <a:pt x="178" y="1"/>
                    </a:moveTo>
                    <a:cubicBezTo>
                      <a:pt x="80" y="0"/>
                      <a:pt x="0" y="13"/>
                      <a:pt x="0" y="29"/>
                    </a:cubicBezTo>
                    <a:cubicBezTo>
                      <a:pt x="0" y="45"/>
                      <a:pt x="79" y="59"/>
                      <a:pt x="177" y="59"/>
                    </a:cubicBezTo>
                    <a:cubicBezTo>
                      <a:pt x="275" y="60"/>
                      <a:pt x="354" y="48"/>
                      <a:pt x="354" y="32"/>
                    </a:cubicBezTo>
                    <a:cubicBezTo>
                      <a:pt x="355" y="15"/>
                      <a:pt x="275" y="2"/>
                      <a:pt x="178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1" name="Group 2783"/>
            <p:cNvGrpSpPr>
              <a:grpSpLocks/>
            </p:cNvGrpSpPr>
            <p:nvPr/>
          </p:nvGrpSpPr>
          <p:grpSpPr bwMode="auto">
            <a:xfrm>
              <a:off x="7254875" y="5281613"/>
              <a:ext cx="342900" cy="192088"/>
              <a:chOff x="4570" y="3327"/>
              <a:chExt cx="216" cy="121"/>
            </a:xfrm>
          </p:grpSpPr>
          <p:grpSp>
            <p:nvGrpSpPr>
              <p:cNvPr id="1042" name="Group 2770"/>
              <p:cNvGrpSpPr>
                <a:grpSpLocks/>
              </p:cNvGrpSpPr>
              <p:nvPr/>
            </p:nvGrpSpPr>
            <p:grpSpPr bwMode="auto">
              <a:xfrm>
                <a:off x="4570" y="3389"/>
                <a:ext cx="216" cy="59"/>
                <a:chOff x="4570" y="3389"/>
                <a:chExt cx="216" cy="59"/>
              </a:xfrm>
            </p:grpSpPr>
            <p:sp>
              <p:nvSpPr>
                <p:cNvPr id="1055" name="Freeform 2765"/>
                <p:cNvSpPr>
                  <a:spLocks/>
                </p:cNvSpPr>
                <p:nvPr/>
              </p:nvSpPr>
              <p:spPr bwMode="auto">
                <a:xfrm>
                  <a:off x="4578" y="3397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5"/>
                    </a:cxn>
                    <a:cxn ang="0">
                      <a:pos x="1" y="160"/>
                    </a:cxn>
                    <a:cxn ang="0">
                      <a:pos x="433" y="210"/>
                    </a:cxn>
                    <a:cxn ang="0">
                      <a:pos x="867" y="167"/>
                    </a:cxn>
                    <a:cxn ang="0">
                      <a:pos x="868" y="52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2">
                      <a:moveTo>
                        <a:pt x="435" y="2"/>
                      </a:moveTo>
                      <a:cubicBezTo>
                        <a:pt x="196" y="0"/>
                        <a:pt x="2" y="19"/>
                        <a:pt x="1" y="45"/>
                      </a:cubicBezTo>
                      <a:lnTo>
                        <a:pt x="1" y="160"/>
                      </a:lnTo>
                      <a:cubicBezTo>
                        <a:pt x="0" y="185"/>
                        <a:pt x="194" y="208"/>
                        <a:pt x="433" y="210"/>
                      </a:cubicBezTo>
                      <a:cubicBezTo>
                        <a:pt x="673" y="212"/>
                        <a:pt x="867" y="192"/>
                        <a:pt x="867" y="167"/>
                      </a:cubicBezTo>
                      <a:lnTo>
                        <a:pt x="868" y="52"/>
                      </a:lnTo>
                      <a:cubicBezTo>
                        <a:pt x="868" y="26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F6FB5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6" name="Freeform 2766"/>
                <p:cNvSpPr>
                  <a:spLocks/>
                </p:cNvSpPr>
                <p:nvPr/>
              </p:nvSpPr>
              <p:spPr bwMode="auto">
                <a:xfrm>
                  <a:off x="4570" y="3389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7" name="Freeform 2767"/>
                <p:cNvSpPr>
                  <a:spLocks/>
                </p:cNvSpPr>
                <p:nvPr/>
              </p:nvSpPr>
              <p:spPr bwMode="auto">
                <a:xfrm>
                  <a:off x="4570" y="3389"/>
                  <a:ext cx="208" cy="23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433" y="96"/>
                    </a:cxn>
                    <a:cxn ang="0">
                      <a:pos x="867" y="53"/>
                    </a:cxn>
                    <a:cxn ang="0">
                      <a:pos x="434" y="2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67" h="98">
                      <a:moveTo>
                        <a:pt x="0" y="46"/>
                      </a:moveTo>
                      <a:cubicBezTo>
                        <a:pt x="0" y="72"/>
                        <a:pt x="194" y="94"/>
                        <a:pt x="433" y="96"/>
                      </a:cubicBezTo>
                      <a:cubicBezTo>
                        <a:pt x="672" y="98"/>
                        <a:pt x="867" y="79"/>
                        <a:pt x="867" y="53"/>
                      </a:cubicBezTo>
                      <a:cubicBezTo>
                        <a:pt x="867" y="27"/>
                        <a:pt x="673" y="4"/>
                        <a:pt x="434" y="2"/>
                      </a:cubicBezTo>
                      <a:cubicBezTo>
                        <a:pt x="194" y="0"/>
                        <a:pt x="0" y="20"/>
                        <a:pt x="0" y="4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8" name="Freeform 2768"/>
                <p:cNvSpPr>
                  <a:spLocks/>
                </p:cNvSpPr>
                <p:nvPr/>
              </p:nvSpPr>
              <p:spPr bwMode="auto">
                <a:xfrm>
                  <a:off x="4570" y="3389"/>
                  <a:ext cx="208" cy="51"/>
                </a:xfrm>
                <a:custGeom>
                  <a:avLst/>
                  <a:gdLst/>
                  <a:ahLst/>
                  <a:cxnLst>
                    <a:cxn ang="0">
                      <a:pos x="435" y="2"/>
                    </a:cxn>
                    <a:cxn ang="0">
                      <a:pos x="1" y="46"/>
                    </a:cxn>
                    <a:cxn ang="0">
                      <a:pos x="0" y="160"/>
                    </a:cxn>
                    <a:cxn ang="0">
                      <a:pos x="433" y="211"/>
                    </a:cxn>
                    <a:cxn ang="0">
                      <a:pos x="867" y="167"/>
                    </a:cxn>
                    <a:cxn ang="0">
                      <a:pos x="868" y="53"/>
                    </a:cxn>
                    <a:cxn ang="0">
                      <a:pos x="435" y="2"/>
                    </a:cxn>
                  </a:cxnLst>
                  <a:rect l="0" t="0" r="r" b="b"/>
                  <a:pathLst>
                    <a:path w="868" h="213">
                      <a:moveTo>
                        <a:pt x="435" y="2"/>
                      </a:moveTo>
                      <a:cubicBezTo>
                        <a:pt x="195" y="0"/>
                        <a:pt x="1" y="20"/>
                        <a:pt x="1" y="46"/>
                      </a:cubicBezTo>
                      <a:lnTo>
                        <a:pt x="0" y="160"/>
                      </a:lnTo>
                      <a:cubicBezTo>
                        <a:pt x="0" y="186"/>
                        <a:pt x="194" y="209"/>
                        <a:pt x="433" y="211"/>
                      </a:cubicBezTo>
                      <a:cubicBezTo>
                        <a:pt x="672" y="213"/>
                        <a:pt x="867" y="193"/>
                        <a:pt x="867" y="167"/>
                      </a:cubicBezTo>
                      <a:lnTo>
                        <a:pt x="868" y="53"/>
                      </a:lnTo>
                      <a:cubicBezTo>
                        <a:pt x="868" y="27"/>
                        <a:pt x="674" y="4"/>
                        <a:pt x="435" y="2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9" name="Freeform 2769"/>
                <p:cNvSpPr>
                  <a:spLocks/>
                </p:cNvSpPr>
                <p:nvPr/>
              </p:nvSpPr>
              <p:spPr bwMode="auto">
                <a:xfrm>
                  <a:off x="4570" y="3400"/>
                  <a:ext cx="20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4" y="12"/>
                    </a:cxn>
                    <a:cxn ang="0">
                      <a:pos x="208" y="1"/>
                    </a:cxn>
                  </a:cxnLst>
                  <a:rect l="0" t="0" r="r" b="b"/>
                  <a:pathLst>
                    <a:path w="208" h="12">
                      <a:moveTo>
                        <a:pt x="0" y="0"/>
                      </a:moveTo>
                      <a:cubicBezTo>
                        <a:pt x="0" y="6"/>
                        <a:pt x="47" y="11"/>
                        <a:pt x="104" y="12"/>
                      </a:cubicBezTo>
                      <a:cubicBezTo>
                        <a:pt x="162" y="12"/>
                        <a:pt x="208" y="8"/>
                        <a:pt x="208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043" name="Group 2773"/>
              <p:cNvGrpSpPr>
                <a:grpSpLocks/>
              </p:cNvGrpSpPr>
              <p:nvPr/>
            </p:nvGrpSpPr>
            <p:grpSpPr bwMode="auto">
              <a:xfrm>
                <a:off x="4583" y="3391"/>
                <a:ext cx="182" cy="18"/>
                <a:chOff x="4583" y="3391"/>
                <a:chExt cx="182" cy="18"/>
              </a:xfrm>
            </p:grpSpPr>
            <p:sp>
              <p:nvSpPr>
                <p:cNvPr id="1053" name="Freeform 2771"/>
                <p:cNvSpPr>
                  <a:spLocks/>
                </p:cNvSpPr>
                <p:nvPr/>
              </p:nvSpPr>
              <p:spPr bwMode="auto">
                <a:xfrm>
                  <a:off x="4583" y="3391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379" y="2"/>
                    </a:cxn>
                    <a:cxn ang="0">
                      <a:pos x="0" y="34"/>
                    </a:cxn>
                    <a:cxn ang="0">
                      <a:pos x="379" y="72"/>
                    </a:cxn>
                    <a:cxn ang="0">
                      <a:pos x="758" y="40"/>
                    </a:cxn>
                    <a:cxn ang="0">
                      <a:pos x="379" y="2"/>
                    </a:cxn>
                  </a:cxnLst>
                  <a:rect l="0" t="0" r="r" b="b"/>
                  <a:pathLst>
                    <a:path w="758" h="74">
                      <a:moveTo>
                        <a:pt x="379" y="2"/>
                      </a:moveTo>
                      <a:cubicBezTo>
                        <a:pt x="170" y="0"/>
                        <a:pt x="0" y="14"/>
                        <a:pt x="0" y="34"/>
                      </a:cubicBezTo>
                      <a:cubicBezTo>
                        <a:pt x="0" y="54"/>
                        <a:pt x="169" y="71"/>
                        <a:pt x="379" y="72"/>
                      </a:cubicBezTo>
                      <a:cubicBezTo>
                        <a:pt x="588" y="74"/>
                        <a:pt x="758" y="60"/>
                        <a:pt x="758" y="40"/>
                      </a:cubicBezTo>
                      <a:cubicBezTo>
                        <a:pt x="758" y="21"/>
                        <a:pt x="589" y="3"/>
                        <a:pt x="379" y="2"/>
                      </a:cubicBezTo>
                    </a:path>
                  </a:pathLst>
                </a:custGeom>
                <a:solidFill>
                  <a:srgbClr val="96969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4" name="Freeform 2772"/>
                <p:cNvSpPr>
                  <a:spLocks/>
                </p:cNvSpPr>
                <p:nvPr/>
              </p:nvSpPr>
              <p:spPr bwMode="auto">
                <a:xfrm>
                  <a:off x="4583" y="3391"/>
                  <a:ext cx="182" cy="1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0" y="8"/>
                    </a:cxn>
                    <a:cxn ang="0">
                      <a:pos x="91" y="17"/>
                    </a:cxn>
                    <a:cxn ang="0">
                      <a:pos x="182" y="9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82" h="18">
                      <a:moveTo>
                        <a:pt x="91" y="0"/>
                      </a:moveTo>
                      <a:cubicBezTo>
                        <a:pt x="41" y="0"/>
                        <a:pt x="0" y="3"/>
                        <a:pt x="0" y="8"/>
                      </a:cubicBezTo>
                      <a:cubicBezTo>
                        <a:pt x="0" y="13"/>
                        <a:pt x="41" y="17"/>
                        <a:pt x="91" y="17"/>
                      </a:cubicBezTo>
                      <a:cubicBezTo>
                        <a:pt x="141" y="18"/>
                        <a:pt x="182" y="14"/>
                        <a:pt x="182" y="9"/>
                      </a:cubicBezTo>
                      <a:cubicBezTo>
                        <a:pt x="182" y="5"/>
                        <a:pt x="142" y="1"/>
                        <a:pt x="91" y="0"/>
                      </a:cubicBezTo>
                    </a:path>
                  </a:pathLst>
                </a:custGeom>
                <a:noFill/>
                <a:ln w="1" cap="rnd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044" name="Group 2776"/>
              <p:cNvGrpSpPr>
                <a:grpSpLocks/>
              </p:cNvGrpSpPr>
              <p:nvPr/>
            </p:nvGrpSpPr>
            <p:grpSpPr bwMode="auto">
              <a:xfrm>
                <a:off x="4588" y="3392"/>
                <a:ext cx="171" cy="17"/>
                <a:chOff x="4588" y="3392"/>
                <a:chExt cx="171" cy="17"/>
              </a:xfrm>
            </p:grpSpPr>
            <p:sp>
              <p:nvSpPr>
                <p:cNvPr id="1051" name="Freeform 2774"/>
                <p:cNvSpPr>
                  <a:spLocks/>
                </p:cNvSpPr>
                <p:nvPr/>
              </p:nvSpPr>
              <p:spPr bwMode="auto">
                <a:xfrm>
                  <a:off x="4588" y="3392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357" y="2"/>
                    </a:cxn>
                    <a:cxn ang="0">
                      <a:pos x="1" y="32"/>
                    </a:cxn>
                    <a:cxn ang="0">
                      <a:pos x="357" y="68"/>
                    </a:cxn>
                    <a:cxn ang="0">
                      <a:pos x="713" y="38"/>
                    </a:cxn>
                    <a:cxn ang="0">
                      <a:pos x="357" y="2"/>
                    </a:cxn>
                  </a:cxnLst>
                  <a:rect l="0" t="0" r="r" b="b"/>
                  <a:pathLst>
                    <a:path w="713" h="70">
                      <a:moveTo>
                        <a:pt x="357" y="2"/>
                      </a:moveTo>
                      <a:cubicBezTo>
                        <a:pt x="160" y="0"/>
                        <a:pt x="1" y="14"/>
                        <a:pt x="1" y="32"/>
                      </a:cubicBezTo>
                      <a:cubicBezTo>
                        <a:pt x="0" y="51"/>
                        <a:pt x="160" y="67"/>
                        <a:pt x="357" y="68"/>
                      </a:cubicBezTo>
                      <a:cubicBezTo>
                        <a:pt x="553" y="70"/>
                        <a:pt x="713" y="56"/>
                        <a:pt x="713" y="38"/>
                      </a:cubicBezTo>
                      <a:cubicBezTo>
                        <a:pt x="713" y="20"/>
                        <a:pt x="554" y="3"/>
                        <a:pt x="357" y="2"/>
                      </a:cubicBezTo>
                    </a:path>
                  </a:pathLst>
                </a:custGeom>
                <a:solidFill>
                  <a:srgbClr val="C0C0C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2" name="Freeform 2775"/>
                <p:cNvSpPr>
                  <a:spLocks/>
                </p:cNvSpPr>
                <p:nvPr/>
              </p:nvSpPr>
              <p:spPr bwMode="auto">
                <a:xfrm>
                  <a:off x="4588" y="3392"/>
                  <a:ext cx="171" cy="17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0" y="7"/>
                    </a:cxn>
                    <a:cxn ang="0">
                      <a:pos x="86" y="16"/>
                    </a:cxn>
                    <a:cxn ang="0">
                      <a:pos x="171" y="9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171" h="17">
                      <a:moveTo>
                        <a:pt x="86" y="0"/>
                      </a:moveTo>
                      <a:cubicBezTo>
                        <a:pt x="39" y="0"/>
                        <a:pt x="0" y="3"/>
                        <a:pt x="0" y="7"/>
                      </a:cubicBezTo>
                      <a:cubicBezTo>
                        <a:pt x="0" y="12"/>
                        <a:pt x="39" y="16"/>
                        <a:pt x="86" y="16"/>
                      </a:cubicBezTo>
                      <a:cubicBezTo>
                        <a:pt x="133" y="17"/>
                        <a:pt x="171" y="13"/>
                        <a:pt x="171" y="9"/>
                      </a:cubicBezTo>
                      <a:cubicBezTo>
                        <a:pt x="171" y="5"/>
                        <a:pt x="133" y="1"/>
                        <a:pt x="86" y="0"/>
                      </a:cubicBezTo>
                    </a:path>
                  </a:pathLst>
                </a:custGeom>
                <a:noFill/>
                <a:ln w="1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045" name="Group 2781"/>
              <p:cNvGrpSpPr>
                <a:grpSpLocks/>
              </p:cNvGrpSpPr>
              <p:nvPr/>
            </p:nvGrpSpPr>
            <p:grpSpPr bwMode="auto">
              <a:xfrm>
                <a:off x="4622" y="3327"/>
                <a:ext cx="105" cy="79"/>
                <a:chOff x="4622" y="3327"/>
                <a:chExt cx="105" cy="79"/>
              </a:xfrm>
            </p:grpSpPr>
            <p:sp>
              <p:nvSpPr>
                <p:cNvPr id="1047" name="Freeform 2777"/>
                <p:cNvSpPr>
                  <a:spLocks/>
                </p:cNvSpPr>
                <p:nvPr/>
              </p:nvSpPr>
              <p:spPr bwMode="auto">
                <a:xfrm>
                  <a:off x="4622" y="3327"/>
                  <a:ext cx="105" cy="79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48" name="Freeform 2778"/>
                <p:cNvSpPr>
                  <a:spLocks/>
                </p:cNvSpPr>
                <p:nvPr/>
              </p:nvSpPr>
              <p:spPr bwMode="auto">
                <a:xfrm>
                  <a:off x="4622" y="3327"/>
                  <a:ext cx="105" cy="17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17" y="71"/>
                    </a:cxn>
                    <a:cxn ang="0">
                      <a:pos x="434" y="38"/>
                    </a:cxn>
                    <a:cxn ang="0">
                      <a:pos x="217" y="1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434" h="72">
                      <a:moveTo>
                        <a:pt x="0" y="34"/>
                      </a:moveTo>
                      <a:cubicBezTo>
                        <a:pt x="0" y="53"/>
                        <a:pt x="97" y="70"/>
                        <a:pt x="217" y="71"/>
                      </a:cubicBezTo>
                      <a:cubicBezTo>
                        <a:pt x="336" y="72"/>
                        <a:pt x="434" y="57"/>
                        <a:pt x="434" y="38"/>
                      </a:cubicBezTo>
                      <a:cubicBezTo>
                        <a:pt x="434" y="18"/>
                        <a:pt x="337" y="2"/>
                        <a:pt x="217" y="1"/>
                      </a:cubicBezTo>
                      <a:cubicBezTo>
                        <a:pt x="98" y="0"/>
                        <a:pt x="0" y="15"/>
                        <a:pt x="0" y="34"/>
                      </a:cubicBezTo>
                    </a:path>
                  </a:pathLst>
                </a:custGeom>
                <a:solidFill>
                  <a:srgbClr val="CDCDC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49" name="Freeform 2779"/>
                <p:cNvSpPr>
                  <a:spLocks/>
                </p:cNvSpPr>
                <p:nvPr/>
              </p:nvSpPr>
              <p:spPr bwMode="auto">
                <a:xfrm>
                  <a:off x="4622" y="3327"/>
                  <a:ext cx="105" cy="78"/>
                </a:xfrm>
                <a:custGeom>
                  <a:avLst/>
                  <a:gdLst/>
                  <a:ahLst/>
                  <a:cxnLst>
                    <a:cxn ang="0">
                      <a:pos x="219" y="1"/>
                    </a:cxn>
                    <a:cxn ang="0">
                      <a:pos x="2" y="34"/>
                    </a:cxn>
                    <a:cxn ang="0">
                      <a:pos x="0" y="289"/>
                    </a:cxn>
                    <a:cxn ang="0">
                      <a:pos x="217" y="326"/>
                    </a:cxn>
                    <a:cxn ang="0">
                      <a:pos x="434" y="293"/>
                    </a:cxn>
                    <a:cxn ang="0">
                      <a:pos x="436" y="38"/>
                    </a:cxn>
                    <a:cxn ang="0">
                      <a:pos x="219" y="1"/>
                    </a:cxn>
                  </a:cxnLst>
                  <a:rect l="0" t="0" r="r" b="b"/>
                  <a:pathLst>
                    <a:path w="436" h="327">
                      <a:moveTo>
                        <a:pt x="219" y="1"/>
                      </a:moveTo>
                      <a:cubicBezTo>
                        <a:pt x="100" y="0"/>
                        <a:pt x="2" y="15"/>
                        <a:pt x="2" y="34"/>
                      </a:cubicBezTo>
                      <a:lnTo>
                        <a:pt x="0" y="289"/>
                      </a:lnTo>
                      <a:cubicBezTo>
                        <a:pt x="0" y="309"/>
                        <a:pt x="97" y="325"/>
                        <a:pt x="217" y="326"/>
                      </a:cubicBezTo>
                      <a:cubicBezTo>
                        <a:pt x="336" y="327"/>
                        <a:pt x="433" y="312"/>
                        <a:pt x="434" y="293"/>
                      </a:cubicBezTo>
                      <a:lnTo>
                        <a:pt x="436" y="38"/>
                      </a:lnTo>
                      <a:cubicBezTo>
                        <a:pt x="436" y="18"/>
                        <a:pt x="339" y="2"/>
                        <a:pt x="219" y="1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0" name="Freeform 2780"/>
                <p:cNvSpPr>
                  <a:spLocks/>
                </p:cNvSpPr>
                <p:nvPr/>
              </p:nvSpPr>
              <p:spPr bwMode="auto">
                <a:xfrm>
                  <a:off x="4622" y="3335"/>
                  <a:ext cx="105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3" y="9"/>
                    </a:cxn>
                    <a:cxn ang="0">
                      <a:pos x="105" y="1"/>
                    </a:cxn>
                  </a:cxnLst>
                  <a:rect l="0" t="0" r="r" b="b"/>
                  <a:pathLst>
                    <a:path w="105" h="9">
                      <a:moveTo>
                        <a:pt x="0" y="0"/>
                      </a:moveTo>
                      <a:cubicBezTo>
                        <a:pt x="0" y="5"/>
                        <a:pt x="24" y="9"/>
                        <a:pt x="53" y="9"/>
                      </a:cubicBezTo>
                      <a:cubicBezTo>
                        <a:pt x="81" y="9"/>
                        <a:pt x="105" y="6"/>
                        <a:pt x="105" y="1"/>
                      </a:cubicBezTo>
                    </a:path>
                  </a:pathLst>
                </a:custGeom>
                <a:noFill/>
                <a:ln w="1" cap="rnd">
                  <a:solidFill>
                    <a:srgbClr val="9696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046" name="Freeform 2782"/>
              <p:cNvSpPr>
                <a:spLocks/>
              </p:cNvSpPr>
              <p:nvPr/>
            </p:nvSpPr>
            <p:spPr bwMode="auto">
              <a:xfrm>
                <a:off x="4631" y="3327"/>
                <a:ext cx="85" cy="14"/>
              </a:xfrm>
              <a:custGeom>
                <a:avLst/>
                <a:gdLst/>
                <a:ahLst/>
                <a:cxnLst>
                  <a:cxn ang="0">
                    <a:pos x="177" y="1"/>
                  </a:cxn>
                  <a:cxn ang="0">
                    <a:pos x="0" y="29"/>
                  </a:cxn>
                  <a:cxn ang="0">
                    <a:pos x="177" y="59"/>
                  </a:cxn>
                  <a:cxn ang="0">
                    <a:pos x="354" y="32"/>
                  </a:cxn>
                  <a:cxn ang="0">
                    <a:pos x="177" y="1"/>
                  </a:cxn>
                </a:cxnLst>
                <a:rect l="0" t="0" r="r" b="b"/>
                <a:pathLst>
                  <a:path w="354" h="60">
                    <a:moveTo>
                      <a:pt x="177" y="1"/>
                    </a:moveTo>
                    <a:cubicBezTo>
                      <a:pt x="79" y="0"/>
                      <a:pt x="0" y="13"/>
                      <a:pt x="0" y="29"/>
                    </a:cubicBezTo>
                    <a:cubicBezTo>
                      <a:pt x="0" y="45"/>
                      <a:pt x="79" y="59"/>
                      <a:pt x="177" y="59"/>
                    </a:cubicBezTo>
                    <a:cubicBezTo>
                      <a:pt x="274" y="60"/>
                      <a:pt x="354" y="48"/>
                      <a:pt x="354" y="32"/>
                    </a:cubicBezTo>
                    <a:cubicBezTo>
                      <a:pt x="354" y="15"/>
                      <a:pt x="275" y="2"/>
                      <a:pt x="177" y="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2" name="Group 2789"/>
            <p:cNvGrpSpPr>
              <a:grpSpLocks/>
            </p:cNvGrpSpPr>
            <p:nvPr/>
          </p:nvGrpSpPr>
          <p:grpSpPr bwMode="auto">
            <a:xfrm>
              <a:off x="6859588" y="5389563"/>
              <a:ext cx="344487" cy="93663"/>
              <a:chOff x="4321" y="3395"/>
              <a:chExt cx="217" cy="59"/>
            </a:xfrm>
          </p:grpSpPr>
          <p:sp>
            <p:nvSpPr>
              <p:cNvPr id="1037" name="Freeform 2784"/>
              <p:cNvSpPr>
                <a:spLocks/>
              </p:cNvSpPr>
              <p:nvPr/>
            </p:nvSpPr>
            <p:spPr bwMode="auto">
              <a:xfrm>
                <a:off x="4329" y="3403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6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8" name="Freeform 2785"/>
              <p:cNvSpPr>
                <a:spLocks/>
              </p:cNvSpPr>
              <p:nvPr/>
            </p:nvSpPr>
            <p:spPr bwMode="auto">
              <a:xfrm>
                <a:off x="4321" y="339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9" name="Freeform 2786"/>
              <p:cNvSpPr>
                <a:spLocks/>
              </p:cNvSpPr>
              <p:nvPr/>
            </p:nvSpPr>
            <p:spPr bwMode="auto">
              <a:xfrm>
                <a:off x="4321" y="3395"/>
                <a:ext cx="208" cy="23"/>
              </a:xfrm>
              <a:custGeom>
                <a:avLst/>
                <a:gdLst/>
                <a:ahLst/>
                <a:cxnLst>
                  <a:cxn ang="0">
                    <a:pos x="1" y="46"/>
                  </a:cxn>
                  <a:cxn ang="0">
                    <a:pos x="434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</a:cxnLst>
                <a:rect l="0" t="0" r="r" b="b"/>
                <a:pathLst>
                  <a:path w="867" h="98">
                    <a:moveTo>
                      <a:pt x="1" y="46"/>
                    </a:moveTo>
                    <a:cubicBezTo>
                      <a:pt x="0" y="72"/>
                      <a:pt x="194" y="94"/>
                      <a:pt x="434" y="96"/>
                    </a:cubicBezTo>
                    <a:cubicBezTo>
                      <a:pt x="673" y="98"/>
                      <a:pt x="867" y="79"/>
                      <a:pt x="867" y="53"/>
                    </a:cubicBezTo>
                    <a:cubicBezTo>
                      <a:pt x="867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0" name="Freeform 2787"/>
              <p:cNvSpPr>
                <a:spLocks/>
              </p:cNvSpPr>
              <p:nvPr/>
            </p:nvSpPr>
            <p:spPr bwMode="auto">
              <a:xfrm>
                <a:off x="4321" y="339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1" name="Freeform 2788"/>
              <p:cNvSpPr>
                <a:spLocks/>
              </p:cNvSpPr>
              <p:nvPr/>
            </p:nvSpPr>
            <p:spPr bwMode="auto">
              <a:xfrm>
                <a:off x="4321" y="3406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3" name="Group 2792"/>
            <p:cNvGrpSpPr>
              <a:grpSpLocks/>
            </p:cNvGrpSpPr>
            <p:nvPr/>
          </p:nvGrpSpPr>
          <p:grpSpPr bwMode="auto">
            <a:xfrm>
              <a:off x="6880225" y="5392738"/>
              <a:ext cx="288925" cy="28575"/>
              <a:chOff x="4334" y="3397"/>
              <a:chExt cx="182" cy="18"/>
            </a:xfrm>
          </p:grpSpPr>
          <p:sp>
            <p:nvSpPr>
              <p:cNvPr id="1035" name="Freeform 2790"/>
              <p:cNvSpPr>
                <a:spLocks/>
              </p:cNvSpPr>
              <p:nvPr/>
            </p:nvSpPr>
            <p:spPr bwMode="auto">
              <a:xfrm>
                <a:off x="4334" y="3397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70" y="71"/>
                      <a:pt x="379" y="72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3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6" name="Freeform 2791"/>
              <p:cNvSpPr>
                <a:spLocks/>
              </p:cNvSpPr>
              <p:nvPr/>
            </p:nvSpPr>
            <p:spPr bwMode="auto">
              <a:xfrm>
                <a:off x="4334" y="3397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4" name="Group 2795"/>
            <p:cNvGrpSpPr>
              <a:grpSpLocks/>
            </p:cNvGrpSpPr>
            <p:nvPr/>
          </p:nvGrpSpPr>
          <p:grpSpPr bwMode="auto">
            <a:xfrm>
              <a:off x="6888163" y="5394326"/>
              <a:ext cx="271462" cy="26988"/>
              <a:chOff x="4339" y="3398"/>
              <a:chExt cx="171" cy="17"/>
            </a:xfrm>
          </p:grpSpPr>
          <p:sp>
            <p:nvSpPr>
              <p:cNvPr id="1033" name="Freeform 2793"/>
              <p:cNvSpPr>
                <a:spLocks/>
              </p:cNvSpPr>
              <p:nvPr/>
            </p:nvSpPr>
            <p:spPr bwMode="auto">
              <a:xfrm>
                <a:off x="4339" y="3398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1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20"/>
                      <a:pt x="553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4" name="Freeform 2794"/>
              <p:cNvSpPr>
                <a:spLocks/>
              </p:cNvSpPr>
              <p:nvPr/>
            </p:nvSpPr>
            <p:spPr bwMode="auto">
              <a:xfrm>
                <a:off x="4339" y="3398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5" name="Group 2800"/>
            <p:cNvGrpSpPr>
              <a:grpSpLocks/>
            </p:cNvGrpSpPr>
            <p:nvPr/>
          </p:nvGrpSpPr>
          <p:grpSpPr bwMode="auto">
            <a:xfrm>
              <a:off x="6942138" y="5291138"/>
              <a:ext cx="166687" cy="125413"/>
              <a:chOff x="4373" y="3333"/>
              <a:chExt cx="105" cy="79"/>
            </a:xfrm>
          </p:grpSpPr>
          <p:sp>
            <p:nvSpPr>
              <p:cNvPr id="1029" name="Freeform 2796"/>
              <p:cNvSpPr>
                <a:spLocks/>
              </p:cNvSpPr>
              <p:nvPr/>
            </p:nvSpPr>
            <p:spPr bwMode="auto">
              <a:xfrm>
                <a:off x="4373" y="3333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0" name="Freeform 2797"/>
              <p:cNvSpPr>
                <a:spLocks/>
              </p:cNvSpPr>
              <p:nvPr/>
            </p:nvSpPr>
            <p:spPr bwMode="auto">
              <a:xfrm>
                <a:off x="4374" y="3333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3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1" name="Freeform 2798"/>
              <p:cNvSpPr>
                <a:spLocks/>
              </p:cNvSpPr>
              <p:nvPr/>
            </p:nvSpPr>
            <p:spPr bwMode="auto">
              <a:xfrm>
                <a:off x="4373" y="3333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2" name="Freeform 2799"/>
              <p:cNvSpPr>
                <a:spLocks/>
              </p:cNvSpPr>
              <p:nvPr/>
            </p:nvSpPr>
            <p:spPr bwMode="auto">
              <a:xfrm>
                <a:off x="4374" y="3341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696" name="Freeform 2801"/>
            <p:cNvSpPr>
              <a:spLocks/>
            </p:cNvSpPr>
            <p:nvPr/>
          </p:nvSpPr>
          <p:spPr bwMode="auto">
            <a:xfrm>
              <a:off x="6956425" y="5291138"/>
              <a:ext cx="134937" cy="22225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5" y="60"/>
                    <a:pt x="354" y="48"/>
                    <a:pt x="354" y="32"/>
                  </a:cubicBezTo>
                  <a:cubicBezTo>
                    <a:pt x="355" y="15"/>
                    <a:pt x="275" y="2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97" name="Group 2807"/>
            <p:cNvGrpSpPr>
              <a:grpSpLocks/>
            </p:cNvGrpSpPr>
            <p:nvPr/>
          </p:nvGrpSpPr>
          <p:grpSpPr bwMode="auto">
            <a:xfrm>
              <a:off x="6859588" y="5389563"/>
              <a:ext cx="344487" cy="93663"/>
              <a:chOff x="4321" y="3395"/>
              <a:chExt cx="217" cy="59"/>
            </a:xfrm>
          </p:grpSpPr>
          <p:sp>
            <p:nvSpPr>
              <p:cNvPr id="1024" name="Freeform 2802"/>
              <p:cNvSpPr>
                <a:spLocks/>
              </p:cNvSpPr>
              <p:nvPr/>
            </p:nvSpPr>
            <p:spPr bwMode="auto">
              <a:xfrm>
                <a:off x="4329" y="3403"/>
                <a:ext cx="209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0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5" y="0"/>
                      <a:pt x="1" y="19"/>
                      <a:pt x="1" y="45"/>
                    </a:cubicBezTo>
                    <a:lnTo>
                      <a:pt x="0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2" y="212"/>
                      <a:pt x="866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5" name="Freeform 2803"/>
              <p:cNvSpPr>
                <a:spLocks/>
              </p:cNvSpPr>
              <p:nvPr/>
            </p:nvSpPr>
            <p:spPr bwMode="auto">
              <a:xfrm>
                <a:off x="4321" y="339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6" name="Freeform 2804"/>
              <p:cNvSpPr>
                <a:spLocks/>
              </p:cNvSpPr>
              <p:nvPr/>
            </p:nvSpPr>
            <p:spPr bwMode="auto">
              <a:xfrm>
                <a:off x="4321" y="3395"/>
                <a:ext cx="208" cy="23"/>
              </a:xfrm>
              <a:custGeom>
                <a:avLst/>
                <a:gdLst/>
                <a:ahLst/>
                <a:cxnLst>
                  <a:cxn ang="0">
                    <a:pos x="1" y="46"/>
                  </a:cxn>
                  <a:cxn ang="0">
                    <a:pos x="434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1" y="46"/>
                  </a:cxn>
                </a:cxnLst>
                <a:rect l="0" t="0" r="r" b="b"/>
                <a:pathLst>
                  <a:path w="867" h="98">
                    <a:moveTo>
                      <a:pt x="1" y="46"/>
                    </a:moveTo>
                    <a:cubicBezTo>
                      <a:pt x="0" y="72"/>
                      <a:pt x="194" y="94"/>
                      <a:pt x="434" y="96"/>
                    </a:cubicBezTo>
                    <a:cubicBezTo>
                      <a:pt x="673" y="98"/>
                      <a:pt x="867" y="79"/>
                      <a:pt x="867" y="53"/>
                    </a:cubicBezTo>
                    <a:cubicBezTo>
                      <a:pt x="867" y="27"/>
                      <a:pt x="674" y="4"/>
                      <a:pt x="434" y="2"/>
                    </a:cubicBezTo>
                    <a:cubicBezTo>
                      <a:pt x="195" y="0"/>
                      <a:pt x="1" y="20"/>
                      <a:pt x="1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7" name="Freeform 2805"/>
              <p:cNvSpPr>
                <a:spLocks/>
              </p:cNvSpPr>
              <p:nvPr/>
            </p:nvSpPr>
            <p:spPr bwMode="auto">
              <a:xfrm>
                <a:off x="4321" y="3395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2" y="46"/>
                  </a:cxn>
                  <a:cxn ang="0">
                    <a:pos x="1" y="160"/>
                  </a:cxn>
                  <a:cxn ang="0">
                    <a:pos x="434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6" y="0"/>
                      <a:pt x="2" y="20"/>
                      <a:pt x="2" y="46"/>
                    </a:cubicBezTo>
                    <a:lnTo>
                      <a:pt x="1" y="160"/>
                    </a:lnTo>
                    <a:cubicBezTo>
                      <a:pt x="0" y="186"/>
                      <a:pt x="194" y="209"/>
                      <a:pt x="434" y="211"/>
                    </a:cubicBezTo>
                    <a:cubicBezTo>
                      <a:pt x="673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5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8" name="Freeform 2806"/>
              <p:cNvSpPr>
                <a:spLocks/>
              </p:cNvSpPr>
              <p:nvPr/>
            </p:nvSpPr>
            <p:spPr bwMode="auto">
              <a:xfrm>
                <a:off x="4321" y="3406"/>
                <a:ext cx="208" cy="1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1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8" name="Group 2810"/>
            <p:cNvGrpSpPr>
              <a:grpSpLocks/>
            </p:cNvGrpSpPr>
            <p:nvPr/>
          </p:nvGrpSpPr>
          <p:grpSpPr bwMode="auto">
            <a:xfrm>
              <a:off x="6880225" y="5392738"/>
              <a:ext cx="288925" cy="28575"/>
              <a:chOff x="4334" y="3397"/>
              <a:chExt cx="182" cy="18"/>
            </a:xfrm>
          </p:grpSpPr>
          <p:sp>
            <p:nvSpPr>
              <p:cNvPr id="1022" name="Freeform 2808"/>
              <p:cNvSpPr>
                <a:spLocks/>
              </p:cNvSpPr>
              <p:nvPr/>
            </p:nvSpPr>
            <p:spPr bwMode="auto">
              <a:xfrm>
                <a:off x="4334" y="3397"/>
                <a:ext cx="182" cy="18"/>
              </a:xfrm>
              <a:custGeom>
                <a:avLst/>
                <a:gdLst/>
                <a:ahLst/>
                <a:cxnLst>
                  <a:cxn ang="0">
                    <a:pos x="380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9" y="40"/>
                  </a:cxn>
                  <a:cxn ang="0">
                    <a:pos x="380" y="2"/>
                  </a:cxn>
                </a:cxnLst>
                <a:rect l="0" t="0" r="r" b="b"/>
                <a:pathLst>
                  <a:path w="759" h="74">
                    <a:moveTo>
                      <a:pt x="380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70" y="71"/>
                      <a:pt x="379" y="72"/>
                    </a:cubicBezTo>
                    <a:cubicBezTo>
                      <a:pt x="589" y="74"/>
                      <a:pt x="758" y="60"/>
                      <a:pt x="759" y="40"/>
                    </a:cubicBezTo>
                    <a:cubicBezTo>
                      <a:pt x="759" y="21"/>
                      <a:pt x="589" y="3"/>
                      <a:pt x="380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3" name="Freeform 2809"/>
              <p:cNvSpPr>
                <a:spLocks/>
              </p:cNvSpPr>
              <p:nvPr/>
            </p:nvSpPr>
            <p:spPr bwMode="auto">
              <a:xfrm>
                <a:off x="4334" y="3397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2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99" name="Group 2813"/>
            <p:cNvGrpSpPr>
              <a:grpSpLocks/>
            </p:cNvGrpSpPr>
            <p:nvPr/>
          </p:nvGrpSpPr>
          <p:grpSpPr bwMode="auto">
            <a:xfrm>
              <a:off x="6888163" y="5394326"/>
              <a:ext cx="271462" cy="26988"/>
              <a:chOff x="4339" y="3398"/>
              <a:chExt cx="171" cy="17"/>
            </a:xfrm>
          </p:grpSpPr>
          <p:sp>
            <p:nvSpPr>
              <p:cNvPr id="1020" name="Freeform 2811"/>
              <p:cNvSpPr>
                <a:spLocks/>
              </p:cNvSpPr>
              <p:nvPr/>
            </p:nvSpPr>
            <p:spPr bwMode="auto">
              <a:xfrm>
                <a:off x="4339" y="3398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0" y="32"/>
                  </a:cxn>
                  <a:cxn ang="0">
                    <a:pos x="356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0" y="14"/>
                      <a:pt x="0" y="32"/>
                    </a:cubicBezTo>
                    <a:cubicBezTo>
                      <a:pt x="0" y="51"/>
                      <a:pt x="159" y="67"/>
                      <a:pt x="356" y="68"/>
                    </a:cubicBezTo>
                    <a:cubicBezTo>
                      <a:pt x="553" y="70"/>
                      <a:pt x="712" y="56"/>
                      <a:pt x="713" y="38"/>
                    </a:cubicBezTo>
                    <a:cubicBezTo>
                      <a:pt x="713" y="20"/>
                      <a:pt x="553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1" name="Freeform 2812"/>
              <p:cNvSpPr>
                <a:spLocks/>
              </p:cNvSpPr>
              <p:nvPr/>
            </p:nvSpPr>
            <p:spPr bwMode="auto">
              <a:xfrm>
                <a:off x="4339" y="3398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8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00" name="Group 2818"/>
            <p:cNvGrpSpPr>
              <a:grpSpLocks/>
            </p:cNvGrpSpPr>
            <p:nvPr/>
          </p:nvGrpSpPr>
          <p:grpSpPr bwMode="auto">
            <a:xfrm>
              <a:off x="6942138" y="5291138"/>
              <a:ext cx="166687" cy="125413"/>
              <a:chOff x="4373" y="3333"/>
              <a:chExt cx="105" cy="79"/>
            </a:xfrm>
          </p:grpSpPr>
          <p:sp>
            <p:nvSpPr>
              <p:cNvPr id="1016" name="Freeform 2814"/>
              <p:cNvSpPr>
                <a:spLocks/>
              </p:cNvSpPr>
              <p:nvPr/>
            </p:nvSpPr>
            <p:spPr bwMode="auto">
              <a:xfrm>
                <a:off x="4373" y="3333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7" name="Freeform 2815"/>
              <p:cNvSpPr>
                <a:spLocks/>
              </p:cNvSpPr>
              <p:nvPr/>
            </p:nvSpPr>
            <p:spPr bwMode="auto">
              <a:xfrm>
                <a:off x="4374" y="3333"/>
                <a:ext cx="10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6" y="71"/>
                  </a:cxn>
                  <a:cxn ang="0">
                    <a:pos x="433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3" h="72">
                    <a:moveTo>
                      <a:pt x="0" y="34"/>
                    </a:moveTo>
                    <a:cubicBezTo>
                      <a:pt x="0" y="53"/>
                      <a:pt x="97" y="70"/>
                      <a:pt x="216" y="71"/>
                    </a:cubicBezTo>
                    <a:cubicBezTo>
                      <a:pt x="336" y="72"/>
                      <a:pt x="433" y="57"/>
                      <a:pt x="433" y="38"/>
                    </a:cubicBezTo>
                    <a:cubicBezTo>
                      <a:pt x="433" y="18"/>
                      <a:pt x="336" y="2"/>
                      <a:pt x="217" y="1"/>
                    </a:cubicBezTo>
                    <a:cubicBezTo>
                      <a:pt x="97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8" name="Freeform 2816"/>
              <p:cNvSpPr>
                <a:spLocks/>
              </p:cNvSpPr>
              <p:nvPr/>
            </p:nvSpPr>
            <p:spPr bwMode="auto">
              <a:xfrm>
                <a:off x="4373" y="3333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6" y="326"/>
                  </a:cxn>
                  <a:cxn ang="0">
                    <a:pos x="433" y="293"/>
                  </a:cxn>
                  <a:cxn ang="0">
                    <a:pos x="435" y="38"/>
                  </a:cxn>
                  <a:cxn ang="0">
                    <a:pos x="219" y="1"/>
                  </a:cxn>
                </a:cxnLst>
                <a:rect l="0" t="0" r="r" b="b"/>
                <a:pathLst>
                  <a:path w="435" h="327">
                    <a:moveTo>
                      <a:pt x="219" y="1"/>
                    </a:moveTo>
                    <a:cubicBezTo>
                      <a:pt x="99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6" y="325"/>
                      <a:pt x="216" y="326"/>
                    </a:cubicBezTo>
                    <a:cubicBezTo>
                      <a:pt x="336" y="327"/>
                      <a:pt x="433" y="312"/>
                      <a:pt x="433" y="293"/>
                    </a:cubicBezTo>
                    <a:lnTo>
                      <a:pt x="435" y="38"/>
                    </a:lnTo>
                    <a:cubicBezTo>
                      <a:pt x="435" y="18"/>
                      <a:pt x="338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9" name="Freeform 2817"/>
              <p:cNvSpPr>
                <a:spLocks/>
              </p:cNvSpPr>
              <p:nvPr/>
            </p:nvSpPr>
            <p:spPr bwMode="auto">
              <a:xfrm>
                <a:off x="4374" y="3341"/>
                <a:ext cx="104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1" y="9"/>
                  </a:cxn>
                  <a:cxn ang="0">
                    <a:pos x="104" y="1"/>
                  </a:cxn>
                </a:cxnLst>
                <a:rect l="0" t="0" r="r" b="b"/>
                <a:pathLst>
                  <a:path w="104" h="9">
                    <a:moveTo>
                      <a:pt x="0" y="0"/>
                    </a:moveTo>
                    <a:cubicBezTo>
                      <a:pt x="0" y="5"/>
                      <a:pt x="23" y="9"/>
                      <a:pt x="51" y="9"/>
                    </a:cubicBezTo>
                    <a:cubicBezTo>
                      <a:pt x="80" y="9"/>
                      <a:pt x="104" y="6"/>
                      <a:pt x="104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01" name="Freeform 2819"/>
            <p:cNvSpPr>
              <a:spLocks/>
            </p:cNvSpPr>
            <p:nvPr/>
          </p:nvSpPr>
          <p:spPr bwMode="auto">
            <a:xfrm>
              <a:off x="6956425" y="5291138"/>
              <a:ext cx="134937" cy="22225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8" y="1"/>
                </a:cxn>
              </a:cxnLst>
              <a:rect l="0" t="0" r="r" b="b"/>
              <a:pathLst>
                <a:path w="355" h="60">
                  <a:moveTo>
                    <a:pt x="178" y="1"/>
                  </a:moveTo>
                  <a:cubicBezTo>
                    <a:pt x="80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5" y="60"/>
                    <a:pt x="354" y="48"/>
                    <a:pt x="354" y="32"/>
                  </a:cubicBezTo>
                  <a:cubicBezTo>
                    <a:pt x="355" y="15"/>
                    <a:pt x="275" y="2"/>
                    <a:pt x="178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02" name="Group 2825"/>
            <p:cNvGrpSpPr>
              <a:grpSpLocks/>
            </p:cNvGrpSpPr>
            <p:nvPr/>
          </p:nvGrpSpPr>
          <p:grpSpPr bwMode="auto">
            <a:xfrm>
              <a:off x="7254875" y="5380038"/>
              <a:ext cx="342900" cy="93663"/>
              <a:chOff x="4570" y="3389"/>
              <a:chExt cx="216" cy="59"/>
            </a:xfrm>
          </p:grpSpPr>
          <p:sp>
            <p:nvSpPr>
              <p:cNvPr id="1011" name="Freeform 2820"/>
              <p:cNvSpPr>
                <a:spLocks/>
              </p:cNvSpPr>
              <p:nvPr/>
            </p:nvSpPr>
            <p:spPr bwMode="auto">
              <a:xfrm>
                <a:off x="4578" y="339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2" name="Freeform 2821"/>
              <p:cNvSpPr>
                <a:spLocks/>
              </p:cNvSpPr>
              <p:nvPr/>
            </p:nvSpPr>
            <p:spPr bwMode="auto">
              <a:xfrm>
                <a:off x="4570" y="338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3" name="Freeform 2822"/>
              <p:cNvSpPr>
                <a:spLocks/>
              </p:cNvSpPr>
              <p:nvPr/>
            </p:nvSpPr>
            <p:spPr bwMode="auto">
              <a:xfrm>
                <a:off x="4570" y="3389"/>
                <a:ext cx="208" cy="2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</a:cxnLst>
                <a:rect l="0" t="0" r="r" b="b"/>
                <a:pathLst>
                  <a:path w="867" h="98">
                    <a:moveTo>
                      <a:pt x="0" y="46"/>
                    </a:moveTo>
                    <a:cubicBezTo>
                      <a:pt x="0" y="72"/>
                      <a:pt x="194" y="94"/>
                      <a:pt x="433" y="96"/>
                    </a:cubicBezTo>
                    <a:cubicBezTo>
                      <a:pt x="672" y="98"/>
                      <a:pt x="867" y="79"/>
                      <a:pt x="867" y="53"/>
                    </a:cubicBezTo>
                    <a:cubicBezTo>
                      <a:pt x="867" y="27"/>
                      <a:pt x="673" y="4"/>
                      <a:pt x="434" y="2"/>
                    </a:cubicBezTo>
                    <a:cubicBezTo>
                      <a:pt x="194" y="0"/>
                      <a:pt x="0" y="20"/>
                      <a:pt x="0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4" name="Freeform 2823"/>
              <p:cNvSpPr>
                <a:spLocks/>
              </p:cNvSpPr>
              <p:nvPr/>
            </p:nvSpPr>
            <p:spPr bwMode="auto">
              <a:xfrm>
                <a:off x="4570" y="338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5" name="Freeform 2824"/>
              <p:cNvSpPr>
                <a:spLocks/>
              </p:cNvSpPr>
              <p:nvPr/>
            </p:nvSpPr>
            <p:spPr bwMode="auto">
              <a:xfrm>
                <a:off x="4570" y="3400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03" name="Group 2828"/>
            <p:cNvGrpSpPr>
              <a:grpSpLocks/>
            </p:cNvGrpSpPr>
            <p:nvPr/>
          </p:nvGrpSpPr>
          <p:grpSpPr bwMode="auto">
            <a:xfrm>
              <a:off x="7275513" y="5383213"/>
              <a:ext cx="288925" cy="28575"/>
              <a:chOff x="4583" y="3391"/>
              <a:chExt cx="182" cy="18"/>
            </a:xfrm>
          </p:grpSpPr>
          <p:sp>
            <p:nvSpPr>
              <p:cNvPr id="1009" name="Freeform 2826"/>
              <p:cNvSpPr>
                <a:spLocks/>
              </p:cNvSpPr>
              <p:nvPr/>
            </p:nvSpPr>
            <p:spPr bwMode="auto">
              <a:xfrm>
                <a:off x="4583" y="3391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0" name="Freeform 2827"/>
              <p:cNvSpPr>
                <a:spLocks/>
              </p:cNvSpPr>
              <p:nvPr/>
            </p:nvSpPr>
            <p:spPr bwMode="auto">
              <a:xfrm>
                <a:off x="4583" y="3391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04" name="Group 2831"/>
            <p:cNvGrpSpPr>
              <a:grpSpLocks/>
            </p:cNvGrpSpPr>
            <p:nvPr/>
          </p:nvGrpSpPr>
          <p:grpSpPr bwMode="auto">
            <a:xfrm>
              <a:off x="7283450" y="5384801"/>
              <a:ext cx="271462" cy="26988"/>
              <a:chOff x="4588" y="3392"/>
              <a:chExt cx="171" cy="17"/>
            </a:xfrm>
          </p:grpSpPr>
          <p:sp>
            <p:nvSpPr>
              <p:cNvPr id="1007" name="Freeform 2829"/>
              <p:cNvSpPr>
                <a:spLocks/>
              </p:cNvSpPr>
              <p:nvPr/>
            </p:nvSpPr>
            <p:spPr bwMode="auto">
              <a:xfrm>
                <a:off x="4588" y="3392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8" name="Freeform 2830"/>
              <p:cNvSpPr>
                <a:spLocks/>
              </p:cNvSpPr>
              <p:nvPr/>
            </p:nvSpPr>
            <p:spPr bwMode="auto">
              <a:xfrm>
                <a:off x="4588" y="3392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05" name="Group 2836"/>
            <p:cNvGrpSpPr>
              <a:grpSpLocks/>
            </p:cNvGrpSpPr>
            <p:nvPr/>
          </p:nvGrpSpPr>
          <p:grpSpPr bwMode="auto">
            <a:xfrm>
              <a:off x="7337425" y="5281613"/>
              <a:ext cx="166687" cy="125413"/>
              <a:chOff x="4622" y="3327"/>
              <a:chExt cx="105" cy="79"/>
            </a:xfrm>
          </p:grpSpPr>
          <p:sp>
            <p:nvSpPr>
              <p:cNvPr id="1003" name="Freeform 2832"/>
              <p:cNvSpPr>
                <a:spLocks/>
              </p:cNvSpPr>
              <p:nvPr/>
            </p:nvSpPr>
            <p:spPr bwMode="auto">
              <a:xfrm>
                <a:off x="4622" y="3327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4" name="Freeform 2833"/>
              <p:cNvSpPr>
                <a:spLocks/>
              </p:cNvSpPr>
              <p:nvPr/>
            </p:nvSpPr>
            <p:spPr bwMode="auto">
              <a:xfrm>
                <a:off x="4622" y="3327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3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5" name="Freeform 2834"/>
              <p:cNvSpPr>
                <a:spLocks/>
              </p:cNvSpPr>
              <p:nvPr/>
            </p:nvSpPr>
            <p:spPr bwMode="auto">
              <a:xfrm>
                <a:off x="4622" y="3327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6" name="Freeform 2835"/>
              <p:cNvSpPr>
                <a:spLocks/>
              </p:cNvSpPr>
              <p:nvPr/>
            </p:nvSpPr>
            <p:spPr bwMode="auto">
              <a:xfrm>
                <a:off x="4622" y="3335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06" name="Freeform 2837"/>
            <p:cNvSpPr>
              <a:spLocks/>
            </p:cNvSpPr>
            <p:nvPr/>
          </p:nvSpPr>
          <p:spPr bwMode="auto">
            <a:xfrm>
              <a:off x="7351713" y="5281613"/>
              <a:ext cx="134937" cy="22225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4" y="60"/>
                    <a:pt x="354" y="48"/>
                    <a:pt x="354" y="32"/>
                  </a:cubicBezTo>
                  <a:cubicBezTo>
                    <a:pt x="354" y="15"/>
                    <a:pt x="275" y="2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07" name="Group 2843"/>
            <p:cNvGrpSpPr>
              <a:grpSpLocks/>
            </p:cNvGrpSpPr>
            <p:nvPr/>
          </p:nvGrpSpPr>
          <p:grpSpPr bwMode="auto">
            <a:xfrm>
              <a:off x="7254875" y="5380038"/>
              <a:ext cx="342900" cy="93663"/>
              <a:chOff x="4570" y="3389"/>
              <a:chExt cx="216" cy="59"/>
            </a:xfrm>
          </p:grpSpPr>
          <p:sp>
            <p:nvSpPr>
              <p:cNvPr id="998" name="Freeform 2838"/>
              <p:cNvSpPr>
                <a:spLocks/>
              </p:cNvSpPr>
              <p:nvPr/>
            </p:nvSpPr>
            <p:spPr bwMode="auto">
              <a:xfrm>
                <a:off x="4578" y="3397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5"/>
                  </a:cxn>
                  <a:cxn ang="0">
                    <a:pos x="1" y="160"/>
                  </a:cxn>
                  <a:cxn ang="0">
                    <a:pos x="433" y="210"/>
                  </a:cxn>
                  <a:cxn ang="0">
                    <a:pos x="867" y="167"/>
                  </a:cxn>
                  <a:cxn ang="0">
                    <a:pos x="868" y="52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2">
                    <a:moveTo>
                      <a:pt x="435" y="2"/>
                    </a:moveTo>
                    <a:cubicBezTo>
                      <a:pt x="196" y="0"/>
                      <a:pt x="2" y="19"/>
                      <a:pt x="1" y="45"/>
                    </a:cubicBezTo>
                    <a:lnTo>
                      <a:pt x="1" y="160"/>
                    </a:lnTo>
                    <a:cubicBezTo>
                      <a:pt x="0" y="185"/>
                      <a:pt x="194" y="208"/>
                      <a:pt x="433" y="210"/>
                    </a:cubicBezTo>
                    <a:cubicBezTo>
                      <a:pt x="673" y="212"/>
                      <a:pt x="867" y="192"/>
                      <a:pt x="867" y="167"/>
                    </a:cubicBezTo>
                    <a:lnTo>
                      <a:pt x="868" y="52"/>
                    </a:lnTo>
                    <a:cubicBezTo>
                      <a:pt x="868" y="26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F6FB5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9" name="Freeform 2839"/>
              <p:cNvSpPr>
                <a:spLocks/>
              </p:cNvSpPr>
              <p:nvPr/>
            </p:nvSpPr>
            <p:spPr bwMode="auto">
              <a:xfrm>
                <a:off x="4570" y="338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0" name="Freeform 2840"/>
              <p:cNvSpPr>
                <a:spLocks/>
              </p:cNvSpPr>
              <p:nvPr/>
            </p:nvSpPr>
            <p:spPr bwMode="auto">
              <a:xfrm>
                <a:off x="4570" y="3389"/>
                <a:ext cx="208" cy="2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33" y="96"/>
                  </a:cxn>
                  <a:cxn ang="0">
                    <a:pos x="867" y="53"/>
                  </a:cxn>
                  <a:cxn ang="0">
                    <a:pos x="434" y="2"/>
                  </a:cxn>
                  <a:cxn ang="0">
                    <a:pos x="0" y="46"/>
                  </a:cxn>
                </a:cxnLst>
                <a:rect l="0" t="0" r="r" b="b"/>
                <a:pathLst>
                  <a:path w="867" h="98">
                    <a:moveTo>
                      <a:pt x="0" y="46"/>
                    </a:moveTo>
                    <a:cubicBezTo>
                      <a:pt x="0" y="72"/>
                      <a:pt x="194" y="94"/>
                      <a:pt x="433" y="96"/>
                    </a:cubicBezTo>
                    <a:cubicBezTo>
                      <a:pt x="672" y="98"/>
                      <a:pt x="867" y="79"/>
                      <a:pt x="867" y="53"/>
                    </a:cubicBezTo>
                    <a:cubicBezTo>
                      <a:pt x="867" y="27"/>
                      <a:pt x="673" y="4"/>
                      <a:pt x="434" y="2"/>
                    </a:cubicBezTo>
                    <a:cubicBezTo>
                      <a:pt x="194" y="0"/>
                      <a:pt x="0" y="20"/>
                      <a:pt x="0" y="4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1" name="Freeform 2841"/>
              <p:cNvSpPr>
                <a:spLocks/>
              </p:cNvSpPr>
              <p:nvPr/>
            </p:nvSpPr>
            <p:spPr bwMode="auto">
              <a:xfrm>
                <a:off x="4570" y="3389"/>
                <a:ext cx="208" cy="51"/>
              </a:xfrm>
              <a:custGeom>
                <a:avLst/>
                <a:gdLst/>
                <a:ahLst/>
                <a:cxnLst>
                  <a:cxn ang="0">
                    <a:pos x="435" y="2"/>
                  </a:cxn>
                  <a:cxn ang="0">
                    <a:pos x="1" y="46"/>
                  </a:cxn>
                  <a:cxn ang="0">
                    <a:pos x="0" y="160"/>
                  </a:cxn>
                  <a:cxn ang="0">
                    <a:pos x="433" y="211"/>
                  </a:cxn>
                  <a:cxn ang="0">
                    <a:pos x="867" y="167"/>
                  </a:cxn>
                  <a:cxn ang="0">
                    <a:pos x="868" y="53"/>
                  </a:cxn>
                  <a:cxn ang="0">
                    <a:pos x="435" y="2"/>
                  </a:cxn>
                </a:cxnLst>
                <a:rect l="0" t="0" r="r" b="b"/>
                <a:pathLst>
                  <a:path w="868" h="213">
                    <a:moveTo>
                      <a:pt x="435" y="2"/>
                    </a:moveTo>
                    <a:cubicBezTo>
                      <a:pt x="195" y="0"/>
                      <a:pt x="1" y="20"/>
                      <a:pt x="1" y="46"/>
                    </a:cubicBezTo>
                    <a:lnTo>
                      <a:pt x="0" y="160"/>
                    </a:lnTo>
                    <a:cubicBezTo>
                      <a:pt x="0" y="186"/>
                      <a:pt x="194" y="209"/>
                      <a:pt x="433" y="211"/>
                    </a:cubicBezTo>
                    <a:cubicBezTo>
                      <a:pt x="672" y="213"/>
                      <a:pt x="867" y="193"/>
                      <a:pt x="867" y="167"/>
                    </a:cubicBezTo>
                    <a:lnTo>
                      <a:pt x="868" y="53"/>
                    </a:lnTo>
                    <a:cubicBezTo>
                      <a:pt x="868" y="27"/>
                      <a:pt x="674" y="4"/>
                      <a:pt x="435" y="2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2" name="Freeform 2842"/>
              <p:cNvSpPr>
                <a:spLocks/>
              </p:cNvSpPr>
              <p:nvPr/>
            </p:nvSpPr>
            <p:spPr bwMode="auto">
              <a:xfrm>
                <a:off x="4570" y="3400"/>
                <a:ext cx="20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" y="12"/>
                  </a:cxn>
                  <a:cxn ang="0">
                    <a:pos x="208" y="1"/>
                  </a:cxn>
                </a:cxnLst>
                <a:rect l="0" t="0" r="r" b="b"/>
                <a:pathLst>
                  <a:path w="208" h="12">
                    <a:moveTo>
                      <a:pt x="0" y="0"/>
                    </a:moveTo>
                    <a:cubicBezTo>
                      <a:pt x="0" y="6"/>
                      <a:pt x="47" y="11"/>
                      <a:pt x="104" y="12"/>
                    </a:cubicBezTo>
                    <a:cubicBezTo>
                      <a:pt x="162" y="12"/>
                      <a:pt x="208" y="8"/>
                      <a:pt x="208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08" name="Group 2846"/>
            <p:cNvGrpSpPr>
              <a:grpSpLocks/>
            </p:cNvGrpSpPr>
            <p:nvPr/>
          </p:nvGrpSpPr>
          <p:grpSpPr bwMode="auto">
            <a:xfrm>
              <a:off x="7275513" y="5383213"/>
              <a:ext cx="288925" cy="28575"/>
              <a:chOff x="4583" y="3391"/>
              <a:chExt cx="182" cy="18"/>
            </a:xfrm>
          </p:grpSpPr>
          <p:sp>
            <p:nvSpPr>
              <p:cNvPr id="996" name="Freeform 2844"/>
              <p:cNvSpPr>
                <a:spLocks/>
              </p:cNvSpPr>
              <p:nvPr/>
            </p:nvSpPr>
            <p:spPr bwMode="auto">
              <a:xfrm>
                <a:off x="4583" y="3391"/>
                <a:ext cx="182" cy="18"/>
              </a:xfrm>
              <a:custGeom>
                <a:avLst/>
                <a:gdLst/>
                <a:ahLst/>
                <a:cxnLst>
                  <a:cxn ang="0">
                    <a:pos x="379" y="2"/>
                  </a:cxn>
                  <a:cxn ang="0">
                    <a:pos x="0" y="34"/>
                  </a:cxn>
                  <a:cxn ang="0">
                    <a:pos x="379" y="72"/>
                  </a:cxn>
                  <a:cxn ang="0">
                    <a:pos x="758" y="40"/>
                  </a:cxn>
                  <a:cxn ang="0">
                    <a:pos x="379" y="2"/>
                  </a:cxn>
                </a:cxnLst>
                <a:rect l="0" t="0" r="r" b="b"/>
                <a:pathLst>
                  <a:path w="758" h="74">
                    <a:moveTo>
                      <a:pt x="379" y="2"/>
                    </a:moveTo>
                    <a:cubicBezTo>
                      <a:pt x="170" y="0"/>
                      <a:pt x="0" y="14"/>
                      <a:pt x="0" y="34"/>
                    </a:cubicBezTo>
                    <a:cubicBezTo>
                      <a:pt x="0" y="54"/>
                      <a:pt x="169" y="71"/>
                      <a:pt x="379" y="72"/>
                    </a:cubicBezTo>
                    <a:cubicBezTo>
                      <a:pt x="588" y="74"/>
                      <a:pt x="758" y="60"/>
                      <a:pt x="758" y="40"/>
                    </a:cubicBezTo>
                    <a:cubicBezTo>
                      <a:pt x="758" y="21"/>
                      <a:pt x="589" y="3"/>
                      <a:pt x="379" y="2"/>
                    </a:cubicBezTo>
                  </a:path>
                </a:pathLst>
              </a:custGeom>
              <a:solidFill>
                <a:srgbClr val="96969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7" name="Freeform 2845"/>
              <p:cNvSpPr>
                <a:spLocks/>
              </p:cNvSpPr>
              <p:nvPr/>
            </p:nvSpPr>
            <p:spPr bwMode="auto">
              <a:xfrm>
                <a:off x="4583" y="3391"/>
                <a:ext cx="182" cy="1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8"/>
                  </a:cxn>
                  <a:cxn ang="0">
                    <a:pos x="91" y="17"/>
                  </a:cxn>
                  <a:cxn ang="0">
                    <a:pos x="182" y="9"/>
                  </a:cxn>
                  <a:cxn ang="0">
                    <a:pos x="91" y="0"/>
                  </a:cxn>
                </a:cxnLst>
                <a:rect l="0" t="0" r="r" b="b"/>
                <a:pathLst>
                  <a:path w="182" h="18">
                    <a:moveTo>
                      <a:pt x="91" y="0"/>
                    </a:moveTo>
                    <a:cubicBezTo>
                      <a:pt x="41" y="0"/>
                      <a:pt x="0" y="3"/>
                      <a:pt x="0" y="8"/>
                    </a:cubicBezTo>
                    <a:cubicBezTo>
                      <a:pt x="0" y="13"/>
                      <a:pt x="41" y="17"/>
                      <a:pt x="91" y="17"/>
                    </a:cubicBezTo>
                    <a:cubicBezTo>
                      <a:pt x="141" y="18"/>
                      <a:pt x="182" y="14"/>
                      <a:pt x="182" y="9"/>
                    </a:cubicBezTo>
                    <a:cubicBezTo>
                      <a:pt x="182" y="5"/>
                      <a:pt x="142" y="1"/>
                      <a:pt x="91" y="0"/>
                    </a:cubicBezTo>
                  </a:path>
                </a:pathLst>
              </a:custGeom>
              <a:noFill/>
              <a:ln w="1" cap="rnd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09" name="Group 2849"/>
            <p:cNvGrpSpPr>
              <a:grpSpLocks/>
            </p:cNvGrpSpPr>
            <p:nvPr/>
          </p:nvGrpSpPr>
          <p:grpSpPr bwMode="auto">
            <a:xfrm>
              <a:off x="7283450" y="5384801"/>
              <a:ext cx="271462" cy="26988"/>
              <a:chOff x="4588" y="3392"/>
              <a:chExt cx="171" cy="17"/>
            </a:xfrm>
          </p:grpSpPr>
          <p:sp>
            <p:nvSpPr>
              <p:cNvPr id="994" name="Freeform 2847"/>
              <p:cNvSpPr>
                <a:spLocks/>
              </p:cNvSpPr>
              <p:nvPr/>
            </p:nvSpPr>
            <p:spPr bwMode="auto">
              <a:xfrm>
                <a:off x="4588" y="3392"/>
                <a:ext cx="171" cy="17"/>
              </a:xfrm>
              <a:custGeom>
                <a:avLst/>
                <a:gdLst/>
                <a:ahLst/>
                <a:cxnLst>
                  <a:cxn ang="0">
                    <a:pos x="357" y="2"/>
                  </a:cxn>
                  <a:cxn ang="0">
                    <a:pos x="1" y="32"/>
                  </a:cxn>
                  <a:cxn ang="0">
                    <a:pos x="357" y="68"/>
                  </a:cxn>
                  <a:cxn ang="0">
                    <a:pos x="713" y="38"/>
                  </a:cxn>
                  <a:cxn ang="0">
                    <a:pos x="357" y="2"/>
                  </a:cxn>
                </a:cxnLst>
                <a:rect l="0" t="0" r="r" b="b"/>
                <a:pathLst>
                  <a:path w="713" h="70">
                    <a:moveTo>
                      <a:pt x="357" y="2"/>
                    </a:moveTo>
                    <a:cubicBezTo>
                      <a:pt x="160" y="0"/>
                      <a:pt x="1" y="14"/>
                      <a:pt x="1" y="32"/>
                    </a:cubicBezTo>
                    <a:cubicBezTo>
                      <a:pt x="0" y="51"/>
                      <a:pt x="160" y="67"/>
                      <a:pt x="357" y="68"/>
                    </a:cubicBezTo>
                    <a:cubicBezTo>
                      <a:pt x="553" y="70"/>
                      <a:pt x="713" y="56"/>
                      <a:pt x="713" y="38"/>
                    </a:cubicBezTo>
                    <a:cubicBezTo>
                      <a:pt x="713" y="20"/>
                      <a:pt x="554" y="3"/>
                      <a:pt x="357" y="2"/>
                    </a:cubicBezTo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5" name="Freeform 2848"/>
              <p:cNvSpPr>
                <a:spLocks/>
              </p:cNvSpPr>
              <p:nvPr/>
            </p:nvSpPr>
            <p:spPr bwMode="auto">
              <a:xfrm>
                <a:off x="4588" y="3392"/>
                <a:ext cx="171" cy="17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0" y="7"/>
                  </a:cxn>
                  <a:cxn ang="0">
                    <a:pos x="86" y="16"/>
                  </a:cxn>
                  <a:cxn ang="0">
                    <a:pos x="171" y="9"/>
                  </a:cxn>
                  <a:cxn ang="0">
                    <a:pos x="86" y="0"/>
                  </a:cxn>
                </a:cxnLst>
                <a:rect l="0" t="0" r="r" b="b"/>
                <a:pathLst>
                  <a:path w="171" h="17">
                    <a:moveTo>
                      <a:pt x="86" y="0"/>
                    </a:moveTo>
                    <a:cubicBezTo>
                      <a:pt x="39" y="0"/>
                      <a:pt x="0" y="3"/>
                      <a:pt x="0" y="7"/>
                    </a:cubicBezTo>
                    <a:cubicBezTo>
                      <a:pt x="0" y="12"/>
                      <a:pt x="39" y="16"/>
                      <a:pt x="86" y="16"/>
                    </a:cubicBezTo>
                    <a:cubicBezTo>
                      <a:pt x="133" y="17"/>
                      <a:pt x="171" y="13"/>
                      <a:pt x="171" y="9"/>
                    </a:cubicBezTo>
                    <a:cubicBezTo>
                      <a:pt x="171" y="5"/>
                      <a:pt x="133" y="1"/>
                      <a:pt x="86" y="0"/>
                    </a:cubicBezTo>
                  </a:path>
                </a:pathLst>
              </a:custGeom>
              <a:noFill/>
              <a:ln w="1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10" name="Group 2854"/>
            <p:cNvGrpSpPr>
              <a:grpSpLocks/>
            </p:cNvGrpSpPr>
            <p:nvPr/>
          </p:nvGrpSpPr>
          <p:grpSpPr bwMode="auto">
            <a:xfrm>
              <a:off x="7337425" y="5281613"/>
              <a:ext cx="166687" cy="125413"/>
              <a:chOff x="4622" y="3327"/>
              <a:chExt cx="105" cy="79"/>
            </a:xfrm>
          </p:grpSpPr>
          <p:sp>
            <p:nvSpPr>
              <p:cNvPr id="990" name="Freeform 2850"/>
              <p:cNvSpPr>
                <a:spLocks/>
              </p:cNvSpPr>
              <p:nvPr/>
            </p:nvSpPr>
            <p:spPr bwMode="auto">
              <a:xfrm>
                <a:off x="4622" y="3327"/>
                <a:ext cx="105" cy="79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1" name="Freeform 2851"/>
              <p:cNvSpPr>
                <a:spLocks/>
              </p:cNvSpPr>
              <p:nvPr/>
            </p:nvSpPr>
            <p:spPr bwMode="auto">
              <a:xfrm>
                <a:off x="4622" y="3327"/>
                <a:ext cx="105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17" y="71"/>
                  </a:cxn>
                  <a:cxn ang="0">
                    <a:pos x="434" y="38"/>
                  </a:cxn>
                  <a:cxn ang="0">
                    <a:pos x="217" y="1"/>
                  </a:cxn>
                  <a:cxn ang="0">
                    <a:pos x="0" y="34"/>
                  </a:cxn>
                </a:cxnLst>
                <a:rect l="0" t="0" r="r" b="b"/>
                <a:pathLst>
                  <a:path w="434" h="72">
                    <a:moveTo>
                      <a:pt x="0" y="34"/>
                    </a:moveTo>
                    <a:cubicBezTo>
                      <a:pt x="0" y="53"/>
                      <a:pt x="97" y="70"/>
                      <a:pt x="217" y="71"/>
                    </a:cubicBezTo>
                    <a:cubicBezTo>
                      <a:pt x="336" y="72"/>
                      <a:pt x="434" y="57"/>
                      <a:pt x="434" y="38"/>
                    </a:cubicBezTo>
                    <a:cubicBezTo>
                      <a:pt x="434" y="18"/>
                      <a:pt x="337" y="2"/>
                      <a:pt x="217" y="1"/>
                    </a:cubicBezTo>
                    <a:cubicBezTo>
                      <a:pt x="98" y="0"/>
                      <a:pt x="0" y="15"/>
                      <a:pt x="0" y="34"/>
                    </a:cubicBezTo>
                  </a:path>
                </a:pathLst>
              </a:custGeom>
              <a:solidFill>
                <a:srgbClr val="CDCDC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2" name="Freeform 2852"/>
              <p:cNvSpPr>
                <a:spLocks/>
              </p:cNvSpPr>
              <p:nvPr/>
            </p:nvSpPr>
            <p:spPr bwMode="auto">
              <a:xfrm>
                <a:off x="4622" y="3327"/>
                <a:ext cx="105" cy="78"/>
              </a:xfrm>
              <a:custGeom>
                <a:avLst/>
                <a:gdLst/>
                <a:ahLst/>
                <a:cxnLst>
                  <a:cxn ang="0">
                    <a:pos x="219" y="1"/>
                  </a:cxn>
                  <a:cxn ang="0">
                    <a:pos x="2" y="34"/>
                  </a:cxn>
                  <a:cxn ang="0">
                    <a:pos x="0" y="289"/>
                  </a:cxn>
                  <a:cxn ang="0">
                    <a:pos x="217" y="326"/>
                  </a:cxn>
                  <a:cxn ang="0">
                    <a:pos x="434" y="293"/>
                  </a:cxn>
                  <a:cxn ang="0">
                    <a:pos x="436" y="38"/>
                  </a:cxn>
                  <a:cxn ang="0">
                    <a:pos x="219" y="1"/>
                  </a:cxn>
                </a:cxnLst>
                <a:rect l="0" t="0" r="r" b="b"/>
                <a:pathLst>
                  <a:path w="436" h="327">
                    <a:moveTo>
                      <a:pt x="219" y="1"/>
                    </a:moveTo>
                    <a:cubicBezTo>
                      <a:pt x="100" y="0"/>
                      <a:pt x="2" y="15"/>
                      <a:pt x="2" y="34"/>
                    </a:cubicBezTo>
                    <a:lnTo>
                      <a:pt x="0" y="289"/>
                    </a:lnTo>
                    <a:cubicBezTo>
                      <a:pt x="0" y="309"/>
                      <a:pt x="97" y="325"/>
                      <a:pt x="217" y="326"/>
                    </a:cubicBezTo>
                    <a:cubicBezTo>
                      <a:pt x="336" y="327"/>
                      <a:pt x="433" y="312"/>
                      <a:pt x="434" y="293"/>
                    </a:cubicBezTo>
                    <a:lnTo>
                      <a:pt x="436" y="38"/>
                    </a:lnTo>
                    <a:cubicBezTo>
                      <a:pt x="436" y="18"/>
                      <a:pt x="339" y="2"/>
                      <a:pt x="219" y="1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3" name="Freeform 2853"/>
              <p:cNvSpPr>
                <a:spLocks/>
              </p:cNvSpPr>
              <p:nvPr/>
            </p:nvSpPr>
            <p:spPr bwMode="auto">
              <a:xfrm>
                <a:off x="4622" y="3335"/>
                <a:ext cx="105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9"/>
                  </a:cxn>
                  <a:cxn ang="0">
                    <a:pos x="105" y="1"/>
                  </a:cxn>
                </a:cxnLst>
                <a:rect l="0" t="0" r="r" b="b"/>
                <a:pathLst>
                  <a:path w="105" h="9">
                    <a:moveTo>
                      <a:pt x="0" y="0"/>
                    </a:moveTo>
                    <a:cubicBezTo>
                      <a:pt x="0" y="5"/>
                      <a:pt x="24" y="9"/>
                      <a:pt x="53" y="9"/>
                    </a:cubicBezTo>
                    <a:cubicBezTo>
                      <a:pt x="81" y="9"/>
                      <a:pt x="105" y="6"/>
                      <a:pt x="105" y="1"/>
                    </a:cubicBezTo>
                  </a:path>
                </a:pathLst>
              </a:custGeom>
              <a:noFill/>
              <a:ln w="1" cap="rnd">
                <a:solidFill>
                  <a:srgbClr val="96969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11" name="Freeform 2855"/>
            <p:cNvSpPr>
              <a:spLocks/>
            </p:cNvSpPr>
            <p:nvPr/>
          </p:nvSpPr>
          <p:spPr bwMode="auto">
            <a:xfrm>
              <a:off x="7351713" y="5281613"/>
              <a:ext cx="134937" cy="22225"/>
            </a:xfrm>
            <a:custGeom>
              <a:avLst/>
              <a:gdLst/>
              <a:ahLst/>
              <a:cxnLst>
                <a:cxn ang="0">
                  <a:pos x="177" y="1"/>
                </a:cxn>
                <a:cxn ang="0">
                  <a:pos x="0" y="29"/>
                </a:cxn>
                <a:cxn ang="0">
                  <a:pos x="177" y="59"/>
                </a:cxn>
                <a:cxn ang="0">
                  <a:pos x="354" y="32"/>
                </a:cxn>
                <a:cxn ang="0">
                  <a:pos x="177" y="1"/>
                </a:cxn>
              </a:cxnLst>
              <a:rect l="0" t="0" r="r" b="b"/>
              <a:pathLst>
                <a:path w="354" h="60">
                  <a:moveTo>
                    <a:pt x="177" y="1"/>
                  </a:moveTo>
                  <a:cubicBezTo>
                    <a:pt x="79" y="0"/>
                    <a:pt x="0" y="13"/>
                    <a:pt x="0" y="29"/>
                  </a:cubicBezTo>
                  <a:cubicBezTo>
                    <a:pt x="0" y="45"/>
                    <a:pt x="79" y="59"/>
                    <a:pt x="177" y="59"/>
                  </a:cubicBezTo>
                  <a:cubicBezTo>
                    <a:pt x="274" y="60"/>
                    <a:pt x="354" y="48"/>
                    <a:pt x="354" y="32"/>
                  </a:cubicBezTo>
                  <a:cubicBezTo>
                    <a:pt x="354" y="15"/>
                    <a:pt x="275" y="2"/>
                    <a:pt x="177" y="1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12" name="Group 2877"/>
            <p:cNvGrpSpPr>
              <a:grpSpLocks/>
            </p:cNvGrpSpPr>
            <p:nvPr/>
          </p:nvGrpSpPr>
          <p:grpSpPr bwMode="auto">
            <a:xfrm>
              <a:off x="1323975" y="4567238"/>
              <a:ext cx="736600" cy="814388"/>
              <a:chOff x="834" y="2877"/>
              <a:chExt cx="464" cy="513"/>
            </a:xfrm>
          </p:grpSpPr>
          <p:grpSp>
            <p:nvGrpSpPr>
              <p:cNvPr id="969" name="Group 2862"/>
              <p:cNvGrpSpPr>
                <a:grpSpLocks/>
              </p:cNvGrpSpPr>
              <p:nvPr/>
            </p:nvGrpSpPr>
            <p:grpSpPr bwMode="auto">
              <a:xfrm>
                <a:off x="834" y="3105"/>
                <a:ext cx="209" cy="277"/>
                <a:chOff x="834" y="3105"/>
                <a:chExt cx="209" cy="277"/>
              </a:xfrm>
            </p:grpSpPr>
            <p:grpSp>
              <p:nvGrpSpPr>
                <p:cNvPr id="984" name="Group 2860"/>
                <p:cNvGrpSpPr>
                  <a:grpSpLocks/>
                </p:cNvGrpSpPr>
                <p:nvPr/>
              </p:nvGrpSpPr>
              <p:grpSpPr bwMode="auto">
                <a:xfrm>
                  <a:off x="834" y="3105"/>
                  <a:ext cx="209" cy="277"/>
                  <a:chOff x="834" y="3105"/>
                  <a:chExt cx="209" cy="277"/>
                </a:xfrm>
              </p:grpSpPr>
              <p:sp>
                <p:nvSpPr>
                  <p:cNvPr id="986" name="Freeform 2856"/>
                  <p:cNvSpPr>
                    <a:spLocks/>
                  </p:cNvSpPr>
                  <p:nvPr/>
                </p:nvSpPr>
                <p:spPr bwMode="auto">
                  <a:xfrm>
                    <a:off x="834" y="3105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7"/>
                      </a:cxn>
                      <a:cxn ang="0">
                        <a:pos x="858" y="2303"/>
                      </a:cxn>
                      <a:cxn ang="0">
                        <a:pos x="1718" y="2131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7">
                        <a:moveTo>
                          <a:pt x="876" y="4"/>
                        </a:moveTo>
                        <a:cubicBezTo>
                          <a:pt x="402" y="0"/>
                          <a:pt x="17" y="77"/>
                          <a:pt x="17" y="176"/>
                        </a:cubicBezTo>
                        <a:lnTo>
                          <a:pt x="1" y="2117"/>
                        </a:lnTo>
                        <a:cubicBezTo>
                          <a:pt x="0" y="2216"/>
                          <a:pt x="384" y="2300"/>
                          <a:pt x="858" y="2303"/>
                        </a:cubicBezTo>
                        <a:cubicBezTo>
                          <a:pt x="1332" y="2307"/>
                          <a:pt x="1717" y="2230"/>
                          <a:pt x="1718" y="2131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7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87" name="Freeform 2857"/>
                  <p:cNvSpPr>
                    <a:spLocks/>
                  </p:cNvSpPr>
                  <p:nvPr/>
                </p:nvSpPr>
                <p:spPr bwMode="auto">
                  <a:xfrm>
                    <a:off x="836" y="3105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3" y="358"/>
                          <a:pt x="858" y="362"/>
                        </a:cubicBezTo>
                        <a:cubicBezTo>
                          <a:pt x="1332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7"/>
                          <a:pt x="860" y="4"/>
                        </a:cubicBezTo>
                        <a:cubicBezTo>
                          <a:pt x="386" y="0"/>
                          <a:pt x="1" y="77"/>
                          <a:pt x="1" y="17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88" name="Freeform 2858"/>
                  <p:cNvSpPr>
                    <a:spLocks/>
                  </p:cNvSpPr>
                  <p:nvPr/>
                </p:nvSpPr>
                <p:spPr bwMode="auto">
                  <a:xfrm>
                    <a:off x="834" y="3105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7"/>
                      </a:cxn>
                      <a:cxn ang="0">
                        <a:pos x="858" y="2303"/>
                      </a:cxn>
                      <a:cxn ang="0">
                        <a:pos x="1718" y="2131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7">
                        <a:moveTo>
                          <a:pt x="876" y="4"/>
                        </a:moveTo>
                        <a:cubicBezTo>
                          <a:pt x="402" y="0"/>
                          <a:pt x="17" y="77"/>
                          <a:pt x="17" y="176"/>
                        </a:cubicBezTo>
                        <a:lnTo>
                          <a:pt x="1" y="2117"/>
                        </a:lnTo>
                        <a:cubicBezTo>
                          <a:pt x="0" y="2216"/>
                          <a:pt x="384" y="2300"/>
                          <a:pt x="858" y="2303"/>
                        </a:cubicBezTo>
                        <a:cubicBezTo>
                          <a:pt x="1332" y="2307"/>
                          <a:pt x="1717" y="2230"/>
                          <a:pt x="1718" y="2131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7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89" name="Freeform 2859"/>
                  <p:cNvSpPr>
                    <a:spLocks/>
                  </p:cNvSpPr>
                  <p:nvPr/>
                </p:nvSpPr>
                <p:spPr bwMode="auto">
                  <a:xfrm>
                    <a:off x="836" y="3126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2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85" name="Oval 2861"/>
                <p:cNvSpPr>
                  <a:spLocks noChangeArrowheads="1"/>
                </p:cNvSpPr>
                <p:nvPr/>
              </p:nvSpPr>
              <p:spPr bwMode="auto">
                <a:xfrm>
                  <a:off x="887" y="3111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70" name="Group 2869"/>
              <p:cNvGrpSpPr>
                <a:grpSpLocks/>
              </p:cNvGrpSpPr>
              <p:nvPr/>
            </p:nvGrpSpPr>
            <p:grpSpPr bwMode="auto">
              <a:xfrm>
                <a:off x="1091" y="3113"/>
                <a:ext cx="207" cy="277"/>
                <a:chOff x="1091" y="3113"/>
                <a:chExt cx="207" cy="277"/>
              </a:xfrm>
            </p:grpSpPr>
            <p:grpSp>
              <p:nvGrpSpPr>
                <p:cNvPr id="978" name="Group 2867"/>
                <p:cNvGrpSpPr>
                  <a:grpSpLocks/>
                </p:cNvGrpSpPr>
                <p:nvPr/>
              </p:nvGrpSpPr>
              <p:grpSpPr bwMode="auto">
                <a:xfrm>
                  <a:off x="1091" y="3113"/>
                  <a:ext cx="207" cy="277"/>
                  <a:chOff x="1091" y="3113"/>
                  <a:chExt cx="207" cy="277"/>
                </a:xfrm>
              </p:grpSpPr>
              <p:sp>
                <p:nvSpPr>
                  <p:cNvPr id="980" name="Freeform 2863"/>
                  <p:cNvSpPr>
                    <a:spLocks/>
                  </p:cNvSpPr>
                  <p:nvPr/>
                </p:nvSpPr>
                <p:spPr bwMode="auto">
                  <a:xfrm>
                    <a:off x="1091" y="3113"/>
                    <a:ext cx="207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0" y="2118"/>
                      </a:cxn>
                      <a:cxn ang="0">
                        <a:pos x="857" y="2304"/>
                      </a:cxn>
                      <a:cxn ang="0">
                        <a:pos x="1717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3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6" y="176"/>
                        </a:cubicBezTo>
                        <a:lnTo>
                          <a:pt x="0" y="2118"/>
                        </a:lnTo>
                        <a:cubicBezTo>
                          <a:pt x="0" y="2217"/>
                          <a:pt x="383" y="2300"/>
                          <a:pt x="857" y="2304"/>
                        </a:cubicBezTo>
                        <a:cubicBezTo>
                          <a:pt x="1331" y="2308"/>
                          <a:pt x="1716" y="2231"/>
                          <a:pt x="1717" y="2132"/>
                        </a:cubicBezTo>
                        <a:lnTo>
                          <a:pt x="1733" y="190"/>
                        </a:lnTo>
                        <a:cubicBezTo>
                          <a:pt x="1733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81" name="Freeform 2864"/>
                  <p:cNvSpPr>
                    <a:spLocks/>
                  </p:cNvSpPr>
                  <p:nvPr/>
                </p:nvSpPr>
                <p:spPr bwMode="auto">
                  <a:xfrm>
                    <a:off x="1092" y="3113"/>
                    <a:ext cx="206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8" y="190"/>
                      </a:cxn>
                      <a:cxn ang="0">
                        <a:pos x="861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4" y="359"/>
                          <a:pt x="858" y="362"/>
                        </a:cubicBezTo>
                        <a:cubicBezTo>
                          <a:pt x="1332" y="366"/>
                          <a:pt x="1717" y="289"/>
                          <a:pt x="1718" y="190"/>
                        </a:cubicBezTo>
                        <a:cubicBezTo>
                          <a:pt x="1718" y="91"/>
                          <a:pt x="1335" y="8"/>
                          <a:pt x="861" y="4"/>
                        </a:cubicBezTo>
                        <a:cubicBezTo>
                          <a:pt x="387" y="0"/>
                          <a:pt x="2" y="78"/>
                          <a:pt x="1" y="17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82" name="Freeform 2865"/>
                  <p:cNvSpPr>
                    <a:spLocks/>
                  </p:cNvSpPr>
                  <p:nvPr/>
                </p:nvSpPr>
                <p:spPr bwMode="auto">
                  <a:xfrm>
                    <a:off x="1091" y="3113"/>
                    <a:ext cx="207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0" y="2118"/>
                      </a:cxn>
                      <a:cxn ang="0">
                        <a:pos x="857" y="2304"/>
                      </a:cxn>
                      <a:cxn ang="0">
                        <a:pos x="1717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3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6" y="176"/>
                        </a:cubicBezTo>
                        <a:lnTo>
                          <a:pt x="0" y="2118"/>
                        </a:lnTo>
                        <a:cubicBezTo>
                          <a:pt x="0" y="2217"/>
                          <a:pt x="383" y="2300"/>
                          <a:pt x="857" y="2304"/>
                        </a:cubicBezTo>
                        <a:cubicBezTo>
                          <a:pt x="1331" y="2308"/>
                          <a:pt x="1716" y="2231"/>
                          <a:pt x="1717" y="2132"/>
                        </a:cubicBezTo>
                        <a:lnTo>
                          <a:pt x="1733" y="190"/>
                        </a:lnTo>
                        <a:cubicBezTo>
                          <a:pt x="1733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83" name="Freeform 2866"/>
                  <p:cNvSpPr>
                    <a:spLocks/>
                  </p:cNvSpPr>
                  <p:nvPr/>
                </p:nvSpPr>
                <p:spPr bwMode="auto">
                  <a:xfrm>
                    <a:off x="1092" y="3134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1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79" name="Oval 2868"/>
                <p:cNvSpPr>
                  <a:spLocks noChangeArrowheads="1"/>
                </p:cNvSpPr>
                <p:nvPr/>
              </p:nvSpPr>
              <p:spPr bwMode="auto">
                <a:xfrm>
                  <a:off x="1143" y="3119"/>
                  <a:ext cx="101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71" name="Group 2876"/>
              <p:cNvGrpSpPr>
                <a:grpSpLocks/>
              </p:cNvGrpSpPr>
              <p:nvPr/>
            </p:nvGrpSpPr>
            <p:grpSpPr bwMode="auto">
              <a:xfrm>
                <a:off x="962" y="2877"/>
                <a:ext cx="209" cy="277"/>
                <a:chOff x="962" y="2877"/>
                <a:chExt cx="209" cy="277"/>
              </a:xfrm>
            </p:grpSpPr>
            <p:grpSp>
              <p:nvGrpSpPr>
                <p:cNvPr id="972" name="Group 2874"/>
                <p:cNvGrpSpPr>
                  <a:grpSpLocks/>
                </p:cNvGrpSpPr>
                <p:nvPr/>
              </p:nvGrpSpPr>
              <p:grpSpPr bwMode="auto">
                <a:xfrm>
                  <a:off x="962" y="2877"/>
                  <a:ext cx="209" cy="277"/>
                  <a:chOff x="962" y="2877"/>
                  <a:chExt cx="209" cy="277"/>
                </a:xfrm>
              </p:grpSpPr>
              <p:sp>
                <p:nvSpPr>
                  <p:cNvPr id="974" name="Freeform 2870"/>
                  <p:cNvSpPr>
                    <a:spLocks/>
                  </p:cNvSpPr>
                  <p:nvPr/>
                </p:nvSpPr>
                <p:spPr bwMode="auto">
                  <a:xfrm>
                    <a:off x="963" y="2877"/>
                    <a:ext cx="208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1" y="2117"/>
                      </a:cxn>
                      <a:cxn ang="0">
                        <a:pos x="858" y="2303"/>
                      </a:cxn>
                      <a:cxn ang="0">
                        <a:pos x="1717" y="2131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7">
                        <a:moveTo>
                          <a:pt x="876" y="4"/>
                        </a:moveTo>
                        <a:cubicBezTo>
                          <a:pt x="402" y="0"/>
                          <a:pt x="17" y="77"/>
                          <a:pt x="16" y="176"/>
                        </a:cubicBezTo>
                        <a:lnTo>
                          <a:pt x="1" y="2117"/>
                        </a:lnTo>
                        <a:cubicBezTo>
                          <a:pt x="0" y="2216"/>
                          <a:pt x="383" y="2300"/>
                          <a:pt x="858" y="2303"/>
                        </a:cubicBezTo>
                        <a:cubicBezTo>
                          <a:pt x="1332" y="2307"/>
                          <a:pt x="1716" y="2230"/>
                          <a:pt x="1717" y="2131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7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75" name="Freeform 2871"/>
                  <p:cNvSpPr>
                    <a:spLocks/>
                  </p:cNvSpPr>
                  <p:nvPr/>
                </p:nvSpPr>
                <p:spPr bwMode="auto">
                  <a:xfrm>
                    <a:off x="964" y="2877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0" y="176"/>
                      </a:cxn>
                      <a:cxn ang="0">
                        <a:pos x="857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0" y="176"/>
                      </a:cxn>
                    </a:cxnLst>
                    <a:rect l="0" t="0" r="r" b="b"/>
                    <a:pathLst>
                      <a:path w="1718" h="366">
                        <a:moveTo>
                          <a:pt x="0" y="176"/>
                        </a:moveTo>
                        <a:cubicBezTo>
                          <a:pt x="0" y="275"/>
                          <a:pt x="383" y="358"/>
                          <a:pt x="857" y="362"/>
                        </a:cubicBezTo>
                        <a:cubicBezTo>
                          <a:pt x="1331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7"/>
                          <a:pt x="860" y="4"/>
                        </a:cubicBezTo>
                        <a:cubicBezTo>
                          <a:pt x="386" y="0"/>
                          <a:pt x="1" y="77"/>
                          <a:pt x="0" y="176"/>
                        </a:cubicBezTo>
                      </a:path>
                    </a:pathLst>
                  </a:custGeom>
                  <a:solidFill>
                    <a:srgbClr val="5B5B5B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76" name="Freeform 2872"/>
                  <p:cNvSpPr>
                    <a:spLocks/>
                  </p:cNvSpPr>
                  <p:nvPr/>
                </p:nvSpPr>
                <p:spPr bwMode="auto">
                  <a:xfrm>
                    <a:off x="962" y="2877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1" y="2117"/>
                      </a:cxn>
                      <a:cxn ang="0">
                        <a:pos x="858" y="2303"/>
                      </a:cxn>
                      <a:cxn ang="0">
                        <a:pos x="1717" y="2131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7">
                        <a:moveTo>
                          <a:pt x="876" y="4"/>
                        </a:moveTo>
                        <a:cubicBezTo>
                          <a:pt x="402" y="0"/>
                          <a:pt x="17" y="77"/>
                          <a:pt x="16" y="176"/>
                        </a:cubicBezTo>
                        <a:lnTo>
                          <a:pt x="1" y="2117"/>
                        </a:lnTo>
                        <a:cubicBezTo>
                          <a:pt x="0" y="2216"/>
                          <a:pt x="383" y="2300"/>
                          <a:pt x="858" y="2303"/>
                        </a:cubicBezTo>
                        <a:cubicBezTo>
                          <a:pt x="1332" y="2307"/>
                          <a:pt x="1716" y="2230"/>
                          <a:pt x="1717" y="2131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7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77" name="Freeform 2873"/>
                  <p:cNvSpPr>
                    <a:spLocks/>
                  </p:cNvSpPr>
                  <p:nvPr/>
                </p:nvSpPr>
                <p:spPr bwMode="auto">
                  <a:xfrm>
                    <a:off x="964" y="2898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2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73" name="Oval 2875"/>
                <p:cNvSpPr>
                  <a:spLocks noChangeArrowheads="1"/>
                </p:cNvSpPr>
                <p:nvPr/>
              </p:nvSpPr>
              <p:spPr bwMode="auto">
                <a:xfrm>
                  <a:off x="1014" y="2883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13" name="Group 2920"/>
            <p:cNvGrpSpPr>
              <a:grpSpLocks/>
            </p:cNvGrpSpPr>
            <p:nvPr/>
          </p:nvGrpSpPr>
          <p:grpSpPr bwMode="auto">
            <a:xfrm>
              <a:off x="1119188" y="4256088"/>
              <a:ext cx="1174750" cy="1187450"/>
              <a:chOff x="705" y="2681"/>
              <a:chExt cx="740" cy="748"/>
            </a:xfrm>
          </p:grpSpPr>
          <p:grpSp>
            <p:nvGrpSpPr>
              <p:cNvPr id="927" name="Group 2884"/>
              <p:cNvGrpSpPr>
                <a:grpSpLocks/>
              </p:cNvGrpSpPr>
              <p:nvPr/>
            </p:nvGrpSpPr>
            <p:grpSpPr bwMode="auto">
              <a:xfrm>
                <a:off x="1236" y="3152"/>
                <a:ext cx="209" cy="277"/>
                <a:chOff x="1236" y="3152"/>
                <a:chExt cx="209" cy="277"/>
              </a:xfrm>
            </p:grpSpPr>
            <p:grpSp>
              <p:nvGrpSpPr>
                <p:cNvPr id="963" name="Group 2882"/>
                <p:cNvGrpSpPr>
                  <a:grpSpLocks/>
                </p:cNvGrpSpPr>
                <p:nvPr/>
              </p:nvGrpSpPr>
              <p:grpSpPr bwMode="auto">
                <a:xfrm>
                  <a:off x="1236" y="3152"/>
                  <a:ext cx="209" cy="277"/>
                  <a:chOff x="1236" y="3152"/>
                  <a:chExt cx="209" cy="277"/>
                </a:xfrm>
              </p:grpSpPr>
              <p:sp>
                <p:nvSpPr>
                  <p:cNvPr id="965" name="Freeform 2878"/>
                  <p:cNvSpPr>
                    <a:spLocks/>
                  </p:cNvSpPr>
                  <p:nvPr/>
                </p:nvSpPr>
                <p:spPr bwMode="auto">
                  <a:xfrm>
                    <a:off x="1236" y="3152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4D4D4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66" name="Freeform 2879"/>
                  <p:cNvSpPr>
                    <a:spLocks/>
                  </p:cNvSpPr>
                  <p:nvPr/>
                </p:nvSpPr>
                <p:spPr bwMode="auto">
                  <a:xfrm>
                    <a:off x="1238" y="3152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3" y="359"/>
                          <a:pt x="858" y="362"/>
                        </a:cubicBezTo>
                        <a:cubicBezTo>
                          <a:pt x="1332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8"/>
                          <a:pt x="860" y="4"/>
                        </a:cubicBezTo>
                        <a:cubicBezTo>
                          <a:pt x="386" y="0"/>
                          <a:pt x="1" y="78"/>
                          <a:pt x="1" y="176"/>
                        </a:cubicBezTo>
                      </a:path>
                    </a:pathLst>
                  </a:custGeom>
                  <a:solidFill>
                    <a:srgbClr val="70707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67" name="Freeform 2880"/>
                  <p:cNvSpPr>
                    <a:spLocks/>
                  </p:cNvSpPr>
                  <p:nvPr/>
                </p:nvSpPr>
                <p:spPr bwMode="auto">
                  <a:xfrm>
                    <a:off x="1236" y="3152"/>
                    <a:ext cx="208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68" name="Freeform 2881"/>
                  <p:cNvSpPr>
                    <a:spLocks/>
                  </p:cNvSpPr>
                  <p:nvPr/>
                </p:nvSpPr>
                <p:spPr bwMode="auto">
                  <a:xfrm>
                    <a:off x="1238" y="3173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1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64" name="Oval 2883"/>
                <p:cNvSpPr>
                  <a:spLocks noChangeArrowheads="1"/>
                </p:cNvSpPr>
                <p:nvPr/>
              </p:nvSpPr>
              <p:spPr bwMode="auto">
                <a:xfrm>
                  <a:off x="1289" y="3158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28" name="Group 2891"/>
              <p:cNvGrpSpPr>
                <a:grpSpLocks/>
              </p:cNvGrpSpPr>
              <p:nvPr/>
            </p:nvGrpSpPr>
            <p:grpSpPr bwMode="auto">
              <a:xfrm>
                <a:off x="975" y="3152"/>
                <a:ext cx="209" cy="277"/>
                <a:chOff x="975" y="3152"/>
                <a:chExt cx="209" cy="277"/>
              </a:xfrm>
            </p:grpSpPr>
            <p:grpSp>
              <p:nvGrpSpPr>
                <p:cNvPr id="957" name="Group 2889"/>
                <p:cNvGrpSpPr>
                  <a:grpSpLocks/>
                </p:cNvGrpSpPr>
                <p:nvPr/>
              </p:nvGrpSpPr>
              <p:grpSpPr bwMode="auto">
                <a:xfrm>
                  <a:off x="975" y="3152"/>
                  <a:ext cx="209" cy="277"/>
                  <a:chOff x="975" y="3152"/>
                  <a:chExt cx="209" cy="277"/>
                </a:xfrm>
              </p:grpSpPr>
              <p:sp>
                <p:nvSpPr>
                  <p:cNvPr id="959" name="Freeform 2885"/>
                  <p:cNvSpPr>
                    <a:spLocks/>
                  </p:cNvSpPr>
                  <p:nvPr/>
                </p:nvSpPr>
                <p:spPr bwMode="auto">
                  <a:xfrm>
                    <a:off x="975" y="3152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4D4D4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60" name="Freeform 2886"/>
                  <p:cNvSpPr>
                    <a:spLocks/>
                  </p:cNvSpPr>
                  <p:nvPr/>
                </p:nvSpPr>
                <p:spPr bwMode="auto">
                  <a:xfrm>
                    <a:off x="977" y="3152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3" y="359"/>
                          <a:pt x="858" y="362"/>
                        </a:cubicBezTo>
                        <a:cubicBezTo>
                          <a:pt x="1332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8"/>
                          <a:pt x="860" y="4"/>
                        </a:cubicBezTo>
                        <a:cubicBezTo>
                          <a:pt x="386" y="0"/>
                          <a:pt x="1" y="78"/>
                          <a:pt x="1" y="176"/>
                        </a:cubicBezTo>
                      </a:path>
                    </a:pathLst>
                  </a:custGeom>
                  <a:solidFill>
                    <a:srgbClr val="70707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61" name="Freeform 2887"/>
                  <p:cNvSpPr>
                    <a:spLocks/>
                  </p:cNvSpPr>
                  <p:nvPr/>
                </p:nvSpPr>
                <p:spPr bwMode="auto">
                  <a:xfrm>
                    <a:off x="975" y="3152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62" name="Freeform 2888"/>
                  <p:cNvSpPr>
                    <a:spLocks/>
                  </p:cNvSpPr>
                  <p:nvPr/>
                </p:nvSpPr>
                <p:spPr bwMode="auto">
                  <a:xfrm>
                    <a:off x="977" y="3173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1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58" name="Oval 2890"/>
                <p:cNvSpPr>
                  <a:spLocks noChangeArrowheads="1"/>
                </p:cNvSpPr>
                <p:nvPr/>
              </p:nvSpPr>
              <p:spPr bwMode="auto">
                <a:xfrm>
                  <a:off x="1028" y="3158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29" name="Group 2898"/>
              <p:cNvGrpSpPr>
                <a:grpSpLocks/>
              </p:cNvGrpSpPr>
              <p:nvPr/>
            </p:nvGrpSpPr>
            <p:grpSpPr bwMode="auto">
              <a:xfrm>
                <a:off x="705" y="3149"/>
                <a:ext cx="209" cy="277"/>
                <a:chOff x="705" y="3149"/>
                <a:chExt cx="209" cy="277"/>
              </a:xfrm>
            </p:grpSpPr>
            <p:grpSp>
              <p:nvGrpSpPr>
                <p:cNvPr id="951" name="Group 2896"/>
                <p:cNvGrpSpPr>
                  <a:grpSpLocks/>
                </p:cNvGrpSpPr>
                <p:nvPr/>
              </p:nvGrpSpPr>
              <p:grpSpPr bwMode="auto">
                <a:xfrm>
                  <a:off x="705" y="3149"/>
                  <a:ext cx="209" cy="277"/>
                  <a:chOff x="705" y="3149"/>
                  <a:chExt cx="209" cy="277"/>
                </a:xfrm>
              </p:grpSpPr>
              <p:sp>
                <p:nvSpPr>
                  <p:cNvPr id="953" name="Freeform 2892"/>
                  <p:cNvSpPr>
                    <a:spLocks/>
                  </p:cNvSpPr>
                  <p:nvPr/>
                </p:nvSpPr>
                <p:spPr bwMode="auto">
                  <a:xfrm>
                    <a:off x="705" y="3149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4D4D4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54" name="Freeform 2893"/>
                  <p:cNvSpPr>
                    <a:spLocks/>
                  </p:cNvSpPr>
                  <p:nvPr/>
                </p:nvSpPr>
                <p:spPr bwMode="auto">
                  <a:xfrm>
                    <a:off x="707" y="3149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3" y="359"/>
                          <a:pt x="858" y="362"/>
                        </a:cubicBezTo>
                        <a:cubicBezTo>
                          <a:pt x="1332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8"/>
                          <a:pt x="860" y="4"/>
                        </a:cubicBezTo>
                        <a:cubicBezTo>
                          <a:pt x="386" y="0"/>
                          <a:pt x="1" y="78"/>
                          <a:pt x="1" y="176"/>
                        </a:cubicBezTo>
                      </a:path>
                    </a:pathLst>
                  </a:custGeom>
                  <a:solidFill>
                    <a:srgbClr val="70707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55" name="Freeform 2894"/>
                  <p:cNvSpPr>
                    <a:spLocks/>
                  </p:cNvSpPr>
                  <p:nvPr/>
                </p:nvSpPr>
                <p:spPr bwMode="auto">
                  <a:xfrm>
                    <a:off x="705" y="3149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56" name="Freeform 2895"/>
                  <p:cNvSpPr>
                    <a:spLocks/>
                  </p:cNvSpPr>
                  <p:nvPr/>
                </p:nvSpPr>
                <p:spPr bwMode="auto">
                  <a:xfrm>
                    <a:off x="707" y="3170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03" y="22"/>
                      </a:cxn>
                      <a:cxn ang="0">
                        <a:pos x="206" y="1"/>
                      </a:cxn>
                    </a:cxnLst>
                    <a:rect l="0" t="0" r="r" b="b"/>
                    <a:pathLst>
                      <a:path w="206" h="23">
                        <a:moveTo>
                          <a:pt x="1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52" name="Oval 2897"/>
                <p:cNvSpPr>
                  <a:spLocks noChangeArrowheads="1"/>
                </p:cNvSpPr>
                <p:nvPr/>
              </p:nvSpPr>
              <p:spPr bwMode="auto">
                <a:xfrm>
                  <a:off x="758" y="3155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30" name="Group 2905"/>
              <p:cNvGrpSpPr>
                <a:grpSpLocks/>
              </p:cNvGrpSpPr>
              <p:nvPr/>
            </p:nvGrpSpPr>
            <p:grpSpPr bwMode="auto">
              <a:xfrm>
                <a:off x="1124" y="2927"/>
                <a:ext cx="209" cy="277"/>
                <a:chOff x="1124" y="2927"/>
                <a:chExt cx="209" cy="277"/>
              </a:xfrm>
            </p:grpSpPr>
            <p:grpSp>
              <p:nvGrpSpPr>
                <p:cNvPr id="945" name="Group 2903"/>
                <p:cNvGrpSpPr>
                  <a:grpSpLocks/>
                </p:cNvGrpSpPr>
                <p:nvPr/>
              </p:nvGrpSpPr>
              <p:grpSpPr bwMode="auto">
                <a:xfrm>
                  <a:off x="1124" y="2927"/>
                  <a:ext cx="209" cy="277"/>
                  <a:chOff x="1124" y="2927"/>
                  <a:chExt cx="209" cy="277"/>
                </a:xfrm>
              </p:grpSpPr>
              <p:sp>
                <p:nvSpPr>
                  <p:cNvPr id="947" name="Freeform 2899"/>
                  <p:cNvSpPr>
                    <a:spLocks/>
                  </p:cNvSpPr>
                  <p:nvPr/>
                </p:nvSpPr>
                <p:spPr bwMode="auto">
                  <a:xfrm>
                    <a:off x="1125" y="2927"/>
                    <a:ext cx="208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7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6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3" y="2300"/>
                          <a:pt x="858" y="2304"/>
                        </a:cubicBezTo>
                        <a:cubicBezTo>
                          <a:pt x="1332" y="2308"/>
                          <a:pt x="1716" y="2231"/>
                          <a:pt x="1717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4D4D4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48" name="Freeform 2900"/>
                  <p:cNvSpPr>
                    <a:spLocks/>
                  </p:cNvSpPr>
                  <p:nvPr/>
                </p:nvSpPr>
                <p:spPr bwMode="auto">
                  <a:xfrm>
                    <a:off x="1126" y="2927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0" y="176"/>
                      </a:cxn>
                      <a:cxn ang="0">
                        <a:pos x="857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0" y="176"/>
                      </a:cxn>
                    </a:cxnLst>
                    <a:rect l="0" t="0" r="r" b="b"/>
                    <a:pathLst>
                      <a:path w="1718" h="366">
                        <a:moveTo>
                          <a:pt x="0" y="176"/>
                        </a:moveTo>
                        <a:cubicBezTo>
                          <a:pt x="0" y="275"/>
                          <a:pt x="383" y="359"/>
                          <a:pt x="857" y="362"/>
                        </a:cubicBezTo>
                        <a:cubicBezTo>
                          <a:pt x="1331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8"/>
                          <a:pt x="860" y="4"/>
                        </a:cubicBezTo>
                        <a:cubicBezTo>
                          <a:pt x="386" y="0"/>
                          <a:pt x="1" y="78"/>
                          <a:pt x="0" y="176"/>
                        </a:cubicBezTo>
                      </a:path>
                    </a:pathLst>
                  </a:custGeom>
                  <a:solidFill>
                    <a:srgbClr val="70707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49" name="Freeform 2901"/>
                  <p:cNvSpPr>
                    <a:spLocks/>
                  </p:cNvSpPr>
                  <p:nvPr/>
                </p:nvSpPr>
                <p:spPr bwMode="auto">
                  <a:xfrm>
                    <a:off x="1124" y="2927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7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6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3" y="2300"/>
                          <a:pt x="858" y="2304"/>
                        </a:cubicBezTo>
                        <a:cubicBezTo>
                          <a:pt x="1332" y="2308"/>
                          <a:pt x="1716" y="2231"/>
                          <a:pt x="1717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50" name="Freeform 2902"/>
                  <p:cNvSpPr>
                    <a:spLocks/>
                  </p:cNvSpPr>
                  <p:nvPr/>
                </p:nvSpPr>
                <p:spPr bwMode="auto">
                  <a:xfrm>
                    <a:off x="1126" y="2948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1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46" name="Oval 2904"/>
                <p:cNvSpPr>
                  <a:spLocks noChangeArrowheads="1"/>
                </p:cNvSpPr>
                <p:nvPr/>
              </p:nvSpPr>
              <p:spPr bwMode="auto">
                <a:xfrm>
                  <a:off x="1176" y="2933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31" name="Group 2912"/>
              <p:cNvGrpSpPr>
                <a:grpSpLocks/>
              </p:cNvGrpSpPr>
              <p:nvPr/>
            </p:nvGrpSpPr>
            <p:grpSpPr bwMode="auto">
              <a:xfrm>
                <a:off x="851" y="2916"/>
                <a:ext cx="208" cy="277"/>
                <a:chOff x="851" y="2916"/>
                <a:chExt cx="208" cy="277"/>
              </a:xfrm>
            </p:grpSpPr>
            <p:grpSp>
              <p:nvGrpSpPr>
                <p:cNvPr id="939" name="Group 2910"/>
                <p:cNvGrpSpPr>
                  <a:grpSpLocks/>
                </p:cNvGrpSpPr>
                <p:nvPr/>
              </p:nvGrpSpPr>
              <p:grpSpPr bwMode="auto">
                <a:xfrm>
                  <a:off x="851" y="2916"/>
                  <a:ext cx="208" cy="277"/>
                  <a:chOff x="851" y="2916"/>
                  <a:chExt cx="208" cy="277"/>
                </a:xfrm>
              </p:grpSpPr>
              <p:sp>
                <p:nvSpPr>
                  <p:cNvPr id="941" name="Freeform 2906"/>
                  <p:cNvSpPr>
                    <a:spLocks/>
                  </p:cNvSpPr>
                  <p:nvPr/>
                </p:nvSpPr>
                <p:spPr bwMode="auto">
                  <a:xfrm>
                    <a:off x="851" y="2916"/>
                    <a:ext cx="208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0" y="2117"/>
                      </a:cxn>
                      <a:cxn ang="0">
                        <a:pos x="857" y="2303"/>
                      </a:cxn>
                      <a:cxn ang="0">
                        <a:pos x="1717" y="2131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3" h="2307">
                        <a:moveTo>
                          <a:pt x="876" y="4"/>
                        </a:moveTo>
                        <a:cubicBezTo>
                          <a:pt x="402" y="0"/>
                          <a:pt x="17" y="77"/>
                          <a:pt x="16" y="176"/>
                        </a:cubicBezTo>
                        <a:lnTo>
                          <a:pt x="0" y="2117"/>
                        </a:lnTo>
                        <a:cubicBezTo>
                          <a:pt x="0" y="2216"/>
                          <a:pt x="383" y="2300"/>
                          <a:pt x="857" y="2303"/>
                        </a:cubicBezTo>
                        <a:cubicBezTo>
                          <a:pt x="1331" y="2307"/>
                          <a:pt x="1716" y="2230"/>
                          <a:pt x="1717" y="2131"/>
                        </a:cubicBezTo>
                        <a:lnTo>
                          <a:pt x="1733" y="190"/>
                        </a:lnTo>
                        <a:cubicBezTo>
                          <a:pt x="1733" y="91"/>
                          <a:pt x="1350" y="7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4D4D4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42" name="Freeform 2907"/>
                  <p:cNvSpPr>
                    <a:spLocks/>
                  </p:cNvSpPr>
                  <p:nvPr/>
                </p:nvSpPr>
                <p:spPr bwMode="auto">
                  <a:xfrm>
                    <a:off x="852" y="2916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8" y="190"/>
                      </a:cxn>
                      <a:cxn ang="0">
                        <a:pos x="861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4" y="358"/>
                          <a:pt x="858" y="362"/>
                        </a:cubicBezTo>
                        <a:cubicBezTo>
                          <a:pt x="1332" y="366"/>
                          <a:pt x="1717" y="289"/>
                          <a:pt x="1718" y="190"/>
                        </a:cubicBezTo>
                        <a:cubicBezTo>
                          <a:pt x="1718" y="91"/>
                          <a:pt x="1335" y="7"/>
                          <a:pt x="861" y="4"/>
                        </a:cubicBezTo>
                        <a:cubicBezTo>
                          <a:pt x="387" y="0"/>
                          <a:pt x="2" y="77"/>
                          <a:pt x="1" y="176"/>
                        </a:cubicBezTo>
                      </a:path>
                    </a:pathLst>
                  </a:custGeom>
                  <a:solidFill>
                    <a:srgbClr val="70707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43" name="Freeform 2908"/>
                  <p:cNvSpPr>
                    <a:spLocks/>
                  </p:cNvSpPr>
                  <p:nvPr/>
                </p:nvSpPr>
                <p:spPr bwMode="auto">
                  <a:xfrm>
                    <a:off x="851" y="2916"/>
                    <a:ext cx="207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6" y="176"/>
                      </a:cxn>
                      <a:cxn ang="0">
                        <a:pos x="0" y="2117"/>
                      </a:cxn>
                      <a:cxn ang="0">
                        <a:pos x="857" y="2303"/>
                      </a:cxn>
                      <a:cxn ang="0">
                        <a:pos x="1717" y="2131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3" h="2307">
                        <a:moveTo>
                          <a:pt x="876" y="4"/>
                        </a:moveTo>
                        <a:cubicBezTo>
                          <a:pt x="402" y="0"/>
                          <a:pt x="17" y="77"/>
                          <a:pt x="16" y="176"/>
                        </a:cubicBezTo>
                        <a:lnTo>
                          <a:pt x="0" y="2117"/>
                        </a:lnTo>
                        <a:cubicBezTo>
                          <a:pt x="0" y="2216"/>
                          <a:pt x="383" y="2300"/>
                          <a:pt x="857" y="2303"/>
                        </a:cubicBezTo>
                        <a:cubicBezTo>
                          <a:pt x="1331" y="2307"/>
                          <a:pt x="1716" y="2230"/>
                          <a:pt x="1717" y="2131"/>
                        </a:cubicBezTo>
                        <a:lnTo>
                          <a:pt x="1733" y="190"/>
                        </a:lnTo>
                        <a:cubicBezTo>
                          <a:pt x="1733" y="91"/>
                          <a:pt x="1350" y="7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44" name="Freeform 2909"/>
                  <p:cNvSpPr>
                    <a:spLocks/>
                  </p:cNvSpPr>
                  <p:nvPr/>
                </p:nvSpPr>
                <p:spPr bwMode="auto">
                  <a:xfrm>
                    <a:off x="852" y="2937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2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2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40" name="Oval 2911"/>
                <p:cNvSpPr>
                  <a:spLocks noChangeArrowheads="1"/>
                </p:cNvSpPr>
                <p:nvPr/>
              </p:nvSpPr>
              <p:spPr bwMode="auto">
                <a:xfrm>
                  <a:off x="903" y="2922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32" name="Group 2919"/>
              <p:cNvGrpSpPr>
                <a:grpSpLocks/>
              </p:cNvGrpSpPr>
              <p:nvPr/>
            </p:nvGrpSpPr>
            <p:grpSpPr bwMode="auto">
              <a:xfrm>
                <a:off x="990" y="2681"/>
                <a:ext cx="209" cy="277"/>
                <a:chOff x="990" y="2681"/>
                <a:chExt cx="209" cy="277"/>
              </a:xfrm>
            </p:grpSpPr>
            <p:grpSp>
              <p:nvGrpSpPr>
                <p:cNvPr id="933" name="Group 2917"/>
                <p:cNvGrpSpPr>
                  <a:grpSpLocks/>
                </p:cNvGrpSpPr>
                <p:nvPr/>
              </p:nvGrpSpPr>
              <p:grpSpPr bwMode="auto">
                <a:xfrm>
                  <a:off x="990" y="2681"/>
                  <a:ext cx="209" cy="277"/>
                  <a:chOff x="990" y="2681"/>
                  <a:chExt cx="209" cy="277"/>
                </a:xfrm>
              </p:grpSpPr>
              <p:sp>
                <p:nvSpPr>
                  <p:cNvPr id="935" name="Freeform 2913"/>
                  <p:cNvSpPr>
                    <a:spLocks/>
                  </p:cNvSpPr>
                  <p:nvPr/>
                </p:nvSpPr>
                <p:spPr bwMode="auto">
                  <a:xfrm>
                    <a:off x="990" y="2681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solidFill>
                    <a:srgbClr val="4D4D4D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36" name="Freeform 2914"/>
                  <p:cNvSpPr>
                    <a:spLocks/>
                  </p:cNvSpPr>
                  <p:nvPr/>
                </p:nvSpPr>
                <p:spPr bwMode="auto">
                  <a:xfrm>
                    <a:off x="992" y="2681"/>
                    <a:ext cx="207" cy="44"/>
                  </a:xfrm>
                  <a:custGeom>
                    <a:avLst/>
                    <a:gdLst/>
                    <a:ahLst/>
                    <a:cxnLst>
                      <a:cxn ang="0">
                        <a:pos x="1" y="176"/>
                      </a:cxn>
                      <a:cxn ang="0">
                        <a:pos x="858" y="362"/>
                      </a:cxn>
                      <a:cxn ang="0">
                        <a:pos x="1717" y="190"/>
                      </a:cxn>
                      <a:cxn ang="0">
                        <a:pos x="860" y="4"/>
                      </a:cxn>
                      <a:cxn ang="0">
                        <a:pos x="1" y="176"/>
                      </a:cxn>
                    </a:cxnLst>
                    <a:rect l="0" t="0" r="r" b="b"/>
                    <a:pathLst>
                      <a:path w="1718" h="366">
                        <a:moveTo>
                          <a:pt x="1" y="176"/>
                        </a:moveTo>
                        <a:cubicBezTo>
                          <a:pt x="0" y="275"/>
                          <a:pt x="383" y="359"/>
                          <a:pt x="858" y="362"/>
                        </a:cubicBezTo>
                        <a:cubicBezTo>
                          <a:pt x="1332" y="366"/>
                          <a:pt x="1716" y="289"/>
                          <a:pt x="1717" y="190"/>
                        </a:cubicBezTo>
                        <a:cubicBezTo>
                          <a:pt x="1718" y="91"/>
                          <a:pt x="1334" y="8"/>
                          <a:pt x="860" y="4"/>
                        </a:cubicBezTo>
                        <a:cubicBezTo>
                          <a:pt x="386" y="0"/>
                          <a:pt x="1" y="78"/>
                          <a:pt x="1" y="176"/>
                        </a:cubicBezTo>
                      </a:path>
                    </a:pathLst>
                  </a:custGeom>
                  <a:solidFill>
                    <a:srgbClr val="70707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37" name="Freeform 2915"/>
                  <p:cNvSpPr>
                    <a:spLocks/>
                  </p:cNvSpPr>
                  <p:nvPr/>
                </p:nvSpPr>
                <p:spPr bwMode="auto">
                  <a:xfrm>
                    <a:off x="990" y="2681"/>
                    <a:ext cx="209" cy="277"/>
                  </a:xfrm>
                  <a:custGeom>
                    <a:avLst/>
                    <a:gdLst/>
                    <a:ahLst/>
                    <a:cxnLst>
                      <a:cxn ang="0">
                        <a:pos x="876" y="4"/>
                      </a:cxn>
                      <a:cxn ang="0">
                        <a:pos x="17" y="176"/>
                      </a:cxn>
                      <a:cxn ang="0">
                        <a:pos x="1" y="2118"/>
                      </a:cxn>
                      <a:cxn ang="0">
                        <a:pos x="858" y="2304"/>
                      </a:cxn>
                      <a:cxn ang="0">
                        <a:pos x="1718" y="2132"/>
                      </a:cxn>
                      <a:cxn ang="0">
                        <a:pos x="1733" y="190"/>
                      </a:cxn>
                      <a:cxn ang="0">
                        <a:pos x="876" y="4"/>
                      </a:cxn>
                    </a:cxnLst>
                    <a:rect l="0" t="0" r="r" b="b"/>
                    <a:pathLst>
                      <a:path w="1734" h="2308">
                        <a:moveTo>
                          <a:pt x="876" y="4"/>
                        </a:moveTo>
                        <a:cubicBezTo>
                          <a:pt x="402" y="0"/>
                          <a:pt x="17" y="78"/>
                          <a:pt x="17" y="176"/>
                        </a:cubicBezTo>
                        <a:lnTo>
                          <a:pt x="1" y="2118"/>
                        </a:lnTo>
                        <a:cubicBezTo>
                          <a:pt x="0" y="2217"/>
                          <a:pt x="384" y="2300"/>
                          <a:pt x="858" y="2304"/>
                        </a:cubicBezTo>
                        <a:cubicBezTo>
                          <a:pt x="1332" y="2308"/>
                          <a:pt x="1717" y="2231"/>
                          <a:pt x="1718" y="2132"/>
                        </a:cubicBezTo>
                        <a:lnTo>
                          <a:pt x="1733" y="190"/>
                        </a:lnTo>
                        <a:cubicBezTo>
                          <a:pt x="1734" y="91"/>
                          <a:pt x="1350" y="8"/>
                          <a:pt x="876" y="4"/>
                        </a:cubicBezTo>
                        <a:close/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938" name="Freeform 2916"/>
                  <p:cNvSpPr>
                    <a:spLocks/>
                  </p:cNvSpPr>
                  <p:nvPr/>
                </p:nvSpPr>
                <p:spPr bwMode="auto">
                  <a:xfrm>
                    <a:off x="992" y="2702"/>
                    <a:ext cx="206" cy="2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3" y="22"/>
                      </a:cxn>
                      <a:cxn ang="0">
                        <a:pos x="206" y="1"/>
                      </a:cxn>
                    </a:cxnLst>
                    <a:rect l="0" t="0" r="r" b="b"/>
                    <a:pathLst>
                      <a:path w="206" h="23">
                        <a:moveTo>
                          <a:pt x="0" y="0"/>
                        </a:moveTo>
                        <a:cubicBezTo>
                          <a:pt x="0" y="12"/>
                          <a:pt x="46" y="22"/>
                          <a:pt x="103" y="22"/>
                        </a:cubicBezTo>
                        <a:cubicBezTo>
                          <a:pt x="160" y="23"/>
                          <a:pt x="206" y="13"/>
                          <a:pt x="206" y="1"/>
                        </a:cubicBezTo>
                      </a:path>
                    </a:pathLst>
                  </a:custGeom>
                  <a:noFill/>
                  <a:ln w="1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34" name="Oval 2918"/>
                <p:cNvSpPr>
                  <a:spLocks noChangeArrowheads="1"/>
                </p:cNvSpPr>
                <p:nvPr/>
              </p:nvSpPr>
              <p:spPr bwMode="auto">
                <a:xfrm>
                  <a:off x="1043" y="2687"/>
                  <a:ext cx="102" cy="27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14" name="Group 2927"/>
            <p:cNvGrpSpPr>
              <a:grpSpLocks/>
            </p:cNvGrpSpPr>
            <p:nvPr/>
          </p:nvGrpSpPr>
          <p:grpSpPr bwMode="auto">
            <a:xfrm>
              <a:off x="1323975" y="4929188"/>
              <a:ext cx="331787" cy="439738"/>
              <a:chOff x="834" y="3105"/>
              <a:chExt cx="209" cy="277"/>
            </a:xfrm>
          </p:grpSpPr>
          <p:grpSp>
            <p:nvGrpSpPr>
              <p:cNvPr id="921" name="Group 2925"/>
              <p:cNvGrpSpPr>
                <a:grpSpLocks/>
              </p:cNvGrpSpPr>
              <p:nvPr/>
            </p:nvGrpSpPr>
            <p:grpSpPr bwMode="auto">
              <a:xfrm>
                <a:off x="834" y="3105"/>
                <a:ext cx="209" cy="277"/>
                <a:chOff x="834" y="3105"/>
                <a:chExt cx="209" cy="277"/>
              </a:xfrm>
            </p:grpSpPr>
            <p:sp>
              <p:nvSpPr>
                <p:cNvPr id="923" name="Freeform 2921"/>
                <p:cNvSpPr>
                  <a:spLocks/>
                </p:cNvSpPr>
                <p:nvPr/>
              </p:nvSpPr>
              <p:spPr bwMode="auto">
                <a:xfrm>
                  <a:off x="834" y="3105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7"/>
                    </a:cxn>
                    <a:cxn ang="0">
                      <a:pos x="858" y="2303"/>
                    </a:cxn>
                    <a:cxn ang="0">
                      <a:pos x="1718" y="2131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7">
                      <a:moveTo>
                        <a:pt x="876" y="4"/>
                      </a:moveTo>
                      <a:cubicBezTo>
                        <a:pt x="402" y="0"/>
                        <a:pt x="17" y="77"/>
                        <a:pt x="17" y="176"/>
                      </a:cubicBezTo>
                      <a:lnTo>
                        <a:pt x="1" y="2117"/>
                      </a:lnTo>
                      <a:cubicBezTo>
                        <a:pt x="0" y="2216"/>
                        <a:pt x="384" y="2300"/>
                        <a:pt x="858" y="2303"/>
                      </a:cubicBezTo>
                      <a:cubicBezTo>
                        <a:pt x="1332" y="2307"/>
                        <a:pt x="1717" y="2230"/>
                        <a:pt x="1718" y="2131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7"/>
                        <a:pt x="876" y="4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24" name="Freeform 2922"/>
                <p:cNvSpPr>
                  <a:spLocks/>
                </p:cNvSpPr>
                <p:nvPr/>
              </p:nvSpPr>
              <p:spPr bwMode="auto">
                <a:xfrm>
                  <a:off x="836" y="3105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3" y="358"/>
                        <a:pt x="858" y="362"/>
                      </a:cubicBezTo>
                      <a:cubicBezTo>
                        <a:pt x="1332" y="366"/>
                        <a:pt x="1716" y="289"/>
                        <a:pt x="1717" y="190"/>
                      </a:cubicBezTo>
                      <a:cubicBezTo>
                        <a:pt x="1718" y="91"/>
                        <a:pt x="1334" y="7"/>
                        <a:pt x="860" y="4"/>
                      </a:cubicBezTo>
                      <a:cubicBezTo>
                        <a:pt x="386" y="0"/>
                        <a:pt x="1" y="77"/>
                        <a:pt x="1" y="17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25" name="Freeform 2923"/>
                <p:cNvSpPr>
                  <a:spLocks/>
                </p:cNvSpPr>
                <p:nvPr/>
              </p:nvSpPr>
              <p:spPr bwMode="auto">
                <a:xfrm>
                  <a:off x="834" y="3105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7"/>
                    </a:cxn>
                    <a:cxn ang="0">
                      <a:pos x="858" y="2303"/>
                    </a:cxn>
                    <a:cxn ang="0">
                      <a:pos x="1718" y="2131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7">
                      <a:moveTo>
                        <a:pt x="876" y="4"/>
                      </a:moveTo>
                      <a:cubicBezTo>
                        <a:pt x="402" y="0"/>
                        <a:pt x="17" y="77"/>
                        <a:pt x="17" y="176"/>
                      </a:cubicBezTo>
                      <a:lnTo>
                        <a:pt x="1" y="2117"/>
                      </a:lnTo>
                      <a:cubicBezTo>
                        <a:pt x="0" y="2216"/>
                        <a:pt x="384" y="2300"/>
                        <a:pt x="858" y="2303"/>
                      </a:cubicBezTo>
                      <a:cubicBezTo>
                        <a:pt x="1332" y="2307"/>
                        <a:pt x="1717" y="2230"/>
                        <a:pt x="1718" y="2131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7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26" name="Freeform 2924"/>
                <p:cNvSpPr>
                  <a:spLocks/>
                </p:cNvSpPr>
                <p:nvPr/>
              </p:nvSpPr>
              <p:spPr bwMode="auto">
                <a:xfrm>
                  <a:off x="836" y="3126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2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922" name="Oval 2926"/>
              <p:cNvSpPr>
                <a:spLocks noChangeArrowheads="1"/>
              </p:cNvSpPr>
              <p:nvPr/>
            </p:nvSpPr>
            <p:spPr bwMode="auto">
              <a:xfrm>
                <a:off x="887" y="3111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15" name="Group 2934"/>
            <p:cNvGrpSpPr>
              <a:grpSpLocks/>
            </p:cNvGrpSpPr>
            <p:nvPr/>
          </p:nvGrpSpPr>
          <p:grpSpPr bwMode="auto">
            <a:xfrm>
              <a:off x="1731963" y="4941888"/>
              <a:ext cx="328612" cy="439738"/>
              <a:chOff x="1091" y="3113"/>
              <a:chExt cx="207" cy="277"/>
            </a:xfrm>
          </p:grpSpPr>
          <p:grpSp>
            <p:nvGrpSpPr>
              <p:cNvPr id="915" name="Group 2932"/>
              <p:cNvGrpSpPr>
                <a:grpSpLocks/>
              </p:cNvGrpSpPr>
              <p:nvPr/>
            </p:nvGrpSpPr>
            <p:grpSpPr bwMode="auto">
              <a:xfrm>
                <a:off x="1091" y="3113"/>
                <a:ext cx="207" cy="277"/>
                <a:chOff x="1091" y="3113"/>
                <a:chExt cx="207" cy="277"/>
              </a:xfrm>
            </p:grpSpPr>
            <p:sp>
              <p:nvSpPr>
                <p:cNvPr id="917" name="Freeform 2928"/>
                <p:cNvSpPr>
                  <a:spLocks/>
                </p:cNvSpPr>
                <p:nvPr/>
              </p:nvSpPr>
              <p:spPr bwMode="auto">
                <a:xfrm>
                  <a:off x="1091" y="3113"/>
                  <a:ext cx="207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0" y="2118"/>
                    </a:cxn>
                    <a:cxn ang="0">
                      <a:pos x="857" y="2304"/>
                    </a:cxn>
                    <a:cxn ang="0">
                      <a:pos x="1717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3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6" y="176"/>
                      </a:cubicBezTo>
                      <a:lnTo>
                        <a:pt x="0" y="2118"/>
                      </a:lnTo>
                      <a:cubicBezTo>
                        <a:pt x="0" y="2217"/>
                        <a:pt x="383" y="2300"/>
                        <a:pt x="857" y="2304"/>
                      </a:cubicBezTo>
                      <a:cubicBezTo>
                        <a:pt x="1331" y="2308"/>
                        <a:pt x="1716" y="2231"/>
                        <a:pt x="1717" y="2132"/>
                      </a:cubicBezTo>
                      <a:lnTo>
                        <a:pt x="1733" y="190"/>
                      </a:lnTo>
                      <a:cubicBezTo>
                        <a:pt x="1733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18" name="Freeform 2929"/>
                <p:cNvSpPr>
                  <a:spLocks/>
                </p:cNvSpPr>
                <p:nvPr/>
              </p:nvSpPr>
              <p:spPr bwMode="auto">
                <a:xfrm>
                  <a:off x="1092" y="3113"/>
                  <a:ext cx="206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8" y="190"/>
                    </a:cxn>
                    <a:cxn ang="0">
                      <a:pos x="861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4" y="359"/>
                        <a:pt x="858" y="362"/>
                      </a:cubicBezTo>
                      <a:cubicBezTo>
                        <a:pt x="1332" y="366"/>
                        <a:pt x="1717" y="289"/>
                        <a:pt x="1718" y="190"/>
                      </a:cubicBezTo>
                      <a:cubicBezTo>
                        <a:pt x="1718" y="91"/>
                        <a:pt x="1335" y="8"/>
                        <a:pt x="861" y="4"/>
                      </a:cubicBezTo>
                      <a:cubicBezTo>
                        <a:pt x="387" y="0"/>
                        <a:pt x="2" y="78"/>
                        <a:pt x="1" y="17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19" name="Freeform 2930"/>
                <p:cNvSpPr>
                  <a:spLocks/>
                </p:cNvSpPr>
                <p:nvPr/>
              </p:nvSpPr>
              <p:spPr bwMode="auto">
                <a:xfrm>
                  <a:off x="1091" y="3113"/>
                  <a:ext cx="207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0" y="2118"/>
                    </a:cxn>
                    <a:cxn ang="0">
                      <a:pos x="857" y="2304"/>
                    </a:cxn>
                    <a:cxn ang="0">
                      <a:pos x="1717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3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6" y="176"/>
                      </a:cubicBezTo>
                      <a:lnTo>
                        <a:pt x="0" y="2118"/>
                      </a:lnTo>
                      <a:cubicBezTo>
                        <a:pt x="0" y="2217"/>
                        <a:pt x="383" y="2300"/>
                        <a:pt x="857" y="2304"/>
                      </a:cubicBezTo>
                      <a:cubicBezTo>
                        <a:pt x="1331" y="2308"/>
                        <a:pt x="1716" y="2231"/>
                        <a:pt x="1717" y="2132"/>
                      </a:cubicBezTo>
                      <a:lnTo>
                        <a:pt x="1733" y="190"/>
                      </a:lnTo>
                      <a:cubicBezTo>
                        <a:pt x="1733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20" name="Freeform 2931"/>
                <p:cNvSpPr>
                  <a:spLocks/>
                </p:cNvSpPr>
                <p:nvPr/>
              </p:nvSpPr>
              <p:spPr bwMode="auto">
                <a:xfrm>
                  <a:off x="1092" y="3134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1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916" name="Oval 2933"/>
              <p:cNvSpPr>
                <a:spLocks noChangeArrowheads="1"/>
              </p:cNvSpPr>
              <p:nvPr/>
            </p:nvSpPr>
            <p:spPr bwMode="auto">
              <a:xfrm>
                <a:off x="1143" y="3119"/>
                <a:ext cx="101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16" name="Group 2941"/>
            <p:cNvGrpSpPr>
              <a:grpSpLocks/>
            </p:cNvGrpSpPr>
            <p:nvPr/>
          </p:nvGrpSpPr>
          <p:grpSpPr bwMode="auto">
            <a:xfrm>
              <a:off x="1527175" y="4567238"/>
              <a:ext cx="331787" cy="439738"/>
              <a:chOff x="962" y="2877"/>
              <a:chExt cx="209" cy="277"/>
            </a:xfrm>
          </p:grpSpPr>
          <p:grpSp>
            <p:nvGrpSpPr>
              <p:cNvPr id="909" name="Group 2939"/>
              <p:cNvGrpSpPr>
                <a:grpSpLocks/>
              </p:cNvGrpSpPr>
              <p:nvPr/>
            </p:nvGrpSpPr>
            <p:grpSpPr bwMode="auto">
              <a:xfrm>
                <a:off x="962" y="2877"/>
                <a:ext cx="209" cy="277"/>
                <a:chOff x="962" y="2877"/>
                <a:chExt cx="209" cy="277"/>
              </a:xfrm>
            </p:grpSpPr>
            <p:sp>
              <p:nvSpPr>
                <p:cNvPr id="911" name="Freeform 2935"/>
                <p:cNvSpPr>
                  <a:spLocks/>
                </p:cNvSpPr>
                <p:nvPr/>
              </p:nvSpPr>
              <p:spPr bwMode="auto">
                <a:xfrm>
                  <a:off x="963" y="2877"/>
                  <a:ext cx="208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1" y="2117"/>
                    </a:cxn>
                    <a:cxn ang="0">
                      <a:pos x="858" y="2303"/>
                    </a:cxn>
                    <a:cxn ang="0">
                      <a:pos x="1717" y="2131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7">
                      <a:moveTo>
                        <a:pt x="876" y="4"/>
                      </a:moveTo>
                      <a:cubicBezTo>
                        <a:pt x="402" y="0"/>
                        <a:pt x="17" y="77"/>
                        <a:pt x="16" y="176"/>
                      </a:cubicBezTo>
                      <a:lnTo>
                        <a:pt x="1" y="2117"/>
                      </a:lnTo>
                      <a:cubicBezTo>
                        <a:pt x="0" y="2216"/>
                        <a:pt x="383" y="2300"/>
                        <a:pt x="858" y="2303"/>
                      </a:cubicBezTo>
                      <a:cubicBezTo>
                        <a:pt x="1332" y="2307"/>
                        <a:pt x="1716" y="2230"/>
                        <a:pt x="1717" y="2131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7"/>
                        <a:pt x="876" y="4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12" name="Freeform 2936"/>
                <p:cNvSpPr>
                  <a:spLocks/>
                </p:cNvSpPr>
                <p:nvPr/>
              </p:nvSpPr>
              <p:spPr bwMode="auto">
                <a:xfrm>
                  <a:off x="964" y="2877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0" y="176"/>
                    </a:cxn>
                    <a:cxn ang="0">
                      <a:pos x="857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0" y="176"/>
                    </a:cxn>
                  </a:cxnLst>
                  <a:rect l="0" t="0" r="r" b="b"/>
                  <a:pathLst>
                    <a:path w="1718" h="366">
                      <a:moveTo>
                        <a:pt x="0" y="176"/>
                      </a:moveTo>
                      <a:cubicBezTo>
                        <a:pt x="0" y="275"/>
                        <a:pt x="383" y="358"/>
                        <a:pt x="857" y="362"/>
                      </a:cubicBezTo>
                      <a:cubicBezTo>
                        <a:pt x="1331" y="366"/>
                        <a:pt x="1716" y="289"/>
                        <a:pt x="1717" y="190"/>
                      </a:cubicBezTo>
                      <a:cubicBezTo>
                        <a:pt x="1718" y="91"/>
                        <a:pt x="1334" y="7"/>
                        <a:pt x="860" y="4"/>
                      </a:cubicBezTo>
                      <a:cubicBezTo>
                        <a:pt x="386" y="0"/>
                        <a:pt x="1" y="77"/>
                        <a:pt x="0" y="176"/>
                      </a:cubicBezTo>
                    </a:path>
                  </a:pathLst>
                </a:custGeom>
                <a:solidFill>
                  <a:srgbClr val="5B5B5B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13" name="Freeform 2937"/>
                <p:cNvSpPr>
                  <a:spLocks/>
                </p:cNvSpPr>
                <p:nvPr/>
              </p:nvSpPr>
              <p:spPr bwMode="auto">
                <a:xfrm>
                  <a:off x="962" y="2877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1" y="2117"/>
                    </a:cxn>
                    <a:cxn ang="0">
                      <a:pos x="858" y="2303"/>
                    </a:cxn>
                    <a:cxn ang="0">
                      <a:pos x="1717" y="2131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7">
                      <a:moveTo>
                        <a:pt x="876" y="4"/>
                      </a:moveTo>
                      <a:cubicBezTo>
                        <a:pt x="402" y="0"/>
                        <a:pt x="17" y="77"/>
                        <a:pt x="16" y="176"/>
                      </a:cubicBezTo>
                      <a:lnTo>
                        <a:pt x="1" y="2117"/>
                      </a:lnTo>
                      <a:cubicBezTo>
                        <a:pt x="0" y="2216"/>
                        <a:pt x="383" y="2300"/>
                        <a:pt x="858" y="2303"/>
                      </a:cubicBezTo>
                      <a:cubicBezTo>
                        <a:pt x="1332" y="2307"/>
                        <a:pt x="1716" y="2230"/>
                        <a:pt x="1717" y="2131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7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14" name="Freeform 2938"/>
                <p:cNvSpPr>
                  <a:spLocks/>
                </p:cNvSpPr>
                <p:nvPr/>
              </p:nvSpPr>
              <p:spPr bwMode="auto">
                <a:xfrm>
                  <a:off x="964" y="2898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2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910" name="Oval 2940"/>
              <p:cNvSpPr>
                <a:spLocks noChangeArrowheads="1"/>
              </p:cNvSpPr>
              <p:nvPr/>
            </p:nvSpPr>
            <p:spPr bwMode="auto">
              <a:xfrm>
                <a:off x="1014" y="2883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17" name="Group 2946"/>
            <p:cNvGrpSpPr>
              <a:grpSpLocks/>
            </p:cNvGrpSpPr>
            <p:nvPr/>
          </p:nvGrpSpPr>
          <p:grpSpPr bwMode="auto">
            <a:xfrm>
              <a:off x="1323975" y="4929188"/>
              <a:ext cx="331787" cy="439738"/>
              <a:chOff x="834" y="3105"/>
              <a:chExt cx="209" cy="277"/>
            </a:xfrm>
          </p:grpSpPr>
          <p:sp>
            <p:nvSpPr>
              <p:cNvPr id="905" name="Freeform 2942"/>
              <p:cNvSpPr>
                <a:spLocks/>
              </p:cNvSpPr>
              <p:nvPr/>
            </p:nvSpPr>
            <p:spPr bwMode="auto">
              <a:xfrm>
                <a:off x="834" y="3105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8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7" y="176"/>
                    </a:cubicBezTo>
                    <a:lnTo>
                      <a:pt x="1" y="2117"/>
                    </a:lnTo>
                    <a:cubicBezTo>
                      <a:pt x="0" y="2216"/>
                      <a:pt x="384" y="2300"/>
                      <a:pt x="858" y="2303"/>
                    </a:cubicBezTo>
                    <a:cubicBezTo>
                      <a:pt x="1332" y="2307"/>
                      <a:pt x="1717" y="2230"/>
                      <a:pt x="1718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6" name="Freeform 2943"/>
              <p:cNvSpPr>
                <a:spLocks/>
              </p:cNvSpPr>
              <p:nvPr/>
            </p:nvSpPr>
            <p:spPr bwMode="auto">
              <a:xfrm>
                <a:off x="836" y="3105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8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7"/>
                      <a:pt x="860" y="4"/>
                    </a:cubicBezTo>
                    <a:cubicBezTo>
                      <a:pt x="386" y="0"/>
                      <a:pt x="1" y="77"/>
                      <a:pt x="1" y="17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7" name="Freeform 2944"/>
              <p:cNvSpPr>
                <a:spLocks/>
              </p:cNvSpPr>
              <p:nvPr/>
            </p:nvSpPr>
            <p:spPr bwMode="auto">
              <a:xfrm>
                <a:off x="834" y="3105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8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7" y="176"/>
                    </a:cubicBezTo>
                    <a:lnTo>
                      <a:pt x="1" y="2117"/>
                    </a:lnTo>
                    <a:cubicBezTo>
                      <a:pt x="0" y="2216"/>
                      <a:pt x="384" y="2300"/>
                      <a:pt x="858" y="2303"/>
                    </a:cubicBezTo>
                    <a:cubicBezTo>
                      <a:pt x="1332" y="2307"/>
                      <a:pt x="1717" y="2230"/>
                      <a:pt x="1718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8" name="Freeform 2945"/>
              <p:cNvSpPr>
                <a:spLocks/>
              </p:cNvSpPr>
              <p:nvPr/>
            </p:nvSpPr>
            <p:spPr bwMode="auto">
              <a:xfrm>
                <a:off x="836" y="3126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2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18" name="Oval 2947"/>
            <p:cNvSpPr>
              <a:spLocks noChangeArrowheads="1"/>
            </p:cNvSpPr>
            <p:nvPr/>
          </p:nvSpPr>
          <p:spPr bwMode="auto">
            <a:xfrm>
              <a:off x="1408113" y="4938713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19" name="Group 2952"/>
            <p:cNvGrpSpPr>
              <a:grpSpLocks/>
            </p:cNvGrpSpPr>
            <p:nvPr/>
          </p:nvGrpSpPr>
          <p:grpSpPr bwMode="auto">
            <a:xfrm>
              <a:off x="1323975" y="4929188"/>
              <a:ext cx="331787" cy="439738"/>
              <a:chOff x="834" y="3105"/>
              <a:chExt cx="209" cy="277"/>
            </a:xfrm>
          </p:grpSpPr>
          <p:sp>
            <p:nvSpPr>
              <p:cNvPr id="901" name="Freeform 2948"/>
              <p:cNvSpPr>
                <a:spLocks/>
              </p:cNvSpPr>
              <p:nvPr/>
            </p:nvSpPr>
            <p:spPr bwMode="auto">
              <a:xfrm>
                <a:off x="834" y="3105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8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7" y="176"/>
                    </a:cubicBezTo>
                    <a:lnTo>
                      <a:pt x="1" y="2117"/>
                    </a:lnTo>
                    <a:cubicBezTo>
                      <a:pt x="0" y="2216"/>
                      <a:pt x="384" y="2300"/>
                      <a:pt x="858" y="2303"/>
                    </a:cubicBezTo>
                    <a:cubicBezTo>
                      <a:pt x="1332" y="2307"/>
                      <a:pt x="1717" y="2230"/>
                      <a:pt x="1718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2" name="Freeform 2949"/>
              <p:cNvSpPr>
                <a:spLocks/>
              </p:cNvSpPr>
              <p:nvPr/>
            </p:nvSpPr>
            <p:spPr bwMode="auto">
              <a:xfrm>
                <a:off x="836" y="3105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8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7"/>
                      <a:pt x="860" y="4"/>
                    </a:cubicBezTo>
                    <a:cubicBezTo>
                      <a:pt x="386" y="0"/>
                      <a:pt x="1" y="77"/>
                      <a:pt x="1" y="17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3" name="Freeform 2950"/>
              <p:cNvSpPr>
                <a:spLocks/>
              </p:cNvSpPr>
              <p:nvPr/>
            </p:nvSpPr>
            <p:spPr bwMode="auto">
              <a:xfrm>
                <a:off x="834" y="3105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8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7" y="176"/>
                    </a:cubicBezTo>
                    <a:lnTo>
                      <a:pt x="1" y="2117"/>
                    </a:lnTo>
                    <a:cubicBezTo>
                      <a:pt x="0" y="2216"/>
                      <a:pt x="384" y="2300"/>
                      <a:pt x="858" y="2303"/>
                    </a:cubicBezTo>
                    <a:cubicBezTo>
                      <a:pt x="1332" y="2307"/>
                      <a:pt x="1717" y="2230"/>
                      <a:pt x="1718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4" name="Freeform 2951"/>
              <p:cNvSpPr>
                <a:spLocks/>
              </p:cNvSpPr>
              <p:nvPr/>
            </p:nvSpPr>
            <p:spPr bwMode="auto">
              <a:xfrm>
                <a:off x="836" y="3126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2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20" name="Oval 2953"/>
            <p:cNvSpPr>
              <a:spLocks noChangeArrowheads="1"/>
            </p:cNvSpPr>
            <p:nvPr/>
          </p:nvSpPr>
          <p:spPr bwMode="auto">
            <a:xfrm>
              <a:off x="1408113" y="4938713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21" name="Group 2958"/>
            <p:cNvGrpSpPr>
              <a:grpSpLocks/>
            </p:cNvGrpSpPr>
            <p:nvPr/>
          </p:nvGrpSpPr>
          <p:grpSpPr bwMode="auto">
            <a:xfrm>
              <a:off x="1731963" y="4941888"/>
              <a:ext cx="328612" cy="439738"/>
              <a:chOff x="1091" y="3113"/>
              <a:chExt cx="207" cy="277"/>
            </a:xfrm>
          </p:grpSpPr>
          <p:sp>
            <p:nvSpPr>
              <p:cNvPr id="897" name="Freeform 2954"/>
              <p:cNvSpPr>
                <a:spLocks/>
              </p:cNvSpPr>
              <p:nvPr/>
            </p:nvSpPr>
            <p:spPr bwMode="auto">
              <a:xfrm>
                <a:off x="1091" y="3113"/>
                <a:ext cx="207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8"/>
                  </a:cxn>
                  <a:cxn ang="0">
                    <a:pos x="857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0" y="2118"/>
                    </a:lnTo>
                    <a:cubicBezTo>
                      <a:pt x="0" y="2217"/>
                      <a:pt x="383" y="2300"/>
                      <a:pt x="857" y="2304"/>
                    </a:cubicBezTo>
                    <a:cubicBezTo>
                      <a:pt x="1331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3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8" name="Freeform 2955"/>
              <p:cNvSpPr>
                <a:spLocks/>
              </p:cNvSpPr>
              <p:nvPr/>
            </p:nvSpPr>
            <p:spPr bwMode="auto">
              <a:xfrm>
                <a:off x="1092" y="3113"/>
                <a:ext cx="206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8" y="190"/>
                  </a:cxn>
                  <a:cxn ang="0">
                    <a:pos x="861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4" y="359"/>
                      <a:pt x="858" y="362"/>
                    </a:cubicBezTo>
                    <a:cubicBezTo>
                      <a:pt x="1332" y="366"/>
                      <a:pt x="1717" y="289"/>
                      <a:pt x="1718" y="190"/>
                    </a:cubicBezTo>
                    <a:cubicBezTo>
                      <a:pt x="1718" y="91"/>
                      <a:pt x="1335" y="8"/>
                      <a:pt x="861" y="4"/>
                    </a:cubicBezTo>
                    <a:cubicBezTo>
                      <a:pt x="387" y="0"/>
                      <a:pt x="2" y="78"/>
                      <a:pt x="1" y="17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9" name="Freeform 2956"/>
              <p:cNvSpPr>
                <a:spLocks/>
              </p:cNvSpPr>
              <p:nvPr/>
            </p:nvSpPr>
            <p:spPr bwMode="auto">
              <a:xfrm>
                <a:off x="1091" y="3113"/>
                <a:ext cx="207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8"/>
                  </a:cxn>
                  <a:cxn ang="0">
                    <a:pos x="857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0" y="2118"/>
                    </a:lnTo>
                    <a:cubicBezTo>
                      <a:pt x="0" y="2217"/>
                      <a:pt x="383" y="2300"/>
                      <a:pt x="857" y="2304"/>
                    </a:cubicBezTo>
                    <a:cubicBezTo>
                      <a:pt x="1331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3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0" name="Freeform 2957"/>
              <p:cNvSpPr>
                <a:spLocks/>
              </p:cNvSpPr>
              <p:nvPr/>
            </p:nvSpPr>
            <p:spPr bwMode="auto">
              <a:xfrm>
                <a:off x="1092" y="3134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22" name="Oval 2959"/>
            <p:cNvSpPr>
              <a:spLocks noChangeArrowheads="1"/>
            </p:cNvSpPr>
            <p:nvPr/>
          </p:nvSpPr>
          <p:spPr bwMode="auto">
            <a:xfrm>
              <a:off x="1814513" y="4951413"/>
              <a:ext cx="16033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23" name="Group 2964"/>
            <p:cNvGrpSpPr>
              <a:grpSpLocks/>
            </p:cNvGrpSpPr>
            <p:nvPr/>
          </p:nvGrpSpPr>
          <p:grpSpPr bwMode="auto">
            <a:xfrm>
              <a:off x="1731963" y="4941888"/>
              <a:ext cx="328612" cy="439738"/>
              <a:chOff x="1091" y="3113"/>
              <a:chExt cx="207" cy="277"/>
            </a:xfrm>
          </p:grpSpPr>
          <p:sp>
            <p:nvSpPr>
              <p:cNvPr id="893" name="Freeform 2960"/>
              <p:cNvSpPr>
                <a:spLocks/>
              </p:cNvSpPr>
              <p:nvPr/>
            </p:nvSpPr>
            <p:spPr bwMode="auto">
              <a:xfrm>
                <a:off x="1091" y="3113"/>
                <a:ext cx="207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8"/>
                  </a:cxn>
                  <a:cxn ang="0">
                    <a:pos x="857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0" y="2118"/>
                    </a:lnTo>
                    <a:cubicBezTo>
                      <a:pt x="0" y="2217"/>
                      <a:pt x="383" y="2300"/>
                      <a:pt x="857" y="2304"/>
                    </a:cubicBezTo>
                    <a:cubicBezTo>
                      <a:pt x="1331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3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4" name="Freeform 2961"/>
              <p:cNvSpPr>
                <a:spLocks/>
              </p:cNvSpPr>
              <p:nvPr/>
            </p:nvSpPr>
            <p:spPr bwMode="auto">
              <a:xfrm>
                <a:off x="1092" y="3113"/>
                <a:ext cx="206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8" y="190"/>
                  </a:cxn>
                  <a:cxn ang="0">
                    <a:pos x="861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4" y="359"/>
                      <a:pt x="858" y="362"/>
                    </a:cubicBezTo>
                    <a:cubicBezTo>
                      <a:pt x="1332" y="366"/>
                      <a:pt x="1717" y="289"/>
                      <a:pt x="1718" y="190"/>
                    </a:cubicBezTo>
                    <a:cubicBezTo>
                      <a:pt x="1718" y="91"/>
                      <a:pt x="1335" y="8"/>
                      <a:pt x="861" y="4"/>
                    </a:cubicBezTo>
                    <a:cubicBezTo>
                      <a:pt x="387" y="0"/>
                      <a:pt x="2" y="78"/>
                      <a:pt x="1" y="17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5" name="Freeform 2962"/>
              <p:cNvSpPr>
                <a:spLocks/>
              </p:cNvSpPr>
              <p:nvPr/>
            </p:nvSpPr>
            <p:spPr bwMode="auto">
              <a:xfrm>
                <a:off x="1091" y="3113"/>
                <a:ext cx="207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8"/>
                  </a:cxn>
                  <a:cxn ang="0">
                    <a:pos x="857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0" y="2118"/>
                    </a:lnTo>
                    <a:cubicBezTo>
                      <a:pt x="0" y="2217"/>
                      <a:pt x="383" y="2300"/>
                      <a:pt x="857" y="2304"/>
                    </a:cubicBezTo>
                    <a:cubicBezTo>
                      <a:pt x="1331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3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6" name="Freeform 2963"/>
              <p:cNvSpPr>
                <a:spLocks/>
              </p:cNvSpPr>
              <p:nvPr/>
            </p:nvSpPr>
            <p:spPr bwMode="auto">
              <a:xfrm>
                <a:off x="1092" y="3134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24" name="Oval 2965"/>
            <p:cNvSpPr>
              <a:spLocks noChangeArrowheads="1"/>
            </p:cNvSpPr>
            <p:nvPr/>
          </p:nvSpPr>
          <p:spPr bwMode="auto">
            <a:xfrm>
              <a:off x="1814513" y="4951413"/>
              <a:ext cx="160337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25" name="Group 2970"/>
            <p:cNvGrpSpPr>
              <a:grpSpLocks/>
            </p:cNvGrpSpPr>
            <p:nvPr/>
          </p:nvGrpSpPr>
          <p:grpSpPr bwMode="auto">
            <a:xfrm>
              <a:off x="1527175" y="4567238"/>
              <a:ext cx="331787" cy="439738"/>
              <a:chOff x="962" y="2877"/>
              <a:chExt cx="209" cy="277"/>
            </a:xfrm>
          </p:grpSpPr>
          <p:sp>
            <p:nvSpPr>
              <p:cNvPr id="889" name="Freeform 2966"/>
              <p:cNvSpPr>
                <a:spLocks/>
              </p:cNvSpPr>
              <p:nvPr/>
            </p:nvSpPr>
            <p:spPr bwMode="auto">
              <a:xfrm>
                <a:off x="963" y="2877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1" y="2117"/>
                    </a:lnTo>
                    <a:cubicBezTo>
                      <a:pt x="0" y="2216"/>
                      <a:pt x="383" y="2300"/>
                      <a:pt x="858" y="2303"/>
                    </a:cubicBezTo>
                    <a:cubicBezTo>
                      <a:pt x="1332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0" name="Freeform 2967"/>
              <p:cNvSpPr>
                <a:spLocks/>
              </p:cNvSpPr>
              <p:nvPr/>
            </p:nvSpPr>
            <p:spPr bwMode="auto">
              <a:xfrm>
                <a:off x="964" y="2877"/>
                <a:ext cx="207" cy="44"/>
              </a:xfrm>
              <a:custGeom>
                <a:avLst/>
                <a:gdLst/>
                <a:ahLst/>
                <a:cxnLst>
                  <a:cxn ang="0">
                    <a:pos x="0" y="176"/>
                  </a:cxn>
                  <a:cxn ang="0">
                    <a:pos x="857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0" y="176"/>
                  </a:cxn>
                </a:cxnLst>
                <a:rect l="0" t="0" r="r" b="b"/>
                <a:pathLst>
                  <a:path w="1718" h="366">
                    <a:moveTo>
                      <a:pt x="0" y="176"/>
                    </a:moveTo>
                    <a:cubicBezTo>
                      <a:pt x="0" y="275"/>
                      <a:pt x="383" y="358"/>
                      <a:pt x="857" y="362"/>
                    </a:cubicBezTo>
                    <a:cubicBezTo>
                      <a:pt x="1331" y="366"/>
                      <a:pt x="1716" y="289"/>
                      <a:pt x="1717" y="190"/>
                    </a:cubicBezTo>
                    <a:cubicBezTo>
                      <a:pt x="1718" y="91"/>
                      <a:pt x="1334" y="7"/>
                      <a:pt x="860" y="4"/>
                    </a:cubicBezTo>
                    <a:cubicBezTo>
                      <a:pt x="386" y="0"/>
                      <a:pt x="1" y="77"/>
                      <a:pt x="0" y="17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1" name="Freeform 2968"/>
              <p:cNvSpPr>
                <a:spLocks/>
              </p:cNvSpPr>
              <p:nvPr/>
            </p:nvSpPr>
            <p:spPr bwMode="auto">
              <a:xfrm>
                <a:off x="962" y="2877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1" y="2117"/>
                    </a:lnTo>
                    <a:cubicBezTo>
                      <a:pt x="0" y="2216"/>
                      <a:pt x="383" y="2300"/>
                      <a:pt x="858" y="2303"/>
                    </a:cubicBezTo>
                    <a:cubicBezTo>
                      <a:pt x="1332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2" name="Freeform 2969"/>
              <p:cNvSpPr>
                <a:spLocks/>
              </p:cNvSpPr>
              <p:nvPr/>
            </p:nvSpPr>
            <p:spPr bwMode="auto">
              <a:xfrm>
                <a:off x="964" y="2898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2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26" name="Oval 2971"/>
            <p:cNvSpPr>
              <a:spLocks noChangeArrowheads="1"/>
            </p:cNvSpPr>
            <p:nvPr/>
          </p:nvSpPr>
          <p:spPr bwMode="auto">
            <a:xfrm>
              <a:off x="1609725" y="4576763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27" name="Group 2976"/>
            <p:cNvGrpSpPr>
              <a:grpSpLocks/>
            </p:cNvGrpSpPr>
            <p:nvPr/>
          </p:nvGrpSpPr>
          <p:grpSpPr bwMode="auto">
            <a:xfrm>
              <a:off x="1527175" y="4567238"/>
              <a:ext cx="331787" cy="439738"/>
              <a:chOff x="962" y="2877"/>
              <a:chExt cx="209" cy="277"/>
            </a:xfrm>
          </p:grpSpPr>
          <p:sp>
            <p:nvSpPr>
              <p:cNvPr id="885" name="Freeform 2972"/>
              <p:cNvSpPr>
                <a:spLocks/>
              </p:cNvSpPr>
              <p:nvPr/>
            </p:nvSpPr>
            <p:spPr bwMode="auto">
              <a:xfrm>
                <a:off x="963" y="2877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1" y="2117"/>
                    </a:lnTo>
                    <a:cubicBezTo>
                      <a:pt x="0" y="2216"/>
                      <a:pt x="383" y="2300"/>
                      <a:pt x="858" y="2303"/>
                    </a:cubicBezTo>
                    <a:cubicBezTo>
                      <a:pt x="1332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6" name="Freeform 2973"/>
              <p:cNvSpPr>
                <a:spLocks/>
              </p:cNvSpPr>
              <p:nvPr/>
            </p:nvSpPr>
            <p:spPr bwMode="auto">
              <a:xfrm>
                <a:off x="964" y="2877"/>
                <a:ext cx="207" cy="44"/>
              </a:xfrm>
              <a:custGeom>
                <a:avLst/>
                <a:gdLst/>
                <a:ahLst/>
                <a:cxnLst>
                  <a:cxn ang="0">
                    <a:pos x="0" y="176"/>
                  </a:cxn>
                  <a:cxn ang="0">
                    <a:pos x="857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0" y="176"/>
                  </a:cxn>
                </a:cxnLst>
                <a:rect l="0" t="0" r="r" b="b"/>
                <a:pathLst>
                  <a:path w="1718" h="366">
                    <a:moveTo>
                      <a:pt x="0" y="176"/>
                    </a:moveTo>
                    <a:cubicBezTo>
                      <a:pt x="0" y="275"/>
                      <a:pt x="383" y="358"/>
                      <a:pt x="857" y="362"/>
                    </a:cubicBezTo>
                    <a:cubicBezTo>
                      <a:pt x="1331" y="366"/>
                      <a:pt x="1716" y="289"/>
                      <a:pt x="1717" y="190"/>
                    </a:cubicBezTo>
                    <a:cubicBezTo>
                      <a:pt x="1718" y="91"/>
                      <a:pt x="1334" y="7"/>
                      <a:pt x="860" y="4"/>
                    </a:cubicBezTo>
                    <a:cubicBezTo>
                      <a:pt x="386" y="0"/>
                      <a:pt x="1" y="77"/>
                      <a:pt x="0" y="176"/>
                    </a:cubicBezTo>
                  </a:path>
                </a:pathLst>
              </a:custGeom>
              <a:solidFill>
                <a:srgbClr val="5B5B5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7" name="Freeform 2974"/>
              <p:cNvSpPr>
                <a:spLocks/>
              </p:cNvSpPr>
              <p:nvPr/>
            </p:nvSpPr>
            <p:spPr bwMode="auto">
              <a:xfrm>
                <a:off x="962" y="2877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7"/>
                  </a:cxn>
                  <a:cxn ang="0">
                    <a:pos x="858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1" y="2117"/>
                    </a:lnTo>
                    <a:cubicBezTo>
                      <a:pt x="0" y="2216"/>
                      <a:pt x="383" y="2300"/>
                      <a:pt x="858" y="2303"/>
                    </a:cubicBezTo>
                    <a:cubicBezTo>
                      <a:pt x="1332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4" y="91"/>
                      <a:pt x="1350" y="7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8" name="Freeform 2975"/>
              <p:cNvSpPr>
                <a:spLocks/>
              </p:cNvSpPr>
              <p:nvPr/>
            </p:nvSpPr>
            <p:spPr bwMode="auto">
              <a:xfrm>
                <a:off x="964" y="2898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2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28" name="Oval 2977"/>
            <p:cNvSpPr>
              <a:spLocks noChangeArrowheads="1"/>
            </p:cNvSpPr>
            <p:nvPr/>
          </p:nvSpPr>
          <p:spPr bwMode="auto">
            <a:xfrm>
              <a:off x="1609725" y="4576763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29" name="Group 2984"/>
            <p:cNvGrpSpPr>
              <a:grpSpLocks/>
            </p:cNvGrpSpPr>
            <p:nvPr/>
          </p:nvGrpSpPr>
          <p:grpSpPr bwMode="auto">
            <a:xfrm>
              <a:off x="1962150" y="5003801"/>
              <a:ext cx="331787" cy="439738"/>
              <a:chOff x="1236" y="3152"/>
              <a:chExt cx="209" cy="277"/>
            </a:xfrm>
          </p:grpSpPr>
          <p:grpSp>
            <p:nvGrpSpPr>
              <p:cNvPr id="879" name="Group 2982"/>
              <p:cNvGrpSpPr>
                <a:grpSpLocks/>
              </p:cNvGrpSpPr>
              <p:nvPr/>
            </p:nvGrpSpPr>
            <p:grpSpPr bwMode="auto">
              <a:xfrm>
                <a:off x="1236" y="3152"/>
                <a:ext cx="209" cy="277"/>
                <a:chOff x="1236" y="3152"/>
                <a:chExt cx="209" cy="277"/>
              </a:xfrm>
            </p:grpSpPr>
            <p:sp>
              <p:nvSpPr>
                <p:cNvPr id="881" name="Freeform 2978"/>
                <p:cNvSpPr>
                  <a:spLocks/>
                </p:cNvSpPr>
                <p:nvPr/>
              </p:nvSpPr>
              <p:spPr bwMode="auto">
                <a:xfrm>
                  <a:off x="1236" y="3152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82" name="Freeform 2979"/>
                <p:cNvSpPr>
                  <a:spLocks/>
                </p:cNvSpPr>
                <p:nvPr/>
              </p:nvSpPr>
              <p:spPr bwMode="auto">
                <a:xfrm>
                  <a:off x="1238" y="3152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3" y="359"/>
                        <a:pt x="858" y="362"/>
                      </a:cubicBezTo>
                      <a:cubicBezTo>
                        <a:pt x="1332" y="366"/>
                        <a:pt x="1716" y="289"/>
                        <a:pt x="1717" y="190"/>
                      </a:cubicBezTo>
                      <a:cubicBezTo>
                        <a:pt x="1718" y="91"/>
                        <a:pt x="1334" y="8"/>
                        <a:pt x="860" y="4"/>
                      </a:cubicBezTo>
                      <a:cubicBezTo>
                        <a:pt x="386" y="0"/>
                        <a:pt x="1" y="78"/>
                        <a:pt x="1" y="176"/>
                      </a:cubicBezTo>
                    </a:path>
                  </a:pathLst>
                </a:custGeom>
                <a:solidFill>
                  <a:srgbClr val="70707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83" name="Freeform 2980"/>
                <p:cNvSpPr>
                  <a:spLocks/>
                </p:cNvSpPr>
                <p:nvPr/>
              </p:nvSpPr>
              <p:spPr bwMode="auto">
                <a:xfrm>
                  <a:off x="1236" y="3152"/>
                  <a:ext cx="208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84" name="Freeform 2981"/>
                <p:cNvSpPr>
                  <a:spLocks/>
                </p:cNvSpPr>
                <p:nvPr/>
              </p:nvSpPr>
              <p:spPr bwMode="auto">
                <a:xfrm>
                  <a:off x="1238" y="3173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1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80" name="Oval 2983"/>
              <p:cNvSpPr>
                <a:spLocks noChangeArrowheads="1"/>
              </p:cNvSpPr>
              <p:nvPr/>
            </p:nvSpPr>
            <p:spPr bwMode="auto">
              <a:xfrm>
                <a:off x="1289" y="3158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30" name="Group 2991"/>
            <p:cNvGrpSpPr>
              <a:grpSpLocks/>
            </p:cNvGrpSpPr>
            <p:nvPr/>
          </p:nvGrpSpPr>
          <p:grpSpPr bwMode="auto">
            <a:xfrm>
              <a:off x="1547813" y="5003801"/>
              <a:ext cx="331787" cy="439738"/>
              <a:chOff x="975" y="3152"/>
              <a:chExt cx="209" cy="277"/>
            </a:xfrm>
          </p:grpSpPr>
          <p:grpSp>
            <p:nvGrpSpPr>
              <p:cNvPr id="873" name="Group 2989"/>
              <p:cNvGrpSpPr>
                <a:grpSpLocks/>
              </p:cNvGrpSpPr>
              <p:nvPr/>
            </p:nvGrpSpPr>
            <p:grpSpPr bwMode="auto">
              <a:xfrm>
                <a:off x="975" y="3152"/>
                <a:ext cx="209" cy="277"/>
                <a:chOff x="975" y="3152"/>
                <a:chExt cx="209" cy="277"/>
              </a:xfrm>
            </p:grpSpPr>
            <p:sp>
              <p:nvSpPr>
                <p:cNvPr id="875" name="Freeform 2985"/>
                <p:cNvSpPr>
                  <a:spLocks/>
                </p:cNvSpPr>
                <p:nvPr/>
              </p:nvSpPr>
              <p:spPr bwMode="auto">
                <a:xfrm>
                  <a:off x="975" y="3152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76" name="Freeform 2986"/>
                <p:cNvSpPr>
                  <a:spLocks/>
                </p:cNvSpPr>
                <p:nvPr/>
              </p:nvSpPr>
              <p:spPr bwMode="auto">
                <a:xfrm>
                  <a:off x="977" y="3152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3" y="359"/>
                        <a:pt x="858" y="362"/>
                      </a:cubicBezTo>
                      <a:cubicBezTo>
                        <a:pt x="1332" y="366"/>
                        <a:pt x="1716" y="289"/>
                        <a:pt x="1717" y="190"/>
                      </a:cubicBezTo>
                      <a:cubicBezTo>
                        <a:pt x="1718" y="91"/>
                        <a:pt x="1334" y="8"/>
                        <a:pt x="860" y="4"/>
                      </a:cubicBezTo>
                      <a:cubicBezTo>
                        <a:pt x="386" y="0"/>
                        <a:pt x="1" y="78"/>
                        <a:pt x="1" y="176"/>
                      </a:cubicBezTo>
                    </a:path>
                  </a:pathLst>
                </a:custGeom>
                <a:solidFill>
                  <a:srgbClr val="70707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77" name="Freeform 2987"/>
                <p:cNvSpPr>
                  <a:spLocks/>
                </p:cNvSpPr>
                <p:nvPr/>
              </p:nvSpPr>
              <p:spPr bwMode="auto">
                <a:xfrm>
                  <a:off x="975" y="3152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78" name="Freeform 2988"/>
                <p:cNvSpPr>
                  <a:spLocks/>
                </p:cNvSpPr>
                <p:nvPr/>
              </p:nvSpPr>
              <p:spPr bwMode="auto">
                <a:xfrm>
                  <a:off x="977" y="3173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1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74" name="Oval 2990"/>
              <p:cNvSpPr>
                <a:spLocks noChangeArrowheads="1"/>
              </p:cNvSpPr>
              <p:nvPr/>
            </p:nvSpPr>
            <p:spPr bwMode="auto">
              <a:xfrm>
                <a:off x="1028" y="3158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31" name="Group 2998"/>
            <p:cNvGrpSpPr>
              <a:grpSpLocks/>
            </p:cNvGrpSpPr>
            <p:nvPr/>
          </p:nvGrpSpPr>
          <p:grpSpPr bwMode="auto">
            <a:xfrm>
              <a:off x="1119188" y="4999038"/>
              <a:ext cx="331787" cy="439738"/>
              <a:chOff x="705" y="3149"/>
              <a:chExt cx="209" cy="277"/>
            </a:xfrm>
          </p:grpSpPr>
          <p:grpSp>
            <p:nvGrpSpPr>
              <p:cNvPr id="867" name="Group 2996"/>
              <p:cNvGrpSpPr>
                <a:grpSpLocks/>
              </p:cNvGrpSpPr>
              <p:nvPr/>
            </p:nvGrpSpPr>
            <p:grpSpPr bwMode="auto">
              <a:xfrm>
                <a:off x="705" y="3149"/>
                <a:ext cx="209" cy="277"/>
                <a:chOff x="705" y="3149"/>
                <a:chExt cx="209" cy="277"/>
              </a:xfrm>
            </p:grpSpPr>
            <p:sp>
              <p:nvSpPr>
                <p:cNvPr id="869" name="Freeform 2992"/>
                <p:cNvSpPr>
                  <a:spLocks/>
                </p:cNvSpPr>
                <p:nvPr/>
              </p:nvSpPr>
              <p:spPr bwMode="auto">
                <a:xfrm>
                  <a:off x="705" y="3149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70" name="Freeform 2993"/>
                <p:cNvSpPr>
                  <a:spLocks/>
                </p:cNvSpPr>
                <p:nvPr/>
              </p:nvSpPr>
              <p:spPr bwMode="auto">
                <a:xfrm>
                  <a:off x="707" y="3149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3" y="359"/>
                        <a:pt x="858" y="362"/>
                      </a:cubicBezTo>
                      <a:cubicBezTo>
                        <a:pt x="1332" y="366"/>
                        <a:pt x="1716" y="289"/>
                        <a:pt x="1717" y="190"/>
                      </a:cubicBezTo>
                      <a:cubicBezTo>
                        <a:pt x="1718" y="91"/>
                        <a:pt x="1334" y="8"/>
                        <a:pt x="860" y="4"/>
                      </a:cubicBezTo>
                      <a:cubicBezTo>
                        <a:pt x="386" y="0"/>
                        <a:pt x="1" y="78"/>
                        <a:pt x="1" y="176"/>
                      </a:cubicBezTo>
                    </a:path>
                  </a:pathLst>
                </a:custGeom>
                <a:solidFill>
                  <a:srgbClr val="70707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71" name="Freeform 2994"/>
                <p:cNvSpPr>
                  <a:spLocks/>
                </p:cNvSpPr>
                <p:nvPr/>
              </p:nvSpPr>
              <p:spPr bwMode="auto">
                <a:xfrm>
                  <a:off x="705" y="3149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72" name="Freeform 2995"/>
                <p:cNvSpPr>
                  <a:spLocks/>
                </p:cNvSpPr>
                <p:nvPr/>
              </p:nvSpPr>
              <p:spPr bwMode="auto">
                <a:xfrm>
                  <a:off x="707" y="3170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03" y="22"/>
                    </a:cxn>
                    <a:cxn ang="0">
                      <a:pos x="206" y="1"/>
                    </a:cxn>
                  </a:cxnLst>
                  <a:rect l="0" t="0" r="r" b="b"/>
                  <a:pathLst>
                    <a:path w="206" h="23">
                      <a:moveTo>
                        <a:pt x="1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68" name="Oval 2997"/>
              <p:cNvSpPr>
                <a:spLocks noChangeArrowheads="1"/>
              </p:cNvSpPr>
              <p:nvPr/>
            </p:nvSpPr>
            <p:spPr bwMode="auto">
              <a:xfrm>
                <a:off x="758" y="3155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32" name="Group 3005"/>
            <p:cNvGrpSpPr>
              <a:grpSpLocks/>
            </p:cNvGrpSpPr>
            <p:nvPr/>
          </p:nvGrpSpPr>
          <p:grpSpPr bwMode="auto">
            <a:xfrm>
              <a:off x="1784350" y="4646613"/>
              <a:ext cx="331787" cy="439738"/>
              <a:chOff x="1124" y="2927"/>
              <a:chExt cx="209" cy="277"/>
            </a:xfrm>
          </p:grpSpPr>
          <p:grpSp>
            <p:nvGrpSpPr>
              <p:cNvPr id="861" name="Group 3003"/>
              <p:cNvGrpSpPr>
                <a:grpSpLocks/>
              </p:cNvGrpSpPr>
              <p:nvPr/>
            </p:nvGrpSpPr>
            <p:grpSpPr bwMode="auto">
              <a:xfrm>
                <a:off x="1124" y="2927"/>
                <a:ext cx="209" cy="277"/>
                <a:chOff x="1124" y="2927"/>
                <a:chExt cx="209" cy="277"/>
              </a:xfrm>
            </p:grpSpPr>
            <p:sp>
              <p:nvSpPr>
                <p:cNvPr id="863" name="Freeform 2999"/>
                <p:cNvSpPr>
                  <a:spLocks/>
                </p:cNvSpPr>
                <p:nvPr/>
              </p:nvSpPr>
              <p:spPr bwMode="auto">
                <a:xfrm>
                  <a:off x="1125" y="2927"/>
                  <a:ext cx="208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7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6" y="176"/>
                      </a:cubicBezTo>
                      <a:lnTo>
                        <a:pt x="1" y="2118"/>
                      </a:lnTo>
                      <a:cubicBezTo>
                        <a:pt x="0" y="2217"/>
                        <a:pt x="383" y="2300"/>
                        <a:pt x="858" y="2304"/>
                      </a:cubicBezTo>
                      <a:cubicBezTo>
                        <a:pt x="1332" y="2308"/>
                        <a:pt x="1716" y="2231"/>
                        <a:pt x="1717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64" name="Freeform 3000"/>
                <p:cNvSpPr>
                  <a:spLocks/>
                </p:cNvSpPr>
                <p:nvPr/>
              </p:nvSpPr>
              <p:spPr bwMode="auto">
                <a:xfrm>
                  <a:off x="1126" y="2927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0" y="176"/>
                    </a:cxn>
                    <a:cxn ang="0">
                      <a:pos x="857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0" y="176"/>
                    </a:cxn>
                  </a:cxnLst>
                  <a:rect l="0" t="0" r="r" b="b"/>
                  <a:pathLst>
                    <a:path w="1718" h="366">
                      <a:moveTo>
                        <a:pt x="0" y="176"/>
                      </a:moveTo>
                      <a:cubicBezTo>
                        <a:pt x="0" y="275"/>
                        <a:pt x="383" y="359"/>
                        <a:pt x="857" y="362"/>
                      </a:cubicBezTo>
                      <a:cubicBezTo>
                        <a:pt x="1331" y="366"/>
                        <a:pt x="1716" y="289"/>
                        <a:pt x="1717" y="190"/>
                      </a:cubicBezTo>
                      <a:cubicBezTo>
                        <a:pt x="1718" y="91"/>
                        <a:pt x="1334" y="8"/>
                        <a:pt x="860" y="4"/>
                      </a:cubicBezTo>
                      <a:cubicBezTo>
                        <a:pt x="386" y="0"/>
                        <a:pt x="1" y="78"/>
                        <a:pt x="0" y="176"/>
                      </a:cubicBezTo>
                    </a:path>
                  </a:pathLst>
                </a:custGeom>
                <a:solidFill>
                  <a:srgbClr val="70707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65" name="Freeform 3001"/>
                <p:cNvSpPr>
                  <a:spLocks/>
                </p:cNvSpPr>
                <p:nvPr/>
              </p:nvSpPr>
              <p:spPr bwMode="auto">
                <a:xfrm>
                  <a:off x="1124" y="2927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7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6" y="176"/>
                      </a:cubicBezTo>
                      <a:lnTo>
                        <a:pt x="1" y="2118"/>
                      </a:lnTo>
                      <a:cubicBezTo>
                        <a:pt x="0" y="2217"/>
                        <a:pt x="383" y="2300"/>
                        <a:pt x="858" y="2304"/>
                      </a:cubicBezTo>
                      <a:cubicBezTo>
                        <a:pt x="1332" y="2308"/>
                        <a:pt x="1716" y="2231"/>
                        <a:pt x="1717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66" name="Freeform 3002"/>
                <p:cNvSpPr>
                  <a:spLocks/>
                </p:cNvSpPr>
                <p:nvPr/>
              </p:nvSpPr>
              <p:spPr bwMode="auto">
                <a:xfrm>
                  <a:off x="1126" y="2948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1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62" name="Oval 3004"/>
              <p:cNvSpPr>
                <a:spLocks noChangeArrowheads="1"/>
              </p:cNvSpPr>
              <p:nvPr/>
            </p:nvSpPr>
            <p:spPr bwMode="auto">
              <a:xfrm>
                <a:off x="1176" y="2933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33" name="Group 3012"/>
            <p:cNvGrpSpPr>
              <a:grpSpLocks/>
            </p:cNvGrpSpPr>
            <p:nvPr/>
          </p:nvGrpSpPr>
          <p:grpSpPr bwMode="auto">
            <a:xfrm>
              <a:off x="1350963" y="4629151"/>
              <a:ext cx="330200" cy="439738"/>
              <a:chOff x="851" y="2916"/>
              <a:chExt cx="208" cy="277"/>
            </a:xfrm>
          </p:grpSpPr>
          <p:grpSp>
            <p:nvGrpSpPr>
              <p:cNvPr id="855" name="Group 3010"/>
              <p:cNvGrpSpPr>
                <a:grpSpLocks/>
              </p:cNvGrpSpPr>
              <p:nvPr/>
            </p:nvGrpSpPr>
            <p:grpSpPr bwMode="auto">
              <a:xfrm>
                <a:off x="851" y="2916"/>
                <a:ext cx="208" cy="277"/>
                <a:chOff x="851" y="2916"/>
                <a:chExt cx="208" cy="277"/>
              </a:xfrm>
            </p:grpSpPr>
            <p:sp>
              <p:nvSpPr>
                <p:cNvPr id="857" name="Freeform 3006"/>
                <p:cNvSpPr>
                  <a:spLocks/>
                </p:cNvSpPr>
                <p:nvPr/>
              </p:nvSpPr>
              <p:spPr bwMode="auto">
                <a:xfrm>
                  <a:off x="851" y="2916"/>
                  <a:ext cx="208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0" y="2117"/>
                    </a:cxn>
                    <a:cxn ang="0">
                      <a:pos x="857" y="2303"/>
                    </a:cxn>
                    <a:cxn ang="0">
                      <a:pos x="1717" y="2131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3" h="2307">
                      <a:moveTo>
                        <a:pt x="876" y="4"/>
                      </a:moveTo>
                      <a:cubicBezTo>
                        <a:pt x="402" y="0"/>
                        <a:pt x="17" y="77"/>
                        <a:pt x="16" y="176"/>
                      </a:cubicBezTo>
                      <a:lnTo>
                        <a:pt x="0" y="2117"/>
                      </a:lnTo>
                      <a:cubicBezTo>
                        <a:pt x="0" y="2216"/>
                        <a:pt x="383" y="2300"/>
                        <a:pt x="857" y="2303"/>
                      </a:cubicBezTo>
                      <a:cubicBezTo>
                        <a:pt x="1331" y="2307"/>
                        <a:pt x="1716" y="2230"/>
                        <a:pt x="1717" y="2131"/>
                      </a:cubicBezTo>
                      <a:lnTo>
                        <a:pt x="1733" y="190"/>
                      </a:lnTo>
                      <a:cubicBezTo>
                        <a:pt x="1733" y="91"/>
                        <a:pt x="1350" y="7"/>
                        <a:pt x="876" y="4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8" name="Freeform 3007"/>
                <p:cNvSpPr>
                  <a:spLocks/>
                </p:cNvSpPr>
                <p:nvPr/>
              </p:nvSpPr>
              <p:spPr bwMode="auto">
                <a:xfrm>
                  <a:off x="852" y="2916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8" y="190"/>
                    </a:cxn>
                    <a:cxn ang="0">
                      <a:pos x="861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4" y="358"/>
                        <a:pt x="858" y="362"/>
                      </a:cubicBezTo>
                      <a:cubicBezTo>
                        <a:pt x="1332" y="366"/>
                        <a:pt x="1717" y="289"/>
                        <a:pt x="1718" y="190"/>
                      </a:cubicBezTo>
                      <a:cubicBezTo>
                        <a:pt x="1718" y="91"/>
                        <a:pt x="1335" y="7"/>
                        <a:pt x="861" y="4"/>
                      </a:cubicBezTo>
                      <a:cubicBezTo>
                        <a:pt x="387" y="0"/>
                        <a:pt x="2" y="77"/>
                        <a:pt x="1" y="176"/>
                      </a:cubicBezTo>
                    </a:path>
                  </a:pathLst>
                </a:custGeom>
                <a:solidFill>
                  <a:srgbClr val="70707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9" name="Freeform 3008"/>
                <p:cNvSpPr>
                  <a:spLocks/>
                </p:cNvSpPr>
                <p:nvPr/>
              </p:nvSpPr>
              <p:spPr bwMode="auto">
                <a:xfrm>
                  <a:off x="851" y="2916"/>
                  <a:ext cx="207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6" y="176"/>
                    </a:cxn>
                    <a:cxn ang="0">
                      <a:pos x="0" y="2117"/>
                    </a:cxn>
                    <a:cxn ang="0">
                      <a:pos x="857" y="2303"/>
                    </a:cxn>
                    <a:cxn ang="0">
                      <a:pos x="1717" y="2131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3" h="2307">
                      <a:moveTo>
                        <a:pt x="876" y="4"/>
                      </a:moveTo>
                      <a:cubicBezTo>
                        <a:pt x="402" y="0"/>
                        <a:pt x="17" y="77"/>
                        <a:pt x="16" y="176"/>
                      </a:cubicBezTo>
                      <a:lnTo>
                        <a:pt x="0" y="2117"/>
                      </a:lnTo>
                      <a:cubicBezTo>
                        <a:pt x="0" y="2216"/>
                        <a:pt x="383" y="2300"/>
                        <a:pt x="857" y="2303"/>
                      </a:cubicBezTo>
                      <a:cubicBezTo>
                        <a:pt x="1331" y="2307"/>
                        <a:pt x="1716" y="2230"/>
                        <a:pt x="1717" y="2131"/>
                      </a:cubicBezTo>
                      <a:lnTo>
                        <a:pt x="1733" y="190"/>
                      </a:lnTo>
                      <a:cubicBezTo>
                        <a:pt x="1733" y="91"/>
                        <a:pt x="1350" y="7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60" name="Freeform 3009"/>
                <p:cNvSpPr>
                  <a:spLocks/>
                </p:cNvSpPr>
                <p:nvPr/>
              </p:nvSpPr>
              <p:spPr bwMode="auto">
                <a:xfrm>
                  <a:off x="852" y="2937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2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2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56" name="Oval 3011"/>
              <p:cNvSpPr>
                <a:spLocks noChangeArrowheads="1"/>
              </p:cNvSpPr>
              <p:nvPr/>
            </p:nvSpPr>
            <p:spPr bwMode="auto">
              <a:xfrm>
                <a:off x="903" y="2922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34" name="Group 3019"/>
            <p:cNvGrpSpPr>
              <a:grpSpLocks/>
            </p:cNvGrpSpPr>
            <p:nvPr/>
          </p:nvGrpSpPr>
          <p:grpSpPr bwMode="auto">
            <a:xfrm>
              <a:off x="1571625" y="4256088"/>
              <a:ext cx="331787" cy="439738"/>
              <a:chOff x="990" y="2681"/>
              <a:chExt cx="209" cy="277"/>
            </a:xfrm>
          </p:grpSpPr>
          <p:grpSp>
            <p:nvGrpSpPr>
              <p:cNvPr id="849" name="Group 3017"/>
              <p:cNvGrpSpPr>
                <a:grpSpLocks/>
              </p:cNvGrpSpPr>
              <p:nvPr/>
            </p:nvGrpSpPr>
            <p:grpSpPr bwMode="auto">
              <a:xfrm>
                <a:off x="990" y="2681"/>
                <a:ext cx="209" cy="277"/>
                <a:chOff x="990" y="2681"/>
                <a:chExt cx="209" cy="277"/>
              </a:xfrm>
            </p:grpSpPr>
            <p:sp>
              <p:nvSpPr>
                <p:cNvPr id="851" name="Freeform 3013"/>
                <p:cNvSpPr>
                  <a:spLocks/>
                </p:cNvSpPr>
                <p:nvPr/>
              </p:nvSpPr>
              <p:spPr bwMode="auto">
                <a:xfrm>
                  <a:off x="990" y="2681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2" name="Freeform 3014"/>
                <p:cNvSpPr>
                  <a:spLocks/>
                </p:cNvSpPr>
                <p:nvPr/>
              </p:nvSpPr>
              <p:spPr bwMode="auto">
                <a:xfrm>
                  <a:off x="992" y="2681"/>
                  <a:ext cx="207" cy="44"/>
                </a:xfrm>
                <a:custGeom>
                  <a:avLst/>
                  <a:gdLst/>
                  <a:ahLst/>
                  <a:cxnLst>
                    <a:cxn ang="0">
                      <a:pos x="1" y="176"/>
                    </a:cxn>
                    <a:cxn ang="0">
                      <a:pos x="858" y="362"/>
                    </a:cxn>
                    <a:cxn ang="0">
                      <a:pos x="1717" y="190"/>
                    </a:cxn>
                    <a:cxn ang="0">
                      <a:pos x="860" y="4"/>
                    </a:cxn>
                    <a:cxn ang="0">
                      <a:pos x="1" y="176"/>
                    </a:cxn>
                  </a:cxnLst>
                  <a:rect l="0" t="0" r="r" b="b"/>
                  <a:pathLst>
                    <a:path w="1718" h="366">
                      <a:moveTo>
                        <a:pt x="1" y="176"/>
                      </a:moveTo>
                      <a:cubicBezTo>
                        <a:pt x="0" y="275"/>
                        <a:pt x="383" y="359"/>
                        <a:pt x="858" y="362"/>
                      </a:cubicBezTo>
                      <a:cubicBezTo>
                        <a:pt x="1332" y="366"/>
                        <a:pt x="1716" y="289"/>
                        <a:pt x="1717" y="190"/>
                      </a:cubicBezTo>
                      <a:cubicBezTo>
                        <a:pt x="1718" y="91"/>
                        <a:pt x="1334" y="8"/>
                        <a:pt x="860" y="4"/>
                      </a:cubicBezTo>
                      <a:cubicBezTo>
                        <a:pt x="386" y="0"/>
                        <a:pt x="1" y="78"/>
                        <a:pt x="1" y="176"/>
                      </a:cubicBezTo>
                    </a:path>
                  </a:pathLst>
                </a:custGeom>
                <a:solidFill>
                  <a:srgbClr val="70707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3" name="Freeform 3015"/>
                <p:cNvSpPr>
                  <a:spLocks/>
                </p:cNvSpPr>
                <p:nvPr/>
              </p:nvSpPr>
              <p:spPr bwMode="auto">
                <a:xfrm>
                  <a:off x="990" y="2681"/>
                  <a:ext cx="209" cy="277"/>
                </a:xfrm>
                <a:custGeom>
                  <a:avLst/>
                  <a:gdLst/>
                  <a:ahLst/>
                  <a:cxnLst>
                    <a:cxn ang="0">
                      <a:pos x="876" y="4"/>
                    </a:cxn>
                    <a:cxn ang="0">
                      <a:pos x="17" y="176"/>
                    </a:cxn>
                    <a:cxn ang="0">
                      <a:pos x="1" y="2118"/>
                    </a:cxn>
                    <a:cxn ang="0">
                      <a:pos x="858" y="2304"/>
                    </a:cxn>
                    <a:cxn ang="0">
                      <a:pos x="1718" y="2132"/>
                    </a:cxn>
                    <a:cxn ang="0">
                      <a:pos x="1733" y="190"/>
                    </a:cxn>
                    <a:cxn ang="0">
                      <a:pos x="876" y="4"/>
                    </a:cxn>
                  </a:cxnLst>
                  <a:rect l="0" t="0" r="r" b="b"/>
                  <a:pathLst>
                    <a:path w="1734" h="2308">
                      <a:moveTo>
                        <a:pt x="876" y="4"/>
                      </a:moveTo>
                      <a:cubicBezTo>
                        <a:pt x="402" y="0"/>
                        <a:pt x="17" y="78"/>
                        <a:pt x="17" y="176"/>
                      </a:cubicBezTo>
                      <a:lnTo>
                        <a:pt x="1" y="2118"/>
                      </a:lnTo>
                      <a:cubicBezTo>
                        <a:pt x="0" y="2217"/>
                        <a:pt x="384" y="2300"/>
                        <a:pt x="858" y="2304"/>
                      </a:cubicBezTo>
                      <a:cubicBezTo>
                        <a:pt x="1332" y="2308"/>
                        <a:pt x="1717" y="2231"/>
                        <a:pt x="1718" y="2132"/>
                      </a:cubicBezTo>
                      <a:lnTo>
                        <a:pt x="1733" y="190"/>
                      </a:lnTo>
                      <a:cubicBezTo>
                        <a:pt x="1734" y="91"/>
                        <a:pt x="1350" y="8"/>
                        <a:pt x="876" y="4"/>
                      </a:cubicBezTo>
                      <a:close/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4" name="Freeform 3016"/>
                <p:cNvSpPr>
                  <a:spLocks/>
                </p:cNvSpPr>
                <p:nvPr/>
              </p:nvSpPr>
              <p:spPr bwMode="auto">
                <a:xfrm>
                  <a:off x="992" y="2702"/>
                  <a:ext cx="206" cy="2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3" y="22"/>
                    </a:cxn>
                    <a:cxn ang="0">
                      <a:pos x="206" y="1"/>
                    </a:cxn>
                  </a:cxnLst>
                  <a:rect l="0" t="0" r="r" b="b"/>
                  <a:pathLst>
                    <a:path w="206" h="23">
                      <a:moveTo>
                        <a:pt x="0" y="0"/>
                      </a:moveTo>
                      <a:cubicBezTo>
                        <a:pt x="0" y="12"/>
                        <a:pt x="46" y="22"/>
                        <a:pt x="103" y="22"/>
                      </a:cubicBezTo>
                      <a:cubicBezTo>
                        <a:pt x="160" y="23"/>
                        <a:pt x="206" y="13"/>
                        <a:pt x="206" y="1"/>
                      </a:cubicBezTo>
                    </a:path>
                  </a:pathLst>
                </a:custGeom>
                <a:noFill/>
                <a:ln w="1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850" name="Oval 3018"/>
              <p:cNvSpPr>
                <a:spLocks noChangeArrowheads="1"/>
              </p:cNvSpPr>
              <p:nvPr/>
            </p:nvSpPr>
            <p:spPr bwMode="auto">
              <a:xfrm>
                <a:off x="1043" y="2687"/>
                <a:ext cx="102" cy="27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35" name="Group 3024"/>
            <p:cNvGrpSpPr>
              <a:grpSpLocks/>
            </p:cNvGrpSpPr>
            <p:nvPr/>
          </p:nvGrpSpPr>
          <p:grpSpPr bwMode="auto">
            <a:xfrm>
              <a:off x="1962150" y="5003801"/>
              <a:ext cx="331787" cy="439738"/>
              <a:chOff x="1236" y="3152"/>
              <a:chExt cx="209" cy="277"/>
            </a:xfrm>
          </p:grpSpPr>
          <p:sp>
            <p:nvSpPr>
              <p:cNvPr id="845" name="Freeform 3020"/>
              <p:cNvSpPr>
                <a:spLocks/>
              </p:cNvSpPr>
              <p:nvPr/>
            </p:nvSpPr>
            <p:spPr bwMode="auto">
              <a:xfrm>
                <a:off x="1236" y="3152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6" name="Freeform 3021"/>
              <p:cNvSpPr>
                <a:spLocks/>
              </p:cNvSpPr>
              <p:nvPr/>
            </p:nvSpPr>
            <p:spPr bwMode="auto">
              <a:xfrm>
                <a:off x="1238" y="3152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7" name="Freeform 3022"/>
              <p:cNvSpPr>
                <a:spLocks/>
              </p:cNvSpPr>
              <p:nvPr/>
            </p:nvSpPr>
            <p:spPr bwMode="auto">
              <a:xfrm>
                <a:off x="1236" y="3152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8" name="Freeform 3023"/>
              <p:cNvSpPr>
                <a:spLocks/>
              </p:cNvSpPr>
              <p:nvPr/>
            </p:nvSpPr>
            <p:spPr bwMode="auto">
              <a:xfrm>
                <a:off x="1238" y="3173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36" name="Oval 3025"/>
            <p:cNvSpPr>
              <a:spLocks noChangeArrowheads="1"/>
            </p:cNvSpPr>
            <p:nvPr/>
          </p:nvSpPr>
          <p:spPr bwMode="auto">
            <a:xfrm>
              <a:off x="2046288" y="5013326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37" name="Group 3030"/>
            <p:cNvGrpSpPr>
              <a:grpSpLocks/>
            </p:cNvGrpSpPr>
            <p:nvPr/>
          </p:nvGrpSpPr>
          <p:grpSpPr bwMode="auto">
            <a:xfrm>
              <a:off x="1962150" y="5003801"/>
              <a:ext cx="331787" cy="439738"/>
              <a:chOff x="1236" y="3152"/>
              <a:chExt cx="209" cy="277"/>
            </a:xfrm>
          </p:grpSpPr>
          <p:sp>
            <p:nvSpPr>
              <p:cNvPr id="841" name="Freeform 3026"/>
              <p:cNvSpPr>
                <a:spLocks/>
              </p:cNvSpPr>
              <p:nvPr/>
            </p:nvSpPr>
            <p:spPr bwMode="auto">
              <a:xfrm>
                <a:off x="1236" y="3152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2" name="Freeform 3027"/>
              <p:cNvSpPr>
                <a:spLocks/>
              </p:cNvSpPr>
              <p:nvPr/>
            </p:nvSpPr>
            <p:spPr bwMode="auto">
              <a:xfrm>
                <a:off x="1238" y="3152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3" name="Freeform 3028"/>
              <p:cNvSpPr>
                <a:spLocks/>
              </p:cNvSpPr>
              <p:nvPr/>
            </p:nvSpPr>
            <p:spPr bwMode="auto">
              <a:xfrm>
                <a:off x="1236" y="3152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4" name="Freeform 3029"/>
              <p:cNvSpPr>
                <a:spLocks/>
              </p:cNvSpPr>
              <p:nvPr/>
            </p:nvSpPr>
            <p:spPr bwMode="auto">
              <a:xfrm>
                <a:off x="1238" y="3173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38" name="Oval 3031"/>
            <p:cNvSpPr>
              <a:spLocks noChangeArrowheads="1"/>
            </p:cNvSpPr>
            <p:nvPr/>
          </p:nvSpPr>
          <p:spPr bwMode="auto">
            <a:xfrm>
              <a:off x="2046288" y="5013326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39" name="Group 3036"/>
            <p:cNvGrpSpPr>
              <a:grpSpLocks/>
            </p:cNvGrpSpPr>
            <p:nvPr/>
          </p:nvGrpSpPr>
          <p:grpSpPr bwMode="auto">
            <a:xfrm>
              <a:off x="1547813" y="5003801"/>
              <a:ext cx="331787" cy="439738"/>
              <a:chOff x="975" y="3152"/>
              <a:chExt cx="209" cy="277"/>
            </a:xfrm>
          </p:grpSpPr>
          <p:sp>
            <p:nvSpPr>
              <p:cNvPr id="837" name="Freeform 3032"/>
              <p:cNvSpPr>
                <a:spLocks/>
              </p:cNvSpPr>
              <p:nvPr/>
            </p:nvSpPr>
            <p:spPr bwMode="auto">
              <a:xfrm>
                <a:off x="975" y="3152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8" name="Freeform 3033"/>
              <p:cNvSpPr>
                <a:spLocks/>
              </p:cNvSpPr>
              <p:nvPr/>
            </p:nvSpPr>
            <p:spPr bwMode="auto">
              <a:xfrm>
                <a:off x="977" y="3152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9" name="Freeform 3034"/>
              <p:cNvSpPr>
                <a:spLocks/>
              </p:cNvSpPr>
              <p:nvPr/>
            </p:nvSpPr>
            <p:spPr bwMode="auto">
              <a:xfrm>
                <a:off x="975" y="3152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0" name="Freeform 3035"/>
              <p:cNvSpPr>
                <a:spLocks/>
              </p:cNvSpPr>
              <p:nvPr/>
            </p:nvSpPr>
            <p:spPr bwMode="auto">
              <a:xfrm>
                <a:off x="977" y="3173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40" name="Oval 3037"/>
            <p:cNvSpPr>
              <a:spLocks noChangeArrowheads="1"/>
            </p:cNvSpPr>
            <p:nvPr/>
          </p:nvSpPr>
          <p:spPr bwMode="auto">
            <a:xfrm>
              <a:off x="1631950" y="5013326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41" name="Group 3042"/>
            <p:cNvGrpSpPr>
              <a:grpSpLocks/>
            </p:cNvGrpSpPr>
            <p:nvPr/>
          </p:nvGrpSpPr>
          <p:grpSpPr bwMode="auto">
            <a:xfrm>
              <a:off x="1547813" y="5003801"/>
              <a:ext cx="331787" cy="439738"/>
              <a:chOff x="975" y="3152"/>
              <a:chExt cx="209" cy="277"/>
            </a:xfrm>
          </p:grpSpPr>
          <p:sp>
            <p:nvSpPr>
              <p:cNvPr id="833" name="Freeform 3038"/>
              <p:cNvSpPr>
                <a:spLocks/>
              </p:cNvSpPr>
              <p:nvPr/>
            </p:nvSpPr>
            <p:spPr bwMode="auto">
              <a:xfrm>
                <a:off x="975" y="3152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4" name="Freeform 3039"/>
              <p:cNvSpPr>
                <a:spLocks/>
              </p:cNvSpPr>
              <p:nvPr/>
            </p:nvSpPr>
            <p:spPr bwMode="auto">
              <a:xfrm>
                <a:off x="977" y="3152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5" name="Freeform 3040"/>
              <p:cNvSpPr>
                <a:spLocks/>
              </p:cNvSpPr>
              <p:nvPr/>
            </p:nvSpPr>
            <p:spPr bwMode="auto">
              <a:xfrm>
                <a:off x="975" y="3152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6" name="Freeform 3041"/>
              <p:cNvSpPr>
                <a:spLocks/>
              </p:cNvSpPr>
              <p:nvPr/>
            </p:nvSpPr>
            <p:spPr bwMode="auto">
              <a:xfrm>
                <a:off x="977" y="3173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42" name="Oval 3043"/>
            <p:cNvSpPr>
              <a:spLocks noChangeArrowheads="1"/>
            </p:cNvSpPr>
            <p:nvPr/>
          </p:nvSpPr>
          <p:spPr bwMode="auto">
            <a:xfrm>
              <a:off x="1631950" y="5013326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43" name="Group 3048"/>
            <p:cNvGrpSpPr>
              <a:grpSpLocks/>
            </p:cNvGrpSpPr>
            <p:nvPr/>
          </p:nvGrpSpPr>
          <p:grpSpPr bwMode="auto">
            <a:xfrm>
              <a:off x="1119188" y="4999038"/>
              <a:ext cx="331787" cy="439738"/>
              <a:chOff x="705" y="3149"/>
              <a:chExt cx="209" cy="277"/>
            </a:xfrm>
          </p:grpSpPr>
          <p:sp>
            <p:nvSpPr>
              <p:cNvPr id="829" name="Freeform 3044"/>
              <p:cNvSpPr>
                <a:spLocks/>
              </p:cNvSpPr>
              <p:nvPr/>
            </p:nvSpPr>
            <p:spPr bwMode="auto">
              <a:xfrm>
                <a:off x="705" y="3149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0" name="Freeform 3045"/>
              <p:cNvSpPr>
                <a:spLocks/>
              </p:cNvSpPr>
              <p:nvPr/>
            </p:nvSpPr>
            <p:spPr bwMode="auto">
              <a:xfrm>
                <a:off x="707" y="3149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1" name="Freeform 3046"/>
              <p:cNvSpPr>
                <a:spLocks/>
              </p:cNvSpPr>
              <p:nvPr/>
            </p:nvSpPr>
            <p:spPr bwMode="auto">
              <a:xfrm>
                <a:off x="705" y="3149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2" name="Freeform 3047"/>
              <p:cNvSpPr>
                <a:spLocks/>
              </p:cNvSpPr>
              <p:nvPr/>
            </p:nvSpPr>
            <p:spPr bwMode="auto">
              <a:xfrm>
                <a:off x="707" y="3170"/>
                <a:ext cx="206" cy="2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1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44" name="Oval 3049"/>
            <p:cNvSpPr>
              <a:spLocks noChangeArrowheads="1"/>
            </p:cNvSpPr>
            <p:nvPr/>
          </p:nvSpPr>
          <p:spPr bwMode="auto">
            <a:xfrm>
              <a:off x="1203325" y="5008563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45" name="Group 3054"/>
            <p:cNvGrpSpPr>
              <a:grpSpLocks/>
            </p:cNvGrpSpPr>
            <p:nvPr/>
          </p:nvGrpSpPr>
          <p:grpSpPr bwMode="auto">
            <a:xfrm>
              <a:off x="1119188" y="4999038"/>
              <a:ext cx="331787" cy="439738"/>
              <a:chOff x="705" y="3149"/>
              <a:chExt cx="209" cy="277"/>
            </a:xfrm>
          </p:grpSpPr>
          <p:sp>
            <p:nvSpPr>
              <p:cNvPr id="825" name="Freeform 3050"/>
              <p:cNvSpPr>
                <a:spLocks/>
              </p:cNvSpPr>
              <p:nvPr/>
            </p:nvSpPr>
            <p:spPr bwMode="auto">
              <a:xfrm>
                <a:off x="705" y="3149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6" name="Freeform 3051"/>
              <p:cNvSpPr>
                <a:spLocks/>
              </p:cNvSpPr>
              <p:nvPr/>
            </p:nvSpPr>
            <p:spPr bwMode="auto">
              <a:xfrm>
                <a:off x="707" y="3149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7" name="Freeform 3052"/>
              <p:cNvSpPr>
                <a:spLocks/>
              </p:cNvSpPr>
              <p:nvPr/>
            </p:nvSpPr>
            <p:spPr bwMode="auto">
              <a:xfrm>
                <a:off x="705" y="3149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8" name="Freeform 3053"/>
              <p:cNvSpPr>
                <a:spLocks/>
              </p:cNvSpPr>
              <p:nvPr/>
            </p:nvSpPr>
            <p:spPr bwMode="auto">
              <a:xfrm>
                <a:off x="707" y="3170"/>
                <a:ext cx="206" cy="2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1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46" name="Oval 3055"/>
            <p:cNvSpPr>
              <a:spLocks noChangeArrowheads="1"/>
            </p:cNvSpPr>
            <p:nvPr/>
          </p:nvSpPr>
          <p:spPr bwMode="auto">
            <a:xfrm>
              <a:off x="1203325" y="5008563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47" name="Group 3060"/>
            <p:cNvGrpSpPr>
              <a:grpSpLocks/>
            </p:cNvGrpSpPr>
            <p:nvPr/>
          </p:nvGrpSpPr>
          <p:grpSpPr bwMode="auto">
            <a:xfrm>
              <a:off x="1784350" y="4646613"/>
              <a:ext cx="331787" cy="439738"/>
              <a:chOff x="1124" y="2927"/>
              <a:chExt cx="209" cy="277"/>
            </a:xfrm>
          </p:grpSpPr>
          <p:sp>
            <p:nvSpPr>
              <p:cNvPr id="821" name="Freeform 3056"/>
              <p:cNvSpPr>
                <a:spLocks/>
              </p:cNvSpPr>
              <p:nvPr/>
            </p:nvSpPr>
            <p:spPr bwMode="auto">
              <a:xfrm>
                <a:off x="1125" y="2927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1" y="2118"/>
                    </a:lnTo>
                    <a:cubicBezTo>
                      <a:pt x="0" y="2217"/>
                      <a:pt x="383" y="2300"/>
                      <a:pt x="858" y="2304"/>
                    </a:cubicBezTo>
                    <a:cubicBezTo>
                      <a:pt x="1332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2" name="Freeform 3057"/>
              <p:cNvSpPr>
                <a:spLocks/>
              </p:cNvSpPr>
              <p:nvPr/>
            </p:nvSpPr>
            <p:spPr bwMode="auto">
              <a:xfrm>
                <a:off x="1126" y="2927"/>
                <a:ext cx="207" cy="44"/>
              </a:xfrm>
              <a:custGeom>
                <a:avLst/>
                <a:gdLst/>
                <a:ahLst/>
                <a:cxnLst>
                  <a:cxn ang="0">
                    <a:pos x="0" y="176"/>
                  </a:cxn>
                  <a:cxn ang="0">
                    <a:pos x="857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0" y="176"/>
                  </a:cxn>
                </a:cxnLst>
                <a:rect l="0" t="0" r="r" b="b"/>
                <a:pathLst>
                  <a:path w="1718" h="366">
                    <a:moveTo>
                      <a:pt x="0" y="176"/>
                    </a:moveTo>
                    <a:cubicBezTo>
                      <a:pt x="0" y="275"/>
                      <a:pt x="383" y="359"/>
                      <a:pt x="857" y="362"/>
                    </a:cubicBezTo>
                    <a:cubicBezTo>
                      <a:pt x="1331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0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3" name="Freeform 3058"/>
              <p:cNvSpPr>
                <a:spLocks/>
              </p:cNvSpPr>
              <p:nvPr/>
            </p:nvSpPr>
            <p:spPr bwMode="auto">
              <a:xfrm>
                <a:off x="1124" y="2927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1" y="2118"/>
                    </a:lnTo>
                    <a:cubicBezTo>
                      <a:pt x="0" y="2217"/>
                      <a:pt x="383" y="2300"/>
                      <a:pt x="858" y="2304"/>
                    </a:cubicBezTo>
                    <a:cubicBezTo>
                      <a:pt x="1332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4" name="Freeform 3059"/>
              <p:cNvSpPr>
                <a:spLocks/>
              </p:cNvSpPr>
              <p:nvPr/>
            </p:nvSpPr>
            <p:spPr bwMode="auto">
              <a:xfrm>
                <a:off x="1126" y="2948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48" name="Oval 3061"/>
            <p:cNvSpPr>
              <a:spLocks noChangeArrowheads="1"/>
            </p:cNvSpPr>
            <p:nvPr/>
          </p:nvSpPr>
          <p:spPr bwMode="auto">
            <a:xfrm>
              <a:off x="1866900" y="4656138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49" name="Group 3066"/>
            <p:cNvGrpSpPr>
              <a:grpSpLocks/>
            </p:cNvGrpSpPr>
            <p:nvPr/>
          </p:nvGrpSpPr>
          <p:grpSpPr bwMode="auto">
            <a:xfrm>
              <a:off x="1784350" y="4646613"/>
              <a:ext cx="331787" cy="439738"/>
              <a:chOff x="1124" y="2927"/>
              <a:chExt cx="209" cy="277"/>
            </a:xfrm>
          </p:grpSpPr>
          <p:sp>
            <p:nvSpPr>
              <p:cNvPr id="817" name="Freeform 3062"/>
              <p:cNvSpPr>
                <a:spLocks/>
              </p:cNvSpPr>
              <p:nvPr/>
            </p:nvSpPr>
            <p:spPr bwMode="auto">
              <a:xfrm>
                <a:off x="1125" y="2927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1" y="2118"/>
                    </a:lnTo>
                    <a:cubicBezTo>
                      <a:pt x="0" y="2217"/>
                      <a:pt x="383" y="2300"/>
                      <a:pt x="858" y="2304"/>
                    </a:cubicBezTo>
                    <a:cubicBezTo>
                      <a:pt x="1332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8" name="Freeform 3063"/>
              <p:cNvSpPr>
                <a:spLocks/>
              </p:cNvSpPr>
              <p:nvPr/>
            </p:nvSpPr>
            <p:spPr bwMode="auto">
              <a:xfrm>
                <a:off x="1126" y="2927"/>
                <a:ext cx="207" cy="44"/>
              </a:xfrm>
              <a:custGeom>
                <a:avLst/>
                <a:gdLst/>
                <a:ahLst/>
                <a:cxnLst>
                  <a:cxn ang="0">
                    <a:pos x="0" y="176"/>
                  </a:cxn>
                  <a:cxn ang="0">
                    <a:pos x="857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0" y="176"/>
                  </a:cxn>
                </a:cxnLst>
                <a:rect l="0" t="0" r="r" b="b"/>
                <a:pathLst>
                  <a:path w="1718" h="366">
                    <a:moveTo>
                      <a:pt x="0" y="176"/>
                    </a:moveTo>
                    <a:cubicBezTo>
                      <a:pt x="0" y="275"/>
                      <a:pt x="383" y="359"/>
                      <a:pt x="857" y="362"/>
                    </a:cubicBezTo>
                    <a:cubicBezTo>
                      <a:pt x="1331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0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9" name="Freeform 3064"/>
              <p:cNvSpPr>
                <a:spLocks/>
              </p:cNvSpPr>
              <p:nvPr/>
            </p:nvSpPr>
            <p:spPr bwMode="auto">
              <a:xfrm>
                <a:off x="1124" y="2927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7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6" y="176"/>
                    </a:cubicBezTo>
                    <a:lnTo>
                      <a:pt x="1" y="2118"/>
                    </a:lnTo>
                    <a:cubicBezTo>
                      <a:pt x="0" y="2217"/>
                      <a:pt x="383" y="2300"/>
                      <a:pt x="858" y="2304"/>
                    </a:cubicBezTo>
                    <a:cubicBezTo>
                      <a:pt x="1332" y="2308"/>
                      <a:pt x="1716" y="2231"/>
                      <a:pt x="1717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0" name="Freeform 3065"/>
              <p:cNvSpPr>
                <a:spLocks/>
              </p:cNvSpPr>
              <p:nvPr/>
            </p:nvSpPr>
            <p:spPr bwMode="auto">
              <a:xfrm>
                <a:off x="1126" y="2948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50" name="Oval 3067"/>
            <p:cNvSpPr>
              <a:spLocks noChangeArrowheads="1"/>
            </p:cNvSpPr>
            <p:nvPr/>
          </p:nvSpPr>
          <p:spPr bwMode="auto">
            <a:xfrm>
              <a:off x="1866900" y="4656138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51" name="Group 3072"/>
            <p:cNvGrpSpPr>
              <a:grpSpLocks/>
            </p:cNvGrpSpPr>
            <p:nvPr/>
          </p:nvGrpSpPr>
          <p:grpSpPr bwMode="auto">
            <a:xfrm>
              <a:off x="1350963" y="4629151"/>
              <a:ext cx="330200" cy="439738"/>
              <a:chOff x="851" y="2916"/>
              <a:chExt cx="208" cy="277"/>
            </a:xfrm>
          </p:grpSpPr>
          <p:sp>
            <p:nvSpPr>
              <p:cNvPr id="813" name="Freeform 3068"/>
              <p:cNvSpPr>
                <a:spLocks/>
              </p:cNvSpPr>
              <p:nvPr/>
            </p:nvSpPr>
            <p:spPr bwMode="auto">
              <a:xfrm>
                <a:off x="851" y="2916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7"/>
                  </a:cxn>
                  <a:cxn ang="0">
                    <a:pos x="857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0" y="2117"/>
                    </a:lnTo>
                    <a:cubicBezTo>
                      <a:pt x="0" y="2216"/>
                      <a:pt x="383" y="2300"/>
                      <a:pt x="857" y="2303"/>
                    </a:cubicBezTo>
                    <a:cubicBezTo>
                      <a:pt x="1331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3" y="91"/>
                      <a:pt x="1350" y="7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4" name="Freeform 3069"/>
              <p:cNvSpPr>
                <a:spLocks/>
              </p:cNvSpPr>
              <p:nvPr/>
            </p:nvSpPr>
            <p:spPr bwMode="auto">
              <a:xfrm>
                <a:off x="852" y="2916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8" y="190"/>
                  </a:cxn>
                  <a:cxn ang="0">
                    <a:pos x="861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4" y="358"/>
                      <a:pt x="858" y="362"/>
                    </a:cubicBezTo>
                    <a:cubicBezTo>
                      <a:pt x="1332" y="366"/>
                      <a:pt x="1717" y="289"/>
                      <a:pt x="1718" y="190"/>
                    </a:cubicBezTo>
                    <a:cubicBezTo>
                      <a:pt x="1718" y="91"/>
                      <a:pt x="1335" y="7"/>
                      <a:pt x="861" y="4"/>
                    </a:cubicBezTo>
                    <a:cubicBezTo>
                      <a:pt x="387" y="0"/>
                      <a:pt x="2" y="77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5" name="Freeform 3070"/>
              <p:cNvSpPr>
                <a:spLocks/>
              </p:cNvSpPr>
              <p:nvPr/>
            </p:nvSpPr>
            <p:spPr bwMode="auto">
              <a:xfrm>
                <a:off x="851" y="2916"/>
                <a:ext cx="207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7"/>
                  </a:cxn>
                  <a:cxn ang="0">
                    <a:pos x="857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0" y="2117"/>
                    </a:lnTo>
                    <a:cubicBezTo>
                      <a:pt x="0" y="2216"/>
                      <a:pt x="383" y="2300"/>
                      <a:pt x="857" y="2303"/>
                    </a:cubicBezTo>
                    <a:cubicBezTo>
                      <a:pt x="1331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3" y="91"/>
                      <a:pt x="1350" y="7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6" name="Freeform 3071"/>
              <p:cNvSpPr>
                <a:spLocks/>
              </p:cNvSpPr>
              <p:nvPr/>
            </p:nvSpPr>
            <p:spPr bwMode="auto">
              <a:xfrm>
                <a:off x="852" y="2937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2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52" name="Oval 3073"/>
            <p:cNvSpPr>
              <a:spLocks noChangeArrowheads="1"/>
            </p:cNvSpPr>
            <p:nvPr/>
          </p:nvSpPr>
          <p:spPr bwMode="auto">
            <a:xfrm>
              <a:off x="1433513" y="4638676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53" name="Group 3078"/>
            <p:cNvGrpSpPr>
              <a:grpSpLocks/>
            </p:cNvGrpSpPr>
            <p:nvPr/>
          </p:nvGrpSpPr>
          <p:grpSpPr bwMode="auto">
            <a:xfrm>
              <a:off x="1350963" y="4629151"/>
              <a:ext cx="330200" cy="439738"/>
              <a:chOff x="851" y="2916"/>
              <a:chExt cx="208" cy="277"/>
            </a:xfrm>
          </p:grpSpPr>
          <p:sp>
            <p:nvSpPr>
              <p:cNvPr id="809" name="Freeform 3074"/>
              <p:cNvSpPr>
                <a:spLocks/>
              </p:cNvSpPr>
              <p:nvPr/>
            </p:nvSpPr>
            <p:spPr bwMode="auto">
              <a:xfrm>
                <a:off x="851" y="2916"/>
                <a:ext cx="208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7"/>
                  </a:cxn>
                  <a:cxn ang="0">
                    <a:pos x="857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0" y="2117"/>
                    </a:lnTo>
                    <a:cubicBezTo>
                      <a:pt x="0" y="2216"/>
                      <a:pt x="383" y="2300"/>
                      <a:pt x="857" y="2303"/>
                    </a:cubicBezTo>
                    <a:cubicBezTo>
                      <a:pt x="1331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3" y="91"/>
                      <a:pt x="1350" y="7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0" name="Freeform 3075"/>
              <p:cNvSpPr>
                <a:spLocks/>
              </p:cNvSpPr>
              <p:nvPr/>
            </p:nvSpPr>
            <p:spPr bwMode="auto">
              <a:xfrm>
                <a:off x="852" y="2916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8" y="190"/>
                  </a:cxn>
                  <a:cxn ang="0">
                    <a:pos x="861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4" y="358"/>
                      <a:pt x="858" y="362"/>
                    </a:cubicBezTo>
                    <a:cubicBezTo>
                      <a:pt x="1332" y="366"/>
                      <a:pt x="1717" y="289"/>
                      <a:pt x="1718" y="190"/>
                    </a:cubicBezTo>
                    <a:cubicBezTo>
                      <a:pt x="1718" y="91"/>
                      <a:pt x="1335" y="7"/>
                      <a:pt x="861" y="4"/>
                    </a:cubicBezTo>
                    <a:cubicBezTo>
                      <a:pt x="387" y="0"/>
                      <a:pt x="2" y="77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1" name="Freeform 3076"/>
              <p:cNvSpPr>
                <a:spLocks/>
              </p:cNvSpPr>
              <p:nvPr/>
            </p:nvSpPr>
            <p:spPr bwMode="auto">
              <a:xfrm>
                <a:off x="851" y="2916"/>
                <a:ext cx="207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6" y="176"/>
                  </a:cxn>
                  <a:cxn ang="0">
                    <a:pos x="0" y="2117"/>
                  </a:cxn>
                  <a:cxn ang="0">
                    <a:pos x="857" y="2303"/>
                  </a:cxn>
                  <a:cxn ang="0">
                    <a:pos x="1717" y="2131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3" h="2307">
                    <a:moveTo>
                      <a:pt x="876" y="4"/>
                    </a:moveTo>
                    <a:cubicBezTo>
                      <a:pt x="402" y="0"/>
                      <a:pt x="17" y="77"/>
                      <a:pt x="16" y="176"/>
                    </a:cubicBezTo>
                    <a:lnTo>
                      <a:pt x="0" y="2117"/>
                    </a:lnTo>
                    <a:cubicBezTo>
                      <a:pt x="0" y="2216"/>
                      <a:pt x="383" y="2300"/>
                      <a:pt x="857" y="2303"/>
                    </a:cubicBezTo>
                    <a:cubicBezTo>
                      <a:pt x="1331" y="2307"/>
                      <a:pt x="1716" y="2230"/>
                      <a:pt x="1717" y="2131"/>
                    </a:cubicBezTo>
                    <a:lnTo>
                      <a:pt x="1733" y="190"/>
                    </a:lnTo>
                    <a:cubicBezTo>
                      <a:pt x="1733" y="91"/>
                      <a:pt x="1350" y="7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2" name="Freeform 3077"/>
              <p:cNvSpPr>
                <a:spLocks/>
              </p:cNvSpPr>
              <p:nvPr/>
            </p:nvSpPr>
            <p:spPr bwMode="auto">
              <a:xfrm>
                <a:off x="852" y="2937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2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2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54" name="Oval 3079"/>
            <p:cNvSpPr>
              <a:spLocks noChangeArrowheads="1"/>
            </p:cNvSpPr>
            <p:nvPr/>
          </p:nvSpPr>
          <p:spPr bwMode="auto">
            <a:xfrm>
              <a:off x="1433513" y="4638676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55" name="Group 3084"/>
            <p:cNvGrpSpPr>
              <a:grpSpLocks/>
            </p:cNvGrpSpPr>
            <p:nvPr/>
          </p:nvGrpSpPr>
          <p:grpSpPr bwMode="auto">
            <a:xfrm>
              <a:off x="1571625" y="4256088"/>
              <a:ext cx="331787" cy="439738"/>
              <a:chOff x="990" y="2681"/>
              <a:chExt cx="209" cy="277"/>
            </a:xfrm>
          </p:grpSpPr>
          <p:sp>
            <p:nvSpPr>
              <p:cNvPr id="805" name="Freeform 3080"/>
              <p:cNvSpPr>
                <a:spLocks/>
              </p:cNvSpPr>
              <p:nvPr/>
            </p:nvSpPr>
            <p:spPr bwMode="auto">
              <a:xfrm>
                <a:off x="990" y="2681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6" name="Freeform 3081"/>
              <p:cNvSpPr>
                <a:spLocks/>
              </p:cNvSpPr>
              <p:nvPr/>
            </p:nvSpPr>
            <p:spPr bwMode="auto">
              <a:xfrm>
                <a:off x="992" y="2681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7" name="Freeform 3082"/>
              <p:cNvSpPr>
                <a:spLocks/>
              </p:cNvSpPr>
              <p:nvPr/>
            </p:nvSpPr>
            <p:spPr bwMode="auto">
              <a:xfrm>
                <a:off x="990" y="2681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8" name="Freeform 3083"/>
              <p:cNvSpPr>
                <a:spLocks/>
              </p:cNvSpPr>
              <p:nvPr/>
            </p:nvSpPr>
            <p:spPr bwMode="auto">
              <a:xfrm>
                <a:off x="992" y="2702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56" name="Oval 3085"/>
            <p:cNvSpPr>
              <a:spLocks noChangeArrowheads="1"/>
            </p:cNvSpPr>
            <p:nvPr/>
          </p:nvSpPr>
          <p:spPr bwMode="auto">
            <a:xfrm>
              <a:off x="1655763" y="4265613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57" name="Group 3090"/>
            <p:cNvGrpSpPr>
              <a:grpSpLocks/>
            </p:cNvGrpSpPr>
            <p:nvPr/>
          </p:nvGrpSpPr>
          <p:grpSpPr bwMode="auto">
            <a:xfrm>
              <a:off x="1571625" y="4256088"/>
              <a:ext cx="331787" cy="439738"/>
              <a:chOff x="990" y="2681"/>
              <a:chExt cx="209" cy="277"/>
            </a:xfrm>
          </p:grpSpPr>
          <p:sp>
            <p:nvSpPr>
              <p:cNvPr id="801" name="Freeform 3086"/>
              <p:cNvSpPr>
                <a:spLocks/>
              </p:cNvSpPr>
              <p:nvPr/>
            </p:nvSpPr>
            <p:spPr bwMode="auto">
              <a:xfrm>
                <a:off x="990" y="2681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2" name="Freeform 3087"/>
              <p:cNvSpPr>
                <a:spLocks/>
              </p:cNvSpPr>
              <p:nvPr/>
            </p:nvSpPr>
            <p:spPr bwMode="auto">
              <a:xfrm>
                <a:off x="992" y="2681"/>
                <a:ext cx="207" cy="44"/>
              </a:xfrm>
              <a:custGeom>
                <a:avLst/>
                <a:gdLst/>
                <a:ahLst/>
                <a:cxnLst>
                  <a:cxn ang="0">
                    <a:pos x="1" y="176"/>
                  </a:cxn>
                  <a:cxn ang="0">
                    <a:pos x="858" y="362"/>
                  </a:cxn>
                  <a:cxn ang="0">
                    <a:pos x="1717" y="190"/>
                  </a:cxn>
                  <a:cxn ang="0">
                    <a:pos x="860" y="4"/>
                  </a:cxn>
                  <a:cxn ang="0">
                    <a:pos x="1" y="176"/>
                  </a:cxn>
                </a:cxnLst>
                <a:rect l="0" t="0" r="r" b="b"/>
                <a:pathLst>
                  <a:path w="1718" h="366">
                    <a:moveTo>
                      <a:pt x="1" y="176"/>
                    </a:moveTo>
                    <a:cubicBezTo>
                      <a:pt x="0" y="275"/>
                      <a:pt x="383" y="359"/>
                      <a:pt x="858" y="362"/>
                    </a:cubicBezTo>
                    <a:cubicBezTo>
                      <a:pt x="1332" y="366"/>
                      <a:pt x="1716" y="289"/>
                      <a:pt x="1717" y="190"/>
                    </a:cubicBezTo>
                    <a:cubicBezTo>
                      <a:pt x="1718" y="91"/>
                      <a:pt x="1334" y="8"/>
                      <a:pt x="860" y="4"/>
                    </a:cubicBezTo>
                    <a:cubicBezTo>
                      <a:pt x="386" y="0"/>
                      <a:pt x="1" y="78"/>
                      <a:pt x="1" y="176"/>
                    </a:cubicBezTo>
                  </a:path>
                </a:pathLst>
              </a:custGeom>
              <a:solidFill>
                <a:srgbClr val="70707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3" name="Freeform 3088"/>
              <p:cNvSpPr>
                <a:spLocks/>
              </p:cNvSpPr>
              <p:nvPr/>
            </p:nvSpPr>
            <p:spPr bwMode="auto">
              <a:xfrm>
                <a:off x="990" y="2681"/>
                <a:ext cx="209" cy="277"/>
              </a:xfrm>
              <a:custGeom>
                <a:avLst/>
                <a:gdLst/>
                <a:ahLst/>
                <a:cxnLst>
                  <a:cxn ang="0">
                    <a:pos x="876" y="4"/>
                  </a:cxn>
                  <a:cxn ang="0">
                    <a:pos x="17" y="176"/>
                  </a:cxn>
                  <a:cxn ang="0">
                    <a:pos x="1" y="2118"/>
                  </a:cxn>
                  <a:cxn ang="0">
                    <a:pos x="858" y="2304"/>
                  </a:cxn>
                  <a:cxn ang="0">
                    <a:pos x="1718" y="2132"/>
                  </a:cxn>
                  <a:cxn ang="0">
                    <a:pos x="1733" y="190"/>
                  </a:cxn>
                  <a:cxn ang="0">
                    <a:pos x="876" y="4"/>
                  </a:cxn>
                </a:cxnLst>
                <a:rect l="0" t="0" r="r" b="b"/>
                <a:pathLst>
                  <a:path w="1734" h="2308">
                    <a:moveTo>
                      <a:pt x="876" y="4"/>
                    </a:moveTo>
                    <a:cubicBezTo>
                      <a:pt x="402" y="0"/>
                      <a:pt x="17" y="78"/>
                      <a:pt x="17" y="176"/>
                    </a:cubicBezTo>
                    <a:lnTo>
                      <a:pt x="1" y="2118"/>
                    </a:lnTo>
                    <a:cubicBezTo>
                      <a:pt x="0" y="2217"/>
                      <a:pt x="384" y="2300"/>
                      <a:pt x="858" y="2304"/>
                    </a:cubicBezTo>
                    <a:cubicBezTo>
                      <a:pt x="1332" y="2308"/>
                      <a:pt x="1717" y="2231"/>
                      <a:pt x="1718" y="2132"/>
                    </a:cubicBezTo>
                    <a:lnTo>
                      <a:pt x="1733" y="190"/>
                    </a:lnTo>
                    <a:cubicBezTo>
                      <a:pt x="1734" y="91"/>
                      <a:pt x="1350" y="8"/>
                      <a:pt x="876" y="4"/>
                    </a:cubicBezTo>
                    <a:close/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4" name="Freeform 3089"/>
              <p:cNvSpPr>
                <a:spLocks/>
              </p:cNvSpPr>
              <p:nvPr/>
            </p:nvSpPr>
            <p:spPr bwMode="auto">
              <a:xfrm>
                <a:off x="992" y="2702"/>
                <a:ext cx="206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3" y="22"/>
                  </a:cxn>
                  <a:cxn ang="0">
                    <a:pos x="206" y="1"/>
                  </a:cxn>
                </a:cxnLst>
                <a:rect l="0" t="0" r="r" b="b"/>
                <a:pathLst>
                  <a:path w="206" h="23">
                    <a:moveTo>
                      <a:pt x="0" y="0"/>
                    </a:moveTo>
                    <a:cubicBezTo>
                      <a:pt x="0" y="12"/>
                      <a:pt x="46" y="22"/>
                      <a:pt x="103" y="22"/>
                    </a:cubicBezTo>
                    <a:cubicBezTo>
                      <a:pt x="160" y="23"/>
                      <a:pt x="206" y="13"/>
                      <a:pt x="206" y="1"/>
                    </a:cubicBezTo>
                  </a:path>
                </a:pathLst>
              </a:custGeom>
              <a:noFill/>
              <a:ln w="1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58" name="Oval 3091"/>
            <p:cNvSpPr>
              <a:spLocks noChangeArrowheads="1"/>
            </p:cNvSpPr>
            <p:nvPr/>
          </p:nvSpPr>
          <p:spPr bwMode="auto">
            <a:xfrm>
              <a:off x="1655763" y="4265613"/>
              <a:ext cx="161925" cy="4286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59" name="Group 3096"/>
            <p:cNvGrpSpPr>
              <a:grpSpLocks/>
            </p:cNvGrpSpPr>
            <p:nvPr/>
          </p:nvGrpSpPr>
          <p:grpSpPr bwMode="auto">
            <a:xfrm>
              <a:off x="6675438" y="1811338"/>
              <a:ext cx="1511300" cy="1165225"/>
              <a:chOff x="4205" y="1141"/>
              <a:chExt cx="952" cy="734"/>
            </a:xfrm>
          </p:grpSpPr>
          <p:sp>
            <p:nvSpPr>
              <p:cNvPr id="797" name="Rectangle 3092"/>
              <p:cNvSpPr>
                <a:spLocks noChangeArrowheads="1"/>
              </p:cNvSpPr>
              <p:nvPr/>
            </p:nvSpPr>
            <p:spPr bwMode="auto">
              <a:xfrm>
                <a:off x="4221" y="1149"/>
                <a:ext cx="936" cy="726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8" name="Rectangle 3093"/>
              <p:cNvSpPr>
                <a:spLocks noChangeArrowheads="1"/>
              </p:cNvSpPr>
              <p:nvPr/>
            </p:nvSpPr>
            <p:spPr bwMode="auto">
              <a:xfrm>
                <a:off x="4221" y="1149"/>
                <a:ext cx="936" cy="726"/>
              </a:xfrm>
              <a:prstGeom prst="rect">
                <a:avLst/>
              </a:prstGeom>
              <a:noFill/>
              <a:ln w="40" cap="rnd">
                <a:solidFill>
                  <a:srgbClr val="C0C0C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9" name="Rectangle 3094"/>
              <p:cNvSpPr>
                <a:spLocks noChangeArrowheads="1"/>
              </p:cNvSpPr>
              <p:nvPr/>
            </p:nvSpPr>
            <p:spPr bwMode="auto">
              <a:xfrm>
                <a:off x="4205" y="1141"/>
                <a:ext cx="936" cy="72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0" name="Rectangle 3095"/>
              <p:cNvSpPr>
                <a:spLocks noChangeArrowheads="1"/>
              </p:cNvSpPr>
              <p:nvPr/>
            </p:nvSpPr>
            <p:spPr bwMode="auto">
              <a:xfrm>
                <a:off x="4205" y="1141"/>
                <a:ext cx="936" cy="726"/>
              </a:xfrm>
              <a:prstGeom prst="rect">
                <a:avLst/>
              </a:prstGeom>
              <a:noFill/>
              <a:ln w="40" cap="rnd">
                <a:solidFill>
                  <a:srgbClr val="3F6FB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60" name="Group 3099"/>
            <p:cNvGrpSpPr>
              <a:grpSpLocks/>
            </p:cNvGrpSpPr>
            <p:nvPr/>
          </p:nvGrpSpPr>
          <p:grpSpPr bwMode="auto">
            <a:xfrm>
              <a:off x="6862763" y="2132013"/>
              <a:ext cx="173037" cy="798513"/>
              <a:chOff x="4323" y="1343"/>
              <a:chExt cx="109" cy="503"/>
            </a:xfrm>
          </p:grpSpPr>
          <p:sp>
            <p:nvSpPr>
              <p:cNvPr id="795" name="Rectangle 3097"/>
              <p:cNvSpPr>
                <a:spLocks noChangeArrowheads="1"/>
              </p:cNvSpPr>
              <p:nvPr/>
            </p:nvSpPr>
            <p:spPr bwMode="auto">
              <a:xfrm>
                <a:off x="4331" y="1343"/>
                <a:ext cx="101" cy="503"/>
              </a:xfrm>
              <a:prstGeom prst="rect">
                <a:avLst/>
              </a:prstGeom>
              <a:solidFill>
                <a:srgbClr val="96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6" name="Rectangle 3098"/>
              <p:cNvSpPr>
                <a:spLocks noChangeArrowheads="1"/>
              </p:cNvSpPr>
              <p:nvPr/>
            </p:nvSpPr>
            <p:spPr bwMode="auto">
              <a:xfrm>
                <a:off x="4323" y="1343"/>
                <a:ext cx="101" cy="503"/>
              </a:xfrm>
              <a:prstGeom prst="rect">
                <a:avLst/>
              </a:prstGeom>
              <a:solidFill>
                <a:srgbClr val="FFCC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61" name="Group 3102"/>
            <p:cNvGrpSpPr>
              <a:grpSpLocks/>
            </p:cNvGrpSpPr>
            <p:nvPr/>
          </p:nvGrpSpPr>
          <p:grpSpPr bwMode="auto">
            <a:xfrm>
              <a:off x="7181850" y="2278063"/>
              <a:ext cx="173037" cy="655638"/>
              <a:chOff x="4524" y="1435"/>
              <a:chExt cx="109" cy="413"/>
            </a:xfrm>
          </p:grpSpPr>
          <p:sp>
            <p:nvSpPr>
              <p:cNvPr id="793" name="Rectangle 3100"/>
              <p:cNvSpPr>
                <a:spLocks noChangeArrowheads="1"/>
              </p:cNvSpPr>
              <p:nvPr/>
            </p:nvSpPr>
            <p:spPr bwMode="auto">
              <a:xfrm>
                <a:off x="4532" y="1435"/>
                <a:ext cx="101" cy="413"/>
              </a:xfrm>
              <a:prstGeom prst="rect">
                <a:avLst/>
              </a:prstGeom>
              <a:solidFill>
                <a:srgbClr val="96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4" name="Rectangle 3101"/>
              <p:cNvSpPr>
                <a:spLocks noChangeArrowheads="1"/>
              </p:cNvSpPr>
              <p:nvPr/>
            </p:nvSpPr>
            <p:spPr bwMode="auto">
              <a:xfrm>
                <a:off x="4524" y="1435"/>
                <a:ext cx="101" cy="41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62" name="Group 3105"/>
            <p:cNvGrpSpPr>
              <a:grpSpLocks/>
            </p:cNvGrpSpPr>
            <p:nvPr/>
          </p:nvGrpSpPr>
          <p:grpSpPr bwMode="auto">
            <a:xfrm>
              <a:off x="7496175" y="2405063"/>
              <a:ext cx="179387" cy="527050"/>
              <a:chOff x="4722" y="1515"/>
              <a:chExt cx="113" cy="332"/>
            </a:xfrm>
          </p:grpSpPr>
          <p:sp>
            <p:nvSpPr>
              <p:cNvPr id="791" name="Rectangle 3103"/>
              <p:cNvSpPr>
                <a:spLocks noChangeArrowheads="1"/>
              </p:cNvSpPr>
              <p:nvPr/>
            </p:nvSpPr>
            <p:spPr bwMode="auto">
              <a:xfrm>
                <a:off x="4730" y="1515"/>
                <a:ext cx="105" cy="332"/>
              </a:xfrm>
              <a:prstGeom prst="rect">
                <a:avLst/>
              </a:prstGeom>
              <a:solidFill>
                <a:srgbClr val="96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2" name="Rectangle 3104"/>
              <p:cNvSpPr>
                <a:spLocks noChangeArrowheads="1"/>
              </p:cNvSpPr>
              <p:nvPr/>
            </p:nvSpPr>
            <p:spPr bwMode="auto">
              <a:xfrm>
                <a:off x="4722" y="1515"/>
                <a:ext cx="105" cy="332"/>
              </a:xfrm>
              <a:prstGeom prst="rect">
                <a:avLst/>
              </a:prstGeom>
              <a:solidFill>
                <a:srgbClr val="99CC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63" name="Group 3108"/>
            <p:cNvGrpSpPr>
              <a:grpSpLocks/>
            </p:cNvGrpSpPr>
            <p:nvPr/>
          </p:nvGrpSpPr>
          <p:grpSpPr bwMode="auto">
            <a:xfrm>
              <a:off x="7818438" y="2133601"/>
              <a:ext cx="177800" cy="800100"/>
              <a:chOff x="4925" y="1344"/>
              <a:chExt cx="112" cy="504"/>
            </a:xfrm>
          </p:grpSpPr>
          <p:sp>
            <p:nvSpPr>
              <p:cNvPr id="789" name="Rectangle 3106"/>
              <p:cNvSpPr>
                <a:spLocks noChangeArrowheads="1"/>
              </p:cNvSpPr>
              <p:nvPr/>
            </p:nvSpPr>
            <p:spPr bwMode="auto">
              <a:xfrm>
                <a:off x="4933" y="1344"/>
                <a:ext cx="104" cy="504"/>
              </a:xfrm>
              <a:prstGeom prst="rect">
                <a:avLst/>
              </a:prstGeom>
              <a:solidFill>
                <a:srgbClr val="96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0" name="Rectangle 3107"/>
              <p:cNvSpPr>
                <a:spLocks noChangeArrowheads="1"/>
              </p:cNvSpPr>
              <p:nvPr/>
            </p:nvSpPr>
            <p:spPr bwMode="auto">
              <a:xfrm>
                <a:off x="4925" y="1344"/>
                <a:ext cx="104" cy="504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64" name="Rectangle 3109"/>
            <p:cNvSpPr>
              <a:spLocks noChangeArrowheads="1"/>
            </p:cNvSpPr>
            <p:nvPr/>
          </p:nvSpPr>
          <p:spPr bwMode="auto">
            <a:xfrm>
              <a:off x="6707188" y="1843088"/>
              <a:ext cx="1423987" cy="168275"/>
            </a:xfrm>
            <a:prstGeom prst="rect">
              <a:avLst/>
            </a:prstGeom>
            <a:solidFill>
              <a:srgbClr val="BCCE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5" name="Rectangle 3110"/>
            <p:cNvSpPr>
              <a:spLocks noChangeArrowheads="1"/>
            </p:cNvSpPr>
            <p:nvPr/>
          </p:nvSpPr>
          <p:spPr bwMode="auto">
            <a:xfrm>
              <a:off x="6761163" y="1854201"/>
              <a:ext cx="1390650" cy="179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ahoma" pitchFamily="34" charset="0"/>
                  <a:cs typeface="Arial" pitchFamily="34" charset="0"/>
                </a:rPr>
                <a:t>DAILY PRODUCTION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66" name="Rectangle 3111"/>
            <p:cNvSpPr>
              <a:spLocks noChangeArrowheads="1"/>
            </p:cNvSpPr>
            <p:nvPr/>
          </p:nvSpPr>
          <p:spPr bwMode="auto">
            <a:xfrm>
              <a:off x="6756399" y="1849437"/>
              <a:ext cx="291957" cy="3283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cs typeface="Arial" pitchFamily="34" charset="0"/>
                </a:rPr>
                <a:t>IO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67" name="Line 3112"/>
            <p:cNvSpPr>
              <a:spLocks noChangeShapeType="1"/>
            </p:cNvSpPr>
            <p:nvPr/>
          </p:nvSpPr>
          <p:spPr bwMode="auto">
            <a:xfrm>
              <a:off x="6705600" y="2273301"/>
              <a:ext cx="1420812" cy="1588"/>
            </a:xfrm>
            <a:prstGeom prst="line">
              <a:avLst/>
            </a:prstGeom>
            <a:noFill/>
            <a:ln w="8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68" name="Group 3117"/>
            <p:cNvGrpSpPr>
              <a:grpSpLocks/>
            </p:cNvGrpSpPr>
            <p:nvPr/>
          </p:nvGrpSpPr>
          <p:grpSpPr bwMode="auto">
            <a:xfrm>
              <a:off x="6675438" y="1811338"/>
              <a:ext cx="1511300" cy="1165225"/>
              <a:chOff x="4205" y="1141"/>
              <a:chExt cx="952" cy="734"/>
            </a:xfrm>
          </p:grpSpPr>
          <p:sp>
            <p:nvSpPr>
              <p:cNvPr id="785" name="Rectangle 3113"/>
              <p:cNvSpPr>
                <a:spLocks noChangeArrowheads="1"/>
              </p:cNvSpPr>
              <p:nvPr/>
            </p:nvSpPr>
            <p:spPr bwMode="auto">
              <a:xfrm>
                <a:off x="4221" y="1149"/>
                <a:ext cx="936" cy="726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6" name="Rectangle 3114"/>
              <p:cNvSpPr>
                <a:spLocks noChangeArrowheads="1"/>
              </p:cNvSpPr>
              <p:nvPr/>
            </p:nvSpPr>
            <p:spPr bwMode="auto">
              <a:xfrm>
                <a:off x="4221" y="1149"/>
                <a:ext cx="936" cy="726"/>
              </a:xfrm>
              <a:prstGeom prst="rect">
                <a:avLst/>
              </a:prstGeom>
              <a:noFill/>
              <a:ln w="40" cap="rnd">
                <a:solidFill>
                  <a:srgbClr val="C0C0C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7" name="Rectangle 3115"/>
              <p:cNvSpPr>
                <a:spLocks noChangeArrowheads="1"/>
              </p:cNvSpPr>
              <p:nvPr/>
            </p:nvSpPr>
            <p:spPr bwMode="auto">
              <a:xfrm>
                <a:off x="4205" y="1141"/>
                <a:ext cx="936" cy="72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accent1">
                    <a:lumMod val="20000"/>
                    <a:lumOff val="80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8" name="Rectangle 3116"/>
              <p:cNvSpPr>
                <a:spLocks noChangeArrowheads="1"/>
              </p:cNvSpPr>
              <p:nvPr/>
            </p:nvSpPr>
            <p:spPr bwMode="auto">
              <a:xfrm>
                <a:off x="4205" y="1141"/>
                <a:ext cx="936" cy="726"/>
              </a:xfrm>
              <a:prstGeom prst="rect">
                <a:avLst/>
              </a:prstGeom>
              <a:noFill/>
              <a:ln w="40" cap="rnd">
                <a:solidFill>
                  <a:srgbClr val="3F6FB5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69" name="Group 3120"/>
            <p:cNvGrpSpPr>
              <a:grpSpLocks/>
            </p:cNvGrpSpPr>
            <p:nvPr/>
          </p:nvGrpSpPr>
          <p:grpSpPr bwMode="auto">
            <a:xfrm>
              <a:off x="6862763" y="2132013"/>
              <a:ext cx="173037" cy="798513"/>
              <a:chOff x="4323" y="1343"/>
              <a:chExt cx="109" cy="503"/>
            </a:xfrm>
          </p:grpSpPr>
          <p:sp>
            <p:nvSpPr>
              <p:cNvPr id="783" name="Rectangle 3118"/>
              <p:cNvSpPr>
                <a:spLocks noChangeArrowheads="1"/>
              </p:cNvSpPr>
              <p:nvPr/>
            </p:nvSpPr>
            <p:spPr bwMode="auto">
              <a:xfrm>
                <a:off x="4331" y="1343"/>
                <a:ext cx="101" cy="503"/>
              </a:xfrm>
              <a:prstGeom prst="rect">
                <a:avLst/>
              </a:prstGeom>
              <a:solidFill>
                <a:srgbClr val="96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4" name="Rectangle 3119"/>
              <p:cNvSpPr>
                <a:spLocks noChangeArrowheads="1"/>
              </p:cNvSpPr>
              <p:nvPr/>
            </p:nvSpPr>
            <p:spPr bwMode="auto">
              <a:xfrm>
                <a:off x="4323" y="1343"/>
                <a:ext cx="101" cy="503"/>
              </a:xfrm>
              <a:prstGeom prst="rect">
                <a:avLst/>
              </a:prstGeom>
              <a:solidFill>
                <a:srgbClr val="FFCC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70" name="Group 3123"/>
            <p:cNvGrpSpPr>
              <a:grpSpLocks/>
            </p:cNvGrpSpPr>
            <p:nvPr/>
          </p:nvGrpSpPr>
          <p:grpSpPr bwMode="auto">
            <a:xfrm>
              <a:off x="7181850" y="2278063"/>
              <a:ext cx="173037" cy="655638"/>
              <a:chOff x="4524" y="1435"/>
              <a:chExt cx="109" cy="413"/>
            </a:xfrm>
          </p:grpSpPr>
          <p:sp>
            <p:nvSpPr>
              <p:cNvPr id="781" name="Rectangle 3121"/>
              <p:cNvSpPr>
                <a:spLocks noChangeArrowheads="1"/>
              </p:cNvSpPr>
              <p:nvPr/>
            </p:nvSpPr>
            <p:spPr bwMode="auto">
              <a:xfrm>
                <a:off x="4532" y="1435"/>
                <a:ext cx="101" cy="413"/>
              </a:xfrm>
              <a:prstGeom prst="rect">
                <a:avLst/>
              </a:prstGeom>
              <a:solidFill>
                <a:srgbClr val="96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2" name="Rectangle 3122"/>
              <p:cNvSpPr>
                <a:spLocks noChangeArrowheads="1"/>
              </p:cNvSpPr>
              <p:nvPr/>
            </p:nvSpPr>
            <p:spPr bwMode="auto">
              <a:xfrm>
                <a:off x="4524" y="1435"/>
                <a:ext cx="101" cy="413"/>
              </a:xfrm>
              <a:prstGeom prst="rect">
                <a:avLst/>
              </a:prstGeom>
              <a:solidFill>
                <a:srgbClr val="3F6F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71" name="Group 3126"/>
            <p:cNvGrpSpPr>
              <a:grpSpLocks/>
            </p:cNvGrpSpPr>
            <p:nvPr/>
          </p:nvGrpSpPr>
          <p:grpSpPr bwMode="auto">
            <a:xfrm>
              <a:off x="7496175" y="2405063"/>
              <a:ext cx="179387" cy="527050"/>
              <a:chOff x="4722" y="1515"/>
              <a:chExt cx="113" cy="332"/>
            </a:xfrm>
          </p:grpSpPr>
          <p:sp>
            <p:nvSpPr>
              <p:cNvPr id="779" name="Rectangle 3124"/>
              <p:cNvSpPr>
                <a:spLocks noChangeArrowheads="1"/>
              </p:cNvSpPr>
              <p:nvPr/>
            </p:nvSpPr>
            <p:spPr bwMode="auto">
              <a:xfrm>
                <a:off x="4730" y="1515"/>
                <a:ext cx="105" cy="332"/>
              </a:xfrm>
              <a:prstGeom prst="rect">
                <a:avLst/>
              </a:prstGeom>
              <a:solidFill>
                <a:srgbClr val="96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0" name="Rectangle 3125"/>
              <p:cNvSpPr>
                <a:spLocks noChangeArrowheads="1"/>
              </p:cNvSpPr>
              <p:nvPr/>
            </p:nvSpPr>
            <p:spPr bwMode="auto">
              <a:xfrm>
                <a:off x="4722" y="1515"/>
                <a:ext cx="105" cy="332"/>
              </a:xfrm>
              <a:prstGeom prst="rect">
                <a:avLst/>
              </a:prstGeom>
              <a:solidFill>
                <a:srgbClr val="99CC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72" name="Group 3129"/>
            <p:cNvGrpSpPr>
              <a:grpSpLocks/>
            </p:cNvGrpSpPr>
            <p:nvPr/>
          </p:nvGrpSpPr>
          <p:grpSpPr bwMode="auto">
            <a:xfrm>
              <a:off x="7818438" y="2133601"/>
              <a:ext cx="177800" cy="800100"/>
              <a:chOff x="4925" y="1344"/>
              <a:chExt cx="112" cy="504"/>
            </a:xfrm>
          </p:grpSpPr>
          <p:sp>
            <p:nvSpPr>
              <p:cNvPr id="777" name="Rectangle 3127"/>
              <p:cNvSpPr>
                <a:spLocks noChangeArrowheads="1"/>
              </p:cNvSpPr>
              <p:nvPr/>
            </p:nvSpPr>
            <p:spPr bwMode="auto">
              <a:xfrm>
                <a:off x="4933" y="1344"/>
                <a:ext cx="104" cy="504"/>
              </a:xfrm>
              <a:prstGeom prst="rect">
                <a:avLst/>
              </a:prstGeom>
              <a:solidFill>
                <a:srgbClr val="96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8" name="Rectangle 3128"/>
              <p:cNvSpPr>
                <a:spLocks noChangeArrowheads="1"/>
              </p:cNvSpPr>
              <p:nvPr/>
            </p:nvSpPr>
            <p:spPr bwMode="auto">
              <a:xfrm>
                <a:off x="4925" y="1344"/>
                <a:ext cx="104" cy="504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73" name="Rectangle 3130"/>
            <p:cNvSpPr>
              <a:spLocks noChangeArrowheads="1"/>
            </p:cNvSpPr>
            <p:nvPr/>
          </p:nvSpPr>
          <p:spPr bwMode="auto">
            <a:xfrm>
              <a:off x="6707188" y="1843087"/>
              <a:ext cx="1423987" cy="329031"/>
            </a:xfrm>
            <a:prstGeom prst="rect">
              <a:avLst/>
            </a:prstGeom>
            <a:solidFill>
              <a:srgbClr val="BCCE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5" name="Rectangle 3132"/>
            <p:cNvSpPr>
              <a:spLocks noChangeArrowheads="1"/>
            </p:cNvSpPr>
            <p:nvPr/>
          </p:nvSpPr>
          <p:spPr bwMode="auto">
            <a:xfrm>
              <a:off x="6756401" y="1849437"/>
              <a:ext cx="977040" cy="262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800" b="1" dirty="0" smtClean="0">
                  <a:latin typeface="Arial" pitchFamily="34" charset="0"/>
                  <a:cs typeface="Arial" pitchFamily="34" charset="0"/>
                </a:rPr>
                <a:t>Production</a:t>
              </a:r>
              <a:endPara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76" name="Line 3133"/>
            <p:cNvSpPr>
              <a:spLocks noChangeShapeType="1"/>
            </p:cNvSpPr>
            <p:nvPr/>
          </p:nvSpPr>
          <p:spPr bwMode="auto">
            <a:xfrm>
              <a:off x="6705599" y="2146604"/>
              <a:ext cx="1420811" cy="1588"/>
            </a:xfrm>
            <a:prstGeom prst="line">
              <a:avLst/>
            </a:prstGeom>
            <a:noFill/>
            <a:ln w="8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188" name="Group 3187"/>
          <p:cNvGrpSpPr/>
          <p:nvPr/>
        </p:nvGrpSpPr>
        <p:grpSpPr>
          <a:xfrm>
            <a:off x="660924" y="5126301"/>
            <a:ext cx="7865556" cy="1191372"/>
            <a:chOff x="257175" y="2193101"/>
            <a:chExt cx="8744321" cy="1428873"/>
          </a:xfrm>
        </p:grpSpPr>
        <p:sp>
          <p:nvSpPr>
            <p:cNvPr id="3189" name="Rectangle 19"/>
            <p:cNvSpPr>
              <a:spLocks noChangeAspect="1" noChangeArrowheads="1"/>
            </p:cNvSpPr>
            <p:nvPr/>
          </p:nvSpPr>
          <p:spPr bwMode="auto">
            <a:xfrm>
              <a:off x="257175" y="2193101"/>
              <a:ext cx="8744321" cy="1428873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Manufacturing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3190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915782"/>
              <a:ext cx="353751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</a:rPr>
                <a:t>Planning and Scheduling Workbenches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3191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70507"/>
              <a:ext cx="1709730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 Execution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92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70507"/>
              <a:ext cx="1809012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93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70507"/>
              <a:ext cx="1673251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Product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Data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94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915782"/>
              <a:ext cx="167874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Lean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95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804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Quality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96" name="Text Box 26"/>
            <p:cNvSpPr txBox="1">
              <a:spLocks noChangeAspect="1" noChangeArrowheads="1"/>
            </p:cNvSpPr>
            <p:nvPr/>
          </p:nvSpPr>
          <p:spPr bwMode="auto">
            <a:xfrm>
              <a:off x="7094937" y="29128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PRO/PLUS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1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Work Centers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 smtClean="0"/>
              <a:t>QS-SU-576</a:t>
            </a:r>
            <a:endParaRPr lang="en-US" altLang="zh-CN" dirty="0"/>
          </a:p>
        </p:txBody>
      </p:sp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447675" y="1124651"/>
            <a:ext cx="81534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+mj-lt"/>
                <a:ea typeface="宋体" charset="-122"/>
              </a:rPr>
              <a:t>Production </a:t>
            </a:r>
            <a:r>
              <a:rPr lang="en-US" altLang="zh-CN" sz="2400" b="1" dirty="0" smtClean="0">
                <a:latin typeface="+mj-lt"/>
                <a:ea typeface="宋体" charset="-122"/>
              </a:rPr>
              <a:t>areas for completing specific </a:t>
            </a:r>
            <a:r>
              <a:rPr lang="en-US" altLang="zh-CN" sz="2400" b="1" dirty="0">
                <a:latin typeface="+mj-lt"/>
                <a:ea typeface="宋体" charset="-122"/>
              </a:rPr>
              <a:t>tasks</a:t>
            </a:r>
          </a:p>
        </p:txBody>
      </p:sp>
      <p:sp>
        <p:nvSpPr>
          <p:cNvPr id="127199" name="Text Box 223"/>
          <p:cNvSpPr txBox="1">
            <a:spLocks noChangeArrowheads="1"/>
          </p:cNvSpPr>
          <p:nvPr/>
        </p:nvSpPr>
        <p:spPr bwMode="auto">
          <a:xfrm>
            <a:off x="4197281" y="3742364"/>
            <a:ext cx="748923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800" b="1" dirty="0" smtClean="0">
                <a:solidFill>
                  <a:srgbClr val="CC3300"/>
                </a:solidFill>
                <a:latin typeface="+mj-lt"/>
                <a:ea typeface="宋体" charset="-122"/>
              </a:rPr>
              <a:t>Pack</a:t>
            </a:r>
            <a:endParaRPr lang="en-US" altLang="zh-CN" sz="1800" b="1" dirty="0">
              <a:solidFill>
                <a:schemeClr val="tx2"/>
              </a:solidFill>
              <a:latin typeface="+mj-lt"/>
              <a:ea typeface="宋体" charset="-122"/>
            </a:endParaRPr>
          </a:p>
        </p:txBody>
      </p:sp>
      <p:sp>
        <p:nvSpPr>
          <p:cNvPr id="127200" name="Rectangle 224"/>
          <p:cNvSpPr>
            <a:spLocks noChangeArrowheads="1"/>
          </p:cNvSpPr>
          <p:nvPr/>
        </p:nvSpPr>
        <p:spPr bwMode="auto">
          <a:xfrm>
            <a:off x="6389697" y="2014888"/>
            <a:ext cx="1828800" cy="182880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27210" name="Text Box 234"/>
          <p:cNvSpPr txBox="1">
            <a:spLocks noChangeArrowheads="1"/>
          </p:cNvSpPr>
          <p:nvPr/>
        </p:nvSpPr>
        <p:spPr bwMode="auto">
          <a:xfrm>
            <a:off x="7004176" y="1649761"/>
            <a:ext cx="598241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1800" b="1" dirty="0" smtClean="0">
                <a:solidFill>
                  <a:schemeClr val="tx2"/>
                </a:solidFill>
                <a:latin typeface="+mj-lt"/>
                <a:ea typeface="宋体" charset="-122"/>
              </a:rPr>
              <a:t>Test</a:t>
            </a:r>
            <a:endParaRPr lang="en-US" altLang="zh-CN" sz="1800" b="1" dirty="0">
              <a:solidFill>
                <a:schemeClr val="tx2"/>
              </a:solidFill>
              <a:latin typeface="+mj-lt"/>
              <a:ea typeface="宋体" charset="-122"/>
            </a:endParaRPr>
          </a:p>
        </p:txBody>
      </p:sp>
      <p:sp>
        <p:nvSpPr>
          <p:cNvPr id="127225" name="Text Box 249"/>
          <p:cNvSpPr txBox="1">
            <a:spLocks noChangeArrowheads="1"/>
          </p:cNvSpPr>
          <p:nvPr/>
        </p:nvSpPr>
        <p:spPr bwMode="auto">
          <a:xfrm>
            <a:off x="1066703" y="1654801"/>
            <a:ext cx="1522121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800" b="1" dirty="0" smtClean="0">
                <a:solidFill>
                  <a:srgbClr val="DCB200"/>
                </a:solidFill>
                <a:latin typeface="+mj-lt"/>
                <a:ea typeface="宋体" charset="-122"/>
              </a:rPr>
              <a:t>Assemble</a:t>
            </a:r>
            <a:endParaRPr lang="en-US" altLang="zh-CN" sz="1800" b="1" dirty="0">
              <a:solidFill>
                <a:schemeClr val="tx2"/>
              </a:solidFill>
              <a:latin typeface="+mj-lt"/>
              <a:ea typeface="宋体" charset="-122"/>
            </a:endParaRPr>
          </a:p>
        </p:txBody>
      </p:sp>
      <p:sp>
        <p:nvSpPr>
          <p:cNvPr id="127193" name="Rectangle 217"/>
          <p:cNvSpPr>
            <a:spLocks noChangeArrowheads="1"/>
          </p:cNvSpPr>
          <p:nvPr/>
        </p:nvSpPr>
        <p:spPr bwMode="auto">
          <a:xfrm>
            <a:off x="900113" y="2014887"/>
            <a:ext cx="1828800" cy="182880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27244" name="Rectangle 268"/>
          <p:cNvSpPr>
            <a:spLocks noChangeArrowheads="1"/>
          </p:cNvSpPr>
          <p:nvPr/>
        </p:nvSpPr>
        <p:spPr bwMode="auto">
          <a:xfrm>
            <a:off x="3648259" y="4140548"/>
            <a:ext cx="1828800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zh-CN" altLang="en-US">
              <a:ea typeface="宋体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5729" y="4302287"/>
            <a:ext cx="1496291" cy="1552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52"/>
          <p:cNvGrpSpPr>
            <a:grpSpLocks noChangeAspect="1"/>
          </p:cNvGrpSpPr>
          <p:nvPr/>
        </p:nvGrpSpPr>
        <p:grpSpPr bwMode="auto">
          <a:xfrm>
            <a:off x="1095211" y="2041166"/>
            <a:ext cx="1398608" cy="1766126"/>
            <a:chOff x="1316" y="1498"/>
            <a:chExt cx="1375" cy="1736"/>
          </a:xfrm>
        </p:grpSpPr>
        <p:sp>
          <p:nvSpPr>
            <p:cNvPr id="44" name="Rectangle 153"/>
            <p:cNvSpPr>
              <a:spLocks noChangeAspect="1" noChangeArrowheads="1"/>
            </p:cNvSpPr>
            <p:nvPr/>
          </p:nvSpPr>
          <p:spPr bwMode="auto">
            <a:xfrm>
              <a:off x="1316" y="1518"/>
              <a:ext cx="1365" cy="17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5" name="Freeform 154"/>
            <p:cNvSpPr>
              <a:spLocks noChangeAspect="1"/>
            </p:cNvSpPr>
            <p:nvPr/>
          </p:nvSpPr>
          <p:spPr bwMode="auto">
            <a:xfrm>
              <a:off x="1395" y="3113"/>
              <a:ext cx="340" cy="85"/>
            </a:xfrm>
            <a:custGeom>
              <a:avLst/>
              <a:gdLst>
                <a:gd name="T0" fmla="*/ 0 w 681"/>
                <a:gd name="T1" fmla="*/ 7 h 172"/>
                <a:gd name="T2" fmla="*/ 0 w 681"/>
                <a:gd name="T3" fmla="*/ 85 h 172"/>
                <a:gd name="T4" fmla="*/ 248 w 681"/>
                <a:gd name="T5" fmla="*/ 77 h 172"/>
                <a:gd name="T6" fmla="*/ 340 w 681"/>
                <a:gd name="T7" fmla="*/ 0 h 172"/>
                <a:gd name="T8" fmla="*/ 0 w 681"/>
                <a:gd name="T9" fmla="*/ 7 h 1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"/>
                <a:gd name="T16" fmla="*/ 0 h 172"/>
                <a:gd name="T17" fmla="*/ 681 w 681"/>
                <a:gd name="T18" fmla="*/ 172 h 1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" h="172">
                  <a:moveTo>
                    <a:pt x="0" y="15"/>
                  </a:moveTo>
                  <a:lnTo>
                    <a:pt x="0" y="172"/>
                  </a:lnTo>
                  <a:lnTo>
                    <a:pt x="497" y="155"/>
                  </a:lnTo>
                  <a:lnTo>
                    <a:pt x="681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6" name="AutoShape 155"/>
            <p:cNvSpPr>
              <a:spLocks noChangeAspect="1" noChangeArrowheads="1" noTextEdit="1"/>
            </p:cNvSpPr>
            <p:nvPr/>
          </p:nvSpPr>
          <p:spPr bwMode="auto">
            <a:xfrm>
              <a:off x="1316" y="1498"/>
              <a:ext cx="1375" cy="1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7" name="Freeform 156"/>
            <p:cNvSpPr>
              <a:spLocks noChangeAspect="1"/>
            </p:cNvSpPr>
            <p:nvPr/>
          </p:nvSpPr>
          <p:spPr bwMode="auto">
            <a:xfrm>
              <a:off x="1813" y="2459"/>
              <a:ext cx="294" cy="60"/>
            </a:xfrm>
            <a:custGeom>
              <a:avLst/>
              <a:gdLst>
                <a:gd name="T0" fmla="*/ 0 w 587"/>
                <a:gd name="T1" fmla="*/ 6 h 120"/>
                <a:gd name="T2" fmla="*/ 0 w 587"/>
                <a:gd name="T3" fmla="*/ 55 h 120"/>
                <a:gd name="T4" fmla="*/ 213 w 587"/>
                <a:gd name="T5" fmla="*/ 60 h 120"/>
                <a:gd name="T6" fmla="*/ 294 w 587"/>
                <a:gd name="T7" fmla="*/ 0 h 120"/>
                <a:gd name="T8" fmla="*/ 0 w 587"/>
                <a:gd name="T9" fmla="*/ 6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7"/>
                <a:gd name="T16" fmla="*/ 0 h 120"/>
                <a:gd name="T17" fmla="*/ 587 w 58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7" h="120">
                  <a:moveTo>
                    <a:pt x="0" y="12"/>
                  </a:moveTo>
                  <a:lnTo>
                    <a:pt x="0" y="110"/>
                  </a:lnTo>
                  <a:lnTo>
                    <a:pt x="426" y="120"/>
                  </a:lnTo>
                  <a:lnTo>
                    <a:pt x="58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8" name="Freeform 157"/>
            <p:cNvSpPr>
              <a:spLocks noChangeAspect="1"/>
            </p:cNvSpPr>
            <p:nvPr/>
          </p:nvSpPr>
          <p:spPr bwMode="auto">
            <a:xfrm>
              <a:off x="2083" y="2079"/>
              <a:ext cx="294" cy="61"/>
            </a:xfrm>
            <a:custGeom>
              <a:avLst/>
              <a:gdLst>
                <a:gd name="T0" fmla="*/ 0 w 587"/>
                <a:gd name="T1" fmla="*/ 6 h 123"/>
                <a:gd name="T2" fmla="*/ 0 w 587"/>
                <a:gd name="T3" fmla="*/ 54 h 123"/>
                <a:gd name="T4" fmla="*/ 213 w 587"/>
                <a:gd name="T5" fmla="*/ 61 h 123"/>
                <a:gd name="T6" fmla="*/ 294 w 587"/>
                <a:gd name="T7" fmla="*/ 0 h 123"/>
                <a:gd name="T8" fmla="*/ 0 w 587"/>
                <a:gd name="T9" fmla="*/ 6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7"/>
                <a:gd name="T16" fmla="*/ 0 h 123"/>
                <a:gd name="T17" fmla="*/ 587 w 587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7" h="123">
                  <a:moveTo>
                    <a:pt x="0" y="12"/>
                  </a:moveTo>
                  <a:lnTo>
                    <a:pt x="0" y="109"/>
                  </a:lnTo>
                  <a:lnTo>
                    <a:pt x="426" y="123"/>
                  </a:lnTo>
                  <a:lnTo>
                    <a:pt x="58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9" name="Rectangle 158"/>
            <p:cNvSpPr>
              <a:spLocks noChangeAspect="1" noChangeArrowheads="1"/>
            </p:cNvSpPr>
            <p:nvPr/>
          </p:nvSpPr>
          <p:spPr bwMode="auto">
            <a:xfrm>
              <a:off x="1900" y="2501"/>
              <a:ext cx="26" cy="145"/>
            </a:xfrm>
            <a:prstGeom prst="rect">
              <a:avLst/>
            </a:prstGeom>
            <a:solidFill>
              <a:srgbClr val="00001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0" name="Rectangle 159"/>
            <p:cNvSpPr>
              <a:spLocks noChangeAspect="1" noChangeArrowheads="1"/>
            </p:cNvSpPr>
            <p:nvPr/>
          </p:nvSpPr>
          <p:spPr bwMode="auto">
            <a:xfrm>
              <a:off x="2170" y="2121"/>
              <a:ext cx="25" cy="144"/>
            </a:xfrm>
            <a:prstGeom prst="rect">
              <a:avLst/>
            </a:prstGeom>
            <a:solidFill>
              <a:srgbClr val="00001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" name="Freeform 160"/>
            <p:cNvSpPr>
              <a:spLocks noChangeAspect="1"/>
            </p:cNvSpPr>
            <p:nvPr/>
          </p:nvSpPr>
          <p:spPr bwMode="auto">
            <a:xfrm>
              <a:off x="2251" y="1686"/>
              <a:ext cx="61" cy="118"/>
            </a:xfrm>
            <a:custGeom>
              <a:avLst/>
              <a:gdLst>
                <a:gd name="T0" fmla="*/ 0 w 122"/>
                <a:gd name="T1" fmla="*/ 0 h 236"/>
                <a:gd name="T2" fmla="*/ 30 w 122"/>
                <a:gd name="T3" fmla="*/ 17 h 236"/>
                <a:gd name="T4" fmla="*/ 61 w 122"/>
                <a:gd name="T5" fmla="*/ 42 h 236"/>
                <a:gd name="T6" fmla="*/ 56 w 122"/>
                <a:gd name="T7" fmla="*/ 74 h 236"/>
                <a:gd name="T8" fmla="*/ 53 w 122"/>
                <a:gd name="T9" fmla="*/ 118 h 236"/>
                <a:gd name="T10" fmla="*/ 30 w 122"/>
                <a:gd name="T11" fmla="*/ 114 h 236"/>
                <a:gd name="T12" fmla="*/ 0 w 122"/>
                <a:gd name="T13" fmla="*/ 0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236"/>
                <a:gd name="T23" fmla="*/ 122 w 122"/>
                <a:gd name="T24" fmla="*/ 236 h 2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236">
                  <a:moveTo>
                    <a:pt x="0" y="0"/>
                  </a:moveTo>
                  <a:lnTo>
                    <a:pt x="59" y="34"/>
                  </a:lnTo>
                  <a:lnTo>
                    <a:pt x="122" y="83"/>
                  </a:lnTo>
                  <a:lnTo>
                    <a:pt x="112" y="148"/>
                  </a:lnTo>
                  <a:lnTo>
                    <a:pt x="105" y="236"/>
                  </a:lnTo>
                  <a:lnTo>
                    <a:pt x="59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2" name="Freeform 161"/>
            <p:cNvSpPr>
              <a:spLocks noChangeAspect="1"/>
            </p:cNvSpPr>
            <p:nvPr/>
          </p:nvSpPr>
          <p:spPr bwMode="auto">
            <a:xfrm>
              <a:off x="2186" y="1571"/>
              <a:ext cx="111" cy="107"/>
            </a:xfrm>
            <a:custGeom>
              <a:avLst/>
              <a:gdLst>
                <a:gd name="T0" fmla="*/ 111 w 222"/>
                <a:gd name="T1" fmla="*/ 13 h 214"/>
                <a:gd name="T2" fmla="*/ 111 w 222"/>
                <a:gd name="T3" fmla="*/ 29 h 214"/>
                <a:gd name="T4" fmla="*/ 111 w 222"/>
                <a:gd name="T5" fmla="*/ 35 h 214"/>
                <a:gd name="T6" fmla="*/ 111 w 222"/>
                <a:gd name="T7" fmla="*/ 41 h 214"/>
                <a:gd name="T8" fmla="*/ 105 w 222"/>
                <a:gd name="T9" fmla="*/ 46 h 214"/>
                <a:gd name="T10" fmla="*/ 106 w 222"/>
                <a:gd name="T11" fmla="*/ 57 h 214"/>
                <a:gd name="T12" fmla="*/ 109 w 222"/>
                <a:gd name="T13" fmla="*/ 65 h 214"/>
                <a:gd name="T14" fmla="*/ 108 w 222"/>
                <a:gd name="T15" fmla="*/ 69 h 214"/>
                <a:gd name="T16" fmla="*/ 105 w 222"/>
                <a:gd name="T17" fmla="*/ 72 h 214"/>
                <a:gd name="T18" fmla="*/ 100 w 222"/>
                <a:gd name="T19" fmla="*/ 72 h 214"/>
                <a:gd name="T20" fmla="*/ 100 w 222"/>
                <a:gd name="T21" fmla="*/ 78 h 214"/>
                <a:gd name="T22" fmla="*/ 97 w 222"/>
                <a:gd name="T23" fmla="*/ 83 h 214"/>
                <a:gd name="T24" fmla="*/ 97 w 222"/>
                <a:gd name="T25" fmla="*/ 85 h 214"/>
                <a:gd name="T26" fmla="*/ 92 w 222"/>
                <a:gd name="T27" fmla="*/ 89 h 214"/>
                <a:gd name="T28" fmla="*/ 87 w 222"/>
                <a:gd name="T29" fmla="*/ 92 h 214"/>
                <a:gd name="T30" fmla="*/ 84 w 222"/>
                <a:gd name="T31" fmla="*/ 97 h 214"/>
                <a:gd name="T32" fmla="*/ 78 w 222"/>
                <a:gd name="T33" fmla="*/ 104 h 214"/>
                <a:gd name="T34" fmla="*/ 70 w 222"/>
                <a:gd name="T35" fmla="*/ 105 h 214"/>
                <a:gd name="T36" fmla="*/ 66 w 222"/>
                <a:gd name="T37" fmla="*/ 106 h 214"/>
                <a:gd name="T38" fmla="*/ 61 w 222"/>
                <a:gd name="T39" fmla="*/ 105 h 214"/>
                <a:gd name="T40" fmla="*/ 55 w 222"/>
                <a:gd name="T41" fmla="*/ 101 h 214"/>
                <a:gd name="T42" fmla="*/ 51 w 222"/>
                <a:gd name="T43" fmla="*/ 107 h 214"/>
                <a:gd name="T44" fmla="*/ 27 w 222"/>
                <a:gd name="T45" fmla="*/ 106 h 214"/>
                <a:gd name="T46" fmla="*/ 0 w 222"/>
                <a:gd name="T47" fmla="*/ 89 h 214"/>
                <a:gd name="T48" fmla="*/ 0 w 222"/>
                <a:gd name="T49" fmla="*/ 46 h 214"/>
                <a:gd name="T50" fmla="*/ 17 w 222"/>
                <a:gd name="T51" fmla="*/ 21 h 214"/>
                <a:gd name="T52" fmla="*/ 41 w 222"/>
                <a:gd name="T53" fmla="*/ 15 h 214"/>
                <a:gd name="T54" fmla="*/ 98 w 222"/>
                <a:gd name="T55" fmla="*/ 0 h 214"/>
                <a:gd name="T56" fmla="*/ 111 w 222"/>
                <a:gd name="T57" fmla="*/ 13 h 2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22"/>
                <a:gd name="T88" fmla="*/ 0 h 214"/>
                <a:gd name="T89" fmla="*/ 222 w 222"/>
                <a:gd name="T90" fmla="*/ 214 h 21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22" h="214">
                  <a:moveTo>
                    <a:pt x="222" y="27"/>
                  </a:moveTo>
                  <a:lnTo>
                    <a:pt x="222" y="58"/>
                  </a:lnTo>
                  <a:lnTo>
                    <a:pt x="221" y="70"/>
                  </a:lnTo>
                  <a:lnTo>
                    <a:pt x="221" y="82"/>
                  </a:lnTo>
                  <a:lnTo>
                    <a:pt x="210" y="92"/>
                  </a:lnTo>
                  <a:lnTo>
                    <a:pt x="212" y="114"/>
                  </a:lnTo>
                  <a:lnTo>
                    <a:pt x="217" y="129"/>
                  </a:lnTo>
                  <a:lnTo>
                    <a:pt x="216" y="138"/>
                  </a:lnTo>
                  <a:lnTo>
                    <a:pt x="210" y="143"/>
                  </a:lnTo>
                  <a:lnTo>
                    <a:pt x="199" y="144"/>
                  </a:lnTo>
                  <a:lnTo>
                    <a:pt x="199" y="156"/>
                  </a:lnTo>
                  <a:lnTo>
                    <a:pt x="193" y="165"/>
                  </a:lnTo>
                  <a:lnTo>
                    <a:pt x="193" y="170"/>
                  </a:lnTo>
                  <a:lnTo>
                    <a:pt x="183" y="178"/>
                  </a:lnTo>
                  <a:lnTo>
                    <a:pt x="173" y="183"/>
                  </a:lnTo>
                  <a:lnTo>
                    <a:pt x="168" y="194"/>
                  </a:lnTo>
                  <a:lnTo>
                    <a:pt x="156" y="207"/>
                  </a:lnTo>
                  <a:lnTo>
                    <a:pt x="139" y="209"/>
                  </a:lnTo>
                  <a:lnTo>
                    <a:pt x="131" y="211"/>
                  </a:lnTo>
                  <a:lnTo>
                    <a:pt x="122" y="209"/>
                  </a:lnTo>
                  <a:lnTo>
                    <a:pt x="109" y="202"/>
                  </a:lnTo>
                  <a:lnTo>
                    <a:pt x="102" y="214"/>
                  </a:lnTo>
                  <a:lnTo>
                    <a:pt x="54" y="211"/>
                  </a:lnTo>
                  <a:lnTo>
                    <a:pt x="0" y="178"/>
                  </a:lnTo>
                  <a:lnTo>
                    <a:pt x="0" y="92"/>
                  </a:lnTo>
                  <a:lnTo>
                    <a:pt x="34" y="41"/>
                  </a:lnTo>
                  <a:lnTo>
                    <a:pt x="81" y="31"/>
                  </a:lnTo>
                  <a:lnTo>
                    <a:pt x="195" y="0"/>
                  </a:lnTo>
                  <a:lnTo>
                    <a:pt x="222" y="27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3" name="Freeform 162"/>
            <p:cNvSpPr>
              <a:spLocks noChangeAspect="1"/>
            </p:cNvSpPr>
            <p:nvPr/>
          </p:nvSpPr>
          <p:spPr bwMode="auto">
            <a:xfrm>
              <a:off x="2121" y="1642"/>
              <a:ext cx="178" cy="304"/>
            </a:xfrm>
            <a:custGeom>
              <a:avLst/>
              <a:gdLst>
                <a:gd name="T0" fmla="*/ 63 w 357"/>
                <a:gd name="T1" fmla="*/ 0 h 607"/>
                <a:gd name="T2" fmla="*/ 58 w 357"/>
                <a:gd name="T3" fmla="*/ 6 h 607"/>
                <a:gd name="T4" fmla="*/ 55 w 357"/>
                <a:gd name="T5" fmla="*/ 17 h 607"/>
                <a:gd name="T6" fmla="*/ 41 w 357"/>
                <a:gd name="T7" fmla="*/ 31 h 607"/>
                <a:gd name="T8" fmla="*/ 23 w 357"/>
                <a:gd name="T9" fmla="*/ 69 h 607"/>
                <a:gd name="T10" fmla="*/ 20 w 357"/>
                <a:gd name="T11" fmla="*/ 93 h 607"/>
                <a:gd name="T12" fmla="*/ 7 w 357"/>
                <a:gd name="T13" fmla="*/ 146 h 607"/>
                <a:gd name="T14" fmla="*/ 7 w 357"/>
                <a:gd name="T15" fmla="*/ 170 h 607"/>
                <a:gd name="T16" fmla="*/ 8 w 357"/>
                <a:gd name="T17" fmla="*/ 186 h 607"/>
                <a:gd name="T18" fmla="*/ 2 w 357"/>
                <a:gd name="T19" fmla="*/ 222 h 607"/>
                <a:gd name="T20" fmla="*/ 0 w 357"/>
                <a:gd name="T21" fmla="*/ 244 h 607"/>
                <a:gd name="T22" fmla="*/ 8 w 357"/>
                <a:gd name="T23" fmla="*/ 256 h 607"/>
                <a:gd name="T24" fmla="*/ 11 w 357"/>
                <a:gd name="T25" fmla="*/ 264 h 607"/>
                <a:gd name="T26" fmla="*/ 36 w 357"/>
                <a:gd name="T27" fmla="*/ 304 h 607"/>
                <a:gd name="T28" fmla="*/ 91 w 357"/>
                <a:gd name="T29" fmla="*/ 289 h 607"/>
                <a:gd name="T30" fmla="*/ 165 w 357"/>
                <a:gd name="T31" fmla="*/ 260 h 607"/>
                <a:gd name="T32" fmla="*/ 178 w 357"/>
                <a:gd name="T33" fmla="*/ 230 h 607"/>
                <a:gd name="T34" fmla="*/ 178 w 357"/>
                <a:gd name="T35" fmla="*/ 203 h 607"/>
                <a:gd name="T36" fmla="*/ 168 w 357"/>
                <a:gd name="T37" fmla="*/ 145 h 607"/>
                <a:gd name="T38" fmla="*/ 165 w 357"/>
                <a:gd name="T39" fmla="*/ 123 h 607"/>
                <a:gd name="T40" fmla="*/ 161 w 357"/>
                <a:gd name="T41" fmla="*/ 104 h 607"/>
                <a:gd name="T42" fmla="*/ 154 w 357"/>
                <a:gd name="T43" fmla="*/ 87 h 607"/>
                <a:gd name="T44" fmla="*/ 143 w 357"/>
                <a:gd name="T45" fmla="*/ 68 h 607"/>
                <a:gd name="T46" fmla="*/ 139 w 357"/>
                <a:gd name="T47" fmla="*/ 37 h 607"/>
                <a:gd name="T48" fmla="*/ 119 w 357"/>
                <a:gd name="T49" fmla="*/ 32 h 607"/>
                <a:gd name="T50" fmla="*/ 109 w 357"/>
                <a:gd name="T51" fmla="*/ 31 h 607"/>
                <a:gd name="T52" fmla="*/ 101 w 357"/>
                <a:gd name="T53" fmla="*/ 28 h 607"/>
                <a:gd name="T54" fmla="*/ 94 w 357"/>
                <a:gd name="T55" fmla="*/ 26 h 607"/>
                <a:gd name="T56" fmla="*/ 88 w 357"/>
                <a:gd name="T57" fmla="*/ 22 h 607"/>
                <a:gd name="T58" fmla="*/ 82 w 357"/>
                <a:gd name="T59" fmla="*/ 19 h 607"/>
                <a:gd name="T60" fmla="*/ 76 w 357"/>
                <a:gd name="T61" fmla="*/ 14 h 607"/>
                <a:gd name="T62" fmla="*/ 70 w 357"/>
                <a:gd name="T63" fmla="*/ 8 h 607"/>
                <a:gd name="T64" fmla="*/ 63 w 357"/>
                <a:gd name="T65" fmla="*/ 0 h 6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7"/>
                <a:gd name="T100" fmla="*/ 0 h 607"/>
                <a:gd name="T101" fmla="*/ 357 w 357"/>
                <a:gd name="T102" fmla="*/ 607 h 6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7" h="607">
                  <a:moveTo>
                    <a:pt x="126" y="0"/>
                  </a:moveTo>
                  <a:lnTo>
                    <a:pt x="117" y="12"/>
                  </a:lnTo>
                  <a:lnTo>
                    <a:pt x="111" y="34"/>
                  </a:lnTo>
                  <a:lnTo>
                    <a:pt x="82" y="61"/>
                  </a:lnTo>
                  <a:lnTo>
                    <a:pt x="46" y="137"/>
                  </a:lnTo>
                  <a:lnTo>
                    <a:pt x="41" y="185"/>
                  </a:lnTo>
                  <a:lnTo>
                    <a:pt x="14" y="292"/>
                  </a:lnTo>
                  <a:lnTo>
                    <a:pt x="14" y="339"/>
                  </a:lnTo>
                  <a:lnTo>
                    <a:pt x="16" y="371"/>
                  </a:lnTo>
                  <a:lnTo>
                    <a:pt x="4" y="443"/>
                  </a:lnTo>
                  <a:lnTo>
                    <a:pt x="0" y="487"/>
                  </a:lnTo>
                  <a:lnTo>
                    <a:pt x="16" y="512"/>
                  </a:lnTo>
                  <a:lnTo>
                    <a:pt x="22" y="528"/>
                  </a:lnTo>
                  <a:lnTo>
                    <a:pt x="73" y="607"/>
                  </a:lnTo>
                  <a:lnTo>
                    <a:pt x="182" y="577"/>
                  </a:lnTo>
                  <a:lnTo>
                    <a:pt x="331" y="519"/>
                  </a:lnTo>
                  <a:lnTo>
                    <a:pt x="357" y="460"/>
                  </a:lnTo>
                  <a:lnTo>
                    <a:pt x="357" y="405"/>
                  </a:lnTo>
                  <a:lnTo>
                    <a:pt x="336" y="290"/>
                  </a:lnTo>
                  <a:lnTo>
                    <a:pt x="331" y="246"/>
                  </a:lnTo>
                  <a:lnTo>
                    <a:pt x="323" y="208"/>
                  </a:lnTo>
                  <a:lnTo>
                    <a:pt x="308" y="174"/>
                  </a:lnTo>
                  <a:lnTo>
                    <a:pt x="287" y="135"/>
                  </a:lnTo>
                  <a:lnTo>
                    <a:pt x="279" y="73"/>
                  </a:lnTo>
                  <a:lnTo>
                    <a:pt x="238" y="64"/>
                  </a:lnTo>
                  <a:lnTo>
                    <a:pt x="218" y="61"/>
                  </a:lnTo>
                  <a:lnTo>
                    <a:pt x="202" y="56"/>
                  </a:lnTo>
                  <a:lnTo>
                    <a:pt x="189" y="51"/>
                  </a:lnTo>
                  <a:lnTo>
                    <a:pt x="177" y="44"/>
                  </a:lnTo>
                  <a:lnTo>
                    <a:pt x="165" y="37"/>
                  </a:lnTo>
                  <a:lnTo>
                    <a:pt x="153" y="27"/>
                  </a:lnTo>
                  <a:lnTo>
                    <a:pt x="141" y="15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4" name="Freeform 163"/>
            <p:cNvSpPr>
              <a:spLocks noChangeAspect="1"/>
            </p:cNvSpPr>
            <p:nvPr/>
          </p:nvSpPr>
          <p:spPr bwMode="auto">
            <a:xfrm>
              <a:off x="2163" y="1547"/>
              <a:ext cx="149" cy="95"/>
            </a:xfrm>
            <a:custGeom>
              <a:avLst/>
              <a:gdLst>
                <a:gd name="T0" fmla="*/ 128 w 299"/>
                <a:gd name="T1" fmla="*/ 0 h 191"/>
                <a:gd name="T2" fmla="*/ 141 w 299"/>
                <a:gd name="T3" fmla="*/ 4 h 191"/>
                <a:gd name="T4" fmla="*/ 148 w 299"/>
                <a:gd name="T5" fmla="*/ 12 h 191"/>
                <a:gd name="T6" fmla="*/ 149 w 299"/>
                <a:gd name="T7" fmla="*/ 23 h 191"/>
                <a:gd name="T8" fmla="*/ 147 w 299"/>
                <a:gd name="T9" fmla="*/ 36 h 191"/>
                <a:gd name="T10" fmla="*/ 141 w 299"/>
                <a:gd name="T11" fmla="*/ 42 h 191"/>
                <a:gd name="T12" fmla="*/ 134 w 299"/>
                <a:gd name="T13" fmla="*/ 39 h 191"/>
                <a:gd name="T14" fmla="*/ 123 w 299"/>
                <a:gd name="T15" fmla="*/ 31 h 191"/>
                <a:gd name="T16" fmla="*/ 117 w 299"/>
                <a:gd name="T17" fmla="*/ 31 h 191"/>
                <a:gd name="T18" fmla="*/ 114 w 299"/>
                <a:gd name="T19" fmla="*/ 44 h 191"/>
                <a:gd name="T20" fmla="*/ 108 w 299"/>
                <a:gd name="T21" fmla="*/ 51 h 191"/>
                <a:gd name="T22" fmla="*/ 93 w 299"/>
                <a:gd name="T23" fmla="*/ 55 h 191"/>
                <a:gd name="T24" fmla="*/ 85 w 299"/>
                <a:gd name="T25" fmla="*/ 64 h 191"/>
                <a:gd name="T26" fmla="*/ 85 w 299"/>
                <a:gd name="T27" fmla="*/ 70 h 191"/>
                <a:gd name="T28" fmla="*/ 77 w 299"/>
                <a:gd name="T29" fmla="*/ 70 h 191"/>
                <a:gd name="T30" fmla="*/ 69 w 299"/>
                <a:gd name="T31" fmla="*/ 60 h 191"/>
                <a:gd name="T32" fmla="*/ 63 w 299"/>
                <a:gd name="T33" fmla="*/ 42 h 191"/>
                <a:gd name="T34" fmla="*/ 58 w 299"/>
                <a:gd name="T35" fmla="*/ 42 h 191"/>
                <a:gd name="T36" fmla="*/ 47 w 299"/>
                <a:gd name="T37" fmla="*/ 44 h 191"/>
                <a:gd name="T38" fmla="*/ 44 w 299"/>
                <a:gd name="T39" fmla="*/ 53 h 191"/>
                <a:gd name="T40" fmla="*/ 44 w 299"/>
                <a:gd name="T41" fmla="*/ 70 h 191"/>
                <a:gd name="T42" fmla="*/ 37 w 299"/>
                <a:gd name="T43" fmla="*/ 81 h 191"/>
                <a:gd name="T44" fmla="*/ 31 w 299"/>
                <a:gd name="T45" fmla="*/ 86 h 191"/>
                <a:gd name="T46" fmla="*/ 24 w 299"/>
                <a:gd name="T47" fmla="*/ 80 h 191"/>
                <a:gd name="T48" fmla="*/ 23 w 299"/>
                <a:gd name="T49" fmla="*/ 95 h 191"/>
                <a:gd name="T50" fmla="*/ 11 w 299"/>
                <a:gd name="T51" fmla="*/ 95 h 191"/>
                <a:gd name="T52" fmla="*/ 4 w 299"/>
                <a:gd name="T53" fmla="*/ 93 h 191"/>
                <a:gd name="T54" fmla="*/ 1 w 299"/>
                <a:gd name="T55" fmla="*/ 88 h 191"/>
                <a:gd name="T56" fmla="*/ 0 w 299"/>
                <a:gd name="T57" fmla="*/ 76 h 191"/>
                <a:gd name="T58" fmla="*/ 13 w 299"/>
                <a:gd name="T59" fmla="*/ 48 h 191"/>
                <a:gd name="T60" fmla="*/ 45 w 299"/>
                <a:gd name="T61" fmla="*/ 20 h 191"/>
                <a:gd name="T62" fmla="*/ 128 w 299"/>
                <a:gd name="T63" fmla="*/ 0 h 19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99"/>
                <a:gd name="T97" fmla="*/ 0 h 191"/>
                <a:gd name="T98" fmla="*/ 299 w 299"/>
                <a:gd name="T99" fmla="*/ 191 h 19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99" h="191">
                  <a:moveTo>
                    <a:pt x="256" y="0"/>
                  </a:moveTo>
                  <a:lnTo>
                    <a:pt x="282" y="9"/>
                  </a:lnTo>
                  <a:lnTo>
                    <a:pt x="296" y="24"/>
                  </a:lnTo>
                  <a:lnTo>
                    <a:pt x="299" y="46"/>
                  </a:lnTo>
                  <a:lnTo>
                    <a:pt x="294" y="73"/>
                  </a:lnTo>
                  <a:lnTo>
                    <a:pt x="282" y="84"/>
                  </a:lnTo>
                  <a:lnTo>
                    <a:pt x="268" y="79"/>
                  </a:lnTo>
                  <a:lnTo>
                    <a:pt x="246" y="63"/>
                  </a:lnTo>
                  <a:lnTo>
                    <a:pt x="234" y="63"/>
                  </a:lnTo>
                  <a:lnTo>
                    <a:pt x="229" y="89"/>
                  </a:lnTo>
                  <a:lnTo>
                    <a:pt x="217" y="102"/>
                  </a:lnTo>
                  <a:lnTo>
                    <a:pt x="187" y="111"/>
                  </a:lnTo>
                  <a:lnTo>
                    <a:pt x="170" y="128"/>
                  </a:lnTo>
                  <a:lnTo>
                    <a:pt x="170" y="140"/>
                  </a:lnTo>
                  <a:lnTo>
                    <a:pt x="155" y="140"/>
                  </a:lnTo>
                  <a:lnTo>
                    <a:pt x="139" y="121"/>
                  </a:lnTo>
                  <a:lnTo>
                    <a:pt x="127" y="85"/>
                  </a:lnTo>
                  <a:lnTo>
                    <a:pt x="116" y="84"/>
                  </a:lnTo>
                  <a:lnTo>
                    <a:pt x="94" y="89"/>
                  </a:lnTo>
                  <a:lnTo>
                    <a:pt x="88" y="106"/>
                  </a:lnTo>
                  <a:lnTo>
                    <a:pt x="88" y="140"/>
                  </a:lnTo>
                  <a:lnTo>
                    <a:pt x="75" y="162"/>
                  </a:lnTo>
                  <a:lnTo>
                    <a:pt x="63" y="172"/>
                  </a:lnTo>
                  <a:lnTo>
                    <a:pt x="48" y="160"/>
                  </a:lnTo>
                  <a:lnTo>
                    <a:pt x="46" y="191"/>
                  </a:lnTo>
                  <a:lnTo>
                    <a:pt x="22" y="191"/>
                  </a:lnTo>
                  <a:lnTo>
                    <a:pt x="9" y="187"/>
                  </a:lnTo>
                  <a:lnTo>
                    <a:pt x="2" y="177"/>
                  </a:lnTo>
                  <a:lnTo>
                    <a:pt x="0" y="153"/>
                  </a:lnTo>
                  <a:lnTo>
                    <a:pt x="26" y="96"/>
                  </a:lnTo>
                  <a:lnTo>
                    <a:pt x="90" y="41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1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5" name="Freeform 164"/>
            <p:cNvSpPr>
              <a:spLocks noChangeAspect="1"/>
            </p:cNvSpPr>
            <p:nvPr/>
          </p:nvSpPr>
          <p:spPr bwMode="auto">
            <a:xfrm>
              <a:off x="2208" y="1590"/>
              <a:ext cx="14" cy="38"/>
            </a:xfrm>
            <a:custGeom>
              <a:avLst/>
              <a:gdLst>
                <a:gd name="T0" fmla="*/ 6 w 27"/>
                <a:gd name="T1" fmla="*/ 0 h 77"/>
                <a:gd name="T2" fmla="*/ 2 w 27"/>
                <a:gd name="T3" fmla="*/ 8 h 77"/>
                <a:gd name="T4" fmla="*/ 0 w 27"/>
                <a:gd name="T5" fmla="*/ 14 h 77"/>
                <a:gd name="T6" fmla="*/ 1 w 27"/>
                <a:gd name="T7" fmla="*/ 21 h 77"/>
                <a:gd name="T8" fmla="*/ 3 w 27"/>
                <a:gd name="T9" fmla="*/ 30 h 77"/>
                <a:gd name="T10" fmla="*/ 4 w 27"/>
                <a:gd name="T11" fmla="*/ 38 h 77"/>
                <a:gd name="T12" fmla="*/ 9 w 27"/>
                <a:gd name="T13" fmla="*/ 38 h 77"/>
                <a:gd name="T14" fmla="*/ 9 w 27"/>
                <a:gd name="T15" fmla="*/ 31 h 77"/>
                <a:gd name="T16" fmla="*/ 6 w 27"/>
                <a:gd name="T17" fmla="*/ 22 h 77"/>
                <a:gd name="T18" fmla="*/ 5 w 27"/>
                <a:gd name="T19" fmla="*/ 15 h 77"/>
                <a:gd name="T20" fmla="*/ 8 w 27"/>
                <a:gd name="T21" fmla="*/ 8 h 77"/>
                <a:gd name="T22" fmla="*/ 14 w 27"/>
                <a:gd name="T23" fmla="*/ 2 h 77"/>
                <a:gd name="T24" fmla="*/ 6 w 27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"/>
                <a:gd name="T40" fmla="*/ 0 h 77"/>
                <a:gd name="T41" fmla="*/ 27 w 27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" h="77">
                  <a:moveTo>
                    <a:pt x="12" y="0"/>
                  </a:moveTo>
                  <a:lnTo>
                    <a:pt x="4" y="16"/>
                  </a:lnTo>
                  <a:lnTo>
                    <a:pt x="0" y="28"/>
                  </a:lnTo>
                  <a:lnTo>
                    <a:pt x="2" y="43"/>
                  </a:lnTo>
                  <a:lnTo>
                    <a:pt x="5" y="60"/>
                  </a:lnTo>
                  <a:lnTo>
                    <a:pt x="7" y="77"/>
                  </a:lnTo>
                  <a:lnTo>
                    <a:pt x="17" y="77"/>
                  </a:lnTo>
                  <a:lnTo>
                    <a:pt x="17" y="63"/>
                  </a:lnTo>
                  <a:lnTo>
                    <a:pt x="12" y="45"/>
                  </a:lnTo>
                  <a:lnTo>
                    <a:pt x="10" y="31"/>
                  </a:lnTo>
                  <a:lnTo>
                    <a:pt x="15" y="17"/>
                  </a:lnTo>
                  <a:lnTo>
                    <a:pt x="27" y="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6" name="Freeform 165"/>
            <p:cNvSpPr>
              <a:spLocks noChangeAspect="1"/>
            </p:cNvSpPr>
            <p:nvPr/>
          </p:nvSpPr>
          <p:spPr bwMode="auto">
            <a:xfrm>
              <a:off x="2213" y="1587"/>
              <a:ext cx="77" cy="85"/>
            </a:xfrm>
            <a:custGeom>
              <a:avLst/>
              <a:gdLst>
                <a:gd name="T0" fmla="*/ 77 w 155"/>
                <a:gd name="T1" fmla="*/ 0 h 170"/>
                <a:gd name="T2" fmla="*/ 77 w 155"/>
                <a:gd name="T3" fmla="*/ 13 h 170"/>
                <a:gd name="T4" fmla="*/ 75 w 155"/>
                <a:gd name="T5" fmla="*/ 21 h 170"/>
                <a:gd name="T6" fmla="*/ 67 w 155"/>
                <a:gd name="T7" fmla="*/ 23 h 170"/>
                <a:gd name="T8" fmla="*/ 67 w 155"/>
                <a:gd name="T9" fmla="*/ 29 h 170"/>
                <a:gd name="T10" fmla="*/ 54 w 155"/>
                <a:gd name="T11" fmla="*/ 33 h 170"/>
                <a:gd name="T12" fmla="*/ 59 w 155"/>
                <a:gd name="T13" fmla="*/ 37 h 170"/>
                <a:gd name="T14" fmla="*/ 59 w 155"/>
                <a:gd name="T15" fmla="*/ 41 h 170"/>
                <a:gd name="T16" fmla="*/ 58 w 155"/>
                <a:gd name="T17" fmla="*/ 47 h 170"/>
                <a:gd name="T18" fmla="*/ 57 w 155"/>
                <a:gd name="T19" fmla="*/ 52 h 170"/>
                <a:gd name="T20" fmla="*/ 55 w 155"/>
                <a:gd name="T21" fmla="*/ 57 h 170"/>
                <a:gd name="T22" fmla="*/ 52 w 155"/>
                <a:gd name="T23" fmla="*/ 61 h 170"/>
                <a:gd name="T24" fmla="*/ 53 w 155"/>
                <a:gd name="T25" fmla="*/ 65 h 170"/>
                <a:gd name="T26" fmla="*/ 56 w 155"/>
                <a:gd name="T27" fmla="*/ 67 h 170"/>
                <a:gd name="T28" fmla="*/ 54 w 155"/>
                <a:gd name="T29" fmla="*/ 72 h 170"/>
                <a:gd name="T30" fmla="*/ 51 w 155"/>
                <a:gd name="T31" fmla="*/ 78 h 170"/>
                <a:gd name="T32" fmla="*/ 46 w 155"/>
                <a:gd name="T33" fmla="*/ 82 h 170"/>
                <a:gd name="T34" fmla="*/ 40 w 155"/>
                <a:gd name="T35" fmla="*/ 85 h 170"/>
                <a:gd name="T36" fmla="*/ 17 w 155"/>
                <a:gd name="T37" fmla="*/ 78 h 170"/>
                <a:gd name="T38" fmla="*/ 10 w 155"/>
                <a:gd name="T39" fmla="*/ 71 h 170"/>
                <a:gd name="T40" fmla="*/ 5 w 155"/>
                <a:gd name="T41" fmla="*/ 64 h 170"/>
                <a:gd name="T42" fmla="*/ 2 w 155"/>
                <a:gd name="T43" fmla="*/ 57 h 170"/>
                <a:gd name="T44" fmla="*/ 0 w 155"/>
                <a:gd name="T45" fmla="*/ 46 h 170"/>
                <a:gd name="T46" fmla="*/ 8 w 155"/>
                <a:gd name="T47" fmla="*/ 46 h 170"/>
                <a:gd name="T48" fmla="*/ 11 w 155"/>
                <a:gd name="T49" fmla="*/ 40 h 170"/>
                <a:gd name="T50" fmla="*/ 8 w 155"/>
                <a:gd name="T51" fmla="*/ 33 h 170"/>
                <a:gd name="T52" fmla="*/ 17 w 155"/>
                <a:gd name="T53" fmla="*/ 25 h 170"/>
                <a:gd name="T54" fmla="*/ 19 w 155"/>
                <a:gd name="T55" fmla="*/ 25 h 170"/>
                <a:gd name="T56" fmla="*/ 22 w 155"/>
                <a:gd name="T57" fmla="*/ 29 h 170"/>
                <a:gd name="T58" fmla="*/ 33 w 155"/>
                <a:gd name="T59" fmla="*/ 31 h 170"/>
                <a:gd name="T60" fmla="*/ 42 w 155"/>
                <a:gd name="T61" fmla="*/ 23 h 170"/>
                <a:gd name="T62" fmla="*/ 51 w 155"/>
                <a:gd name="T63" fmla="*/ 19 h 170"/>
                <a:gd name="T64" fmla="*/ 56 w 155"/>
                <a:gd name="T65" fmla="*/ 14 h 170"/>
                <a:gd name="T66" fmla="*/ 60 w 155"/>
                <a:gd name="T67" fmla="*/ 10 h 170"/>
                <a:gd name="T68" fmla="*/ 64 w 155"/>
                <a:gd name="T69" fmla="*/ 2 h 170"/>
                <a:gd name="T70" fmla="*/ 77 w 155"/>
                <a:gd name="T71" fmla="*/ 0 h 17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55"/>
                <a:gd name="T109" fmla="*/ 0 h 170"/>
                <a:gd name="T110" fmla="*/ 155 w 155"/>
                <a:gd name="T111" fmla="*/ 170 h 17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55" h="170">
                  <a:moveTo>
                    <a:pt x="155" y="0"/>
                  </a:moveTo>
                  <a:lnTo>
                    <a:pt x="155" y="26"/>
                  </a:lnTo>
                  <a:lnTo>
                    <a:pt x="151" y="41"/>
                  </a:lnTo>
                  <a:lnTo>
                    <a:pt x="134" y="46"/>
                  </a:lnTo>
                  <a:lnTo>
                    <a:pt x="134" y="58"/>
                  </a:lnTo>
                  <a:lnTo>
                    <a:pt x="109" y="65"/>
                  </a:lnTo>
                  <a:lnTo>
                    <a:pt x="119" y="73"/>
                  </a:lnTo>
                  <a:lnTo>
                    <a:pt x="119" y="82"/>
                  </a:lnTo>
                  <a:lnTo>
                    <a:pt x="116" y="94"/>
                  </a:lnTo>
                  <a:lnTo>
                    <a:pt x="114" y="104"/>
                  </a:lnTo>
                  <a:lnTo>
                    <a:pt x="111" y="114"/>
                  </a:lnTo>
                  <a:lnTo>
                    <a:pt x="104" y="123"/>
                  </a:lnTo>
                  <a:lnTo>
                    <a:pt x="107" y="129"/>
                  </a:lnTo>
                  <a:lnTo>
                    <a:pt x="112" y="133"/>
                  </a:lnTo>
                  <a:lnTo>
                    <a:pt x="109" y="143"/>
                  </a:lnTo>
                  <a:lnTo>
                    <a:pt x="102" y="155"/>
                  </a:lnTo>
                  <a:lnTo>
                    <a:pt x="92" y="163"/>
                  </a:lnTo>
                  <a:lnTo>
                    <a:pt x="80" y="170"/>
                  </a:lnTo>
                  <a:lnTo>
                    <a:pt x="34" y="155"/>
                  </a:lnTo>
                  <a:lnTo>
                    <a:pt x="21" y="141"/>
                  </a:lnTo>
                  <a:lnTo>
                    <a:pt x="10" y="128"/>
                  </a:lnTo>
                  <a:lnTo>
                    <a:pt x="4" y="114"/>
                  </a:lnTo>
                  <a:lnTo>
                    <a:pt x="0" y="92"/>
                  </a:lnTo>
                  <a:lnTo>
                    <a:pt x="17" y="92"/>
                  </a:lnTo>
                  <a:lnTo>
                    <a:pt x="22" y="80"/>
                  </a:lnTo>
                  <a:lnTo>
                    <a:pt x="17" y="65"/>
                  </a:lnTo>
                  <a:lnTo>
                    <a:pt x="34" y="51"/>
                  </a:lnTo>
                  <a:lnTo>
                    <a:pt x="39" y="51"/>
                  </a:lnTo>
                  <a:lnTo>
                    <a:pt x="44" y="58"/>
                  </a:lnTo>
                  <a:lnTo>
                    <a:pt x="66" y="63"/>
                  </a:lnTo>
                  <a:lnTo>
                    <a:pt x="85" y="46"/>
                  </a:lnTo>
                  <a:lnTo>
                    <a:pt x="102" y="38"/>
                  </a:lnTo>
                  <a:lnTo>
                    <a:pt x="112" y="29"/>
                  </a:lnTo>
                  <a:lnTo>
                    <a:pt x="121" y="19"/>
                  </a:lnTo>
                  <a:lnTo>
                    <a:pt x="129" y="4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7" name="Freeform 166"/>
            <p:cNvSpPr>
              <a:spLocks noChangeAspect="1"/>
            </p:cNvSpPr>
            <p:nvPr/>
          </p:nvSpPr>
          <p:spPr bwMode="auto">
            <a:xfrm>
              <a:off x="2281" y="1621"/>
              <a:ext cx="12" cy="20"/>
            </a:xfrm>
            <a:custGeom>
              <a:avLst/>
              <a:gdLst>
                <a:gd name="T0" fmla="*/ 2 w 24"/>
                <a:gd name="T1" fmla="*/ 3 h 39"/>
                <a:gd name="T2" fmla="*/ 7 w 24"/>
                <a:gd name="T3" fmla="*/ 0 h 39"/>
                <a:gd name="T4" fmla="*/ 7 w 24"/>
                <a:gd name="T5" fmla="*/ 7 h 39"/>
                <a:gd name="T6" fmla="*/ 12 w 24"/>
                <a:gd name="T7" fmla="*/ 13 h 39"/>
                <a:gd name="T8" fmla="*/ 12 w 24"/>
                <a:gd name="T9" fmla="*/ 17 h 39"/>
                <a:gd name="T10" fmla="*/ 7 w 24"/>
                <a:gd name="T11" fmla="*/ 19 h 39"/>
                <a:gd name="T12" fmla="*/ 0 w 24"/>
                <a:gd name="T13" fmla="*/ 20 h 39"/>
                <a:gd name="T14" fmla="*/ 0 w 24"/>
                <a:gd name="T15" fmla="*/ 14 h 39"/>
                <a:gd name="T16" fmla="*/ 3 w 24"/>
                <a:gd name="T17" fmla="*/ 11 h 39"/>
                <a:gd name="T18" fmla="*/ 2 w 24"/>
                <a:gd name="T19" fmla="*/ 3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39"/>
                <a:gd name="T32" fmla="*/ 24 w 24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39">
                  <a:moveTo>
                    <a:pt x="3" y="5"/>
                  </a:moveTo>
                  <a:lnTo>
                    <a:pt x="15" y="0"/>
                  </a:lnTo>
                  <a:lnTo>
                    <a:pt x="15" y="14"/>
                  </a:lnTo>
                  <a:lnTo>
                    <a:pt x="24" y="26"/>
                  </a:lnTo>
                  <a:lnTo>
                    <a:pt x="24" y="34"/>
                  </a:lnTo>
                  <a:lnTo>
                    <a:pt x="15" y="38"/>
                  </a:lnTo>
                  <a:lnTo>
                    <a:pt x="0" y="39"/>
                  </a:lnTo>
                  <a:lnTo>
                    <a:pt x="0" y="27"/>
                  </a:lnTo>
                  <a:lnTo>
                    <a:pt x="5" y="22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8" name="Freeform 167"/>
            <p:cNvSpPr>
              <a:spLocks noChangeAspect="1"/>
            </p:cNvSpPr>
            <p:nvPr/>
          </p:nvSpPr>
          <p:spPr bwMode="auto">
            <a:xfrm>
              <a:off x="2186" y="1621"/>
              <a:ext cx="32" cy="44"/>
            </a:xfrm>
            <a:custGeom>
              <a:avLst/>
              <a:gdLst>
                <a:gd name="T0" fmla="*/ 17 w 64"/>
                <a:gd name="T1" fmla="*/ 0 h 88"/>
                <a:gd name="T2" fmla="*/ 21 w 64"/>
                <a:gd name="T3" fmla="*/ 17 h 88"/>
                <a:gd name="T4" fmla="*/ 22 w 64"/>
                <a:gd name="T5" fmla="*/ 27 h 88"/>
                <a:gd name="T6" fmla="*/ 32 w 64"/>
                <a:gd name="T7" fmla="*/ 44 h 88"/>
                <a:gd name="T8" fmla="*/ 24 w 64"/>
                <a:gd name="T9" fmla="*/ 41 h 88"/>
                <a:gd name="T10" fmla="*/ 9 w 64"/>
                <a:gd name="T11" fmla="*/ 33 h 88"/>
                <a:gd name="T12" fmla="*/ 0 w 64"/>
                <a:gd name="T13" fmla="*/ 22 h 88"/>
                <a:gd name="T14" fmla="*/ 2 w 64"/>
                <a:gd name="T15" fmla="*/ 11 h 88"/>
                <a:gd name="T16" fmla="*/ 7 w 64"/>
                <a:gd name="T17" fmla="*/ 14 h 88"/>
                <a:gd name="T18" fmla="*/ 12 w 64"/>
                <a:gd name="T19" fmla="*/ 13 h 88"/>
                <a:gd name="T20" fmla="*/ 12 w 64"/>
                <a:gd name="T21" fmla="*/ 7 h 88"/>
                <a:gd name="T22" fmla="*/ 12 w 64"/>
                <a:gd name="T23" fmla="*/ 6 h 88"/>
                <a:gd name="T24" fmla="*/ 15 w 64"/>
                <a:gd name="T25" fmla="*/ 3 h 88"/>
                <a:gd name="T26" fmla="*/ 17 w 64"/>
                <a:gd name="T27" fmla="*/ 1 h 88"/>
                <a:gd name="T28" fmla="*/ 17 w 64"/>
                <a:gd name="T29" fmla="*/ 0 h 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88"/>
                <a:gd name="T47" fmla="*/ 64 w 64"/>
                <a:gd name="T48" fmla="*/ 88 h 8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88">
                  <a:moveTo>
                    <a:pt x="34" y="0"/>
                  </a:moveTo>
                  <a:lnTo>
                    <a:pt x="42" y="34"/>
                  </a:lnTo>
                  <a:lnTo>
                    <a:pt x="44" y="55"/>
                  </a:lnTo>
                  <a:lnTo>
                    <a:pt x="64" y="88"/>
                  </a:lnTo>
                  <a:lnTo>
                    <a:pt x="48" y="82"/>
                  </a:lnTo>
                  <a:lnTo>
                    <a:pt x="19" y="65"/>
                  </a:lnTo>
                  <a:lnTo>
                    <a:pt x="0" y="43"/>
                  </a:lnTo>
                  <a:lnTo>
                    <a:pt x="5" y="22"/>
                  </a:lnTo>
                  <a:lnTo>
                    <a:pt x="15" y="29"/>
                  </a:lnTo>
                  <a:lnTo>
                    <a:pt x="24" y="27"/>
                  </a:lnTo>
                  <a:lnTo>
                    <a:pt x="24" y="14"/>
                  </a:lnTo>
                  <a:lnTo>
                    <a:pt x="25" y="12"/>
                  </a:lnTo>
                  <a:lnTo>
                    <a:pt x="31" y="7"/>
                  </a:lnTo>
                  <a:lnTo>
                    <a:pt x="34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9" name="Freeform 168"/>
            <p:cNvSpPr>
              <a:spLocks noChangeAspect="1"/>
            </p:cNvSpPr>
            <p:nvPr/>
          </p:nvSpPr>
          <p:spPr bwMode="auto">
            <a:xfrm>
              <a:off x="2131" y="1648"/>
              <a:ext cx="133" cy="212"/>
            </a:xfrm>
            <a:custGeom>
              <a:avLst/>
              <a:gdLst>
                <a:gd name="T0" fmla="*/ 50 w 266"/>
                <a:gd name="T1" fmla="*/ 0 h 424"/>
                <a:gd name="T2" fmla="*/ 45 w 266"/>
                <a:gd name="T3" fmla="*/ 13 h 424"/>
                <a:gd name="T4" fmla="*/ 35 w 266"/>
                <a:gd name="T5" fmla="*/ 18 h 424"/>
                <a:gd name="T6" fmla="*/ 28 w 266"/>
                <a:gd name="T7" fmla="*/ 24 h 424"/>
                <a:gd name="T8" fmla="*/ 22 w 266"/>
                <a:gd name="T9" fmla="*/ 30 h 424"/>
                <a:gd name="T10" fmla="*/ 18 w 266"/>
                <a:gd name="T11" fmla="*/ 38 h 424"/>
                <a:gd name="T12" fmla="*/ 16 w 266"/>
                <a:gd name="T13" fmla="*/ 48 h 424"/>
                <a:gd name="T14" fmla="*/ 13 w 266"/>
                <a:gd name="T15" fmla="*/ 56 h 424"/>
                <a:gd name="T16" fmla="*/ 11 w 266"/>
                <a:gd name="T17" fmla="*/ 67 h 424"/>
                <a:gd name="T18" fmla="*/ 11 w 266"/>
                <a:gd name="T19" fmla="*/ 76 h 424"/>
                <a:gd name="T20" fmla="*/ 2 w 266"/>
                <a:gd name="T21" fmla="*/ 107 h 424"/>
                <a:gd name="T22" fmla="*/ 0 w 266"/>
                <a:gd name="T23" fmla="*/ 129 h 424"/>
                <a:gd name="T24" fmla="*/ 1 w 266"/>
                <a:gd name="T25" fmla="*/ 141 h 424"/>
                <a:gd name="T26" fmla="*/ 17 w 266"/>
                <a:gd name="T27" fmla="*/ 146 h 424"/>
                <a:gd name="T28" fmla="*/ 25 w 266"/>
                <a:gd name="T29" fmla="*/ 140 h 424"/>
                <a:gd name="T30" fmla="*/ 20 w 266"/>
                <a:gd name="T31" fmla="*/ 118 h 424"/>
                <a:gd name="T32" fmla="*/ 30 w 266"/>
                <a:gd name="T33" fmla="*/ 123 h 424"/>
                <a:gd name="T34" fmla="*/ 30 w 266"/>
                <a:gd name="T35" fmla="*/ 143 h 424"/>
                <a:gd name="T36" fmla="*/ 28 w 266"/>
                <a:gd name="T37" fmla="*/ 165 h 424"/>
                <a:gd name="T38" fmla="*/ 42 w 266"/>
                <a:gd name="T39" fmla="*/ 212 h 424"/>
                <a:gd name="T40" fmla="*/ 60 w 266"/>
                <a:gd name="T41" fmla="*/ 202 h 424"/>
                <a:gd name="T42" fmla="*/ 82 w 266"/>
                <a:gd name="T43" fmla="*/ 180 h 424"/>
                <a:gd name="T44" fmla="*/ 79 w 266"/>
                <a:gd name="T45" fmla="*/ 155 h 424"/>
                <a:gd name="T46" fmla="*/ 69 w 266"/>
                <a:gd name="T47" fmla="*/ 113 h 424"/>
                <a:gd name="T48" fmla="*/ 82 w 266"/>
                <a:gd name="T49" fmla="*/ 135 h 424"/>
                <a:gd name="T50" fmla="*/ 90 w 266"/>
                <a:gd name="T51" fmla="*/ 149 h 424"/>
                <a:gd name="T52" fmla="*/ 96 w 266"/>
                <a:gd name="T53" fmla="*/ 143 h 424"/>
                <a:gd name="T54" fmla="*/ 88 w 266"/>
                <a:gd name="T55" fmla="*/ 127 h 424"/>
                <a:gd name="T56" fmla="*/ 66 w 266"/>
                <a:gd name="T57" fmla="*/ 98 h 424"/>
                <a:gd name="T58" fmla="*/ 72 w 266"/>
                <a:gd name="T59" fmla="*/ 91 h 424"/>
                <a:gd name="T60" fmla="*/ 87 w 266"/>
                <a:gd name="T61" fmla="*/ 104 h 424"/>
                <a:gd name="T62" fmla="*/ 82 w 266"/>
                <a:gd name="T63" fmla="*/ 88 h 424"/>
                <a:gd name="T64" fmla="*/ 68 w 266"/>
                <a:gd name="T65" fmla="*/ 81 h 424"/>
                <a:gd name="T66" fmla="*/ 63 w 266"/>
                <a:gd name="T67" fmla="*/ 76 h 424"/>
                <a:gd name="T68" fmla="*/ 59 w 266"/>
                <a:gd name="T69" fmla="*/ 70 h 424"/>
                <a:gd name="T70" fmla="*/ 56 w 266"/>
                <a:gd name="T71" fmla="*/ 65 h 424"/>
                <a:gd name="T72" fmla="*/ 55 w 266"/>
                <a:gd name="T73" fmla="*/ 60 h 424"/>
                <a:gd name="T74" fmla="*/ 56 w 266"/>
                <a:gd name="T75" fmla="*/ 56 h 424"/>
                <a:gd name="T76" fmla="*/ 60 w 266"/>
                <a:gd name="T77" fmla="*/ 56 h 424"/>
                <a:gd name="T78" fmla="*/ 66 w 266"/>
                <a:gd name="T79" fmla="*/ 59 h 424"/>
                <a:gd name="T80" fmla="*/ 74 w 266"/>
                <a:gd name="T81" fmla="*/ 65 h 424"/>
                <a:gd name="T82" fmla="*/ 101 w 266"/>
                <a:gd name="T83" fmla="*/ 87 h 424"/>
                <a:gd name="T84" fmla="*/ 124 w 266"/>
                <a:gd name="T85" fmla="*/ 135 h 424"/>
                <a:gd name="T86" fmla="*/ 124 w 266"/>
                <a:gd name="T87" fmla="*/ 171 h 424"/>
                <a:gd name="T88" fmla="*/ 133 w 266"/>
                <a:gd name="T89" fmla="*/ 148 h 424"/>
                <a:gd name="T90" fmla="*/ 132 w 266"/>
                <a:gd name="T91" fmla="*/ 123 h 424"/>
                <a:gd name="T92" fmla="*/ 112 w 266"/>
                <a:gd name="T93" fmla="*/ 81 h 424"/>
                <a:gd name="T94" fmla="*/ 85 w 266"/>
                <a:gd name="T95" fmla="*/ 58 h 424"/>
                <a:gd name="T96" fmla="*/ 58 w 266"/>
                <a:gd name="T97" fmla="*/ 41 h 424"/>
                <a:gd name="T98" fmla="*/ 79 w 266"/>
                <a:gd name="T99" fmla="*/ 44 h 424"/>
                <a:gd name="T100" fmla="*/ 93 w 266"/>
                <a:gd name="T101" fmla="*/ 49 h 424"/>
                <a:gd name="T102" fmla="*/ 107 w 266"/>
                <a:gd name="T103" fmla="*/ 52 h 424"/>
                <a:gd name="T104" fmla="*/ 106 w 266"/>
                <a:gd name="T105" fmla="*/ 37 h 424"/>
                <a:gd name="T106" fmla="*/ 88 w 266"/>
                <a:gd name="T107" fmla="*/ 27 h 424"/>
                <a:gd name="T108" fmla="*/ 61 w 266"/>
                <a:gd name="T109" fmla="*/ 17 h 424"/>
                <a:gd name="T110" fmla="*/ 50 w 266"/>
                <a:gd name="T111" fmla="*/ 0 h 4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6"/>
                <a:gd name="T169" fmla="*/ 0 h 424"/>
                <a:gd name="T170" fmla="*/ 266 w 266"/>
                <a:gd name="T171" fmla="*/ 424 h 4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6" h="424">
                  <a:moveTo>
                    <a:pt x="101" y="0"/>
                  </a:moveTo>
                  <a:lnTo>
                    <a:pt x="90" y="27"/>
                  </a:lnTo>
                  <a:lnTo>
                    <a:pt x="71" y="35"/>
                  </a:lnTo>
                  <a:lnTo>
                    <a:pt x="57" y="47"/>
                  </a:lnTo>
                  <a:lnTo>
                    <a:pt x="45" y="61"/>
                  </a:lnTo>
                  <a:lnTo>
                    <a:pt x="37" y="76"/>
                  </a:lnTo>
                  <a:lnTo>
                    <a:pt x="32" y="95"/>
                  </a:lnTo>
                  <a:lnTo>
                    <a:pt x="27" y="113"/>
                  </a:lnTo>
                  <a:lnTo>
                    <a:pt x="23" y="134"/>
                  </a:lnTo>
                  <a:lnTo>
                    <a:pt x="22" y="152"/>
                  </a:lnTo>
                  <a:lnTo>
                    <a:pt x="5" y="215"/>
                  </a:lnTo>
                  <a:lnTo>
                    <a:pt x="0" y="258"/>
                  </a:lnTo>
                  <a:lnTo>
                    <a:pt x="1" y="281"/>
                  </a:lnTo>
                  <a:lnTo>
                    <a:pt x="35" y="292"/>
                  </a:lnTo>
                  <a:lnTo>
                    <a:pt x="51" y="280"/>
                  </a:lnTo>
                  <a:lnTo>
                    <a:pt x="40" y="237"/>
                  </a:lnTo>
                  <a:lnTo>
                    <a:pt x="61" y="247"/>
                  </a:lnTo>
                  <a:lnTo>
                    <a:pt x="61" y="286"/>
                  </a:lnTo>
                  <a:lnTo>
                    <a:pt x="56" y="329"/>
                  </a:lnTo>
                  <a:lnTo>
                    <a:pt x="85" y="424"/>
                  </a:lnTo>
                  <a:lnTo>
                    <a:pt x="120" y="404"/>
                  </a:lnTo>
                  <a:lnTo>
                    <a:pt x="164" y="359"/>
                  </a:lnTo>
                  <a:lnTo>
                    <a:pt x="158" y="310"/>
                  </a:lnTo>
                  <a:lnTo>
                    <a:pt x="139" y="227"/>
                  </a:lnTo>
                  <a:lnTo>
                    <a:pt x="164" y="269"/>
                  </a:lnTo>
                  <a:lnTo>
                    <a:pt x="181" y="297"/>
                  </a:lnTo>
                  <a:lnTo>
                    <a:pt x="193" y="286"/>
                  </a:lnTo>
                  <a:lnTo>
                    <a:pt x="176" y="254"/>
                  </a:lnTo>
                  <a:lnTo>
                    <a:pt x="132" y="195"/>
                  </a:lnTo>
                  <a:lnTo>
                    <a:pt x="144" y="181"/>
                  </a:lnTo>
                  <a:lnTo>
                    <a:pt x="174" y="208"/>
                  </a:lnTo>
                  <a:lnTo>
                    <a:pt x="164" y="176"/>
                  </a:lnTo>
                  <a:lnTo>
                    <a:pt x="137" y="161"/>
                  </a:lnTo>
                  <a:lnTo>
                    <a:pt x="127" y="151"/>
                  </a:lnTo>
                  <a:lnTo>
                    <a:pt x="118" y="139"/>
                  </a:lnTo>
                  <a:lnTo>
                    <a:pt x="112" y="129"/>
                  </a:lnTo>
                  <a:lnTo>
                    <a:pt x="110" y="120"/>
                  </a:lnTo>
                  <a:lnTo>
                    <a:pt x="113" y="113"/>
                  </a:lnTo>
                  <a:lnTo>
                    <a:pt x="120" y="113"/>
                  </a:lnTo>
                  <a:lnTo>
                    <a:pt x="132" y="118"/>
                  </a:lnTo>
                  <a:lnTo>
                    <a:pt x="149" y="130"/>
                  </a:lnTo>
                  <a:lnTo>
                    <a:pt x="203" y="173"/>
                  </a:lnTo>
                  <a:lnTo>
                    <a:pt x="249" y="269"/>
                  </a:lnTo>
                  <a:lnTo>
                    <a:pt x="249" y="342"/>
                  </a:lnTo>
                  <a:lnTo>
                    <a:pt x="266" y="295"/>
                  </a:lnTo>
                  <a:lnTo>
                    <a:pt x="263" y="247"/>
                  </a:lnTo>
                  <a:lnTo>
                    <a:pt x="224" y="162"/>
                  </a:lnTo>
                  <a:lnTo>
                    <a:pt x="171" y="117"/>
                  </a:lnTo>
                  <a:lnTo>
                    <a:pt x="117" y="81"/>
                  </a:lnTo>
                  <a:lnTo>
                    <a:pt x="158" y="88"/>
                  </a:lnTo>
                  <a:lnTo>
                    <a:pt x="186" y="98"/>
                  </a:lnTo>
                  <a:lnTo>
                    <a:pt x="214" y="103"/>
                  </a:lnTo>
                  <a:lnTo>
                    <a:pt x="212" y="74"/>
                  </a:lnTo>
                  <a:lnTo>
                    <a:pt x="176" y="54"/>
                  </a:lnTo>
                  <a:lnTo>
                    <a:pt x="122" y="3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0" name="Freeform 169"/>
            <p:cNvSpPr>
              <a:spLocks noChangeAspect="1"/>
            </p:cNvSpPr>
            <p:nvPr/>
          </p:nvSpPr>
          <p:spPr bwMode="auto">
            <a:xfrm>
              <a:off x="2131" y="1801"/>
              <a:ext cx="34" cy="92"/>
            </a:xfrm>
            <a:custGeom>
              <a:avLst/>
              <a:gdLst>
                <a:gd name="T0" fmla="*/ 0 w 68"/>
                <a:gd name="T1" fmla="*/ 5 h 183"/>
                <a:gd name="T2" fmla="*/ 0 w 68"/>
                <a:gd name="T3" fmla="*/ 47 h 183"/>
                <a:gd name="T4" fmla="*/ 2 w 68"/>
                <a:gd name="T5" fmla="*/ 63 h 183"/>
                <a:gd name="T6" fmla="*/ 13 w 68"/>
                <a:gd name="T7" fmla="*/ 78 h 183"/>
                <a:gd name="T8" fmla="*/ 13 w 68"/>
                <a:gd name="T9" fmla="*/ 92 h 183"/>
                <a:gd name="T10" fmla="*/ 28 w 68"/>
                <a:gd name="T11" fmla="*/ 89 h 183"/>
                <a:gd name="T12" fmla="*/ 28 w 68"/>
                <a:gd name="T13" fmla="*/ 81 h 183"/>
                <a:gd name="T14" fmla="*/ 12 w 68"/>
                <a:gd name="T15" fmla="*/ 63 h 183"/>
                <a:gd name="T16" fmla="*/ 10 w 68"/>
                <a:gd name="T17" fmla="*/ 44 h 183"/>
                <a:gd name="T18" fmla="*/ 21 w 68"/>
                <a:gd name="T19" fmla="*/ 63 h 183"/>
                <a:gd name="T20" fmla="*/ 34 w 68"/>
                <a:gd name="T21" fmla="*/ 67 h 183"/>
                <a:gd name="T22" fmla="*/ 21 w 68"/>
                <a:gd name="T23" fmla="*/ 51 h 183"/>
                <a:gd name="T24" fmla="*/ 12 w 68"/>
                <a:gd name="T25" fmla="*/ 37 h 183"/>
                <a:gd name="T26" fmla="*/ 20 w 68"/>
                <a:gd name="T27" fmla="*/ 27 h 183"/>
                <a:gd name="T28" fmla="*/ 16 w 68"/>
                <a:gd name="T29" fmla="*/ 20 h 183"/>
                <a:gd name="T30" fmla="*/ 10 w 68"/>
                <a:gd name="T31" fmla="*/ 25 h 183"/>
                <a:gd name="T32" fmla="*/ 10 w 68"/>
                <a:gd name="T33" fmla="*/ 0 h 183"/>
                <a:gd name="T34" fmla="*/ 0 w 68"/>
                <a:gd name="T35" fmla="*/ 5 h 18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8"/>
                <a:gd name="T55" fmla="*/ 0 h 183"/>
                <a:gd name="T56" fmla="*/ 68 w 68"/>
                <a:gd name="T57" fmla="*/ 183 h 18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8" h="183">
                  <a:moveTo>
                    <a:pt x="0" y="9"/>
                  </a:moveTo>
                  <a:lnTo>
                    <a:pt x="0" y="93"/>
                  </a:lnTo>
                  <a:lnTo>
                    <a:pt x="5" y="126"/>
                  </a:lnTo>
                  <a:lnTo>
                    <a:pt x="27" y="156"/>
                  </a:lnTo>
                  <a:lnTo>
                    <a:pt x="27" y="183"/>
                  </a:lnTo>
                  <a:lnTo>
                    <a:pt x="57" y="178"/>
                  </a:lnTo>
                  <a:lnTo>
                    <a:pt x="57" y="161"/>
                  </a:lnTo>
                  <a:lnTo>
                    <a:pt x="25" y="126"/>
                  </a:lnTo>
                  <a:lnTo>
                    <a:pt x="20" y="88"/>
                  </a:lnTo>
                  <a:lnTo>
                    <a:pt x="42" y="126"/>
                  </a:lnTo>
                  <a:lnTo>
                    <a:pt x="68" y="134"/>
                  </a:lnTo>
                  <a:lnTo>
                    <a:pt x="42" y="102"/>
                  </a:lnTo>
                  <a:lnTo>
                    <a:pt x="25" y="73"/>
                  </a:lnTo>
                  <a:lnTo>
                    <a:pt x="40" y="54"/>
                  </a:lnTo>
                  <a:lnTo>
                    <a:pt x="32" y="39"/>
                  </a:lnTo>
                  <a:lnTo>
                    <a:pt x="20" y="49"/>
                  </a:lnTo>
                  <a:lnTo>
                    <a:pt x="2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" name="Freeform 170"/>
            <p:cNvSpPr>
              <a:spLocks noChangeAspect="1"/>
            </p:cNvSpPr>
            <p:nvPr/>
          </p:nvSpPr>
          <p:spPr bwMode="auto">
            <a:xfrm>
              <a:off x="2113" y="1688"/>
              <a:ext cx="294" cy="419"/>
            </a:xfrm>
            <a:custGeom>
              <a:avLst/>
              <a:gdLst>
                <a:gd name="T0" fmla="*/ 61 w 587"/>
                <a:gd name="T1" fmla="*/ 3 h 837"/>
                <a:gd name="T2" fmla="*/ 25 w 587"/>
                <a:gd name="T3" fmla="*/ 34 h 837"/>
                <a:gd name="T4" fmla="*/ 10 w 587"/>
                <a:gd name="T5" fmla="*/ 88 h 837"/>
                <a:gd name="T6" fmla="*/ 4 w 587"/>
                <a:gd name="T7" fmla="*/ 149 h 837"/>
                <a:gd name="T8" fmla="*/ 0 w 587"/>
                <a:gd name="T9" fmla="*/ 238 h 837"/>
                <a:gd name="T10" fmla="*/ 4 w 587"/>
                <a:gd name="T11" fmla="*/ 309 h 837"/>
                <a:gd name="T12" fmla="*/ 5 w 587"/>
                <a:gd name="T13" fmla="*/ 339 h 837"/>
                <a:gd name="T14" fmla="*/ 14 w 587"/>
                <a:gd name="T15" fmla="*/ 365 h 837"/>
                <a:gd name="T16" fmla="*/ 28 w 587"/>
                <a:gd name="T17" fmla="*/ 386 h 837"/>
                <a:gd name="T18" fmla="*/ 44 w 587"/>
                <a:gd name="T19" fmla="*/ 399 h 837"/>
                <a:gd name="T20" fmla="*/ 60 w 587"/>
                <a:gd name="T21" fmla="*/ 408 h 837"/>
                <a:gd name="T22" fmla="*/ 78 w 587"/>
                <a:gd name="T23" fmla="*/ 414 h 837"/>
                <a:gd name="T24" fmla="*/ 98 w 587"/>
                <a:gd name="T25" fmla="*/ 417 h 837"/>
                <a:gd name="T26" fmla="*/ 119 w 587"/>
                <a:gd name="T27" fmla="*/ 418 h 837"/>
                <a:gd name="T28" fmla="*/ 141 w 587"/>
                <a:gd name="T29" fmla="*/ 419 h 837"/>
                <a:gd name="T30" fmla="*/ 163 w 587"/>
                <a:gd name="T31" fmla="*/ 418 h 837"/>
                <a:gd name="T32" fmla="*/ 186 w 587"/>
                <a:gd name="T33" fmla="*/ 417 h 837"/>
                <a:gd name="T34" fmla="*/ 208 w 587"/>
                <a:gd name="T35" fmla="*/ 417 h 837"/>
                <a:gd name="T36" fmla="*/ 194 w 587"/>
                <a:gd name="T37" fmla="*/ 238 h 837"/>
                <a:gd name="T38" fmla="*/ 168 w 587"/>
                <a:gd name="T39" fmla="*/ 67 h 837"/>
                <a:gd name="T40" fmla="*/ 170 w 587"/>
                <a:gd name="T41" fmla="*/ 103 h 837"/>
                <a:gd name="T42" fmla="*/ 139 w 587"/>
                <a:gd name="T43" fmla="*/ 74 h 837"/>
                <a:gd name="T44" fmla="*/ 117 w 587"/>
                <a:gd name="T45" fmla="*/ 33 h 837"/>
                <a:gd name="T46" fmla="*/ 138 w 587"/>
                <a:gd name="T47" fmla="*/ 103 h 837"/>
                <a:gd name="T48" fmla="*/ 145 w 587"/>
                <a:gd name="T49" fmla="*/ 157 h 837"/>
                <a:gd name="T50" fmla="*/ 129 w 587"/>
                <a:gd name="T51" fmla="*/ 211 h 837"/>
                <a:gd name="T52" fmla="*/ 46 w 587"/>
                <a:gd name="T53" fmla="*/ 232 h 837"/>
                <a:gd name="T54" fmla="*/ 17 w 587"/>
                <a:gd name="T55" fmla="*/ 124 h 837"/>
                <a:gd name="T56" fmla="*/ 25 w 587"/>
                <a:gd name="T57" fmla="*/ 61 h 837"/>
                <a:gd name="T58" fmla="*/ 39 w 587"/>
                <a:gd name="T59" fmla="*/ 22 h 837"/>
                <a:gd name="T60" fmla="*/ 50 w 587"/>
                <a:gd name="T61" fmla="*/ 16 h 837"/>
                <a:gd name="T62" fmla="*/ 66 w 587"/>
                <a:gd name="T63" fmla="*/ 12 h 837"/>
                <a:gd name="T64" fmla="*/ 85 w 587"/>
                <a:gd name="T65" fmla="*/ 12 h 837"/>
                <a:gd name="T66" fmla="*/ 111 w 587"/>
                <a:gd name="T67" fmla="*/ 15 h 83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87"/>
                <a:gd name="T103" fmla="*/ 0 h 837"/>
                <a:gd name="T104" fmla="*/ 587 w 587"/>
                <a:gd name="T105" fmla="*/ 837 h 83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87" h="837">
                  <a:moveTo>
                    <a:pt x="183" y="0"/>
                  </a:moveTo>
                  <a:lnTo>
                    <a:pt x="122" y="5"/>
                  </a:lnTo>
                  <a:lnTo>
                    <a:pt x="80" y="29"/>
                  </a:lnTo>
                  <a:lnTo>
                    <a:pt x="49" y="68"/>
                  </a:lnTo>
                  <a:lnTo>
                    <a:pt x="31" y="117"/>
                  </a:lnTo>
                  <a:lnTo>
                    <a:pt x="19" y="175"/>
                  </a:lnTo>
                  <a:lnTo>
                    <a:pt x="12" y="236"/>
                  </a:lnTo>
                  <a:lnTo>
                    <a:pt x="7" y="297"/>
                  </a:lnTo>
                  <a:lnTo>
                    <a:pt x="0" y="357"/>
                  </a:lnTo>
                  <a:lnTo>
                    <a:pt x="0" y="476"/>
                  </a:lnTo>
                  <a:lnTo>
                    <a:pt x="14" y="544"/>
                  </a:lnTo>
                  <a:lnTo>
                    <a:pt x="8" y="618"/>
                  </a:lnTo>
                  <a:lnTo>
                    <a:pt x="7" y="649"/>
                  </a:lnTo>
                  <a:lnTo>
                    <a:pt x="10" y="678"/>
                  </a:lnTo>
                  <a:lnTo>
                    <a:pt x="17" y="705"/>
                  </a:lnTo>
                  <a:lnTo>
                    <a:pt x="27" y="729"/>
                  </a:lnTo>
                  <a:lnTo>
                    <a:pt x="41" y="751"/>
                  </a:lnTo>
                  <a:lnTo>
                    <a:pt x="56" y="771"/>
                  </a:lnTo>
                  <a:lnTo>
                    <a:pt x="71" y="786"/>
                  </a:lnTo>
                  <a:lnTo>
                    <a:pt x="87" y="798"/>
                  </a:lnTo>
                  <a:lnTo>
                    <a:pt x="102" y="808"/>
                  </a:lnTo>
                  <a:lnTo>
                    <a:pt x="119" y="815"/>
                  </a:lnTo>
                  <a:lnTo>
                    <a:pt x="137" y="822"/>
                  </a:lnTo>
                  <a:lnTo>
                    <a:pt x="156" y="827"/>
                  </a:lnTo>
                  <a:lnTo>
                    <a:pt x="175" y="831"/>
                  </a:lnTo>
                  <a:lnTo>
                    <a:pt x="195" y="834"/>
                  </a:lnTo>
                  <a:lnTo>
                    <a:pt x="216" y="836"/>
                  </a:lnTo>
                  <a:lnTo>
                    <a:pt x="238" y="836"/>
                  </a:lnTo>
                  <a:lnTo>
                    <a:pt x="260" y="837"/>
                  </a:lnTo>
                  <a:lnTo>
                    <a:pt x="282" y="837"/>
                  </a:lnTo>
                  <a:lnTo>
                    <a:pt x="304" y="837"/>
                  </a:lnTo>
                  <a:lnTo>
                    <a:pt x="326" y="836"/>
                  </a:lnTo>
                  <a:lnTo>
                    <a:pt x="348" y="836"/>
                  </a:lnTo>
                  <a:lnTo>
                    <a:pt x="372" y="834"/>
                  </a:lnTo>
                  <a:lnTo>
                    <a:pt x="394" y="834"/>
                  </a:lnTo>
                  <a:lnTo>
                    <a:pt x="416" y="834"/>
                  </a:lnTo>
                  <a:lnTo>
                    <a:pt x="587" y="737"/>
                  </a:lnTo>
                  <a:lnTo>
                    <a:pt x="387" y="476"/>
                  </a:lnTo>
                  <a:lnTo>
                    <a:pt x="368" y="287"/>
                  </a:lnTo>
                  <a:lnTo>
                    <a:pt x="336" y="134"/>
                  </a:lnTo>
                  <a:lnTo>
                    <a:pt x="307" y="61"/>
                  </a:lnTo>
                  <a:lnTo>
                    <a:pt x="339" y="206"/>
                  </a:lnTo>
                  <a:lnTo>
                    <a:pt x="307" y="206"/>
                  </a:lnTo>
                  <a:lnTo>
                    <a:pt x="277" y="148"/>
                  </a:lnTo>
                  <a:lnTo>
                    <a:pt x="261" y="92"/>
                  </a:lnTo>
                  <a:lnTo>
                    <a:pt x="233" y="65"/>
                  </a:lnTo>
                  <a:lnTo>
                    <a:pt x="258" y="129"/>
                  </a:lnTo>
                  <a:lnTo>
                    <a:pt x="275" y="206"/>
                  </a:lnTo>
                  <a:lnTo>
                    <a:pt x="287" y="270"/>
                  </a:lnTo>
                  <a:lnTo>
                    <a:pt x="289" y="314"/>
                  </a:lnTo>
                  <a:lnTo>
                    <a:pt x="278" y="359"/>
                  </a:lnTo>
                  <a:lnTo>
                    <a:pt x="258" y="421"/>
                  </a:lnTo>
                  <a:lnTo>
                    <a:pt x="156" y="476"/>
                  </a:lnTo>
                  <a:lnTo>
                    <a:pt x="92" y="464"/>
                  </a:lnTo>
                  <a:lnTo>
                    <a:pt x="25" y="384"/>
                  </a:lnTo>
                  <a:lnTo>
                    <a:pt x="34" y="248"/>
                  </a:lnTo>
                  <a:lnTo>
                    <a:pt x="41" y="179"/>
                  </a:lnTo>
                  <a:lnTo>
                    <a:pt x="49" y="121"/>
                  </a:lnTo>
                  <a:lnTo>
                    <a:pt x="59" y="77"/>
                  </a:lnTo>
                  <a:lnTo>
                    <a:pt x="78" y="44"/>
                  </a:lnTo>
                  <a:lnTo>
                    <a:pt x="88" y="38"/>
                  </a:lnTo>
                  <a:lnTo>
                    <a:pt x="100" y="31"/>
                  </a:lnTo>
                  <a:lnTo>
                    <a:pt x="115" y="27"/>
                  </a:lnTo>
                  <a:lnTo>
                    <a:pt x="131" y="24"/>
                  </a:lnTo>
                  <a:lnTo>
                    <a:pt x="149" y="22"/>
                  </a:lnTo>
                  <a:lnTo>
                    <a:pt x="170" y="24"/>
                  </a:lnTo>
                  <a:lnTo>
                    <a:pt x="194" y="26"/>
                  </a:lnTo>
                  <a:lnTo>
                    <a:pt x="221" y="29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2" name="Freeform 171"/>
            <p:cNvSpPr>
              <a:spLocks noChangeAspect="1"/>
            </p:cNvSpPr>
            <p:nvPr/>
          </p:nvSpPr>
          <p:spPr bwMode="auto">
            <a:xfrm>
              <a:off x="2163" y="1498"/>
              <a:ext cx="132" cy="124"/>
            </a:xfrm>
            <a:custGeom>
              <a:avLst/>
              <a:gdLst>
                <a:gd name="T0" fmla="*/ 129 w 263"/>
                <a:gd name="T1" fmla="*/ 46 h 248"/>
                <a:gd name="T2" fmla="*/ 95 w 263"/>
                <a:gd name="T3" fmla="*/ 8 h 248"/>
                <a:gd name="T4" fmla="*/ 83 w 263"/>
                <a:gd name="T5" fmla="*/ 0 h 248"/>
                <a:gd name="T6" fmla="*/ 64 w 263"/>
                <a:gd name="T7" fmla="*/ 1 h 248"/>
                <a:gd name="T8" fmla="*/ 55 w 263"/>
                <a:gd name="T9" fmla="*/ 5 h 248"/>
                <a:gd name="T10" fmla="*/ 46 w 263"/>
                <a:gd name="T11" fmla="*/ 10 h 248"/>
                <a:gd name="T12" fmla="*/ 39 w 263"/>
                <a:gd name="T13" fmla="*/ 16 h 248"/>
                <a:gd name="T14" fmla="*/ 33 w 263"/>
                <a:gd name="T15" fmla="*/ 21 h 248"/>
                <a:gd name="T16" fmla="*/ 27 w 263"/>
                <a:gd name="T17" fmla="*/ 28 h 248"/>
                <a:gd name="T18" fmla="*/ 22 w 263"/>
                <a:gd name="T19" fmla="*/ 34 h 248"/>
                <a:gd name="T20" fmla="*/ 18 w 263"/>
                <a:gd name="T21" fmla="*/ 40 h 248"/>
                <a:gd name="T22" fmla="*/ 15 w 263"/>
                <a:gd name="T23" fmla="*/ 46 h 248"/>
                <a:gd name="T24" fmla="*/ 5 w 263"/>
                <a:gd name="T25" fmla="*/ 66 h 248"/>
                <a:gd name="T26" fmla="*/ 2 w 263"/>
                <a:gd name="T27" fmla="*/ 87 h 248"/>
                <a:gd name="T28" fmla="*/ 0 w 263"/>
                <a:gd name="T29" fmla="*/ 116 h 248"/>
                <a:gd name="T30" fmla="*/ 7 w 263"/>
                <a:gd name="T31" fmla="*/ 124 h 248"/>
                <a:gd name="T32" fmla="*/ 12 w 263"/>
                <a:gd name="T33" fmla="*/ 124 h 248"/>
                <a:gd name="T34" fmla="*/ 39 w 263"/>
                <a:gd name="T35" fmla="*/ 94 h 248"/>
                <a:gd name="T36" fmla="*/ 56 w 263"/>
                <a:gd name="T37" fmla="*/ 89 h 248"/>
                <a:gd name="T38" fmla="*/ 72 w 263"/>
                <a:gd name="T39" fmla="*/ 91 h 248"/>
                <a:gd name="T40" fmla="*/ 83 w 263"/>
                <a:gd name="T41" fmla="*/ 84 h 248"/>
                <a:gd name="T42" fmla="*/ 99 w 263"/>
                <a:gd name="T43" fmla="*/ 76 h 248"/>
                <a:gd name="T44" fmla="*/ 132 w 263"/>
                <a:gd name="T45" fmla="*/ 49 h 248"/>
                <a:gd name="T46" fmla="*/ 129 w 263"/>
                <a:gd name="T47" fmla="*/ 46 h 2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3"/>
                <a:gd name="T73" fmla="*/ 0 h 248"/>
                <a:gd name="T74" fmla="*/ 263 w 263"/>
                <a:gd name="T75" fmla="*/ 248 h 2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3" h="248">
                  <a:moveTo>
                    <a:pt x="258" y="92"/>
                  </a:moveTo>
                  <a:lnTo>
                    <a:pt x="190" y="15"/>
                  </a:lnTo>
                  <a:lnTo>
                    <a:pt x="166" y="0"/>
                  </a:lnTo>
                  <a:lnTo>
                    <a:pt x="127" y="2"/>
                  </a:lnTo>
                  <a:lnTo>
                    <a:pt x="109" y="10"/>
                  </a:lnTo>
                  <a:lnTo>
                    <a:pt x="92" y="20"/>
                  </a:lnTo>
                  <a:lnTo>
                    <a:pt x="77" y="31"/>
                  </a:lnTo>
                  <a:lnTo>
                    <a:pt x="65" y="42"/>
                  </a:lnTo>
                  <a:lnTo>
                    <a:pt x="53" y="56"/>
                  </a:lnTo>
                  <a:lnTo>
                    <a:pt x="44" y="68"/>
                  </a:lnTo>
                  <a:lnTo>
                    <a:pt x="36" y="80"/>
                  </a:lnTo>
                  <a:lnTo>
                    <a:pt x="29" y="92"/>
                  </a:lnTo>
                  <a:lnTo>
                    <a:pt x="10" y="131"/>
                  </a:lnTo>
                  <a:lnTo>
                    <a:pt x="4" y="173"/>
                  </a:lnTo>
                  <a:lnTo>
                    <a:pt x="0" y="231"/>
                  </a:lnTo>
                  <a:lnTo>
                    <a:pt x="14" y="248"/>
                  </a:lnTo>
                  <a:lnTo>
                    <a:pt x="24" y="248"/>
                  </a:lnTo>
                  <a:lnTo>
                    <a:pt x="78" y="187"/>
                  </a:lnTo>
                  <a:lnTo>
                    <a:pt x="112" y="177"/>
                  </a:lnTo>
                  <a:lnTo>
                    <a:pt x="143" y="182"/>
                  </a:lnTo>
                  <a:lnTo>
                    <a:pt x="166" y="168"/>
                  </a:lnTo>
                  <a:lnTo>
                    <a:pt x="197" y="151"/>
                  </a:lnTo>
                  <a:lnTo>
                    <a:pt x="263" y="98"/>
                  </a:lnTo>
                  <a:lnTo>
                    <a:pt x="258" y="92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" name="Freeform 172"/>
            <p:cNvSpPr>
              <a:spLocks noChangeAspect="1"/>
            </p:cNvSpPr>
            <p:nvPr/>
          </p:nvSpPr>
          <p:spPr bwMode="auto">
            <a:xfrm>
              <a:off x="2161" y="1501"/>
              <a:ext cx="117" cy="121"/>
            </a:xfrm>
            <a:custGeom>
              <a:avLst/>
              <a:gdLst>
                <a:gd name="T0" fmla="*/ 60 w 232"/>
                <a:gd name="T1" fmla="*/ 3 h 241"/>
                <a:gd name="T2" fmla="*/ 27 w 232"/>
                <a:gd name="T3" fmla="*/ 23 h 241"/>
                <a:gd name="T4" fmla="*/ 6 w 232"/>
                <a:gd name="T5" fmla="*/ 69 h 241"/>
                <a:gd name="T6" fmla="*/ 3 w 232"/>
                <a:gd name="T7" fmla="*/ 83 h 241"/>
                <a:gd name="T8" fmla="*/ 0 w 232"/>
                <a:gd name="T9" fmla="*/ 97 h 241"/>
                <a:gd name="T10" fmla="*/ 2 w 232"/>
                <a:gd name="T11" fmla="*/ 111 h 241"/>
                <a:gd name="T12" fmla="*/ 9 w 232"/>
                <a:gd name="T13" fmla="*/ 121 h 241"/>
                <a:gd name="T14" fmla="*/ 27 w 232"/>
                <a:gd name="T15" fmla="*/ 106 h 241"/>
                <a:gd name="T16" fmla="*/ 41 w 232"/>
                <a:gd name="T17" fmla="*/ 86 h 241"/>
                <a:gd name="T18" fmla="*/ 47 w 232"/>
                <a:gd name="T19" fmla="*/ 66 h 241"/>
                <a:gd name="T20" fmla="*/ 50 w 232"/>
                <a:gd name="T21" fmla="*/ 51 h 241"/>
                <a:gd name="T22" fmla="*/ 71 w 232"/>
                <a:gd name="T23" fmla="*/ 19 h 241"/>
                <a:gd name="T24" fmla="*/ 55 w 232"/>
                <a:gd name="T25" fmla="*/ 54 h 241"/>
                <a:gd name="T26" fmla="*/ 49 w 232"/>
                <a:gd name="T27" fmla="*/ 86 h 241"/>
                <a:gd name="T28" fmla="*/ 60 w 232"/>
                <a:gd name="T29" fmla="*/ 81 h 241"/>
                <a:gd name="T30" fmla="*/ 85 w 232"/>
                <a:gd name="T31" fmla="*/ 61 h 241"/>
                <a:gd name="T32" fmla="*/ 76 w 232"/>
                <a:gd name="T33" fmla="*/ 77 h 241"/>
                <a:gd name="T34" fmla="*/ 69 w 232"/>
                <a:gd name="T35" fmla="*/ 83 h 241"/>
                <a:gd name="T36" fmla="*/ 81 w 232"/>
                <a:gd name="T37" fmla="*/ 77 h 241"/>
                <a:gd name="T38" fmla="*/ 112 w 232"/>
                <a:gd name="T39" fmla="*/ 61 h 241"/>
                <a:gd name="T40" fmla="*/ 117 w 232"/>
                <a:gd name="T41" fmla="*/ 49 h 241"/>
                <a:gd name="T42" fmla="*/ 98 w 232"/>
                <a:gd name="T43" fmla="*/ 26 h 241"/>
                <a:gd name="T44" fmla="*/ 85 w 232"/>
                <a:gd name="T45" fmla="*/ 14 h 241"/>
                <a:gd name="T46" fmla="*/ 76 w 232"/>
                <a:gd name="T47" fmla="*/ 8 h 241"/>
                <a:gd name="T48" fmla="*/ 66 w 232"/>
                <a:gd name="T49" fmla="*/ 13 h 241"/>
                <a:gd name="T50" fmla="*/ 69 w 232"/>
                <a:gd name="T51" fmla="*/ 8 h 241"/>
                <a:gd name="T52" fmla="*/ 80 w 232"/>
                <a:gd name="T53" fmla="*/ 8 h 241"/>
                <a:gd name="T54" fmla="*/ 88 w 232"/>
                <a:gd name="T55" fmla="*/ 8 h 241"/>
                <a:gd name="T56" fmla="*/ 82 w 232"/>
                <a:gd name="T57" fmla="*/ 0 h 241"/>
                <a:gd name="T58" fmla="*/ 60 w 232"/>
                <a:gd name="T59" fmla="*/ 3 h 2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32"/>
                <a:gd name="T91" fmla="*/ 0 h 241"/>
                <a:gd name="T92" fmla="*/ 232 w 232"/>
                <a:gd name="T93" fmla="*/ 241 h 2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32" h="241">
                  <a:moveTo>
                    <a:pt x="119" y="5"/>
                  </a:moveTo>
                  <a:lnTo>
                    <a:pt x="54" y="46"/>
                  </a:lnTo>
                  <a:lnTo>
                    <a:pt x="12" y="137"/>
                  </a:lnTo>
                  <a:lnTo>
                    <a:pt x="5" y="166"/>
                  </a:lnTo>
                  <a:lnTo>
                    <a:pt x="0" y="193"/>
                  </a:lnTo>
                  <a:lnTo>
                    <a:pt x="3" y="221"/>
                  </a:lnTo>
                  <a:lnTo>
                    <a:pt x="18" y="241"/>
                  </a:lnTo>
                  <a:lnTo>
                    <a:pt x="54" y="212"/>
                  </a:lnTo>
                  <a:lnTo>
                    <a:pt x="81" y="171"/>
                  </a:lnTo>
                  <a:lnTo>
                    <a:pt x="93" y="132"/>
                  </a:lnTo>
                  <a:lnTo>
                    <a:pt x="100" y="102"/>
                  </a:lnTo>
                  <a:lnTo>
                    <a:pt x="141" y="37"/>
                  </a:lnTo>
                  <a:lnTo>
                    <a:pt x="110" y="107"/>
                  </a:lnTo>
                  <a:lnTo>
                    <a:pt x="97" y="171"/>
                  </a:lnTo>
                  <a:lnTo>
                    <a:pt x="119" y="161"/>
                  </a:lnTo>
                  <a:lnTo>
                    <a:pt x="169" y="122"/>
                  </a:lnTo>
                  <a:lnTo>
                    <a:pt x="151" y="153"/>
                  </a:lnTo>
                  <a:lnTo>
                    <a:pt x="137" y="166"/>
                  </a:lnTo>
                  <a:lnTo>
                    <a:pt x="161" y="154"/>
                  </a:lnTo>
                  <a:lnTo>
                    <a:pt x="222" y="122"/>
                  </a:lnTo>
                  <a:lnTo>
                    <a:pt x="232" y="97"/>
                  </a:lnTo>
                  <a:lnTo>
                    <a:pt x="195" y="52"/>
                  </a:lnTo>
                  <a:lnTo>
                    <a:pt x="169" y="27"/>
                  </a:lnTo>
                  <a:lnTo>
                    <a:pt x="151" y="15"/>
                  </a:lnTo>
                  <a:lnTo>
                    <a:pt x="130" y="25"/>
                  </a:lnTo>
                  <a:lnTo>
                    <a:pt x="137" y="15"/>
                  </a:lnTo>
                  <a:lnTo>
                    <a:pt x="158" y="15"/>
                  </a:lnTo>
                  <a:lnTo>
                    <a:pt x="175" y="15"/>
                  </a:lnTo>
                  <a:lnTo>
                    <a:pt x="163" y="0"/>
                  </a:lnTo>
                  <a:lnTo>
                    <a:pt x="119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4" name="Freeform 173"/>
            <p:cNvSpPr>
              <a:spLocks noChangeAspect="1"/>
            </p:cNvSpPr>
            <p:nvPr/>
          </p:nvSpPr>
          <p:spPr bwMode="auto">
            <a:xfrm>
              <a:off x="1673" y="2400"/>
              <a:ext cx="123" cy="253"/>
            </a:xfrm>
            <a:custGeom>
              <a:avLst/>
              <a:gdLst>
                <a:gd name="T0" fmla="*/ 0 w 244"/>
                <a:gd name="T1" fmla="*/ 0 h 506"/>
                <a:gd name="T2" fmla="*/ 43 w 244"/>
                <a:gd name="T3" fmla="*/ 39 h 506"/>
                <a:gd name="T4" fmla="*/ 119 w 244"/>
                <a:gd name="T5" fmla="*/ 98 h 506"/>
                <a:gd name="T6" fmla="*/ 123 w 244"/>
                <a:gd name="T7" fmla="*/ 182 h 506"/>
                <a:gd name="T8" fmla="*/ 117 w 244"/>
                <a:gd name="T9" fmla="*/ 253 h 506"/>
                <a:gd name="T10" fmla="*/ 42 w 244"/>
                <a:gd name="T11" fmla="*/ 213 h 506"/>
                <a:gd name="T12" fmla="*/ 0 w 244"/>
                <a:gd name="T13" fmla="*/ 0 h 5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4"/>
                <a:gd name="T22" fmla="*/ 0 h 506"/>
                <a:gd name="T23" fmla="*/ 244 w 244"/>
                <a:gd name="T24" fmla="*/ 506 h 5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4" h="506">
                  <a:moveTo>
                    <a:pt x="0" y="0"/>
                  </a:moveTo>
                  <a:lnTo>
                    <a:pt x="86" y="78"/>
                  </a:lnTo>
                  <a:lnTo>
                    <a:pt x="237" y="195"/>
                  </a:lnTo>
                  <a:lnTo>
                    <a:pt x="244" y="363"/>
                  </a:lnTo>
                  <a:lnTo>
                    <a:pt x="232" y="506"/>
                  </a:lnTo>
                  <a:lnTo>
                    <a:pt x="83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5" name="Freeform 174"/>
            <p:cNvSpPr>
              <a:spLocks noChangeAspect="1"/>
            </p:cNvSpPr>
            <p:nvPr/>
          </p:nvSpPr>
          <p:spPr bwMode="auto">
            <a:xfrm>
              <a:off x="1548" y="2168"/>
              <a:ext cx="209" cy="200"/>
            </a:xfrm>
            <a:custGeom>
              <a:avLst/>
              <a:gdLst>
                <a:gd name="T0" fmla="*/ 209 w 420"/>
                <a:gd name="T1" fmla="*/ 25 h 400"/>
                <a:gd name="T2" fmla="*/ 209 w 420"/>
                <a:gd name="T3" fmla="*/ 52 h 400"/>
                <a:gd name="T4" fmla="*/ 209 w 420"/>
                <a:gd name="T5" fmla="*/ 66 h 400"/>
                <a:gd name="T6" fmla="*/ 208 w 420"/>
                <a:gd name="T7" fmla="*/ 78 h 400"/>
                <a:gd name="T8" fmla="*/ 199 w 420"/>
                <a:gd name="T9" fmla="*/ 87 h 400"/>
                <a:gd name="T10" fmla="*/ 201 w 420"/>
                <a:gd name="T11" fmla="*/ 107 h 400"/>
                <a:gd name="T12" fmla="*/ 206 w 420"/>
                <a:gd name="T13" fmla="*/ 120 h 400"/>
                <a:gd name="T14" fmla="*/ 205 w 420"/>
                <a:gd name="T15" fmla="*/ 130 h 400"/>
                <a:gd name="T16" fmla="*/ 199 w 420"/>
                <a:gd name="T17" fmla="*/ 135 h 400"/>
                <a:gd name="T18" fmla="*/ 187 w 420"/>
                <a:gd name="T19" fmla="*/ 137 h 400"/>
                <a:gd name="T20" fmla="*/ 187 w 420"/>
                <a:gd name="T21" fmla="*/ 148 h 400"/>
                <a:gd name="T22" fmla="*/ 182 w 420"/>
                <a:gd name="T23" fmla="*/ 154 h 400"/>
                <a:gd name="T24" fmla="*/ 182 w 420"/>
                <a:gd name="T25" fmla="*/ 160 h 400"/>
                <a:gd name="T26" fmla="*/ 173 w 420"/>
                <a:gd name="T27" fmla="*/ 168 h 400"/>
                <a:gd name="T28" fmla="*/ 163 w 420"/>
                <a:gd name="T29" fmla="*/ 172 h 400"/>
                <a:gd name="T30" fmla="*/ 160 w 420"/>
                <a:gd name="T31" fmla="*/ 184 h 400"/>
                <a:gd name="T32" fmla="*/ 146 w 420"/>
                <a:gd name="T33" fmla="*/ 194 h 400"/>
                <a:gd name="T34" fmla="*/ 138 w 420"/>
                <a:gd name="T35" fmla="*/ 195 h 400"/>
                <a:gd name="T36" fmla="*/ 132 w 420"/>
                <a:gd name="T37" fmla="*/ 197 h 400"/>
                <a:gd name="T38" fmla="*/ 128 w 420"/>
                <a:gd name="T39" fmla="*/ 198 h 400"/>
                <a:gd name="T40" fmla="*/ 124 w 420"/>
                <a:gd name="T41" fmla="*/ 198 h 400"/>
                <a:gd name="T42" fmla="*/ 120 w 420"/>
                <a:gd name="T43" fmla="*/ 197 h 400"/>
                <a:gd name="T44" fmla="*/ 116 w 420"/>
                <a:gd name="T45" fmla="*/ 196 h 400"/>
                <a:gd name="T46" fmla="*/ 111 w 420"/>
                <a:gd name="T47" fmla="*/ 194 h 400"/>
                <a:gd name="T48" fmla="*/ 103 w 420"/>
                <a:gd name="T49" fmla="*/ 190 h 400"/>
                <a:gd name="T50" fmla="*/ 97 w 420"/>
                <a:gd name="T51" fmla="*/ 200 h 400"/>
                <a:gd name="T52" fmla="*/ 51 w 420"/>
                <a:gd name="T53" fmla="*/ 197 h 400"/>
                <a:gd name="T54" fmla="*/ 0 w 420"/>
                <a:gd name="T55" fmla="*/ 170 h 400"/>
                <a:gd name="T56" fmla="*/ 0 w 420"/>
                <a:gd name="T57" fmla="*/ 87 h 400"/>
                <a:gd name="T58" fmla="*/ 33 w 420"/>
                <a:gd name="T59" fmla="*/ 37 h 400"/>
                <a:gd name="T60" fmla="*/ 76 w 420"/>
                <a:gd name="T61" fmla="*/ 28 h 400"/>
                <a:gd name="T62" fmla="*/ 185 w 420"/>
                <a:gd name="T63" fmla="*/ 0 h 400"/>
                <a:gd name="T64" fmla="*/ 209 w 420"/>
                <a:gd name="T65" fmla="*/ 25 h 4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20"/>
                <a:gd name="T100" fmla="*/ 0 h 400"/>
                <a:gd name="T101" fmla="*/ 420 w 420"/>
                <a:gd name="T102" fmla="*/ 400 h 4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20" h="400">
                  <a:moveTo>
                    <a:pt x="420" y="49"/>
                  </a:moveTo>
                  <a:lnTo>
                    <a:pt x="420" y="105"/>
                  </a:lnTo>
                  <a:lnTo>
                    <a:pt x="420" y="132"/>
                  </a:lnTo>
                  <a:lnTo>
                    <a:pt x="418" y="156"/>
                  </a:lnTo>
                  <a:lnTo>
                    <a:pt x="399" y="174"/>
                  </a:lnTo>
                  <a:lnTo>
                    <a:pt x="404" y="215"/>
                  </a:lnTo>
                  <a:lnTo>
                    <a:pt x="413" y="241"/>
                  </a:lnTo>
                  <a:lnTo>
                    <a:pt x="411" y="259"/>
                  </a:lnTo>
                  <a:lnTo>
                    <a:pt x="399" y="270"/>
                  </a:lnTo>
                  <a:lnTo>
                    <a:pt x="376" y="273"/>
                  </a:lnTo>
                  <a:lnTo>
                    <a:pt x="376" y="295"/>
                  </a:lnTo>
                  <a:lnTo>
                    <a:pt x="365" y="307"/>
                  </a:lnTo>
                  <a:lnTo>
                    <a:pt x="365" y="320"/>
                  </a:lnTo>
                  <a:lnTo>
                    <a:pt x="348" y="336"/>
                  </a:lnTo>
                  <a:lnTo>
                    <a:pt x="328" y="344"/>
                  </a:lnTo>
                  <a:lnTo>
                    <a:pt x="321" y="368"/>
                  </a:lnTo>
                  <a:lnTo>
                    <a:pt x="294" y="388"/>
                  </a:lnTo>
                  <a:lnTo>
                    <a:pt x="277" y="390"/>
                  </a:lnTo>
                  <a:lnTo>
                    <a:pt x="265" y="393"/>
                  </a:lnTo>
                  <a:lnTo>
                    <a:pt x="257" y="395"/>
                  </a:lnTo>
                  <a:lnTo>
                    <a:pt x="250" y="395"/>
                  </a:lnTo>
                  <a:lnTo>
                    <a:pt x="241" y="393"/>
                  </a:lnTo>
                  <a:lnTo>
                    <a:pt x="233" y="392"/>
                  </a:lnTo>
                  <a:lnTo>
                    <a:pt x="223" y="387"/>
                  </a:lnTo>
                  <a:lnTo>
                    <a:pt x="206" y="380"/>
                  </a:lnTo>
                  <a:lnTo>
                    <a:pt x="194" y="400"/>
                  </a:lnTo>
                  <a:lnTo>
                    <a:pt x="102" y="393"/>
                  </a:lnTo>
                  <a:lnTo>
                    <a:pt x="0" y="339"/>
                  </a:lnTo>
                  <a:lnTo>
                    <a:pt x="0" y="174"/>
                  </a:lnTo>
                  <a:lnTo>
                    <a:pt x="67" y="74"/>
                  </a:lnTo>
                  <a:lnTo>
                    <a:pt x="152" y="57"/>
                  </a:lnTo>
                  <a:lnTo>
                    <a:pt x="372" y="0"/>
                  </a:lnTo>
                  <a:lnTo>
                    <a:pt x="420" y="49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6" name="Freeform 175"/>
            <p:cNvSpPr>
              <a:spLocks noChangeAspect="1"/>
            </p:cNvSpPr>
            <p:nvPr/>
          </p:nvSpPr>
          <p:spPr bwMode="auto">
            <a:xfrm>
              <a:off x="1821" y="1839"/>
              <a:ext cx="208" cy="432"/>
            </a:xfrm>
            <a:custGeom>
              <a:avLst/>
              <a:gdLst>
                <a:gd name="T0" fmla="*/ 101 w 416"/>
                <a:gd name="T1" fmla="*/ 0 h 864"/>
                <a:gd name="T2" fmla="*/ 85 w 416"/>
                <a:gd name="T3" fmla="*/ 30 h 864"/>
                <a:gd name="T4" fmla="*/ 47 w 416"/>
                <a:gd name="T5" fmla="*/ 67 h 864"/>
                <a:gd name="T6" fmla="*/ 9 w 416"/>
                <a:gd name="T7" fmla="*/ 116 h 864"/>
                <a:gd name="T8" fmla="*/ 0 w 416"/>
                <a:gd name="T9" fmla="*/ 208 h 864"/>
                <a:gd name="T10" fmla="*/ 3 w 416"/>
                <a:gd name="T11" fmla="*/ 283 h 864"/>
                <a:gd name="T12" fmla="*/ 0 w 416"/>
                <a:gd name="T13" fmla="*/ 317 h 864"/>
                <a:gd name="T14" fmla="*/ 17 w 416"/>
                <a:gd name="T15" fmla="*/ 341 h 864"/>
                <a:gd name="T16" fmla="*/ 6 w 416"/>
                <a:gd name="T17" fmla="*/ 377 h 864"/>
                <a:gd name="T18" fmla="*/ 13 w 416"/>
                <a:gd name="T19" fmla="*/ 432 h 864"/>
                <a:gd name="T20" fmla="*/ 69 w 416"/>
                <a:gd name="T21" fmla="*/ 416 h 864"/>
                <a:gd name="T22" fmla="*/ 97 w 416"/>
                <a:gd name="T23" fmla="*/ 379 h 864"/>
                <a:gd name="T24" fmla="*/ 127 w 416"/>
                <a:gd name="T25" fmla="*/ 361 h 864"/>
                <a:gd name="T26" fmla="*/ 208 w 416"/>
                <a:gd name="T27" fmla="*/ 325 h 864"/>
                <a:gd name="T28" fmla="*/ 195 w 416"/>
                <a:gd name="T29" fmla="*/ 291 h 864"/>
                <a:gd name="T30" fmla="*/ 201 w 416"/>
                <a:gd name="T31" fmla="*/ 254 h 864"/>
                <a:gd name="T32" fmla="*/ 201 w 416"/>
                <a:gd name="T33" fmla="*/ 205 h 864"/>
                <a:gd name="T34" fmla="*/ 198 w 416"/>
                <a:gd name="T35" fmla="*/ 135 h 864"/>
                <a:gd name="T36" fmla="*/ 182 w 416"/>
                <a:gd name="T37" fmla="*/ 125 h 864"/>
                <a:gd name="T38" fmla="*/ 176 w 416"/>
                <a:gd name="T39" fmla="*/ 97 h 864"/>
                <a:gd name="T40" fmla="*/ 149 w 416"/>
                <a:gd name="T41" fmla="*/ 61 h 864"/>
                <a:gd name="T42" fmla="*/ 121 w 416"/>
                <a:gd name="T43" fmla="*/ 16 h 864"/>
                <a:gd name="T44" fmla="*/ 101 w 416"/>
                <a:gd name="T45" fmla="*/ 0 h 86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16"/>
                <a:gd name="T70" fmla="*/ 0 h 864"/>
                <a:gd name="T71" fmla="*/ 416 w 416"/>
                <a:gd name="T72" fmla="*/ 864 h 86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16" h="864">
                  <a:moveTo>
                    <a:pt x="202" y="0"/>
                  </a:moveTo>
                  <a:lnTo>
                    <a:pt x="170" y="61"/>
                  </a:lnTo>
                  <a:lnTo>
                    <a:pt x="93" y="134"/>
                  </a:lnTo>
                  <a:lnTo>
                    <a:pt x="17" y="232"/>
                  </a:lnTo>
                  <a:lnTo>
                    <a:pt x="0" y="415"/>
                  </a:lnTo>
                  <a:lnTo>
                    <a:pt x="7" y="565"/>
                  </a:lnTo>
                  <a:lnTo>
                    <a:pt x="0" y="633"/>
                  </a:lnTo>
                  <a:lnTo>
                    <a:pt x="34" y="682"/>
                  </a:lnTo>
                  <a:lnTo>
                    <a:pt x="12" y="753"/>
                  </a:lnTo>
                  <a:lnTo>
                    <a:pt x="27" y="864"/>
                  </a:lnTo>
                  <a:lnTo>
                    <a:pt x="138" y="831"/>
                  </a:lnTo>
                  <a:lnTo>
                    <a:pt x="194" y="758"/>
                  </a:lnTo>
                  <a:lnTo>
                    <a:pt x="255" y="721"/>
                  </a:lnTo>
                  <a:lnTo>
                    <a:pt x="416" y="650"/>
                  </a:lnTo>
                  <a:lnTo>
                    <a:pt x="390" y="582"/>
                  </a:lnTo>
                  <a:lnTo>
                    <a:pt x="401" y="509"/>
                  </a:lnTo>
                  <a:lnTo>
                    <a:pt x="401" y="409"/>
                  </a:lnTo>
                  <a:lnTo>
                    <a:pt x="396" y="269"/>
                  </a:lnTo>
                  <a:lnTo>
                    <a:pt x="363" y="251"/>
                  </a:lnTo>
                  <a:lnTo>
                    <a:pt x="351" y="193"/>
                  </a:lnTo>
                  <a:lnTo>
                    <a:pt x="297" y="122"/>
                  </a:lnTo>
                  <a:lnTo>
                    <a:pt x="243" y="32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7" name="Freeform 176"/>
            <p:cNvSpPr>
              <a:spLocks noChangeAspect="1"/>
            </p:cNvSpPr>
            <p:nvPr/>
          </p:nvSpPr>
          <p:spPr bwMode="auto">
            <a:xfrm>
              <a:off x="1821" y="1870"/>
              <a:ext cx="184" cy="314"/>
            </a:xfrm>
            <a:custGeom>
              <a:avLst/>
              <a:gdLst>
                <a:gd name="T0" fmla="*/ 83 w 368"/>
                <a:gd name="T1" fmla="*/ 0 h 628"/>
                <a:gd name="T2" fmla="*/ 66 w 368"/>
                <a:gd name="T3" fmla="*/ 11 h 628"/>
                <a:gd name="T4" fmla="*/ 55 w 368"/>
                <a:gd name="T5" fmla="*/ 32 h 628"/>
                <a:gd name="T6" fmla="*/ 41 w 368"/>
                <a:gd name="T7" fmla="*/ 43 h 628"/>
                <a:gd name="T8" fmla="*/ 28 w 368"/>
                <a:gd name="T9" fmla="*/ 56 h 628"/>
                <a:gd name="T10" fmla="*/ 19 w 368"/>
                <a:gd name="T11" fmla="*/ 71 h 628"/>
                <a:gd name="T12" fmla="*/ 11 w 368"/>
                <a:gd name="T13" fmla="*/ 89 h 628"/>
                <a:gd name="T14" fmla="*/ 6 w 368"/>
                <a:gd name="T15" fmla="*/ 110 h 628"/>
                <a:gd name="T16" fmla="*/ 3 w 368"/>
                <a:gd name="T17" fmla="*/ 134 h 628"/>
                <a:gd name="T18" fmla="*/ 1 w 368"/>
                <a:gd name="T19" fmla="*/ 161 h 628"/>
                <a:gd name="T20" fmla="*/ 0 w 368"/>
                <a:gd name="T21" fmla="*/ 191 h 628"/>
                <a:gd name="T22" fmla="*/ 11 w 368"/>
                <a:gd name="T23" fmla="*/ 213 h 628"/>
                <a:gd name="T24" fmla="*/ 38 w 368"/>
                <a:gd name="T25" fmla="*/ 213 h 628"/>
                <a:gd name="T26" fmla="*/ 24 w 368"/>
                <a:gd name="T27" fmla="*/ 187 h 628"/>
                <a:gd name="T28" fmla="*/ 22 w 368"/>
                <a:gd name="T29" fmla="*/ 141 h 628"/>
                <a:gd name="T30" fmla="*/ 38 w 368"/>
                <a:gd name="T31" fmla="*/ 180 h 628"/>
                <a:gd name="T32" fmla="*/ 66 w 368"/>
                <a:gd name="T33" fmla="*/ 168 h 628"/>
                <a:gd name="T34" fmla="*/ 60 w 368"/>
                <a:gd name="T35" fmla="*/ 213 h 628"/>
                <a:gd name="T36" fmla="*/ 85 w 368"/>
                <a:gd name="T37" fmla="*/ 276 h 628"/>
                <a:gd name="T38" fmla="*/ 95 w 368"/>
                <a:gd name="T39" fmla="*/ 314 h 628"/>
                <a:gd name="T40" fmla="*/ 133 w 368"/>
                <a:gd name="T41" fmla="*/ 293 h 628"/>
                <a:gd name="T42" fmla="*/ 155 w 368"/>
                <a:gd name="T43" fmla="*/ 286 h 628"/>
                <a:gd name="T44" fmla="*/ 152 w 368"/>
                <a:gd name="T45" fmla="*/ 246 h 628"/>
                <a:gd name="T46" fmla="*/ 134 w 368"/>
                <a:gd name="T47" fmla="*/ 216 h 628"/>
                <a:gd name="T48" fmla="*/ 126 w 368"/>
                <a:gd name="T49" fmla="*/ 147 h 628"/>
                <a:gd name="T50" fmla="*/ 116 w 368"/>
                <a:gd name="T51" fmla="*/ 111 h 628"/>
                <a:gd name="T52" fmla="*/ 130 w 368"/>
                <a:gd name="T53" fmla="*/ 127 h 628"/>
                <a:gd name="T54" fmla="*/ 162 w 368"/>
                <a:gd name="T55" fmla="*/ 149 h 628"/>
                <a:gd name="T56" fmla="*/ 155 w 368"/>
                <a:gd name="T57" fmla="*/ 124 h 628"/>
                <a:gd name="T58" fmla="*/ 130 w 368"/>
                <a:gd name="T59" fmla="*/ 101 h 628"/>
                <a:gd name="T60" fmla="*/ 165 w 368"/>
                <a:gd name="T61" fmla="*/ 119 h 628"/>
                <a:gd name="T62" fmla="*/ 184 w 368"/>
                <a:gd name="T63" fmla="*/ 155 h 628"/>
                <a:gd name="T64" fmla="*/ 184 w 368"/>
                <a:gd name="T65" fmla="*/ 124 h 628"/>
                <a:gd name="T66" fmla="*/ 162 w 368"/>
                <a:gd name="T67" fmla="*/ 96 h 628"/>
                <a:gd name="T68" fmla="*/ 121 w 368"/>
                <a:gd name="T69" fmla="*/ 69 h 628"/>
                <a:gd name="T70" fmla="*/ 88 w 368"/>
                <a:gd name="T71" fmla="*/ 79 h 628"/>
                <a:gd name="T72" fmla="*/ 101 w 368"/>
                <a:gd name="T73" fmla="*/ 63 h 628"/>
                <a:gd name="T74" fmla="*/ 101 w 368"/>
                <a:gd name="T75" fmla="*/ 25 h 628"/>
                <a:gd name="T76" fmla="*/ 83 w 368"/>
                <a:gd name="T77" fmla="*/ 0 h 6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68"/>
                <a:gd name="T118" fmla="*/ 0 h 628"/>
                <a:gd name="T119" fmla="*/ 368 w 368"/>
                <a:gd name="T120" fmla="*/ 628 h 62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68" h="628">
                  <a:moveTo>
                    <a:pt x="165" y="0"/>
                  </a:moveTo>
                  <a:lnTo>
                    <a:pt x="132" y="23"/>
                  </a:lnTo>
                  <a:lnTo>
                    <a:pt x="110" y="64"/>
                  </a:lnTo>
                  <a:lnTo>
                    <a:pt x="82" y="86"/>
                  </a:lnTo>
                  <a:lnTo>
                    <a:pt x="56" y="112"/>
                  </a:lnTo>
                  <a:lnTo>
                    <a:pt x="37" y="142"/>
                  </a:lnTo>
                  <a:lnTo>
                    <a:pt x="22" y="178"/>
                  </a:lnTo>
                  <a:lnTo>
                    <a:pt x="12" y="220"/>
                  </a:lnTo>
                  <a:lnTo>
                    <a:pt x="5" y="268"/>
                  </a:lnTo>
                  <a:lnTo>
                    <a:pt x="2" y="322"/>
                  </a:lnTo>
                  <a:lnTo>
                    <a:pt x="0" y="383"/>
                  </a:lnTo>
                  <a:lnTo>
                    <a:pt x="22" y="427"/>
                  </a:lnTo>
                  <a:lnTo>
                    <a:pt x="76" y="427"/>
                  </a:lnTo>
                  <a:lnTo>
                    <a:pt x="49" y="375"/>
                  </a:lnTo>
                  <a:lnTo>
                    <a:pt x="44" y="281"/>
                  </a:lnTo>
                  <a:lnTo>
                    <a:pt x="76" y="360"/>
                  </a:lnTo>
                  <a:lnTo>
                    <a:pt x="132" y="336"/>
                  </a:lnTo>
                  <a:lnTo>
                    <a:pt x="121" y="427"/>
                  </a:lnTo>
                  <a:lnTo>
                    <a:pt x="170" y="551"/>
                  </a:lnTo>
                  <a:lnTo>
                    <a:pt x="190" y="628"/>
                  </a:lnTo>
                  <a:lnTo>
                    <a:pt x="265" y="585"/>
                  </a:lnTo>
                  <a:lnTo>
                    <a:pt x="309" y="572"/>
                  </a:lnTo>
                  <a:lnTo>
                    <a:pt x="304" y="492"/>
                  </a:lnTo>
                  <a:lnTo>
                    <a:pt x="267" y="433"/>
                  </a:lnTo>
                  <a:lnTo>
                    <a:pt x="253" y="293"/>
                  </a:lnTo>
                  <a:lnTo>
                    <a:pt x="233" y="222"/>
                  </a:lnTo>
                  <a:lnTo>
                    <a:pt x="260" y="254"/>
                  </a:lnTo>
                  <a:lnTo>
                    <a:pt x="324" y="298"/>
                  </a:lnTo>
                  <a:lnTo>
                    <a:pt x="309" y="249"/>
                  </a:lnTo>
                  <a:lnTo>
                    <a:pt x="260" y="203"/>
                  </a:lnTo>
                  <a:lnTo>
                    <a:pt x="329" y="239"/>
                  </a:lnTo>
                  <a:lnTo>
                    <a:pt x="368" y="310"/>
                  </a:lnTo>
                  <a:lnTo>
                    <a:pt x="368" y="249"/>
                  </a:lnTo>
                  <a:lnTo>
                    <a:pt x="324" y="193"/>
                  </a:lnTo>
                  <a:lnTo>
                    <a:pt x="243" y="137"/>
                  </a:lnTo>
                  <a:lnTo>
                    <a:pt x="175" y="159"/>
                  </a:lnTo>
                  <a:lnTo>
                    <a:pt x="202" y="127"/>
                  </a:lnTo>
                  <a:lnTo>
                    <a:pt x="202" y="51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8" name="Freeform 177"/>
            <p:cNvSpPr>
              <a:spLocks noChangeAspect="1"/>
            </p:cNvSpPr>
            <p:nvPr/>
          </p:nvSpPr>
          <p:spPr bwMode="auto">
            <a:xfrm>
              <a:off x="1795" y="1917"/>
              <a:ext cx="330" cy="569"/>
            </a:xfrm>
            <a:custGeom>
              <a:avLst/>
              <a:gdLst>
                <a:gd name="T0" fmla="*/ 156 w 661"/>
                <a:gd name="T1" fmla="*/ 14 h 1137"/>
                <a:gd name="T2" fmla="*/ 114 w 661"/>
                <a:gd name="T3" fmla="*/ 14 h 1137"/>
                <a:gd name="T4" fmla="*/ 59 w 661"/>
                <a:gd name="T5" fmla="*/ 75 h 1137"/>
                <a:gd name="T6" fmla="*/ 40 w 661"/>
                <a:gd name="T7" fmla="*/ 174 h 1137"/>
                <a:gd name="T8" fmla="*/ 37 w 661"/>
                <a:gd name="T9" fmla="*/ 259 h 1137"/>
                <a:gd name="T10" fmla="*/ 37 w 661"/>
                <a:gd name="T11" fmla="*/ 301 h 1137"/>
                <a:gd name="T12" fmla="*/ 49 w 661"/>
                <a:gd name="T13" fmla="*/ 323 h 1137"/>
                <a:gd name="T14" fmla="*/ 59 w 661"/>
                <a:gd name="T15" fmla="*/ 336 h 1137"/>
                <a:gd name="T16" fmla="*/ 70 w 661"/>
                <a:gd name="T17" fmla="*/ 341 h 1137"/>
                <a:gd name="T18" fmla="*/ 81 w 661"/>
                <a:gd name="T19" fmla="*/ 341 h 1137"/>
                <a:gd name="T20" fmla="*/ 92 w 661"/>
                <a:gd name="T21" fmla="*/ 334 h 1137"/>
                <a:gd name="T22" fmla="*/ 104 w 661"/>
                <a:gd name="T23" fmla="*/ 323 h 1137"/>
                <a:gd name="T24" fmla="*/ 116 w 661"/>
                <a:gd name="T25" fmla="*/ 307 h 1137"/>
                <a:gd name="T26" fmla="*/ 132 w 661"/>
                <a:gd name="T27" fmla="*/ 290 h 1137"/>
                <a:gd name="T28" fmla="*/ 191 w 661"/>
                <a:gd name="T29" fmla="*/ 257 h 1137"/>
                <a:gd name="T30" fmla="*/ 221 w 661"/>
                <a:gd name="T31" fmla="*/ 245 h 1137"/>
                <a:gd name="T32" fmla="*/ 227 w 661"/>
                <a:gd name="T33" fmla="*/ 207 h 1137"/>
                <a:gd name="T34" fmla="*/ 218 w 661"/>
                <a:gd name="T35" fmla="*/ 181 h 1137"/>
                <a:gd name="T36" fmla="*/ 205 w 661"/>
                <a:gd name="T37" fmla="*/ 133 h 1137"/>
                <a:gd name="T38" fmla="*/ 202 w 661"/>
                <a:gd name="T39" fmla="*/ 88 h 1137"/>
                <a:gd name="T40" fmla="*/ 181 w 661"/>
                <a:gd name="T41" fmla="*/ 49 h 1137"/>
                <a:gd name="T42" fmla="*/ 202 w 661"/>
                <a:gd name="T43" fmla="*/ 72 h 1137"/>
                <a:gd name="T44" fmla="*/ 213 w 661"/>
                <a:gd name="T45" fmla="*/ 110 h 1137"/>
                <a:gd name="T46" fmla="*/ 226 w 661"/>
                <a:gd name="T47" fmla="*/ 183 h 1137"/>
                <a:gd name="T48" fmla="*/ 236 w 661"/>
                <a:gd name="T49" fmla="*/ 177 h 1137"/>
                <a:gd name="T50" fmla="*/ 238 w 661"/>
                <a:gd name="T51" fmla="*/ 205 h 1137"/>
                <a:gd name="T52" fmla="*/ 245 w 661"/>
                <a:gd name="T53" fmla="*/ 253 h 1137"/>
                <a:gd name="T54" fmla="*/ 233 w 661"/>
                <a:gd name="T55" fmla="*/ 335 h 1137"/>
                <a:gd name="T56" fmla="*/ 231 w 661"/>
                <a:gd name="T57" fmla="*/ 366 h 1137"/>
                <a:gd name="T58" fmla="*/ 261 w 661"/>
                <a:gd name="T59" fmla="*/ 368 h 1137"/>
                <a:gd name="T60" fmla="*/ 330 w 661"/>
                <a:gd name="T61" fmla="*/ 397 h 1137"/>
                <a:gd name="T62" fmla="*/ 320 w 661"/>
                <a:gd name="T63" fmla="*/ 484 h 1137"/>
                <a:gd name="T64" fmla="*/ 216 w 661"/>
                <a:gd name="T65" fmla="*/ 569 h 1137"/>
                <a:gd name="T66" fmla="*/ 189 w 661"/>
                <a:gd name="T67" fmla="*/ 568 h 1137"/>
                <a:gd name="T68" fmla="*/ 165 w 661"/>
                <a:gd name="T69" fmla="*/ 567 h 1137"/>
                <a:gd name="T70" fmla="*/ 143 w 661"/>
                <a:gd name="T71" fmla="*/ 565 h 1137"/>
                <a:gd name="T72" fmla="*/ 122 w 661"/>
                <a:gd name="T73" fmla="*/ 563 h 1137"/>
                <a:gd name="T74" fmla="*/ 104 w 661"/>
                <a:gd name="T75" fmla="*/ 560 h 1137"/>
                <a:gd name="T76" fmla="*/ 87 w 661"/>
                <a:gd name="T77" fmla="*/ 555 h 1137"/>
                <a:gd name="T78" fmla="*/ 72 w 661"/>
                <a:gd name="T79" fmla="*/ 548 h 1137"/>
                <a:gd name="T80" fmla="*/ 59 w 661"/>
                <a:gd name="T81" fmla="*/ 541 h 1137"/>
                <a:gd name="T82" fmla="*/ 47 w 661"/>
                <a:gd name="T83" fmla="*/ 532 h 1137"/>
                <a:gd name="T84" fmla="*/ 38 w 661"/>
                <a:gd name="T85" fmla="*/ 520 h 1137"/>
                <a:gd name="T86" fmla="*/ 30 w 661"/>
                <a:gd name="T87" fmla="*/ 505 h 1137"/>
                <a:gd name="T88" fmla="*/ 23 w 661"/>
                <a:gd name="T89" fmla="*/ 489 h 1137"/>
                <a:gd name="T90" fmla="*/ 18 w 661"/>
                <a:gd name="T91" fmla="*/ 470 h 1137"/>
                <a:gd name="T92" fmla="*/ 14 w 661"/>
                <a:gd name="T93" fmla="*/ 448 h 1137"/>
                <a:gd name="T94" fmla="*/ 13 w 661"/>
                <a:gd name="T95" fmla="*/ 424 h 1137"/>
                <a:gd name="T96" fmla="*/ 12 w 661"/>
                <a:gd name="T97" fmla="*/ 396 h 1137"/>
                <a:gd name="T98" fmla="*/ 0 w 661"/>
                <a:gd name="T99" fmla="*/ 358 h 1137"/>
                <a:gd name="T100" fmla="*/ 3 w 661"/>
                <a:gd name="T101" fmla="*/ 294 h 1137"/>
                <a:gd name="T102" fmla="*/ 21 w 661"/>
                <a:gd name="T103" fmla="*/ 245 h 1137"/>
                <a:gd name="T104" fmla="*/ 35 w 661"/>
                <a:gd name="T105" fmla="*/ 174 h 1137"/>
                <a:gd name="T106" fmla="*/ 48 w 661"/>
                <a:gd name="T107" fmla="*/ 75 h 1137"/>
                <a:gd name="T108" fmla="*/ 84 w 661"/>
                <a:gd name="T109" fmla="*/ 27 h 1137"/>
                <a:gd name="T110" fmla="*/ 111 w 661"/>
                <a:gd name="T111" fmla="*/ 0 h 1137"/>
                <a:gd name="T112" fmla="*/ 139 w 661"/>
                <a:gd name="T113" fmla="*/ 0 h 1137"/>
                <a:gd name="T114" fmla="*/ 156 w 661"/>
                <a:gd name="T115" fmla="*/ 14 h 113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1"/>
                <a:gd name="T175" fmla="*/ 0 h 1137"/>
                <a:gd name="T176" fmla="*/ 661 w 661"/>
                <a:gd name="T177" fmla="*/ 1137 h 113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1" h="1137">
                  <a:moveTo>
                    <a:pt x="313" y="27"/>
                  </a:moveTo>
                  <a:lnTo>
                    <a:pt x="228" y="27"/>
                  </a:lnTo>
                  <a:lnTo>
                    <a:pt x="119" y="149"/>
                  </a:lnTo>
                  <a:lnTo>
                    <a:pt x="80" y="348"/>
                  </a:lnTo>
                  <a:lnTo>
                    <a:pt x="75" y="518"/>
                  </a:lnTo>
                  <a:lnTo>
                    <a:pt x="75" y="602"/>
                  </a:lnTo>
                  <a:lnTo>
                    <a:pt x="99" y="645"/>
                  </a:lnTo>
                  <a:lnTo>
                    <a:pt x="119" y="672"/>
                  </a:lnTo>
                  <a:lnTo>
                    <a:pt x="141" y="682"/>
                  </a:lnTo>
                  <a:lnTo>
                    <a:pt x="162" y="681"/>
                  </a:lnTo>
                  <a:lnTo>
                    <a:pt x="184" y="667"/>
                  </a:lnTo>
                  <a:lnTo>
                    <a:pt x="208" y="645"/>
                  </a:lnTo>
                  <a:lnTo>
                    <a:pt x="233" y="614"/>
                  </a:lnTo>
                  <a:lnTo>
                    <a:pt x="264" y="580"/>
                  </a:lnTo>
                  <a:lnTo>
                    <a:pt x="382" y="514"/>
                  </a:lnTo>
                  <a:lnTo>
                    <a:pt x="443" y="490"/>
                  </a:lnTo>
                  <a:lnTo>
                    <a:pt x="454" y="414"/>
                  </a:lnTo>
                  <a:lnTo>
                    <a:pt x="437" y="361"/>
                  </a:lnTo>
                  <a:lnTo>
                    <a:pt x="411" y="265"/>
                  </a:lnTo>
                  <a:lnTo>
                    <a:pt x="404" y="176"/>
                  </a:lnTo>
                  <a:lnTo>
                    <a:pt x="362" y="98"/>
                  </a:lnTo>
                  <a:lnTo>
                    <a:pt x="404" y="144"/>
                  </a:lnTo>
                  <a:lnTo>
                    <a:pt x="426" y="220"/>
                  </a:lnTo>
                  <a:lnTo>
                    <a:pt x="452" y="365"/>
                  </a:lnTo>
                  <a:lnTo>
                    <a:pt x="472" y="353"/>
                  </a:lnTo>
                  <a:lnTo>
                    <a:pt x="476" y="409"/>
                  </a:lnTo>
                  <a:lnTo>
                    <a:pt x="491" y="506"/>
                  </a:lnTo>
                  <a:lnTo>
                    <a:pt x="467" y="670"/>
                  </a:lnTo>
                  <a:lnTo>
                    <a:pt x="462" y="731"/>
                  </a:lnTo>
                  <a:lnTo>
                    <a:pt x="523" y="735"/>
                  </a:lnTo>
                  <a:lnTo>
                    <a:pt x="661" y="794"/>
                  </a:lnTo>
                  <a:lnTo>
                    <a:pt x="640" y="967"/>
                  </a:lnTo>
                  <a:lnTo>
                    <a:pt x="432" y="1137"/>
                  </a:lnTo>
                  <a:lnTo>
                    <a:pt x="379" y="1136"/>
                  </a:lnTo>
                  <a:lnTo>
                    <a:pt x="331" y="1134"/>
                  </a:lnTo>
                  <a:lnTo>
                    <a:pt x="286" y="1130"/>
                  </a:lnTo>
                  <a:lnTo>
                    <a:pt x="245" y="1125"/>
                  </a:lnTo>
                  <a:lnTo>
                    <a:pt x="209" y="1119"/>
                  </a:lnTo>
                  <a:lnTo>
                    <a:pt x="175" y="1110"/>
                  </a:lnTo>
                  <a:lnTo>
                    <a:pt x="145" y="1096"/>
                  </a:lnTo>
                  <a:lnTo>
                    <a:pt x="119" y="1081"/>
                  </a:lnTo>
                  <a:lnTo>
                    <a:pt x="95" y="1063"/>
                  </a:lnTo>
                  <a:lnTo>
                    <a:pt x="77" y="1039"/>
                  </a:lnTo>
                  <a:lnTo>
                    <a:pt x="60" y="1010"/>
                  </a:lnTo>
                  <a:lnTo>
                    <a:pt x="46" y="978"/>
                  </a:lnTo>
                  <a:lnTo>
                    <a:pt x="36" y="940"/>
                  </a:lnTo>
                  <a:lnTo>
                    <a:pt x="29" y="896"/>
                  </a:lnTo>
                  <a:lnTo>
                    <a:pt x="26" y="847"/>
                  </a:lnTo>
                  <a:lnTo>
                    <a:pt x="24" y="791"/>
                  </a:lnTo>
                  <a:lnTo>
                    <a:pt x="0" y="716"/>
                  </a:lnTo>
                  <a:lnTo>
                    <a:pt x="6" y="587"/>
                  </a:lnTo>
                  <a:lnTo>
                    <a:pt x="43" y="490"/>
                  </a:lnTo>
                  <a:lnTo>
                    <a:pt x="70" y="348"/>
                  </a:lnTo>
                  <a:lnTo>
                    <a:pt x="97" y="149"/>
                  </a:lnTo>
                  <a:lnTo>
                    <a:pt x="168" y="54"/>
                  </a:lnTo>
                  <a:lnTo>
                    <a:pt x="223" y="0"/>
                  </a:lnTo>
                  <a:lnTo>
                    <a:pt x="279" y="0"/>
                  </a:lnTo>
                  <a:lnTo>
                    <a:pt x="313" y="2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9" name="Freeform 178"/>
            <p:cNvSpPr>
              <a:spLocks noChangeAspect="1"/>
            </p:cNvSpPr>
            <p:nvPr/>
          </p:nvSpPr>
          <p:spPr bwMode="auto">
            <a:xfrm>
              <a:off x="1422" y="2302"/>
              <a:ext cx="339" cy="572"/>
            </a:xfrm>
            <a:custGeom>
              <a:avLst/>
              <a:gdLst>
                <a:gd name="T0" fmla="*/ 122 w 678"/>
                <a:gd name="T1" fmla="*/ 0 h 1144"/>
                <a:gd name="T2" fmla="*/ 113 w 678"/>
                <a:gd name="T3" fmla="*/ 11 h 1144"/>
                <a:gd name="T4" fmla="*/ 106 w 678"/>
                <a:gd name="T5" fmla="*/ 31 h 1144"/>
                <a:gd name="T6" fmla="*/ 80 w 678"/>
                <a:gd name="T7" fmla="*/ 56 h 1144"/>
                <a:gd name="T8" fmla="*/ 42 w 678"/>
                <a:gd name="T9" fmla="*/ 130 h 1144"/>
                <a:gd name="T10" fmla="*/ 38 w 678"/>
                <a:gd name="T11" fmla="*/ 175 h 1144"/>
                <a:gd name="T12" fmla="*/ 13 w 678"/>
                <a:gd name="T13" fmla="*/ 275 h 1144"/>
                <a:gd name="T14" fmla="*/ 13 w 678"/>
                <a:gd name="T15" fmla="*/ 321 h 1144"/>
                <a:gd name="T16" fmla="*/ 15 w 678"/>
                <a:gd name="T17" fmla="*/ 350 h 1144"/>
                <a:gd name="T18" fmla="*/ 3 w 678"/>
                <a:gd name="T19" fmla="*/ 418 h 1144"/>
                <a:gd name="T20" fmla="*/ 0 w 678"/>
                <a:gd name="T21" fmla="*/ 461 h 1144"/>
                <a:gd name="T22" fmla="*/ 16 w 678"/>
                <a:gd name="T23" fmla="*/ 484 h 1144"/>
                <a:gd name="T24" fmla="*/ 24 w 678"/>
                <a:gd name="T25" fmla="*/ 499 h 1144"/>
                <a:gd name="T26" fmla="*/ 72 w 678"/>
                <a:gd name="T27" fmla="*/ 572 h 1144"/>
                <a:gd name="T28" fmla="*/ 175 w 678"/>
                <a:gd name="T29" fmla="*/ 544 h 1144"/>
                <a:gd name="T30" fmla="*/ 317 w 678"/>
                <a:gd name="T31" fmla="*/ 490 h 1144"/>
                <a:gd name="T32" fmla="*/ 339 w 678"/>
                <a:gd name="T33" fmla="*/ 434 h 1144"/>
                <a:gd name="T34" fmla="*/ 339 w 678"/>
                <a:gd name="T35" fmla="*/ 383 h 1144"/>
                <a:gd name="T36" fmla="*/ 320 w 678"/>
                <a:gd name="T37" fmla="*/ 273 h 1144"/>
                <a:gd name="T38" fmla="*/ 318 w 678"/>
                <a:gd name="T39" fmla="*/ 250 h 1144"/>
                <a:gd name="T40" fmla="*/ 315 w 678"/>
                <a:gd name="T41" fmla="*/ 231 h 1144"/>
                <a:gd name="T42" fmla="*/ 311 w 678"/>
                <a:gd name="T43" fmla="*/ 213 h 1144"/>
                <a:gd name="T44" fmla="*/ 307 w 678"/>
                <a:gd name="T45" fmla="*/ 196 h 1144"/>
                <a:gd name="T46" fmla="*/ 301 w 678"/>
                <a:gd name="T47" fmla="*/ 180 h 1144"/>
                <a:gd name="T48" fmla="*/ 294 w 678"/>
                <a:gd name="T49" fmla="*/ 163 h 1144"/>
                <a:gd name="T50" fmla="*/ 285 w 678"/>
                <a:gd name="T51" fmla="*/ 146 h 1144"/>
                <a:gd name="T52" fmla="*/ 274 w 678"/>
                <a:gd name="T53" fmla="*/ 127 h 1144"/>
                <a:gd name="T54" fmla="*/ 266 w 678"/>
                <a:gd name="T55" fmla="*/ 70 h 1144"/>
                <a:gd name="T56" fmla="*/ 227 w 678"/>
                <a:gd name="T57" fmla="*/ 60 h 1144"/>
                <a:gd name="T58" fmla="*/ 208 w 678"/>
                <a:gd name="T59" fmla="*/ 57 h 1144"/>
                <a:gd name="T60" fmla="*/ 193 w 678"/>
                <a:gd name="T61" fmla="*/ 52 h 1144"/>
                <a:gd name="T62" fmla="*/ 180 w 678"/>
                <a:gd name="T63" fmla="*/ 48 h 1144"/>
                <a:gd name="T64" fmla="*/ 169 w 678"/>
                <a:gd name="T65" fmla="*/ 42 h 1144"/>
                <a:gd name="T66" fmla="*/ 159 w 678"/>
                <a:gd name="T67" fmla="*/ 36 h 1144"/>
                <a:gd name="T68" fmla="*/ 148 w 678"/>
                <a:gd name="T69" fmla="*/ 26 h 1144"/>
                <a:gd name="T70" fmla="*/ 136 w 678"/>
                <a:gd name="T71" fmla="*/ 14 h 1144"/>
                <a:gd name="T72" fmla="*/ 122 w 678"/>
                <a:gd name="T73" fmla="*/ 0 h 11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8"/>
                <a:gd name="T112" fmla="*/ 0 h 1144"/>
                <a:gd name="T113" fmla="*/ 678 w 678"/>
                <a:gd name="T114" fmla="*/ 1144 h 11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8" h="1144">
                  <a:moveTo>
                    <a:pt x="245" y="0"/>
                  </a:moveTo>
                  <a:lnTo>
                    <a:pt x="226" y="22"/>
                  </a:lnTo>
                  <a:lnTo>
                    <a:pt x="212" y="63"/>
                  </a:lnTo>
                  <a:lnTo>
                    <a:pt x="160" y="112"/>
                  </a:lnTo>
                  <a:lnTo>
                    <a:pt x="85" y="260"/>
                  </a:lnTo>
                  <a:lnTo>
                    <a:pt x="75" y="351"/>
                  </a:lnTo>
                  <a:lnTo>
                    <a:pt x="26" y="550"/>
                  </a:lnTo>
                  <a:lnTo>
                    <a:pt x="26" y="642"/>
                  </a:lnTo>
                  <a:lnTo>
                    <a:pt x="31" y="701"/>
                  </a:lnTo>
                  <a:lnTo>
                    <a:pt x="5" y="837"/>
                  </a:lnTo>
                  <a:lnTo>
                    <a:pt x="0" y="922"/>
                  </a:lnTo>
                  <a:lnTo>
                    <a:pt x="32" y="969"/>
                  </a:lnTo>
                  <a:lnTo>
                    <a:pt x="48" y="998"/>
                  </a:lnTo>
                  <a:lnTo>
                    <a:pt x="144" y="1144"/>
                  </a:lnTo>
                  <a:lnTo>
                    <a:pt x="350" y="1088"/>
                  </a:lnTo>
                  <a:lnTo>
                    <a:pt x="633" y="981"/>
                  </a:lnTo>
                  <a:lnTo>
                    <a:pt x="678" y="869"/>
                  </a:lnTo>
                  <a:lnTo>
                    <a:pt x="678" y="766"/>
                  </a:lnTo>
                  <a:lnTo>
                    <a:pt x="640" y="545"/>
                  </a:lnTo>
                  <a:lnTo>
                    <a:pt x="635" y="501"/>
                  </a:lnTo>
                  <a:lnTo>
                    <a:pt x="630" y="462"/>
                  </a:lnTo>
                  <a:lnTo>
                    <a:pt x="621" y="426"/>
                  </a:lnTo>
                  <a:lnTo>
                    <a:pt x="613" y="392"/>
                  </a:lnTo>
                  <a:lnTo>
                    <a:pt x="601" y="360"/>
                  </a:lnTo>
                  <a:lnTo>
                    <a:pt x="588" y="327"/>
                  </a:lnTo>
                  <a:lnTo>
                    <a:pt x="569" y="292"/>
                  </a:lnTo>
                  <a:lnTo>
                    <a:pt x="547" y="254"/>
                  </a:lnTo>
                  <a:lnTo>
                    <a:pt x="532" y="139"/>
                  </a:lnTo>
                  <a:lnTo>
                    <a:pt x="455" y="120"/>
                  </a:lnTo>
                  <a:lnTo>
                    <a:pt x="416" y="114"/>
                  </a:lnTo>
                  <a:lnTo>
                    <a:pt x="386" y="105"/>
                  </a:lnTo>
                  <a:lnTo>
                    <a:pt x="360" y="97"/>
                  </a:lnTo>
                  <a:lnTo>
                    <a:pt x="338" y="85"/>
                  </a:lnTo>
                  <a:lnTo>
                    <a:pt x="318" y="71"/>
                  </a:lnTo>
                  <a:lnTo>
                    <a:pt x="296" y="52"/>
                  </a:lnTo>
                  <a:lnTo>
                    <a:pt x="272" y="29"/>
                  </a:lnTo>
                  <a:lnTo>
                    <a:pt x="245" y="0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0" name="Freeform 179"/>
            <p:cNvSpPr>
              <a:spLocks noChangeAspect="1"/>
            </p:cNvSpPr>
            <p:nvPr/>
          </p:nvSpPr>
          <p:spPr bwMode="auto">
            <a:xfrm>
              <a:off x="1504" y="2122"/>
              <a:ext cx="283" cy="179"/>
            </a:xfrm>
            <a:custGeom>
              <a:avLst/>
              <a:gdLst>
                <a:gd name="T0" fmla="*/ 243 w 565"/>
                <a:gd name="T1" fmla="*/ 0 h 358"/>
                <a:gd name="T2" fmla="*/ 257 w 565"/>
                <a:gd name="T3" fmla="*/ 4 h 358"/>
                <a:gd name="T4" fmla="*/ 268 w 565"/>
                <a:gd name="T5" fmla="*/ 10 h 358"/>
                <a:gd name="T6" fmla="*/ 275 w 565"/>
                <a:gd name="T7" fmla="*/ 15 h 358"/>
                <a:gd name="T8" fmla="*/ 280 w 565"/>
                <a:gd name="T9" fmla="*/ 23 h 358"/>
                <a:gd name="T10" fmla="*/ 283 w 565"/>
                <a:gd name="T11" fmla="*/ 33 h 358"/>
                <a:gd name="T12" fmla="*/ 283 w 565"/>
                <a:gd name="T13" fmla="*/ 44 h 358"/>
                <a:gd name="T14" fmla="*/ 282 w 565"/>
                <a:gd name="T15" fmla="*/ 56 h 358"/>
                <a:gd name="T16" fmla="*/ 279 w 565"/>
                <a:gd name="T17" fmla="*/ 70 h 358"/>
                <a:gd name="T18" fmla="*/ 267 w 565"/>
                <a:gd name="T19" fmla="*/ 80 h 358"/>
                <a:gd name="T20" fmla="*/ 253 w 565"/>
                <a:gd name="T21" fmla="*/ 73 h 358"/>
                <a:gd name="T22" fmla="*/ 234 w 565"/>
                <a:gd name="T23" fmla="*/ 61 h 358"/>
                <a:gd name="T24" fmla="*/ 221 w 565"/>
                <a:gd name="T25" fmla="*/ 61 h 358"/>
                <a:gd name="T26" fmla="*/ 216 w 565"/>
                <a:gd name="T27" fmla="*/ 83 h 358"/>
                <a:gd name="T28" fmla="*/ 204 w 565"/>
                <a:gd name="T29" fmla="*/ 98 h 358"/>
                <a:gd name="T30" fmla="*/ 178 w 565"/>
                <a:gd name="T31" fmla="*/ 104 h 358"/>
                <a:gd name="T32" fmla="*/ 160 w 565"/>
                <a:gd name="T33" fmla="*/ 120 h 358"/>
                <a:gd name="T34" fmla="*/ 159 w 565"/>
                <a:gd name="T35" fmla="*/ 133 h 358"/>
                <a:gd name="T36" fmla="*/ 145 w 565"/>
                <a:gd name="T37" fmla="*/ 133 h 358"/>
                <a:gd name="T38" fmla="*/ 133 w 565"/>
                <a:gd name="T39" fmla="*/ 113 h 358"/>
                <a:gd name="T40" fmla="*/ 119 w 565"/>
                <a:gd name="T41" fmla="*/ 83 h 358"/>
                <a:gd name="T42" fmla="*/ 109 w 565"/>
                <a:gd name="T43" fmla="*/ 77 h 358"/>
                <a:gd name="T44" fmla="*/ 88 w 565"/>
                <a:gd name="T45" fmla="*/ 85 h 358"/>
                <a:gd name="T46" fmla="*/ 83 w 565"/>
                <a:gd name="T47" fmla="*/ 99 h 358"/>
                <a:gd name="T48" fmla="*/ 83 w 565"/>
                <a:gd name="T49" fmla="*/ 133 h 358"/>
                <a:gd name="T50" fmla="*/ 71 w 565"/>
                <a:gd name="T51" fmla="*/ 154 h 358"/>
                <a:gd name="T52" fmla="*/ 60 w 565"/>
                <a:gd name="T53" fmla="*/ 163 h 358"/>
                <a:gd name="T54" fmla="*/ 46 w 565"/>
                <a:gd name="T55" fmla="*/ 153 h 358"/>
                <a:gd name="T56" fmla="*/ 44 w 565"/>
                <a:gd name="T57" fmla="*/ 179 h 358"/>
                <a:gd name="T58" fmla="*/ 32 w 565"/>
                <a:gd name="T59" fmla="*/ 179 h 358"/>
                <a:gd name="T60" fmla="*/ 21 w 565"/>
                <a:gd name="T61" fmla="*/ 179 h 358"/>
                <a:gd name="T62" fmla="*/ 14 w 565"/>
                <a:gd name="T63" fmla="*/ 179 h 358"/>
                <a:gd name="T64" fmla="*/ 8 w 565"/>
                <a:gd name="T65" fmla="*/ 177 h 358"/>
                <a:gd name="T66" fmla="*/ 4 w 565"/>
                <a:gd name="T67" fmla="*/ 173 h 358"/>
                <a:gd name="T68" fmla="*/ 2 w 565"/>
                <a:gd name="T69" fmla="*/ 167 h 358"/>
                <a:gd name="T70" fmla="*/ 0 w 565"/>
                <a:gd name="T71" fmla="*/ 158 h 358"/>
                <a:gd name="T72" fmla="*/ 0 w 565"/>
                <a:gd name="T73" fmla="*/ 145 h 358"/>
                <a:gd name="T74" fmla="*/ 26 w 565"/>
                <a:gd name="T75" fmla="*/ 91 h 358"/>
                <a:gd name="T76" fmla="*/ 86 w 565"/>
                <a:gd name="T77" fmla="*/ 40 h 358"/>
                <a:gd name="T78" fmla="*/ 243 w 565"/>
                <a:gd name="T79" fmla="*/ 0 h 35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565"/>
                <a:gd name="T121" fmla="*/ 0 h 358"/>
                <a:gd name="T122" fmla="*/ 565 w 565"/>
                <a:gd name="T123" fmla="*/ 358 h 35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565" h="358">
                  <a:moveTo>
                    <a:pt x="485" y="0"/>
                  </a:moveTo>
                  <a:lnTo>
                    <a:pt x="513" y="8"/>
                  </a:lnTo>
                  <a:lnTo>
                    <a:pt x="535" y="19"/>
                  </a:lnTo>
                  <a:lnTo>
                    <a:pt x="550" y="30"/>
                  </a:lnTo>
                  <a:lnTo>
                    <a:pt x="560" y="47"/>
                  </a:lnTo>
                  <a:lnTo>
                    <a:pt x="565" y="66"/>
                  </a:lnTo>
                  <a:lnTo>
                    <a:pt x="565" y="88"/>
                  </a:lnTo>
                  <a:lnTo>
                    <a:pt x="563" y="112"/>
                  </a:lnTo>
                  <a:lnTo>
                    <a:pt x="558" y="139"/>
                  </a:lnTo>
                  <a:lnTo>
                    <a:pt x="533" y="159"/>
                  </a:lnTo>
                  <a:lnTo>
                    <a:pt x="506" y="146"/>
                  </a:lnTo>
                  <a:lnTo>
                    <a:pt x="467" y="122"/>
                  </a:lnTo>
                  <a:lnTo>
                    <a:pt x="441" y="122"/>
                  </a:lnTo>
                  <a:lnTo>
                    <a:pt x="431" y="166"/>
                  </a:lnTo>
                  <a:lnTo>
                    <a:pt x="407" y="197"/>
                  </a:lnTo>
                  <a:lnTo>
                    <a:pt x="355" y="209"/>
                  </a:lnTo>
                  <a:lnTo>
                    <a:pt x="319" y="241"/>
                  </a:lnTo>
                  <a:lnTo>
                    <a:pt x="317" y="266"/>
                  </a:lnTo>
                  <a:lnTo>
                    <a:pt x="290" y="266"/>
                  </a:lnTo>
                  <a:lnTo>
                    <a:pt x="265" y="226"/>
                  </a:lnTo>
                  <a:lnTo>
                    <a:pt x="238" y="165"/>
                  </a:lnTo>
                  <a:lnTo>
                    <a:pt x="217" y="154"/>
                  </a:lnTo>
                  <a:lnTo>
                    <a:pt x="176" y="170"/>
                  </a:lnTo>
                  <a:lnTo>
                    <a:pt x="166" y="199"/>
                  </a:lnTo>
                  <a:lnTo>
                    <a:pt x="166" y="266"/>
                  </a:lnTo>
                  <a:lnTo>
                    <a:pt x="141" y="307"/>
                  </a:lnTo>
                  <a:lnTo>
                    <a:pt x="119" y="326"/>
                  </a:lnTo>
                  <a:lnTo>
                    <a:pt x="92" y="305"/>
                  </a:lnTo>
                  <a:lnTo>
                    <a:pt x="88" y="358"/>
                  </a:lnTo>
                  <a:lnTo>
                    <a:pt x="63" y="358"/>
                  </a:lnTo>
                  <a:lnTo>
                    <a:pt x="42" y="358"/>
                  </a:lnTo>
                  <a:lnTo>
                    <a:pt x="27" y="358"/>
                  </a:lnTo>
                  <a:lnTo>
                    <a:pt x="15" y="353"/>
                  </a:lnTo>
                  <a:lnTo>
                    <a:pt x="8" y="346"/>
                  </a:lnTo>
                  <a:lnTo>
                    <a:pt x="3" y="334"/>
                  </a:lnTo>
                  <a:lnTo>
                    <a:pt x="0" y="316"/>
                  </a:lnTo>
                  <a:lnTo>
                    <a:pt x="0" y="289"/>
                  </a:lnTo>
                  <a:lnTo>
                    <a:pt x="52" y="182"/>
                  </a:lnTo>
                  <a:lnTo>
                    <a:pt x="171" y="80"/>
                  </a:lnTo>
                  <a:lnTo>
                    <a:pt x="485" y="0"/>
                  </a:lnTo>
                  <a:close/>
                </a:path>
              </a:pathLst>
            </a:custGeom>
            <a:solidFill>
              <a:srgbClr val="1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1" name="Freeform 180"/>
            <p:cNvSpPr>
              <a:spLocks noChangeAspect="1"/>
            </p:cNvSpPr>
            <p:nvPr/>
          </p:nvSpPr>
          <p:spPr bwMode="auto">
            <a:xfrm>
              <a:off x="1929" y="1761"/>
              <a:ext cx="198" cy="172"/>
            </a:xfrm>
            <a:custGeom>
              <a:avLst/>
              <a:gdLst>
                <a:gd name="T0" fmla="*/ 198 w 397"/>
                <a:gd name="T1" fmla="*/ 51 h 343"/>
                <a:gd name="T2" fmla="*/ 196 w 397"/>
                <a:gd name="T3" fmla="*/ 66 h 343"/>
                <a:gd name="T4" fmla="*/ 186 w 397"/>
                <a:gd name="T5" fmla="*/ 77 h 343"/>
                <a:gd name="T6" fmla="*/ 180 w 397"/>
                <a:gd name="T7" fmla="*/ 92 h 343"/>
                <a:gd name="T8" fmla="*/ 166 w 397"/>
                <a:gd name="T9" fmla="*/ 101 h 343"/>
                <a:gd name="T10" fmla="*/ 158 w 397"/>
                <a:gd name="T11" fmla="*/ 111 h 343"/>
                <a:gd name="T12" fmla="*/ 158 w 397"/>
                <a:gd name="T13" fmla="*/ 123 h 343"/>
                <a:gd name="T14" fmla="*/ 160 w 397"/>
                <a:gd name="T15" fmla="*/ 131 h 343"/>
                <a:gd name="T16" fmla="*/ 159 w 397"/>
                <a:gd name="T17" fmla="*/ 137 h 343"/>
                <a:gd name="T18" fmla="*/ 154 w 397"/>
                <a:gd name="T19" fmla="*/ 140 h 343"/>
                <a:gd name="T20" fmla="*/ 147 w 397"/>
                <a:gd name="T21" fmla="*/ 140 h 343"/>
                <a:gd name="T22" fmla="*/ 135 w 397"/>
                <a:gd name="T23" fmla="*/ 138 h 343"/>
                <a:gd name="T24" fmla="*/ 131 w 397"/>
                <a:gd name="T25" fmla="*/ 148 h 343"/>
                <a:gd name="T26" fmla="*/ 123 w 397"/>
                <a:gd name="T27" fmla="*/ 148 h 343"/>
                <a:gd name="T28" fmla="*/ 118 w 397"/>
                <a:gd name="T29" fmla="*/ 156 h 343"/>
                <a:gd name="T30" fmla="*/ 111 w 397"/>
                <a:gd name="T31" fmla="*/ 156 h 343"/>
                <a:gd name="T32" fmla="*/ 107 w 397"/>
                <a:gd name="T33" fmla="*/ 163 h 343"/>
                <a:gd name="T34" fmla="*/ 102 w 397"/>
                <a:gd name="T35" fmla="*/ 167 h 343"/>
                <a:gd name="T36" fmla="*/ 99 w 397"/>
                <a:gd name="T37" fmla="*/ 169 h 343"/>
                <a:gd name="T38" fmla="*/ 95 w 397"/>
                <a:gd name="T39" fmla="*/ 170 h 343"/>
                <a:gd name="T40" fmla="*/ 91 w 397"/>
                <a:gd name="T41" fmla="*/ 170 h 343"/>
                <a:gd name="T42" fmla="*/ 87 w 397"/>
                <a:gd name="T43" fmla="*/ 168 h 343"/>
                <a:gd name="T44" fmla="*/ 83 w 397"/>
                <a:gd name="T45" fmla="*/ 164 h 343"/>
                <a:gd name="T46" fmla="*/ 78 w 397"/>
                <a:gd name="T47" fmla="*/ 159 h 343"/>
                <a:gd name="T48" fmla="*/ 67 w 397"/>
                <a:gd name="T49" fmla="*/ 149 h 343"/>
                <a:gd name="T50" fmla="*/ 59 w 397"/>
                <a:gd name="T51" fmla="*/ 172 h 343"/>
                <a:gd name="T52" fmla="*/ 11 w 397"/>
                <a:gd name="T53" fmla="*/ 124 h 343"/>
                <a:gd name="T54" fmla="*/ 0 w 397"/>
                <a:gd name="T55" fmla="*/ 87 h 343"/>
                <a:gd name="T56" fmla="*/ 21 w 397"/>
                <a:gd name="T57" fmla="*/ 67 h 343"/>
                <a:gd name="T58" fmla="*/ 54 w 397"/>
                <a:gd name="T59" fmla="*/ 11 h 343"/>
                <a:gd name="T60" fmla="*/ 140 w 397"/>
                <a:gd name="T61" fmla="*/ 0 h 343"/>
                <a:gd name="T62" fmla="*/ 196 w 397"/>
                <a:gd name="T63" fmla="*/ 35 h 343"/>
                <a:gd name="T64" fmla="*/ 198 w 397"/>
                <a:gd name="T65" fmla="*/ 51 h 3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7"/>
                <a:gd name="T100" fmla="*/ 0 h 343"/>
                <a:gd name="T101" fmla="*/ 397 w 397"/>
                <a:gd name="T102" fmla="*/ 343 h 34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7" h="343">
                  <a:moveTo>
                    <a:pt x="397" y="102"/>
                  </a:moveTo>
                  <a:lnTo>
                    <a:pt x="393" y="131"/>
                  </a:lnTo>
                  <a:lnTo>
                    <a:pt x="373" y="153"/>
                  </a:lnTo>
                  <a:lnTo>
                    <a:pt x="361" y="184"/>
                  </a:lnTo>
                  <a:lnTo>
                    <a:pt x="332" y="201"/>
                  </a:lnTo>
                  <a:lnTo>
                    <a:pt x="317" y="221"/>
                  </a:lnTo>
                  <a:lnTo>
                    <a:pt x="317" y="246"/>
                  </a:lnTo>
                  <a:lnTo>
                    <a:pt x="320" y="262"/>
                  </a:lnTo>
                  <a:lnTo>
                    <a:pt x="319" y="274"/>
                  </a:lnTo>
                  <a:lnTo>
                    <a:pt x="309" y="280"/>
                  </a:lnTo>
                  <a:lnTo>
                    <a:pt x="295" y="280"/>
                  </a:lnTo>
                  <a:lnTo>
                    <a:pt x="270" y="275"/>
                  </a:lnTo>
                  <a:lnTo>
                    <a:pt x="263" y="296"/>
                  </a:lnTo>
                  <a:lnTo>
                    <a:pt x="247" y="296"/>
                  </a:lnTo>
                  <a:lnTo>
                    <a:pt x="237" y="311"/>
                  </a:lnTo>
                  <a:lnTo>
                    <a:pt x="222" y="311"/>
                  </a:lnTo>
                  <a:lnTo>
                    <a:pt x="214" y="325"/>
                  </a:lnTo>
                  <a:lnTo>
                    <a:pt x="205" y="333"/>
                  </a:lnTo>
                  <a:lnTo>
                    <a:pt x="198" y="338"/>
                  </a:lnTo>
                  <a:lnTo>
                    <a:pt x="190" y="340"/>
                  </a:lnTo>
                  <a:lnTo>
                    <a:pt x="183" y="340"/>
                  </a:lnTo>
                  <a:lnTo>
                    <a:pt x="174" y="335"/>
                  </a:lnTo>
                  <a:lnTo>
                    <a:pt x="166" y="328"/>
                  </a:lnTo>
                  <a:lnTo>
                    <a:pt x="156" y="318"/>
                  </a:lnTo>
                  <a:lnTo>
                    <a:pt x="134" y="297"/>
                  </a:lnTo>
                  <a:lnTo>
                    <a:pt x="118" y="343"/>
                  </a:lnTo>
                  <a:lnTo>
                    <a:pt x="23" y="248"/>
                  </a:lnTo>
                  <a:lnTo>
                    <a:pt x="0" y="173"/>
                  </a:lnTo>
                  <a:lnTo>
                    <a:pt x="42" y="134"/>
                  </a:lnTo>
                  <a:lnTo>
                    <a:pt x="108" y="21"/>
                  </a:lnTo>
                  <a:lnTo>
                    <a:pt x="280" y="0"/>
                  </a:lnTo>
                  <a:lnTo>
                    <a:pt x="393" y="70"/>
                  </a:lnTo>
                  <a:lnTo>
                    <a:pt x="397" y="102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2" name="Freeform 181"/>
            <p:cNvSpPr>
              <a:spLocks noChangeAspect="1"/>
            </p:cNvSpPr>
            <p:nvPr/>
          </p:nvSpPr>
          <p:spPr bwMode="auto">
            <a:xfrm>
              <a:off x="1919" y="1761"/>
              <a:ext cx="178" cy="79"/>
            </a:xfrm>
            <a:custGeom>
              <a:avLst/>
              <a:gdLst>
                <a:gd name="T0" fmla="*/ 148 w 357"/>
                <a:gd name="T1" fmla="*/ 65 h 158"/>
                <a:gd name="T2" fmla="*/ 123 w 357"/>
                <a:gd name="T3" fmla="*/ 79 h 158"/>
                <a:gd name="T4" fmla="*/ 118 w 357"/>
                <a:gd name="T5" fmla="*/ 66 h 158"/>
                <a:gd name="T6" fmla="*/ 128 w 357"/>
                <a:gd name="T7" fmla="*/ 46 h 158"/>
                <a:gd name="T8" fmla="*/ 128 w 357"/>
                <a:gd name="T9" fmla="*/ 26 h 158"/>
                <a:gd name="T10" fmla="*/ 103 w 357"/>
                <a:gd name="T11" fmla="*/ 28 h 158"/>
                <a:gd name="T12" fmla="*/ 80 w 357"/>
                <a:gd name="T13" fmla="*/ 40 h 158"/>
                <a:gd name="T14" fmla="*/ 80 w 357"/>
                <a:gd name="T15" fmla="*/ 53 h 158"/>
                <a:gd name="T16" fmla="*/ 62 w 357"/>
                <a:gd name="T17" fmla="*/ 75 h 158"/>
                <a:gd name="T18" fmla="*/ 49 w 357"/>
                <a:gd name="T19" fmla="*/ 67 h 158"/>
                <a:gd name="T20" fmla="*/ 32 w 357"/>
                <a:gd name="T21" fmla="*/ 71 h 158"/>
                <a:gd name="T22" fmla="*/ 22 w 357"/>
                <a:gd name="T23" fmla="*/ 79 h 158"/>
                <a:gd name="T24" fmla="*/ 12 w 357"/>
                <a:gd name="T25" fmla="*/ 76 h 158"/>
                <a:gd name="T26" fmla="*/ 6 w 357"/>
                <a:gd name="T27" fmla="*/ 72 h 158"/>
                <a:gd name="T28" fmla="*/ 2 w 357"/>
                <a:gd name="T29" fmla="*/ 67 h 158"/>
                <a:gd name="T30" fmla="*/ 0 w 357"/>
                <a:gd name="T31" fmla="*/ 62 h 158"/>
                <a:gd name="T32" fmla="*/ 1 w 357"/>
                <a:gd name="T33" fmla="*/ 57 h 158"/>
                <a:gd name="T34" fmla="*/ 2 w 357"/>
                <a:gd name="T35" fmla="*/ 52 h 158"/>
                <a:gd name="T36" fmla="*/ 6 w 357"/>
                <a:gd name="T37" fmla="*/ 46 h 158"/>
                <a:gd name="T38" fmla="*/ 11 w 357"/>
                <a:gd name="T39" fmla="*/ 40 h 158"/>
                <a:gd name="T40" fmla="*/ 43 w 357"/>
                <a:gd name="T41" fmla="*/ 13 h 158"/>
                <a:gd name="T42" fmla="*/ 123 w 357"/>
                <a:gd name="T43" fmla="*/ 0 h 158"/>
                <a:gd name="T44" fmla="*/ 178 w 357"/>
                <a:gd name="T45" fmla="*/ 25 h 158"/>
                <a:gd name="T46" fmla="*/ 178 w 357"/>
                <a:gd name="T47" fmla="*/ 36 h 158"/>
                <a:gd name="T48" fmla="*/ 178 w 357"/>
                <a:gd name="T49" fmla="*/ 44 h 158"/>
                <a:gd name="T50" fmla="*/ 177 w 357"/>
                <a:gd name="T51" fmla="*/ 51 h 158"/>
                <a:gd name="T52" fmla="*/ 175 w 357"/>
                <a:gd name="T53" fmla="*/ 56 h 158"/>
                <a:gd name="T54" fmla="*/ 171 w 357"/>
                <a:gd name="T55" fmla="*/ 60 h 158"/>
                <a:gd name="T56" fmla="*/ 166 w 357"/>
                <a:gd name="T57" fmla="*/ 63 h 158"/>
                <a:gd name="T58" fmla="*/ 158 w 357"/>
                <a:gd name="T59" fmla="*/ 64 h 158"/>
                <a:gd name="T60" fmla="*/ 148 w 357"/>
                <a:gd name="T61" fmla="*/ 65 h 15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57"/>
                <a:gd name="T94" fmla="*/ 0 h 158"/>
                <a:gd name="T95" fmla="*/ 357 w 357"/>
                <a:gd name="T96" fmla="*/ 158 h 15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57" h="158">
                  <a:moveTo>
                    <a:pt x="296" y="129"/>
                  </a:moveTo>
                  <a:lnTo>
                    <a:pt x="246" y="158"/>
                  </a:lnTo>
                  <a:lnTo>
                    <a:pt x="236" y="131"/>
                  </a:lnTo>
                  <a:lnTo>
                    <a:pt x="257" y="92"/>
                  </a:lnTo>
                  <a:lnTo>
                    <a:pt x="257" y="53"/>
                  </a:lnTo>
                  <a:lnTo>
                    <a:pt x="206" y="56"/>
                  </a:lnTo>
                  <a:lnTo>
                    <a:pt x="160" y="80"/>
                  </a:lnTo>
                  <a:lnTo>
                    <a:pt x="160" y="107"/>
                  </a:lnTo>
                  <a:lnTo>
                    <a:pt x="124" y="150"/>
                  </a:lnTo>
                  <a:lnTo>
                    <a:pt x="99" y="134"/>
                  </a:lnTo>
                  <a:lnTo>
                    <a:pt x="65" y="141"/>
                  </a:lnTo>
                  <a:lnTo>
                    <a:pt x="44" y="158"/>
                  </a:lnTo>
                  <a:lnTo>
                    <a:pt x="24" y="151"/>
                  </a:lnTo>
                  <a:lnTo>
                    <a:pt x="12" y="143"/>
                  </a:lnTo>
                  <a:lnTo>
                    <a:pt x="4" y="134"/>
                  </a:lnTo>
                  <a:lnTo>
                    <a:pt x="0" y="124"/>
                  </a:lnTo>
                  <a:lnTo>
                    <a:pt x="2" y="114"/>
                  </a:lnTo>
                  <a:lnTo>
                    <a:pt x="5" y="104"/>
                  </a:lnTo>
                  <a:lnTo>
                    <a:pt x="12" y="92"/>
                  </a:lnTo>
                  <a:lnTo>
                    <a:pt x="22" y="80"/>
                  </a:lnTo>
                  <a:lnTo>
                    <a:pt x="87" y="27"/>
                  </a:lnTo>
                  <a:lnTo>
                    <a:pt x="246" y="0"/>
                  </a:lnTo>
                  <a:lnTo>
                    <a:pt x="357" y="50"/>
                  </a:lnTo>
                  <a:lnTo>
                    <a:pt x="357" y="72"/>
                  </a:lnTo>
                  <a:lnTo>
                    <a:pt x="357" y="89"/>
                  </a:lnTo>
                  <a:lnTo>
                    <a:pt x="355" y="102"/>
                  </a:lnTo>
                  <a:lnTo>
                    <a:pt x="350" y="112"/>
                  </a:lnTo>
                  <a:lnTo>
                    <a:pt x="343" y="121"/>
                  </a:lnTo>
                  <a:lnTo>
                    <a:pt x="333" y="126"/>
                  </a:lnTo>
                  <a:lnTo>
                    <a:pt x="316" y="128"/>
                  </a:lnTo>
                  <a:lnTo>
                    <a:pt x="296" y="129"/>
                  </a:lnTo>
                  <a:close/>
                </a:path>
              </a:pathLst>
            </a:custGeom>
            <a:solidFill>
              <a:srgbClr val="1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" name="Freeform 182"/>
            <p:cNvSpPr>
              <a:spLocks noChangeAspect="1"/>
            </p:cNvSpPr>
            <p:nvPr/>
          </p:nvSpPr>
          <p:spPr bwMode="auto">
            <a:xfrm>
              <a:off x="1929" y="1684"/>
              <a:ext cx="207" cy="133"/>
            </a:xfrm>
            <a:custGeom>
              <a:avLst/>
              <a:gdLst>
                <a:gd name="T0" fmla="*/ 203 w 414"/>
                <a:gd name="T1" fmla="*/ 133 h 266"/>
                <a:gd name="T2" fmla="*/ 207 w 414"/>
                <a:gd name="T3" fmla="*/ 83 h 266"/>
                <a:gd name="T4" fmla="*/ 203 w 414"/>
                <a:gd name="T5" fmla="*/ 47 h 266"/>
                <a:gd name="T6" fmla="*/ 187 w 414"/>
                <a:gd name="T7" fmla="*/ 23 h 266"/>
                <a:gd name="T8" fmla="*/ 146 w 414"/>
                <a:gd name="T9" fmla="*/ 0 h 266"/>
                <a:gd name="T10" fmla="*/ 93 w 414"/>
                <a:gd name="T11" fmla="*/ 2 h 266"/>
                <a:gd name="T12" fmla="*/ 49 w 414"/>
                <a:gd name="T13" fmla="*/ 31 h 266"/>
                <a:gd name="T14" fmla="*/ 13 w 414"/>
                <a:gd name="T15" fmla="*/ 72 h 266"/>
                <a:gd name="T16" fmla="*/ 0 w 414"/>
                <a:gd name="T17" fmla="*/ 88 h 266"/>
                <a:gd name="T18" fmla="*/ 9 w 414"/>
                <a:gd name="T19" fmla="*/ 117 h 266"/>
                <a:gd name="T20" fmla="*/ 36 w 414"/>
                <a:gd name="T21" fmla="*/ 107 h 266"/>
                <a:gd name="T22" fmla="*/ 62 w 414"/>
                <a:gd name="T23" fmla="*/ 107 h 266"/>
                <a:gd name="T24" fmla="*/ 97 w 414"/>
                <a:gd name="T25" fmla="*/ 94 h 266"/>
                <a:gd name="T26" fmla="*/ 121 w 414"/>
                <a:gd name="T27" fmla="*/ 99 h 266"/>
                <a:gd name="T28" fmla="*/ 151 w 414"/>
                <a:gd name="T29" fmla="*/ 114 h 266"/>
                <a:gd name="T30" fmla="*/ 203 w 414"/>
                <a:gd name="T31" fmla="*/ 133 h 26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14"/>
                <a:gd name="T49" fmla="*/ 0 h 266"/>
                <a:gd name="T50" fmla="*/ 414 w 414"/>
                <a:gd name="T51" fmla="*/ 266 h 26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14" h="266">
                  <a:moveTo>
                    <a:pt x="405" y="266"/>
                  </a:moveTo>
                  <a:lnTo>
                    <a:pt x="414" y="166"/>
                  </a:lnTo>
                  <a:lnTo>
                    <a:pt x="405" y="95"/>
                  </a:lnTo>
                  <a:lnTo>
                    <a:pt x="373" y="46"/>
                  </a:lnTo>
                  <a:lnTo>
                    <a:pt x="292" y="0"/>
                  </a:lnTo>
                  <a:lnTo>
                    <a:pt x="185" y="5"/>
                  </a:lnTo>
                  <a:lnTo>
                    <a:pt x="98" y="63"/>
                  </a:lnTo>
                  <a:lnTo>
                    <a:pt x="27" y="144"/>
                  </a:lnTo>
                  <a:lnTo>
                    <a:pt x="0" y="176"/>
                  </a:lnTo>
                  <a:lnTo>
                    <a:pt x="17" y="234"/>
                  </a:lnTo>
                  <a:lnTo>
                    <a:pt x="71" y="215"/>
                  </a:lnTo>
                  <a:lnTo>
                    <a:pt x="125" y="215"/>
                  </a:lnTo>
                  <a:lnTo>
                    <a:pt x="193" y="188"/>
                  </a:lnTo>
                  <a:lnTo>
                    <a:pt x="242" y="198"/>
                  </a:lnTo>
                  <a:lnTo>
                    <a:pt x="302" y="229"/>
                  </a:lnTo>
                  <a:lnTo>
                    <a:pt x="405" y="266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4" name="Freeform 183"/>
            <p:cNvSpPr>
              <a:spLocks noChangeAspect="1"/>
            </p:cNvSpPr>
            <p:nvPr/>
          </p:nvSpPr>
          <p:spPr bwMode="auto">
            <a:xfrm>
              <a:off x="2008" y="1787"/>
              <a:ext cx="39" cy="40"/>
            </a:xfrm>
            <a:custGeom>
              <a:avLst/>
              <a:gdLst>
                <a:gd name="T0" fmla="*/ 31 w 79"/>
                <a:gd name="T1" fmla="*/ 0 h 78"/>
                <a:gd name="T2" fmla="*/ 21 w 79"/>
                <a:gd name="T3" fmla="*/ 1 h 78"/>
                <a:gd name="T4" fmla="*/ 14 w 79"/>
                <a:gd name="T5" fmla="*/ 3 h 78"/>
                <a:gd name="T6" fmla="*/ 8 w 79"/>
                <a:gd name="T7" fmla="*/ 6 h 78"/>
                <a:gd name="T8" fmla="*/ 4 w 79"/>
                <a:gd name="T9" fmla="*/ 10 h 78"/>
                <a:gd name="T10" fmla="*/ 3 w 79"/>
                <a:gd name="T11" fmla="*/ 16 h 78"/>
                <a:gd name="T12" fmla="*/ 1 w 79"/>
                <a:gd name="T13" fmla="*/ 23 h 78"/>
                <a:gd name="T14" fmla="*/ 1 w 79"/>
                <a:gd name="T15" fmla="*/ 30 h 78"/>
                <a:gd name="T16" fmla="*/ 0 w 79"/>
                <a:gd name="T17" fmla="*/ 40 h 78"/>
                <a:gd name="T18" fmla="*/ 10 w 79"/>
                <a:gd name="T19" fmla="*/ 40 h 78"/>
                <a:gd name="T20" fmla="*/ 10 w 79"/>
                <a:gd name="T21" fmla="*/ 31 h 78"/>
                <a:gd name="T22" fmla="*/ 11 w 79"/>
                <a:gd name="T23" fmla="*/ 24 h 78"/>
                <a:gd name="T24" fmla="*/ 12 w 79"/>
                <a:gd name="T25" fmla="*/ 18 h 78"/>
                <a:gd name="T26" fmla="*/ 14 w 79"/>
                <a:gd name="T27" fmla="*/ 15 h 78"/>
                <a:gd name="T28" fmla="*/ 18 w 79"/>
                <a:gd name="T29" fmla="*/ 11 h 78"/>
                <a:gd name="T30" fmla="*/ 23 w 79"/>
                <a:gd name="T31" fmla="*/ 10 h 78"/>
                <a:gd name="T32" fmla="*/ 30 w 79"/>
                <a:gd name="T33" fmla="*/ 9 h 78"/>
                <a:gd name="T34" fmla="*/ 39 w 79"/>
                <a:gd name="T35" fmla="*/ 9 h 78"/>
                <a:gd name="T36" fmla="*/ 31 w 79"/>
                <a:gd name="T37" fmla="*/ 0 h 7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9"/>
                <a:gd name="T58" fmla="*/ 0 h 78"/>
                <a:gd name="T59" fmla="*/ 79 w 79"/>
                <a:gd name="T60" fmla="*/ 78 h 7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9" h="78">
                  <a:moveTo>
                    <a:pt x="63" y="0"/>
                  </a:moveTo>
                  <a:lnTo>
                    <a:pt x="43" y="2"/>
                  </a:lnTo>
                  <a:lnTo>
                    <a:pt x="28" y="5"/>
                  </a:lnTo>
                  <a:lnTo>
                    <a:pt x="17" y="12"/>
                  </a:lnTo>
                  <a:lnTo>
                    <a:pt x="9" y="20"/>
                  </a:lnTo>
                  <a:lnTo>
                    <a:pt x="6" y="31"/>
                  </a:lnTo>
                  <a:lnTo>
                    <a:pt x="2" y="44"/>
                  </a:lnTo>
                  <a:lnTo>
                    <a:pt x="2" y="59"/>
                  </a:lnTo>
                  <a:lnTo>
                    <a:pt x="0" y="78"/>
                  </a:lnTo>
                  <a:lnTo>
                    <a:pt x="21" y="78"/>
                  </a:lnTo>
                  <a:lnTo>
                    <a:pt x="21" y="61"/>
                  </a:lnTo>
                  <a:lnTo>
                    <a:pt x="23" y="47"/>
                  </a:lnTo>
                  <a:lnTo>
                    <a:pt x="24" y="36"/>
                  </a:lnTo>
                  <a:lnTo>
                    <a:pt x="29" y="29"/>
                  </a:lnTo>
                  <a:lnTo>
                    <a:pt x="36" y="22"/>
                  </a:lnTo>
                  <a:lnTo>
                    <a:pt x="46" y="19"/>
                  </a:lnTo>
                  <a:lnTo>
                    <a:pt x="60" y="17"/>
                  </a:lnTo>
                  <a:lnTo>
                    <a:pt x="79" y="17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5" name="Freeform 184"/>
            <p:cNvSpPr>
              <a:spLocks noChangeAspect="1"/>
            </p:cNvSpPr>
            <p:nvPr/>
          </p:nvSpPr>
          <p:spPr bwMode="auto">
            <a:xfrm>
              <a:off x="1938" y="1823"/>
              <a:ext cx="172" cy="97"/>
            </a:xfrm>
            <a:custGeom>
              <a:avLst/>
              <a:gdLst>
                <a:gd name="T0" fmla="*/ 8 w 343"/>
                <a:gd name="T1" fmla="*/ 13 h 194"/>
                <a:gd name="T2" fmla="*/ 0 w 343"/>
                <a:gd name="T3" fmla="*/ 22 h 194"/>
                <a:gd name="T4" fmla="*/ 5 w 343"/>
                <a:gd name="T5" fmla="*/ 41 h 194"/>
                <a:gd name="T6" fmla="*/ 35 w 343"/>
                <a:gd name="T7" fmla="*/ 86 h 194"/>
                <a:gd name="T8" fmla="*/ 37 w 343"/>
                <a:gd name="T9" fmla="*/ 69 h 194"/>
                <a:gd name="T10" fmla="*/ 39 w 343"/>
                <a:gd name="T11" fmla="*/ 53 h 194"/>
                <a:gd name="T12" fmla="*/ 43 w 343"/>
                <a:gd name="T13" fmla="*/ 39 h 194"/>
                <a:gd name="T14" fmla="*/ 51 w 343"/>
                <a:gd name="T15" fmla="*/ 26 h 194"/>
                <a:gd name="T16" fmla="*/ 51 w 343"/>
                <a:gd name="T17" fmla="*/ 45 h 194"/>
                <a:gd name="T18" fmla="*/ 53 w 343"/>
                <a:gd name="T19" fmla="*/ 56 h 194"/>
                <a:gd name="T20" fmla="*/ 54 w 343"/>
                <a:gd name="T21" fmla="*/ 66 h 194"/>
                <a:gd name="T22" fmla="*/ 56 w 343"/>
                <a:gd name="T23" fmla="*/ 73 h 194"/>
                <a:gd name="T24" fmla="*/ 58 w 343"/>
                <a:gd name="T25" fmla="*/ 78 h 194"/>
                <a:gd name="T26" fmla="*/ 62 w 343"/>
                <a:gd name="T27" fmla="*/ 84 h 194"/>
                <a:gd name="T28" fmla="*/ 67 w 343"/>
                <a:gd name="T29" fmla="*/ 89 h 194"/>
                <a:gd name="T30" fmla="*/ 75 w 343"/>
                <a:gd name="T31" fmla="*/ 93 h 194"/>
                <a:gd name="T32" fmla="*/ 85 w 343"/>
                <a:gd name="T33" fmla="*/ 97 h 194"/>
                <a:gd name="T34" fmla="*/ 93 w 343"/>
                <a:gd name="T35" fmla="*/ 82 h 194"/>
                <a:gd name="T36" fmla="*/ 106 w 343"/>
                <a:gd name="T37" fmla="*/ 77 h 194"/>
                <a:gd name="T38" fmla="*/ 112 w 343"/>
                <a:gd name="T39" fmla="*/ 70 h 194"/>
                <a:gd name="T40" fmla="*/ 115 w 343"/>
                <a:gd name="T41" fmla="*/ 59 h 194"/>
                <a:gd name="T42" fmla="*/ 118 w 343"/>
                <a:gd name="T43" fmla="*/ 46 h 194"/>
                <a:gd name="T44" fmla="*/ 134 w 343"/>
                <a:gd name="T45" fmla="*/ 40 h 194"/>
                <a:gd name="T46" fmla="*/ 134 w 343"/>
                <a:gd name="T47" fmla="*/ 20 h 194"/>
                <a:gd name="T48" fmla="*/ 146 w 343"/>
                <a:gd name="T49" fmla="*/ 17 h 194"/>
                <a:gd name="T50" fmla="*/ 156 w 343"/>
                <a:gd name="T51" fmla="*/ 17 h 194"/>
                <a:gd name="T52" fmla="*/ 163 w 343"/>
                <a:gd name="T53" fmla="*/ 24 h 194"/>
                <a:gd name="T54" fmla="*/ 172 w 343"/>
                <a:gd name="T55" fmla="*/ 5 h 194"/>
                <a:gd name="T56" fmla="*/ 159 w 343"/>
                <a:gd name="T57" fmla="*/ 0 h 194"/>
                <a:gd name="T58" fmla="*/ 118 w 343"/>
                <a:gd name="T59" fmla="*/ 11 h 194"/>
                <a:gd name="T60" fmla="*/ 96 w 343"/>
                <a:gd name="T61" fmla="*/ 20 h 194"/>
                <a:gd name="T62" fmla="*/ 75 w 343"/>
                <a:gd name="T63" fmla="*/ 20 h 194"/>
                <a:gd name="T64" fmla="*/ 67 w 343"/>
                <a:gd name="T65" fmla="*/ 5 h 194"/>
                <a:gd name="T66" fmla="*/ 61 w 343"/>
                <a:gd name="T67" fmla="*/ 0 h 194"/>
                <a:gd name="T68" fmla="*/ 51 w 343"/>
                <a:gd name="T69" fmla="*/ 13 h 194"/>
                <a:gd name="T70" fmla="*/ 45 w 343"/>
                <a:gd name="T71" fmla="*/ 17 h 194"/>
                <a:gd name="T72" fmla="*/ 39 w 343"/>
                <a:gd name="T73" fmla="*/ 17 h 194"/>
                <a:gd name="T74" fmla="*/ 33 w 343"/>
                <a:gd name="T75" fmla="*/ 18 h 194"/>
                <a:gd name="T76" fmla="*/ 30 w 343"/>
                <a:gd name="T77" fmla="*/ 18 h 194"/>
                <a:gd name="T78" fmla="*/ 26 w 343"/>
                <a:gd name="T79" fmla="*/ 17 h 194"/>
                <a:gd name="T80" fmla="*/ 21 w 343"/>
                <a:gd name="T81" fmla="*/ 17 h 194"/>
                <a:gd name="T82" fmla="*/ 15 w 343"/>
                <a:gd name="T83" fmla="*/ 14 h 194"/>
                <a:gd name="T84" fmla="*/ 8 w 343"/>
                <a:gd name="T85" fmla="*/ 13 h 19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43"/>
                <a:gd name="T130" fmla="*/ 0 h 194"/>
                <a:gd name="T131" fmla="*/ 343 w 343"/>
                <a:gd name="T132" fmla="*/ 194 h 19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43" h="194">
                  <a:moveTo>
                    <a:pt x="16" y="26"/>
                  </a:moveTo>
                  <a:lnTo>
                    <a:pt x="0" y="43"/>
                  </a:lnTo>
                  <a:lnTo>
                    <a:pt x="10" y="82"/>
                  </a:lnTo>
                  <a:lnTo>
                    <a:pt x="70" y="172"/>
                  </a:lnTo>
                  <a:lnTo>
                    <a:pt x="73" y="138"/>
                  </a:lnTo>
                  <a:lnTo>
                    <a:pt x="77" y="107"/>
                  </a:lnTo>
                  <a:lnTo>
                    <a:pt x="85" y="78"/>
                  </a:lnTo>
                  <a:lnTo>
                    <a:pt x="102" y="53"/>
                  </a:lnTo>
                  <a:lnTo>
                    <a:pt x="102" y="90"/>
                  </a:lnTo>
                  <a:lnTo>
                    <a:pt x="106" y="112"/>
                  </a:lnTo>
                  <a:lnTo>
                    <a:pt x="107" y="131"/>
                  </a:lnTo>
                  <a:lnTo>
                    <a:pt x="111" y="145"/>
                  </a:lnTo>
                  <a:lnTo>
                    <a:pt x="116" y="156"/>
                  </a:lnTo>
                  <a:lnTo>
                    <a:pt x="123" y="167"/>
                  </a:lnTo>
                  <a:lnTo>
                    <a:pt x="134" y="177"/>
                  </a:lnTo>
                  <a:lnTo>
                    <a:pt x="150" y="185"/>
                  </a:lnTo>
                  <a:lnTo>
                    <a:pt x="170" y="194"/>
                  </a:lnTo>
                  <a:lnTo>
                    <a:pt x="185" y="163"/>
                  </a:lnTo>
                  <a:lnTo>
                    <a:pt x="211" y="153"/>
                  </a:lnTo>
                  <a:lnTo>
                    <a:pt x="223" y="139"/>
                  </a:lnTo>
                  <a:lnTo>
                    <a:pt x="229" y="119"/>
                  </a:lnTo>
                  <a:lnTo>
                    <a:pt x="235" y="92"/>
                  </a:lnTo>
                  <a:lnTo>
                    <a:pt x="267" y="80"/>
                  </a:lnTo>
                  <a:lnTo>
                    <a:pt x="267" y="39"/>
                  </a:lnTo>
                  <a:lnTo>
                    <a:pt x="291" y="34"/>
                  </a:lnTo>
                  <a:lnTo>
                    <a:pt x="311" y="34"/>
                  </a:lnTo>
                  <a:lnTo>
                    <a:pt x="326" y="48"/>
                  </a:lnTo>
                  <a:lnTo>
                    <a:pt x="343" y="10"/>
                  </a:lnTo>
                  <a:lnTo>
                    <a:pt x="318" y="0"/>
                  </a:lnTo>
                  <a:lnTo>
                    <a:pt x="235" y="21"/>
                  </a:lnTo>
                  <a:lnTo>
                    <a:pt x="192" y="39"/>
                  </a:lnTo>
                  <a:lnTo>
                    <a:pt x="150" y="39"/>
                  </a:lnTo>
                  <a:lnTo>
                    <a:pt x="134" y="10"/>
                  </a:lnTo>
                  <a:lnTo>
                    <a:pt x="121" y="0"/>
                  </a:lnTo>
                  <a:lnTo>
                    <a:pt x="102" y="27"/>
                  </a:lnTo>
                  <a:lnTo>
                    <a:pt x="89" y="33"/>
                  </a:lnTo>
                  <a:lnTo>
                    <a:pt x="77" y="34"/>
                  </a:lnTo>
                  <a:lnTo>
                    <a:pt x="66" y="36"/>
                  </a:lnTo>
                  <a:lnTo>
                    <a:pt x="60" y="36"/>
                  </a:lnTo>
                  <a:lnTo>
                    <a:pt x="51" y="34"/>
                  </a:lnTo>
                  <a:lnTo>
                    <a:pt x="41" y="33"/>
                  </a:lnTo>
                  <a:lnTo>
                    <a:pt x="29" y="29"/>
                  </a:lnTo>
                  <a:lnTo>
                    <a:pt x="16" y="26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6" name="Freeform 185"/>
            <p:cNvSpPr>
              <a:spLocks noChangeAspect="1"/>
            </p:cNvSpPr>
            <p:nvPr/>
          </p:nvSpPr>
          <p:spPr bwMode="auto">
            <a:xfrm>
              <a:off x="2065" y="1872"/>
              <a:ext cx="18" cy="26"/>
            </a:xfrm>
            <a:custGeom>
              <a:avLst/>
              <a:gdLst>
                <a:gd name="T0" fmla="*/ 18 w 38"/>
                <a:gd name="T1" fmla="*/ 0 h 51"/>
                <a:gd name="T2" fmla="*/ 18 w 38"/>
                <a:gd name="T3" fmla="*/ 26 h 51"/>
                <a:gd name="T4" fmla="*/ 8 w 38"/>
                <a:gd name="T5" fmla="*/ 20 h 51"/>
                <a:gd name="T6" fmla="*/ 0 w 38"/>
                <a:gd name="T7" fmla="*/ 15 h 51"/>
                <a:gd name="T8" fmla="*/ 9 w 38"/>
                <a:gd name="T9" fmla="*/ 10 h 51"/>
                <a:gd name="T10" fmla="*/ 18 w 38"/>
                <a:gd name="T11" fmla="*/ 0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51"/>
                <a:gd name="T20" fmla="*/ 38 w 38"/>
                <a:gd name="T21" fmla="*/ 51 h 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51">
                  <a:moveTo>
                    <a:pt x="38" y="0"/>
                  </a:moveTo>
                  <a:lnTo>
                    <a:pt x="38" y="51"/>
                  </a:lnTo>
                  <a:lnTo>
                    <a:pt x="16" y="40"/>
                  </a:lnTo>
                  <a:lnTo>
                    <a:pt x="0" y="30"/>
                  </a:lnTo>
                  <a:lnTo>
                    <a:pt x="19" y="2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7" name="Freeform 186"/>
            <p:cNvSpPr>
              <a:spLocks noChangeAspect="1"/>
            </p:cNvSpPr>
            <p:nvPr/>
          </p:nvSpPr>
          <p:spPr bwMode="auto">
            <a:xfrm>
              <a:off x="1908" y="1839"/>
              <a:ext cx="73" cy="97"/>
            </a:xfrm>
            <a:custGeom>
              <a:avLst/>
              <a:gdLst>
                <a:gd name="T0" fmla="*/ 11 w 144"/>
                <a:gd name="T1" fmla="*/ 0 h 193"/>
                <a:gd name="T2" fmla="*/ 0 w 144"/>
                <a:gd name="T3" fmla="*/ 22 h 193"/>
                <a:gd name="T4" fmla="*/ 26 w 144"/>
                <a:gd name="T5" fmla="*/ 49 h 193"/>
                <a:gd name="T6" fmla="*/ 48 w 144"/>
                <a:gd name="T7" fmla="*/ 97 h 193"/>
                <a:gd name="T8" fmla="*/ 73 w 144"/>
                <a:gd name="T9" fmla="*/ 97 h 193"/>
                <a:gd name="T10" fmla="*/ 51 w 144"/>
                <a:gd name="T11" fmla="*/ 61 h 193"/>
                <a:gd name="T12" fmla="*/ 29 w 144"/>
                <a:gd name="T13" fmla="*/ 16 h 193"/>
                <a:gd name="T14" fmla="*/ 11 w 144"/>
                <a:gd name="T15" fmla="*/ 0 h 1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4"/>
                <a:gd name="T25" fmla="*/ 0 h 193"/>
                <a:gd name="T26" fmla="*/ 144 w 144"/>
                <a:gd name="T27" fmla="*/ 193 h 19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4" h="193">
                  <a:moveTo>
                    <a:pt x="22" y="0"/>
                  </a:moveTo>
                  <a:lnTo>
                    <a:pt x="0" y="44"/>
                  </a:lnTo>
                  <a:lnTo>
                    <a:pt x="51" y="98"/>
                  </a:lnTo>
                  <a:lnTo>
                    <a:pt x="95" y="193"/>
                  </a:lnTo>
                  <a:lnTo>
                    <a:pt x="144" y="193"/>
                  </a:lnTo>
                  <a:lnTo>
                    <a:pt x="100" y="122"/>
                  </a:lnTo>
                  <a:lnTo>
                    <a:pt x="58" y="3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" name="Freeform 187"/>
            <p:cNvSpPr>
              <a:spLocks noChangeAspect="1"/>
            </p:cNvSpPr>
            <p:nvPr/>
          </p:nvSpPr>
          <p:spPr bwMode="auto">
            <a:xfrm>
              <a:off x="1835" y="2108"/>
              <a:ext cx="39" cy="108"/>
            </a:xfrm>
            <a:custGeom>
              <a:avLst/>
              <a:gdLst>
                <a:gd name="T0" fmla="*/ 0 w 78"/>
                <a:gd name="T1" fmla="*/ 0 h 215"/>
                <a:gd name="T2" fmla="*/ 22 w 78"/>
                <a:gd name="T3" fmla="*/ 11 h 215"/>
                <a:gd name="T4" fmla="*/ 39 w 78"/>
                <a:gd name="T5" fmla="*/ 38 h 215"/>
                <a:gd name="T6" fmla="*/ 24 w 78"/>
                <a:gd name="T7" fmla="*/ 64 h 215"/>
                <a:gd name="T8" fmla="*/ 30 w 78"/>
                <a:gd name="T9" fmla="*/ 80 h 215"/>
                <a:gd name="T10" fmla="*/ 28 w 78"/>
                <a:gd name="T11" fmla="*/ 102 h 215"/>
                <a:gd name="T12" fmla="*/ 3 w 78"/>
                <a:gd name="T13" fmla="*/ 108 h 215"/>
                <a:gd name="T14" fmla="*/ 3 w 78"/>
                <a:gd name="T15" fmla="*/ 68 h 215"/>
                <a:gd name="T16" fmla="*/ 11 w 78"/>
                <a:gd name="T17" fmla="*/ 38 h 215"/>
                <a:gd name="T18" fmla="*/ 0 w 78"/>
                <a:gd name="T19" fmla="*/ 0 h 2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"/>
                <a:gd name="T31" fmla="*/ 0 h 215"/>
                <a:gd name="T32" fmla="*/ 78 w 78"/>
                <a:gd name="T33" fmla="*/ 215 h 2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" h="215">
                  <a:moveTo>
                    <a:pt x="0" y="0"/>
                  </a:moveTo>
                  <a:lnTo>
                    <a:pt x="44" y="22"/>
                  </a:lnTo>
                  <a:lnTo>
                    <a:pt x="78" y="76"/>
                  </a:lnTo>
                  <a:lnTo>
                    <a:pt x="49" y="127"/>
                  </a:lnTo>
                  <a:lnTo>
                    <a:pt x="61" y="159"/>
                  </a:lnTo>
                  <a:lnTo>
                    <a:pt x="56" y="203"/>
                  </a:lnTo>
                  <a:lnTo>
                    <a:pt x="7" y="215"/>
                  </a:lnTo>
                  <a:lnTo>
                    <a:pt x="7" y="136"/>
                  </a:lnTo>
                  <a:lnTo>
                    <a:pt x="22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9" name="Freeform 188"/>
            <p:cNvSpPr>
              <a:spLocks noChangeAspect="1"/>
            </p:cNvSpPr>
            <p:nvPr/>
          </p:nvSpPr>
          <p:spPr bwMode="auto">
            <a:xfrm>
              <a:off x="1919" y="1686"/>
              <a:ext cx="174" cy="115"/>
            </a:xfrm>
            <a:custGeom>
              <a:avLst/>
              <a:gdLst>
                <a:gd name="T0" fmla="*/ 31 w 348"/>
                <a:gd name="T1" fmla="*/ 59 h 231"/>
                <a:gd name="T2" fmla="*/ 25 w 348"/>
                <a:gd name="T3" fmla="*/ 64 h 231"/>
                <a:gd name="T4" fmla="*/ 21 w 348"/>
                <a:gd name="T5" fmla="*/ 69 h 231"/>
                <a:gd name="T6" fmla="*/ 14 w 348"/>
                <a:gd name="T7" fmla="*/ 74 h 231"/>
                <a:gd name="T8" fmla="*/ 11 w 348"/>
                <a:gd name="T9" fmla="*/ 78 h 231"/>
                <a:gd name="T10" fmla="*/ 6 w 348"/>
                <a:gd name="T11" fmla="*/ 83 h 231"/>
                <a:gd name="T12" fmla="*/ 3 w 348"/>
                <a:gd name="T13" fmla="*/ 88 h 231"/>
                <a:gd name="T14" fmla="*/ 1 w 348"/>
                <a:gd name="T15" fmla="*/ 92 h 231"/>
                <a:gd name="T16" fmla="*/ 0 w 348"/>
                <a:gd name="T17" fmla="*/ 97 h 231"/>
                <a:gd name="T18" fmla="*/ 1 w 348"/>
                <a:gd name="T19" fmla="*/ 102 h 231"/>
                <a:gd name="T20" fmla="*/ 5 w 348"/>
                <a:gd name="T21" fmla="*/ 107 h 231"/>
                <a:gd name="T22" fmla="*/ 12 w 348"/>
                <a:gd name="T23" fmla="*/ 111 h 231"/>
                <a:gd name="T24" fmla="*/ 22 w 348"/>
                <a:gd name="T25" fmla="*/ 115 h 231"/>
                <a:gd name="T26" fmla="*/ 56 w 348"/>
                <a:gd name="T27" fmla="*/ 106 h 231"/>
                <a:gd name="T28" fmla="*/ 91 w 348"/>
                <a:gd name="T29" fmla="*/ 90 h 231"/>
                <a:gd name="T30" fmla="*/ 119 w 348"/>
                <a:gd name="T31" fmla="*/ 78 h 231"/>
                <a:gd name="T32" fmla="*/ 174 w 348"/>
                <a:gd name="T33" fmla="*/ 62 h 231"/>
                <a:gd name="T34" fmla="*/ 161 w 348"/>
                <a:gd name="T35" fmla="*/ 59 h 231"/>
                <a:gd name="T36" fmla="*/ 135 w 348"/>
                <a:gd name="T37" fmla="*/ 63 h 231"/>
                <a:gd name="T38" fmla="*/ 104 w 348"/>
                <a:gd name="T39" fmla="*/ 71 h 231"/>
                <a:gd name="T40" fmla="*/ 78 w 348"/>
                <a:gd name="T41" fmla="*/ 71 h 231"/>
                <a:gd name="T42" fmla="*/ 80 w 348"/>
                <a:gd name="T43" fmla="*/ 67 h 231"/>
                <a:gd name="T44" fmla="*/ 86 w 348"/>
                <a:gd name="T45" fmla="*/ 63 h 231"/>
                <a:gd name="T46" fmla="*/ 93 w 348"/>
                <a:gd name="T47" fmla="*/ 58 h 231"/>
                <a:gd name="T48" fmla="*/ 103 w 348"/>
                <a:gd name="T49" fmla="*/ 52 h 231"/>
                <a:gd name="T50" fmla="*/ 111 w 348"/>
                <a:gd name="T51" fmla="*/ 47 h 231"/>
                <a:gd name="T52" fmla="*/ 119 w 348"/>
                <a:gd name="T53" fmla="*/ 44 h 231"/>
                <a:gd name="T54" fmla="*/ 125 w 348"/>
                <a:gd name="T55" fmla="*/ 41 h 231"/>
                <a:gd name="T56" fmla="*/ 126 w 348"/>
                <a:gd name="T57" fmla="*/ 41 h 231"/>
                <a:gd name="T58" fmla="*/ 146 w 348"/>
                <a:gd name="T59" fmla="*/ 21 h 231"/>
                <a:gd name="T60" fmla="*/ 116 w 348"/>
                <a:gd name="T61" fmla="*/ 35 h 231"/>
                <a:gd name="T62" fmla="*/ 75 w 348"/>
                <a:gd name="T63" fmla="*/ 46 h 231"/>
                <a:gd name="T64" fmla="*/ 91 w 348"/>
                <a:gd name="T65" fmla="*/ 22 h 231"/>
                <a:gd name="T66" fmla="*/ 126 w 348"/>
                <a:gd name="T67" fmla="*/ 0 h 231"/>
                <a:gd name="T68" fmla="*/ 91 w 348"/>
                <a:gd name="T69" fmla="*/ 8 h 231"/>
                <a:gd name="T70" fmla="*/ 56 w 348"/>
                <a:gd name="T71" fmla="*/ 30 h 231"/>
                <a:gd name="T72" fmla="*/ 31 w 348"/>
                <a:gd name="T73" fmla="*/ 59 h 23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48"/>
                <a:gd name="T112" fmla="*/ 0 h 231"/>
                <a:gd name="T113" fmla="*/ 348 w 348"/>
                <a:gd name="T114" fmla="*/ 231 h 23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48" h="231">
                  <a:moveTo>
                    <a:pt x="63" y="119"/>
                  </a:moveTo>
                  <a:lnTo>
                    <a:pt x="51" y="128"/>
                  </a:lnTo>
                  <a:lnTo>
                    <a:pt x="41" y="138"/>
                  </a:lnTo>
                  <a:lnTo>
                    <a:pt x="29" y="148"/>
                  </a:lnTo>
                  <a:lnTo>
                    <a:pt x="21" y="156"/>
                  </a:lnTo>
                  <a:lnTo>
                    <a:pt x="12" y="167"/>
                  </a:lnTo>
                  <a:lnTo>
                    <a:pt x="5" y="177"/>
                  </a:lnTo>
                  <a:lnTo>
                    <a:pt x="2" y="185"/>
                  </a:lnTo>
                  <a:lnTo>
                    <a:pt x="0" y="194"/>
                  </a:lnTo>
                  <a:lnTo>
                    <a:pt x="2" y="204"/>
                  </a:lnTo>
                  <a:lnTo>
                    <a:pt x="10" y="214"/>
                  </a:lnTo>
                  <a:lnTo>
                    <a:pt x="24" y="223"/>
                  </a:lnTo>
                  <a:lnTo>
                    <a:pt x="43" y="231"/>
                  </a:lnTo>
                  <a:lnTo>
                    <a:pt x="112" y="212"/>
                  </a:lnTo>
                  <a:lnTo>
                    <a:pt x="182" y="180"/>
                  </a:lnTo>
                  <a:lnTo>
                    <a:pt x="238" y="156"/>
                  </a:lnTo>
                  <a:lnTo>
                    <a:pt x="348" y="124"/>
                  </a:lnTo>
                  <a:lnTo>
                    <a:pt x="321" y="119"/>
                  </a:lnTo>
                  <a:lnTo>
                    <a:pt x="270" y="126"/>
                  </a:lnTo>
                  <a:lnTo>
                    <a:pt x="209" y="143"/>
                  </a:lnTo>
                  <a:lnTo>
                    <a:pt x="156" y="143"/>
                  </a:lnTo>
                  <a:lnTo>
                    <a:pt x="160" y="134"/>
                  </a:lnTo>
                  <a:lnTo>
                    <a:pt x="172" y="126"/>
                  </a:lnTo>
                  <a:lnTo>
                    <a:pt x="187" y="116"/>
                  </a:lnTo>
                  <a:lnTo>
                    <a:pt x="206" y="105"/>
                  </a:lnTo>
                  <a:lnTo>
                    <a:pt x="223" y="95"/>
                  </a:lnTo>
                  <a:lnTo>
                    <a:pt x="238" y="88"/>
                  </a:lnTo>
                  <a:lnTo>
                    <a:pt x="250" y="83"/>
                  </a:lnTo>
                  <a:lnTo>
                    <a:pt x="253" y="82"/>
                  </a:lnTo>
                  <a:lnTo>
                    <a:pt x="291" y="43"/>
                  </a:lnTo>
                  <a:lnTo>
                    <a:pt x="233" y="70"/>
                  </a:lnTo>
                  <a:lnTo>
                    <a:pt x="150" y="92"/>
                  </a:lnTo>
                  <a:lnTo>
                    <a:pt x="182" y="44"/>
                  </a:lnTo>
                  <a:lnTo>
                    <a:pt x="253" y="0"/>
                  </a:lnTo>
                  <a:lnTo>
                    <a:pt x="182" y="17"/>
                  </a:lnTo>
                  <a:lnTo>
                    <a:pt x="112" y="61"/>
                  </a:lnTo>
                  <a:lnTo>
                    <a:pt x="63" y="1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0" name="Freeform 189"/>
            <p:cNvSpPr>
              <a:spLocks noChangeAspect="1"/>
            </p:cNvSpPr>
            <p:nvPr/>
          </p:nvSpPr>
          <p:spPr bwMode="auto">
            <a:xfrm>
              <a:off x="2034" y="1759"/>
              <a:ext cx="83" cy="48"/>
            </a:xfrm>
            <a:custGeom>
              <a:avLst/>
              <a:gdLst>
                <a:gd name="T0" fmla="*/ 1 w 166"/>
                <a:gd name="T1" fmla="*/ 16 h 95"/>
                <a:gd name="T2" fmla="*/ 30 w 166"/>
                <a:gd name="T3" fmla="*/ 4 h 95"/>
                <a:gd name="T4" fmla="*/ 61 w 166"/>
                <a:gd name="T5" fmla="*/ 0 h 95"/>
                <a:gd name="T6" fmla="*/ 81 w 166"/>
                <a:gd name="T7" fmla="*/ 0 h 95"/>
                <a:gd name="T8" fmla="*/ 81 w 166"/>
                <a:gd name="T9" fmla="*/ 13 h 95"/>
                <a:gd name="T10" fmla="*/ 61 w 166"/>
                <a:gd name="T11" fmla="*/ 13 h 95"/>
                <a:gd name="T12" fmla="*/ 51 w 166"/>
                <a:gd name="T13" fmla="*/ 16 h 95"/>
                <a:gd name="T14" fmla="*/ 48 w 166"/>
                <a:gd name="T15" fmla="*/ 27 h 95"/>
                <a:gd name="T16" fmla="*/ 67 w 166"/>
                <a:gd name="T17" fmla="*/ 35 h 95"/>
                <a:gd name="T18" fmla="*/ 83 w 166"/>
                <a:gd name="T19" fmla="*/ 45 h 95"/>
                <a:gd name="T20" fmla="*/ 71 w 166"/>
                <a:gd name="T21" fmla="*/ 48 h 95"/>
                <a:gd name="T22" fmla="*/ 48 w 166"/>
                <a:gd name="T23" fmla="*/ 39 h 95"/>
                <a:gd name="T24" fmla="*/ 0 w 166"/>
                <a:gd name="T25" fmla="*/ 27 h 95"/>
                <a:gd name="T26" fmla="*/ 1 w 166"/>
                <a:gd name="T27" fmla="*/ 16 h 9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6"/>
                <a:gd name="T43" fmla="*/ 0 h 95"/>
                <a:gd name="T44" fmla="*/ 166 w 166"/>
                <a:gd name="T45" fmla="*/ 95 h 9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6" h="95">
                  <a:moveTo>
                    <a:pt x="2" y="32"/>
                  </a:moveTo>
                  <a:lnTo>
                    <a:pt x="60" y="8"/>
                  </a:lnTo>
                  <a:lnTo>
                    <a:pt x="122" y="0"/>
                  </a:lnTo>
                  <a:lnTo>
                    <a:pt x="161" y="0"/>
                  </a:lnTo>
                  <a:lnTo>
                    <a:pt x="161" y="25"/>
                  </a:lnTo>
                  <a:lnTo>
                    <a:pt x="122" y="25"/>
                  </a:lnTo>
                  <a:lnTo>
                    <a:pt x="102" y="32"/>
                  </a:lnTo>
                  <a:lnTo>
                    <a:pt x="97" y="53"/>
                  </a:lnTo>
                  <a:lnTo>
                    <a:pt x="134" y="70"/>
                  </a:lnTo>
                  <a:lnTo>
                    <a:pt x="166" y="90"/>
                  </a:lnTo>
                  <a:lnTo>
                    <a:pt x="141" y="95"/>
                  </a:lnTo>
                  <a:lnTo>
                    <a:pt x="97" y="78"/>
                  </a:lnTo>
                  <a:lnTo>
                    <a:pt x="0" y="53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1" name="Freeform 190"/>
            <p:cNvSpPr>
              <a:spLocks noChangeAspect="1"/>
            </p:cNvSpPr>
            <p:nvPr/>
          </p:nvSpPr>
          <p:spPr bwMode="auto">
            <a:xfrm>
              <a:off x="1590" y="2204"/>
              <a:ext cx="25" cy="72"/>
            </a:xfrm>
            <a:custGeom>
              <a:avLst/>
              <a:gdLst>
                <a:gd name="T0" fmla="*/ 12 w 50"/>
                <a:gd name="T1" fmla="*/ 0 h 142"/>
                <a:gd name="T2" fmla="*/ 3 w 50"/>
                <a:gd name="T3" fmla="*/ 14 h 142"/>
                <a:gd name="T4" fmla="*/ 0 w 50"/>
                <a:gd name="T5" fmla="*/ 26 h 142"/>
                <a:gd name="T6" fmla="*/ 1 w 50"/>
                <a:gd name="T7" fmla="*/ 39 h 142"/>
                <a:gd name="T8" fmla="*/ 3 w 50"/>
                <a:gd name="T9" fmla="*/ 55 h 142"/>
                <a:gd name="T10" fmla="*/ 6 w 50"/>
                <a:gd name="T11" fmla="*/ 72 h 142"/>
                <a:gd name="T12" fmla="*/ 14 w 50"/>
                <a:gd name="T13" fmla="*/ 72 h 142"/>
                <a:gd name="T14" fmla="*/ 14 w 50"/>
                <a:gd name="T15" fmla="*/ 57 h 142"/>
                <a:gd name="T16" fmla="*/ 11 w 50"/>
                <a:gd name="T17" fmla="*/ 41 h 142"/>
                <a:gd name="T18" fmla="*/ 10 w 50"/>
                <a:gd name="T19" fmla="*/ 27 h 142"/>
                <a:gd name="T20" fmla="*/ 14 w 50"/>
                <a:gd name="T21" fmla="*/ 14 h 142"/>
                <a:gd name="T22" fmla="*/ 25 w 50"/>
                <a:gd name="T23" fmla="*/ 1 h 142"/>
                <a:gd name="T24" fmla="*/ 12 w 50"/>
                <a:gd name="T25" fmla="*/ 0 h 1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0"/>
                <a:gd name="T40" fmla="*/ 0 h 142"/>
                <a:gd name="T41" fmla="*/ 50 w 50"/>
                <a:gd name="T42" fmla="*/ 142 h 1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0" h="142">
                  <a:moveTo>
                    <a:pt x="24" y="0"/>
                  </a:moveTo>
                  <a:lnTo>
                    <a:pt x="5" y="27"/>
                  </a:lnTo>
                  <a:lnTo>
                    <a:pt x="0" y="51"/>
                  </a:lnTo>
                  <a:lnTo>
                    <a:pt x="2" y="76"/>
                  </a:lnTo>
                  <a:lnTo>
                    <a:pt x="7" y="108"/>
                  </a:lnTo>
                  <a:lnTo>
                    <a:pt x="12" y="142"/>
                  </a:lnTo>
                  <a:lnTo>
                    <a:pt x="29" y="142"/>
                  </a:lnTo>
                  <a:lnTo>
                    <a:pt x="29" y="113"/>
                  </a:lnTo>
                  <a:lnTo>
                    <a:pt x="21" y="81"/>
                  </a:lnTo>
                  <a:lnTo>
                    <a:pt x="19" y="54"/>
                  </a:lnTo>
                  <a:lnTo>
                    <a:pt x="29" y="28"/>
                  </a:lnTo>
                  <a:lnTo>
                    <a:pt x="50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2" name="Freeform 191"/>
            <p:cNvSpPr>
              <a:spLocks noChangeAspect="1"/>
            </p:cNvSpPr>
            <p:nvPr/>
          </p:nvSpPr>
          <p:spPr bwMode="auto">
            <a:xfrm>
              <a:off x="1599" y="2199"/>
              <a:ext cx="146" cy="159"/>
            </a:xfrm>
            <a:custGeom>
              <a:avLst/>
              <a:gdLst>
                <a:gd name="T0" fmla="*/ 146 w 290"/>
                <a:gd name="T1" fmla="*/ 0 h 318"/>
                <a:gd name="T2" fmla="*/ 146 w 290"/>
                <a:gd name="T3" fmla="*/ 22 h 318"/>
                <a:gd name="T4" fmla="*/ 142 w 290"/>
                <a:gd name="T5" fmla="*/ 38 h 318"/>
                <a:gd name="T6" fmla="*/ 128 w 290"/>
                <a:gd name="T7" fmla="*/ 42 h 318"/>
                <a:gd name="T8" fmla="*/ 128 w 290"/>
                <a:gd name="T9" fmla="*/ 52 h 318"/>
                <a:gd name="T10" fmla="*/ 104 w 290"/>
                <a:gd name="T11" fmla="*/ 59 h 318"/>
                <a:gd name="T12" fmla="*/ 111 w 290"/>
                <a:gd name="T13" fmla="*/ 68 h 318"/>
                <a:gd name="T14" fmla="*/ 113 w 290"/>
                <a:gd name="T15" fmla="*/ 77 h 318"/>
                <a:gd name="T16" fmla="*/ 111 w 290"/>
                <a:gd name="T17" fmla="*/ 87 h 318"/>
                <a:gd name="T18" fmla="*/ 109 w 290"/>
                <a:gd name="T19" fmla="*/ 98 h 318"/>
                <a:gd name="T20" fmla="*/ 105 w 290"/>
                <a:gd name="T21" fmla="*/ 106 h 318"/>
                <a:gd name="T22" fmla="*/ 99 w 290"/>
                <a:gd name="T23" fmla="*/ 114 h 318"/>
                <a:gd name="T24" fmla="*/ 100 w 290"/>
                <a:gd name="T25" fmla="*/ 120 h 318"/>
                <a:gd name="T26" fmla="*/ 107 w 290"/>
                <a:gd name="T27" fmla="*/ 124 h 318"/>
                <a:gd name="T28" fmla="*/ 105 w 290"/>
                <a:gd name="T29" fmla="*/ 129 h 318"/>
                <a:gd name="T30" fmla="*/ 103 w 290"/>
                <a:gd name="T31" fmla="*/ 135 h 318"/>
                <a:gd name="T32" fmla="*/ 101 w 290"/>
                <a:gd name="T33" fmla="*/ 140 h 318"/>
                <a:gd name="T34" fmla="*/ 97 w 290"/>
                <a:gd name="T35" fmla="*/ 145 h 318"/>
                <a:gd name="T36" fmla="*/ 92 w 290"/>
                <a:gd name="T37" fmla="*/ 150 h 318"/>
                <a:gd name="T38" fmla="*/ 87 w 290"/>
                <a:gd name="T39" fmla="*/ 153 h 318"/>
                <a:gd name="T40" fmla="*/ 81 w 290"/>
                <a:gd name="T41" fmla="*/ 157 h 318"/>
                <a:gd name="T42" fmla="*/ 75 w 290"/>
                <a:gd name="T43" fmla="*/ 159 h 318"/>
                <a:gd name="T44" fmla="*/ 32 w 290"/>
                <a:gd name="T45" fmla="*/ 144 h 318"/>
                <a:gd name="T46" fmla="*/ 26 w 290"/>
                <a:gd name="T47" fmla="*/ 137 h 318"/>
                <a:gd name="T48" fmla="*/ 20 w 290"/>
                <a:gd name="T49" fmla="*/ 131 h 318"/>
                <a:gd name="T50" fmla="*/ 14 w 290"/>
                <a:gd name="T51" fmla="*/ 125 h 318"/>
                <a:gd name="T52" fmla="*/ 10 w 290"/>
                <a:gd name="T53" fmla="*/ 120 h 318"/>
                <a:gd name="T54" fmla="*/ 5 w 290"/>
                <a:gd name="T55" fmla="*/ 114 h 318"/>
                <a:gd name="T56" fmla="*/ 3 w 290"/>
                <a:gd name="T57" fmla="*/ 106 h 318"/>
                <a:gd name="T58" fmla="*/ 1 w 290"/>
                <a:gd name="T59" fmla="*/ 98 h 318"/>
                <a:gd name="T60" fmla="*/ 0 w 290"/>
                <a:gd name="T61" fmla="*/ 86 h 318"/>
                <a:gd name="T62" fmla="*/ 16 w 290"/>
                <a:gd name="T63" fmla="*/ 87 h 318"/>
                <a:gd name="T64" fmla="*/ 21 w 290"/>
                <a:gd name="T65" fmla="*/ 74 h 318"/>
                <a:gd name="T66" fmla="*/ 16 w 290"/>
                <a:gd name="T67" fmla="*/ 60 h 318"/>
                <a:gd name="T68" fmla="*/ 26 w 290"/>
                <a:gd name="T69" fmla="*/ 52 h 318"/>
                <a:gd name="T70" fmla="*/ 32 w 290"/>
                <a:gd name="T71" fmla="*/ 47 h 318"/>
                <a:gd name="T72" fmla="*/ 34 w 290"/>
                <a:gd name="T73" fmla="*/ 47 h 318"/>
                <a:gd name="T74" fmla="*/ 36 w 290"/>
                <a:gd name="T75" fmla="*/ 47 h 318"/>
                <a:gd name="T76" fmla="*/ 38 w 290"/>
                <a:gd name="T77" fmla="*/ 50 h 318"/>
                <a:gd name="T78" fmla="*/ 43 w 290"/>
                <a:gd name="T79" fmla="*/ 53 h 318"/>
                <a:gd name="T80" fmla="*/ 50 w 290"/>
                <a:gd name="T81" fmla="*/ 56 h 318"/>
                <a:gd name="T82" fmla="*/ 63 w 290"/>
                <a:gd name="T83" fmla="*/ 58 h 318"/>
                <a:gd name="T84" fmla="*/ 79 w 290"/>
                <a:gd name="T85" fmla="*/ 41 h 318"/>
                <a:gd name="T86" fmla="*/ 88 w 290"/>
                <a:gd name="T87" fmla="*/ 37 h 318"/>
                <a:gd name="T88" fmla="*/ 96 w 290"/>
                <a:gd name="T89" fmla="*/ 33 h 318"/>
                <a:gd name="T90" fmla="*/ 102 w 290"/>
                <a:gd name="T91" fmla="*/ 30 h 318"/>
                <a:gd name="T92" fmla="*/ 106 w 290"/>
                <a:gd name="T93" fmla="*/ 25 h 318"/>
                <a:gd name="T94" fmla="*/ 110 w 290"/>
                <a:gd name="T95" fmla="*/ 22 h 318"/>
                <a:gd name="T96" fmla="*/ 114 w 290"/>
                <a:gd name="T97" fmla="*/ 17 h 318"/>
                <a:gd name="T98" fmla="*/ 118 w 290"/>
                <a:gd name="T99" fmla="*/ 10 h 318"/>
                <a:gd name="T100" fmla="*/ 123 w 290"/>
                <a:gd name="T101" fmla="*/ 1 h 318"/>
                <a:gd name="T102" fmla="*/ 146 w 290"/>
                <a:gd name="T103" fmla="*/ 0 h 31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90"/>
                <a:gd name="T157" fmla="*/ 0 h 318"/>
                <a:gd name="T158" fmla="*/ 290 w 290"/>
                <a:gd name="T159" fmla="*/ 318 h 31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90" h="318">
                  <a:moveTo>
                    <a:pt x="290" y="0"/>
                  </a:moveTo>
                  <a:lnTo>
                    <a:pt x="290" y="45"/>
                  </a:lnTo>
                  <a:lnTo>
                    <a:pt x="283" y="75"/>
                  </a:lnTo>
                  <a:lnTo>
                    <a:pt x="255" y="84"/>
                  </a:lnTo>
                  <a:lnTo>
                    <a:pt x="255" y="104"/>
                  </a:lnTo>
                  <a:lnTo>
                    <a:pt x="207" y="119"/>
                  </a:lnTo>
                  <a:lnTo>
                    <a:pt x="221" y="136"/>
                  </a:lnTo>
                  <a:lnTo>
                    <a:pt x="224" y="153"/>
                  </a:lnTo>
                  <a:lnTo>
                    <a:pt x="221" y="175"/>
                  </a:lnTo>
                  <a:lnTo>
                    <a:pt x="216" y="196"/>
                  </a:lnTo>
                  <a:lnTo>
                    <a:pt x="209" y="213"/>
                  </a:lnTo>
                  <a:lnTo>
                    <a:pt x="197" y="228"/>
                  </a:lnTo>
                  <a:lnTo>
                    <a:pt x="199" y="241"/>
                  </a:lnTo>
                  <a:lnTo>
                    <a:pt x="212" y="248"/>
                  </a:lnTo>
                  <a:lnTo>
                    <a:pt x="209" y="258"/>
                  </a:lnTo>
                  <a:lnTo>
                    <a:pt x="205" y="269"/>
                  </a:lnTo>
                  <a:lnTo>
                    <a:pt x="200" y="279"/>
                  </a:lnTo>
                  <a:lnTo>
                    <a:pt x="193" y="289"/>
                  </a:lnTo>
                  <a:lnTo>
                    <a:pt x="183" y="299"/>
                  </a:lnTo>
                  <a:lnTo>
                    <a:pt x="173" y="306"/>
                  </a:lnTo>
                  <a:lnTo>
                    <a:pt x="161" y="313"/>
                  </a:lnTo>
                  <a:lnTo>
                    <a:pt x="148" y="318"/>
                  </a:lnTo>
                  <a:lnTo>
                    <a:pt x="64" y="287"/>
                  </a:lnTo>
                  <a:lnTo>
                    <a:pt x="51" y="274"/>
                  </a:lnTo>
                  <a:lnTo>
                    <a:pt x="39" y="262"/>
                  </a:lnTo>
                  <a:lnTo>
                    <a:pt x="27" y="250"/>
                  </a:lnTo>
                  <a:lnTo>
                    <a:pt x="19" y="240"/>
                  </a:lnTo>
                  <a:lnTo>
                    <a:pt x="10" y="228"/>
                  </a:lnTo>
                  <a:lnTo>
                    <a:pt x="5" y="213"/>
                  </a:lnTo>
                  <a:lnTo>
                    <a:pt x="2" y="196"/>
                  </a:lnTo>
                  <a:lnTo>
                    <a:pt x="0" y="172"/>
                  </a:lnTo>
                  <a:lnTo>
                    <a:pt x="32" y="174"/>
                  </a:lnTo>
                  <a:lnTo>
                    <a:pt x="41" y="148"/>
                  </a:lnTo>
                  <a:lnTo>
                    <a:pt x="32" y="121"/>
                  </a:lnTo>
                  <a:lnTo>
                    <a:pt x="51" y="104"/>
                  </a:lnTo>
                  <a:lnTo>
                    <a:pt x="63" y="95"/>
                  </a:lnTo>
                  <a:lnTo>
                    <a:pt x="68" y="94"/>
                  </a:lnTo>
                  <a:lnTo>
                    <a:pt x="71" y="95"/>
                  </a:lnTo>
                  <a:lnTo>
                    <a:pt x="76" y="101"/>
                  </a:lnTo>
                  <a:lnTo>
                    <a:pt x="85" y="107"/>
                  </a:lnTo>
                  <a:lnTo>
                    <a:pt x="100" y="112"/>
                  </a:lnTo>
                  <a:lnTo>
                    <a:pt x="126" y="116"/>
                  </a:lnTo>
                  <a:lnTo>
                    <a:pt x="156" y="82"/>
                  </a:lnTo>
                  <a:lnTo>
                    <a:pt x="175" y="73"/>
                  </a:lnTo>
                  <a:lnTo>
                    <a:pt x="190" y="65"/>
                  </a:lnTo>
                  <a:lnTo>
                    <a:pt x="202" y="60"/>
                  </a:lnTo>
                  <a:lnTo>
                    <a:pt x="210" y="51"/>
                  </a:lnTo>
                  <a:lnTo>
                    <a:pt x="219" y="45"/>
                  </a:lnTo>
                  <a:lnTo>
                    <a:pt x="226" y="34"/>
                  </a:lnTo>
                  <a:lnTo>
                    <a:pt x="234" y="21"/>
                  </a:lnTo>
                  <a:lnTo>
                    <a:pt x="244" y="2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3" name="Freeform 192"/>
            <p:cNvSpPr>
              <a:spLocks noChangeAspect="1"/>
            </p:cNvSpPr>
            <p:nvPr/>
          </p:nvSpPr>
          <p:spPr bwMode="auto">
            <a:xfrm>
              <a:off x="1728" y="2261"/>
              <a:ext cx="22" cy="38"/>
            </a:xfrm>
            <a:custGeom>
              <a:avLst/>
              <a:gdLst>
                <a:gd name="T0" fmla="*/ 3 w 44"/>
                <a:gd name="T1" fmla="*/ 6 h 75"/>
                <a:gd name="T2" fmla="*/ 13 w 44"/>
                <a:gd name="T3" fmla="*/ 0 h 75"/>
                <a:gd name="T4" fmla="*/ 14 w 44"/>
                <a:gd name="T5" fmla="*/ 14 h 75"/>
                <a:gd name="T6" fmla="*/ 19 w 44"/>
                <a:gd name="T7" fmla="*/ 21 h 75"/>
                <a:gd name="T8" fmla="*/ 22 w 44"/>
                <a:gd name="T9" fmla="*/ 26 h 75"/>
                <a:gd name="T10" fmla="*/ 22 w 44"/>
                <a:gd name="T11" fmla="*/ 30 h 75"/>
                <a:gd name="T12" fmla="*/ 22 w 44"/>
                <a:gd name="T13" fmla="*/ 34 h 75"/>
                <a:gd name="T14" fmla="*/ 19 w 44"/>
                <a:gd name="T15" fmla="*/ 35 h 75"/>
                <a:gd name="T16" fmla="*/ 14 w 44"/>
                <a:gd name="T17" fmla="*/ 37 h 75"/>
                <a:gd name="T18" fmla="*/ 9 w 44"/>
                <a:gd name="T19" fmla="*/ 38 h 75"/>
                <a:gd name="T20" fmla="*/ 0 w 44"/>
                <a:gd name="T21" fmla="*/ 38 h 75"/>
                <a:gd name="T22" fmla="*/ 0 w 44"/>
                <a:gd name="T23" fmla="*/ 28 h 75"/>
                <a:gd name="T24" fmla="*/ 5 w 44"/>
                <a:gd name="T25" fmla="*/ 22 h 75"/>
                <a:gd name="T26" fmla="*/ 3 w 44"/>
                <a:gd name="T27" fmla="*/ 6 h 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4"/>
                <a:gd name="T43" fmla="*/ 0 h 75"/>
                <a:gd name="T44" fmla="*/ 44 w 44"/>
                <a:gd name="T45" fmla="*/ 75 h 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4" h="75">
                  <a:moveTo>
                    <a:pt x="5" y="11"/>
                  </a:moveTo>
                  <a:lnTo>
                    <a:pt x="27" y="0"/>
                  </a:lnTo>
                  <a:lnTo>
                    <a:pt x="29" y="27"/>
                  </a:lnTo>
                  <a:lnTo>
                    <a:pt x="38" y="41"/>
                  </a:lnTo>
                  <a:lnTo>
                    <a:pt x="43" y="51"/>
                  </a:lnTo>
                  <a:lnTo>
                    <a:pt x="44" y="60"/>
                  </a:lnTo>
                  <a:lnTo>
                    <a:pt x="43" y="67"/>
                  </a:lnTo>
                  <a:lnTo>
                    <a:pt x="38" y="70"/>
                  </a:lnTo>
                  <a:lnTo>
                    <a:pt x="29" y="73"/>
                  </a:lnTo>
                  <a:lnTo>
                    <a:pt x="17" y="75"/>
                  </a:lnTo>
                  <a:lnTo>
                    <a:pt x="0" y="75"/>
                  </a:lnTo>
                  <a:lnTo>
                    <a:pt x="0" y="55"/>
                  </a:lnTo>
                  <a:lnTo>
                    <a:pt x="10" y="43"/>
                  </a:lnTo>
                  <a:lnTo>
                    <a:pt x="5" y="11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4" name="Freeform 193"/>
            <p:cNvSpPr>
              <a:spLocks noChangeAspect="1"/>
            </p:cNvSpPr>
            <p:nvPr/>
          </p:nvSpPr>
          <p:spPr bwMode="auto">
            <a:xfrm>
              <a:off x="1548" y="2262"/>
              <a:ext cx="61" cy="83"/>
            </a:xfrm>
            <a:custGeom>
              <a:avLst/>
              <a:gdLst>
                <a:gd name="T0" fmla="*/ 33 w 123"/>
                <a:gd name="T1" fmla="*/ 0 h 166"/>
                <a:gd name="T2" fmla="*/ 40 w 123"/>
                <a:gd name="T3" fmla="*/ 34 h 166"/>
                <a:gd name="T4" fmla="*/ 42 w 123"/>
                <a:gd name="T5" fmla="*/ 50 h 166"/>
                <a:gd name="T6" fmla="*/ 61 w 123"/>
                <a:gd name="T7" fmla="*/ 83 h 166"/>
                <a:gd name="T8" fmla="*/ 45 w 123"/>
                <a:gd name="T9" fmla="*/ 78 h 166"/>
                <a:gd name="T10" fmla="*/ 19 w 123"/>
                <a:gd name="T11" fmla="*/ 61 h 166"/>
                <a:gd name="T12" fmla="*/ 0 w 123"/>
                <a:gd name="T13" fmla="*/ 40 h 166"/>
                <a:gd name="T14" fmla="*/ 3 w 123"/>
                <a:gd name="T15" fmla="*/ 21 h 166"/>
                <a:gd name="T16" fmla="*/ 14 w 123"/>
                <a:gd name="T17" fmla="*/ 27 h 166"/>
                <a:gd name="T18" fmla="*/ 22 w 123"/>
                <a:gd name="T19" fmla="*/ 25 h 166"/>
                <a:gd name="T20" fmla="*/ 22 w 123"/>
                <a:gd name="T21" fmla="*/ 13 h 166"/>
                <a:gd name="T22" fmla="*/ 24 w 123"/>
                <a:gd name="T23" fmla="*/ 11 h 166"/>
                <a:gd name="T24" fmla="*/ 28 w 123"/>
                <a:gd name="T25" fmla="*/ 7 h 166"/>
                <a:gd name="T26" fmla="*/ 32 w 123"/>
                <a:gd name="T27" fmla="*/ 1 h 166"/>
                <a:gd name="T28" fmla="*/ 33 w 123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23"/>
                <a:gd name="T46" fmla="*/ 0 h 166"/>
                <a:gd name="T47" fmla="*/ 123 w 123"/>
                <a:gd name="T48" fmla="*/ 166 h 16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23" h="166">
                  <a:moveTo>
                    <a:pt x="67" y="0"/>
                  </a:moveTo>
                  <a:lnTo>
                    <a:pt x="80" y="68"/>
                  </a:lnTo>
                  <a:lnTo>
                    <a:pt x="85" y="100"/>
                  </a:lnTo>
                  <a:lnTo>
                    <a:pt x="123" y="166"/>
                  </a:lnTo>
                  <a:lnTo>
                    <a:pt x="90" y="155"/>
                  </a:lnTo>
                  <a:lnTo>
                    <a:pt x="38" y="122"/>
                  </a:lnTo>
                  <a:lnTo>
                    <a:pt x="0" y="80"/>
                  </a:lnTo>
                  <a:lnTo>
                    <a:pt x="7" y="41"/>
                  </a:lnTo>
                  <a:lnTo>
                    <a:pt x="28" y="54"/>
                  </a:lnTo>
                  <a:lnTo>
                    <a:pt x="45" y="51"/>
                  </a:lnTo>
                  <a:lnTo>
                    <a:pt x="45" y="27"/>
                  </a:lnTo>
                  <a:lnTo>
                    <a:pt x="48" y="22"/>
                  </a:lnTo>
                  <a:lnTo>
                    <a:pt x="56" y="14"/>
                  </a:lnTo>
                  <a:lnTo>
                    <a:pt x="65" y="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5" name="Freeform 194"/>
            <p:cNvSpPr>
              <a:spLocks noChangeAspect="1"/>
            </p:cNvSpPr>
            <p:nvPr/>
          </p:nvSpPr>
          <p:spPr bwMode="auto">
            <a:xfrm>
              <a:off x="1441" y="2313"/>
              <a:ext cx="254" cy="425"/>
            </a:xfrm>
            <a:custGeom>
              <a:avLst/>
              <a:gdLst>
                <a:gd name="T0" fmla="*/ 99 w 509"/>
                <a:gd name="T1" fmla="*/ 0 h 850"/>
                <a:gd name="T2" fmla="*/ 87 w 509"/>
                <a:gd name="T3" fmla="*/ 25 h 850"/>
                <a:gd name="T4" fmla="*/ 69 w 509"/>
                <a:gd name="T5" fmla="*/ 32 h 850"/>
                <a:gd name="T6" fmla="*/ 56 w 509"/>
                <a:gd name="T7" fmla="*/ 43 h 850"/>
                <a:gd name="T8" fmla="*/ 45 w 509"/>
                <a:gd name="T9" fmla="*/ 57 h 850"/>
                <a:gd name="T10" fmla="*/ 36 w 509"/>
                <a:gd name="T11" fmla="*/ 72 h 850"/>
                <a:gd name="T12" fmla="*/ 30 w 509"/>
                <a:gd name="T13" fmla="*/ 89 h 850"/>
                <a:gd name="T14" fmla="*/ 27 w 509"/>
                <a:gd name="T15" fmla="*/ 107 h 850"/>
                <a:gd name="T16" fmla="*/ 24 w 509"/>
                <a:gd name="T17" fmla="*/ 124 h 850"/>
                <a:gd name="T18" fmla="*/ 22 w 509"/>
                <a:gd name="T19" fmla="*/ 144 h 850"/>
                <a:gd name="T20" fmla="*/ 5 w 509"/>
                <a:gd name="T21" fmla="*/ 204 h 850"/>
                <a:gd name="T22" fmla="*/ 0 w 509"/>
                <a:gd name="T23" fmla="*/ 242 h 850"/>
                <a:gd name="T24" fmla="*/ 2 w 509"/>
                <a:gd name="T25" fmla="*/ 266 h 850"/>
                <a:gd name="T26" fmla="*/ 37 w 509"/>
                <a:gd name="T27" fmla="*/ 275 h 850"/>
                <a:gd name="T28" fmla="*/ 50 w 509"/>
                <a:gd name="T29" fmla="*/ 264 h 850"/>
                <a:gd name="T30" fmla="*/ 42 w 509"/>
                <a:gd name="T31" fmla="*/ 224 h 850"/>
                <a:gd name="T32" fmla="*/ 59 w 509"/>
                <a:gd name="T33" fmla="*/ 233 h 850"/>
                <a:gd name="T34" fmla="*/ 59 w 509"/>
                <a:gd name="T35" fmla="*/ 270 h 850"/>
                <a:gd name="T36" fmla="*/ 56 w 509"/>
                <a:gd name="T37" fmla="*/ 313 h 850"/>
                <a:gd name="T38" fmla="*/ 107 w 509"/>
                <a:gd name="T39" fmla="*/ 425 h 850"/>
                <a:gd name="T40" fmla="*/ 219 w 509"/>
                <a:gd name="T41" fmla="*/ 352 h 850"/>
                <a:gd name="T42" fmla="*/ 176 w 509"/>
                <a:gd name="T43" fmla="*/ 308 h 850"/>
                <a:gd name="T44" fmla="*/ 135 w 509"/>
                <a:gd name="T45" fmla="*/ 215 h 850"/>
                <a:gd name="T46" fmla="*/ 157 w 509"/>
                <a:gd name="T47" fmla="*/ 254 h 850"/>
                <a:gd name="T48" fmla="*/ 174 w 509"/>
                <a:gd name="T49" fmla="*/ 281 h 850"/>
                <a:gd name="T50" fmla="*/ 186 w 509"/>
                <a:gd name="T51" fmla="*/ 270 h 850"/>
                <a:gd name="T52" fmla="*/ 170 w 509"/>
                <a:gd name="T53" fmla="*/ 240 h 850"/>
                <a:gd name="T54" fmla="*/ 129 w 509"/>
                <a:gd name="T55" fmla="*/ 185 h 850"/>
                <a:gd name="T56" fmla="*/ 140 w 509"/>
                <a:gd name="T57" fmla="*/ 172 h 850"/>
                <a:gd name="T58" fmla="*/ 168 w 509"/>
                <a:gd name="T59" fmla="*/ 197 h 850"/>
                <a:gd name="T60" fmla="*/ 157 w 509"/>
                <a:gd name="T61" fmla="*/ 167 h 850"/>
                <a:gd name="T62" fmla="*/ 133 w 509"/>
                <a:gd name="T63" fmla="*/ 151 h 850"/>
                <a:gd name="T64" fmla="*/ 123 w 509"/>
                <a:gd name="T65" fmla="*/ 142 h 850"/>
                <a:gd name="T66" fmla="*/ 115 w 509"/>
                <a:gd name="T67" fmla="*/ 131 h 850"/>
                <a:gd name="T68" fmla="*/ 110 w 509"/>
                <a:gd name="T69" fmla="*/ 121 h 850"/>
                <a:gd name="T70" fmla="*/ 108 w 509"/>
                <a:gd name="T71" fmla="*/ 113 h 850"/>
                <a:gd name="T72" fmla="*/ 110 w 509"/>
                <a:gd name="T73" fmla="*/ 108 h 850"/>
                <a:gd name="T74" fmla="*/ 117 w 509"/>
                <a:gd name="T75" fmla="*/ 107 h 850"/>
                <a:gd name="T76" fmla="*/ 128 w 509"/>
                <a:gd name="T77" fmla="*/ 111 h 850"/>
                <a:gd name="T78" fmla="*/ 144 w 509"/>
                <a:gd name="T79" fmla="*/ 123 h 850"/>
                <a:gd name="T80" fmla="*/ 195 w 509"/>
                <a:gd name="T81" fmla="*/ 165 h 850"/>
                <a:gd name="T82" fmla="*/ 238 w 509"/>
                <a:gd name="T83" fmla="*/ 254 h 850"/>
                <a:gd name="T84" fmla="*/ 238 w 509"/>
                <a:gd name="T85" fmla="*/ 324 h 850"/>
                <a:gd name="T86" fmla="*/ 254 w 509"/>
                <a:gd name="T87" fmla="*/ 280 h 850"/>
                <a:gd name="T88" fmla="*/ 252 w 509"/>
                <a:gd name="T89" fmla="*/ 233 h 850"/>
                <a:gd name="T90" fmla="*/ 216 w 509"/>
                <a:gd name="T91" fmla="*/ 153 h 850"/>
                <a:gd name="T92" fmla="*/ 165 w 509"/>
                <a:gd name="T93" fmla="*/ 109 h 850"/>
                <a:gd name="T94" fmla="*/ 115 w 509"/>
                <a:gd name="T95" fmla="*/ 77 h 850"/>
                <a:gd name="T96" fmla="*/ 151 w 509"/>
                <a:gd name="T97" fmla="*/ 84 h 850"/>
                <a:gd name="T98" fmla="*/ 179 w 509"/>
                <a:gd name="T99" fmla="*/ 94 h 850"/>
                <a:gd name="T100" fmla="*/ 206 w 509"/>
                <a:gd name="T101" fmla="*/ 98 h 850"/>
                <a:gd name="T102" fmla="*/ 203 w 509"/>
                <a:gd name="T103" fmla="*/ 71 h 850"/>
                <a:gd name="T104" fmla="*/ 170 w 509"/>
                <a:gd name="T105" fmla="*/ 52 h 850"/>
                <a:gd name="T106" fmla="*/ 119 w 509"/>
                <a:gd name="T107" fmla="*/ 32 h 850"/>
                <a:gd name="T108" fmla="*/ 99 w 509"/>
                <a:gd name="T109" fmla="*/ 0 h 8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09"/>
                <a:gd name="T166" fmla="*/ 0 h 850"/>
                <a:gd name="T167" fmla="*/ 509 w 509"/>
                <a:gd name="T168" fmla="*/ 850 h 85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09" h="850">
                  <a:moveTo>
                    <a:pt x="198" y="0"/>
                  </a:moveTo>
                  <a:lnTo>
                    <a:pt x="174" y="49"/>
                  </a:lnTo>
                  <a:lnTo>
                    <a:pt x="139" y="64"/>
                  </a:lnTo>
                  <a:lnTo>
                    <a:pt x="112" y="86"/>
                  </a:lnTo>
                  <a:lnTo>
                    <a:pt x="90" y="114"/>
                  </a:lnTo>
                  <a:lnTo>
                    <a:pt x="73" y="144"/>
                  </a:lnTo>
                  <a:lnTo>
                    <a:pt x="61" y="178"/>
                  </a:lnTo>
                  <a:lnTo>
                    <a:pt x="54" y="214"/>
                  </a:lnTo>
                  <a:lnTo>
                    <a:pt x="49" y="249"/>
                  </a:lnTo>
                  <a:lnTo>
                    <a:pt x="45" y="287"/>
                  </a:lnTo>
                  <a:lnTo>
                    <a:pt x="10" y="407"/>
                  </a:lnTo>
                  <a:lnTo>
                    <a:pt x="0" y="485"/>
                  </a:lnTo>
                  <a:lnTo>
                    <a:pt x="5" y="531"/>
                  </a:lnTo>
                  <a:lnTo>
                    <a:pt x="74" y="550"/>
                  </a:lnTo>
                  <a:lnTo>
                    <a:pt x="101" y="528"/>
                  </a:lnTo>
                  <a:lnTo>
                    <a:pt x="84" y="448"/>
                  </a:lnTo>
                  <a:lnTo>
                    <a:pt x="118" y="467"/>
                  </a:lnTo>
                  <a:lnTo>
                    <a:pt x="118" y="540"/>
                  </a:lnTo>
                  <a:lnTo>
                    <a:pt x="112" y="625"/>
                  </a:lnTo>
                  <a:lnTo>
                    <a:pt x="215" y="850"/>
                  </a:lnTo>
                  <a:lnTo>
                    <a:pt x="438" y="703"/>
                  </a:lnTo>
                  <a:lnTo>
                    <a:pt x="353" y="616"/>
                  </a:lnTo>
                  <a:lnTo>
                    <a:pt x="271" y="431"/>
                  </a:lnTo>
                  <a:lnTo>
                    <a:pt x="315" y="508"/>
                  </a:lnTo>
                  <a:lnTo>
                    <a:pt x="348" y="562"/>
                  </a:lnTo>
                  <a:lnTo>
                    <a:pt x="373" y="540"/>
                  </a:lnTo>
                  <a:lnTo>
                    <a:pt x="341" y="480"/>
                  </a:lnTo>
                  <a:lnTo>
                    <a:pt x="258" y="370"/>
                  </a:lnTo>
                  <a:lnTo>
                    <a:pt x="280" y="343"/>
                  </a:lnTo>
                  <a:lnTo>
                    <a:pt x="336" y="394"/>
                  </a:lnTo>
                  <a:lnTo>
                    <a:pt x="315" y="334"/>
                  </a:lnTo>
                  <a:lnTo>
                    <a:pt x="266" y="302"/>
                  </a:lnTo>
                  <a:lnTo>
                    <a:pt x="246" y="283"/>
                  </a:lnTo>
                  <a:lnTo>
                    <a:pt x="230" y="261"/>
                  </a:lnTo>
                  <a:lnTo>
                    <a:pt x="220" y="243"/>
                  </a:lnTo>
                  <a:lnTo>
                    <a:pt x="217" y="226"/>
                  </a:lnTo>
                  <a:lnTo>
                    <a:pt x="220" y="216"/>
                  </a:lnTo>
                  <a:lnTo>
                    <a:pt x="234" y="214"/>
                  </a:lnTo>
                  <a:lnTo>
                    <a:pt x="256" y="222"/>
                  </a:lnTo>
                  <a:lnTo>
                    <a:pt x="288" y="246"/>
                  </a:lnTo>
                  <a:lnTo>
                    <a:pt x="390" y="329"/>
                  </a:lnTo>
                  <a:lnTo>
                    <a:pt x="477" y="508"/>
                  </a:lnTo>
                  <a:lnTo>
                    <a:pt x="477" y="647"/>
                  </a:lnTo>
                  <a:lnTo>
                    <a:pt x="509" y="560"/>
                  </a:lnTo>
                  <a:lnTo>
                    <a:pt x="504" y="467"/>
                  </a:lnTo>
                  <a:lnTo>
                    <a:pt x="432" y="305"/>
                  </a:lnTo>
                  <a:lnTo>
                    <a:pt x="331" y="219"/>
                  </a:lnTo>
                  <a:lnTo>
                    <a:pt x="230" y="154"/>
                  </a:lnTo>
                  <a:lnTo>
                    <a:pt x="303" y="168"/>
                  </a:lnTo>
                  <a:lnTo>
                    <a:pt x="358" y="187"/>
                  </a:lnTo>
                  <a:lnTo>
                    <a:pt x="412" y="195"/>
                  </a:lnTo>
                  <a:lnTo>
                    <a:pt x="407" y="141"/>
                  </a:lnTo>
                  <a:lnTo>
                    <a:pt x="341" y="103"/>
                  </a:lnTo>
                  <a:lnTo>
                    <a:pt x="239" y="64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6" name="Freeform 195"/>
            <p:cNvSpPr>
              <a:spLocks noChangeAspect="1"/>
            </p:cNvSpPr>
            <p:nvPr/>
          </p:nvSpPr>
          <p:spPr bwMode="auto">
            <a:xfrm>
              <a:off x="1441" y="2602"/>
              <a:ext cx="67" cy="172"/>
            </a:xfrm>
            <a:custGeom>
              <a:avLst/>
              <a:gdLst>
                <a:gd name="T0" fmla="*/ 0 w 134"/>
                <a:gd name="T1" fmla="*/ 8 h 345"/>
                <a:gd name="T2" fmla="*/ 0 w 134"/>
                <a:gd name="T3" fmla="*/ 86 h 345"/>
                <a:gd name="T4" fmla="*/ 5 w 134"/>
                <a:gd name="T5" fmla="*/ 119 h 345"/>
                <a:gd name="T6" fmla="*/ 29 w 134"/>
                <a:gd name="T7" fmla="*/ 148 h 345"/>
                <a:gd name="T8" fmla="*/ 29 w 134"/>
                <a:gd name="T9" fmla="*/ 172 h 345"/>
                <a:gd name="T10" fmla="*/ 58 w 134"/>
                <a:gd name="T11" fmla="*/ 167 h 345"/>
                <a:gd name="T12" fmla="*/ 58 w 134"/>
                <a:gd name="T13" fmla="*/ 151 h 345"/>
                <a:gd name="T14" fmla="*/ 23 w 134"/>
                <a:gd name="T15" fmla="*/ 119 h 345"/>
                <a:gd name="T16" fmla="*/ 18 w 134"/>
                <a:gd name="T17" fmla="*/ 83 h 345"/>
                <a:gd name="T18" fmla="*/ 43 w 134"/>
                <a:gd name="T19" fmla="*/ 119 h 345"/>
                <a:gd name="T20" fmla="*/ 67 w 134"/>
                <a:gd name="T21" fmla="*/ 126 h 345"/>
                <a:gd name="T22" fmla="*/ 43 w 134"/>
                <a:gd name="T23" fmla="*/ 94 h 345"/>
                <a:gd name="T24" fmla="*/ 26 w 134"/>
                <a:gd name="T25" fmla="*/ 69 h 345"/>
                <a:gd name="T26" fmla="*/ 42 w 134"/>
                <a:gd name="T27" fmla="*/ 51 h 345"/>
                <a:gd name="T28" fmla="*/ 34 w 134"/>
                <a:gd name="T29" fmla="*/ 37 h 345"/>
                <a:gd name="T30" fmla="*/ 18 w 134"/>
                <a:gd name="T31" fmla="*/ 46 h 345"/>
                <a:gd name="T32" fmla="*/ 18 w 134"/>
                <a:gd name="T33" fmla="*/ 0 h 345"/>
                <a:gd name="T34" fmla="*/ 0 w 134"/>
                <a:gd name="T35" fmla="*/ 8 h 3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4"/>
                <a:gd name="T55" fmla="*/ 0 h 345"/>
                <a:gd name="T56" fmla="*/ 134 w 134"/>
                <a:gd name="T57" fmla="*/ 345 h 34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4" h="345">
                  <a:moveTo>
                    <a:pt x="0" y="17"/>
                  </a:moveTo>
                  <a:lnTo>
                    <a:pt x="0" y="173"/>
                  </a:lnTo>
                  <a:lnTo>
                    <a:pt x="10" y="238"/>
                  </a:lnTo>
                  <a:lnTo>
                    <a:pt x="59" y="296"/>
                  </a:lnTo>
                  <a:lnTo>
                    <a:pt x="59" y="345"/>
                  </a:lnTo>
                  <a:lnTo>
                    <a:pt x="117" y="335"/>
                  </a:lnTo>
                  <a:lnTo>
                    <a:pt x="117" y="302"/>
                  </a:lnTo>
                  <a:lnTo>
                    <a:pt x="47" y="238"/>
                  </a:lnTo>
                  <a:lnTo>
                    <a:pt x="37" y="167"/>
                  </a:lnTo>
                  <a:lnTo>
                    <a:pt x="86" y="238"/>
                  </a:lnTo>
                  <a:lnTo>
                    <a:pt x="134" y="253"/>
                  </a:lnTo>
                  <a:lnTo>
                    <a:pt x="86" y="189"/>
                  </a:lnTo>
                  <a:lnTo>
                    <a:pt x="52" y="139"/>
                  </a:lnTo>
                  <a:lnTo>
                    <a:pt x="84" y="102"/>
                  </a:lnTo>
                  <a:lnTo>
                    <a:pt x="69" y="75"/>
                  </a:lnTo>
                  <a:lnTo>
                    <a:pt x="37" y="92"/>
                  </a:lnTo>
                  <a:lnTo>
                    <a:pt x="37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7" name="Freeform 196"/>
            <p:cNvSpPr>
              <a:spLocks noChangeAspect="1"/>
            </p:cNvSpPr>
            <p:nvPr/>
          </p:nvSpPr>
          <p:spPr bwMode="auto">
            <a:xfrm>
              <a:off x="1409" y="2388"/>
              <a:ext cx="555" cy="787"/>
            </a:xfrm>
            <a:custGeom>
              <a:avLst/>
              <a:gdLst>
                <a:gd name="T0" fmla="*/ 142 w 1112"/>
                <a:gd name="T1" fmla="*/ 0 h 1574"/>
                <a:gd name="T2" fmla="*/ 93 w 1112"/>
                <a:gd name="T3" fmla="*/ 14 h 1574"/>
                <a:gd name="T4" fmla="*/ 59 w 1112"/>
                <a:gd name="T5" fmla="*/ 45 h 1574"/>
                <a:gd name="T6" fmla="*/ 36 w 1112"/>
                <a:gd name="T7" fmla="*/ 87 h 1574"/>
                <a:gd name="T8" fmla="*/ 23 w 1112"/>
                <a:gd name="T9" fmla="*/ 138 h 1574"/>
                <a:gd name="T10" fmla="*/ 14 w 1112"/>
                <a:gd name="T11" fmla="*/ 195 h 1574"/>
                <a:gd name="T12" fmla="*/ 9 w 1112"/>
                <a:gd name="T13" fmla="*/ 253 h 1574"/>
                <a:gd name="T14" fmla="*/ 3 w 1112"/>
                <a:gd name="T15" fmla="*/ 311 h 1574"/>
                <a:gd name="T16" fmla="*/ 0 w 1112"/>
                <a:gd name="T17" fmla="*/ 450 h 1574"/>
                <a:gd name="T18" fmla="*/ 7 w 1112"/>
                <a:gd name="T19" fmla="*/ 583 h 1574"/>
                <a:gd name="T20" fmla="*/ 4 w 1112"/>
                <a:gd name="T21" fmla="*/ 637 h 1574"/>
                <a:gd name="T22" fmla="*/ 12 w 1112"/>
                <a:gd name="T23" fmla="*/ 680 h 1574"/>
                <a:gd name="T24" fmla="*/ 30 w 1112"/>
                <a:gd name="T25" fmla="*/ 714 h 1574"/>
                <a:gd name="T26" fmla="*/ 57 w 1112"/>
                <a:gd name="T27" fmla="*/ 738 h 1574"/>
                <a:gd name="T28" fmla="*/ 89 w 1112"/>
                <a:gd name="T29" fmla="*/ 755 h 1574"/>
                <a:gd name="T30" fmla="*/ 126 w 1112"/>
                <a:gd name="T31" fmla="*/ 768 h 1574"/>
                <a:gd name="T32" fmla="*/ 168 w 1112"/>
                <a:gd name="T33" fmla="*/ 776 h 1574"/>
                <a:gd name="T34" fmla="*/ 212 w 1112"/>
                <a:gd name="T35" fmla="*/ 782 h 1574"/>
                <a:gd name="T36" fmla="*/ 258 w 1112"/>
                <a:gd name="T37" fmla="*/ 786 h 1574"/>
                <a:gd name="T38" fmla="*/ 304 w 1112"/>
                <a:gd name="T39" fmla="*/ 787 h 1574"/>
                <a:gd name="T40" fmla="*/ 350 w 1112"/>
                <a:gd name="T41" fmla="*/ 787 h 1574"/>
                <a:gd name="T42" fmla="*/ 394 w 1112"/>
                <a:gd name="T43" fmla="*/ 787 h 1574"/>
                <a:gd name="T44" fmla="*/ 365 w 1112"/>
                <a:gd name="T45" fmla="*/ 450 h 1574"/>
                <a:gd name="T46" fmla="*/ 318 w 1112"/>
                <a:gd name="T47" fmla="*/ 126 h 1574"/>
                <a:gd name="T48" fmla="*/ 321 w 1112"/>
                <a:gd name="T49" fmla="*/ 196 h 1574"/>
                <a:gd name="T50" fmla="*/ 265 w 1112"/>
                <a:gd name="T51" fmla="*/ 140 h 1574"/>
                <a:gd name="T52" fmla="*/ 220 w 1112"/>
                <a:gd name="T53" fmla="*/ 60 h 1574"/>
                <a:gd name="T54" fmla="*/ 259 w 1112"/>
                <a:gd name="T55" fmla="*/ 196 h 1574"/>
                <a:gd name="T56" fmla="*/ 273 w 1112"/>
                <a:gd name="T57" fmla="*/ 255 h 1574"/>
                <a:gd name="T58" fmla="*/ 276 w 1112"/>
                <a:gd name="T59" fmla="*/ 298 h 1574"/>
                <a:gd name="T60" fmla="*/ 265 w 1112"/>
                <a:gd name="T61" fmla="*/ 339 h 1574"/>
                <a:gd name="T62" fmla="*/ 244 w 1112"/>
                <a:gd name="T63" fmla="*/ 397 h 1574"/>
                <a:gd name="T64" fmla="*/ 87 w 1112"/>
                <a:gd name="T65" fmla="*/ 437 h 1574"/>
                <a:gd name="T66" fmla="*/ 31 w 1112"/>
                <a:gd name="T67" fmla="*/ 235 h 1574"/>
                <a:gd name="T68" fmla="*/ 38 w 1112"/>
                <a:gd name="T69" fmla="*/ 170 h 1574"/>
                <a:gd name="T70" fmla="*/ 45 w 1112"/>
                <a:gd name="T71" fmla="*/ 115 h 1574"/>
                <a:gd name="T72" fmla="*/ 56 w 1112"/>
                <a:gd name="T73" fmla="*/ 73 h 1574"/>
                <a:gd name="T74" fmla="*/ 75 w 1112"/>
                <a:gd name="T75" fmla="*/ 43 h 1574"/>
                <a:gd name="T76" fmla="*/ 97 w 1112"/>
                <a:gd name="T77" fmla="*/ 29 h 1574"/>
                <a:gd name="T78" fmla="*/ 125 w 1112"/>
                <a:gd name="T79" fmla="*/ 22 h 1574"/>
                <a:gd name="T80" fmla="*/ 162 w 1112"/>
                <a:gd name="T81" fmla="*/ 22 h 1574"/>
                <a:gd name="T82" fmla="*/ 209 w 1112"/>
                <a:gd name="T83" fmla="*/ 29 h 1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12"/>
                <a:gd name="T127" fmla="*/ 0 h 1574"/>
                <a:gd name="T128" fmla="*/ 1112 w 1112"/>
                <a:gd name="T129" fmla="*/ 1574 h 157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12" h="1574">
                  <a:moveTo>
                    <a:pt x="345" y="0"/>
                  </a:moveTo>
                  <a:lnTo>
                    <a:pt x="284" y="0"/>
                  </a:lnTo>
                  <a:lnTo>
                    <a:pt x="231" y="10"/>
                  </a:lnTo>
                  <a:lnTo>
                    <a:pt x="187" y="29"/>
                  </a:lnTo>
                  <a:lnTo>
                    <a:pt x="149" y="56"/>
                  </a:lnTo>
                  <a:lnTo>
                    <a:pt x="119" y="89"/>
                  </a:lnTo>
                  <a:lnTo>
                    <a:pt x="93" y="129"/>
                  </a:lnTo>
                  <a:lnTo>
                    <a:pt x="73" y="173"/>
                  </a:lnTo>
                  <a:lnTo>
                    <a:pt x="58" y="223"/>
                  </a:lnTo>
                  <a:lnTo>
                    <a:pt x="46" y="275"/>
                  </a:lnTo>
                  <a:lnTo>
                    <a:pt x="37" y="331"/>
                  </a:lnTo>
                  <a:lnTo>
                    <a:pt x="29" y="389"/>
                  </a:lnTo>
                  <a:lnTo>
                    <a:pt x="24" y="447"/>
                  </a:lnTo>
                  <a:lnTo>
                    <a:pt x="19" y="506"/>
                  </a:lnTo>
                  <a:lnTo>
                    <a:pt x="14" y="564"/>
                  </a:lnTo>
                  <a:lnTo>
                    <a:pt x="7" y="622"/>
                  </a:lnTo>
                  <a:lnTo>
                    <a:pt x="0" y="676"/>
                  </a:lnTo>
                  <a:lnTo>
                    <a:pt x="0" y="900"/>
                  </a:lnTo>
                  <a:lnTo>
                    <a:pt x="22" y="1026"/>
                  </a:lnTo>
                  <a:lnTo>
                    <a:pt x="15" y="1165"/>
                  </a:lnTo>
                  <a:lnTo>
                    <a:pt x="9" y="1223"/>
                  </a:lnTo>
                  <a:lnTo>
                    <a:pt x="9" y="1274"/>
                  </a:lnTo>
                  <a:lnTo>
                    <a:pt x="14" y="1319"/>
                  </a:lnTo>
                  <a:lnTo>
                    <a:pt x="25" y="1360"/>
                  </a:lnTo>
                  <a:lnTo>
                    <a:pt x="41" y="1398"/>
                  </a:lnTo>
                  <a:lnTo>
                    <a:pt x="61" y="1428"/>
                  </a:lnTo>
                  <a:lnTo>
                    <a:pt x="87" y="1454"/>
                  </a:lnTo>
                  <a:lnTo>
                    <a:pt x="115" y="1476"/>
                  </a:lnTo>
                  <a:lnTo>
                    <a:pt x="146" y="1494"/>
                  </a:lnTo>
                  <a:lnTo>
                    <a:pt x="178" y="1510"/>
                  </a:lnTo>
                  <a:lnTo>
                    <a:pt x="216" y="1523"/>
                  </a:lnTo>
                  <a:lnTo>
                    <a:pt x="253" y="1535"/>
                  </a:lnTo>
                  <a:lnTo>
                    <a:pt x="294" y="1544"/>
                  </a:lnTo>
                  <a:lnTo>
                    <a:pt x="336" y="1552"/>
                  </a:lnTo>
                  <a:lnTo>
                    <a:pt x="380" y="1559"/>
                  </a:lnTo>
                  <a:lnTo>
                    <a:pt x="424" y="1564"/>
                  </a:lnTo>
                  <a:lnTo>
                    <a:pt x="470" y="1567"/>
                  </a:lnTo>
                  <a:lnTo>
                    <a:pt x="516" y="1571"/>
                  </a:lnTo>
                  <a:lnTo>
                    <a:pt x="564" y="1572"/>
                  </a:lnTo>
                  <a:lnTo>
                    <a:pt x="609" y="1574"/>
                  </a:lnTo>
                  <a:lnTo>
                    <a:pt x="655" y="1574"/>
                  </a:lnTo>
                  <a:lnTo>
                    <a:pt x="701" y="1574"/>
                  </a:lnTo>
                  <a:lnTo>
                    <a:pt x="745" y="1574"/>
                  </a:lnTo>
                  <a:lnTo>
                    <a:pt x="789" y="1574"/>
                  </a:lnTo>
                  <a:lnTo>
                    <a:pt x="1112" y="1391"/>
                  </a:lnTo>
                  <a:lnTo>
                    <a:pt x="732" y="900"/>
                  </a:lnTo>
                  <a:lnTo>
                    <a:pt x="703" y="542"/>
                  </a:lnTo>
                  <a:lnTo>
                    <a:pt x="638" y="252"/>
                  </a:lnTo>
                  <a:lnTo>
                    <a:pt x="584" y="116"/>
                  </a:lnTo>
                  <a:lnTo>
                    <a:pt x="643" y="391"/>
                  </a:lnTo>
                  <a:lnTo>
                    <a:pt x="581" y="391"/>
                  </a:lnTo>
                  <a:lnTo>
                    <a:pt x="530" y="279"/>
                  </a:lnTo>
                  <a:lnTo>
                    <a:pt x="499" y="172"/>
                  </a:lnTo>
                  <a:lnTo>
                    <a:pt x="441" y="121"/>
                  </a:lnTo>
                  <a:lnTo>
                    <a:pt x="492" y="241"/>
                  </a:lnTo>
                  <a:lnTo>
                    <a:pt x="519" y="391"/>
                  </a:lnTo>
                  <a:lnTo>
                    <a:pt x="536" y="457"/>
                  </a:lnTo>
                  <a:lnTo>
                    <a:pt x="547" y="511"/>
                  </a:lnTo>
                  <a:lnTo>
                    <a:pt x="552" y="555"/>
                  </a:lnTo>
                  <a:lnTo>
                    <a:pt x="552" y="595"/>
                  </a:lnTo>
                  <a:lnTo>
                    <a:pt x="545" y="634"/>
                  </a:lnTo>
                  <a:lnTo>
                    <a:pt x="531" y="678"/>
                  </a:lnTo>
                  <a:lnTo>
                    <a:pt x="513" y="730"/>
                  </a:lnTo>
                  <a:lnTo>
                    <a:pt x="489" y="795"/>
                  </a:lnTo>
                  <a:lnTo>
                    <a:pt x="299" y="900"/>
                  </a:lnTo>
                  <a:lnTo>
                    <a:pt x="175" y="875"/>
                  </a:lnTo>
                  <a:lnTo>
                    <a:pt x="48" y="724"/>
                  </a:lnTo>
                  <a:lnTo>
                    <a:pt x="63" y="471"/>
                  </a:lnTo>
                  <a:lnTo>
                    <a:pt x="70" y="403"/>
                  </a:lnTo>
                  <a:lnTo>
                    <a:pt x="76" y="340"/>
                  </a:lnTo>
                  <a:lnTo>
                    <a:pt x="83" y="282"/>
                  </a:lnTo>
                  <a:lnTo>
                    <a:pt x="90" y="231"/>
                  </a:lnTo>
                  <a:lnTo>
                    <a:pt x="100" y="185"/>
                  </a:lnTo>
                  <a:lnTo>
                    <a:pt x="112" y="145"/>
                  </a:lnTo>
                  <a:lnTo>
                    <a:pt x="129" y="112"/>
                  </a:lnTo>
                  <a:lnTo>
                    <a:pt x="151" y="85"/>
                  </a:lnTo>
                  <a:lnTo>
                    <a:pt x="170" y="70"/>
                  </a:lnTo>
                  <a:lnTo>
                    <a:pt x="194" y="58"/>
                  </a:lnTo>
                  <a:lnTo>
                    <a:pt x="219" y="50"/>
                  </a:lnTo>
                  <a:lnTo>
                    <a:pt x="250" y="44"/>
                  </a:lnTo>
                  <a:lnTo>
                    <a:pt x="285" y="43"/>
                  </a:lnTo>
                  <a:lnTo>
                    <a:pt x="324" y="44"/>
                  </a:lnTo>
                  <a:lnTo>
                    <a:pt x="368" y="50"/>
                  </a:lnTo>
                  <a:lnTo>
                    <a:pt x="418" y="58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8" name="Freeform 197"/>
            <p:cNvSpPr>
              <a:spLocks noChangeAspect="1"/>
            </p:cNvSpPr>
            <p:nvPr/>
          </p:nvSpPr>
          <p:spPr bwMode="auto">
            <a:xfrm>
              <a:off x="1553" y="1518"/>
              <a:ext cx="1138" cy="1716"/>
            </a:xfrm>
            <a:custGeom>
              <a:avLst/>
              <a:gdLst>
                <a:gd name="T0" fmla="*/ 0 w 2276"/>
                <a:gd name="T1" fmla="*/ 1714 h 3433"/>
                <a:gd name="T2" fmla="*/ 948 w 2276"/>
                <a:gd name="T3" fmla="*/ 0 h 3433"/>
                <a:gd name="T4" fmla="*/ 1138 w 2276"/>
                <a:gd name="T5" fmla="*/ 0 h 3433"/>
                <a:gd name="T6" fmla="*/ 1138 w 2276"/>
                <a:gd name="T7" fmla="*/ 1716 h 3433"/>
                <a:gd name="T8" fmla="*/ 0 w 2276"/>
                <a:gd name="T9" fmla="*/ 1714 h 34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76"/>
                <a:gd name="T16" fmla="*/ 0 h 3433"/>
                <a:gd name="T17" fmla="*/ 2276 w 2276"/>
                <a:gd name="T18" fmla="*/ 3433 h 34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76" h="3433">
                  <a:moveTo>
                    <a:pt x="0" y="3428"/>
                  </a:moveTo>
                  <a:lnTo>
                    <a:pt x="1897" y="0"/>
                  </a:lnTo>
                  <a:lnTo>
                    <a:pt x="2276" y="0"/>
                  </a:lnTo>
                  <a:lnTo>
                    <a:pt x="2276" y="3433"/>
                  </a:lnTo>
                  <a:lnTo>
                    <a:pt x="0" y="3428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9" name="Freeform 198"/>
            <p:cNvSpPr>
              <a:spLocks noChangeAspect="1"/>
            </p:cNvSpPr>
            <p:nvPr/>
          </p:nvSpPr>
          <p:spPr bwMode="auto">
            <a:xfrm>
              <a:off x="1959" y="1518"/>
              <a:ext cx="672" cy="1715"/>
            </a:xfrm>
            <a:custGeom>
              <a:avLst/>
              <a:gdLst>
                <a:gd name="T0" fmla="*/ 624 w 1342"/>
                <a:gd name="T1" fmla="*/ 0 h 3431"/>
                <a:gd name="T2" fmla="*/ 0 w 1342"/>
                <a:gd name="T3" fmla="*/ 1715 h 3431"/>
                <a:gd name="T4" fmla="*/ 548 w 1342"/>
                <a:gd name="T5" fmla="*/ 1715 h 3431"/>
                <a:gd name="T6" fmla="*/ 672 w 1342"/>
                <a:gd name="T7" fmla="*/ 0 h 3431"/>
                <a:gd name="T8" fmla="*/ 624 w 1342"/>
                <a:gd name="T9" fmla="*/ 0 h 34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2"/>
                <a:gd name="T16" fmla="*/ 0 h 3431"/>
                <a:gd name="T17" fmla="*/ 1342 w 1342"/>
                <a:gd name="T18" fmla="*/ 3431 h 34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2" h="3431">
                  <a:moveTo>
                    <a:pt x="1246" y="0"/>
                  </a:moveTo>
                  <a:lnTo>
                    <a:pt x="0" y="3431"/>
                  </a:lnTo>
                  <a:lnTo>
                    <a:pt x="1095" y="3431"/>
                  </a:lnTo>
                  <a:lnTo>
                    <a:pt x="1342" y="0"/>
                  </a:lnTo>
                  <a:lnTo>
                    <a:pt x="1246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0" name="Freeform 199"/>
            <p:cNvSpPr>
              <a:spLocks noChangeAspect="1"/>
            </p:cNvSpPr>
            <p:nvPr/>
          </p:nvSpPr>
          <p:spPr bwMode="auto">
            <a:xfrm>
              <a:off x="1505" y="2029"/>
              <a:ext cx="249" cy="235"/>
            </a:xfrm>
            <a:custGeom>
              <a:avLst/>
              <a:gdLst>
                <a:gd name="T0" fmla="*/ 244 w 497"/>
                <a:gd name="T1" fmla="*/ 87 h 468"/>
                <a:gd name="T2" fmla="*/ 179 w 497"/>
                <a:gd name="T3" fmla="*/ 15 h 468"/>
                <a:gd name="T4" fmla="*/ 158 w 497"/>
                <a:gd name="T5" fmla="*/ 0 h 468"/>
                <a:gd name="T6" fmla="*/ 120 w 497"/>
                <a:gd name="T7" fmla="*/ 4 h 468"/>
                <a:gd name="T8" fmla="*/ 101 w 497"/>
                <a:gd name="T9" fmla="*/ 10 h 468"/>
                <a:gd name="T10" fmla="*/ 85 w 497"/>
                <a:gd name="T11" fmla="*/ 19 h 468"/>
                <a:gd name="T12" fmla="*/ 71 w 497"/>
                <a:gd name="T13" fmla="*/ 29 h 468"/>
                <a:gd name="T14" fmla="*/ 59 w 497"/>
                <a:gd name="T15" fmla="*/ 40 h 468"/>
                <a:gd name="T16" fmla="*/ 49 w 497"/>
                <a:gd name="T17" fmla="*/ 53 h 468"/>
                <a:gd name="T18" fmla="*/ 40 w 497"/>
                <a:gd name="T19" fmla="*/ 65 h 468"/>
                <a:gd name="T20" fmla="*/ 33 w 497"/>
                <a:gd name="T21" fmla="*/ 77 h 468"/>
                <a:gd name="T22" fmla="*/ 26 w 497"/>
                <a:gd name="T23" fmla="*/ 88 h 468"/>
                <a:gd name="T24" fmla="*/ 10 w 497"/>
                <a:gd name="T25" fmla="*/ 125 h 468"/>
                <a:gd name="T26" fmla="*/ 2 w 497"/>
                <a:gd name="T27" fmla="*/ 165 h 468"/>
                <a:gd name="T28" fmla="*/ 0 w 497"/>
                <a:gd name="T29" fmla="*/ 219 h 468"/>
                <a:gd name="T30" fmla="*/ 13 w 497"/>
                <a:gd name="T31" fmla="*/ 235 h 468"/>
                <a:gd name="T32" fmla="*/ 21 w 497"/>
                <a:gd name="T33" fmla="*/ 235 h 468"/>
                <a:gd name="T34" fmla="*/ 72 w 497"/>
                <a:gd name="T35" fmla="*/ 176 h 468"/>
                <a:gd name="T36" fmla="*/ 106 w 497"/>
                <a:gd name="T37" fmla="*/ 166 h 468"/>
                <a:gd name="T38" fmla="*/ 134 w 497"/>
                <a:gd name="T39" fmla="*/ 171 h 468"/>
                <a:gd name="T40" fmla="*/ 157 w 497"/>
                <a:gd name="T41" fmla="*/ 162 h 468"/>
                <a:gd name="T42" fmla="*/ 185 w 497"/>
                <a:gd name="T43" fmla="*/ 143 h 468"/>
                <a:gd name="T44" fmla="*/ 249 w 497"/>
                <a:gd name="T45" fmla="*/ 94 h 468"/>
                <a:gd name="T46" fmla="*/ 244 w 497"/>
                <a:gd name="T47" fmla="*/ 87 h 46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97"/>
                <a:gd name="T73" fmla="*/ 0 h 468"/>
                <a:gd name="T74" fmla="*/ 497 w 497"/>
                <a:gd name="T75" fmla="*/ 468 h 46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97" h="468">
                  <a:moveTo>
                    <a:pt x="487" y="173"/>
                  </a:moveTo>
                  <a:lnTo>
                    <a:pt x="358" y="29"/>
                  </a:lnTo>
                  <a:lnTo>
                    <a:pt x="315" y="0"/>
                  </a:lnTo>
                  <a:lnTo>
                    <a:pt x="239" y="7"/>
                  </a:lnTo>
                  <a:lnTo>
                    <a:pt x="202" y="20"/>
                  </a:lnTo>
                  <a:lnTo>
                    <a:pt x="169" y="37"/>
                  </a:lnTo>
                  <a:lnTo>
                    <a:pt x="142" y="58"/>
                  </a:lnTo>
                  <a:lnTo>
                    <a:pt x="118" y="80"/>
                  </a:lnTo>
                  <a:lnTo>
                    <a:pt x="98" y="105"/>
                  </a:lnTo>
                  <a:lnTo>
                    <a:pt x="79" y="129"/>
                  </a:lnTo>
                  <a:lnTo>
                    <a:pt x="66" y="153"/>
                  </a:lnTo>
                  <a:lnTo>
                    <a:pt x="52" y="175"/>
                  </a:lnTo>
                  <a:lnTo>
                    <a:pt x="20" y="249"/>
                  </a:lnTo>
                  <a:lnTo>
                    <a:pt x="3" y="329"/>
                  </a:lnTo>
                  <a:lnTo>
                    <a:pt x="0" y="436"/>
                  </a:lnTo>
                  <a:lnTo>
                    <a:pt x="25" y="468"/>
                  </a:lnTo>
                  <a:lnTo>
                    <a:pt x="42" y="468"/>
                  </a:lnTo>
                  <a:lnTo>
                    <a:pt x="144" y="351"/>
                  </a:lnTo>
                  <a:lnTo>
                    <a:pt x="212" y="331"/>
                  </a:lnTo>
                  <a:lnTo>
                    <a:pt x="268" y="341"/>
                  </a:lnTo>
                  <a:lnTo>
                    <a:pt x="314" y="322"/>
                  </a:lnTo>
                  <a:lnTo>
                    <a:pt x="370" y="285"/>
                  </a:lnTo>
                  <a:lnTo>
                    <a:pt x="497" y="188"/>
                  </a:lnTo>
                  <a:lnTo>
                    <a:pt x="487" y="173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1" name="Freeform 200"/>
            <p:cNvSpPr>
              <a:spLocks noChangeAspect="1"/>
            </p:cNvSpPr>
            <p:nvPr/>
          </p:nvSpPr>
          <p:spPr bwMode="auto">
            <a:xfrm>
              <a:off x="1502" y="2036"/>
              <a:ext cx="220" cy="229"/>
            </a:xfrm>
            <a:custGeom>
              <a:avLst/>
              <a:gdLst>
                <a:gd name="T0" fmla="*/ 111 w 439"/>
                <a:gd name="T1" fmla="*/ 6 h 457"/>
                <a:gd name="T2" fmla="*/ 52 w 439"/>
                <a:gd name="T3" fmla="*/ 43 h 457"/>
                <a:gd name="T4" fmla="*/ 10 w 439"/>
                <a:gd name="T5" fmla="*/ 129 h 457"/>
                <a:gd name="T6" fmla="*/ 8 w 439"/>
                <a:gd name="T7" fmla="*/ 143 h 457"/>
                <a:gd name="T8" fmla="*/ 4 w 439"/>
                <a:gd name="T9" fmla="*/ 156 h 457"/>
                <a:gd name="T10" fmla="*/ 2 w 439"/>
                <a:gd name="T11" fmla="*/ 169 h 457"/>
                <a:gd name="T12" fmla="*/ 0 w 439"/>
                <a:gd name="T13" fmla="*/ 183 h 457"/>
                <a:gd name="T14" fmla="*/ 0 w 439"/>
                <a:gd name="T15" fmla="*/ 196 h 457"/>
                <a:gd name="T16" fmla="*/ 4 w 439"/>
                <a:gd name="T17" fmla="*/ 208 h 457"/>
                <a:gd name="T18" fmla="*/ 9 w 439"/>
                <a:gd name="T19" fmla="*/ 219 h 457"/>
                <a:gd name="T20" fmla="*/ 19 w 439"/>
                <a:gd name="T21" fmla="*/ 229 h 457"/>
                <a:gd name="T22" fmla="*/ 52 w 439"/>
                <a:gd name="T23" fmla="*/ 201 h 457"/>
                <a:gd name="T24" fmla="*/ 76 w 439"/>
                <a:gd name="T25" fmla="*/ 162 h 457"/>
                <a:gd name="T26" fmla="*/ 88 w 439"/>
                <a:gd name="T27" fmla="*/ 126 h 457"/>
                <a:gd name="T28" fmla="*/ 95 w 439"/>
                <a:gd name="T29" fmla="*/ 97 h 457"/>
                <a:gd name="T30" fmla="*/ 133 w 439"/>
                <a:gd name="T31" fmla="*/ 37 h 457"/>
                <a:gd name="T32" fmla="*/ 105 w 439"/>
                <a:gd name="T33" fmla="*/ 101 h 457"/>
                <a:gd name="T34" fmla="*/ 89 w 439"/>
                <a:gd name="T35" fmla="*/ 162 h 457"/>
                <a:gd name="T36" fmla="*/ 111 w 439"/>
                <a:gd name="T37" fmla="*/ 153 h 457"/>
                <a:gd name="T38" fmla="*/ 161 w 439"/>
                <a:gd name="T39" fmla="*/ 116 h 457"/>
                <a:gd name="T40" fmla="*/ 143 w 439"/>
                <a:gd name="T41" fmla="*/ 143 h 457"/>
                <a:gd name="T42" fmla="*/ 132 w 439"/>
                <a:gd name="T43" fmla="*/ 157 h 457"/>
                <a:gd name="T44" fmla="*/ 153 w 439"/>
                <a:gd name="T45" fmla="*/ 147 h 457"/>
                <a:gd name="T46" fmla="*/ 211 w 439"/>
                <a:gd name="T47" fmla="*/ 115 h 457"/>
                <a:gd name="T48" fmla="*/ 220 w 439"/>
                <a:gd name="T49" fmla="*/ 91 h 457"/>
                <a:gd name="T50" fmla="*/ 183 w 439"/>
                <a:gd name="T51" fmla="*/ 51 h 457"/>
                <a:gd name="T52" fmla="*/ 161 w 439"/>
                <a:gd name="T53" fmla="*/ 27 h 457"/>
                <a:gd name="T54" fmla="*/ 143 w 439"/>
                <a:gd name="T55" fmla="*/ 16 h 457"/>
                <a:gd name="T56" fmla="*/ 124 w 439"/>
                <a:gd name="T57" fmla="*/ 26 h 457"/>
                <a:gd name="T58" fmla="*/ 132 w 439"/>
                <a:gd name="T59" fmla="*/ 14 h 457"/>
                <a:gd name="T60" fmla="*/ 150 w 439"/>
                <a:gd name="T61" fmla="*/ 14 h 457"/>
                <a:gd name="T62" fmla="*/ 165 w 439"/>
                <a:gd name="T63" fmla="*/ 16 h 457"/>
                <a:gd name="T64" fmla="*/ 154 w 439"/>
                <a:gd name="T65" fmla="*/ 0 h 457"/>
                <a:gd name="T66" fmla="*/ 111 w 439"/>
                <a:gd name="T67" fmla="*/ 6 h 45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39"/>
                <a:gd name="T103" fmla="*/ 0 h 457"/>
                <a:gd name="T104" fmla="*/ 439 w 439"/>
                <a:gd name="T105" fmla="*/ 457 h 45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39" h="457">
                  <a:moveTo>
                    <a:pt x="222" y="11"/>
                  </a:moveTo>
                  <a:lnTo>
                    <a:pt x="103" y="85"/>
                  </a:lnTo>
                  <a:lnTo>
                    <a:pt x="20" y="258"/>
                  </a:lnTo>
                  <a:lnTo>
                    <a:pt x="15" y="286"/>
                  </a:lnTo>
                  <a:lnTo>
                    <a:pt x="8" y="311"/>
                  </a:lnTo>
                  <a:lnTo>
                    <a:pt x="3" y="338"/>
                  </a:lnTo>
                  <a:lnTo>
                    <a:pt x="0" y="365"/>
                  </a:lnTo>
                  <a:lnTo>
                    <a:pt x="0" y="391"/>
                  </a:lnTo>
                  <a:lnTo>
                    <a:pt x="7" y="415"/>
                  </a:lnTo>
                  <a:lnTo>
                    <a:pt x="18" y="437"/>
                  </a:lnTo>
                  <a:lnTo>
                    <a:pt x="37" y="457"/>
                  </a:lnTo>
                  <a:lnTo>
                    <a:pt x="103" y="401"/>
                  </a:lnTo>
                  <a:lnTo>
                    <a:pt x="151" y="323"/>
                  </a:lnTo>
                  <a:lnTo>
                    <a:pt x="176" y="252"/>
                  </a:lnTo>
                  <a:lnTo>
                    <a:pt x="190" y="194"/>
                  </a:lnTo>
                  <a:lnTo>
                    <a:pt x="265" y="73"/>
                  </a:lnTo>
                  <a:lnTo>
                    <a:pt x="209" y="202"/>
                  </a:lnTo>
                  <a:lnTo>
                    <a:pt x="178" y="323"/>
                  </a:lnTo>
                  <a:lnTo>
                    <a:pt x="222" y="306"/>
                  </a:lnTo>
                  <a:lnTo>
                    <a:pt x="322" y="231"/>
                  </a:lnTo>
                  <a:lnTo>
                    <a:pt x="285" y="286"/>
                  </a:lnTo>
                  <a:lnTo>
                    <a:pt x="263" y="313"/>
                  </a:lnTo>
                  <a:lnTo>
                    <a:pt x="305" y="294"/>
                  </a:lnTo>
                  <a:lnTo>
                    <a:pt x="421" y="230"/>
                  </a:lnTo>
                  <a:lnTo>
                    <a:pt x="439" y="182"/>
                  </a:lnTo>
                  <a:lnTo>
                    <a:pt x="366" y="101"/>
                  </a:lnTo>
                  <a:lnTo>
                    <a:pt x="322" y="53"/>
                  </a:lnTo>
                  <a:lnTo>
                    <a:pt x="285" y="31"/>
                  </a:lnTo>
                  <a:lnTo>
                    <a:pt x="248" y="51"/>
                  </a:lnTo>
                  <a:lnTo>
                    <a:pt x="263" y="28"/>
                  </a:lnTo>
                  <a:lnTo>
                    <a:pt x="300" y="28"/>
                  </a:lnTo>
                  <a:lnTo>
                    <a:pt x="329" y="31"/>
                  </a:lnTo>
                  <a:lnTo>
                    <a:pt x="307" y="0"/>
                  </a:lnTo>
                  <a:lnTo>
                    <a:pt x="222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2" name="Freeform 201"/>
            <p:cNvSpPr>
              <a:spLocks noChangeAspect="1"/>
            </p:cNvSpPr>
            <p:nvPr/>
          </p:nvSpPr>
          <p:spPr bwMode="auto">
            <a:xfrm>
              <a:off x="1911" y="2703"/>
              <a:ext cx="132" cy="112"/>
            </a:xfrm>
            <a:custGeom>
              <a:avLst/>
              <a:gdLst>
                <a:gd name="T0" fmla="*/ 0 w 263"/>
                <a:gd name="T1" fmla="*/ 69 h 222"/>
                <a:gd name="T2" fmla="*/ 10 w 263"/>
                <a:gd name="T3" fmla="*/ 10 h 222"/>
                <a:gd name="T4" fmla="*/ 51 w 263"/>
                <a:gd name="T5" fmla="*/ 30 h 222"/>
                <a:gd name="T6" fmla="*/ 69 w 263"/>
                <a:gd name="T7" fmla="*/ 30 h 222"/>
                <a:gd name="T8" fmla="*/ 92 w 263"/>
                <a:gd name="T9" fmla="*/ 0 h 222"/>
                <a:gd name="T10" fmla="*/ 112 w 263"/>
                <a:gd name="T11" fmla="*/ 41 h 222"/>
                <a:gd name="T12" fmla="*/ 126 w 263"/>
                <a:gd name="T13" fmla="*/ 38 h 222"/>
                <a:gd name="T14" fmla="*/ 132 w 263"/>
                <a:gd name="T15" fmla="*/ 66 h 222"/>
                <a:gd name="T16" fmla="*/ 132 w 263"/>
                <a:gd name="T17" fmla="*/ 112 h 222"/>
                <a:gd name="T18" fmla="*/ 0 w 263"/>
                <a:gd name="T19" fmla="*/ 112 h 222"/>
                <a:gd name="T20" fmla="*/ 0 w 263"/>
                <a:gd name="T21" fmla="*/ 69 h 2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3"/>
                <a:gd name="T34" fmla="*/ 0 h 222"/>
                <a:gd name="T35" fmla="*/ 263 w 263"/>
                <a:gd name="T36" fmla="*/ 222 h 2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3" h="222">
                  <a:moveTo>
                    <a:pt x="0" y="136"/>
                  </a:moveTo>
                  <a:lnTo>
                    <a:pt x="20" y="19"/>
                  </a:lnTo>
                  <a:lnTo>
                    <a:pt x="102" y="59"/>
                  </a:lnTo>
                  <a:lnTo>
                    <a:pt x="137" y="59"/>
                  </a:lnTo>
                  <a:lnTo>
                    <a:pt x="183" y="0"/>
                  </a:lnTo>
                  <a:lnTo>
                    <a:pt x="224" y="81"/>
                  </a:lnTo>
                  <a:lnTo>
                    <a:pt x="251" y="76"/>
                  </a:lnTo>
                  <a:lnTo>
                    <a:pt x="263" y="131"/>
                  </a:lnTo>
                  <a:lnTo>
                    <a:pt x="263" y="222"/>
                  </a:lnTo>
                  <a:lnTo>
                    <a:pt x="0" y="222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3" name="Freeform 202"/>
            <p:cNvSpPr>
              <a:spLocks noChangeAspect="1"/>
            </p:cNvSpPr>
            <p:nvPr/>
          </p:nvSpPr>
          <p:spPr bwMode="auto">
            <a:xfrm>
              <a:off x="2243" y="2707"/>
              <a:ext cx="142" cy="115"/>
            </a:xfrm>
            <a:custGeom>
              <a:avLst/>
              <a:gdLst>
                <a:gd name="T0" fmla="*/ 0 w 283"/>
                <a:gd name="T1" fmla="*/ 70 h 231"/>
                <a:gd name="T2" fmla="*/ 10 w 283"/>
                <a:gd name="T3" fmla="*/ 10 h 231"/>
                <a:gd name="T4" fmla="*/ 52 w 283"/>
                <a:gd name="T5" fmla="*/ 31 h 231"/>
                <a:gd name="T6" fmla="*/ 70 w 283"/>
                <a:gd name="T7" fmla="*/ 31 h 231"/>
                <a:gd name="T8" fmla="*/ 94 w 283"/>
                <a:gd name="T9" fmla="*/ 0 h 231"/>
                <a:gd name="T10" fmla="*/ 116 w 283"/>
                <a:gd name="T11" fmla="*/ 42 h 231"/>
                <a:gd name="T12" fmla="*/ 142 w 283"/>
                <a:gd name="T13" fmla="*/ 37 h 231"/>
                <a:gd name="T14" fmla="*/ 137 w 283"/>
                <a:gd name="T15" fmla="*/ 67 h 231"/>
                <a:gd name="T16" fmla="*/ 137 w 283"/>
                <a:gd name="T17" fmla="*/ 115 h 231"/>
                <a:gd name="T18" fmla="*/ 0 w 283"/>
                <a:gd name="T19" fmla="*/ 115 h 231"/>
                <a:gd name="T20" fmla="*/ 0 w 283"/>
                <a:gd name="T21" fmla="*/ 70 h 2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3"/>
                <a:gd name="T34" fmla="*/ 0 h 231"/>
                <a:gd name="T35" fmla="*/ 283 w 283"/>
                <a:gd name="T36" fmla="*/ 231 h 2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3" h="231">
                  <a:moveTo>
                    <a:pt x="0" y="141"/>
                  </a:moveTo>
                  <a:lnTo>
                    <a:pt x="20" y="20"/>
                  </a:lnTo>
                  <a:lnTo>
                    <a:pt x="103" y="62"/>
                  </a:lnTo>
                  <a:lnTo>
                    <a:pt x="139" y="62"/>
                  </a:lnTo>
                  <a:lnTo>
                    <a:pt x="188" y="0"/>
                  </a:lnTo>
                  <a:lnTo>
                    <a:pt x="231" y="85"/>
                  </a:lnTo>
                  <a:lnTo>
                    <a:pt x="283" y="74"/>
                  </a:lnTo>
                  <a:lnTo>
                    <a:pt x="273" y="135"/>
                  </a:lnTo>
                  <a:lnTo>
                    <a:pt x="273" y="231"/>
                  </a:lnTo>
                  <a:lnTo>
                    <a:pt x="0" y="231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" name="Freeform 203"/>
            <p:cNvSpPr>
              <a:spLocks noChangeAspect="1"/>
            </p:cNvSpPr>
            <p:nvPr/>
          </p:nvSpPr>
          <p:spPr bwMode="auto">
            <a:xfrm>
              <a:off x="2080" y="3135"/>
              <a:ext cx="141" cy="96"/>
            </a:xfrm>
            <a:custGeom>
              <a:avLst/>
              <a:gdLst>
                <a:gd name="T0" fmla="*/ 0 w 282"/>
                <a:gd name="T1" fmla="*/ 72 h 194"/>
                <a:gd name="T2" fmla="*/ 11 w 282"/>
                <a:gd name="T3" fmla="*/ 11 h 194"/>
                <a:gd name="T4" fmla="*/ 51 w 282"/>
                <a:gd name="T5" fmla="*/ 32 h 194"/>
                <a:gd name="T6" fmla="*/ 70 w 282"/>
                <a:gd name="T7" fmla="*/ 32 h 194"/>
                <a:gd name="T8" fmla="*/ 93 w 282"/>
                <a:gd name="T9" fmla="*/ 0 h 194"/>
                <a:gd name="T10" fmla="*/ 114 w 282"/>
                <a:gd name="T11" fmla="*/ 42 h 194"/>
                <a:gd name="T12" fmla="*/ 141 w 282"/>
                <a:gd name="T13" fmla="*/ 37 h 194"/>
                <a:gd name="T14" fmla="*/ 136 w 282"/>
                <a:gd name="T15" fmla="*/ 68 h 194"/>
                <a:gd name="T16" fmla="*/ 136 w 282"/>
                <a:gd name="T17" fmla="*/ 96 h 194"/>
                <a:gd name="T18" fmla="*/ 0 w 282"/>
                <a:gd name="T19" fmla="*/ 95 h 194"/>
                <a:gd name="T20" fmla="*/ 0 w 282"/>
                <a:gd name="T21" fmla="*/ 72 h 1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2"/>
                <a:gd name="T34" fmla="*/ 0 h 194"/>
                <a:gd name="T35" fmla="*/ 282 w 282"/>
                <a:gd name="T36" fmla="*/ 194 h 19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2" h="194">
                  <a:moveTo>
                    <a:pt x="0" y="145"/>
                  </a:moveTo>
                  <a:lnTo>
                    <a:pt x="22" y="22"/>
                  </a:lnTo>
                  <a:lnTo>
                    <a:pt x="103" y="65"/>
                  </a:lnTo>
                  <a:lnTo>
                    <a:pt x="139" y="65"/>
                  </a:lnTo>
                  <a:lnTo>
                    <a:pt x="187" y="0"/>
                  </a:lnTo>
                  <a:lnTo>
                    <a:pt x="229" y="85"/>
                  </a:lnTo>
                  <a:lnTo>
                    <a:pt x="282" y="75"/>
                  </a:lnTo>
                  <a:lnTo>
                    <a:pt x="271" y="138"/>
                  </a:lnTo>
                  <a:lnTo>
                    <a:pt x="271" y="194"/>
                  </a:lnTo>
                  <a:lnTo>
                    <a:pt x="0" y="192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5" name="Freeform 204"/>
            <p:cNvSpPr>
              <a:spLocks noChangeAspect="1"/>
            </p:cNvSpPr>
            <p:nvPr/>
          </p:nvSpPr>
          <p:spPr bwMode="auto">
            <a:xfrm>
              <a:off x="2312" y="2339"/>
              <a:ext cx="102" cy="81"/>
            </a:xfrm>
            <a:custGeom>
              <a:avLst/>
              <a:gdLst>
                <a:gd name="T0" fmla="*/ 0 w 204"/>
                <a:gd name="T1" fmla="*/ 50 h 161"/>
                <a:gd name="T2" fmla="*/ 9 w 204"/>
                <a:gd name="T3" fmla="*/ 8 h 161"/>
                <a:gd name="T4" fmla="*/ 38 w 204"/>
                <a:gd name="T5" fmla="*/ 21 h 161"/>
                <a:gd name="T6" fmla="*/ 51 w 204"/>
                <a:gd name="T7" fmla="*/ 21 h 161"/>
                <a:gd name="T8" fmla="*/ 68 w 204"/>
                <a:gd name="T9" fmla="*/ 0 h 161"/>
                <a:gd name="T10" fmla="*/ 83 w 204"/>
                <a:gd name="T11" fmla="*/ 29 h 161"/>
                <a:gd name="T12" fmla="*/ 102 w 204"/>
                <a:gd name="T13" fmla="*/ 25 h 161"/>
                <a:gd name="T14" fmla="*/ 98 w 204"/>
                <a:gd name="T15" fmla="*/ 48 h 161"/>
                <a:gd name="T16" fmla="*/ 98 w 204"/>
                <a:gd name="T17" fmla="*/ 81 h 161"/>
                <a:gd name="T18" fmla="*/ 1 w 204"/>
                <a:gd name="T19" fmla="*/ 81 h 161"/>
                <a:gd name="T20" fmla="*/ 0 w 204"/>
                <a:gd name="T21" fmla="*/ 50 h 1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4"/>
                <a:gd name="T34" fmla="*/ 0 h 161"/>
                <a:gd name="T35" fmla="*/ 204 w 204"/>
                <a:gd name="T36" fmla="*/ 161 h 1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4" h="161">
                  <a:moveTo>
                    <a:pt x="0" y="100"/>
                  </a:moveTo>
                  <a:lnTo>
                    <a:pt x="17" y="15"/>
                  </a:lnTo>
                  <a:lnTo>
                    <a:pt x="76" y="42"/>
                  </a:lnTo>
                  <a:lnTo>
                    <a:pt x="102" y="42"/>
                  </a:lnTo>
                  <a:lnTo>
                    <a:pt x="136" y="0"/>
                  </a:lnTo>
                  <a:lnTo>
                    <a:pt x="166" y="57"/>
                  </a:lnTo>
                  <a:lnTo>
                    <a:pt x="204" y="50"/>
                  </a:lnTo>
                  <a:lnTo>
                    <a:pt x="195" y="95"/>
                  </a:lnTo>
                  <a:lnTo>
                    <a:pt x="195" y="161"/>
                  </a:lnTo>
                  <a:lnTo>
                    <a:pt x="2" y="161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6" name="Freeform 205"/>
            <p:cNvSpPr>
              <a:spLocks noChangeAspect="1"/>
            </p:cNvSpPr>
            <p:nvPr/>
          </p:nvSpPr>
          <p:spPr bwMode="auto">
            <a:xfrm>
              <a:off x="2502" y="1759"/>
              <a:ext cx="63" cy="51"/>
            </a:xfrm>
            <a:custGeom>
              <a:avLst/>
              <a:gdLst>
                <a:gd name="T0" fmla="*/ 0 w 126"/>
                <a:gd name="T1" fmla="*/ 32 h 102"/>
                <a:gd name="T2" fmla="*/ 6 w 126"/>
                <a:gd name="T3" fmla="*/ 5 h 102"/>
                <a:gd name="T4" fmla="*/ 24 w 126"/>
                <a:gd name="T5" fmla="*/ 15 h 102"/>
                <a:gd name="T6" fmla="*/ 32 w 126"/>
                <a:gd name="T7" fmla="*/ 15 h 102"/>
                <a:gd name="T8" fmla="*/ 43 w 126"/>
                <a:gd name="T9" fmla="*/ 0 h 102"/>
                <a:gd name="T10" fmla="*/ 51 w 126"/>
                <a:gd name="T11" fmla="*/ 19 h 102"/>
                <a:gd name="T12" fmla="*/ 63 w 126"/>
                <a:gd name="T13" fmla="*/ 16 h 102"/>
                <a:gd name="T14" fmla="*/ 61 w 126"/>
                <a:gd name="T15" fmla="*/ 31 h 102"/>
                <a:gd name="T16" fmla="*/ 61 w 126"/>
                <a:gd name="T17" fmla="*/ 51 h 102"/>
                <a:gd name="T18" fmla="*/ 0 w 126"/>
                <a:gd name="T19" fmla="*/ 51 h 102"/>
                <a:gd name="T20" fmla="*/ 0 w 126"/>
                <a:gd name="T21" fmla="*/ 32 h 1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6"/>
                <a:gd name="T34" fmla="*/ 0 h 102"/>
                <a:gd name="T35" fmla="*/ 126 w 126"/>
                <a:gd name="T36" fmla="*/ 102 h 1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6" h="102">
                  <a:moveTo>
                    <a:pt x="0" y="64"/>
                  </a:moveTo>
                  <a:lnTo>
                    <a:pt x="11" y="10"/>
                  </a:lnTo>
                  <a:lnTo>
                    <a:pt x="48" y="30"/>
                  </a:lnTo>
                  <a:lnTo>
                    <a:pt x="63" y="30"/>
                  </a:lnTo>
                  <a:lnTo>
                    <a:pt x="85" y="0"/>
                  </a:lnTo>
                  <a:lnTo>
                    <a:pt x="102" y="37"/>
                  </a:lnTo>
                  <a:lnTo>
                    <a:pt x="126" y="32"/>
                  </a:lnTo>
                  <a:lnTo>
                    <a:pt x="121" y="63"/>
                  </a:lnTo>
                  <a:lnTo>
                    <a:pt x="121" y="102"/>
                  </a:lnTo>
                  <a:lnTo>
                    <a:pt x="0" y="102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7" name="Freeform 206"/>
            <p:cNvSpPr>
              <a:spLocks noChangeAspect="1"/>
            </p:cNvSpPr>
            <p:nvPr/>
          </p:nvSpPr>
          <p:spPr bwMode="auto">
            <a:xfrm>
              <a:off x="2385" y="1812"/>
              <a:ext cx="65" cy="54"/>
            </a:xfrm>
            <a:custGeom>
              <a:avLst/>
              <a:gdLst>
                <a:gd name="T0" fmla="*/ 0 w 131"/>
                <a:gd name="T1" fmla="*/ 33 h 109"/>
                <a:gd name="T2" fmla="*/ 4 w 131"/>
                <a:gd name="T3" fmla="*/ 5 h 109"/>
                <a:gd name="T4" fmla="*/ 23 w 131"/>
                <a:gd name="T5" fmla="*/ 14 h 109"/>
                <a:gd name="T6" fmla="*/ 32 w 131"/>
                <a:gd name="T7" fmla="*/ 14 h 109"/>
                <a:gd name="T8" fmla="*/ 43 w 131"/>
                <a:gd name="T9" fmla="*/ 0 h 109"/>
                <a:gd name="T10" fmla="*/ 52 w 131"/>
                <a:gd name="T11" fmla="*/ 19 h 109"/>
                <a:gd name="T12" fmla="*/ 65 w 131"/>
                <a:gd name="T13" fmla="*/ 17 h 109"/>
                <a:gd name="T14" fmla="*/ 63 w 131"/>
                <a:gd name="T15" fmla="*/ 32 h 109"/>
                <a:gd name="T16" fmla="*/ 63 w 131"/>
                <a:gd name="T17" fmla="*/ 54 h 109"/>
                <a:gd name="T18" fmla="*/ 0 w 131"/>
                <a:gd name="T19" fmla="*/ 54 h 109"/>
                <a:gd name="T20" fmla="*/ 0 w 131"/>
                <a:gd name="T21" fmla="*/ 33 h 10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1"/>
                <a:gd name="T34" fmla="*/ 0 h 109"/>
                <a:gd name="T35" fmla="*/ 131 w 131"/>
                <a:gd name="T36" fmla="*/ 109 h 10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1" h="109">
                  <a:moveTo>
                    <a:pt x="0" y="66"/>
                  </a:moveTo>
                  <a:lnTo>
                    <a:pt x="9" y="10"/>
                  </a:lnTo>
                  <a:lnTo>
                    <a:pt x="46" y="29"/>
                  </a:lnTo>
                  <a:lnTo>
                    <a:pt x="65" y="29"/>
                  </a:lnTo>
                  <a:lnTo>
                    <a:pt x="87" y="0"/>
                  </a:lnTo>
                  <a:lnTo>
                    <a:pt x="105" y="39"/>
                  </a:lnTo>
                  <a:lnTo>
                    <a:pt x="131" y="34"/>
                  </a:lnTo>
                  <a:lnTo>
                    <a:pt x="126" y="65"/>
                  </a:lnTo>
                  <a:lnTo>
                    <a:pt x="126" y="109"/>
                  </a:lnTo>
                  <a:lnTo>
                    <a:pt x="0" y="109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8" name="Freeform 207"/>
            <p:cNvSpPr>
              <a:spLocks noChangeAspect="1"/>
            </p:cNvSpPr>
            <p:nvPr/>
          </p:nvSpPr>
          <p:spPr bwMode="auto">
            <a:xfrm>
              <a:off x="2107" y="2280"/>
              <a:ext cx="104" cy="86"/>
            </a:xfrm>
            <a:custGeom>
              <a:avLst/>
              <a:gdLst>
                <a:gd name="T0" fmla="*/ 0 w 209"/>
                <a:gd name="T1" fmla="*/ 54 h 171"/>
                <a:gd name="T2" fmla="*/ 8 w 209"/>
                <a:gd name="T3" fmla="*/ 9 h 171"/>
                <a:gd name="T4" fmla="*/ 39 w 209"/>
                <a:gd name="T5" fmla="*/ 24 h 171"/>
                <a:gd name="T6" fmla="*/ 52 w 209"/>
                <a:gd name="T7" fmla="*/ 24 h 171"/>
                <a:gd name="T8" fmla="*/ 70 w 209"/>
                <a:gd name="T9" fmla="*/ 0 h 171"/>
                <a:gd name="T10" fmla="*/ 86 w 209"/>
                <a:gd name="T11" fmla="*/ 32 h 171"/>
                <a:gd name="T12" fmla="*/ 104 w 209"/>
                <a:gd name="T13" fmla="*/ 28 h 171"/>
                <a:gd name="T14" fmla="*/ 101 w 209"/>
                <a:gd name="T15" fmla="*/ 52 h 171"/>
                <a:gd name="T16" fmla="*/ 101 w 209"/>
                <a:gd name="T17" fmla="*/ 86 h 171"/>
                <a:gd name="T18" fmla="*/ 0 w 209"/>
                <a:gd name="T19" fmla="*/ 86 h 171"/>
                <a:gd name="T20" fmla="*/ 0 w 209"/>
                <a:gd name="T21" fmla="*/ 54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9"/>
                <a:gd name="T34" fmla="*/ 0 h 171"/>
                <a:gd name="T35" fmla="*/ 209 w 209"/>
                <a:gd name="T36" fmla="*/ 171 h 1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9" h="171">
                  <a:moveTo>
                    <a:pt x="0" y="107"/>
                  </a:moveTo>
                  <a:lnTo>
                    <a:pt x="17" y="17"/>
                  </a:lnTo>
                  <a:lnTo>
                    <a:pt x="78" y="47"/>
                  </a:lnTo>
                  <a:lnTo>
                    <a:pt x="104" y="47"/>
                  </a:lnTo>
                  <a:lnTo>
                    <a:pt x="141" y="0"/>
                  </a:lnTo>
                  <a:lnTo>
                    <a:pt x="173" y="64"/>
                  </a:lnTo>
                  <a:lnTo>
                    <a:pt x="209" y="56"/>
                  </a:lnTo>
                  <a:lnTo>
                    <a:pt x="202" y="103"/>
                  </a:lnTo>
                  <a:lnTo>
                    <a:pt x="202" y="171"/>
                  </a:lnTo>
                  <a:lnTo>
                    <a:pt x="0" y="171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9" name="Freeform 208"/>
            <p:cNvSpPr>
              <a:spLocks noChangeAspect="1"/>
            </p:cNvSpPr>
            <p:nvPr/>
          </p:nvSpPr>
          <p:spPr bwMode="auto">
            <a:xfrm>
              <a:off x="1935" y="2768"/>
              <a:ext cx="108" cy="48"/>
            </a:xfrm>
            <a:custGeom>
              <a:avLst/>
              <a:gdLst>
                <a:gd name="T0" fmla="*/ 0 w 215"/>
                <a:gd name="T1" fmla="*/ 0 h 97"/>
                <a:gd name="T2" fmla="*/ 8 w 215"/>
                <a:gd name="T3" fmla="*/ 0 h 97"/>
                <a:gd name="T4" fmla="*/ 48 w 215"/>
                <a:gd name="T5" fmla="*/ 6 h 97"/>
                <a:gd name="T6" fmla="*/ 59 w 215"/>
                <a:gd name="T7" fmla="*/ 5 h 97"/>
                <a:gd name="T8" fmla="*/ 108 w 215"/>
                <a:gd name="T9" fmla="*/ 5 h 97"/>
                <a:gd name="T10" fmla="*/ 108 w 215"/>
                <a:gd name="T11" fmla="*/ 48 h 97"/>
                <a:gd name="T12" fmla="*/ 0 w 215"/>
                <a:gd name="T13" fmla="*/ 48 h 97"/>
                <a:gd name="T14" fmla="*/ 0 w 215"/>
                <a:gd name="T15" fmla="*/ 0 h 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5"/>
                <a:gd name="T25" fmla="*/ 0 h 97"/>
                <a:gd name="T26" fmla="*/ 215 w 215"/>
                <a:gd name="T27" fmla="*/ 97 h 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5" h="97">
                  <a:moveTo>
                    <a:pt x="0" y="0"/>
                  </a:moveTo>
                  <a:lnTo>
                    <a:pt x="16" y="0"/>
                  </a:lnTo>
                  <a:lnTo>
                    <a:pt x="95" y="13"/>
                  </a:lnTo>
                  <a:lnTo>
                    <a:pt x="117" y="10"/>
                  </a:lnTo>
                  <a:lnTo>
                    <a:pt x="215" y="10"/>
                  </a:lnTo>
                  <a:lnTo>
                    <a:pt x="215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0" name="Freeform 209"/>
            <p:cNvSpPr>
              <a:spLocks noChangeAspect="1"/>
            </p:cNvSpPr>
            <p:nvPr/>
          </p:nvSpPr>
          <p:spPr bwMode="auto">
            <a:xfrm>
              <a:off x="2267" y="2749"/>
              <a:ext cx="111" cy="74"/>
            </a:xfrm>
            <a:custGeom>
              <a:avLst/>
              <a:gdLst>
                <a:gd name="T0" fmla="*/ 0 w 221"/>
                <a:gd name="T1" fmla="*/ 25 h 147"/>
                <a:gd name="T2" fmla="*/ 8 w 221"/>
                <a:gd name="T3" fmla="*/ 25 h 147"/>
                <a:gd name="T4" fmla="*/ 38 w 221"/>
                <a:gd name="T5" fmla="*/ 0 h 147"/>
                <a:gd name="T6" fmla="*/ 60 w 221"/>
                <a:gd name="T7" fmla="*/ 31 h 147"/>
                <a:gd name="T8" fmla="*/ 111 w 221"/>
                <a:gd name="T9" fmla="*/ 31 h 147"/>
                <a:gd name="T10" fmla="*/ 111 w 221"/>
                <a:gd name="T11" fmla="*/ 74 h 147"/>
                <a:gd name="T12" fmla="*/ 0 w 221"/>
                <a:gd name="T13" fmla="*/ 74 h 147"/>
                <a:gd name="T14" fmla="*/ 0 w 221"/>
                <a:gd name="T15" fmla="*/ 25 h 1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1"/>
                <a:gd name="T25" fmla="*/ 0 h 147"/>
                <a:gd name="T26" fmla="*/ 221 w 221"/>
                <a:gd name="T27" fmla="*/ 147 h 1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1" h="147">
                  <a:moveTo>
                    <a:pt x="0" y="49"/>
                  </a:moveTo>
                  <a:lnTo>
                    <a:pt x="15" y="49"/>
                  </a:lnTo>
                  <a:lnTo>
                    <a:pt x="75" y="0"/>
                  </a:lnTo>
                  <a:lnTo>
                    <a:pt x="119" y="61"/>
                  </a:lnTo>
                  <a:lnTo>
                    <a:pt x="221" y="61"/>
                  </a:lnTo>
                  <a:lnTo>
                    <a:pt x="221" y="147"/>
                  </a:lnTo>
                  <a:lnTo>
                    <a:pt x="0" y="147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1" name="Freeform 210"/>
            <p:cNvSpPr>
              <a:spLocks noChangeAspect="1"/>
            </p:cNvSpPr>
            <p:nvPr/>
          </p:nvSpPr>
          <p:spPr bwMode="auto">
            <a:xfrm>
              <a:off x="2105" y="3178"/>
              <a:ext cx="111" cy="53"/>
            </a:xfrm>
            <a:custGeom>
              <a:avLst/>
              <a:gdLst>
                <a:gd name="T0" fmla="*/ 0 w 222"/>
                <a:gd name="T1" fmla="*/ 24 h 105"/>
                <a:gd name="T2" fmla="*/ 9 w 222"/>
                <a:gd name="T3" fmla="*/ 24 h 105"/>
                <a:gd name="T4" fmla="*/ 39 w 222"/>
                <a:gd name="T5" fmla="*/ 0 h 105"/>
                <a:gd name="T6" fmla="*/ 58 w 222"/>
                <a:gd name="T7" fmla="*/ 31 h 105"/>
                <a:gd name="T8" fmla="*/ 111 w 222"/>
                <a:gd name="T9" fmla="*/ 31 h 105"/>
                <a:gd name="T10" fmla="*/ 111 w 222"/>
                <a:gd name="T11" fmla="*/ 53 h 105"/>
                <a:gd name="T12" fmla="*/ 0 w 222"/>
                <a:gd name="T13" fmla="*/ 49 h 105"/>
                <a:gd name="T14" fmla="*/ 0 w 222"/>
                <a:gd name="T15" fmla="*/ 24 h 1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2"/>
                <a:gd name="T25" fmla="*/ 0 h 105"/>
                <a:gd name="T26" fmla="*/ 222 w 222"/>
                <a:gd name="T27" fmla="*/ 105 h 1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2" h="105">
                  <a:moveTo>
                    <a:pt x="0" y="47"/>
                  </a:moveTo>
                  <a:lnTo>
                    <a:pt x="17" y="47"/>
                  </a:lnTo>
                  <a:lnTo>
                    <a:pt x="78" y="0"/>
                  </a:lnTo>
                  <a:lnTo>
                    <a:pt x="117" y="61"/>
                  </a:lnTo>
                  <a:lnTo>
                    <a:pt x="222" y="61"/>
                  </a:lnTo>
                  <a:lnTo>
                    <a:pt x="222" y="105"/>
                  </a:lnTo>
                  <a:lnTo>
                    <a:pt x="0" y="9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" name="Freeform 211"/>
            <p:cNvSpPr>
              <a:spLocks noChangeAspect="1"/>
            </p:cNvSpPr>
            <p:nvPr/>
          </p:nvSpPr>
          <p:spPr bwMode="auto">
            <a:xfrm>
              <a:off x="2331" y="2369"/>
              <a:ext cx="79" cy="53"/>
            </a:xfrm>
            <a:custGeom>
              <a:avLst/>
              <a:gdLst>
                <a:gd name="T0" fmla="*/ 0 w 158"/>
                <a:gd name="T1" fmla="*/ 18 h 105"/>
                <a:gd name="T2" fmla="*/ 5 w 158"/>
                <a:gd name="T3" fmla="*/ 18 h 105"/>
                <a:gd name="T4" fmla="*/ 25 w 158"/>
                <a:gd name="T5" fmla="*/ 0 h 105"/>
                <a:gd name="T6" fmla="*/ 41 w 158"/>
                <a:gd name="T7" fmla="*/ 21 h 105"/>
                <a:gd name="T8" fmla="*/ 79 w 158"/>
                <a:gd name="T9" fmla="*/ 21 h 105"/>
                <a:gd name="T10" fmla="*/ 79 w 158"/>
                <a:gd name="T11" fmla="*/ 53 h 105"/>
                <a:gd name="T12" fmla="*/ 0 w 158"/>
                <a:gd name="T13" fmla="*/ 53 h 105"/>
                <a:gd name="T14" fmla="*/ 0 w 158"/>
                <a:gd name="T15" fmla="*/ 18 h 1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8"/>
                <a:gd name="T25" fmla="*/ 0 h 105"/>
                <a:gd name="T26" fmla="*/ 158 w 158"/>
                <a:gd name="T27" fmla="*/ 105 h 1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8" h="105">
                  <a:moveTo>
                    <a:pt x="0" y="36"/>
                  </a:moveTo>
                  <a:lnTo>
                    <a:pt x="10" y="36"/>
                  </a:lnTo>
                  <a:lnTo>
                    <a:pt x="51" y="0"/>
                  </a:lnTo>
                  <a:lnTo>
                    <a:pt x="83" y="42"/>
                  </a:lnTo>
                  <a:lnTo>
                    <a:pt x="158" y="42"/>
                  </a:lnTo>
                  <a:lnTo>
                    <a:pt x="158" y="105"/>
                  </a:lnTo>
                  <a:lnTo>
                    <a:pt x="0" y="105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3" name="Freeform 212"/>
            <p:cNvSpPr>
              <a:spLocks noChangeAspect="1"/>
            </p:cNvSpPr>
            <p:nvPr/>
          </p:nvSpPr>
          <p:spPr bwMode="auto">
            <a:xfrm>
              <a:off x="2514" y="1778"/>
              <a:ext cx="48" cy="32"/>
            </a:xfrm>
            <a:custGeom>
              <a:avLst/>
              <a:gdLst>
                <a:gd name="T0" fmla="*/ 0 w 97"/>
                <a:gd name="T1" fmla="*/ 11 h 65"/>
                <a:gd name="T2" fmla="*/ 3 w 97"/>
                <a:gd name="T3" fmla="*/ 11 h 65"/>
                <a:gd name="T4" fmla="*/ 16 w 97"/>
                <a:gd name="T5" fmla="*/ 0 h 65"/>
                <a:gd name="T6" fmla="*/ 25 w 97"/>
                <a:gd name="T7" fmla="*/ 13 h 65"/>
                <a:gd name="T8" fmla="*/ 48 w 97"/>
                <a:gd name="T9" fmla="*/ 13 h 65"/>
                <a:gd name="T10" fmla="*/ 48 w 97"/>
                <a:gd name="T11" fmla="*/ 32 h 65"/>
                <a:gd name="T12" fmla="*/ 0 w 97"/>
                <a:gd name="T13" fmla="*/ 32 h 65"/>
                <a:gd name="T14" fmla="*/ 0 w 97"/>
                <a:gd name="T15" fmla="*/ 11 h 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7"/>
                <a:gd name="T25" fmla="*/ 0 h 65"/>
                <a:gd name="T26" fmla="*/ 97 w 97"/>
                <a:gd name="T27" fmla="*/ 65 h 6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7" h="65">
                  <a:moveTo>
                    <a:pt x="0" y="22"/>
                  </a:moveTo>
                  <a:lnTo>
                    <a:pt x="7" y="22"/>
                  </a:lnTo>
                  <a:lnTo>
                    <a:pt x="32" y="0"/>
                  </a:lnTo>
                  <a:lnTo>
                    <a:pt x="51" y="27"/>
                  </a:lnTo>
                  <a:lnTo>
                    <a:pt x="97" y="27"/>
                  </a:lnTo>
                  <a:lnTo>
                    <a:pt x="97" y="65"/>
                  </a:lnTo>
                  <a:lnTo>
                    <a:pt x="0" y="65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4" name="Freeform 213"/>
            <p:cNvSpPr>
              <a:spLocks noChangeAspect="1"/>
            </p:cNvSpPr>
            <p:nvPr/>
          </p:nvSpPr>
          <p:spPr bwMode="auto">
            <a:xfrm>
              <a:off x="2396" y="1832"/>
              <a:ext cx="51" cy="34"/>
            </a:xfrm>
            <a:custGeom>
              <a:avLst/>
              <a:gdLst>
                <a:gd name="T0" fmla="*/ 0 w 104"/>
                <a:gd name="T1" fmla="*/ 11 h 70"/>
                <a:gd name="T2" fmla="*/ 3 w 104"/>
                <a:gd name="T3" fmla="*/ 11 h 70"/>
                <a:gd name="T4" fmla="*/ 17 w 104"/>
                <a:gd name="T5" fmla="*/ 0 h 70"/>
                <a:gd name="T6" fmla="*/ 27 w 104"/>
                <a:gd name="T7" fmla="*/ 15 h 70"/>
                <a:gd name="T8" fmla="*/ 51 w 104"/>
                <a:gd name="T9" fmla="*/ 15 h 70"/>
                <a:gd name="T10" fmla="*/ 51 w 104"/>
                <a:gd name="T11" fmla="*/ 34 h 70"/>
                <a:gd name="T12" fmla="*/ 0 w 104"/>
                <a:gd name="T13" fmla="*/ 34 h 70"/>
                <a:gd name="T14" fmla="*/ 0 w 104"/>
                <a:gd name="T15" fmla="*/ 11 h 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4"/>
                <a:gd name="T25" fmla="*/ 0 h 70"/>
                <a:gd name="T26" fmla="*/ 104 w 104"/>
                <a:gd name="T27" fmla="*/ 70 h 7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4" h="70">
                  <a:moveTo>
                    <a:pt x="0" y="22"/>
                  </a:moveTo>
                  <a:lnTo>
                    <a:pt x="7" y="22"/>
                  </a:lnTo>
                  <a:lnTo>
                    <a:pt x="34" y="0"/>
                  </a:lnTo>
                  <a:lnTo>
                    <a:pt x="55" y="31"/>
                  </a:lnTo>
                  <a:lnTo>
                    <a:pt x="104" y="31"/>
                  </a:lnTo>
                  <a:lnTo>
                    <a:pt x="104" y="70"/>
                  </a:lnTo>
                  <a:lnTo>
                    <a:pt x="0" y="7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5" name="Freeform 214"/>
            <p:cNvSpPr>
              <a:spLocks noChangeAspect="1"/>
            </p:cNvSpPr>
            <p:nvPr/>
          </p:nvSpPr>
          <p:spPr bwMode="auto">
            <a:xfrm>
              <a:off x="2126" y="2333"/>
              <a:ext cx="82" cy="30"/>
            </a:xfrm>
            <a:custGeom>
              <a:avLst/>
              <a:gdLst>
                <a:gd name="T0" fmla="*/ 0 w 165"/>
                <a:gd name="T1" fmla="*/ 0 h 59"/>
                <a:gd name="T2" fmla="*/ 6 w 165"/>
                <a:gd name="T3" fmla="*/ 0 h 59"/>
                <a:gd name="T4" fmla="*/ 44 w 165"/>
                <a:gd name="T5" fmla="*/ 3 h 59"/>
                <a:gd name="T6" fmla="*/ 82 w 165"/>
                <a:gd name="T7" fmla="*/ 3 h 59"/>
                <a:gd name="T8" fmla="*/ 82 w 165"/>
                <a:gd name="T9" fmla="*/ 27 h 59"/>
                <a:gd name="T10" fmla="*/ 0 w 165"/>
                <a:gd name="T11" fmla="*/ 30 h 59"/>
                <a:gd name="T12" fmla="*/ 0 w 165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"/>
                <a:gd name="T22" fmla="*/ 0 h 59"/>
                <a:gd name="T23" fmla="*/ 165 w 165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" h="59">
                  <a:moveTo>
                    <a:pt x="0" y="0"/>
                  </a:moveTo>
                  <a:lnTo>
                    <a:pt x="12" y="0"/>
                  </a:lnTo>
                  <a:lnTo>
                    <a:pt x="89" y="6"/>
                  </a:lnTo>
                  <a:lnTo>
                    <a:pt x="165" y="6"/>
                  </a:lnTo>
                  <a:lnTo>
                    <a:pt x="165" y="54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6" name="Freeform 215"/>
            <p:cNvSpPr>
              <a:spLocks noChangeAspect="1"/>
            </p:cNvSpPr>
            <p:nvPr/>
          </p:nvSpPr>
          <p:spPr bwMode="auto">
            <a:xfrm>
              <a:off x="2538" y="1759"/>
              <a:ext cx="17" cy="21"/>
            </a:xfrm>
            <a:custGeom>
              <a:avLst/>
              <a:gdLst>
                <a:gd name="T0" fmla="*/ 5 w 34"/>
                <a:gd name="T1" fmla="*/ 14 h 41"/>
                <a:gd name="T2" fmla="*/ 9 w 34"/>
                <a:gd name="T3" fmla="*/ 0 h 41"/>
                <a:gd name="T4" fmla="*/ 17 w 34"/>
                <a:gd name="T5" fmla="*/ 21 h 41"/>
                <a:gd name="T6" fmla="*/ 0 w 34"/>
                <a:gd name="T7" fmla="*/ 21 h 41"/>
                <a:gd name="T8" fmla="*/ 5 w 34"/>
                <a:gd name="T9" fmla="*/ 1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1"/>
                <a:gd name="T17" fmla="*/ 34 w 34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1">
                  <a:moveTo>
                    <a:pt x="11" y="27"/>
                  </a:moveTo>
                  <a:lnTo>
                    <a:pt x="17" y="0"/>
                  </a:lnTo>
                  <a:lnTo>
                    <a:pt x="34" y="41"/>
                  </a:lnTo>
                  <a:lnTo>
                    <a:pt x="0" y="41"/>
                  </a:lnTo>
                  <a:lnTo>
                    <a:pt x="11" y="27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7" name="Freeform 216"/>
            <p:cNvSpPr>
              <a:spLocks noChangeAspect="1"/>
            </p:cNvSpPr>
            <p:nvPr/>
          </p:nvSpPr>
          <p:spPr bwMode="auto">
            <a:xfrm>
              <a:off x="2421" y="1812"/>
              <a:ext cx="19" cy="21"/>
            </a:xfrm>
            <a:custGeom>
              <a:avLst/>
              <a:gdLst>
                <a:gd name="T0" fmla="*/ 7 w 38"/>
                <a:gd name="T1" fmla="*/ 13 h 43"/>
                <a:gd name="T2" fmla="*/ 10 w 38"/>
                <a:gd name="T3" fmla="*/ 0 h 43"/>
                <a:gd name="T4" fmla="*/ 19 w 38"/>
                <a:gd name="T5" fmla="*/ 21 h 43"/>
                <a:gd name="T6" fmla="*/ 0 w 38"/>
                <a:gd name="T7" fmla="*/ 21 h 43"/>
                <a:gd name="T8" fmla="*/ 7 w 38"/>
                <a:gd name="T9" fmla="*/ 13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43"/>
                <a:gd name="T17" fmla="*/ 38 w 38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43">
                  <a:moveTo>
                    <a:pt x="14" y="27"/>
                  </a:moveTo>
                  <a:lnTo>
                    <a:pt x="21" y="0"/>
                  </a:lnTo>
                  <a:lnTo>
                    <a:pt x="38" y="43"/>
                  </a:lnTo>
                  <a:lnTo>
                    <a:pt x="0" y="43"/>
                  </a:lnTo>
                  <a:lnTo>
                    <a:pt x="14" y="27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8" name="Freeform 217"/>
            <p:cNvSpPr>
              <a:spLocks noChangeAspect="1"/>
            </p:cNvSpPr>
            <p:nvPr/>
          </p:nvSpPr>
          <p:spPr bwMode="auto">
            <a:xfrm>
              <a:off x="2167" y="2264"/>
              <a:ext cx="28" cy="35"/>
            </a:xfrm>
            <a:custGeom>
              <a:avLst/>
              <a:gdLst>
                <a:gd name="T0" fmla="*/ 9 w 56"/>
                <a:gd name="T1" fmla="*/ 22 h 70"/>
                <a:gd name="T2" fmla="*/ 14 w 56"/>
                <a:gd name="T3" fmla="*/ 0 h 70"/>
                <a:gd name="T4" fmla="*/ 28 w 56"/>
                <a:gd name="T5" fmla="*/ 35 h 70"/>
                <a:gd name="T6" fmla="*/ 0 w 56"/>
                <a:gd name="T7" fmla="*/ 35 h 70"/>
                <a:gd name="T8" fmla="*/ 9 w 56"/>
                <a:gd name="T9" fmla="*/ 22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70"/>
                <a:gd name="T17" fmla="*/ 56 w 56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70">
                  <a:moveTo>
                    <a:pt x="17" y="45"/>
                  </a:moveTo>
                  <a:lnTo>
                    <a:pt x="28" y="0"/>
                  </a:lnTo>
                  <a:lnTo>
                    <a:pt x="56" y="70"/>
                  </a:lnTo>
                  <a:lnTo>
                    <a:pt x="0" y="70"/>
                  </a:lnTo>
                  <a:lnTo>
                    <a:pt x="17" y="45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9" name="Rectangle 218"/>
            <p:cNvSpPr>
              <a:spLocks noChangeAspect="1" noChangeArrowheads="1"/>
            </p:cNvSpPr>
            <p:nvPr/>
          </p:nvSpPr>
          <p:spPr bwMode="auto">
            <a:xfrm>
              <a:off x="1496" y="3167"/>
              <a:ext cx="30" cy="64"/>
            </a:xfrm>
            <a:prstGeom prst="rect">
              <a:avLst/>
            </a:prstGeom>
            <a:solidFill>
              <a:srgbClr val="00001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0" name="Freeform 219"/>
            <p:cNvSpPr>
              <a:spLocks noChangeAspect="1"/>
            </p:cNvSpPr>
            <p:nvPr/>
          </p:nvSpPr>
          <p:spPr bwMode="auto">
            <a:xfrm>
              <a:off x="1535" y="2674"/>
              <a:ext cx="437" cy="210"/>
            </a:xfrm>
            <a:custGeom>
              <a:avLst/>
              <a:gdLst>
                <a:gd name="T0" fmla="*/ 4 w 874"/>
                <a:gd name="T1" fmla="*/ 47 h 422"/>
                <a:gd name="T2" fmla="*/ 21 w 874"/>
                <a:gd name="T3" fmla="*/ 104 h 422"/>
                <a:gd name="T4" fmla="*/ 61 w 874"/>
                <a:gd name="T5" fmla="*/ 163 h 422"/>
                <a:gd name="T6" fmla="*/ 90 w 874"/>
                <a:gd name="T7" fmla="*/ 196 h 422"/>
                <a:gd name="T8" fmla="*/ 110 w 874"/>
                <a:gd name="T9" fmla="*/ 210 h 422"/>
                <a:gd name="T10" fmla="*/ 134 w 874"/>
                <a:gd name="T11" fmla="*/ 207 h 422"/>
                <a:gd name="T12" fmla="*/ 195 w 874"/>
                <a:gd name="T13" fmla="*/ 199 h 422"/>
                <a:gd name="T14" fmla="*/ 217 w 874"/>
                <a:gd name="T15" fmla="*/ 190 h 422"/>
                <a:gd name="T16" fmla="*/ 234 w 874"/>
                <a:gd name="T17" fmla="*/ 180 h 422"/>
                <a:gd name="T18" fmla="*/ 248 w 874"/>
                <a:gd name="T19" fmla="*/ 171 h 422"/>
                <a:gd name="T20" fmla="*/ 262 w 874"/>
                <a:gd name="T21" fmla="*/ 162 h 422"/>
                <a:gd name="T22" fmla="*/ 274 w 874"/>
                <a:gd name="T23" fmla="*/ 151 h 422"/>
                <a:gd name="T24" fmla="*/ 287 w 874"/>
                <a:gd name="T25" fmla="*/ 140 h 422"/>
                <a:gd name="T26" fmla="*/ 302 w 874"/>
                <a:gd name="T27" fmla="*/ 129 h 422"/>
                <a:gd name="T28" fmla="*/ 319 w 874"/>
                <a:gd name="T29" fmla="*/ 117 h 422"/>
                <a:gd name="T30" fmla="*/ 354 w 874"/>
                <a:gd name="T31" fmla="*/ 105 h 422"/>
                <a:gd name="T32" fmla="*/ 374 w 874"/>
                <a:gd name="T33" fmla="*/ 117 h 422"/>
                <a:gd name="T34" fmla="*/ 392 w 874"/>
                <a:gd name="T35" fmla="*/ 117 h 422"/>
                <a:gd name="T36" fmla="*/ 411 w 874"/>
                <a:gd name="T37" fmla="*/ 117 h 422"/>
                <a:gd name="T38" fmla="*/ 416 w 874"/>
                <a:gd name="T39" fmla="*/ 126 h 422"/>
                <a:gd name="T40" fmla="*/ 433 w 874"/>
                <a:gd name="T41" fmla="*/ 126 h 422"/>
                <a:gd name="T42" fmla="*/ 437 w 874"/>
                <a:gd name="T43" fmla="*/ 107 h 422"/>
                <a:gd name="T44" fmla="*/ 436 w 874"/>
                <a:gd name="T45" fmla="*/ 68 h 422"/>
                <a:gd name="T46" fmla="*/ 422 w 874"/>
                <a:gd name="T47" fmla="*/ 43 h 422"/>
                <a:gd name="T48" fmla="*/ 403 w 874"/>
                <a:gd name="T49" fmla="*/ 22 h 422"/>
                <a:gd name="T50" fmla="*/ 375 w 874"/>
                <a:gd name="T51" fmla="*/ 23 h 422"/>
                <a:gd name="T52" fmla="*/ 348 w 874"/>
                <a:gd name="T53" fmla="*/ 36 h 422"/>
                <a:gd name="T54" fmla="*/ 330 w 874"/>
                <a:gd name="T55" fmla="*/ 53 h 422"/>
                <a:gd name="T56" fmla="*/ 314 w 874"/>
                <a:gd name="T57" fmla="*/ 55 h 422"/>
                <a:gd name="T58" fmla="*/ 281 w 874"/>
                <a:gd name="T59" fmla="*/ 69 h 422"/>
                <a:gd name="T60" fmla="*/ 219 w 874"/>
                <a:gd name="T61" fmla="*/ 95 h 422"/>
                <a:gd name="T62" fmla="*/ 161 w 874"/>
                <a:gd name="T63" fmla="*/ 115 h 422"/>
                <a:gd name="T64" fmla="*/ 141 w 874"/>
                <a:gd name="T65" fmla="*/ 99 h 422"/>
                <a:gd name="T66" fmla="*/ 128 w 874"/>
                <a:gd name="T67" fmla="*/ 68 h 422"/>
                <a:gd name="T68" fmla="*/ 102 w 874"/>
                <a:gd name="T69" fmla="*/ 0 h 422"/>
                <a:gd name="T70" fmla="*/ 35 w 874"/>
                <a:gd name="T71" fmla="*/ 16 h 422"/>
                <a:gd name="T72" fmla="*/ 0 w 874"/>
                <a:gd name="T73" fmla="*/ 31 h 422"/>
                <a:gd name="T74" fmla="*/ 4 w 874"/>
                <a:gd name="T75" fmla="*/ 47 h 42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74"/>
                <a:gd name="T115" fmla="*/ 0 h 422"/>
                <a:gd name="T116" fmla="*/ 874 w 874"/>
                <a:gd name="T117" fmla="*/ 422 h 42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74" h="422">
                  <a:moveTo>
                    <a:pt x="8" y="94"/>
                  </a:moveTo>
                  <a:lnTo>
                    <a:pt x="41" y="208"/>
                  </a:lnTo>
                  <a:lnTo>
                    <a:pt x="122" y="328"/>
                  </a:lnTo>
                  <a:lnTo>
                    <a:pt x="180" y="393"/>
                  </a:lnTo>
                  <a:lnTo>
                    <a:pt x="221" y="422"/>
                  </a:lnTo>
                  <a:lnTo>
                    <a:pt x="268" y="415"/>
                  </a:lnTo>
                  <a:lnTo>
                    <a:pt x="390" y="399"/>
                  </a:lnTo>
                  <a:lnTo>
                    <a:pt x="433" y="381"/>
                  </a:lnTo>
                  <a:lnTo>
                    <a:pt x="468" y="362"/>
                  </a:lnTo>
                  <a:lnTo>
                    <a:pt x="497" y="343"/>
                  </a:lnTo>
                  <a:lnTo>
                    <a:pt x="523" y="325"/>
                  </a:lnTo>
                  <a:lnTo>
                    <a:pt x="548" y="304"/>
                  </a:lnTo>
                  <a:lnTo>
                    <a:pt x="574" y="282"/>
                  </a:lnTo>
                  <a:lnTo>
                    <a:pt x="604" y="260"/>
                  </a:lnTo>
                  <a:lnTo>
                    <a:pt x="638" y="235"/>
                  </a:lnTo>
                  <a:lnTo>
                    <a:pt x="708" y="211"/>
                  </a:lnTo>
                  <a:lnTo>
                    <a:pt x="747" y="235"/>
                  </a:lnTo>
                  <a:lnTo>
                    <a:pt x="783" y="235"/>
                  </a:lnTo>
                  <a:lnTo>
                    <a:pt x="822" y="235"/>
                  </a:lnTo>
                  <a:lnTo>
                    <a:pt x="832" y="253"/>
                  </a:lnTo>
                  <a:lnTo>
                    <a:pt x="866" y="253"/>
                  </a:lnTo>
                  <a:lnTo>
                    <a:pt x="874" y="216"/>
                  </a:lnTo>
                  <a:lnTo>
                    <a:pt x="871" y="136"/>
                  </a:lnTo>
                  <a:lnTo>
                    <a:pt x="844" y="87"/>
                  </a:lnTo>
                  <a:lnTo>
                    <a:pt x="805" y="45"/>
                  </a:lnTo>
                  <a:lnTo>
                    <a:pt x="750" y="46"/>
                  </a:lnTo>
                  <a:lnTo>
                    <a:pt x="696" y="73"/>
                  </a:lnTo>
                  <a:lnTo>
                    <a:pt x="660" y="106"/>
                  </a:lnTo>
                  <a:lnTo>
                    <a:pt x="628" y="111"/>
                  </a:lnTo>
                  <a:lnTo>
                    <a:pt x="562" y="138"/>
                  </a:lnTo>
                  <a:lnTo>
                    <a:pt x="438" y="191"/>
                  </a:lnTo>
                  <a:lnTo>
                    <a:pt x="321" y="231"/>
                  </a:lnTo>
                  <a:lnTo>
                    <a:pt x="282" y="199"/>
                  </a:lnTo>
                  <a:lnTo>
                    <a:pt x="256" y="136"/>
                  </a:lnTo>
                  <a:lnTo>
                    <a:pt x="204" y="0"/>
                  </a:lnTo>
                  <a:lnTo>
                    <a:pt x="70" y="33"/>
                  </a:lnTo>
                  <a:lnTo>
                    <a:pt x="0" y="62"/>
                  </a:lnTo>
                  <a:lnTo>
                    <a:pt x="8" y="94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1" name="Freeform 220"/>
            <p:cNvSpPr>
              <a:spLocks noChangeAspect="1"/>
            </p:cNvSpPr>
            <p:nvPr/>
          </p:nvSpPr>
          <p:spPr bwMode="auto">
            <a:xfrm>
              <a:off x="2187" y="1821"/>
              <a:ext cx="225" cy="107"/>
            </a:xfrm>
            <a:custGeom>
              <a:avLst/>
              <a:gdLst>
                <a:gd name="T0" fmla="*/ 3 w 450"/>
                <a:gd name="T1" fmla="*/ 33 h 216"/>
                <a:gd name="T2" fmla="*/ 14 w 450"/>
                <a:gd name="T3" fmla="*/ 60 h 216"/>
                <a:gd name="T4" fmla="*/ 37 w 450"/>
                <a:gd name="T5" fmla="*/ 88 h 216"/>
                <a:gd name="T6" fmla="*/ 54 w 450"/>
                <a:gd name="T7" fmla="*/ 101 h 216"/>
                <a:gd name="T8" fmla="*/ 65 w 450"/>
                <a:gd name="T9" fmla="*/ 107 h 216"/>
                <a:gd name="T10" fmla="*/ 76 w 450"/>
                <a:gd name="T11" fmla="*/ 104 h 216"/>
                <a:gd name="T12" fmla="*/ 104 w 450"/>
                <a:gd name="T13" fmla="*/ 96 h 216"/>
                <a:gd name="T14" fmla="*/ 114 w 450"/>
                <a:gd name="T15" fmla="*/ 90 h 216"/>
                <a:gd name="T16" fmla="*/ 122 w 450"/>
                <a:gd name="T17" fmla="*/ 85 h 216"/>
                <a:gd name="T18" fmla="*/ 129 w 450"/>
                <a:gd name="T19" fmla="*/ 80 h 216"/>
                <a:gd name="T20" fmla="*/ 135 w 450"/>
                <a:gd name="T21" fmla="*/ 75 h 216"/>
                <a:gd name="T22" fmla="*/ 140 w 450"/>
                <a:gd name="T23" fmla="*/ 69 h 216"/>
                <a:gd name="T24" fmla="*/ 146 w 450"/>
                <a:gd name="T25" fmla="*/ 63 h 216"/>
                <a:gd name="T26" fmla="*/ 153 w 450"/>
                <a:gd name="T27" fmla="*/ 56 h 216"/>
                <a:gd name="T28" fmla="*/ 161 w 450"/>
                <a:gd name="T29" fmla="*/ 49 h 216"/>
                <a:gd name="T30" fmla="*/ 177 w 450"/>
                <a:gd name="T31" fmla="*/ 42 h 216"/>
                <a:gd name="T32" fmla="*/ 188 w 450"/>
                <a:gd name="T33" fmla="*/ 47 h 216"/>
                <a:gd name="T34" fmla="*/ 195 w 450"/>
                <a:gd name="T35" fmla="*/ 38 h 216"/>
                <a:gd name="T36" fmla="*/ 205 w 450"/>
                <a:gd name="T37" fmla="*/ 37 h 216"/>
                <a:gd name="T38" fmla="*/ 217 w 450"/>
                <a:gd name="T39" fmla="*/ 38 h 216"/>
                <a:gd name="T40" fmla="*/ 223 w 450"/>
                <a:gd name="T41" fmla="*/ 38 h 216"/>
                <a:gd name="T42" fmla="*/ 225 w 450"/>
                <a:gd name="T43" fmla="*/ 29 h 216"/>
                <a:gd name="T44" fmla="*/ 215 w 450"/>
                <a:gd name="T45" fmla="*/ 19 h 216"/>
                <a:gd name="T46" fmla="*/ 206 w 450"/>
                <a:gd name="T47" fmla="*/ 8 h 216"/>
                <a:gd name="T48" fmla="*/ 193 w 450"/>
                <a:gd name="T49" fmla="*/ 0 h 216"/>
                <a:gd name="T50" fmla="*/ 183 w 450"/>
                <a:gd name="T51" fmla="*/ 3 h 216"/>
                <a:gd name="T52" fmla="*/ 170 w 450"/>
                <a:gd name="T53" fmla="*/ 8 h 216"/>
                <a:gd name="T54" fmla="*/ 161 w 450"/>
                <a:gd name="T55" fmla="*/ 16 h 216"/>
                <a:gd name="T56" fmla="*/ 150 w 450"/>
                <a:gd name="T57" fmla="*/ 19 h 216"/>
                <a:gd name="T58" fmla="*/ 139 w 450"/>
                <a:gd name="T59" fmla="*/ 29 h 216"/>
                <a:gd name="T60" fmla="*/ 110 w 450"/>
                <a:gd name="T61" fmla="*/ 46 h 216"/>
                <a:gd name="T62" fmla="*/ 83 w 450"/>
                <a:gd name="T63" fmla="*/ 58 h 216"/>
                <a:gd name="T64" fmla="*/ 70 w 450"/>
                <a:gd name="T65" fmla="*/ 53 h 216"/>
                <a:gd name="T66" fmla="*/ 65 w 450"/>
                <a:gd name="T67" fmla="*/ 37 h 216"/>
                <a:gd name="T68" fmla="*/ 48 w 450"/>
                <a:gd name="T69" fmla="*/ 5 h 216"/>
                <a:gd name="T70" fmla="*/ 16 w 450"/>
                <a:gd name="T71" fmla="*/ 17 h 216"/>
                <a:gd name="T72" fmla="*/ 0 w 450"/>
                <a:gd name="T73" fmla="*/ 26 h 216"/>
                <a:gd name="T74" fmla="*/ 3 w 450"/>
                <a:gd name="T75" fmla="*/ 33 h 21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50"/>
                <a:gd name="T115" fmla="*/ 0 h 216"/>
                <a:gd name="T116" fmla="*/ 450 w 450"/>
                <a:gd name="T117" fmla="*/ 216 h 21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50" h="216">
                  <a:moveTo>
                    <a:pt x="5" y="66"/>
                  </a:moveTo>
                  <a:lnTo>
                    <a:pt x="27" y="122"/>
                  </a:lnTo>
                  <a:lnTo>
                    <a:pt x="74" y="177"/>
                  </a:lnTo>
                  <a:lnTo>
                    <a:pt x="107" y="204"/>
                  </a:lnTo>
                  <a:lnTo>
                    <a:pt x="129" y="216"/>
                  </a:lnTo>
                  <a:lnTo>
                    <a:pt x="151" y="209"/>
                  </a:lnTo>
                  <a:lnTo>
                    <a:pt x="208" y="194"/>
                  </a:lnTo>
                  <a:lnTo>
                    <a:pt x="229" y="182"/>
                  </a:lnTo>
                  <a:lnTo>
                    <a:pt x="244" y="172"/>
                  </a:lnTo>
                  <a:lnTo>
                    <a:pt x="258" y="161"/>
                  </a:lnTo>
                  <a:lnTo>
                    <a:pt x="270" y="151"/>
                  </a:lnTo>
                  <a:lnTo>
                    <a:pt x="280" y="139"/>
                  </a:lnTo>
                  <a:lnTo>
                    <a:pt x="292" y="127"/>
                  </a:lnTo>
                  <a:lnTo>
                    <a:pt x="305" y="114"/>
                  </a:lnTo>
                  <a:lnTo>
                    <a:pt x="321" y="99"/>
                  </a:lnTo>
                  <a:lnTo>
                    <a:pt x="353" y="85"/>
                  </a:lnTo>
                  <a:lnTo>
                    <a:pt x="375" y="95"/>
                  </a:lnTo>
                  <a:lnTo>
                    <a:pt x="390" y="77"/>
                  </a:lnTo>
                  <a:lnTo>
                    <a:pt x="409" y="75"/>
                  </a:lnTo>
                  <a:lnTo>
                    <a:pt x="433" y="77"/>
                  </a:lnTo>
                  <a:lnTo>
                    <a:pt x="446" y="77"/>
                  </a:lnTo>
                  <a:lnTo>
                    <a:pt x="450" y="58"/>
                  </a:lnTo>
                  <a:lnTo>
                    <a:pt x="429" y="39"/>
                  </a:lnTo>
                  <a:lnTo>
                    <a:pt x="412" y="17"/>
                  </a:lnTo>
                  <a:lnTo>
                    <a:pt x="385" y="0"/>
                  </a:lnTo>
                  <a:lnTo>
                    <a:pt x="365" y="7"/>
                  </a:lnTo>
                  <a:lnTo>
                    <a:pt x="339" y="17"/>
                  </a:lnTo>
                  <a:lnTo>
                    <a:pt x="321" y="32"/>
                  </a:lnTo>
                  <a:lnTo>
                    <a:pt x="300" y="39"/>
                  </a:lnTo>
                  <a:lnTo>
                    <a:pt x="278" y="58"/>
                  </a:lnTo>
                  <a:lnTo>
                    <a:pt x="220" y="92"/>
                  </a:lnTo>
                  <a:lnTo>
                    <a:pt x="166" y="117"/>
                  </a:lnTo>
                  <a:lnTo>
                    <a:pt x="139" y="107"/>
                  </a:lnTo>
                  <a:lnTo>
                    <a:pt x="129" y="75"/>
                  </a:lnTo>
                  <a:lnTo>
                    <a:pt x="95" y="10"/>
                  </a:lnTo>
                  <a:lnTo>
                    <a:pt x="32" y="34"/>
                  </a:lnTo>
                  <a:lnTo>
                    <a:pt x="0" y="53"/>
                  </a:lnTo>
                  <a:lnTo>
                    <a:pt x="5" y="66"/>
                  </a:lnTo>
                  <a:close/>
                </a:path>
              </a:pathLst>
            </a:custGeom>
            <a:solidFill>
              <a:srgbClr val="DF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2" name="Freeform 221"/>
            <p:cNvSpPr>
              <a:spLocks noChangeAspect="1"/>
            </p:cNvSpPr>
            <p:nvPr/>
          </p:nvSpPr>
          <p:spPr bwMode="auto">
            <a:xfrm>
              <a:off x="1779" y="2529"/>
              <a:ext cx="277" cy="223"/>
            </a:xfrm>
            <a:custGeom>
              <a:avLst/>
              <a:gdLst>
                <a:gd name="T0" fmla="*/ 3 w 555"/>
                <a:gd name="T1" fmla="*/ 0 h 447"/>
                <a:gd name="T2" fmla="*/ 32 w 555"/>
                <a:gd name="T3" fmla="*/ 17 h 447"/>
                <a:gd name="T4" fmla="*/ 91 w 555"/>
                <a:gd name="T5" fmla="*/ 46 h 447"/>
                <a:gd name="T6" fmla="*/ 131 w 555"/>
                <a:gd name="T7" fmla="*/ 70 h 447"/>
                <a:gd name="T8" fmla="*/ 180 w 555"/>
                <a:gd name="T9" fmla="*/ 108 h 447"/>
                <a:gd name="T10" fmla="*/ 213 w 555"/>
                <a:gd name="T11" fmla="*/ 129 h 447"/>
                <a:gd name="T12" fmla="*/ 233 w 555"/>
                <a:gd name="T13" fmla="*/ 121 h 447"/>
                <a:gd name="T14" fmla="*/ 265 w 555"/>
                <a:gd name="T15" fmla="*/ 146 h 447"/>
                <a:gd name="T16" fmla="*/ 277 w 555"/>
                <a:gd name="T17" fmla="*/ 163 h 447"/>
                <a:gd name="T18" fmla="*/ 274 w 555"/>
                <a:gd name="T19" fmla="*/ 197 h 447"/>
                <a:gd name="T20" fmla="*/ 261 w 555"/>
                <a:gd name="T21" fmla="*/ 214 h 447"/>
                <a:gd name="T22" fmla="*/ 250 w 555"/>
                <a:gd name="T23" fmla="*/ 211 h 447"/>
                <a:gd name="T24" fmla="*/ 231 w 555"/>
                <a:gd name="T25" fmla="*/ 209 h 447"/>
                <a:gd name="T26" fmla="*/ 212 w 555"/>
                <a:gd name="T27" fmla="*/ 223 h 447"/>
                <a:gd name="T28" fmla="*/ 201 w 555"/>
                <a:gd name="T29" fmla="*/ 165 h 447"/>
                <a:gd name="T30" fmla="*/ 180 w 555"/>
                <a:gd name="T31" fmla="*/ 178 h 447"/>
                <a:gd name="T32" fmla="*/ 151 w 555"/>
                <a:gd name="T33" fmla="*/ 186 h 447"/>
                <a:gd name="T34" fmla="*/ 156 w 555"/>
                <a:gd name="T35" fmla="*/ 153 h 447"/>
                <a:gd name="T36" fmla="*/ 97 w 555"/>
                <a:gd name="T37" fmla="*/ 136 h 447"/>
                <a:gd name="T38" fmla="*/ 73 w 555"/>
                <a:gd name="T39" fmla="*/ 116 h 447"/>
                <a:gd name="T40" fmla="*/ 0 w 555"/>
                <a:gd name="T41" fmla="*/ 108 h 447"/>
                <a:gd name="T42" fmla="*/ 3 w 555"/>
                <a:gd name="T43" fmla="*/ 0 h 4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55"/>
                <a:gd name="T67" fmla="*/ 0 h 447"/>
                <a:gd name="T68" fmla="*/ 555 w 555"/>
                <a:gd name="T69" fmla="*/ 447 h 44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55" h="447">
                  <a:moveTo>
                    <a:pt x="7" y="0"/>
                  </a:moveTo>
                  <a:lnTo>
                    <a:pt x="65" y="34"/>
                  </a:lnTo>
                  <a:lnTo>
                    <a:pt x="182" y="92"/>
                  </a:lnTo>
                  <a:lnTo>
                    <a:pt x="263" y="141"/>
                  </a:lnTo>
                  <a:lnTo>
                    <a:pt x="360" y="216"/>
                  </a:lnTo>
                  <a:lnTo>
                    <a:pt x="426" y="258"/>
                  </a:lnTo>
                  <a:lnTo>
                    <a:pt x="467" y="243"/>
                  </a:lnTo>
                  <a:lnTo>
                    <a:pt x="531" y="292"/>
                  </a:lnTo>
                  <a:lnTo>
                    <a:pt x="555" y="326"/>
                  </a:lnTo>
                  <a:lnTo>
                    <a:pt x="548" y="394"/>
                  </a:lnTo>
                  <a:lnTo>
                    <a:pt x="523" y="428"/>
                  </a:lnTo>
                  <a:lnTo>
                    <a:pt x="501" y="423"/>
                  </a:lnTo>
                  <a:lnTo>
                    <a:pt x="462" y="419"/>
                  </a:lnTo>
                  <a:lnTo>
                    <a:pt x="425" y="447"/>
                  </a:lnTo>
                  <a:lnTo>
                    <a:pt x="402" y="331"/>
                  </a:lnTo>
                  <a:lnTo>
                    <a:pt x="360" y="357"/>
                  </a:lnTo>
                  <a:lnTo>
                    <a:pt x="302" y="372"/>
                  </a:lnTo>
                  <a:lnTo>
                    <a:pt x="313" y="307"/>
                  </a:lnTo>
                  <a:lnTo>
                    <a:pt x="195" y="272"/>
                  </a:lnTo>
                  <a:lnTo>
                    <a:pt x="146" y="233"/>
                  </a:lnTo>
                  <a:lnTo>
                    <a:pt x="0" y="21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3" name="Freeform 222"/>
            <p:cNvSpPr>
              <a:spLocks noChangeAspect="1"/>
            </p:cNvSpPr>
            <p:nvPr/>
          </p:nvSpPr>
          <p:spPr bwMode="auto">
            <a:xfrm>
              <a:off x="2301" y="1742"/>
              <a:ext cx="149" cy="98"/>
            </a:xfrm>
            <a:custGeom>
              <a:avLst/>
              <a:gdLst>
                <a:gd name="T0" fmla="*/ 5 w 297"/>
                <a:gd name="T1" fmla="*/ 0 h 195"/>
                <a:gd name="T2" fmla="*/ 20 w 297"/>
                <a:gd name="T3" fmla="*/ 8 h 195"/>
                <a:gd name="T4" fmla="*/ 49 w 297"/>
                <a:gd name="T5" fmla="*/ 17 h 195"/>
                <a:gd name="T6" fmla="*/ 71 w 297"/>
                <a:gd name="T7" fmla="*/ 27 h 195"/>
                <a:gd name="T8" fmla="*/ 97 w 297"/>
                <a:gd name="T9" fmla="*/ 44 h 195"/>
                <a:gd name="T10" fmla="*/ 114 w 297"/>
                <a:gd name="T11" fmla="*/ 51 h 195"/>
                <a:gd name="T12" fmla="*/ 132 w 297"/>
                <a:gd name="T13" fmla="*/ 52 h 195"/>
                <a:gd name="T14" fmla="*/ 139 w 297"/>
                <a:gd name="T15" fmla="*/ 62 h 195"/>
                <a:gd name="T16" fmla="*/ 146 w 297"/>
                <a:gd name="T17" fmla="*/ 67 h 195"/>
                <a:gd name="T18" fmla="*/ 149 w 297"/>
                <a:gd name="T19" fmla="*/ 86 h 195"/>
                <a:gd name="T20" fmla="*/ 145 w 297"/>
                <a:gd name="T21" fmla="*/ 98 h 195"/>
                <a:gd name="T22" fmla="*/ 135 w 297"/>
                <a:gd name="T23" fmla="*/ 82 h 195"/>
                <a:gd name="T24" fmla="*/ 129 w 297"/>
                <a:gd name="T25" fmla="*/ 94 h 195"/>
                <a:gd name="T26" fmla="*/ 116 w 297"/>
                <a:gd name="T27" fmla="*/ 98 h 195"/>
                <a:gd name="T28" fmla="*/ 111 w 297"/>
                <a:gd name="T29" fmla="*/ 70 h 195"/>
                <a:gd name="T30" fmla="*/ 95 w 297"/>
                <a:gd name="T31" fmla="*/ 87 h 195"/>
                <a:gd name="T32" fmla="*/ 87 w 297"/>
                <a:gd name="T33" fmla="*/ 83 h 195"/>
                <a:gd name="T34" fmla="*/ 87 w 297"/>
                <a:gd name="T35" fmla="*/ 67 h 195"/>
                <a:gd name="T36" fmla="*/ 58 w 297"/>
                <a:gd name="T37" fmla="*/ 62 h 195"/>
                <a:gd name="T38" fmla="*/ 44 w 297"/>
                <a:gd name="T39" fmla="*/ 54 h 195"/>
                <a:gd name="T40" fmla="*/ 0 w 297"/>
                <a:gd name="T41" fmla="*/ 44 h 195"/>
                <a:gd name="T42" fmla="*/ 5 w 297"/>
                <a:gd name="T43" fmla="*/ 0 h 19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7"/>
                <a:gd name="T67" fmla="*/ 0 h 195"/>
                <a:gd name="T68" fmla="*/ 297 w 297"/>
                <a:gd name="T69" fmla="*/ 195 h 19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7" h="195">
                  <a:moveTo>
                    <a:pt x="10" y="0"/>
                  </a:moveTo>
                  <a:lnTo>
                    <a:pt x="39" y="15"/>
                  </a:lnTo>
                  <a:lnTo>
                    <a:pt x="98" y="34"/>
                  </a:lnTo>
                  <a:lnTo>
                    <a:pt x="141" y="54"/>
                  </a:lnTo>
                  <a:lnTo>
                    <a:pt x="193" y="87"/>
                  </a:lnTo>
                  <a:lnTo>
                    <a:pt x="227" y="102"/>
                  </a:lnTo>
                  <a:lnTo>
                    <a:pt x="263" y="104"/>
                  </a:lnTo>
                  <a:lnTo>
                    <a:pt x="277" y="124"/>
                  </a:lnTo>
                  <a:lnTo>
                    <a:pt x="292" y="134"/>
                  </a:lnTo>
                  <a:lnTo>
                    <a:pt x="297" y="171"/>
                  </a:lnTo>
                  <a:lnTo>
                    <a:pt x="290" y="195"/>
                  </a:lnTo>
                  <a:lnTo>
                    <a:pt x="270" y="163"/>
                  </a:lnTo>
                  <a:lnTo>
                    <a:pt x="258" y="188"/>
                  </a:lnTo>
                  <a:lnTo>
                    <a:pt x="231" y="195"/>
                  </a:lnTo>
                  <a:lnTo>
                    <a:pt x="221" y="139"/>
                  </a:lnTo>
                  <a:lnTo>
                    <a:pt x="190" y="173"/>
                  </a:lnTo>
                  <a:lnTo>
                    <a:pt x="173" y="166"/>
                  </a:lnTo>
                  <a:lnTo>
                    <a:pt x="173" y="134"/>
                  </a:lnTo>
                  <a:lnTo>
                    <a:pt x="115" y="124"/>
                  </a:lnTo>
                  <a:lnTo>
                    <a:pt x="88" y="107"/>
                  </a:lnTo>
                  <a:lnTo>
                    <a:pt x="0" y="8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DF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4" name="Freeform 223"/>
            <p:cNvSpPr>
              <a:spLocks noChangeAspect="1"/>
            </p:cNvSpPr>
            <p:nvPr/>
          </p:nvSpPr>
          <p:spPr bwMode="auto">
            <a:xfrm>
              <a:off x="1623" y="2694"/>
              <a:ext cx="343" cy="137"/>
            </a:xfrm>
            <a:custGeom>
              <a:avLst/>
              <a:gdLst>
                <a:gd name="T0" fmla="*/ 242 w 685"/>
                <a:gd name="T1" fmla="*/ 28 h 274"/>
                <a:gd name="T2" fmla="*/ 269 w 685"/>
                <a:gd name="T3" fmla="*/ 10 h 274"/>
                <a:gd name="T4" fmla="*/ 315 w 685"/>
                <a:gd name="T5" fmla="*/ 0 h 274"/>
                <a:gd name="T6" fmla="*/ 328 w 685"/>
                <a:gd name="T7" fmla="*/ 19 h 274"/>
                <a:gd name="T8" fmla="*/ 328 w 685"/>
                <a:gd name="T9" fmla="*/ 31 h 274"/>
                <a:gd name="T10" fmla="*/ 338 w 685"/>
                <a:gd name="T11" fmla="*/ 47 h 274"/>
                <a:gd name="T12" fmla="*/ 343 w 685"/>
                <a:gd name="T13" fmla="*/ 72 h 274"/>
                <a:gd name="T14" fmla="*/ 343 w 685"/>
                <a:gd name="T15" fmla="*/ 92 h 274"/>
                <a:gd name="T16" fmla="*/ 320 w 685"/>
                <a:gd name="T17" fmla="*/ 74 h 274"/>
                <a:gd name="T18" fmla="*/ 299 w 685"/>
                <a:gd name="T19" fmla="*/ 76 h 274"/>
                <a:gd name="T20" fmla="*/ 273 w 685"/>
                <a:gd name="T21" fmla="*/ 75 h 274"/>
                <a:gd name="T22" fmla="*/ 252 w 685"/>
                <a:gd name="T23" fmla="*/ 64 h 274"/>
                <a:gd name="T24" fmla="*/ 232 w 685"/>
                <a:gd name="T25" fmla="*/ 76 h 274"/>
                <a:gd name="T26" fmla="*/ 123 w 685"/>
                <a:gd name="T27" fmla="*/ 131 h 274"/>
                <a:gd name="T28" fmla="*/ 83 w 685"/>
                <a:gd name="T29" fmla="*/ 137 h 274"/>
                <a:gd name="T30" fmla="*/ 42 w 685"/>
                <a:gd name="T31" fmla="*/ 137 h 274"/>
                <a:gd name="T32" fmla="*/ 39 w 685"/>
                <a:gd name="T33" fmla="*/ 115 h 274"/>
                <a:gd name="T34" fmla="*/ 21 w 685"/>
                <a:gd name="T35" fmla="*/ 93 h 274"/>
                <a:gd name="T36" fmla="*/ 0 w 685"/>
                <a:gd name="T37" fmla="*/ 26 h 274"/>
                <a:gd name="T38" fmla="*/ 21 w 685"/>
                <a:gd name="T39" fmla="*/ 19 h 274"/>
                <a:gd name="T40" fmla="*/ 51 w 685"/>
                <a:gd name="T41" fmla="*/ 69 h 274"/>
                <a:gd name="T42" fmla="*/ 59 w 685"/>
                <a:gd name="T43" fmla="*/ 95 h 274"/>
                <a:gd name="T44" fmla="*/ 86 w 685"/>
                <a:gd name="T45" fmla="*/ 90 h 274"/>
                <a:gd name="T46" fmla="*/ 109 w 685"/>
                <a:gd name="T47" fmla="*/ 80 h 274"/>
                <a:gd name="T48" fmla="*/ 172 w 685"/>
                <a:gd name="T49" fmla="*/ 58 h 274"/>
                <a:gd name="T50" fmla="*/ 211 w 685"/>
                <a:gd name="T51" fmla="*/ 40 h 274"/>
                <a:gd name="T52" fmla="*/ 242 w 685"/>
                <a:gd name="T53" fmla="*/ 28 h 27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85"/>
                <a:gd name="T82" fmla="*/ 0 h 274"/>
                <a:gd name="T83" fmla="*/ 685 w 685"/>
                <a:gd name="T84" fmla="*/ 274 h 27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85" h="274">
                  <a:moveTo>
                    <a:pt x="483" y="56"/>
                  </a:moveTo>
                  <a:lnTo>
                    <a:pt x="538" y="21"/>
                  </a:lnTo>
                  <a:lnTo>
                    <a:pt x="629" y="0"/>
                  </a:lnTo>
                  <a:lnTo>
                    <a:pt x="655" y="38"/>
                  </a:lnTo>
                  <a:lnTo>
                    <a:pt x="656" y="63"/>
                  </a:lnTo>
                  <a:lnTo>
                    <a:pt x="675" y="95"/>
                  </a:lnTo>
                  <a:lnTo>
                    <a:pt x="685" y="145"/>
                  </a:lnTo>
                  <a:lnTo>
                    <a:pt x="685" y="185"/>
                  </a:lnTo>
                  <a:lnTo>
                    <a:pt x="639" y="148"/>
                  </a:lnTo>
                  <a:lnTo>
                    <a:pt x="597" y="153"/>
                  </a:lnTo>
                  <a:lnTo>
                    <a:pt x="546" y="150"/>
                  </a:lnTo>
                  <a:lnTo>
                    <a:pt x="504" y="128"/>
                  </a:lnTo>
                  <a:lnTo>
                    <a:pt x="463" y="153"/>
                  </a:lnTo>
                  <a:lnTo>
                    <a:pt x="246" y="262"/>
                  </a:lnTo>
                  <a:lnTo>
                    <a:pt x="166" y="274"/>
                  </a:lnTo>
                  <a:lnTo>
                    <a:pt x="84" y="274"/>
                  </a:lnTo>
                  <a:lnTo>
                    <a:pt x="78" y="231"/>
                  </a:lnTo>
                  <a:lnTo>
                    <a:pt x="42" y="187"/>
                  </a:lnTo>
                  <a:lnTo>
                    <a:pt x="0" y="53"/>
                  </a:lnTo>
                  <a:lnTo>
                    <a:pt x="42" y="38"/>
                  </a:lnTo>
                  <a:lnTo>
                    <a:pt x="101" y="138"/>
                  </a:lnTo>
                  <a:lnTo>
                    <a:pt x="118" y="190"/>
                  </a:lnTo>
                  <a:lnTo>
                    <a:pt x="171" y="180"/>
                  </a:lnTo>
                  <a:lnTo>
                    <a:pt x="218" y="161"/>
                  </a:lnTo>
                  <a:lnTo>
                    <a:pt x="344" y="116"/>
                  </a:lnTo>
                  <a:lnTo>
                    <a:pt x="422" y="80"/>
                  </a:lnTo>
                  <a:lnTo>
                    <a:pt x="483" y="56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5" name="Freeform 224"/>
            <p:cNvSpPr>
              <a:spLocks noChangeAspect="1"/>
            </p:cNvSpPr>
            <p:nvPr/>
          </p:nvSpPr>
          <p:spPr bwMode="auto">
            <a:xfrm>
              <a:off x="1853" y="2595"/>
              <a:ext cx="173" cy="145"/>
            </a:xfrm>
            <a:custGeom>
              <a:avLst/>
              <a:gdLst>
                <a:gd name="T0" fmla="*/ 14 w 344"/>
                <a:gd name="T1" fmla="*/ 0 h 290"/>
                <a:gd name="T2" fmla="*/ 43 w 344"/>
                <a:gd name="T3" fmla="*/ 12 h 290"/>
                <a:gd name="T4" fmla="*/ 88 w 344"/>
                <a:gd name="T5" fmla="*/ 47 h 290"/>
                <a:gd name="T6" fmla="*/ 111 w 344"/>
                <a:gd name="T7" fmla="*/ 53 h 290"/>
                <a:gd name="T8" fmla="*/ 123 w 344"/>
                <a:gd name="T9" fmla="*/ 48 h 290"/>
                <a:gd name="T10" fmla="*/ 133 w 344"/>
                <a:gd name="T11" fmla="*/ 61 h 290"/>
                <a:gd name="T12" fmla="*/ 147 w 344"/>
                <a:gd name="T13" fmla="*/ 57 h 290"/>
                <a:gd name="T14" fmla="*/ 159 w 344"/>
                <a:gd name="T15" fmla="*/ 57 h 290"/>
                <a:gd name="T16" fmla="*/ 170 w 344"/>
                <a:gd name="T17" fmla="*/ 92 h 290"/>
                <a:gd name="T18" fmla="*/ 173 w 344"/>
                <a:gd name="T19" fmla="*/ 127 h 290"/>
                <a:gd name="T20" fmla="*/ 162 w 344"/>
                <a:gd name="T21" fmla="*/ 144 h 290"/>
                <a:gd name="T22" fmla="*/ 162 w 344"/>
                <a:gd name="T23" fmla="*/ 123 h 290"/>
                <a:gd name="T24" fmla="*/ 152 w 344"/>
                <a:gd name="T25" fmla="*/ 85 h 290"/>
                <a:gd name="T26" fmla="*/ 147 w 344"/>
                <a:gd name="T27" fmla="*/ 112 h 290"/>
                <a:gd name="T28" fmla="*/ 147 w 344"/>
                <a:gd name="T29" fmla="*/ 137 h 290"/>
                <a:gd name="T30" fmla="*/ 141 w 344"/>
                <a:gd name="T31" fmla="*/ 145 h 290"/>
                <a:gd name="T32" fmla="*/ 136 w 344"/>
                <a:gd name="T33" fmla="*/ 112 h 290"/>
                <a:gd name="T34" fmla="*/ 130 w 344"/>
                <a:gd name="T35" fmla="*/ 83 h 290"/>
                <a:gd name="T36" fmla="*/ 109 w 344"/>
                <a:gd name="T37" fmla="*/ 88 h 290"/>
                <a:gd name="T38" fmla="*/ 107 w 344"/>
                <a:gd name="T39" fmla="*/ 124 h 290"/>
                <a:gd name="T40" fmla="*/ 82 w 344"/>
                <a:gd name="T41" fmla="*/ 83 h 290"/>
                <a:gd name="T42" fmla="*/ 74 w 344"/>
                <a:gd name="T43" fmla="*/ 76 h 290"/>
                <a:gd name="T44" fmla="*/ 52 w 344"/>
                <a:gd name="T45" fmla="*/ 69 h 290"/>
                <a:gd name="T46" fmla="*/ 17 w 344"/>
                <a:gd name="T47" fmla="*/ 63 h 290"/>
                <a:gd name="T48" fmla="*/ 0 w 344"/>
                <a:gd name="T49" fmla="*/ 45 h 290"/>
                <a:gd name="T50" fmla="*/ 3 w 344"/>
                <a:gd name="T51" fmla="*/ 37 h 290"/>
                <a:gd name="T52" fmla="*/ 9 w 344"/>
                <a:gd name="T53" fmla="*/ 21 h 290"/>
                <a:gd name="T54" fmla="*/ 14 w 344"/>
                <a:gd name="T55" fmla="*/ 5 h 290"/>
                <a:gd name="T56" fmla="*/ 14 w 344"/>
                <a:gd name="T57" fmla="*/ 0 h 2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4"/>
                <a:gd name="T88" fmla="*/ 0 h 290"/>
                <a:gd name="T89" fmla="*/ 344 w 344"/>
                <a:gd name="T90" fmla="*/ 290 h 2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4" h="290">
                  <a:moveTo>
                    <a:pt x="28" y="0"/>
                  </a:moveTo>
                  <a:lnTo>
                    <a:pt x="86" y="25"/>
                  </a:lnTo>
                  <a:lnTo>
                    <a:pt x="174" y="95"/>
                  </a:lnTo>
                  <a:lnTo>
                    <a:pt x="220" y="107"/>
                  </a:lnTo>
                  <a:lnTo>
                    <a:pt x="244" y="96"/>
                  </a:lnTo>
                  <a:lnTo>
                    <a:pt x="264" y="122"/>
                  </a:lnTo>
                  <a:lnTo>
                    <a:pt x="292" y="115"/>
                  </a:lnTo>
                  <a:lnTo>
                    <a:pt x="317" y="115"/>
                  </a:lnTo>
                  <a:lnTo>
                    <a:pt x="339" y="185"/>
                  </a:lnTo>
                  <a:lnTo>
                    <a:pt x="344" y="254"/>
                  </a:lnTo>
                  <a:lnTo>
                    <a:pt x="322" y="288"/>
                  </a:lnTo>
                  <a:lnTo>
                    <a:pt x="322" y="246"/>
                  </a:lnTo>
                  <a:lnTo>
                    <a:pt x="302" y="171"/>
                  </a:lnTo>
                  <a:lnTo>
                    <a:pt x="293" y="225"/>
                  </a:lnTo>
                  <a:lnTo>
                    <a:pt x="293" y="273"/>
                  </a:lnTo>
                  <a:lnTo>
                    <a:pt x="280" y="290"/>
                  </a:lnTo>
                  <a:lnTo>
                    <a:pt x="271" y="225"/>
                  </a:lnTo>
                  <a:lnTo>
                    <a:pt x="258" y="166"/>
                  </a:lnTo>
                  <a:lnTo>
                    <a:pt x="217" y="176"/>
                  </a:lnTo>
                  <a:lnTo>
                    <a:pt x="212" y="249"/>
                  </a:lnTo>
                  <a:lnTo>
                    <a:pt x="164" y="166"/>
                  </a:lnTo>
                  <a:lnTo>
                    <a:pt x="147" y="152"/>
                  </a:lnTo>
                  <a:lnTo>
                    <a:pt x="103" y="137"/>
                  </a:lnTo>
                  <a:lnTo>
                    <a:pt x="33" y="127"/>
                  </a:lnTo>
                  <a:lnTo>
                    <a:pt x="0" y="90"/>
                  </a:lnTo>
                  <a:lnTo>
                    <a:pt x="6" y="74"/>
                  </a:lnTo>
                  <a:lnTo>
                    <a:pt x="18" y="42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6" name="Freeform 225"/>
            <p:cNvSpPr>
              <a:spLocks noChangeAspect="1"/>
            </p:cNvSpPr>
            <p:nvPr/>
          </p:nvSpPr>
          <p:spPr bwMode="auto">
            <a:xfrm>
              <a:off x="2026" y="2149"/>
              <a:ext cx="139" cy="137"/>
            </a:xfrm>
            <a:custGeom>
              <a:avLst/>
              <a:gdLst>
                <a:gd name="T0" fmla="*/ 38 w 277"/>
                <a:gd name="T1" fmla="*/ 67 h 274"/>
                <a:gd name="T2" fmla="*/ 59 w 277"/>
                <a:gd name="T3" fmla="*/ 90 h 274"/>
                <a:gd name="T4" fmla="*/ 67 w 277"/>
                <a:gd name="T5" fmla="*/ 110 h 274"/>
                <a:gd name="T6" fmla="*/ 92 w 277"/>
                <a:gd name="T7" fmla="*/ 129 h 274"/>
                <a:gd name="T8" fmla="*/ 101 w 277"/>
                <a:gd name="T9" fmla="*/ 122 h 274"/>
                <a:gd name="T10" fmla="*/ 105 w 277"/>
                <a:gd name="T11" fmla="*/ 137 h 274"/>
                <a:gd name="T12" fmla="*/ 120 w 277"/>
                <a:gd name="T13" fmla="*/ 134 h 274"/>
                <a:gd name="T14" fmla="*/ 127 w 277"/>
                <a:gd name="T15" fmla="*/ 122 h 274"/>
                <a:gd name="T16" fmla="*/ 139 w 277"/>
                <a:gd name="T17" fmla="*/ 118 h 274"/>
                <a:gd name="T18" fmla="*/ 113 w 277"/>
                <a:gd name="T19" fmla="*/ 83 h 274"/>
                <a:gd name="T20" fmla="*/ 72 w 277"/>
                <a:gd name="T21" fmla="*/ 39 h 274"/>
                <a:gd name="T22" fmla="*/ 0 w 277"/>
                <a:gd name="T23" fmla="*/ 0 h 274"/>
                <a:gd name="T24" fmla="*/ 38 w 277"/>
                <a:gd name="T25" fmla="*/ 67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7"/>
                <a:gd name="T40" fmla="*/ 0 h 274"/>
                <a:gd name="T41" fmla="*/ 277 w 277"/>
                <a:gd name="T42" fmla="*/ 274 h 2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7" h="274">
                  <a:moveTo>
                    <a:pt x="75" y="134"/>
                  </a:moveTo>
                  <a:lnTo>
                    <a:pt x="117" y="180"/>
                  </a:lnTo>
                  <a:lnTo>
                    <a:pt x="134" y="221"/>
                  </a:lnTo>
                  <a:lnTo>
                    <a:pt x="183" y="257"/>
                  </a:lnTo>
                  <a:lnTo>
                    <a:pt x="202" y="245"/>
                  </a:lnTo>
                  <a:lnTo>
                    <a:pt x="210" y="274"/>
                  </a:lnTo>
                  <a:lnTo>
                    <a:pt x="239" y="268"/>
                  </a:lnTo>
                  <a:lnTo>
                    <a:pt x="254" y="245"/>
                  </a:lnTo>
                  <a:lnTo>
                    <a:pt x="277" y="236"/>
                  </a:lnTo>
                  <a:lnTo>
                    <a:pt x="226" y="167"/>
                  </a:lnTo>
                  <a:lnTo>
                    <a:pt x="144" y="78"/>
                  </a:lnTo>
                  <a:lnTo>
                    <a:pt x="0" y="0"/>
                  </a:lnTo>
                  <a:lnTo>
                    <a:pt x="75" y="134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7" name="Freeform 226"/>
            <p:cNvSpPr>
              <a:spLocks noChangeAspect="1"/>
            </p:cNvSpPr>
            <p:nvPr/>
          </p:nvSpPr>
          <p:spPr bwMode="auto">
            <a:xfrm>
              <a:off x="1927" y="2160"/>
              <a:ext cx="301" cy="180"/>
            </a:xfrm>
            <a:custGeom>
              <a:avLst/>
              <a:gdLst>
                <a:gd name="T0" fmla="*/ 7 w 601"/>
                <a:gd name="T1" fmla="*/ 30 h 360"/>
                <a:gd name="T2" fmla="*/ 21 w 601"/>
                <a:gd name="T3" fmla="*/ 50 h 360"/>
                <a:gd name="T4" fmla="*/ 49 w 601"/>
                <a:gd name="T5" fmla="*/ 67 h 360"/>
                <a:gd name="T6" fmla="*/ 92 w 601"/>
                <a:gd name="T7" fmla="*/ 79 h 360"/>
                <a:gd name="T8" fmla="*/ 145 w 601"/>
                <a:gd name="T9" fmla="*/ 97 h 360"/>
                <a:gd name="T10" fmla="*/ 175 w 601"/>
                <a:gd name="T11" fmla="*/ 97 h 360"/>
                <a:gd name="T12" fmla="*/ 203 w 601"/>
                <a:gd name="T13" fmla="*/ 101 h 360"/>
                <a:gd name="T14" fmla="*/ 214 w 601"/>
                <a:gd name="T15" fmla="*/ 117 h 360"/>
                <a:gd name="T16" fmla="*/ 230 w 601"/>
                <a:gd name="T17" fmla="*/ 123 h 360"/>
                <a:gd name="T18" fmla="*/ 246 w 601"/>
                <a:gd name="T19" fmla="*/ 134 h 360"/>
                <a:gd name="T20" fmla="*/ 255 w 601"/>
                <a:gd name="T21" fmla="*/ 146 h 360"/>
                <a:gd name="T22" fmla="*/ 254 w 601"/>
                <a:gd name="T23" fmla="*/ 163 h 360"/>
                <a:gd name="T24" fmla="*/ 259 w 601"/>
                <a:gd name="T25" fmla="*/ 180 h 360"/>
                <a:gd name="T26" fmla="*/ 290 w 601"/>
                <a:gd name="T27" fmla="*/ 180 h 360"/>
                <a:gd name="T28" fmla="*/ 301 w 601"/>
                <a:gd name="T29" fmla="*/ 157 h 360"/>
                <a:gd name="T30" fmla="*/ 287 w 601"/>
                <a:gd name="T31" fmla="*/ 109 h 360"/>
                <a:gd name="T32" fmla="*/ 254 w 601"/>
                <a:gd name="T33" fmla="*/ 95 h 360"/>
                <a:gd name="T34" fmla="*/ 230 w 601"/>
                <a:gd name="T35" fmla="*/ 81 h 360"/>
                <a:gd name="T36" fmla="*/ 194 w 601"/>
                <a:gd name="T37" fmla="*/ 56 h 360"/>
                <a:gd name="T38" fmla="*/ 183 w 601"/>
                <a:gd name="T39" fmla="*/ 51 h 360"/>
                <a:gd name="T40" fmla="*/ 171 w 601"/>
                <a:gd name="T41" fmla="*/ 46 h 360"/>
                <a:gd name="T42" fmla="*/ 160 w 601"/>
                <a:gd name="T43" fmla="*/ 41 h 360"/>
                <a:gd name="T44" fmla="*/ 149 w 601"/>
                <a:gd name="T45" fmla="*/ 35 h 360"/>
                <a:gd name="T46" fmla="*/ 138 w 601"/>
                <a:gd name="T47" fmla="*/ 29 h 360"/>
                <a:gd name="T48" fmla="*/ 127 w 601"/>
                <a:gd name="T49" fmla="*/ 23 h 360"/>
                <a:gd name="T50" fmla="*/ 115 w 601"/>
                <a:gd name="T51" fmla="*/ 18 h 360"/>
                <a:gd name="T52" fmla="*/ 104 w 601"/>
                <a:gd name="T53" fmla="*/ 12 h 360"/>
                <a:gd name="T54" fmla="*/ 88 w 601"/>
                <a:gd name="T55" fmla="*/ 0 h 360"/>
                <a:gd name="T56" fmla="*/ 40 w 601"/>
                <a:gd name="T57" fmla="*/ 0 h 360"/>
                <a:gd name="T58" fmla="*/ 0 w 601"/>
                <a:gd name="T59" fmla="*/ 17 h 360"/>
                <a:gd name="T60" fmla="*/ 7 w 601"/>
                <a:gd name="T61" fmla="*/ 30 h 36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01"/>
                <a:gd name="T94" fmla="*/ 0 h 360"/>
                <a:gd name="T95" fmla="*/ 601 w 601"/>
                <a:gd name="T96" fmla="*/ 360 h 36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01" h="360">
                  <a:moveTo>
                    <a:pt x="14" y="61"/>
                  </a:moveTo>
                  <a:lnTo>
                    <a:pt x="41" y="100"/>
                  </a:lnTo>
                  <a:lnTo>
                    <a:pt x="97" y="134"/>
                  </a:lnTo>
                  <a:lnTo>
                    <a:pt x="184" y="158"/>
                  </a:lnTo>
                  <a:lnTo>
                    <a:pt x="289" y="194"/>
                  </a:lnTo>
                  <a:lnTo>
                    <a:pt x="350" y="194"/>
                  </a:lnTo>
                  <a:lnTo>
                    <a:pt x="406" y="202"/>
                  </a:lnTo>
                  <a:lnTo>
                    <a:pt x="428" y="235"/>
                  </a:lnTo>
                  <a:lnTo>
                    <a:pt x="459" y="246"/>
                  </a:lnTo>
                  <a:lnTo>
                    <a:pt x="491" y="267"/>
                  </a:lnTo>
                  <a:lnTo>
                    <a:pt x="509" y="291"/>
                  </a:lnTo>
                  <a:lnTo>
                    <a:pt x="508" y="326"/>
                  </a:lnTo>
                  <a:lnTo>
                    <a:pt x="518" y="360"/>
                  </a:lnTo>
                  <a:lnTo>
                    <a:pt x="579" y="360"/>
                  </a:lnTo>
                  <a:lnTo>
                    <a:pt x="601" y="314"/>
                  </a:lnTo>
                  <a:lnTo>
                    <a:pt x="574" y="218"/>
                  </a:lnTo>
                  <a:lnTo>
                    <a:pt x="508" y="190"/>
                  </a:lnTo>
                  <a:lnTo>
                    <a:pt x="459" y="162"/>
                  </a:lnTo>
                  <a:lnTo>
                    <a:pt x="387" y="112"/>
                  </a:lnTo>
                  <a:lnTo>
                    <a:pt x="365" y="102"/>
                  </a:lnTo>
                  <a:lnTo>
                    <a:pt x="341" y="92"/>
                  </a:lnTo>
                  <a:lnTo>
                    <a:pt x="319" y="82"/>
                  </a:lnTo>
                  <a:lnTo>
                    <a:pt x="297" y="70"/>
                  </a:lnTo>
                  <a:lnTo>
                    <a:pt x="275" y="58"/>
                  </a:lnTo>
                  <a:lnTo>
                    <a:pt x="253" y="46"/>
                  </a:lnTo>
                  <a:lnTo>
                    <a:pt x="229" y="36"/>
                  </a:lnTo>
                  <a:lnTo>
                    <a:pt x="207" y="24"/>
                  </a:lnTo>
                  <a:lnTo>
                    <a:pt x="175" y="0"/>
                  </a:lnTo>
                  <a:lnTo>
                    <a:pt x="80" y="0"/>
                  </a:lnTo>
                  <a:lnTo>
                    <a:pt x="0" y="33"/>
                  </a:lnTo>
                  <a:lnTo>
                    <a:pt x="14" y="61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8" name="Freeform 227"/>
            <p:cNvSpPr>
              <a:spLocks noChangeAspect="1"/>
            </p:cNvSpPr>
            <p:nvPr/>
          </p:nvSpPr>
          <p:spPr bwMode="auto">
            <a:xfrm>
              <a:off x="1986" y="2170"/>
              <a:ext cx="227" cy="124"/>
            </a:xfrm>
            <a:custGeom>
              <a:avLst/>
              <a:gdLst>
                <a:gd name="T0" fmla="*/ 0 w 455"/>
                <a:gd name="T1" fmla="*/ 15 h 248"/>
                <a:gd name="T2" fmla="*/ 22 w 455"/>
                <a:gd name="T3" fmla="*/ 2 h 248"/>
                <a:gd name="T4" fmla="*/ 45 w 455"/>
                <a:gd name="T5" fmla="*/ 0 h 248"/>
                <a:gd name="T6" fmla="*/ 58 w 455"/>
                <a:gd name="T7" fmla="*/ 7 h 248"/>
                <a:gd name="T8" fmla="*/ 72 w 455"/>
                <a:gd name="T9" fmla="*/ 14 h 248"/>
                <a:gd name="T10" fmla="*/ 85 w 455"/>
                <a:gd name="T11" fmla="*/ 21 h 248"/>
                <a:gd name="T12" fmla="*/ 97 w 455"/>
                <a:gd name="T13" fmla="*/ 28 h 248"/>
                <a:gd name="T14" fmla="*/ 109 w 455"/>
                <a:gd name="T15" fmla="*/ 35 h 248"/>
                <a:gd name="T16" fmla="*/ 120 w 455"/>
                <a:gd name="T17" fmla="*/ 42 h 248"/>
                <a:gd name="T18" fmla="*/ 133 w 455"/>
                <a:gd name="T19" fmla="*/ 48 h 248"/>
                <a:gd name="T20" fmla="*/ 146 w 455"/>
                <a:gd name="T21" fmla="*/ 54 h 248"/>
                <a:gd name="T22" fmla="*/ 171 w 455"/>
                <a:gd name="T23" fmla="*/ 62 h 248"/>
                <a:gd name="T24" fmla="*/ 196 w 455"/>
                <a:gd name="T25" fmla="*/ 81 h 248"/>
                <a:gd name="T26" fmla="*/ 224 w 455"/>
                <a:gd name="T27" fmla="*/ 88 h 248"/>
                <a:gd name="T28" fmla="*/ 227 w 455"/>
                <a:gd name="T29" fmla="*/ 124 h 248"/>
                <a:gd name="T30" fmla="*/ 222 w 455"/>
                <a:gd name="T31" fmla="*/ 120 h 248"/>
                <a:gd name="T32" fmla="*/ 216 w 455"/>
                <a:gd name="T33" fmla="*/ 116 h 248"/>
                <a:gd name="T34" fmla="*/ 207 w 455"/>
                <a:gd name="T35" fmla="*/ 114 h 248"/>
                <a:gd name="T36" fmla="*/ 199 w 455"/>
                <a:gd name="T37" fmla="*/ 111 h 248"/>
                <a:gd name="T38" fmla="*/ 190 w 455"/>
                <a:gd name="T39" fmla="*/ 108 h 248"/>
                <a:gd name="T40" fmla="*/ 182 w 455"/>
                <a:gd name="T41" fmla="*/ 102 h 248"/>
                <a:gd name="T42" fmla="*/ 176 w 455"/>
                <a:gd name="T43" fmla="*/ 94 h 248"/>
                <a:gd name="T44" fmla="*/ 173 w 455"/>
                <a:gd name="T45" fmla="*/ 82 h 248"/>
                <a:gd name="T46" fmla="*/ 155 w 455"/>
                <a:gd name="T47" fmla="*/ 82 h 248"/>
                <a:gd name="T48" fmla="*/ 127 w 455"/>
                <a:gd name="T49" fmla="*/ 73 h 248"/>
                <a:gd name="T50" fmla="*/ 113 w 455"/>
                <a:gd name="T51" fmla="*/ 65 h 248"/>
                <a:gd name="T52" fmla="*/ 99 w 455"/>
                <a:gd name="T53" fmla="*/ 59 h 248"/>
                <a:gd name="T54" fmla="*/ 86 w 455"/>
                <a:gd name="T55" fmla="*/ 54 h 248"/>
                <a:gd name="T56" fmla="*/ 72 w 455"/>
                <a:gd name="T57" fmla="*/ 51 h 248"/>
                <a:gd name="T58" fmla="*/ 58 w 455"/>
                <a:gd name="T59" fmla="*/ 48 h 248"/>
                <a:gd name="T60" fmla="*/ 44 w 455"/>
                <a:gd name="T61" fmla="*/ 44 h 248"/>
                <a:gd name="T62" fmla="*/ 30 w 455"/>
                <a:gd name="T63" fmla="*/ 39 h 248"/>
                <a:gd name="T64" fmla="*/ 14 w 455"/>
                <a:gd name="T65" fmla="*/ 32 h 248"/>
                <a:gd name="T66" fmla="*/ 0 w 455"/>
                <a:gd name="T67" fmla="*/ 15 h 24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55"/>
                <a:gd name="T103" fmla="*/ 0 h 248"/>
                <a:gd name="T104" fmla="*/ 455 w 455"/>
                <a:gd name="T105" fmla="*/ 248 h 24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55" h="248">
                  <a:moveTo>
                    <a:pt x="0" y="30"/>
                  </a:moveTo>
                  <a:lnTo>
                    <a:pt x="44" y="3"/>
                  </a:lnTo>
                  <a:lnTo>
                    <a:pt x="90" y="0"/>
                  </a:lnTo>
                  <a:lnTo>
                    <a:pt x="117" y="13"/>
                  </a:lnTo>
                  <a:lnTo>
                    <a:pt x="145" y="27"/>
                  </a:lnTo>
                  <a:lnTo>
                    <a:pt x="170" y="42"/>
                  </a:lnTo>
                  <a:lnTo>
                    <a:pt x="194" y="56"/>
                  </a:lnTo>
                  <a:lnTo>
                    <a:pt x="218" y="69"/>
                  </a:lnTo>
                  <a:lnTo>
                    <a:pt x="241" y="83"/>
                  </a:lnTo>
                  <a:lnTo>
                    <a:pt x="267" y="95"/>
                  </a:lnTo>
                  <a:lnTo>
                    <a:pt x="292" y="108"/>
                  </a:lnTo>
                  <a:lnTo>
                    <a:pt x="342" y="124"/>
                  </a:lnTo>
                  <a:lnTo>
                    <a:pt x="392" y="161"/>
                  </a:lnTo>
                  <a:lnTo>
                    <a:pt x="449" y="176"/>
                  </a:lnTo>
                  <a:lnTo>
                    <a:pt x="455" y="248"/>
                  </a:lnTo>
                  <a:lnTo>
                    <a:pt x="445" y="239"/>
                  </a:lnTo>
                  <a:lnTo>
                    <a:pt x="432" y="232"/>
                  </a:lnTo>
                  <a:lnTo>
                    <a:pt x="415" y="227"/>
                  </a:lnTo>
                  <a:lnTo>
                    <a:pt x="398" y="222"/>
                  </a:lnTo>
                  <a:lnTo>
                    <a:pt x="381" y="215"/>
                  </a:lnTo>
                  <a:lnTo>
                    <a:pt x="365" y="203"/>
                  </a:lnTo>
                  <a:lnTo>
                    <a:pt x="353" y="188"/>
                  </a:lnTo>
                  <a:lnTo>
                    <a:pt x="347" y="164"/>
                  </a:lnTo>
                  <a:lnTo>
                    <a:pt x="311" y="164"/>
                  </a:lnTo>
                  <a:lnTo>
                    <a:pt x="255" y="146"/>
                  </a:lnTo>
                  <a:lnTo>
                    <a:pt x="226" y="129"/>
                  </a:lnTo>
                  <a:lnTo>
                    <a:pt x="199" y="117"/>
                  </a:lnTo>
                  <a:lnTo>
                    <a:pt x="172" y="108"/>
                  </a:lnTo>
                  <a:lnTo>
                    <a:pt x="145" y="102"/>
                  </a:lnTo>
                  <a:lnTo>
                    <a:pt x="117" y="95"/>
                  </a:lnTo>
                  <a:lnTo>
                    <a:pt x="89" y="88"/>
                  </a:lnTo>
                  <a:lnTo>
                    <a:pt x="60" y="78"/>
                  </a:lnTo>
                  <a:lnTo>
                    <a:pt x="29" y="64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9" name="Freeform 228"/>
            <p:cNvSpPr>
              <a:spLocks noChangeAspect="1"/>
            </p:cNvSpPr>
            <p:nvPr/>
          </p:nvSpPr>
          <p:spPr bwMode="auto">
            <a:xfrm>
              <a:off x="1777" y="2475"/>
              <a:ext cx="145" cy="44"/>
            </a:xfrm>
            <a:custGeom>
              <a:avLst/>
              <a:gdLst>
                <a:gd name="T0" fmla="*/ 0 w 290"/>
                <a:gd name="T1" fmla="*/ 0 h 88"/>
                <a:gd name="T2" fmla="*/ 51 w 290"/>
                <a:gd name="T3" fmla="*/ 0 h 88"/>
                <a:gd name="T4" fmla="*/ 101 w 290"/>
                <a:gd name="T5" fmla="*/ 24 h 88"/>
                <a:gd name="T6" fmla="*/ 131 w 290"/>
                <a:gd name="T7" fmla="*/ 14 h 88"/>
                <a:gd name="T8" fmla="*/ 145 w 290"/>
                <a:gd name="T9" fmla="*/ 44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0"/>
                <a:gd name="T16" fmla="*/ 0 h 88"/>
                <a:gd name="T17" fmla="*/ 290 w 29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0" h="88">
                  <a:moveTo>
                    <a:pt x="0" y="0"/>
                  </a:moveTo>
                  <a:lnTo>
                    <a:pt x="102" y="0"/>
                  </a:lnTo>
                  <a:lnTo>
                    <a:pt x="202" y="49"/>
                  </a:lnTo>
                  <a:lnTo>
                    <a:pt x="261" y="29"/>
                  </a:lnTo>
                  <a:lnTo>
                    <a:pt x="290" y="8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5684" y="2229779"/>
            <a:ext cx="1648396" cy="1451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7" name="Rectangle 1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Routings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 smtClean="0"/>
              <a:t>QS-SU-580</a:t>
            </a:r>
            <a:endParaRPr lang="en-US" altLang="zh-CN" dirty="0"/>
          </a:p>
        </p:txBody>
      </p:sp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474663" y="970699"/>
            <a:ext cx="8061822" cy="4308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200" b="1" dirty="0">
                <a:latin typeface="+mj-lt"/>
                <a:ea typeface="宋体" charset="-122"/>
              </a:rPr>
              <a:t>Sequence of operations (with instructions) at work centers</a:t>
            </a:r>
          </a:p>
        </p:txBody>
      </p:sp>
      <p:cxnSp>
        <p:nvCxnSpPr>
          <p:cNvPr id="124976" name="AutoShape 48"/>
          <p:cNvCxnSpPr>
            <a:cxnSpLocks noChangeShapeType="1"/>
          </p:cNvCxnSpPr>
          <p:nvPr/>
        </p:nvCxnSpPr>
        <p:spPr bwMode="auto">
          <a:xfrm>
            <a:off x="2733675" y="2730602"/>
            <a:ext cx="2741613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4977" name="AutoShape 49"/>
          <p:cNvCxnSpPr>
            <a:cxnSpLocks noChangeShapeType="1"/>
          </p:cNvCxnSpPr>
          <p:nvPr/>
        </p:nvCxnSpPr>
        <p:spPr bwMode="auto">
          <a:xfrm rot="5400000">
            <a:off x="5809330" y="3321755"/>
            <a:ext cx="1211262" cy="163830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25033" name="Text Box 105"/>
          <p:cNvSpPr txBox="1">
            <a:spLocks noChangeArrowheads="1"/>
          </p:cNvSpPr>
          <p:nvPr/>
        </p:nvSpPr>
        <p:spPr bwMode="auto">
          <a:xfrm>
            <a:off x="995363" y="4050767"/>
            <a:ext cx="1644650" cy="12795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lang="en-US" altLang="zh-CN" sz="1800" b="1" dirty="0">
                <a:latin typeface="+mj-lt"/>
                <a:ea typeface="宋体" charset="-122"/>
              </a:rPr>
              <a:t>Instructions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1200" b="1" dirty="0">
                <a:latin typeface="+mj-lt"/>
                <a:ea typeface="宋体" charset="-122"/>
              </a:rPr>
              <a:t>1. </a:t>
            </a:r>
            <a:r>
              <a:rPr lang="en-US" altLang="zh-CN" sz="1200" b="1" dirty="0" smtClean="0">
                <a:latin typeface="+mj-lt"/>
                <a:ea typeface="宋体" charset="-122"/>
              </a:rPr>
              <a:t>Connect…</a:t>
            </a:r>
            <a:endParaRPr lang="en-US" altLang="zh-CN" sz="1200" b="1" dirty="0">
              <a:latin typeface="+mj-lt"/>
              <a:ea typeface="宋体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1200" b="1" dirty="0">
                <a:latin typeface="+mj-lt"/>
                <a:ea typeface="宋体" charset="-122"/>
              </a:rPr>
              <a:t>2. ... 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1200" b="1" dirty="0">
                <a:latin typeface="+mj-lt"/>
                <a:ea typeface="宋体" charset="-122"/>
              </a:rPr>
              <a:t>3. ...</a:t>
            </a:r>
          </a:p>
        </p:txBody>
      </p:sp>
      <p:sp>
        <p:nvSpPr>
          <p:cNvPr id="125034" name="Text Box 106"/>
          <p:cNvSpPr txBox="1">
            <a:spLocks noChangeArrowheads="1"/>
          </p:cNvSpPr>
          <p:nvPr/>
        </p:nvSpPr>
        <p:spPr bwMode="auto">
          <a:xfrm>
            <a:off x="7431088" y="2242604"/>
            <a:ext cx="1644650" cy="15033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800" b="1" dirty="0">
                <a:latin typeface="+mj-lt"/>
                <a:ea typeface="宋体" charset="-122"/>
              </a:rPr>
              <a:t>Instructions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1200" b="1" dirty="0">
                <a:latin typeface="+mj-lt"/>
                <a:ea typeface="宋体" charset="-122"/>
              </a:rPr>
              <a:t>1. </a:t>
            </a:r>
            <a:r>
              <a:rPr lang="en-US" altLang="zh-CN" sz="1200" b="1" dirty="0" smtClean="0">
                <a:latin typeface="+mj-lt"/>
                <a:ea typeface="宋体" charset="-122"/>
              </a:rPr>
              <a:t>Insert…</a:t>
            </a:r>
            <a:endParaRPr lang="en-US" altLang="zh-CN" sz="1200" b="1" dirty="0">
              <a:latin typeface="+mj-lt"/>
              <a:ea typeface="宋体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1200" b="1" dirty="0">
                <a:latin typeface="+mj-lt"/>
                <a:ea typeface="宋体" charset="-122"/>
              </a:rPr>
              <a:t>2. ...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1200" b="1" dirty="0">
                <a:latin typeface="+mj-lt"/>
                <a:ea typeface="宋体" charset="-122"/>
              </a:rPr>
              <a:t>3. ...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1200" b="1" dirty="0">
                <a:latin typeface="+mj-lt"/>
                <a:ea typeface="宋体" charset="-122"/>
              </a:rPr>
              <a:t>4. ...</a:t>
            </a:r>
          </a:p>
        </p:txBody>
      </p:sp>
      <p:sp>
        <p:nvSpPr>
          <p:cNvPr id="125035" name="Text Box 107"/>
          <p:cNvSpPr txBox="1">
            <a:spLocks noChangeArrowheads="1"/>
          </p:cNvSpPr>
          <p:nvPr/>
        </p:nvSpPr>
        <p:spPr bwMode="auto">
          <a:xfrm>
            <a:off x="5938774" y="4952022"/>
            <a:ext cx="1644650" cy="914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lang="en-US" altLang="zh-CN" sz="1800" b="1" dirty="0">
                <a:latin typeface="+mj-lt"/>
                <a:ea typeface="宋体" charset="-122"/>
              </a:rPr>
              <a:t>Instructions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1200" b="1" dirty="0">
                <a:latin typeface="+mj-lt"/>
                <a:ea typeface="宋体" charset="-122"/>
              </a:rPr>
              <a:t>1. </a:t>
            </a:r>
            <a:r>
              <a:rPr lang="en-US" altLang="zh-CN" sz="1200" b="1" dirty="0" smtClean="0">
                <a:latin typeface="+mj-lt"/>
                <a:ea typeface="宋体" charset="-122"/>
              </a:rPr>
              <a:t>Wrap…</a:t>
            </a:r>
            <a:endParaRPr lang="en-US" altLang="zh-CN" sz="1200" b="1" dirty="0">
              <a:latin typeface="+mj-lt"/>
              <a:ea typeface="宋体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1200" b="1" dirty="0">
                <a:latin typeface="+mj-lt"/>
                <a:ea typeface="宋体" charset="-122"/>
              </a:rPr>
              <a:t>2. ... </a:t>
            </a:r>
          </a:p>
        </p:txBody>
      </p:sp>
      <p:sp>
        <p:nvSpPr>
          <p:cNvPr id="125045" name="Text Box 117"/>
          <p:cNvSpPr txBox="1">
            <a:spLocks noChangeArrowheads="1"/>
          </p:cNvSpPr>
          <p:nvPr/>
        </p:nvSpPr>
        <p:spPr bwMode="auto">
          <a:xfrm>
            <a:off x="3778676" y="3726560"/>
            <a:ext cx="1572866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800" b="1" dirty="0" smtClean="0">
                <a:solidFill>
                  <a:schemeClr val="accent1">
                    <a:lumMod val="75000"/>
                  </a:schemeClr>
                </a:solidFill>
                <a:ea typeface="宋体" charset="-122"/>
              </a:rPr>
              <a:t>Op 30: Pack</a:t>
            </a:r>
            <a:endParaRPr lang="en-US" altLang="zh-CN" sz="1800" b="1" dirty="0">
              <a:solidFill>
                <a:schemeClr val="accent1">
                  <a:lumMod val="75000"/>
                </a:schemeClr>
              </a:solidFill>
              <a:ea typeface="宋体" charset="-122"/>
            </a:endParaRPr>
          </a:p>
        </p:txBody>
      </p:sp>
      <p:sp>
        <p:nvSpPr>
          <p:cNvPr id="125059" name="Text Box 131"/>
          <p:cNvSpPr txBox="1">
            <a:spLocks noChangeArrowheads="1"/>
          </p:cNvSpPr>
          <p:nvPr/>
        </p:nvSpPr>
        <p:spPr bwMode="auto">
          <a:xfrm>
            <a:off x="5464841" y="1694917"/>
            <a:ext cx="1396536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18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宋体" charset="-122"/>
              </a:rPr>
              <a:t>Op 20: Test</a:t>
            </a:r>
            <a:endParaRPr lang="en-US" altLang="zh-CN" sz="1800" b="1" dirty="0">
              <a:solidFill>
                <a:schemeClr val="accent3">
                  <a:lumMod val="75000"/>
                </a:schemeClr>
              </a:solidFill>
              <a:latin typeface="+mj-lt"/>
              <a:ea typeface="宋体" charset="-122"/>
            </a:endParaRPr>
          </a:p>
        </p:txBody>
      </p:sp>
      <p:sp>
        <p:nvSpPr>
          <p:cNvPr id="125074" name="Text Box 146"/>
          <p:cNvSpPr txBox="1">
            <a:spLocks noChangeArrowheads="1"/>
          </p:cNvSpPr>
          <p:nvPr/>
        </p:nvSpPr>
        <p:spPr bwMode="auto">
          <a:xfrm>
            <a:off x="725865" y="1687765"/>
            <a:ext cx="2200215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8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宋体" charset="-122"/>
              </a:rPr>
              <a:t>Op 10: Assemble</a:t>
            </a:r>
            <a:endParaRPr lang="en-US" altLang="zh-CN" sz="1800" b="1" dirty="0">
              <a:solidFill>
                <a:schemeClr val="accent2">
                  <a:lumMod val="75000"/>
                </a:schemeClr>
              </a:solidFill>
              <a:latin typeface="+mj-lt"/>
              <a:ea typeface="宋体" charset="-122"/>
            </a:endParaRPr>
          </a:p>
        </p:txBody>
      </p:sp>
      <p:sp>
        <p:nvSpPr>
          <p:cNvPr id="49" name="Rectangle 217"/>
          <p:cNvSpPr>
            <a:spLocks noChangeArrowheads="1"/>
          </p:cNvSpPr>
          <p:nvPr/>
        </p:nvSpPr>
        <p:spPr bwMode="auto">
          <a:xfrm>
            <a:off x="900113" y="2014887"/>
            <a:ext cx="1828800" cy="182880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2" name="Group 152"/>
          <p:cNvGrpSpPr>
            <a:grpSpLocks noChangeAspect="1"/>
          </p:cNvGrpSpPr>
          <p:nvPr/>
        </p:nvGrpSpPr>
        <p:grpSpPr bwMode="auto">
          <a:xfrm>
            <a:off x="1095211" y="2041166"/>
            <a:ext cx="1398608" cy="1766126"/>
            <a:chOff x="1316" y="1498"/>
            <a:chExt cx="1375" cy="1736"/>
          </a:xfrm>
        </p:grpSpPr>
        <p:sp>
          <p:nvSpPr>
            <p:cNvPr id="53" name="Rectangle 153"/>
            <p:cNvSpPr>
              <a:spLocks noChangeAspect="1" noChangeArrowheads="1"/>
            </p:cNvSpPr>
            <p:nvPr/>
          </p:nvSpPr>
          <p:spPr bwMode="auto">
            <a:xfrm>
              <a:off x="1316" y="1518"/>
              <a:ext cx="1365" cy="17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4" name="Freeform 154"/>
            <p:cNvSpPr>
              <a:spLocks noChangeAspect="1"/>
            </p:cNvSpPr>
            <p:nvPr/>
          </p:nvSpPr>
          <p:spPr bwMode="auto">
            <a:xfrm>
              <a:off x="1395" y="3113"/>
              <a:ext cx="340" cy="85"/>
            </a:xfrm>
            <a:custGeom>
              <a:avLst/>
              <a:gdLst>
                <a:gd name="T0" fmla="*/ 0 w 681"/>
                <a:gd name="T1" fmla="*/ 7 h 172"/>
                <a:gd name="T2" fmla="*/ 0 w 681"/>
                <a:gd name="T3" fmla="*/ 85 h 172"/>
                <a:gd name="T4" fmla="*/ 248 w 681"/>
                <a:gd name="T5" fmla="*/ 77 h 172"/>
                <a:gd name="T6" fmla="*/ 340 w 681"/>
                <a:gd name="T7" fmla="*/ 0 h 172"/>
                <a:gd name="T8" fmla="*/ 0 w 681"/>
                <a:gd name="T9" fmla="*/ 7 h 1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"/>
                <a:gd name="T16" fmla="*/ 0 h 172"/>
                <a:gd name="T17" fmla="*/ 681 w 681"/>
                <a:gd name="T18" fmla="*/ 172 h 1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" h="172">
                  <a:moveTo>
                    <a:pt x="0" y="15"/>
                  </a:moveTo>
                  <a:lnTo>
                    <a:pt x="0" y="172"/>
                  </a:lnTo>
                  <a:lnTo>
                    <a:pt x="497" y="155"/>
                  </a:lnTo>
                  <a:lnTo>
                    <a:pt x="681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5" name="AutoShape 155"/>
            <p:cNvSpPr>
              <a:spLocks noChangeAspect="1" noChangeArrowheads="1" noTextEdit="1"/>
            </p:cNvSpPr>
            <p:nvPr/>
          </p:nvSpPr>
          <p:spPr bwMode="auto">
            <a:xfrm>
              <a:off x="1316" y="1498"/>
              <a:ext cx="1375" cy="1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6" name="Freeform 156"/>
            <p:cNvSpPr>
              <a:spLocks noChangeAspect="1"/>
            </p:cNvSpPr>
            <p:nvPr/>
          </p:nvSpPr>
          <p:spPr bwMode="auto">
            <a:xfrm>
              <a:off x="1813" y="2459"/>
              <a:ext cx="294" cy="60"/>
            </a:xfrm>
            <a:custGeom>
              <a:avLst/>
              <a:gdLst>
                <a:gd name="T0" fmla="*/ 0 w 587"/>
                <a:gd name="T1" fmla="*/ 6 h 120"/>
                <a:gd name="T2" fmla="*/ 0 w 587"/>
                <a:gd name="T3" fmla="*/ 55 h 120"/>
                <a:gd name="T4" fmla="*/ 213 w 587"/>
                <a:gd name="T5" fmla="*/ 60 h 120"/>
                <a:gd name="T6" fmla="*/ 294 w 587"/>
                <a:gd name="T7" fmla="*/ 0 h 120"/>
                <a:gd name="T8" fmla="*/ 0 w 587"/>
                <a:gd name="T9" fmla="*/ 6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7"/>
                <a:gd name="T16" fmla="*/ 0 h 120"/>
                <a:gd name="T17" fmla="*/ 587 w 58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7" h="120">
                  <a:moveTo>
                    <a:pt x="0" y="12"/>
                  </a:moveTo>
                  <a:lnTo>
                    <a:pt x="0" y="110"/>
                  </a:lnTo>
                  <a:lnTo>
                    <a:pt x="426" y="120"/>
                  </a:lnTo>
                  <a:lnTo>
                    <a:pt x="58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7" name="Freeform 157"/>
            <p:cNvSpPr>
              <a:spLocks noChangeAspect="1"/>
            </p:cNvSpPr>
            <p:nvPr/>
          </p:nvSpPr>
          <p:spPr bwMode="auto">
            <a:xfrm>
              <a:off x="2083" y="2079"/>
              <a:ext cx="294" cy="61"/>
            </a:xfrm>
            <a:custGeom>
              <a:avLst/>
              <a:gdLst>
                <a:gd name="T0" fmla="*/ 0 w 587"/>
                <a:gd name="T1" fmla="*/ 6 h 123"/>
                <a:gd name="T2" fmla="*/ 0 w 587"/>
                <a:gd name="T3" fmla="*/ 54 h 123"/>
                <a:gd name="T4" fmla="*/ 213 w 587"/>
                <a:gd name="T5" fmla="*/ 61 h 123"/>
                <a:gd name="T6" fmla="*/ 294 w 587"/>
                <a:gd name="T7" fmla="*/ 0 h 123"/>
                <a:gd name="T8" fmla="*/ 0 w 587"/>
                <a:gd name="T9" fmla="*/ 6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7"/>
                <a:gd name="T16" fmla="*/ 0 h 123"/>
                <a:gd name="T17" fmla="*/ 587 w 587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7" h="123">
                  <a:moveTo>
                    <a:pt x="0" y="12"/>
                  </a:moveTo>
                  <a:lnTo>
                    <a:pt x="0" y="109"/>
                  </a:lnTo>
                  <a:lnTo>
                    <a:pt x="426" y="123"/>
                  </a:lnTo>
                  <a:lnTo>
                    <a:pt x="58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8" name="Rectangle 158"/>
            <p:cNvSpPr>
              <a:spLocks noChangeAspect="1" noChangeArrowheads="1"/>
            </p:cNvSpPr>
            <p:nvPr/>
          </p:nvSpPr>
          <p:spPr bwMode="auto">
            <a:xfrm>
              <a:off x="1900" y="2501"/>
              <a:ext cx="26" cy="145"/>
            </a:xfrm>
            <a:prstGeom prst="rect">
              <a:avLst/>
            </a:prstGeom>
            <a:solidFill>
              <a:srgbClr val="00001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9" name="Rectangle 159"/>
            <p:cNvSpPr>
              <a:spLocks noChangeAspect="1" noChangeArrowheads="1"/>
            </p:cNvSpPr>
            <p:nvPr/>
          </p:nvSpPr>
          <p:spPr bwMode="auto">
            <a:xfrm>
              <a:off x="2170" y="2121"/>
              <a:ext cx="25" cy="144"/>
            </a:xfrm>
            <a:prstGeom prst="rect">
              <a:avLst/>
            </a:prstGeom>
            <a:solidFill>
              <a:srgbClr val="00001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0" name="Freeform 160"/>
            <p:cNvSpPr>
              <a:spLocks noChangeAspect="1"/>
            </p:cNvSpPr>
            <p:nvPr/>
          </p:nvSpPr>
          <p:spPr bwMode="auto">
            <a:xfrm>
              <a:off x="2251" y="1686"/>
              <a:ext cx="61" cy="118"/>
            </a:xfrm>
            <a:custGeom>
              <a:avLst/>
              <a:gdLst>
                <a:gd name="T0" fmla="*/ 0 w 122"/>
                <a:gd name="T1" fmla="*/ 0 h 236"/>
                <a:gd name="T2" fmla="*/ 30 w 122"/>
                <a:gd name="T3" fmla="*/ 17 h 236"/>
                <a:gd name="T4" fmla="*/ 61 w 122"/>
                <a:gd name="T5" fmla="*/ 42 h 236"/>
                <a:gd name="T6" fmla="*/ 56 w 122"/>
                <a:gd name="T7" fmla="*/ 74 h 236"/>
                <a:gd name="T8" fmla="*/ 53 w 122"/>
                <a:gd name="T9" fmla="*/ 118 h 236"/>
                <a:gd name="T10" fmla="*/ 30 w 122"/>
                <a:gd name="T11" fmla="*/ 114 h 236"/>
                <a:gd name="T12" fmla="*/ 0 w 122"/>
                <a:gd name="T13" fmla="*/ 0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236"/>
                <a:gd name="T23" fmla="*/ 122 w 122"/>
                <a:gd name="T24" fmla="*/ 236 h 2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236">
                  <a:moveTo>
                    <a:pt x="0" y="0"/>
                  </a:moveTo>
                  <a:lnTo>
                    <a:pt x="59" y="34"/>
                  </a:lnTo>
                  <a:lnTo>
                    <a:pt x="122" y="83"/>
                  </a:lnTo>
                  <a:lnTo>
                    <a:pt x="112" y="148"/>
                  </a:lnTo>
                  <a:lnTo>
                    <a:pt x="105" y="236"/>
                  </a:lnTo>
                  <a:lnTo>
                    <a:pt x="59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" name="Freeform 161"/>
            <p:cNvSpPr>
              <a:spLocks noChangeAspect="1"/>
            </p:cNvSpPr>
            <p:nvPr/>
          </p:nvSpPr>
          <p:spPr bwMode="auto">
            <a:xfrm>
              <a:off x="2186" y="1571"/>
              <a:ext cx="111" cy="107"/>
            </a:xfrm>
            <a:custGeom>
              <a:avLst/>
              <a:gdLst>
                <a:gd name="T0" fmla="*/ 111 w 222"/>
                <a:gd name="T1" fmla="*/ 13 h 214"/>
                <a:gd name="T2" fmla="*/ 111 w 222"/>
                <a:gd name="T3" fmla="*/ 29 h 214"/>
                <a:gd name="T4" fmla="*/ 111 w 222"/>
                <a:gd name="T5" fmla="*/ 35 h 214"/>
                <a:gd name="T6" fmla="*/ 111 w 222"/>
                <a:gd name="T7" fmla="*/ 41 h 214"/>
                <a:gd name="T8" fmla="*/ 105 w 222"/>
                <a:gd name="T9" fmla="*/ 46 h 214"/>
                <a:gd name="T10" fmla="*/ 106 w 222"/>
                <a:gd name="T11" fmla="*/ 57 h 214"/>
                <a:gd name="T12" fmla="*/ 109 w 222"/>
                <a:gd name="T13" fmla="*/ 65 h 214"/>
                <a:gd name="T14" fmla="*/ 108 w 222"/>
                <a:gd name="T15" fmla="*/ 69 h 214"/>
                <a:gd name="T16" fmla="*/ 105 w 222"/>
                <a:gd name="T17" fmla="*/ 72 h 214"/>
                <a:gd name="T18" fmla="*/ 100 w 222"/>
                <a:gd name="T19" fmla="*/ 72 h 214"/>
                <a:gd name="T20" fmla="*/ 100 w 222"/>
                <a:gd name="T21" fmla="*/ 78 h 214"/>
                <a:gd name="T22" fmla="*/ 97 w 222"/>
                <a:gd name="T23" fmla="*/ 83 h 214"/>
                <a:gd name="T24" fmla="*/ 97 w 222"/>
                <a:gd name="T25" fmla="*/ 85 h 214"/>
                <a:gd name="T26" fmla="*/ 92 w 222"/>
                <a:gd name="T27" fmla="*/ 89 h 214"/>
                <a:gd name="T28" fmla="*/ 87 w 222"/>
                <a:gd name="T29" fmla="*/ 92 h 214"/>
                <a:gd name="T30" fmla="*/ 84 w 222"/>
                <a:gd name="T31" fmla="*/ 97 h 214"/>
                <a:gd name="T32" fmla="*/ 78 w 222"/>
                <a:gd name="T33" fmla="*/ 104 h 214"/>
                <a:gd name="T34" fmla="*/ 70 w 222"/>
                <a:gd name="T35" fmla="*/ 105 h 214"/>
                <a:gd name="T36" fmla="*/ 66 w 222"/>
                <a:gd name="T37" fmla="*/ 106 h 214"/>
                <a:gd name="T38" fmla="*/ 61 w 222"/>
                <a:gd name="T39" fmla="*/ 105 h 214"/>
                <a:gd name="T40" fmla="*/ 55 w 222"/>
                <a:gd name="T41" fmla="*/ 101 h 214"/>
                <a:gd name="T42" fmla="*/ 51 w 222"/>
                <a:gd name="T43" fmla="*/ 107 h 214"/>
                <a:gd name="T44" fmla="*/ 27 w 222"/>
                <a:gd name="T45" fmla="*/ 106 h 214"/>
                <a:gd name="T46" fmla="*/ 0 w 222"/>
                <a:gd name="T47" fmla="*/ 89 h 214"/>
                <a:gd name="T48" fmla="*/ 0 w 222"/>
                <a:gd name="T49" fmla="*/ 46 h 214"/>
                <a:gd name="T50" fmla="*/ 17 w 222"/>
                <a:gd name="T51" fmla="*/ 21 h 214"/>
                <a:gd name="T52" fmla="*/ 41 w 222"/>
                <a:gd name="T53" fmla="*/ 15 h 214"/>
                <a:gd name="T54" fmla="*/ 98 w 222"/>
                <a:gd name="T55" fmla="*/ 0 h 214"/>
                <a:gd name="T56" fmla="*/ 111 w 222"/>
                <a:gd name="T57" fmla="*/ 13 h 2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22"/>
                <a:gd name="T88" fmla="*/ 0 h 214"/>
                <a:gd name="T89" fmla="*/ 222 w 222"/>
                <a:gd name="T90" fmla="*/ 214 h 21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22" h="214">
                  <a:moveTo>
                    <a:pt x="222" y="27"/>
                  </a:moveTo>
                  <a:lnTo>
                    <a:pt x="222" y="58"/>
                  </a:lnTo>
                  <a:lnTo>
                    <a:pt x="221" y="70"/>
                  </a:lnTo>
                  <a:lnTo>
                    <a:pt x="221" y="82"/>
                  </a:lnTo>
                  <a:lnTo>
                    <a:pt x="210" y="92"/>
                  </a:lnTo>
                  <a:lnTo>
                    <a:pt x="212" y="114"/>
                  </a:lnTo>
                  <a:lnTo>
                    <a:pt x="217" y="129"/>
                  </a:lnTo>
                  <a:lnTo>
                    <a:pt x="216" y="138"/>
                  </a:lnTo>
                  <a:lnTo>
                    <a:pt x="210" y="143"/>
                  </a:lnTo>
                  <a:lnTo>
                    <a:pt x="199" y="144"/>
                  </a:lnTo>
                  <a:lnTo>
                    <a:pt x="199" y="156"/>
                  </a:lnTo>
                  <a:lnTo>
                    <a:pt x="193" y="165"/>
                  </a:lnTo>
                  <a:lnTo>
                    <a:pt x="193" y="170"/>
                  </a:lnTo>
                  <a:lnTo>
                    <a:pt x="183" y="178"/>
                  </a:lnTo>
                  <a:lnTo>
                    <a:pt x="173" y="183"/>
                  </a:lnTo>
                  <a:lnTo>
                    <a:pt x="168" y="194"/>
                  </a:lnTo>
                  <a:lnTo>
                    <a:pt x="156" y="207"/>
                  </a:lnTo>
                  <a:lnTo>
                    <a:pt x="139" y="209"/>
                  </a:lnTo>
                  <a:lnTo>
                    <a:pt x="131" y="211"/>
                  </a:lnTo>
                  <a:lnTo>
                    <a:pt x="122" y="209"/>
                  </a:lnTo>
                  <a:lnTo>
                    <a:pt x="109" y="202"/>
                  </a:lnTo>
                  <a:lnTo>
                    <a:pt x="102" y="214"/>
                  </a:lnTo>
                  <a:lnTo>
                    <a:pt x="54" y="211"/>
                  </a:lnTo>
                  <a:lnTo>
                    <a:pt x="0" y="178"/>
                  </a:lnTo>
                  <a:lnTo>
                    <a:pt x="0" y="92"/>
                  </a:lnTo>
                  <a:lnTo>
                    <a:pt x="34" y="41"/>
                  </a:lnTo>
                  <a:lnTo>
                    <a:pt x="81" y="31"/>
                  </a:lnTo>
                  <a:lnTo>
                    <a:pt x="195" y="0"/>
                  </a:lnTo>
                  <a:lnTo>
                    <a:pt x="222" y="27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2" name="Freeform 162"/>
            <p:cNvSpPr>
              <a:spLocks noChangeAspect="1"/>
            </p:cNvSpPr>
            <p:nvPr/>
          </p:nvSpPr>
          <p:spPr bwMode="auto">
            <a:xfrm>
              <a:off x="2121" y="1642"/>
              <a:ext cx="178" cy="304"/>
            </a:xfrm>
            <a:custGeom>
              <a:avLst/>
              <a:gdLst>
                <a:gd name="T0" fmla="*/ 63 w 357"/>
                <a:gd name="T1" fmla="*/ 0 h 607"/>
                <a:gd name="T2" fmla="*/ 58 w 357"/>
                <a:gd name="T3" fmla="*/ 6 h 607"/>
                <a:gd name="T4" fmla="*/ 55 w 357"/>
                <a:gd name="T5" fmla="*/ 17 h 607"/>
                <a:gd name="T6" fmla="*/ 41 w 357"/>
                <a:gd name="T7" fmla="*/ 31 h 607"/>
                <a:gd name="T8" fmla="*/ 23 w 357"/>
                <a:gd name="T9" fmla="*/ 69 h 607"/>
                <a:gd name="T10" fmla="*/ 20 w 357"/>
                <a:gd name="T11" fmla="*/ 93 h 607"/>
                <a:gd name="T12" fmla="*/ 7 w 357"/>
                <a:gd name="T13" fmla="*/ 146 h 607"/>
                <a:gd name="T14" fmla="*/ 7 w 357"/>
                <a:gd name="T15" fmla="*/ 170 h 607"/>
                <a:gd name="T16" fmla="*/ 8 w 357"/>
                <a:gd name="T17" fmla="*/ 186 h 607"/>
                <a:gd name="T18" fmla="*/ 2 w 357"/>
                <a:gd name="T19" fmla="*/ 222 h 607"/>
                <a:gd name="T20" fmla="*/ 0 w 357"/>
                <a:gd name="T21" fmla="*/ 244 h 607"/>
                <a:gd name="T22" fmla="*/ 8 w 357"/>
                <a:gd name="T23" fmla="*/ 256 h 607"/>
                <a:gd name="T24" fmla="*/ 11 w 357"/>
                <a:gd name="T25" fmla="*/ 264 h 607"/>
                <a:gd name="T26" fmla="*/ 36 w 357"/>
                <a:gd name="T27" fmla="*/ 304 h 607"/>
                <a:gd name="T28" fmla="*/ 91 w 357"/>
                <a:gd name="T29" fmla="*/ 289 h 607"/>
                <a:gd name="T30" fmla="*/ 165 w 357"/>
                <a:gd name="T31" fmla="*/ 260 h 607"/>
                <a:gd name="T32" fmla="*/ 178 w 357"/>
                <a:gd name="T33" fmla="*/ 230 h 607"/>
                <a:gd name="T34" fmla="*/ 178 w 357"/>
                <a:gd name="T35" fmla="*/ 203 h 607"/>
                <a:gd name="T36" fmla="*/ 168 w 357"/>
                <a:gd name="T37" fmla="*/ 145 h 607"/>
                <a:gd name="T38" fmla="*/ 165 w 357"/>
                <a:gd name="T39" fmla="*/ 123 h 607"/>
                <a:gd name="T40" fmla="*/ 161 w 357"/>
                <a:gd name="T41" fmla="*/ 104 h 607"/>
                <a:gd name="T42" fmla="*/ 154 w 357"/>
                <a:gd name="T43" fmla="*/ 87 h 607"/>
                <a:gd name="T44" fmla="*/ 143 w 357"/>
                <a:gd name="T45" fmla="*/ 68 h 607"/>
                <a:gd name="T46" fmla="*/ 139 w 357"/>
                <a:gd name="T47" fmla="*/ 37 h 607"/>
                <a:gd name="T48" fmla="*/ 119 w 357"/>
                <a:gd name="T49" fmla="*/ 32 h 607"/>
                <a:gd name="T50" fmla="*/ 109 w 357"/>
                <a:gd name="T51" fmla="*/ 31 h 607"/>
                <a:gd name="T52" fmla="*/ 101 w 357"/>
                <a:gd name="T53" fmla="*/ 28 h 607"/>
                <a:gd name="T54" fmla="*/ 94 w 357"/>
                <a:gd name="T55" fmla="*/ 26 h 607"/>
                <a:gd name="T56" fmla="*/ 88 w 357"/>
                <a:gd name="T57" fmla="*/ 22 h 607"/>
                <a:gd name="T58" fmla="*/ 82 w 357"/>
                <a:gd name="T59" fmla="*/ 19 h 607"/>
                <a:gd name="T60" fmla="*/ 76 w 357"/>
                <a:gd name="T61" fmla="*/ 14 h 607"/>
                <a:gd name="T62" fmla="*/ 70 w 357"/>
                <a:gd name="T63" fmla="*/ 8 h 607"/>
                <a:gd name="T64" fmla="*/ 63 w 357"/>
                <a:gd name="T65" fmla="*/ 0 h 6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7"/>
                <a:gd name="T100" fmla="*/ 0 h 607"/>
                <a:gd name="T101" fmla="*/ 357 w 357"/>
                <a:gd name="T102" fmla="*/ 607 h 6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7" h="607">
                  <a:moveTo>
                    <a:pt x="126" y="0"/>
                  </a:moveTo>
                  <a:lnTo>
                    <a:pt x="117" y="12"/>
                  </a:lnTo>
                  <a:lnTo>
                    <a:pt x="111" y="34"/>
                  </a:lnTo>
                  <a:lnTo>
                    <a:pt x="82" y="61"/>
                  </a:lnTo>
                  <a:lnTo>
                    <a:pt x="46" y="137"/>
                  </a:lnTo>
                  <a:lnTo>
                    <a:pt x="41" y="185"/>
                  </a:lnTo>
                  <a:lnTo>
                    <a:pt x="14" y="292"/>
                  </a:lnTo>
                  <a:lnTo>
                    <a:pt x="14" y="339"/>
                  </a:lnTo>
                  <a:lnTo>
                    <a:pt x="16" y="371"/>
                  </a:lnTo>
                  <a:lnTo>
                    <a:pt x="4" y="443"/>
                  </a:lnTo>
                  <a:lnTo>
                    <a:pt x="0" y="487"/>
                  </a:lnTo>
                  <a:lnTo>
                    <a:pt x="16" y="512"/>
                  </a:lnTo>
                  <a:lnTo>
                    <a:pt x="22" y="528"/>
                  </a:lnTo>
                  <a:lnTo>
                    <a:pt x="73" y="607"/>
                  </a:lnTo>
                  <a:lnTo>
                    <a:pt x="182" y="577"/>
                  </a:lnTo>
                  <a:lnTo>
                    <a:pt x="331" y="519"/>
                  </a:lnTo>
                  <a:lnTo>
                    <a:pt x="357" y="460"/>
                  </a:lnTo>
                  <a:lnTo>
                    <a:pt x="357" y="405"/>
                  </a:lnTo>
                  <a:lnTo>
                    <a:pt x="336" y="290"/>
                  </a:lnTo>
                  <a:lnTo>
                    <a:pt x="331" y="246"/>
                  </a:lnTo>
                  <a:lnTo>
                    <a:pt x="323" y="208"/>
                  </a:lnTo>
                  <a:lnTo>
                    <a:pt x="308" y="174"/>
                  </a:lnTo>
                  <a:lnTo>
                    <a:pt x="287" y="135"/>
                  </a:lnTo>
                  <a:lnTo>
                    <a:pt x="279" y="73"/>
                  </a:lnTo>
                  <a:lnTo>
                    <a:pt x="238" y="64"/>
                  </a:lnTo>
                  <a:lnTo>
                    <a:pt x="218" y="61"/>
                  </a:lnTo>
                  <a:lnTo>
                    <a:pt x="202" y="56"/>
                  </a:lnTo>
                  <a:lnTo>
                    <a:pt x="189" y="51"/>
                  </a:lnTo>
                  <a:lnTo>
                    <a:pt x="177" y="44"/>
                  </a:lnTo>
                  <a:lnTo>
                    <a:pt x="165" y="37"/>
                  </a:lnTo>
                  <a:lnTo>
                    <a:pt x="153" y="27"/>
                  </a:lnTo>
                  <a:lnTo>
                    <a:pt x="141" y="15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" name="Freeform 163"/>
            <p:cNvSpPr>
              <a:spLocks noChangeAspect="1"/>
            </p:cNvSpPr>
            <p:nvPr/>
          </p:nvSpPr>
          <p:spPr bwMode="auto">
            <a:xfrm>
              <a:off x="2163" y="1547"/>
              <a:ext cx="149" cy="95"/>
            </a:xfrm>
            <a:custGeom>
              <a:avLst/>
              <a:gdLst>
                <a:gd name="T0" fmla="*/ 128 w 299"/>
                <a:gd name="T1" fmla="*/ 0 h 191"/>
                <a:gd name="T2" fmla="*/ 141 w 299"/>
                <a:gd name="T3" fmla="*/ 4 h 191"/>
                <a:gd name="T4" fmla="*/ 148 w 299"/>
                <a:gd name="T5" fmla="*/ 12 h 191"/>
                <a:gd name="T6" fmla="*/ 149 w 299"/>
                <a:gd name="T7" fmla="*/ 23 h 191"/>
                <a:gd name="T8" fmla="*/ 147 w 299"/>
                <a:gd name="T9" fmla="*/ 36 h 191"/>
                <a:gd name="T10" fmla="*/ 141 w 299"/>
                <a:gd name="T11" fmla="*/ 42 h 191"/>
                <a:gd name="T12" fmla="*/ 134 w 299"/>
                <a:gd name="T13" fmla="*/ 39 h 191"/>
                <a:gd name="T14" fmla="*/ 123 w 299"/>
                <a:gd name="T15" fmla="*/ 31 h 191"/>
                <a:gd name="T16" fmla="*/ 117 w 299"/>
                <a:gd name="T17" fmla="*/ 31 h 191"/>
                <a:gd name="T18" fmla="*/ 114 w 299"/>
                <a:gd name="T19" fmla="*/ 44 h 191"/>
                <a:gd name="T20" fmla="*/ 108 w 299"/>
                <a:gd name="T21" fmla="*/ 51 h 191"/>
                <a:gd name="T22" fmla="*/ 93 w 299"/>
                <a:gd name="T23" fmla="*/ 55 h 191"/>
                <a:gd name="T24" fmla="*/ 85 w 299"/>
                <a:gd name="T25" fmla="*/ 64 h 191"/>
                <a:gd name="T26" fmla="*/ 85 w 299"/>
                <a:gd name="T27" fmla="*/ 70 h 191"/>
                <a:gd name="T28" fmla="*/ 77 w 299"/>
                <a:gd name="T29" fmla="*/ 70 h 191"/>
                <a:gd name="T30" fmla="*/ 69 w 299"/>
                <a:gd name="T31" fmla="*/ 60 h 191"/>
                <a:gd name="T32" fmla="*/ 63 w 299"/>
                <a:gd name="T33" fmla="*/ 42 h 191"/>
                <a:gd name="T34" fmla="*/ 58 w 299"/>
                <a:gd name="T35" fmla="*/ 42 h 191"/>
                <a:gd name="T36" fmla="*/ 47 w 299"/>
                <a:gd name="T37" fmla="*/ 44 h 191"/>
                <a:gd name="T38" fmla="*/ 44 w 299"/>
                <a:gd name="T39" fmla="*/ 53 h 191"/>
                <a:gd name="T40" fmla="*/ 44 w 299"/>
                <a:gd name="T41" fmla="*/ 70 h 191"/>
                <a:gd name="T42" fmla="*/ 37 w 299"/>
                <a:gd name="T43" fmla="*/ 81 h 191"/>
                <a:gd name="T44" fmla="*/ 31 w 299"/>
                <a:gd name="T45" fmla="*/ 86 h 191"/>
                <a:gd name="T46" fmla="*/ 24 w 299"/>
                <a:gd name="T47" fmla="*/ 80 h 191"/>
                <a:gd name="T48" fmla="*/ 23 w 299"/>
                <a:gd name="T49" fmla="*/ 95 h 191"/>
                <a:gd name="T50" fmla="*/ 11 w 299"/>
                <a:gd name="T51" fmla="*/ 95 h 191"/>
                <a:gd name="T52" fmla="*/ 4 w 299"/>
                <a:gd name="T53" fmla="*/ 93 h 191"/>
                <a:gd name="T54" fmla="*/ 1 w 299"/>
                <a:gd name="T55" fmla="*/ 88 h 191"/>
                <a:gd name="T56" fmla="*/ 0 w 299"/>
                <a:gd name="T57" fmla="*/ 76 h 191"/>
                <a:gd name="T58" fmla="*/ 13 w 299"/>
                <a:gd name="T59" fmla="*/ 48 h 191"/>
                <a:gd name="T60" fmla="*/ 45 w 299"/>
                <a:gd name="T61" fmla="*/ 20 h 191"/>
                <a:gd name="T62" fmla="*/ 128 w 299"/>
                <a:gd name="T63" fmla="*/ 0 h 19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99"/>
                <a:gd name="T97" fmla="*/ 0 h 191"/>
                <a:gd name="T98" fmla="*/ 299 w 299"/>
                <a:gd name="T99" fmla="*/ 191 h 19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99" h="191">
                  <a:moveTo>
                    <a:pt x="256" y="0"/>
                  </a:moveTo>
                  <a:lnTo>
                    <a:pt x="282" y="9"/>
                  </a:lnTo>
                  <a:lnTo>
                    <a:pt x="296" y="24"/>
                  </a:lnTo>
                  <a:lnTo>
                    <a:pt x="299" y="46"/>
                  </a:lnTo>
                  <a:lnTo>
                    <a:pt x="294" y="73"/>
                  </a:lnTo>
                  <a:lnTo>
                    <a:pt x="282" y="84"/>
                  </a:lnTo>
                  <a:lnTo>
                    <a:pt x="268" y="79"/>
                  </a:lnTo>
                  <a:lnTo>
                    <a:pt x="246" y="63"/>
                  </a:lnTo>
                  <a:lnTo>
                    <a:pt x="234" y="63"/>
                  </a:lnTo>
                  <a:lnTo>
                    <a:pt x="229" y="89"/>
                  </a:lnTo>
                  <a:lnTo>
                    <a:pt x="217" y="102"/>
                  </a:lnTo>
                  <a:lnTo>
                    <a:pt x="187" y="111"/>
                  </a:lnTo>
                  <a:lnTo>
                    <a:pt x="170" y="128"/>
                  </a:lnTo>
                  <a:lnTo>
                    <a:pt x="170" y="140"/>
                  </a:lnTo>
                  <a:lnTo>
                    <a:pt x="155" y="140"/>
                  </a:lnTo>
                  <a:lnTo>
                    <a:pt x="139" y="121"/>
                  </a:lnTo>
                  <a:lnTo>
                    <a:pt x="127" y="85"/>
                  </a:lnTo>
                  <a:lnTo>
                    <a:pt x="116" y="84"/>
                  </a:lnTo>
                  <a:lnTo>
                    <a:pt x="94" y="89"/>
                  </a:lnTo>
                  <a:lnTo>
                    <a:pt x="88" y="106"/>
                  </a:lnTo>
                  <a:lnTo>
                    <a:pt x="88" y="140"/>
                  </a:lnTo>
                  <a:lnTo>
                    <a:pt x="75" y="162"/>
                  </a:lnTo>
                  <a:lnTo>
                    <a:pt x="63" y="172"/>
                  </a:lnTo>
                  <a:lnTo>
                    <a:pt x="48" y="160"/>
                  </a:lnTo>
                  <a:lnTo>
                    <a:pt x="46" y="191"/>
                  </a:lnTo>
                  <a:lnTo>
                    <a:pt x="22" y="191"/>
                  </a:lnTo>
                  <a:lnTo>
                    <a:pt x="9" y="187"/>
                  </a:lnTo>
                  <a:lnTo>
                    <a:pt x="2" y="177"/>
                  </a:lnTo>
                  <a:lnTo>
                    <a:pt x="0" y="153"/>
                  </a:lnTo>
                  <a:lnTo>
                    <a:pt x="26" y="96"/>
                  </a:lnTo>
                  <a:lnTo>
                    <a:pt x="90" y="41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1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4" name="Freeform 164"/>
            <p:cNvSpPr>
              <a:spLocks noChangeAspect="1"/>
            </p:cNvSpPr>
            <p:nvPr/>
          </p:nvSpPr>
          <p:spPr bwMode="auto">
            <a:xfrm>
              <a:off x="2208" y="1590"/>
              <a:ext cx="14" cy="38"/>
            </a:xfrm>
            <a:custGeom>
              <a:avLst/>
              <a:gdLst>
                <a:gd name="T0" fmla="*/ 6 w 27"/>
                <a:gd name="T1" fmla="*/ 0 h 77"/>
                <a:gd name="T2" fmla="*/ 2 w 27"/>
                <a:gd name="T3" fmla="*/ 8 h 77"/>
                <a:gd name="T4" fmla="*/ 0 w 27"/>
                <a:gd name="T5" fmla="*/ 14 h 77"/>
                <a:gd name="T6" fmla="*/ 1 w 27"/>
                <a:gd name="T7" fmla="*/ 21 h 77"/>
                <a:gd name="T8" fmla="*/ 3 w 27"/>
                <a:gd name="T9" fmla="*/ 30 h 77"/>
                <a:gd name="T10" fmla="*/ 4 w 27"/>
                <a:gd name="T11" fmla="*/ 38 h 77"/>
                <a:gd name="T12" fmla="*/ 9 w 27"/>
                <a:gd name="T13" fmla="*/ 38 h 77"/>
                <a:gd name="T14" fmla="*/ 9 w 27"/>
                <a:gd name="T15" fmla="*/ 31 h 77"/>
                <a:gd name="T16" fmla="*/ 6 w 27"/>
                <a:gd name="T17" fmla="*/ 22 h 77"/>
                <a:gd name="T18" fmla="*/ 5 w 27"/>
                <a:gd name="T19" fmla="*/ 15 h 77"/>
                <a:gd name="T20" fmla="*/ 8 w 27"/>
                <a:gd name="T21" fmla="*/ 8 h 77"/>
                <a:gd name="T22" fmla="*/ 14 w 27"/>
                <a:gd name="T23" fmla="*/ 2 h 77"/>
                <a:gd name="T24" fmla="*/ 6 w 27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"/>
                <a:gd name="T40" fmla="*/ 0 h 77"/>
                <a:gd name="T41" fmla="*/ 27 w 27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" h="77">
                  <a:moveTo>
                    <a:pt x="12" y="0"/>
                  </a:moveTo>
                  <a:lnTo>
                    <a:pt x="4" y="16"/>
                  </a:lnTo>
                  <a:lnTo>
                    <a:pt x="0" y="28"/>
                  </a:lnTo>
                  <a:lnTo>
                    <a:pt x="2" y="43"/>
                  </a:lnTo>
                  <a:lnTo>
                    <a:pt x="5" y="60"/>
                  </a:lnTo>
                  <a:lnTo>
                    <a:pt x="7" y="77"/>
                  </a:lnTo>
                  <a:lnTo>
                    <a:pt x="17" y="77"/>
                  </a:lnTo>
                  <a:lnTo>
                    <a:pt x="17" y="63"/>
                  </a:lnTo>
                  <a:lnTo>
                    <a:pt x="12" y="45"/>
                  </a:lnTo>
                  <a:lnTo>
                    <a:pt x="10" y="31"/>
                  </a:lnTo>
                  <a:lnTo>
                    <a:pt x="15" y="17"/>
                  </a:lnTo>
                  <a:lnTo>
                    <a:pt x="27" y="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5" name="Freeform 165"/>
            <p:cNvSpPr>
              <a:spLocks noChangeAspect="1"/>
            </p:cNvSpPr>
            <p:nvPr/>
          </p:nvSpPr>
          <p:spPr bwMode="auto">
            <a:xfrm>
              <a:off x="2213" y="1587"/>
              <a:ext cx="77" cy="85"/>
            </a:xfrm>
            <a:custGeom>
              <a:avLst/>
              <a:gdLst>
                <a:gd name="T0" fmla="*/ 77 w 155"/>
                <a:gd name="T1" fmla="*/ 0 h 170"/>
                <a:gd name="T2" fmla="*/ 77 w 155"/>
                <a:gd name="T3" fmla="*/ 13 h 170"/>
                <a:gd name="T4" fmla="*/ 75 w 155"/>
                <a:gd name="T5" fmla="*/ 21 h 170"/>
                <a:gd name="T6" fmla="*/ 67 w 155"/>
                <a:gd name="T7" fmla="*/ 23 h 170"/>
                <a:gd name="T8" fmla="*/ 67 w 155"/>
                <a:gd name="T9" fmla="*/ 29 h 170"/>
                <a:gd name="T10" fmla="*/ 54 w 155"/>
                <a:gd name="T11" fmla="*/ 33 h 170"/>
                <a:gd name="T12" fmla="*/ 59 w 155"/>
                <a:gd name="T13" fmla="*/ 37 h 170"/>
                <a:gd name="T14" fmla="*/ 59 w 155"/>
                <a:gd name="T15" fmla="*/ 41 h 170"/>
                <a:gd name="T16" fmla="*/ 58 w 155"/>
                <a:gd name="T17" fmla="*/ 47 h 170"/>
                <a:gd name="T18" fmla="*/ 57 w 155"/>
                <a:gd name="T19" fmla="*/ 52 h 170"/>
                <a:gd name="T20" fmla="*/ 55 w 155"/>
                <a:gd name="T21" fmla="*/ 57 h 170"/>
                <a:gd name="T22" fmla="*/ 52 w 155"/>
                <a:gd name="T23" fmla="*/ 61 h 170"/>
                <a:gd name="T24" fmla="*/ 53 w 155"/>
                <a:gd name="T25" fmla="*/ 65 h 170"/>
                <a:gd name="T26" fmla="*/ 56 w 155"/>
                <a:gd name="T27" fmla="*/ 67 h 170"/>
                <a:gd name="T28" fmla="*/ 54 w 155"/>
                <a:gd name="T29" fmla="*/ 72 h 170"/>
                <a:gd name="T30" fmla="*/ 51 w 155"/>
                <a:gd name="T31" fmla="*/ 78 h 170"/>
                <a:gd name="T32" fmla="*/ 46 w 155"/>
                <a:gd name="T33" fmla="*/ 82 h 170"/>
                <a:gd name="T34" fmla="*/ 40 w 155"/>
                <a:gd name="T35" fmla="*/ 85 h 170"/>
                <a:gd name="T36" fmla="*/ 17 w 155"/>
                <a:gd name="T37" fmla="*/ 78 h 170"/>
                <a:gd name="T38" fmla="*/ 10 w 155"/>
                <a:gd name="T39" fmla="*/ 71 h 170"/>
                <a:gd name="T40" fmla="*/ 5 w 155"/>
                <a:gd name="T41" fmla="*/ 64 h 170"/>
                <a:gd name="T42" fmla="*/ 2 w 155"/>
                <a:gd name="T43" fmla="*/ 57 h 170"/>
                <a:gd name="T44" fmla="*/ 0 w 155"/>
                <a:gd name="T45" fmla="*/ 46 h 170"/>
                <a:gd name="T46" fmla="*/ 8 w 155"/>
                <a:gd name="T47" fmla="*/ 46 h 170"/>
                <a:gd name="T48" fmla="*/ 11 w 155"/>
                <a:gd name="T49" fmla="*/ 40 h 170"/>
                <a:gd name="T50" fmla="*/ 8 w 155"/>
                <a:gd name="T51" fmla="*/ 33 h 170"/>
                <a:gd name="T52" fmla="*/ 17 w 155"/>
                <a:gd name="T53" fmla="*/ 25 h 170"/>
                <a:gd name="T54" fmla="*/ 19 w 155"/>
                <a:gd name="T55" fmla="*/ 25 h 170"/>
                <a:gd name="T56" fmla="*/ 22 w 155"/>
                <a:gd name="T57" fmla="*/ 29 h 170"/>
                <a:gd name="T58" fmla="*/ 33 w 155"/>
                <a:gd name="T59" fmla="*/ 31 h 170"/>
                <a:gd name="T60" fmla="*/ 42 w 155"/>
                <a:gd name="T61" fmla="*/ 23 h 170"/>
                <a:gd name="T62" fmla="*/ 51 w 155"/>
                <a:gd name="T63" fmla="*/ 19 h 170"/>
                <a:gd name="T64" fmla="*/ 56 w 155"/>
                <a:gd name="T65" fmla="*/ 14 h 170"/>
                <a:gd name="T66" fmla="*/ 60 w 155"/>
                <a:gd name="T67" fmla="*/ 10 h 170"/>
                <a:gd name="T68" fmla="*/ 64 w 155"/>
                <a:gd name="T69" fmla="*/ 2 h 170"/>
                <a:gd name="T70" fmla="*/ 77 w 155"/>
                <a:gd name="T71" fmla="*/ 0 h 17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55"/>
                <a:gd name="T109" fmla="*/ 0 h 170"/>
                <a:gd name="T110" fmla="*/ 155 w 155"/>
                <a:gd name="T111" fmla="*/ 170 h 17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55" h="170">
                  <a:moveTo>
                    <a:pt x="155" y="0"/>
                  </a:moveTo>
                  <a:lnTo>
                    <a:pt x="155" y="26"/>
                  </a:lnTo>
                  <a:lnTo>
                    <a:pt x="151" y="41"/>
                  </a:lnTo>
                  <a:lnTo>
                    <a:pt x="134" y="46"/>
                  </a:lnTo>
                  <a:lnTo>
                    <a:pt x="134" y="58"/>
                  </a:lnTo>
                  <a:lnTo>
                    <a:pt x="109" y="65"/>
                  </a:lnTo>
                  <a:lnTo>
                    <a:pt x="119" y="73"/>
                  </a:lnTo>
                  <a:lnTo>
                    <a:pt x="119" y="82"/>
                  </a:lnTo>
                  <a:lnTo>
                    <a:pt x="116" y="94"/>
                  </a:lnTo>
                  <a:lnTo>
                    <a:pt x="114" y="104"/>
                  </a:lnTo>
                  <a:lnTo>
                    <a:pt x="111" y="114"/>
                  </a:lnTo>
                  <a:lnTo>
                    <a:pt x="104" y="123"/>
                  </a:lnTo>
                  <a:lnTo>
                    <a:pt x="107" y="129"/>
                  </a:lnTo>
                  <a:lnTo>
                    <a:pt x="112" y="133"/>
                  </a:lnTo>
                  <a:lnTo>
                    <a:pt x="109" y="143"/>
                  </a:lnTo>
                  <a:lnTo>
                    <a:pt x="102" y="155"/>
                  </a:lnTo>
                  <a:lnTo>
                    <a:pt x="92" y="163"/>
                  </a:lnTo>
                  <a:lnTo>
                    <a:pt x="80" y="170"/>
                  </a:lnTo>
                  <a:lnTo>
                    <a:pt x="34" y="155"/>
                  </a:lnTo>
                  <a:lnTo>
                    <a:pt x="21" y="141"/>
                  </a:lnTo>
                  <a:lnTo>
                    <a:pt x="10" y="128"/>
                  </a:lnTo>
                  <a:lnTo>
                    <a:pt x="4" y="114"/>
                  </a:lnTo>
                  <a:lnTo>
                    <a:pt x="0" y="92"/>
                  </a:lnTo>
                  <a:lnTo>
                    <a:pt x="17" y="92"/>
                  </a:lnTo>
                  <a:lnTo>
                    <a:pt x="22" y="80"/>
                  </a:lnTo>
                  <a:lnTo>
                    <a:pt x="17" y="65"/>
                  </a:lnTo>
                  <a:lnTo>
                    <a:pt x="34" y="51"/>
                  </a:lnTo>
                  <a:lnTo>
                    <a:pt x="39" y="51"/>
                  </a:lnTo>
                  <a:lnTo>
                    <a:pt x="44" y="58"/>
                  </a:lnTo>
                  <a:lnTo>
                    <a:pt x="66" y="63"/>
                  </a:lnTo>
                  <a:lnTo>
                    <a:pt x="85" y="46"/>
                  </a:lnTo>
                  <a:lnTo>
                    <a:pt x="102" y="38"/>
                  </a:lnTo>
                  <a:lnTo>
                    <a:pt x="112" y="29"/>
                  </a:lnTo>
                  <a:lnTo>
                    <a:pt x="121" y="19"/>
                  </a:lnTo>
                  <a:lnTo>
                    <a:pt x="129" y="4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6" name="Freeform 166"/>
            <p:cNvSpPr>
              <a:spLocks noChangeAspect="1"/>
            </p:cNvSpPr>
            <p:nvPr/>
          </p:nvSpPr>
          <p:spPr bwMode="auto">
            <a:xfrm>
              <a:off x="2281" y="1621"/>
              <a:ext cx="12" cy="20"/>
            </a:xfrm>
            <a:custGeom>
              <a:avLst/>
              <a:gdLst>
                <a:gd name="T0" fmla="*/ 2 w 24"/>
                <a:gd name="T1" fmla="*/ 3 h 39"/>
                <a:gd name="T2" fmla="*/ 7 w 24"/>
                <a:gd name="T3" fmla="*/ 0 h 39"/>
                <a:gd name="T4" fmla="*/ 7 w 24"/>
                <a:gd name="T5" fmla="*/ 7 h 39"/>
                <a:gd name="T6" fmla="*/ 12 w 24"/>
                <a:gd name="T7" fmla="*/ 13 h 39"/>
                <a:gd name="T8" fmla="*/ 12 w 24"/>
                <a:gd name="T9" fmla="*/ 17 h 39"/>
                <a:gd name="T10" fmla="*/ 7 w 24"/>
                <a:gd name="T11" fmla="*/ 19 h 39"/>
                <a:gd name="T12" fmla="*/ 0 w 24"/>
                <a:gd name="T13" fmla="*/ 20 h 39"/>
                <a:gd name="T14" fmla="*/ 0 w 24"/>
                <a:gd name="T15" fmla="*/ 14 h 39"/>
                <a:gd name="T16" fmla="*/ 3 w 24"/>
                <a:gd name="T17" fmla="*/ 11 h 39"/>
                <a:gd name="T18" fmla="*/ 2 w 24"/>
                <a:gd name="T19" fmla="*/ 3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39"/>
                <a:gd name="T32" fmla="*/ 24 w 24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39">
                  <a:moveTo>
                    <a:pt x="3" y="5"/>
                  </a:moveTo>
                  <a:lnTo>
                    <a:pt x="15" y="0"/>
                  </a:lnTo>
                  <a:lnTo>
                    <a:pt x="15" y="14"/>
                  </a:lnTo>
                  <a:lnTo>
                    <a:pt x="24" y="26"/>
                  </a:lnTo>
                  <a:lnTo>
                    <a:pt x="24" y="34"/>
                  </a:lnTo>
                  <a:lnTo>
                    <a:pt x="15" y="38"/>
                  </a:lnTo>
                  <a:lnTo>
                    <a:pt x="0" y="39"/>
                  </a:lnTo>
                  <a:lnTo>
                    <a:pt x="0" y="27"/>
                  </a:lnTo>
                  <a:lnTo>
                    <a:pt x="5" y="22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7" name="Freeform 167"/>
            <p:cNvSpPr>
              <a:spLocks noChangeAspect="1"/>
            </p:cNvSpPr>
            <p:nvPr/>
          </p:nvSpPr>
          <p:spPr bwMode="auto">
            <a:xfrm>
              <a:off x="2186" y="1621"/>
              <a:ext cx="32" cy="44"/>
            </a:xfrm>
            <a:custGeom>
              <a:avLst/>
              <a:gdLst>
                <a:gd name="T0" fmla="*/ 17 w 64"/>
                <a:gd name="T1" fmla="*/ 0 h 88"/>
                <a:gd name="T2" fmla="*/ 21 w 64"/>
                <a:gd name="T3" fmla="*/ 17 h 88"/>
                <a:gd name="T4" fmla="*/ 22 w 64"/>
                <a:gd name="T5" fmla="*/ 27 h 88"/>
                <a:gd name="T6" fmla="*/ 32 w 64"/>
                <a:gd name="T7" fmla="*/ 44 h 88"/>
                <a:gd name="T8" fmla="*/ 24 w 64"/>
                <a:gd name="T9" fmla="*/ 41 h 88"/>
                <a:gd name="T10" fmla="*/ 9 w 64"/>
                <a:gd name="T11" fmla="*/ 33 h 88"/>
                <a:gd name="T12" fmla="*/ 0 w 64"/>
                <a:gd name="T13" fmla="*/ 22 h 88"/>
                <a:gd name="T14" fmla="*/ 2 w 64"/>
                <a:gd name="T15" fmla="*/ 11 h 88"/>
                <a:gd name="T16" fmla="*/ 7 w 64"/>
                <a:gd name="T17" fmla="*/ 14 h 88"/>
                <a:gd name="T18" fmla="*/ 12 w 64"/>
                <a:gd name="T19" fmla="*/ 13 h 88"/>
                <a:gd name="T20" fmla="*/ 12 w 64"/>
                <a:gd name="T21" fmla="*/ 7 h 88"/>
                <a:gd name="T22" fmla="*/ 12 w 64"/>
                <a:gd name="T23" fmla="*/ 6 h 88"/>
                <a:gd name="T24" fmla="*/ 15 w 64"/>
                <a:gd name="T25" fmla="*/ 3 h 88"/>
                <a:gd name="T26" fmla="*/ 17 w 64"/>
                <a:gd name="T27" fmla="*/ 1 h 88"/>
                <a:gd name="T28" fmla="*/ 17 w 64"/>
                <a:gd name="T29" fmla="*/ 0 h 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88"/>
                <a:gd name="T47" fmla="*/ 64 w 64"/>
                <a:gd name="T48" fmla="*/ 88 h 8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88">
                  <a:moveTo>
                    <a:pt x="34" y="0"/>
                  </a:moveTo>
                  <a:lnTo>
                    <a:pt x="42" y="34"/>
                  </a:lnTo>
                  <a:lnTo>
                    <a:pt x="44" y="55"/>
                  </a:lnTo>
                  <a:lnTo>
                    <a:pt x="64" y="88"/>
                  </a:lnTo>
                  <a:lnTo>
                    <a:pt x="48" y="82"/>
                  </a:lnTo>
                  <a:lnTo>
                    <a:pt x="19" y="65"/>
                  </a:lnTo>
                  <a:lnTo>
                    <a:pt x="0" y="43"/>
                  </a:lnTo>
                  <a:lnTo>
                    <a:pt x="5" y="22"/>
                  </a:lnTo>
                  <a:lnTo>
                    <a:pt x="15" y="29"/>
                  </a:lnTo>
                  <a:lnTo>
                    <a:pt x="24" y="27"/>
                  </a:lnTo>
                  <a:lnTo>
                    <a:pt x="24" y="14"/>
                  </a:lnTo>
                  <a:lnTo>
                    <a:pt x="25" y="12"/>
                  </a:lnTo>
                  <a:lnTo>
                    <a:pt x="31" y="7"/>
                  </a:lnTo>
                  <a:lnTo>
                    <a:pt x="34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8" name="Freeform 168"/>
            <p:cNvSpPr>
              <a:spLocks noChangeAspect="1"/>
            </p:cNvSpPr>
            <p:nvPr/>
          </p:nvSpPr>
          <p:spPr bwMode="auto">
            <a:xfrm>
              <a:off x="2131" y="1648"/>
              <a:ext cx="133" cy="212"/>
            </a:xfrm>
            <a:custGeom>
              <a:avLst/>
              <a:gdLst>
                <a:gd name="T0" fmla="*/ 50 w 266"/>
                <a:gd name="T1" fmla="*/ 0 h 424"/>
                <a:gd name="T2" fmla="*/ 45 w 266"/>
                <a:gd name="T3" fmla="*/ 13 h 424"/>
                <a:gd name="T4" fmla="*/ 35 w 266"/>
                <a:gd name="T5" fmla="*/ 18 h 424"/>
                <a:gd name="T6" fmla="*/ 28 w 266"/>
                <a:gd name="T7" fmla="*/ 24 h 424"/>
                <a:gd name="T8" fmla="*/ 22 w 266"/>
                <a:gd name="T9" fmla="*/ 30 h 424"/>
                <a:gd name="T10" fmla="*/ 18 w 266"/>
                <a:gd name="T11" fmla="*/ 38 h 424"/>
                <a:gd name="T12" fmla="*/ 16 w 266"/>
                <a:gd name="T13" fmla="*/ 48 h 424"/>
                <a:gd name="T14" fmla="*/ 13 w 266"/>
                <a:gd name="T15" fmla="*/ 56 h 424"/>
                <a:gd name="T16" fmla="*/ 11 w 266"/>
                <a:gd name="T17" fmla="*/ 67 h 424"/>
                <a:gd name="T18" fmla="*/ 11 w 266"/>
                <a:gd name="T19" fmla="*/ 76 h 424"/>
                <a:gd name="T20" fmla="*/ 2 w 266"/>
                <a:gd name="T21" fmla="*/ 107 h 424"/>
                <a:gd name="T22" fmla="*/ 0 w 266"/>
                <a:gd name="T23" fmla="*/ 129 h 424"/>
                <a:gd name="T24" fmla="*/ 1 w 266"/>
                <a:gd name="T25" fmla="*/ 141 h 424"/>
                <a:gd name="T26" fmla="*/ 17 w 266"/>
                <a:gd name="T27" fmla="*/ 146 h 424"/>
                <a:gd name="T28" fmla="*/ 25 w 266"/>
                <a:gd name="T29" fmla="*/ 140 h 424"/>
                <a:gd name="T30" fmla="*/ 20 w 266"/>
                <a:gd name="T31" fmla="*/ 118 h 424"/>
                <a:gd name="T32" fmla="*/ 30 w 266"/>
                <a:gd name="T33" fmla="*/ 123 h 424"/>
                <a:gd name="T34" fmla="*/ 30 w 266"/>
                <a:gd name="T35" fmla="*/ 143 h 424"/>
                <a:gd name="T36" fmla="*/ 28 w 266"/>
                <a:gd name="T37" fmla="*/ 165 h 424"/>
                <a:gd name="T38" fmla="*/ 42 w 266"/>
                <a:gd name="T39" fmla="*/ 212 h 424"/>
                <a:gd name="T40" fmla="*/ 60 w 266"/>
                <a:gd name="T41" fmla="*/ 202 h 424"/>
                <a:gd name="T42" fmla="*/ 82 w 266"/>
                <a:gd name="T43" fmla="*/ 180 h 424"/>
                <a:gd name="T44" fmla="*/ 79 w 266"/>
                <a:gd name="T45" fmla="*/ 155 h 424"/>
                <a:gd name="T46" fmla="*/ 69 w 266"/>
                <a:gd name="T47" fmla="*/ 113 h 424"/>
                <a:gd name="T48" fmla="*/ 82 w 266"/>
                <a:gd name="T49" fmla="*/ 135 h 424"/>
                <a:gd name="T50" fmla="*/ 90 w 266"/>
                <a:gd name="T51" fmla="*/ 149 h 424"/>
                <a:gd name="T52" fmla="*/ 96 w 266"/>
                <a:gd name="T53" fmla="*/ 143 h 424"/>
                <a:gd name="T54" fmla="*/ 88 w 266"/>
                <a:gd name="T55" fmla="*/ 127 h 424"/>
                <a:gd name="T56" fmla="*/ 66 w 266"/>
                <a:gd name="T57" fmla="*/ 98 h 424"/>
                <a:gd name="T58" fmla="*/ 72 w 266"/>
                <a:gd name="T59" fmla="*/ 91 h 424"/>
                <a:gd name="T60" fmla="*/ 87 w 266"/>
                <a:gd name="T61" fmla="*/ 104 h 424"/>
                <a:gd name="T62" fmla="*/ 82 w 266"/>
                <a:gd name="T63" fmla="*/ 88 h 424"/>
                <a:gd name="T64" fmla="*/ 68 w 266"/>
                <a:gd name="T65" fmla="*/ 81 h 424"/>
                <a:gd name="T66" fmla="*/ 63 w 266"/>
                <a:gd name="T67" fmla="*/ 76 h 424"/>
                <a:gd name="T68" fmla="*/ 59 w 266"/>
                <a:gd name="T69" fmla="*/ 70 h 424"/>
                <a:gd name="T70" fmla="*/ 56 w 266"/>
                <a:gd name="T71" fmla="*/ 65 h 424"/>
                <a:gd name="T72" fmla="*/ 55 w 266"/>
                <a:gd name="T73" fmla="*/ 60 h 424"/>
                <a:gd name="T74" fmla="*/ 56 w 266"/>
                <a:gd name="T75" fmla="*/ 56 h 424"/>
                <a:gd name="T76" fmla="*/ 60 w 266"/>
                <a:gd name="T77" fmla="*/ 56 h 424"/>
                <a:gd name="T78" fmla="*/ 66 w 266"/>
                <a:gd name="T79" fmla="*/ 59 h 424"/>
                <a:gd name="T80" fmla="*/ 74 w 266"/>
                <a:gd name="T81" fmla="*/ 65 h 424"/>
                <a:gd name="T82" fmla="*/ 101 w 266"/>
                <a:gd name="T83" fmla="*/ 87 h 424"/>
                <a:gd name="T84" fmla="*/ 124 w 266"/>
                <a:gd name="T85" fmla="*/ 135 h 424"/>
                <a:gd name="T86" fmla="*/ 124 w 266"/>
                <a:gd name="T87" fmla="*/ 171 h 424"/>
                <a:gd name="T88" fmla="*/ 133 w 266"/>
                <a:gd name="T89" fmla="*/ 148 h 424"/>
                <a:gd name="T90" fmla="*/ 132 w 266"/>
                <a:gd name="T91" fmla="*/ 123 h 424"/>
                <a:gd name="T92" fmla="*/ 112 w 266"/>
                <a:gd name="T93" fmla="*/ 81 h 424"/>
                <a:gd name="T94" fmla="*/ 85 w 266"/>
                <a:gd name="T95" fmla="*/ 58 h 424"/>
                <a:gd name="T96" fmla="*/ 58 w 266"/>
                <a:gd name="T97" fmla="*/ 41 h 424"/>
                <a:gd name="T98" fmla="*/ 79 w 266"/>
                <a:gd name="T99" fmla="*/ 44 h 424"/>
                <a:gd name="T100" fmla="*/ 93 w 266"/>
                <a:gd name="T101" fmla="*/ 49 h 424"/>
                <a:gd name="T102" fmla="*/ 107 w 266"/>
                <a:gd name="T103" fmla="*/ 52 h 424"/>
                <a:gd name="T104" fmla="*/ 106 w 266"/>
                <a:gd name="T105" fmla="*/ 37 h 424"/>
                <a:gd name="T106" fmla="*/ 88 w 266"/>
                <a:gd name="T107" fmla="*/ 27 h 424"/>
                <a:gd name="T108" fmla="*/ 61 w 266"/>
                <a:gd name="T109" fmla="*/ 17 h 424"/>
                <a:gd name="T110" fmla="*/ 50 w 266"/>
                <a:gd name="T111" fmla="*/ 0 h 4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6"/>
                <a:gd name="T169" fmla="*/ 0 h 424"/>
                <a:gd name="T170" fmla="*/ 266 w 266"/>
                <a:gd name="T171" fmla="*/ 424 h 4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6" h="424">
                  <a:moveTo>
                    <a:pt x="101" y="0"/>
                  </a:moveTo>
                  <a:lnTo>
                    <a:pt x="90" y="27"/>
                  </a:lnTo>
                  <a:lnTo>
                    <a:pt x="71" y="35"/>
                  </a:lnTo>
                  <a:lnTo>
                    <a:pt x="57" y="47"/>
                  </a:lnTo>
                  <a:lnTo>
                    <a:pt x="45" y="61"/>
                  </a:lnTo>
                  <a:lnTo>
                    <a:pt x="37" y="76"/>
                  </a:lnTo>
                  <a:lnTo>
                    <a:pt x="32" y="95"/>
                  </a:lnTo>
                  <a:lnTo>
                    <a:pt x="27" y="113"/>
                  </a:lnTo>
                  <a:lnTo>
                    <a:pt x="23" y="134"/>
                  </a:lnTo>
                  <a:lnTo>
                    <a:pt x="22" y="152"/>
                  </a:lnTo>
                  <a:lnTo>
                    <a:pt x="5" y="215"/>
                  </a:lnTo>
                  <a:lnTo>
                    <a:pt x="0" y="258"/>
                  </a:lnTo>
                  <a:lnTo>
                    <a:pt x="1" y="281"/>
                  </a:lnTo>
                  <a:lnTo>
                    <a:pt x="35" y="292"/>
                  </a:lnTo>
                  <a:lnTo>
                    <a:pt x="51" y="280"/>
                  </a:lnTo>
                  <a:lnTo>
                    <a:pt x="40" y="237"/>
                  </a:lnTo>
                  <a:lnTo>
                    <a:pt x="61" y="247"/>
                  </a:lnTo>
                  <a:lnTo>
                    <a:pt x="61" y="286"/>
                  </a:lnTo>
                  <a:lnTo>
                    <a:pt x="56" y="329"/>
                  </a:lnTo>
                  <a:lnTo>
                    <a:pt x="85" y="424"/>
                  </a:lnTo>
                  <a:lnTo>
                    <a:pt x="120" y="404"/>
                  </a:lnTo>
                  <a:lnTo>
                    <a:pt x="164" y="359"/>
                  </a:lnTo>
                  <a:lnTo>
                    <a:pt x="158" y="310"/>
                  </a:lnTo>
                  <a:lnTo>
                    <a:pt x="139" y="227"/>
                  </a:lnTo>
                  <a:lnTo>
                    <a:pt x="164" y="269"/>
                  </a:lnTo>
                  <a:lnTo>
                    <a:pt x="181" y="297"/>
                  </a:lnTo>
                  <a:lnTo>
                    <a:pt x="193" y="286"/>
                  </a:lnTo>
                  <a:lnTo>
                    <a:pt x="176" y="254"/>
                  </a:lnTo>
                  <a:lnTo>
                    <a:pt x="132" y="195"/>
                  </a:lnTo>
                  <a:lnTo>
                    <a:pt x="144" y="181"/>
                  </a:lnTo>
                  <a:lnTo>
                    <a:pt x="174" y="208"/>
                  </a:lnTo>
                  <a:lnTo>
                    <a:pt x="164" y="176"/>
                  </a:lnTo>
                  <a:lnTo>
                    <a:pt x="137" y="161"/>
                  </a:lnTo>
                  <a:lnTo>
                    <a:pt x="127" y="151"/>
                  </a:lnTo>
                  <a:lnTo>
                    <a:pt x="118" y="139"/>
                  </a:lnTo>
                  <a:lnTo>
                    <a:pt x="112" y="129"/>
                  </a:lnTo>
                  <a:lnTo>
                    <a:pt x="110" y="120"/>
                  </a:lnTo>
                  <a:lnTo>
                    <a:pt x="113" y="113"/>
                  </a:lnTo>
                  <a:lnTo>
                    <a:pt x="120" y="113"/>
                  </a:lnTo>
                  <a:lnTo>
                    <a:pt x="132" y="118"/>
                  </a:lnTo>
                  <a:lnTo>
                    <a:pt x="149" y="130"/>
                  </a:lnTo>
                  <a:lnTo>
                    <a:pt x="203" y="173"/>
                  </a:lnTo>
                  <a:lnTo>
                    <a:pt x="249" y="269"/>
                  </a:lnTo>
                  <a:lnTo>
                    <a:pt x="249" y="342"/>
                  </a:lnTo>
                  <a:lnTo>
                    <a:pt x="266" y="295"/>
                  </a:lnTo>
                  <a:lnTo>
                    <a:pt x="263" y="247"/>
                  </a:lnTo>
                  <a:lnTo>
                    <a:pt x="224" y="162"/>
                  </a:lnTo>
                  <a:lnTo>
                    <a:pt x="171" y="117"/>
                  </a:lnTo>
                  <a:lnTo>
                    <a:pt x="117" y="81"/>
                  </a:lnTo>
                  <a:lnTo>
                    <a:pt x="158" y="88"/>
                  </a:lnTo>
                  <a:lnTo>
                    <a:pt x="186" y="98"/>
                  </a:lnTo>
                  <a:lnTo>
                    <a:pt x="214" y="103"/>
                  </a:lnTo>
                  <a:lnTo>
                    <a:pt x="212" y="74"/>
                  </a:lnTo>
                  <a:lnTo>
                    <a:pt x="176" y="54"/>
                  </a:lnTo>
                  <a:lnTo>
                    <a:pt x="122" y="3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9" name="Freeform 169"/>
            <p:cNvSpPr>
              <a:spLocks noChangeAspect="1"/>
            </p:cNvSpPr>
            <p:nvPr/>
          </p:nvSpPr>
          <p:spPr bwMode="auto">
            <a:xfrm>
              <a:off x="2131" y="1801"/>
              <a:ext cx="34" cy="92"/>
            </a:xfrm>
            <a:custGeom>
              <a:avLst/>
              <a:gdLst>
                <a:gd name="T0" fmla="*/ 0 w 68"/>
                <a:gd name="T1" fmla="*/ 5 h 183"/>
                <a:gd name="T2" fmla="*/ 0 w 68"/>
                <a:gd name="T3" fmla="*/ 47 h 183"/>
                <a:gd name="T4" fmla="*/ 2 w 68"/>
                <a:gd name="T5" fmla="*/ 63 h 183"/>
                <a:gd name="T6" fmla="*/ 13 w 68"/>
                <a:gd name="T7" fmla="*/ 78 h 183"/>
                <a:gd name="T8" fmla="*/ 13 w 68"/>
                <a:gd name="T9" fmla="*/ 92 h 183"/>
                <a:gd name="T10" fmla="*/ 28 w 68"/>
                <a:gd name="T11" fmla="*/ 89 h 183"/>
                <a:gd name="T12" fmla="*/ 28 w 68"/>
                <a:gd name="T13" fmla="*/ 81 h 183"/>
                <a:gd name="T14" fmla="*/ 12 w 68"/>
                <a:gd name="T15" fmla="*/ 63 h 183"/>
                <a:gd name="T16" fmla="*/ 10 w 68"/>
                <a:gd name="T17" fmla="*/ 44 h 183"/>
                <a:gd name="T18" fmla="*/ 21 w 68"/>
                <a:gd name="T19" fmla="*/ 63 h 183"/>
                <a:gd name="T20" fmla="*/ 34 w 68"/>
                <a:gd name="T21" fmla="*/ 67 h 183"/>
                <a:gd name="T22" fmla="*/ 21 w 68"/>
                <a:gd name="T23" fmla="*/ 51 h 183"/>
                <a:gd name="T24" fmla="*/ 12 w 68"/>
                <a:gd name="T25" fmla="*/ 37 h 183"/>
                <a:gd name="T26" fmla="*/ 20 w 68"/>
                <a:gd name="T27" fmla="*/ 27 h 183"/>
                <a:gd name="T28" fmla="*/ 16 w 68"/>
                <a:gd name="T29" fmla="*/ 20 h 183"/>
                <a:gd name="T30" fmla="*/ 10 w 68"/>
                <a:gd name="T31" fmla="*/ 25 h 183"/>
                <a:gd name="T32" fmla="*/ 10 w 68"/>
                <a:gd name="T33" fmla="*/ 0 h 183"/>
                <a:gd name="T34" fmla="*/ 0 w 68"/>
                <a:gd name="T35" fmla="*/ 5 h 18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8"/>
                <a:gd name="T55" fmla="*/ 0 h 183"/>
                <a:gd name="T56" fmla="*/ 68 w 68"/>
                <a:gd name="T57" fmla="*/ 183 h 18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8" h="183">
                  <a:moveTo>
                    <a:pt x="0" y="9"/>
                  </a:moveTo>
                  <a:lnTo>
                    <a:pt x="0" y="93"/>
                  </a:lnTo>
                  <a:lnTo>
                    <a:pt x="5" y="126"/>
                  </a:lnTo>
                  <a:lnTo>
                    <a:pt x="27" y="156"/>
                  </a:lnTo>
                  <a:lnTo>
                    <a:pt x="27" y="183"/>
                  </a:lnTo>
                  <a:lnTo>
                    <a:pt x="57" y="178"/>
                  </a:lnTo>
                  <a:lnTo>
                    <a:pt x="57" y="161"/>
                  </a:lnTo>
                  <a:lnTo>
                    <a:pt x="25" y="126"/>
                  </a:lnTo>
                  <a:lnTo>
                    <a:pt x="20" y="88"/>
                  </a:lnTo>
                  <a:lnTo>
                    <a:pt x="42" y="126"/>
                  </a:lnTo>
                  <a:lnTo>
                    <a:pt x="68" y="134"/>
                  </a:lnTo>
                  <a:lnTo>
                    <a:pt x="42" y="102"/>
                  </a:lnTo>
                  <a:lnTo>
                    <a:pt x="25" y="73"/>
                  </a:lnTo>
                  <a:lnTo>
                    <a:pt x="40" y="54"/>
                  </a:lnTo>
                  <a:lnTo>
                    <a:pt x="32" y="39"/>
                  </a:lnTo>
                  <a:lnTo>
                    <a:pt x="20" y="49"/>
                  </a:lnTo>
                  <a:lnTo>
                    <a:pt x="2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0" name="Freeform 170"/>
            <p:cNvSpPr>
              <a:spLocks noChangeAspect="1"/>
            </p:cNvSpPr>
            <p:nvPr/>
          </p:nvSpPr>
          <p:spPr bwMode="auto">
            <a:xfrm>
              <a:off x="2113" y="1688"/>
              <a:ext cx="294" cy="419"/>
            </a:xfrm>
            <a:custGeom>
              <a:avLst/>
              <a:gdLst>
                <a:gd name="T0" fmla="*/ 61 w 587"/>
                <a:gd name="T1" fmla="*/ 3 h 837"/>
                <a:gd name="T2" fmla="*/ 25 w 587"/>
                <a:gd name="T3" fmla="*/ 34 h 837"/>
                <a:gd name="T4" fmla="*/ 10 w 587"/>
                <a:gd name="T5" fmla="*/ 88 h 837"/>
                <a:gd name="T6" fmla="*/ 4 w 587"/>
                <a:gd name="T7" fmla="*/ 149 h 837"/>
                <a:gd name="T8" fmla="*/ 0 w 587"/>
                <a:gd name="T9" fmla="*/ 238 h 837"/>
                <a:gd name="T10" fmla="*/ 4 w 587"/>
                <a:gd name="T11" fmla="*/ 309 h 837"/>
                <a:gd name="T12" fmla="*/ 5 w 587"/>
                <a:gd name="T13" fmla="*/ 339 h 837"/>
                <a:gd name="T14" fmla="*/ 14 w 587"/>
                <a:gd name="T15" fmla="*/ 365 h 837"/>
                <a:gd name="T16" fmla="*/ 28 w 587"/>
                <a:gd name="T17" fmla="*/ 386 h 837"/>
                <a:gd name="T18" fmla="*/ 44 w 587"/>
                <a:gd name="T19" fmla="*/ 399 h 837"/>
                <a:gd name="T20" fmla="*/ 60 w 587"/>
                <a:gd name="T21" fmla="*/ 408 h 837"/>
                <a:gd name="T22" fmla="*/ 78 w 587"/>
                <a:gd name="T23" fmla="*/ 414 h 837"/>
                <a:gd name="T24" fmla="*/ 98 w 587"/>
                <a:gd name="T25" fmla="*/ 417 h 837"/>
                <a:gd name="T26" fmla="*/ 119 w 587"/>
                <a:gd name="T27" fmla="*/ 418 h 837"/>
                <a:gd name="T28" fmla="*/ 141 w 587"/>
                <a:gd name="T29" fmla="*/ 419 h 837"/>
                <a:gd name="T30" fmla="*/ 163 w 587"/>
                <a:gd name="T31" fmla="*/ 418 h 837"/>
                <a:gd name="T32" fmla="*/ 186 w 587"/>
                <a:gd name="T33" fmla="*/ 417 h 837"/>
                <a:gd name="T34" fmla="*/ 208 w 587"/>
                <a:gd name="T35" fmla="*/ 417 h 837"/>
                <a:gd name="T36" fmla="*/ 194 w 587"/>
                <a:gd name="T37" fmla="*/ 238 h 837"/>
                <a:gd name="T38" fmla="*/ 168 w 587"/>
                <a:gd name="T39" fmla="*/ 67 h 837"/>
                <a:gd name="T40" fmla="*/ 170 w 587"/>
                <a:gd name="T41" fmla="*/ 103 h 837"/>
                <a:gd name="T42" fmla="*/ 139 w 587"/>
                <a:gd name="T43" fmla="*/ 74 h 837"/>
                <a:gd name="T44" fmla="*/ 117 w 587"/>
                <a:gd name="T45" fmla="*/ 33 h 837"/>
                <a:gd name="T46" fmla="*/ 138 w 587"/>
                <a:gd name="T47" fmla="*/ 103 h 837"/>
                <a:gd name="T48" fmla="*/ 145 w 587"/>
                <a:gd name="T49" fmla="*/ 157 h 837"/>
                <a:gd name="T50" fmla="*/ 129 w 587"/>
                <a:gd name="T51" fmla="*/ 211 h 837"/>
                <a:gd name="T52" fmla="*/ 46 w 587"/>
                <a:gd name="T53" fmla="*/ 232 h 837"/>
                <a:gd name="T54" fmla="*/ 17 w 587"/>
                <a:gd name="T55" fmla="*/ 124 h 837"/>
                <a:gd name="T56" fmla="*/ 25 w 587"/>
                <a:gd name="T57" fmla="*/ 61 h 837"/>
                <a:gd name="T58" fmla="*/ 39 w 587"/>
                <a:gd name="T59" fmla="*/ 22 h 837"/>
                <a:gd name="T60" fmla="*/ 50 w 587"/>
                <a:gd name="T61" fmla="*/ 16 h 837"/>
                <a:gd name="T62" fmla="*/ 66 w 587"/>
                <a:gd name="T63" fmla="*/ 12 h 837"/>
                <a:gd name="T64" fmla="*/ 85 w 587"/>
                <a:gd name="T65" fmla="*/ 12 h 837"/>
                <a:gd name="T66" fmla="*/ 111 w 587"/>
                <a:gd name="T67" fmla="*/ 15 h 83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87"/>
                <a:gd name="T103" fmla="*/ 0 h 837"/>
                <a:gd name="T104" fmla="*/ 587 w 587"/>
                <a:gd name="T105" fmla="*/ 837 h 83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87" h="837">
                  <a:moveTo>
                    <a:pt x="183" y="0"/>
                  </a:moveTo>
                  <a:lnTo>
                    <a:pt x="122" y="5"/>
                  </a:lnTo>
                  <a:lnTo>
                    <a:pt x="80" y="29"/>
                  </a:lnTo>
                  <a:lnTo>
                    <a:pt x="49" y="68"/>
                  </a:lnTo>
                  <a:lnTo>
                    <a:pt x="31" y="117"/>
                  </a:lnTo>
                  <a:lnTo>
                    <a:pt x="19" y="175"/>
                  </a:lnTo>
                  <a:lnTo>
                    <a:pt x="12" y="236"/>
                  </a:lnTo>
                  <a:lnTo>
                    <a:pt x="7" y="297"/>
                  </a:lnTo>
                  <a:lnTo>
                    <a:pt x="0" y="357"/>
                  </a:lnTo>
                  <a:lnTo>
                    <a:pt x="0" y="476"/>
                  </a:lnTo>
                  <a:lnTo>
                    <a:pt x="14" y="544"/>
                  </a:lnTo>
                  <a:lnTo>
                    <a:pt x="8" y="618"/>
                  </a:lnTo>
                  <a:lnTo>
                    <a:pt x="7" y="649"/>
                  </a:lnTo>
                  <a:lnTo>
                    <a:pt x="10" y="678"/>
                  </a:lnTo>
                  <a:lnTo>
                    <a:pt x="17" y="705"/>
                  </a:lnTo>
                  <a:lnTo>
                    <a:pt x="27" y="729"/>
                  </a:lnTo>
                  <a:lnTo>
                    <a:pt x="41" y="751"/>
                  </a:lnTo>
                  <a:lnTo>
                    <a:pt x="56" y="771"/>
                  </a:lnTo>
                  <a:lnTo>
                    <a:pt x="71" y="786"/>
                  </a:lnTo>
                  <a:lnTo>
                    <a:pt x="87" y="798"/>
                  </a:lnTo>
                  <a:lnTo>
                    <a:pt x="102" y="808"/>
                  </a:lnTo>
                  <a:lnTo>
                    <a:pt x="119" y="815"/>
                  </a:lnTo>
                  <a:lnTo>
                    <a:pt x="137" y="822"/>
                  </a:lnTo>
                  <a:lnTo>
                    <a:pt x="156" y="827"/>
                  </a:lnTo>
                  <a:lnTo>
                    <a:pt x="175" y="831"/>
                  </a:lnTo>
                  <a:lnTo>
                    <a:pt x="195" y="834"/>
                  </a:lnTo>
                  <a:lnTo>
                    <a:pt x="216" y="836"/>
                  </a:lnTo>
                  <a:lnTo>
                    <a:pt x="238" y="836"/>
                  </a:lnTo>
                  <a:lnTo>
                    <a:pt x="260" y="837"/>
                  </a:lnTo>
                  <a:lnTo>
                    <a:pt x="282" y="837"/>
                  </a:lnTo>
                  <a:lnTo>
                    <a:pt x="304" y="837"/>
                  </a:lnTo>
                  <a:lnTo>
                    <a:pt x="326" y="836"/>
                  </a:lnTo>
                  <a:lnTo>
                    <a:pt x="348" y="836"/>
                  </a:lnTo>
                  <a:lnTo>
                    <a:pt x="372" y="834"/>
                  </a:lnTo>
                  <a:lnTo>
                    <a:pt x="394" y="834"/>
                  </a:lnTo>
                  <a:lnTo>
                    <a:pt x="416" y="834"/>
                  </a:lnTo>
                  <a:lnTo>
                    <a:pt x="587" y="737"/>
                  </a:lnTo>
                  <a:lnTo>
                    <a:pt x="387" y="476"/>
                  </a:lnTo>
                  <a:lnTo>
                    <a:pt x="368" y="287"/>
                  </a:lnTo>
                  <a:lnTo>
                    <a:pt x="336" y="134"/>
                  </a:lnTo>
                  <a:lnTo>
                    <a:pt x="307" y="61"/>
                  </a:lnTo>
                  <a:lnTo>
                    <a:pt x="339" y="206"/>
                  </a:lnTo>
                  <a:lnTo>
                    <a:pt x="307" y="206"/>
                  </a:lnTo>
                  <a:lnTo>
                    <a:pt x="277" y="148"/>
                  </a:lnTo>
                  <a:lnTo>
                    <a:pt x="261" y="92"/>
                  </a:lnTo>
                  <a:lnTo>
                    <a:pt x="233" y="65"/>
                  </a:lnTo>
                  <a:lnTo>
                    <a:pt x="258" y="129"/>
                  </a:lnTo>
                  <a:lnTo>
                    <a:pt x="275" y="206"/>
                  </a:lnTo>
                  <a:lnTo>
                    <a:pt x="287" y="270"/>
                  </a:lnTo>
                  <a:lnTo>
                    <a:pt x="289" y="314"/>
                  </a:lnTo>
                  <a:lnTo>
                    <a:pt x="278" y="359"/>
                  </a:lnTo>
                  <a:lnTo>
                    <a:pt x="258" y="421"/>
                  </a:lnTo>
                  <a:lnTo>
                    <a:pt x="156" y="476"/>
                  </a:lnTo>
                  <a:lnTo>
                    <a:pt x="92" y="464"/>
                  </a:lnTo>
                  <a:lnTo>
                    <a:pt x="25" y="384"/>
                  </a:lnTo>
                  <a:lnTo>
                    <a:pt x="34" y="248"/>
                  </a:lnTo>
                  <a:lnTo>
                    <a:pt x="41" y="179"/>
                  </a:lnTo>
                  <a:lnTo>
                    <a:pt x="49" y="121"/>
                  </a:lnTo>
                  <a:lnTo>
                    <a:pt x="59" y="77"/>
                  </a:lnTo>
                  <a:lnTo>
                    <a:pt x="78" y="44"/>
                  </a:lnTo>
                  <a:lnTo>
                    <a:pt x="88" y="38"/>
                  </a:lnTo>
                  <a:lnTo>
                    <a:pt x="100" y="31"/>
                  </a:lnTo>
                  <a:lnTo>
                    <a:pt x="115" y="27"/>
                  </a:lnTo>
                  <a:lnTo>
                    <a:pt x="131" y="24"/>
                  </a:lnTo>
                  <a:lnTo>
                    <a:pt x="149" y="22"/>
                  </a:lnTo>
                  <a:lnTo>
                    <a:pt x="170" y="24"/>
                  </a:lnTo>
                  <a:lnTo>
                    <a:pt x="194" y="26"/>
                  </a:lnTo>
                  <a:lnTo>
                    <a:pt x="221" y="29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1" name="Freeform 171"/>
            <p:cNvSpPr>
              <a:spLocks noChangeAspect="1"/>
            </p:cNvSpPr>
            <p:nvPr/>
          </p:nvSpPr>
          <p:spPr bwMode="auto">
            <a:xfrm>
              <a:off x="2163" y="1498"/>
              <a:ext cx="132" cy="124"/>
            </a:xfrm>
            <a:custGeom>
              <a:avLst/>
              <a:gdLst>
                <a:gd name="T0" fmla="*/ 129 w 263"/>
                <a:gd name="T1" fmla="*/ 46 h 248"/>
                <a:gd name="T2" fmla="*/ 95 w 263"/>
                <a:gd name="T3" fmla="*/ 8 h 248"/>
                <a:gd name="T4" fmla="*/ 83 w 263"/>
                <a:gd name="T5" fmla="*/ 0 h 248"/>
                <a:gd name="T6" fmla="*/ 64 w 263"/>
                <a:gd name="T7" fmla="*/ 1 h 248"/>
                <a:gd name="T8" fmla="*/ 55 w 263"/>
                <a:gd name="T9" fmla="*/ 5 h 248"/>
                <a:gd name="T10" fmla="*/ 46 w 263"/>
                <a:gd name="T11" fmla="*/ 10 h 248"/>
                <a:gd name="T12" fmla="*/ 39 w 263"/>
                <a:gd name="T13" fmla="*/ 16 h 248"/>
                <a:gd name="T14" fmla="*/ 33 w 263"/>
                <a:gd name="T15" fmla="*/ 21 h 248"/>
                <a:gd name="T16" fmla="*/ 27 w 263"/>
                <a:gd name="T17" fmla="*/ 28 h 248"/>
                <a:gd name="T18" fmla="*/ 22 w 263"/>
                <a:gd name="T19" fmla="*/ 34 h 248"/>
                <a:gd name="T20" fmla="*/ 18 w 263"/>
                <a:gd name="T21" fmla="*/ 40 h 248"/>
                <a:gd name="T22" fmla="*/ 15 w 263"/>
                <a:gd name="T23" fmla="*/ 46 h 248"/>
                <a:gd name="T24" fmla="*/ 5 w 263"/>
                <a:gd name="T25" fmla="*/ 66 h 248"/>
                <a:gd name="T26" fmla="*/ 2 w 263"/>
                <a:gd name="T27" fmla="*/ 87 h 248"/>
                <a:gd name="T28" fmla="*/ 0 w 263"/>
                <a:gd name="T29" fmla="*/ 116 h 248"/>
                <a:gd name="T30" fmla="*/ 7 w 263"/>
                <a:gd name="T31" fmla="*/ 124 h 248"/>
                <a:gd name="T32" fmla="*/ 12 w 263"/>
                <a:gd name="T33" fmla="*/ 124 h 248"/>
                <a:gd name="T34" fmla="*/ 39 w 263"/>
                <a:gd name="T35" fmla="*/ 94 h 248"/>
                <a:gd name="T36" fmla="*/ 56 w 263"/>
                <a:gd name="T37" fmla="*/ 89 h 248"/>
                <a:gd name="T38" fmla="*/ 72 w 263"/>
                <a:gd name="T39" fmla="*/ 91 h 248"/>
                <a:gd name="T40" fmla="*/ 83 w 263"/>
                <a:gd name="T41" fmla="*/ 84 h 248"/>
                <a:gd name="T42" fmla="*/ 99 w 263"/>
                <a:gd name="T43" fmla="*/ 76 h 248"/>
                <a:gd name="T44" fmla="*/ 132 w 263"/>
                <a:gd name="T45" fmla="*/ 49 h 248"/>
                <a:gd name="T46" fmla="*/ 129 w 263"/>
                <a:gd name="T47" fmla="*/ 46 h 2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3"/>
                <a:gd name="T73" fmla="*/ 0 h 248"/>
                <a:gd name="T74" fmla="*/ 263 w 263"/>
                <a:gd name="T75" fmla="*/ 248 h 2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3" h="248">
                  <a:moveTo>
                    <a:pt x="258" y="92"/>
                  </a:moveTo>
                  <a:lnTo>
                    <a:pt x="190" y="15"/>
                  </a:lnTo>
                  <a:lnTo>
                    <a:pt x="166" y="0"/>
                  </a:lnTo>
                  <a:lnTo>
                    <a:pt x="127" y="2"/>
                  </a:lnTo>
                  <a:lnTo>
                    <a:pt x="109" y="10"/>
                  </a:lnTo>
                  <a:lnTo>
                    <a:pt x="92" y="20"/>
                  </a:lnTo>
                  <a:lnTo>
                    <a:pt x="77" y="31"/>
                  </a:lnTo>
                  <a:lnTo>
                    <a:pt x="65" y="42"/>
                  </a:lnTo>
                  <a:lnTo>
                    <a:pt x="53" y="56"/>
                  </a:lnTo>
                  <a:lnTo>
                    <a:pt x="44" y="68"/>
                  </a:lnTo>
                  <a:lnTo>
                    <a:pt x="36" y="80"/>
                  </a:lnTo>
                  <a:lnTo>
                    <a:pt x="29" y="92"/>
                  </a:lnTo>
                  <a:lnTo>
                    <a:pt x="10" y="131"/>
                  </a:lnTo>
                  <a:lnTo>
                    <a:pt x="4" y="173"/>
                  </a:lnTo>
                  <a:lnTo>
                    <a:pt x="0" y="231"/>
                  </a:lnTo>
                  <a:lnTo>
                    <a:pt x="14" y="248"/>
                  </a:lnTo>
                  <a:lnTo>
                    <a:pt x="24" y="248"/>
                  </a:lnTo>
                  <a:lnTo>
                    <a:pt x="78" y="187"/>
                  </a:lnTo>
                  <a:lnTo>
                    <a:pt x="112" y="177"/>
                  </a:lnTo>
                  <a:lnTo>
                    <a:pt x="143" y="182"/>
                  </a:lnTo>
                  <a:lnTo>
                    <a:pt x="166" y="168"/>
                  </a:lnTo>
                  <a:lnTo>
                    <a:pt x="197" y="151"/>
                  </a:lnTo>
                  <a:lnTo>
                    <a:pt x="263" y="98"/>
                  </a:lnTo>
                  <a:lnTo>
                    <a:pt x="258" y="92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2" name="Freeform 172"/>
            <p:cNvSpPr>
              <a:spLocks noChangeAspect="1"/>
            </p:cNvSpPr>
            <p:nvPr/>
          </p:nvSpPr>
          <p:spPr bwMode="auto">
            <a:xfrm>
              <a:off x="2161" y="1501"/>
              <a:ext cx="117" cy="121"/>
            </a:xfrm>
            <a:custGeom>
              <a:avLst/>
              <a:gdLst>
                <a:gd name="T0" fmla="*/ 60 w 232"/>
                <a:gd name="T1" fmla="*/ 3 h 241"/>
                <a:gd name="T2" fmla="*/ 27 w 232"/>
                <a:gd name="T3" fmla="*/ 23 h 241"/>
                <a:gd name="T4" fmla="*/ 6 w 232"/>
                <a:gd name="T5" fmla="*/ 69 h 241"/>
                <a:gd name="T6" fmla="*/ 3 w 232"/>
                <a:gd name="T7" fmla="*/ 83 h 241"/>
                <a:gd name="T8" fmla="*/ 0 w 232"/>
                <a:gd name="T9" fmla="*/ 97 h 241"/>
                <a:gd name="T10" fmla="*/ 2 w 232"/>
                <a:gd name="T11" fmla="*/ 111 h 241"/>
                <a:gd name="T12" fmla="*/ 9 w 232"/>
                <a:gd name="T13" fmla="*/ 121 h 241"/>
                <a:gd name="T14" fmla="*/ 27 w 232"/>
                <a:gd name="T15" fmla="*/ 106 h 241"/>
                <a:gd name="T16" fmla="*/ 41 w 232"/>
                <a:gd name="T17" fmla="*/ 86 h 241"/>
                <a:gd name="T18" fmla="*/ 47 w 232"/>
                <a:gd name="T19" fmla="*/ 66 h 241"/>
                <a:gd name="T20" fmla="*/ 50 w 232"/>
                <a:gd name="T21" fmla="*/ 51 h 241"/>
                <a:gd name="T22" fmla="*/ 71 w 232"/>
                <a:gd name="T23" fmla="*/ 19 h 241"/>
                <a:gd name="T24" fmla="*/ 55 w 232"/>
                <a:gd name="T25" fmla="*/ 54 h 241"/>
                <a:gd name="T26" fmla="*/ 49 w 232"/>
                <a:gd name="T27" fmla="*/ 86 h 241"/>
                <a:gd name="T28" fmla="*/ 60 w 232"/>
                <a:gd name="T29" fmla="*/ 81 h 241"/>
                <a:gd name="T30" fmla="*/ 85 w 232"/>
                <a:gd name="T31" fmla="*/ 61 h 241"/>
                <a:gd name="T32" fmla="*/ 76 w 232"/>
                <a:gd name="T33" fmla="*/ 77 h 241"/>
                <a:gd name="T34" fmla="*/ 69 w 232"/>
                <a:gd name="T35" fmla="*/ 83 h 241"/>
                <a:gd name="T36" fmla="*/ 81 w 232"/>
                <a:gd name="T37" fmla="*/ 77 h 241"/>
                <a:gd name="T38" fmla="*/ 112 w 232"/>
                <a:gd name="T39" fmla="*/ 61 h 241"/>
                <a:gd name="T40" fmla="*/ 117 w 232"/>
                <a:gd name="T41" fmla="*/ 49 h 241"/>
                <a:gd name="T42" fmla="*/ 98 w 232"/>
                <a:gd name="T43" fmla="*/ 26 h 241"/>
                <a:gd name="T44" fmla="*/ 85 w 232"/>
                <a:gd name="T45" fmla="*/ 14 h 241"/>
                <a:gd name="T46" fmla="*/ 76 w 232"/>
                <a:gd name="T47" fmla="*/ 8 h 241"/>
                <a:gd name="T48" fmla="*/ 66 w 232"/>
                <a:gd name="T49" fmla="*/ 13 h 241"/>
                <a:gd name="T50" fmla="*/ 69 w 232"/>
                <a:gd name="T51" fmla="*/ 8 h 241"/>
                <a:gd name="T52" fmla="*/ 80 w 232"/>
                <a:gd name="T53" fmla="*/ 8 h 241"/>
                <a:gd name="T54" fmla="*/ 88 w 232"/>
                <a:gd name="T55" fmla="*/ 8 h 241"/>
                <a:gd name="T56" fmla="*/ 82 w 232"/>
                <a:gd name="T57" fmla="*/ 0 h 241"/>
                <a:gd name="T58" fmla="*/ 60 w 232"/>
                <a:gd name="T59" fmla="*/ 3 h 2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32"/>
                <a:gd name="T91" fmla="*/ 0 h 241"/>
                <a:gd name="T92" fmla="*/ 232 w 232"/>
                <a:gd name="T93" fmla="*/ 241 h 2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32" h="241">
                  <a:moveTo>
                    <a:pt x="119" y="5"/>
                  </a:moveTo>
                  <a:lnTo>
                    <a:pt x="54" y="46"/>
                  </a:lnTo>
                  <a:lnTo>
                    <a:pt x="12" y="137"/>
                  </a:lnTo>
                  <a:lnTo>
                    <a:pt x="5" y="166"/>
                  </a:lnTo>
                  <a:lnTo>
                    <a:pt x="0" y="193"/>
                  </a:lnTo>
                  <a:lnTo>
                    <a:pt x="3" y="221"/>
                  </a:lnTo>
                  <a:lnTo>
                    <a:pt x="18" y="241"/>
                  </a:lnTo>
                  <a:lnTo>
                    <a:pt x="54" y="212"/>
                  </a:lnTo>
                  <a:lnTo>
                    <a:pt x="81" y="171"/>
                  </a:lnTo>
                  <a:lnTo>
                    <a:pt x="93" y="132"/>
                  </a:lnTo>
                  <a:lnTo>
                    <a:pt x="100" y="102"/>
                  </a:lnTo>
                  <a:lnTo>
                    <a:pt x="141" y="37"/>
                  </a:lnTo>
                  <a:lnTo>
                    <a:pt x="110" y="107"/>
                  </a:lnTo>
                  <a:lnTo>
                    <a:pt x="97" y="171"/>
                  </a:lnTo>
                  <a:lnTo>
                    <a:pt x="119" y="161"/>
                  </a:lnTo>
                  <a:lnTo>
                    <a:pt x="169" y="122"/>
                  </a:lnTo>
                  <a:lnTo>
                    <a:pt x="151" y="153"/>
                  </a:lnTo>
                  <a:lnTo>
                    <a:pt x="137" y="166"/>
                  </a:lnTo>
                  <a:lnTo>
                    <a:pt x="161" y="154"/>
                  </a:lnTo>
                  <a:lnTo>
                    <a:pt x="222" y="122"/>
                  </a:lnTo>
                  <a:lnTo>
                    <a:pt x="232" y="97"/>
                  </a:lnTo>
                  <a:lnTo>
                    <a:pt x="195" y="52"/>
                  </a:lnTo>
                  <a:lnTo>
                    <a:pt x="169" y="27"/>
                  </a:lnTo>
                  <a:lnTo>
                    <a:pt x="151" y="15"/>
                  </a:lnTo>
                  <a:lnTo>
                    <a:pt x="130" y="25"/>
                  </a:lnTo>
                  <a:lnTo>
                    <a:pt x="137" y="15"/>
                  </a:lnTo>
                  <a:lnTo>
                    <a:pt x="158" y="15"/>
                  </a:lnTo>
                  <a:lnTo>
                    <a:pt x="175" y="15"/>
                  </a:lnTo>
                  <a:lnTo>
                    <a:pt x="163" y="0"/>
                  </a:lnTo>
                  <a:lnTo>
                    <a:pt x="119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3" name="Freeform 173"/>
            <p:cNvSpPr>
              <a:spLocks noChangeAspect="1"/>
            </p:cNvSpPr>
            <p:nvPr/>
          </p:nvSpPr>
          <p:spPr bwMode="auto">
            <a:xfrm>
              <a:off x="1673" y="2400"/>
              <a:ext cx="123" cy="253"/>
            </a:xfrm>
            <a:custGeom>
              <a:avLst/>
              <a:gdLst>
                <a:gd name="T0" fmla="*/ 0 w 244"/>
                <a:gd name="T1" fmla="*/ 0 h 506"/>
                <a:gd name="T2" fmla="*/ 43 w 244"/>
                <a:gd name="T3" fmla="*/ 39 h 506"/>
                <a:gd name="T4" fmla="*/ 119 w 244"/>
                <a:gd name="T5" fmla="*/ 98 h 506"/>
                <a:gd name="T6" fmla="*/ 123 w 244"/>
                <a:gd name="T7" fmla="*/ 182 h 506"/>
                <a:gd name="T8" fmla="*/ 117 w 244"/>
                <a:gd name="T9" fmla="*/ 253 h 506"/>
                <a:gd name="T10" fmla="*/ 42 w 244"/>
                <a:gd name="T11" fmla="*/ 213 h 506"/>
                <a:gd name="T12" fmla="*/ 0 w 244"/>
                <a:gd name="T13" fmla="*/ 0 h 5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4"/>
                <a:gd name="T22" fmla="*/ 0 h 506"/>
                <a:gd name="T23" fmla="*/ 244 w 244"/>
                <a:gd name="T24" fmla="*/ 506 h 5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4" h="506">
                  <a:moveTo>
                    <a:pt x="0" y="0"/>
                  </a:moveTo>
                  <a:lnTo>
                    <a:pt x="86" y="78"/>
                  </a:lnTo>
                  <a:lnTo>
                    <a:pt x="237" y="195"/>
                  </a:lnTo>
                  <a:lnTo>
                    <a:pt x="244" y="363"/>
                  </a:lnTo>
                  <a:lnTo>
                    <a:pt x="232" y="506"/>
                  </a:lnTo>
                  <a:lnTo>
                    <a:pt x="83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4" name="Freeform 174"/>
            <p:cNvSpPr>
              <a:spLocks noChangeAspect="1"/>
            </p:cNvSpPr>
            <p:nvPr/>
          </p:nvSpPr>
          <p:spPr bwMode="auto">
            <a:xfrm>
              <a:off x="1548" y="2168"/>
              <a:ext cx="209" cy="200"/>
            </a:xfrm>
            <a:custGeom>
              <a:avLst/>
              <a:gdLst>
                <a:gd name="T0" fmla="*/ 209 w 420"/>
                <a:gd name="T1" fmla="*/ 25 h 400"/>
                <a:gd name="T2" fmla="*/ 209 w 420"/>
                <a:gd name="T3" fmla="*/ 52 h 400"/>
                <a:gd name="T4" fmla="*/ 209 w 420"/>
                <a:gd name="T5" fmla="*/ 66 h 400"/>
                <a:gd name="T6" fmla="*/ 208 w 420"/>
                <a:gd name="T7" fmla="*/ 78 h 400"/>
                <a:gd name="T8" fmla="*/ 199 w 420"/>
                <a:gd name="T9" fmla="*/ 87 h 400"/>
                <a:gd name="T10" fmla="*/ 201 w 420"/>
                <a:gd name="T11" fmla="*/ 107 h 400"/>
                <a:gd name="T12" fmla="*/ 206 w 420"/>
                <a:gd name="T13" fmla="*/ 120 h 400"/>
                <a:gd name="T14" fmla="*/ 205 w 420"/>
                <a:gd name="T15" fmla="*/ 130 h 400"/>
                <a:gd name="T16" fmla="*/ 199 w 420"/>
                <a:gd name="T17" fmla="*/ 135 h 400"/>
                <a:gd name="T18" fmla="*/ 187 w 420"/>
                <a:gd name="T19" fmla="*/ 137 h 400"/>
                <a:gd name="T20" fmla="*/ 187 w 420"/>
                <a:gd name="T21" fmla="*/ 148 h 400"/>
                <a:gd name="T22" fmla="*/ 182 w 420"/>
                <a:gd name="T23" fmla="*/ 154 h 400"/>
                <a:gd name="T24" fmla="*/ 182 w 420"/>
                <a:gd name="T25" fmla="*/ 160 h 400"/>
                <a:gd name="T26" fmla="*/ 173 w 420"/>
                <a:gd name="T27" fmla="*/ 168 h 400"/>
                <a:gd name="T28" fmla="*/ 163 w 420"/>
                <a:gd name="T29" fmla="*/ 172 h 400"/>
                <a:gd name="T30" fmla="*/ 160 w 420"/>
                <a:gd name="T31" fmla="*/ 184 h 400"/>
                <a:gd name="T32" fmla="*/ 146 w 420"/>
                <a:gd name="T33" fmla="*/ 194 h 400"/>
                <a:gd name="T34" fmla="*/ 138 w 420"/>
                <a:gd name="T35" fmla="*/ 195 h 400"/>
                <a:gd name="T36" fmla="*/ 132 w 420"/>
                <a:gd name="T37" fmla="*/ 197 h 400"/>
                <a:gd name="T38" fmla="*/ 128 w 420"/>
                <a:gd name="T39" fmla="*/ 198 h 400"/>
                <a:gd name="T40" fmla="*/ 124 w 420"/>
                <a:gd name="T41" fmla="*/ 198 h 400"/>
                <a:gd name="T42" fmla="*/ 120 w 420"/>
                <a:gd name="T43" fmla="*/ 197 h 400"/>
                <a:gd name="T44" fmla="*/ 116 w 420"/>
                <a:gd name="T45" fmla="*/ 196 h 400"/>
                <a:gd name="T46" fmla="*/ 111 w 420"/>
                <a:gd name="T47" fmla="*/ 194 h 400"/>
                <a:gd name="T48" fmla="*/ 103 w 420"/>
                <a:gd name="T49" fmla="*/ 190 h 400"/>
                <a:gd name="T50" fmla="*/ 97 w 420"/>
                <a:gd name="T51" fmla="*/ 200 h 400"/>
                <a:gd name="T52" fmla="*/ 51 w 420"/>
                <a:gd name="T53" fmla="*/ 197 h 400"/>
                <a:gd name="T54" fmla="*/ 0 w 420"/>
                <a:gd name="T55" fmla="*/ 170 h 400"/>
                <a:gd name="T56" fmla="*/ 0 w 420"/>
                <a:gd name="T57" fmla="*/ 87 h 400"/>
                <a:gd name="T58" fmla="*/ 33 w 420"/>
                <a:gd name="T59" fmla="*/ 37 h 400"/>
                <a:gd name="T60" fmla="*/ 76 w 420"/>
                <a:gd name="T61" fmla="*/ 28 h 400"/>
                <a:gd name="T62" fmla="*/ 185 w 420"/>
                <a:gd name="T63" fmla="*/ 0 h 400"/>
                <a:gd name="T64" fmla="*/ 209 w 420"/>
                <a:gd name="T65" fmla="*/ 25 h 4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20"/>
                <a:gd name="T100" fmla="*/ 0 h 400"/>
                <a:gd name="T101" fmla="*/ 420 w 420"/>
                <a:gd name="T102" fmla="*/ 400 h 4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20" h="400">
                  <a:moveTo>
                    <a:pt x="420" y="49"/>
                  </a:moveTo>
                  <a:lnTo>
                    <a:pt x="420" y="105"/>
                  </a:lnTo>
                  <a:lnTo>
                    <a:pt x="420" y="132"/>
                  </a:lnTo>
                  <a:lnTo>
                    <a:pt x="418" y="156"/>
                  </a:lnTo>
                  <a:lnTo>
                    <a:pt x="399" y="174"/>
                  </a:lnTo>
                  <a:lnTo>
                    <a:pt x="404" y="215"/>
                  </a:lnTo>
                  <a:lnTo>
                    <a:pt x="413" y="241"/>
                  </a:lnTo>
                  <a:lnTo>
                    <a:pt x="411" y="259"/>
                  </a:lnTo>
                  <a:lnTo>
                    <a:pt x="399" y="270"/>
                  </a:lnTo>
                  <a:lnTo>
                    <a:pt x="376" y="273"/>
                  </a:lnTo>
                  <a:lnTo>
                    <a:pt x="376" y="295"/>
                  </a:lnTo>
                  <a:lnTo>
                    <a:pt x="365" y="307"/>
                  </a:lnTo>
                  <a:lnTo>
                    <a:pt x="365" y="320"/>
                  </a:lnTo>
                  <a:lnTo>
                    <a:pt x="348" y="336"/>
                  </a:lnTo>
                  <a:lnTo>
                    <a:pt x="328" y="344"/>
                  </a:lnTo>
                  <a:lnTo>
                    <a:pt x="321" y="368"/>
                  </a:lnTo>
                  <a:lnTo>
                    <a:pt x="294" y="388"/>
                  </a:lnTo>
                  <a:lnTo>
                    <a:pt x="277" y="390"/>
                  </a:lnTo>
                  <a:lnTo>
                    <a:pt x="265" y="393"/>
                  </a:lnTo>
                  <a:lnTo>
                    <a:pt x="257" y="395"/>
                  </a:lnTo>
                  <a:lnTo>
                    <a:pt x="250" y="395"/>
                  </a:lnTo>
                  <a:lnTo>
                    <a:pt x="241" y="393"/>
                  </a:lnTo>
                  <a:lnTo>
                    <a:pt x="233" y="392"/>
                  </a:lnTo>
                  <a:lnTo>
                    <a:pt x="223" y="387"/>
                  </a:lnTo>
                  <a:lnTo>
                    <a:pt x="206" y="380"/>
                  </a:lnTo>
                  <a:lnTo>
                    <a:pt x="194" y="400"/>
                  </a:lnTo>
                  <a:lnTo>
                    <a:pt x="102" y="393"/>
                  </a:lnTo>
                  <a:lnTo>
                    <a:pt x="0" y="339"/>
                  </a:lnTo>
                  <a:lnTo>
                    <a:pt x="0" y="174"/>
                  </a:lnTo>
                  <a:lnTo>
                    <a:pt x="67" y="74"/>
                  </a:lnTo>
                  <a:lnTo>
                    <a:pt x="152" y="57"/>
                  </a:lnTo>
                  <a:lnTo>
                    <a:pt x="372" y="0"/>
                  </a:lnTo>
                  <a:lnTo>
                    <a:pt x="420" y="49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5" name="Freeform 175"/>
            <p:cNvSpPr>
              <a:spLocks noChangeAspect="1"/>
            </p:cNvSpPr>
            <p:nvPr/>
          </p:nvSpPr>
          <p:spPr bwMode="auto">
            <a:xfrm>
              <a:off x="1821" y="1839"/>
              <a:ext cx="208" cy="432"/>
            </a:xfrm>
            <a:custGeom>
              <a:avLst/>
              <a:gdLst>
                <a:gd name="T0" fmla="*/ 101 w 416"/>
                <a:gd name="T1" fmla="*/ 0 h 864"/>
                <a:gd name="T2" fmla="*/ 85 w 416"/>
                <a:gd name="T3" fmla="*/ 30 h 864"/>
                <a:gd name="T4" fmla="*/ 47 w 416"/>
                <a:gd name="T5" fmla="*/ 67 h 864"/>
                <a:gd name="T6" fmla="*/ 9 w 416"/>
                <a:gd name="T7" fmla="*/ 116 h 864"/>
                <a:gd name="T8" fmla="*/ 0 w 416"/>
                <a:gd name="T9" fmla="*/ 208 h 864"/>
                <a:gd name="T10" fmla="*/ 3 w 416"/>
                <a:gd name="T11" fmla="*/ 283 h 864"/>
                <a:gd name="T12" fmla="*/ 0 w 416"/>
                <a:gd name="T13" fmla="*/ 317 h 864"/>
                <a:gd name="T14" fmla="*/ 17 w 416"/>
                <a:gd name="T15" fmla="*/ 341 h 864"/>
                <a:gd name="T16" fmla="*/ 6 w 416"/>
                <a:gd name="T17" fmla="*/ 377 h 864"/>
                <a:gd name="T18" fmla="*/ 13 w 416"/>
                <a:gd name="T19" fmla="*/ 432 h 864"/>
                <a:gd name="T20" fmla="*/ 69 w 416"/>
                <a:gd name="T21" fmla="*/ 416 h 864"/>
                <a:gd name="T22" fmla="*/ 97 w 416"/>
                <a:gd name="T23" fmla="*/ 379 h 864"/>
                <a:gd name="T24" fmla="*/ 127 w 416"/>
                <a:gd name="T25" fmla="*/ 361 h 864"/>
                <a:gd name="T26" fmla="*/ 208 w 416"/>
                <a:gd name="T27" fmla="*/ 325 h 864"/>
                <a:gd name="T28" fmla="*/ 195 w 416"/>
                <a:gd name="T29" fmla="*/ 291 h 864"/>
                <a:gd name="T30" fmla="*/ 201 w 416"/>
                <a:gd name="T31" fmla="*/ 254 h 864"/>
                <a:gd name="T32" fmla="*/ 201 w 416"/>
                <a:gd name="T33" fmla="*/ 205 h 864"/>
                <a:gd name="T34" fmla="*/ 198 w 416"/>
                <a:gd name="T35" fmla="*/ 135 h 864"/>
                <a:gd name="T36" fmla="*/ 182 w 416"/>
                <a:gd name="T37" fmla="*/ 125 h 864"/>
                <a:gd name="T38" fmla="*/ 176 w 416"/>
                <a:gd name="T39" fmla="*/ 97 h 864"/>
                <a:gd name="T40" fmla="*/ 149 w 416"/>
                <a:gd name="T41" fmla="*/ 61 h 864"/>
                <a:gd name="T42" fmla="*/ 121 w 416"/>
                <a:gd name="T43" fmla="*/ 16 h 864"/>
                <a:gd name="T44" fmla="*/ 101 w 416"/>
                <a:gd name="T45" fmla="*/ 0 h 86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16"/>
                <a:gd name="T70" fmla="*/ 0 h 864"/>
                <a:gd name="T71" fmla="*/ 416 w 416"/>
                <a:gd name="T72" fmla="*/ 864 h 86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16" h="864">
                  <a:moveTo>
                    <a:pt x="202" y="0"/>
                  </a:moveTo>
                  <a:lnTo>
                    <a:pt x="170" y="61"/>
                  </a:lnTo>
                  <a:lnTo>
                    <a:pt x="93" y="134"/>
                  </a:lnTo>
                  <a:lnTo>
                    <a:pt x="17" y="232"/>
                  </a:lnTo>
                  <a:lnTo>
                    <a:pt x="0" y="415"/>
                  </a:lnTo>
                  <a:lnTo>
                    <a:pt x="7" y="565"/>
                  </a:lnTo>
                  <a:lnTo>
                    <a:pt x="0" y="633"/>
                  </a:lnTo>
                  <a:lnTo>
                    <a:pt x="34" y="682"/>
                  </a:lnTo>
                  <a:lnTo>
                    <a:pt x="12" y="753"/>
                  </a:lnTo>
                  <a:lnTo>
                    <a:pt x="27" y="864"/>
                  </a:lnTo>
                  <a:lnTo>
                    <a:pt x="138" y="831"/>
                  </a:lnTo>
                  <a:lnTo>
                    <a:pt x="194" y="758"/>
                  </a:lnTo>
                  <a:lnTo>
                    <a:pt x="255" y="721"/>
                  </a:lnTo>
                  <a:lnTo>
                    <a:pt x="416" y="650"/>
                  </a:lnTo>
                  <a:lnTo>
                    <a:pt x="390" y="582"/>
                  </a:lnTo>
                  <a:lnTo>
                    <a:pt x="401" y="509"/>
                  </a:lnTo>
                  <a:lnTo>
                    <a:pt x="401" y="409"/>
                  </a:lnTo>
                  <a:lnTo>
                    <a:pt x="396" y="269"/>
                  </a:lnTo>
                  <a:lnTo>
                    <a:pt x="363" y="251"/>
                  </a:lnTo>
                  <a:lnTo>
                    <a:pt x="351" y="193"/>
                  </a:lnTo>
                  <a:lnTo>
                    <a:pt x="297" y="122"/>
                  </a:lnTo>
                  <a:lnTo>
                    <a:pt x="243" y="32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6" name="Freeform 176"/>
            <p:cNvSpPr>
              <a:spLocks noChangeAspect="1"/>
            </p:cNvSpPr>
            <p:nvPr/>
          </p:nvSpPr>
          <p:spPr bwMode="auto">
            <a:xfrm>
              <a:off x="1821" y="1870"/>
              <a:ext cx="184" cy="314"/>
            </a:xfrm>
            <a:custGeom>
              <a:avLst/>
              <a:gdLst>
                <a:gd name="T0" fmla="*/ 83 w 368"/>
                <a:gd name="T1" fmla="*/ 0 h 628"/>
                <a:gd name="T2" fmla="*/ 66 w 368"/>
                <a:gd name="T3" fmla="*/ 11 h 628"/>
                <a:gd name="T4" fmla="*/ 55 w 368"/>
                <a:gd name="T5" fmla="*/ 32 h 628"/>
                <a:gd name="T6" fmla="*/ 41 w 368"/>
                <a:gd name="T7" fmla="*/ 43 h 628"/>
                <a:gd name="T8" fmla="*/ 28 w 368"/>
                <a:gd name="T9" fmla="*/ 56 h 628"/>
                <a:gd name="T10" fmla="*/ 19 w 368"/>
                <a:gd name="T11" fmla="*/ 71 h 628"/>
                <a:gd name="T12" fmla="*/ 11 w 368"/>
                <a:gd name="T13" fmla="*/ 89 h 628"/>
                <a:gd name="T14" fmla="*/ 6 w 368"/>
                <a:gd name="T15" fmla="*/ 110 h 628"/>
                <a:gd name="T16" fmla="*/ 3 w 368"/>
                <a:gd name="T17" fmla="*/ 134 h 628"/>
                <a:gd name="T18" fmla="*/ 1 w 368"/>
                <a:gd name="T19" fmla="*/ 161 h 628"/>
                <a:gd name="T20" fmla="*/ 0 w 368"/>
                <a:gd name="T21" fmla="*/ 191 h 628"/>
                <a:gd name="T22" fmla="*/ 11 w 368"/>
                <a:gd name="T23" fmla="*/ 213 h 628"/>
                <a:gd name="T24" fmla="*/ 38 w 368"/>
                <a:gd name="T25" fmla="*/ 213 h 628"/>
                <a:gd name="T26" fmla="*/ 24 w 368"/>
                <a:gd name="T27" fmla="*/ 187 h 628"/>
                <a:gd name="T28" fmla="*/ 22 w 368"/>
                <a:gd name="T29" fmla="*/ 141 h 628"/>
                <a:gd name="T30" fmla="*/ 38 w 368"/>
                <a:gd name="T31" fmla="*/ 180 h 628"/>
                <a:gd name="T32" fmla="*/ 66 w 368"/>
                <a:gd name="T33" fmla="*/ 168 h 628"/>
                <a:gd name="T34" fmla="*/ 60 w 368"/>
                <a:gd name="T35" fmla="*/ 213 h 628"/>
                <a:gd name="T36" fmla="*/ 85 w 368"/>
                <a:gd name="T37" fmla="*/ 276 h 628"/>
                <a:gd name="T38" fmla="*/ 95 w 368"/>
                <a:gd name="T39" fmla="*/ 314 h 628"/>
                <a:gd name="T40" fmla="*/ 133 w 368"/>
                <a:gd name="T41" fmla="*/ 293 h 628"/>
                <a:gd name="T42" fmla="*/ 155 w 368"/>
                <a:gd name="T43" fmla="*/ 286 h 628"/>
                <a:gd name="T44" fmla="*/ 152 w 368"/>
                <a:gd name="T45" fmla="*/ 246 h 628"/>
                <a:gd name="T46" fmla="*/ 134 w 368"/>
                <a:gd name="T47" fmla="*/ 216 h 628"/>
                <a:gd name="T48" fmla="*/ 126 w 368"/>
                <a:gd name="T49" fmla="*/ 147 h 628"/>
                <a:gd name="T50" fmla="*/ 116 w 368"/>
                <a:gd name="T51" fmla="*/ 111 h 628"/>
                <a:gd name="T52" fmla="*/ 130 w 368"/>
                <a:gd name="T53" fmla="*/ 127 h 628"/>
                <a:gd name="T54" fmla="*/ 162 w 368"/>
                <a:gd name="T55" fmla="*/ 149 h 628"/>
                <a:gd name="T56" fmla="*/ 155 w 368"/>
                <a:gd name="T57" fmla="*/ 124 h 628"/>
                <a:gd name="T58" fmla="*/ 130 w 368"/>
                <a:gd name="T59" fmla="*/ 101 h 628"/>
                <a:gd name="T60" fmla="*/ 165 w 368"/>
                <a:gd name="T61" fmla="*/ 119 h 628"/>
                <a:gd name="T62" fmla="*/ 184 w 368"/>
                <a:gd name="T63" fmla="*/ 155 h 628"/>
                <a:gd name="T64" fmla="*/ 184 w 368"/>
                <a:gd name="T65" fmla="*/ 124 h 628"/>
                <a:gd name="T66" fmla="*/ 162 w 368"/>
                <a:gd name="T67" fmla="*/ 96 h 628"/>
                <a:gd name="T68" fmla="*/ 121 w 368"/>
                <a:gd name="T69" fmla="*/ 69 h 628"/>
                <a:gd name="T70" fmla="*/ 88 w 368"/>
                <a:gd name="T71" fmla="*/ 79 h 628"/>
                <a:gd name="T72" fmla="*/ 101 w 368"/>
                <a:gd name="T73" fmla="*/ 63 h 628"/>
                <a:gd name="T74" fmla="*/ 101 w 368"/>
                <a:gd name="T75" fmla="*/ 25 h 628"/>
                <a:gd name="T76" fmla="*/ 83 w 368"/>
                <a:gd name="T77" fmla="*/ 0 h 6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68"/>
                <a:gd name="T118" fmla="*/ 0 h 628"/>
                <a:gd name="T119" fmla="*/ 368 w 368"/>
                <a:gd name="T120" fmla="*/ 628 h 62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68" h="628">
                  <a:moveTo>
                    <a:pt x="165" y="0"/>
                  </a:moveTo>
                  <a:lnTo>
                    <a:pt x="132" y="23"/>
                  </a:lnTo>
                  <a:lnTo>
                    <a:pt x="110" y="64"/>
                  </a:lnTo>
                  <a:lnTo>
                    <a:pt x="82" y="86"/>
                  </a:lnTo>
                  <a:lnTo>
                    <a:pt x="56" y="112"/>
                  </a:lnTo>
                  <a:lnTo>
                    <a:pt x="37" y="142"/>
                  </a:lnTo>
                  <a:lnTo>
                    <a:pt x="22" y="178"/>
                  </a:lnTo>
                  <a:lnTo>
                    <a:pt x="12" y="220"/>
                  </a:lnTo>
                  <a:lnTo>
                    <a:pt x="5" y="268"/>
                  </a:lnTo>
                  <a:lnTo>
                    <a:pt x="2" y="322"/>
                  </a:lnTo>
                  <a:lnTo>
                    <a:pt x="0" y="383"/>
                  </a:lnTo>
                  <a:lnTo>
                    <a:pt x="22" y="427"/>
                  </a:lnTo>
                  <a:lnTo>
                    <a:pt x="76" y="427"/>
                  </a:lnTo>
                  <a:lnTo>
                    <a:pt x="49" y="375"/>
                  </a:lnTo>
                  <a:lnTo>
                    <a:pt x="44" y="281"/>
                  </a:lnTo>
                  <a:lnTo>
                    <a:pt x="76" y="360"/>
                  </a:lnTo>
                  <a:lnTo>
                    <a:pt x="132" y="336"/>
                  </a:lnTo>
                  <a:lnTo>
                    <a:pt x="121" y="427"/>
                  </a:lnTo>
                  <a:lnTo>
                    <a:pt x="170" y="551"/>
                  </a:lnTo>
                  <a:lnTo>
                    <a:pt x="190" y="628"/>
                  </a:lnTo>
                  <a:lnTo>
                    <a:pt x="265" y="585"/>
                  </a:lnTo>
                  <a:lnTo>
                    <a:pt x="309" y="572"/>
                  </a:lnTo>
                  <a:lnTo>
                    <a:pt x="304" y="492"/>
                  </a:lnTo>
                  <a:lnTo>
                    <a:pt x="267" y="433"/>
                  </a:lnTo>
                  <a:lnTo>
                    <a:pt x="253" y="293"/>
                  </a:lnTo>
                  <a:lnTo>
                    <a:pt x="233" y="222"/>
                  </a:lnTo>
                  <a:lnTo>
                    <a:pt x="260" y="254"/>
                  </a:lnTo>
                  <a:lnTo>
                    <a:pt x="324" y="298"/>
                  </a:lnTo>
                  <a:lnTo>
                    <a:pt x="309" y="249"/>
                  </a:lnTo>
                  <a:lnTo>
                    <a:pt x="260" y="203"/>
                  </a:lnTo>
                  <a:lnTo>
                    <a:pt x="329" y="239"/>
                  </a:lnTo>
                  <a:lnTo>
                    <a:pt x="368" y="310"/>
                  </a:lnTo>
                  <a:lnTo>
                    <a:pt x="368" y="249"/>
                  </a:lnTo>
                  <a:lnTo>
                    <a:pt x="324" y="193"/>
                  </a:lnTo>
                  <a:lnTo>
                    <a:pt x="243" y="137"/>
                  </a:lnTo>
                  <a:lnTo>
                    <a:pt x="175" y="159"/>
                  </a:lnTo>
                  <a:lnTo>
                    <a:pt x="202" y="127"/>
                  </a:lnTo>
                  <a:lnTo>
                    <a:pt x="202" y="51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7" name="Freeform 177"/>
            <p:cNvSpPr>
              <a:spLocks noChangeAspect="1"/>
            </p:cNvSpPr>
            <p:nvPr/>
          </p:nvSpPr>
          <p:spPr bwMode="auto">
            <a:xfrm>
              <a:off x="1795" y="1917"/>
              <a:ext cx="330" cy="569"/>
            </a:xfrm>
            <a:custGeom>
              <a:avLst/>
              <a:gdLst>
                <a:gd name="T0" fmla="*/ 156 w 661"/>
                <a:gd name="T1" fmla="*/ 14 h 1137"/>
                <a:gd name="T2" fmla="*/ 114 w 661"/>
                <a:gd name="T3" fmla="*/ 14 h 1137"/>
                <a:gd name="T4" fmla="*/ 59 w 661"/>
                <a:gd name="T5" fmla="*/ 75 h 1137"/>
                <a:gd name="T6" fmla="*/ 40 w 661"/>
                <a:gd name="T7" fmla="*/ 174 h 1137"/>
                <a:gd name="T8" fmla="*/ 37 w 661"/>
                <a:gd name="T9" fmla="*/ 259 h 1137"/>
                <a:gd name="T10" fmla="*/ 37 w 661"/>
                <a:gd name="T11" fmla="*/ 301 h 1137"/>
                <a:gd name="T12" fmla="*/ 49 w 661"/>
                <a:gd name="T13" fmla="*/ 323 h 1137"/>
                <a:gd name="T14" fmla="*/ 59 w 661"/>
                <a:gd name="T15" fmla="*/ 336 h 1137"/>
                <a:gd name="T16" fmla="*/ 70 w 661"/>
                <a:gd name="T17" fmla="*/ 341 h 1137"/>
                <a:gd name="T18" fmla="*/ 81 w 661"/>
                <a:gd name="T19" fmla="*/ 341 h 1137"/>
                <a:gd name="T20" fmla="*/ 92 w 661"/>
                <a:gd name="T21" fmla="*/ 334 h 1137"/>
                <a:gd name="T22" fmla="*/ 104 w 661"/>
                <a:gd name="T23" fmla="*/ 323 h 1137"/>
                <a:gd name="T24" fmla="*/ 116 w 661"/>
                <a:gd name="T25" fmla="*/ 307 h 1137"/>
                <a:gd name="T26" fmla="*/ 132 w 661"/>
                <a:gd name="T27" fmla="*/ 290 h 1137"/>
                <a:gd name="T28" fmla="*/ 191 w 661"/>
                <a:gd name="T29" fmla="*/ 257 h 1137"/>
                <a:gd name="T30" fmla="*/ 221 w 661"/>
                <a:gd name="T31" fmla="*/ 245 h 1137"/>
                <a:gd name="T32" fmla="*/ 227 w 661"/>
                <a:gd name="T33" fmla="*/ 207 h 1137"/>
                <a:gd name="T34" fmla="*/ 218 w 661"/>
                <a:gd name="T35" fmla="*/ 181 h 1137"/>
                <a:gd name="T36" fmla="*/ 205 w 661"/>
                <a:gd name="T37" fmla="*/ 133 h 1137"/>
                <a:gd name="T38" fmla="*/ 202 w 661"/>
                <a:gd name="T39" fmla="*/ 88 h 1137"/>
                <a:gd name="T40" fmla="*/ 181 w 661"/>
                <a:gd name="T41" fmla="*/ 49 h 1137"/>
                <a:gd name="T42" fmla="*/ 202 w 661"/>
                <a:gd name="T43" fmla="*/ 72 h 1137"/>
                <a:gd name="T44" fmla="*/ 213 w 661"/>
                <a:gd name="T45" fmla="*/ 110 h 1137"/>
                <a:gd name="T46" fmla="*/ 226 w 661"/>
                <a:gd name="T47" fmla="*/ 183 h 1137"/>
                <a:gd name="T48" fmla="*/ 236 w 661"/>
                <a:gd name="T49" fmla="*/ 177 h 1137"/>
                <a:gd name="T50" fmla="*/ 238 w 661"/>
                <a:gd name="T51" fmla="*/ 205 h 1137"/>
                <a:gd name="T52" fmla="*/ 245 w 661"/>
                <a:gd name="T53" fmla="*/ 253 h 1137"/>
                <a:gd name="T54" fmla="*/ 233 w 661"/>
                <a:gd name="T55" fmla="*/ 335 h 1137"/>
                <a:gd name="T56" fmla="*/ 231 w 661"/>
                <a:gd name="T57" fmla="*/ 366 h 1137"/>
                <a:gd name="T58" fmla="*/ 261 w 661"/>
                <a:gd name="T59" fmla="*/ 368 h 1137"/>
                <a:gd name="T60" fmla="*/ 330 w 661"/>
                <a:gd name="T61" fmla="*/ 397 h 1137"/>
                <a:gd name="T62" fmla="*/ 320 w 661"/>
                <a:gd name="T63" fmla="*/ 484 h 1137"/>
                <a:gd name="T64" fmla="*/ 216 w 661"/>
                <a:gd name="T65" fmla="*/ 569 h 1137"/>
                <a:gd name="T66" fmla="*/ 189 w 661"/>
                <a:gd name="T67" fmla="*/ 568 h 1137"/>
                <a:gd name="T68" fmla="*/ 165 w 661"/>
                <a:gd name="T69" fmla="*/ 567 h 1137"/>
                <a:gd name="T70" fmla="*/ 143 w 661"/>
                <a:gd name="T71" fmla="*/ 565 h 1137"/>
                <a:gd name="T72" fmla="*/ 122 w 661"/>
                <a:gd name="T73" fmla="*/ 563 h 1137"/>
                <a:gd name="T74" fmla="*/ 104 w 661"/>
                <a:gd name="T75" fmla="*/ 560 h 1137"/>
                <a:gd name="T76" fmla="*/ 87 w 661"/>
                <a:gd name="T77" fmla="*/ 555 h 1137"/>
                <a:gd name="T78" fmla="*/ 72 w 661"/>
                <a:gd name="T79" fmla="*/ 548 h 1137"/>
                <a:gd name="T80" fmla="*/ 59 w 661"/>
                <a:gd name="T81" fmla="*/ 541 h 1137"/>
                <a:gd name="T82" fmla="*/ 47 w 661"/>
                <a:gd name="T83" fmla="*/ 532 h 1137"/>
                <a:gd name="T84" fmla="*/ 38 w 661"/>
                <a:gd name="T85" fmla="*/ 520 h 1137"/>
                <a:gd name="T86" fmla="*/ 30 w 661"/>
                <a:gd name="T87" fmla="*/ 505 h 1137"/>
                <a:gd name="T88" fmla="*/ 23 w 661"/>
                <a:gd name="T89" fmla="*/ 489 h 1137"/>
                <a:gd name="T90" fmla="*/ 18 w 661"/>
                <a:gd name="T91" fmla="*/ 470 h 1137"/>
                <a:gd name="T92" fmla="*/ 14 w 661"/>
                <a:gd name="T93" fmla="*/ 448 h 1137"/>
                <a:gd name="T94" fmla="*/ 13 w 661"/>
                <a:gd name="T95" fmla="*/ 424 h 1137"/>
                <a:gd name="T96" fmla="*/ 12 w 661"/>
                <a:gd name="T97" fmla="*/ 396 h 1137"/>
                <a:gd name="T98" fmla="*/ 0 w 661"/>
                <a:gd name="T99" fmla="*/ 358 h 1137"/>
                <a:gd name="T100" fmla="*/ 3 w 661"/>
                <a:gd name="T101" fmla="*/ 294 h 1137"/>
                <a:gd name="T102" fmla="*/ 21 w 661"/>
                <a:gd name="T103" fmla="*/ 245 h 1137"/>
                <a:gd name="T104" fmla="*/ 35 w 661"/>
                <a:gd name="T105" fmla="*/ 174 h 1137"/>
                <a:gd name="T106" fmla="*/ 48 w 661"/>
                <a:gd name="T107" fmla="*/ 75 h 1137"/>
                <a:gd name="T108" fmla="*/ 84 w 661"/>
                <a:gd name="T109" fmla="*/ 27 h 1137"/>
                <a:gd name="T110" fmla="*/ 111 w 661"/>
                <a:gd name="T111" fmla="*/ 0 h 1137"/>
                <a:gd name="T112" fmla="*/ 139 w 661"/>
                <a:gd name="T113" fmla="*/ 0 h 1137"/>
                <a:gd name="T114" fmla="*/ 156 w 661"/>
                <a:gd name="T115" fmla="*/ 14 h 113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1"/>
                <a:gd name="T175" fmla="*/ 0 h 1137"/>
                <a:gd name="T176" fmla="*/ 661 w 661"/>
                <a:gd name="T177" fmla="*/ 1137 h 113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1" h="1137">
                  <a:moveTo>
                    <a:pt x="313" y="27"/>
                  </a:moveTo>
                  <a:lnTo>
                    <a:pt x="228" y="27"/>
                  </a:lnTo>
                  <a:lnTo>
                    <a:pt x="119" y="149"/>
                  </a:lnTo>
                  <a:lnTo>
                    <a:pt x="80" y="348"/>
                  </a:lnTo>
                  <a:lnTo>
                    <a:pt x="75" y="518"/>
                  </a:lnTo>
                  <a:lnTo>
                    <a:pt x="75" y="602"/>
                  </a:lnTo>
                  <a:lnTo>
                    <a:pt x="99" y="645"/>
                  </a:lnTo>
                  <a:lnTo>
                    <a:pt x="119" y="672"/>
                  </a:lnTo>
                  <a:lnTo>
                    <a:pt x="141" y="682"/>
                  </a:lnTo>
                  <a:lnTo>
                    <a:pt x="162" y="681"/>
                  </a:lnTo>
                  <a:lnTo>
                    <a:pt x="184" y="667"/>
                  </a:lnTo>
                  <a:lnTo>
                    <a:pt x="208" y="645"/>
                  </a:lnTo>
                  <a:lnTo>
                    <a:pt x="233" y="614"/>
                  </a:lnTo>
                  <a:lnTo>
                    <a:pt x="264" y="580"/>
                  </a:lnTo>
                  <a:lnTo>
                    <a:pt x="382" y="514"/>
                  </a:lnTo>
                  <a:lnTo>
                    <a:pt x="443" y="490"/>
                  </a:lnTo>
                  <a:lnTo>
                    <a:pt x="454" y="414"/>
                  </a:lnTo>
                  <a:lnTo>
                    <a:pt x="437" y="361"/>
                  </a:lnTo>
                  <a:lnTo>
                    <a:pt x="411" y="265"/>
                  </a:lnTo>
                  <a:lnTo>
                    <a:pt x="404" y="176"/>
                  </a:lnTo>
                  <a:lnTo>
                    <a:pt x="362" y="98"/>
                  </a:lnTo>
                  <a:lnTo>
                    <a:pt x="404" y="144"/>
                  </a:lnTo>
                  <a:lnTo>
                    <a:pt x="426" y="220"/>
                  </a:lnTo>
                  <a:lnTo>
                    <a:pt x="452" y="365"/>
                  </a:lnTo>
                  <a:lnTo>
                    <a:pt x="472" y="353"/>
                  </a:lnTo>
                  <a:lnTo>
                    <a:pt x="476" y="409"/>
                  </a:lnTo>
                  <a:lnTo>
                    <a:pt x="491" y="506"/>
                  </a:lnTo>
                  <a:lnTo>
                    <a:pt x="467" y="670"/>
                  </a:lnTo>
                  <a:lnTo>
                    <a:pt x="462" y="731"/>
                  </a:lnTo>
                  <a:lnTo>
                    <a:pt x="523" y="735"/>
                  </a:lnTo>
                  <a:lnTo>
                    <a:pt x="661" y="794"/>
                  </a:lnTo>
                  <a:lnTo>
                    <a:pt x="640" y="967"/>
                  </a:lnTo>
                  <a:lnTo>
                    <a:pt x="432" y="1137"/>
                  </a:lnTo>
                  <a:lnTo>
                    <a:pt x="379" y="1136"/>
                  </a:lnTo>
                  <a:lnTo>
                    <a:pt x="331" y="1134"/>
                  </a:lnTo>
                  <a:lnTo>
                    <a:pt x="286" y="1130"/>
                  </a:lnTo>
                  <a:lnTo>
                    <a:pt x="245" y="1125"/>
                  </a:lnTo>
                  <a:lnTo>
                    <a:pt x="209" y="1119"/>
                  </a:lnTo>
                  <a:lnTo>
                    <a:pt x="175" y="1110"/>
                  </a:lnTo>
                  <a:lnTo>
                    <a:pt x="145" y="1096"/>
                  </a:lnTo>
                  <a:lnTo>
                    <a:pt x="119" y="1081"/>
                  </a:lnTo>
                  <a:lnTo>
                    <a:pt x="95" y="1063"/>
                  </a:lnTo>
                  <a:lnTo>
                    <a:pt x="77" y="1039"/>
                  </a:lnTo>
                  <a:lnTo>
                    <a:pt x="60" y="1010"/>
                  </a:lnTo>
                  <a:lnTo>
                    <a:pt x="46" y="978"/>
                  </a:lnTo>
                  <a:lnTo>
                    <a:pt x="36" y="940"/>
                  </a:lnTo>
                  <a:lnTo>
                    <a:pt x="29" y="896"/>
                  </a:lnTo>
                  <a:lnTo>
                    <a:pt x="26" y="847"/>
                  </a:lnTo>
                  <a:lnTo>
                    <a:pt x="24" y="791"/>
                  </a:lnTo>
                  <a:lnTo>
                    <a:pt x="0" y="716"/>
                  </a:lnTo>
                  <a:lnTo>
                    <a:pt x="6" y="587"/>
                  </a:lnTo>
                  <a:lnTo>
                    <a:pt x="43" y="490"/>
                  </a:lnTo>
                  <a:lnTo>
                    <a:pt x="70" y="348"/>
                  </a:lnTo>
                  <a:lnTo>
                    <a:pt x="97" y="149"/>
                  </a:lnTo>
                  <a:lnTo>
                    <a:pt x="168" y="54"/>
                  </a:lnTo>
                  <a:lnTo>
                    <a:pt x="223" y="0"/>
                  </a:lnTo>
                  <a:lnTo>
                    <a:pt x="279" y="0"/>
                  </a:lnTo>
                  <a:lnTo>
                    <a:pt x="313" y="2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8" name="Freeform 178"/>
            <p:cNvSpPr>
              <a:spLocks noChangeAspect="1"/>
            </p:cNvSpPr>
            <p:nvPr/>
          </p:nvSpPr>
          <p:spPr bwMode="auto">
            <a:xfrm>
              <a:off x="1422" y="2302"/>
              <a:ext cx="339" cy="572"/>
            </a:xfrm>
            <a:custGeom>
              <a:avLst/>
              <a:gdLst>
                <a:gd name="T0" fmla="*/ 122 w 678"/>
                <a:gd name="T1" fmla="*/ 0 h 1144"/>
                <a:gd name="T2" fmla="*/ 113 w 678"/>
                <a:gd name="T3" fmla="*/ 11 h 1144"/>
                <a:gd name="T4" fmla="*/ 106 w 678"/>
                <a:gd name="T5" fmla="*/ 31 h 1144"/>
                <a:gd name="T6" fmla="*/ 80 w 678"/>
                <a:gd name="T7" fmla="*/ 56 h 1144"/>
                <a:gd name="T8" fmla="*/ 42 w 678"/>
                <a:gd name="T9" fmla="*/ 130 h 1144"/>
                <a:gd name="T10" fmla="*/ 38 w 678"/>
                <a:gd name="T11" fmla="*/ 175 h 1144"/>
                <a:gd name="T12" fmla="*/ 13 w 678"/>
                <a:gd name="T13" fmla="*/ 275 h 1144"/>
                <a:gd name="T14" fmla="*/ 13 w 678"/>
                <a:gd name="T15" fmla="*/ 321 h 1144"/>
                <a:gd name="T16" fmla="*/ 15 w 678"/>
                <a:gd name="T17" fmla="*/ 350 h 1144"/>
                <a:gd name="T18" fmla="*/ 3 w 678"/>
                <a:gd name="T19" fmla="*/ 418 h 1144"/>
                <a:gd name="T20" fmla="*/ 0 w 678"/>
                <a:gd name="T21" fmla="*/ 461 h 1144"/>
                <a:gd name="T22" fmla="*/ 16 w 678"/>
                <a:gd name="T23" fmla="*/ 484 h 1144"/>
                <a:gd name="T24" fmla="*/ 24 w 678"/>
                <a:gd name="T25" fmla="*/ 499 h 1144"/>
                <a:gd name="T26" fmla="*/ 72 w 678"/>
                <a:gd name="T27" fmla="*/ 572 h 1144"/>
                <a:gd name="T28" fmla="*/ 175 w 678"/>
                <a:gd name="T29" fmla="*/ 544 h 1144"/>
                <a:gd name="T30" fmla="*/ 317 w 678"/>
                <a:gd name="T31" fmla="*/ 490 h 1144"/>
                <a:gd name="T32" fmla="*/ 339 w 678"/>
                <a:gd name="T33" fmla="*/ 434 h 1144"/>
                <a:gd name="T34" fmla="*/ 339 w 678"/>
                <a:gd name="T35" fmla="*/ 383 h 1144"/>
                <a:gd name="T36" fmla="*/ 320 w 678"/>
                <a:gd name="T37" fmla="*/ 273 h 1144"/>
                <a:gd name="T38" fmla="*/ 318 w 678"/>
                <a:gd name="T39" fmla="*/ 250 h 1144"/>
                <a:gd name="T40" fmla="*/ 315 w 678"/>
                <a:gd name="T41" fmla="*/ 231 h 1144"/>
                <a:gd name="T42" fmla="*/ 311 w 678"/>
                <a:gd name="T43" fmla="*/ 213 h 1144"/>
                <a:gd name="T44" fmla="*/ 307 w 678"/>
                <a:gd name="T45" fmla="*/ 196 h 1144"/>
                <a:gd name="T46" fmla="*/ 301 w 678"/>
                <a:gd name="T47" fmla="*/ 180 h 1144"/>
                <a:gd name="T48" fmla="*/ 294 w 678"/>
                <a:gd name="T49" fmla="*/ 163 h 1144"/>
                <a:gd name="T50" fmla="*/ 285 w 678"/>
                <a:gd name="T51" fmla="*/ 146 h 1144"/>
                <a:gd name="T52" fmla="*/ 274 w 678"/>
                <a:gd name="T53" fmla="*/ 127 h 1144"/>
                <a:gd name="T54" fmla="*/ 266 w 678"/>
                <a:gd name="T55" fmla="*/ 70 h 1144"/>
                <a:gd name="T56" fmla="*/ 227 w 678"/>
                <a:gd name="T57" fmla="*/ 60 h 1144"/>
                <a:gd name="T58" fmla="*/ 208 w 678"/>
                <a:gd name="T59" fmla="*/ 57 h 1144"/>
                <a:gd name="T60" fmla="*/ 193 w 678"/>
                <a:gd name="T61" fmla="*/ 52 h 1144"/>
                <a:gd name="T62" fmla="*/ 180 w 678"/>
                <a:gd name="T63" fmla="*/ 48 h 1144"/>
                <a:gd name="T64" fmla="*/ 169 w 678"/>
                <a:gd name="T65" fmla="*/ 42 h 1144"/>
                <a:gd name="T66" fmla="*/ 159 w 678"/>
                <a:gd name="T67" fmla="*/ 36 h 1144"/>
                <a:gd name="T68" fmla="*/ 148 w 678"/>
                <a:gd name="T69" fmla="*/ 26 h 1144"/>
                <a:gd name="T70" fmla="*/ 136 w 678"/>
                <a:gd name="T71" fmla="*/ 14 h 1144"/>
                <a:gd name="T72" fmla="*/ 122 w 678"/>
                <a:gd name="T73" fmla="*/ 0 h 11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8"/>
                <a:gd name="T112" fmla="*/ 0 h 1144"/>
                <a:gd name="T113" fmla="*/ 678 w 678"/>
                <a:gd name="T114" fmla="*/ 1144 h 11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8" h="1144">
                  <a:moveTo>
                    <a:pt x="245" y="0"/>
                  </a:moveTo>
                  <a:lnTo>
                    <a:pt x="226" y="22"/>
                  </a:lnTo>
                  <a:lnTo>
                    <a:pt x="212" y="63"/>
                  </a:lnTo>
                  <a:lnTo>
                    <a:pt x="160" y="112"/>
                  </a:lnTo>
                  <a:lnTo>
                    <a:pt x="85" y="260"/>
                  </a:lnTo>
                  <a:lnTo>
                    <a:pt x="75" y="351"/>
                  </a:lnTo>
                  <a:lnTo>
                    <a:pt x="26" y="550"/>
                  </a:lnTo>
                  <a:lnTo>
                    <a:pt x="26" y="642"/>
                  </a:lnTo>
                  <a:lnTo>
                    <a:pt x="31" y="701"/>
                  </a:lnTo>
                  <a:lnTo>
                    <a:pt x="5" y="837"/>
                  </a:lnTo>
                  <a:lnTo>
                    <a:pt x="0" y="922"/>
                  </a:lnTo>
                  <a:lnTo>
                    <a:pt x="32" y="969"/>
                  </a:lnTo>
                  <a:lnTo>
                    <a:pt x="48" y="998"/>
                  </a:lnTo>
                  <a:lnTo>
                    <a:pt x="144" y="1144"/>
                  </a:lnTo>
                  <a:lnTo>
                    <a:pt x="350" y="1088"/>
                  </a:lnTo>
                  <a:lnTo>
                    <a:pt x="633" y="981"/>
                  </a:lnTo>
                  <a:lnTo>
                    <a:pt x="678" y="869"/>
                  </a:lnTo>
                  <a:lnTo>
                    <a:pt x="678" y="766"/>
                  </a:lnTo>
                  <a:lnTo>
                    <a:pt x="640" y="545"/>
                  </a:lnTo>
                  <a:lnTo>
                    <a:pt x="635" y="501"/>
                  </a:lnTo>
                  <a:lnTo>
                    <a:pt x="630" y="462"/>
                  </a:lnTo>
                  <a:lnTo>
                    <a:pt x="621" y="426"/>
                  </a:lnTo>
                  <a:lnTo>
                    <a:pt x="613" y="392"/>
                  </a:lnTo>
                  <a:lnTo>
                    <a:pt x="601" y="360"/>
                  </a:lnTo>
                  <a:lnTo>
                    <a:pt x="588" y="327"/>
                  </a:lnTo>
                  <a:lnTo>
                    <a:pt x="569" y="292"/>
                  </a:lnTo>
                  <a:lnTo>
                    <a:pt x="547" y="254"/>
                  </a:lnTo>
                  <a:lnTo>
                    <a:pt x="532" y="139"/>
                  </a:lnTo>
                  <a:lnTo>
                    <a:pt x="455" y="120"/>
                  </a:lnTo>
                  <a:lnTo>
                    <a:pt x="416" y="114"/>
                  </a:lnTo>
                  <a:lnTo>
                    <a:pt x="386" y="105"/>
                  </a:lnTo>
                  <a:lnTo>
                    <a:pt x="360" y="97"/>
                  </a:lnTo>
                  <a:lnTo>
                    <a:pt x="338" y="85"/>
                  </a:lnTo>
                  <a:lnTo>
                    <a:pt x="318" y="71"/>
                  </a:lnTo>
                  <a:lnTo>
                    <a:pt x="296" y="52"/>
                  </a:lnTo>
                  <a:lnTo>
                    <a:pt x="272" y="29"/>
                  </a:lnTo>
                  <a:lnTo>
                    <a:pt x="245" y="0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9" name="Freeform 179"/>
            <p:cNvSpPr>
              <a:spLocks noChangeAspect="1"/>
            </p:cNvSpPr>
            <p:nvPr/>
          </p:nvSpPr>
          <p:spPr bwMode="auto">
            <a:xfrm>
              <a:off x="1504" y="2122"/>
              <a:ext cx="283" cy="179"/>
            </a:xfrm>
            <a:custGeom>
              <a:avLst/>
              <a:gdLst>
                <a:gd name="T0" fmla="*/ 243 w 565"/>
                <a:gd name="T1" fmla="*/ 0 h 358"/>
                <a:gd name="T2" fmla="*/ 257 w 565"/>
                <a:gd name="T3" fmla="*/ 4 h 358"/>
                <a:gd name="T4" fmla="*/ 268 w 565"/>
                <a:gd name="T5" fmla="*/ 10 h 358"/>
                <a:gd name="T6" fmla="*/ 275 w 565"/>
                <a:gd name="T7" fmla="*/ 15 h 358"/>
                <a:gd name="T8" fmla="*/ 280 w 565"/>
                <a:gd name="T9" fmla="*/ 23 h 358"/>
                <a:gd name="T10" fmla="*/ 283 w 565"/>
                <a:gd name="T11" fmla="*/ 33 h 358"/>
                <a:gd name="T12" fmla="*/ 283 w 565"/>
                <a:gd name="T13" fmla="*/ 44 h 358"/>
                <a:gd name="T14" fmla="*/ 282 w 565"/>
                <a:gd name="T15" fmla="*/ 56 h 358"/>
                <a:gd name="T16" fmla="*/ 279 w 565"/>
                <a:gd name="T17" fmla="*/ 70 h 358"/>
                <a:gd name="T18" fmla="*/ 267 w 565"/>
                <a:gd name="T19" fmla="*/ 80 h 358"/>
                <a:gd name="T20" fmla="*/ 253 w 565"/>
                <a:gd name="T21" fmla="*/ 73 h 358"/>
                <a:gd name="T22" fmla="*/ 234 w 565"/>
                <a:gd name="T23" fmla="*/ 61 h 358"/>
                <a:gd name="T24" fmla="*/ 221 w 565"/>
                <a:gd name="T25" fmla="*/ 61 h 358"/>
                <a:gd name="T26" fmla="*/ 216 w 565"/>
                <a:gd name="T27" fmla="*/ 83 h 358"/>
                <a:gd name="T28" fmla="*/ 204 w 565"/>
                <a:gd name="T29" fmla="*/ 98 h 358"/>
                <a:gd name="T30" fmla="*/ 178 w 565"/>
                <a:gd name="T31" fmla="*/ 104 h 358"/>
                <a:gd name="T32" fmla="*/ 160 w 565"/>
                <a:gd name="T33" fmla="*/ 120 h 358"/>
                <a:gd name="T34" fmla="*/ 159 w 565"/>
                <a:gd name="T35" fmla="*/ 133 h 358"/>
                <a:gd name="T36" fmla="*/ 145 w 565"/>
                <a:gd name="T37" fmla="*/ 133 h 358"/>
                <a:gd name="T38" fmla="*/ 133 w 565"/>
                <a:gd name="T39" fmla="*/ 113 h 358"/>
                <a:gd name="T40" fmla="*/ 119 w 565"/>
                <a:gd name="T41" fmla="*/ 83 h 358"/>
                <a:gd name="T42" fmla="*/ 109 w 565"/>
                <a:gd name="T43" fmla="*/ 77 h 358"/>
                <a:gd name="T44" fmla="*/ 88 w 565"/>
                <a:gd name="T45" fmla="*/ 85 h 358"/>
                <a:gd name="T46" fmla="*/ 83 w 565"/>
                <a:gd name="T47" fmla="*/ 99 h 358"/>
                <a:gd name="T48" fmla="*/ 83 w 565"/>
                <a:gd name="T49" fmla="*/ 133 h 358"/>
                <a:gd name="T50" fmla="*/ 71 w 565"/>
                <a:gd name="T51" fmla="*/ 154 h 358"/>
                <a:gd name="T52" fmla="*/ 60 w 565"/>
                <a:gd name="T53" fmla="*/ 163 h 358"/>
                <a:gd name="T54" fmla="*/ 46 w 565"/>
                <a:gd name="T55" fmla="*/ 153 h 358"/>
                <a:gd name="T56" fmla="*/ 44 w 565"/>
                <a:gd name="T57" fmla="*/ 179 h 358"/>
                <a:gd name="T58" fmla="*/ 32 w 565"/>
                <a:gd name="T59" fmla="*/ 179 h 358"/>
                <a:gd name="T60" fmla="*/ 21 w 565"/>
                <a:gd name="T61" fmla="*/ 179 h 358"/>
                <a:gd name="T62" fmla="*/ 14 w 565"/>
                <a:gd name="T63" fmla="*/ 179 h 358"/>
                <a:gd name="T64" fmla="*/ 8 w 565"/>
                <a:gd name="T65" fmla="*/ 177 h 358"/>
                <a:gd name="T66" fmla="*/ 4 w 565"/>
                <a:gd name="T67" fmla="*/ 173 h 358"/>
                <a:gd name="T68" fmla="*/ 2 w 565"/>
                <a:gd name="T69" fmla="*/ 167 h 358"/>
                <a:gd name="T70" fmla="*/ 0 w 565"/>
                <a:gd name="T71" fmla="*/ 158 h 358"/>
                <a:gd name="T72" fmla="*/ 0 w 565"/>
                <a:gd name="T73" fmla="*/ 145 h 358"/>
                <a:gd name="T74" fmla="*/ 26 w 565"/>
                <a:gd name="T75" fmla="*/ 91 h 358"/>
                <a:gd name="T76" fmla="*/ 86 w 565"/>
                <a:gd name="T77" fmla="*/ 40 h 358"/>
                <a:gd name="T78" fmla="*/ 243 w 565"/>
                <a:gd name="T79" fmla="*/ 0 h 35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565"/>
                <a:gd name="T121" fmla="*/ 0 h 358"/>
                <a:gd name="T122" fmla="*/ 565 w 565"/>
                <a:gd name="T123" fmla="*/ 358 h 35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565" h="358">
                  <a:moveTo>
                    <a:pt x="485" y="0"/>
                  </a:moveTo>
                  <a:lnTo>
                    <a:pt x="513" y="8"/>
                  </a:lnTo>
                  <a:lnTo>
                    <a:pt x="535" y="19"/>
                  </a:lnTo>
                  <a:lnTo>
                    <a:pt x="550" y="30"/>
                  </a:lnTo>
                  <a:lnTo>
                    <a:pt x="560" y="47"/>
                  </a:lnTo>
                  <a:lnTo>
                    <a:pt x="565" y="66"/>
                  </a:lnTo>
                  <a:lnTo>
                    <a:pt x="565" y="88"/>
                  </a:lnTo>
                  <a:lnTo>
                    <a:pt x="563" y="112"/>
                  </a:lnTo>
                  <a:lnTo>
                    <a:pt x="558" y="139"/>
                  </a:lnTo>
                  <a:lnTo>
                    <a:pt x="533" y="159"/>
                  </a:lnTo>
                  <a:lnTo>
                    <a:pt x="506" y="146"/>
                  </a:lnTo>
                  <a:lnTo>
                    <a:pt x="467" y="122"/>
                  </a:lnTo>
                  <a:lnTo>
                    <a:pt x="441" y="122"/>
                  </a:lnTo>
                  <a:lnTo>
                    <a:pt x="431" y="166"/>
                  </a:lnTo>
                  <a:lnTo>
                    <a:pt x="407" y="197"/>
                  </a:lnTo>
                  <a:lnTo>
                    <a:pt x="355" y="209"/>
                  </a:lnTo>
                  <a:lnTo>
                    <a:pt x="319" y="241"/>
                  </a:lnTo>
                  <a:lnTo>
                    <a:pt x="317" y="266"/>
                  </a:lnTo>
                  <a:lnTo>
                    <a:pt x="290" y="266"/>
                  </a:lnTo>
                  <a:lnTo>
                    <a:pt x="265" y="226"/>
                  </a:lnTo>
                  <a:lnTo>
                    <a:pt x="238" y="165"/>
                  </a:lnTo>
                  <a:lnTo>
                    <a:pt x="217" y="154"/>
                  </a:lnTo>
                  <a:lnTo>
                    <a:pt x="176" y="170"/>
                  </a:lnTo>
                  <a:lnTo>
                    <a:pt x="166" y="199"/>
                  </a:lnTo>
                  <a:lnTo>
                    <a:pt x="166" y="266"/>
                  </a:lnTo>
                  <a:lnTo>
                    <a:pt x="141" y="307"/>
                  </a:lnTo>
                  <a:lnTo>
                    <a:pt x="119" y="326"/>
                  </a:lnTo>
                  <a:lnTo>
                    <a:pt x="92" y="305"/>
                  </a:lnTo>
                  <a:lnTo>
                    <a:pt x="88" y="358"/>
                  </a:lnTo>
                  <a:lnTo>
                    <a:pt x="63" y="358"/>
                  </a:lnTo>
                  <a:lnTo>
                    <a:pt x="42" y="358"/>
                  </a:lnTo>
                  <a:lnTo>
                    <a:pt x="27" y="358"/>
                  </a:lnTo>
                  <a:lnTo>
                    <a:pt x="15" y="353"/>
                  </a:lnTo>
                  <a:lnTo>
                    <a:pt x="8" y="346"/>
                  </a:lnTo>
                  <a:lnTo>
                    <a:pt x="3" y="334"/>
                  </a:lnTo>
                  <a:lnTo>
                    <a:pt x="0" y="316"/>
                  </a:lnTo>
                  <a:lnTo>
                    <a:pt x="0" y="289"/>
                  </a:lnTo>
                  <a:lnTo>
                    <a:pt x="52" y="182"/>
                  </a:lnTo>
                  <a:lnTo>
                    <a:pt x="171" y="80"/>
                  </a:lnTo>
                  <a:lnTo>
                    <a:pt x="485" y="0"/>
                  </a:lnTo>
                  <a:close/>
                </a:path>
              </a:pathLst>
            </a:custGeom>
            <a:solidFill>
              <a:srgbClr val="1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0" name="Freeform 180"/>
            <p:cNvSpPr>
              <a:spLocks noChangeAspect="1"/>
            </p:cNvSpPr>
            <p:nvPr/>
          </p:nvSpPr>
          <p:spPr bwMode="auto">
            <a:xfrm>
              <a:off x="1929" y="1761"/>
              <a:ext cx="198" cy="172"/>
            </a:xfrm>
            <a:custGeom>
              <a:avLst/>
              <a:gdLst>
                <a:gd name="T0" fmla="*/ 198 w 397"/>
                <a:gd name="T1" fmla="*/ 51 h 343"/>
                <a:gd name="T2" fmla="*/ 196 w 397"/>
                <a:gd name="T3" fmla="*/ 66 h 343"/>
                <a:gd name="T4" fmla="*/ 186 w 397"/>
                <a:gd name="T5" fmla="*/ 77 h 343"/>
                <a:gd name="T6" fmla="*/ 180 w 397"/>
                <a:gd name="T7" fmla="*/ 92 h 343"/>
                <a:gd name="T8" fmla="*/ 166 w 397"/>
                <a:gd name="T9" fmla="*/ 101 h 343"/>
                <a:gd name="T10" fmla="*/ 158 w 397"/>
                <a:gd name="T11" fmla="*/ 111 h 343"/>
                <a:gd name="T12" fmla="*/ 158 w 397"/>
                <a:gd name="T13" fmla="*/ 123 h 343"/>
                <a:gd name="T14" fmla="*/ 160 w 397"/>
                <a:gd name="T15" fmla="*/ 131 h 343"/>
                <a:gd name="T16" fmla="*/ 159 w 397"/>
                <a:gd name="T17" fmla="*/ 137 h 343"/>
                <a:gd name="T18" fmla="*/ 154 w 397"/>
                <a:gd name="T19" fmla="*/ 140 h 343"/>
                <a:gd name="T20" fmla="*/ 147 w 397"/>
                <a:gd name="T21" fmla="*/ 140 h 343"/>
                <a:gd name="T22" fmla="*/ 135 w 397"/>
                <a:gd name="T23" fmla="*/ 138 h 343"/>
                <a:gd name="T24" fmla="*/ 131 w 397"/>
                <a:gd name="T25" fmla="*/ 148 h 343"/>
                <a:gd name="T26" fmla="*/ 123 w 397"/>
                <a:gd name="T27" fmla="*/ 148 h 343"/>
                <a:gd name="T28" fmla="*/ 118 w 397"/>
                <a:gd name="T29" fmla="*/ 156 h 343"/>
                <a:gd name="T30" fmla="*/ 111 w 397"/>
                <a:gd name="T31" fmla="*/ 156 h 343"/>
                <a:gd name="T32" fmla="*/ 107 w 397"/>
                <a:gd name="T33" fmla="*/ 163 h 343"/>
                <a:gd name="T34" fmla="*/ 102 w 397"/>
                <a:gd name="T35" fmla="*/ 167 h 343"/>
                <a:gd name="T36" fmla="*/ 99 w 397"/>
                <a:gd name="T37" fmla="*/ 169 h 343"/>
                <a:gd name="T38" fmla="*/ 95 w 397"/>
                <a:gd name="T39" fmla="*/ 170 h 343"/>
                <a:gd name="T40" fmla="*/ 91 w 397"/>
                <a:gd name="T41" fmla="*/ 170 h 343"/>
                <a:gd name="T42" fmla="*/ 87 w 397"/>
                <a:gd name="T43" fmla="*/ 168 h 343"/>
                <a:gd name="T44" fmla="*/ 83 w 397"/>
                <a:gd name="T45" fmla="*/ 164 h 343"/>
                <a:gd name="T46" fmla="*/ 78 w 397"/>
                <a:gd name="T47" fmla="*/ 159 h 343"/>
                <a:gd name="T48" fmla="*/ 67 w 397"/>
                <a:gd name="T49" fmla="*/ 149 h 343"/>
                <a:gd name="T50" fmla="*/ 59 w 397"/>
                <a:gd name="T51" fmla="*/ 172 h 343"/>
                <a:gd name="T52" fmla="*/ 11 w 397"/>
                <a:gd name="T53" fmla="*/ 124 h 343"/>
                <a:gd name="T54" fmla="*/ 0 w 397"/>
                <a:gd name="T55" fmla="*/ 87 h 343"/>
                <a:gd name="T56" fmla="*/ 21 w 397"/>
                <a:gd name="T57" fmla="*/ 67 h 343"/>
                <a:gd name="T58" fmla="*/ 54 w 397"/>
                <a:gd name="T59" fmla="*/ 11 h 343"/>
                <a:gd name="T60" fmla="*/ 140 w 397"/>
                <a:gd name="T61" fmla="*/ 0 h 343"/>
                <a:gd name="T62" fmla="*/ 196 w 397"/>
                <a:gd name="T63" fmla="*/ 35 h 343"/>
                <a:gd name="T64" fmla="*/ 198 w 397"/>
                <a:gd name="T65" fmla="*/ 51 h 3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7"/>
                <a:gd name="T100" fmla="*/ 0 h 343"/>
                <a:gd name="T101" fmla="*/ 397 w 397"/>
                <a:gd name="T102" fmla="*/ 343 h 34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7" h="343">
                  <a:moveTo>
                    <a:pt x="397" y="102"/>
                  </a:moveTo>
                  <a:lnTo>
                    <a:pt x="393" y="131"/>
                  </a:lnTo>
                  <a:lnTo>
                    <a:pt x="373" y="153"/>
                  </a:lnTo>
                  <a:lnTo>
                    <a:pt x="361" y="184"/>
                  </a:lnTo>
                  <a:lnTo>
                    <a:pt x="332" y="201"/>
                  </a:lnTo>
                  <a:lnTo>
                    <a:pt x="317" y="221"/>
                  </a:lnTo>
                  <a:lnTo>
                    <a:pt x="317" y="246"/>
                  </a:lnTo>
                  <a:lnTo>
                    <a:pt x="320" y="262"/>
                  </a:lnTo>
                  <a:lnTo>
                    <a:pt x="319" y="274"/>
                  </a:lnTo>
                  <a:lnTo>
                    <a:pt x="309" y="280"/>
                  </a:lnTo>
                  <a:lnTo>
                    <a:pt x="295" y="280"/>
                  </a:lnTo>
                  <a:lnTo>
                    <a:pt x="270" y="275"/>
                  </a:lnTo>
                  <a:lnTo>
                    <a:pt x="263" y="296"/>
                  </a:lnTo>
                  <a:lnTo>
                    <a:pt x="247" y="296"/>
                  </a:lnTo>
                  <a:lnTo>
                    <a:pt x="237" y="311"/>
                  </a:lnTo>
                  <a:lnTo>
                    <a:pt x="222" y="311"/>
                  </a:lnTo>
                  <a:lnTo>
                    <a:pt x="214" y="325"/>
                  </a:lnTo>
                  <a:lnTo>
                    <a:pt x="205" y="333"/>
                  </a:lnTo>
                  <a:lnTo>
                    <a:pt x="198" y="338"/>
                  </a:lnTo>
                  <a:lnTo>
                    <a:pt x="190" y="340"/>
                  </a:lnTo>
                  <a:lnTo>
                    <a:pt x="183" y="340"/>
                  </a:lnTo>
                  <a:lnTo>
                    <a:pt x="174" y="335"/>
                  </a:lnTo>
                  <a:lnTo>
                    <a:pt x="166" y="328"/>
                  </a:lnTo>
                  <a:lnTo>
                    <a:pt x="156" y="318"/>
                  </a:lnTo>
                  <a:lnTo>
                    <a:pt x="134" y="297"/>
                  </a:lnTo>
                  <a:lnTo>
                    <a:pt x="118" y="343"/>
                  </a:lnTo>
                  <a:lnTo>
                    <a:pt x="23" y="248"/>
                  </a:lnTo>
                  <a:lnTo>
                    <a:pt x="0" y="173"/>
                  </a:lnTo>
                  <a:lnTo>
                    <a:pt x="42" y="134"/>
                  </a:lnTo>
                  <a:lnTo>
                    <a:pt x="108" y="21"/>
                  </a:lnTo>
                  <a:lnTo>
                    <a:pt x="280" y="0"/>
                  </a:lnTo>
                  <a:lnTo>
                    <a:pt x="393" y="70"/>
                  </a:lnTo>
                  <a:lnTo>
                    <a:pt x="397" y="102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1" name="Freeform 181"/>
            <p:cNvSpPr>
              <a:spLocks noChangeAspect="1"/>
            </p:cNvSpPr>
            <p:nvPr/>
          </p:nvSpPr>
          <p:spPr bwMode="auto">
            <a:xfrm>
              <a:off x="1919" y="1761"/>
              <a:ext cx="178" cy="79"/>
            </a:xfrm>
            <a:custGeom>
              <a:avLst/>
              <a:gdLst>
                <a:gd name="T0" fmla="*/ 148 w 357"/>
                <a:gd name="T1" fmla="*/ 65 h 158"/>
                <a:gd name="T2" fmla="*/ 123 w 357"/>
                <a:gd name="T3" fmla="*/ 79 h 158"/>
                <a:gd name="T4" fmla="*/ 118 w 357"/>
                <a:gd name="T5" fmla="*/ 66 h 158"/>
                <a:gd name="T6" fmla="*/ 128 w 357"/>
                <a:gd name="T7" fmla="*/ 46 h 158"/>
                <a:gd name="T8" fmla="*/ 128 w 357"/>
                <a:gd name="T9" fmla="*/ 26 h 158"/>
                <a:gd name="T10" fmla="*/ 103 w 357"/>
                <a:gd name="T11" fmla="*/ 28 h 158"/>
                <a:gd name="T12" fmla="*/ 80 w 357"/>
                <a:gd name="T13" fmla="*/ 40 h 158"/>
                <a:gd name="T14" fmla="*/ 80 w 357"/>
                <a:gd name="T15" fmla="*/ 53 h 158"/>
                <a:gd name="T16" fmla="*/ 62 w 357"/>
                <a:gd name="T17" fmla="*/ 75 h 158"/>
                <a:gd name="T18" fmla="*/ 49 w 357"/>
                <a:gd name="T19" fmla="*/ 67 h 158"/>
                <a:gd name="T20" fmla="*/ 32 w 357"/>
                <a:gd name="T21" fmla="*/ 71 h 158"/>
                <a:gd name="T22" fmla="*/ 22 w 357"/>
                <a:gd name="T23" fmla="*/ 79 h 158"/>
                <a:gd name="T24" fmla="*/ 12 w 357"/>
                <a:gd name="T25" fmla="*/ 76 h 158"/>
                <a:gd name="T26" fmla="*/ 6 w 357"/>
                <a:gd name="T27" fmla="*/ 72 h 158"/>
                <a:gd name="T28" fmla="*/ 2 w 357"/>
                <a:gd name="T29" fmla="*/ 67 h 158"/>
                <a:gd name="T30" fmla="*/ 0 w 357"/>
                <a:gd name="T31" fmla="*/ 62 h 158"/>
                <a:gd name="T32" fmla="*/ 1 w 357"/>
                <a:gd name="T33" fmla="*/ 57 h 158"/>
                <a:gd name="T34" fmla="*/ 2 w 357"/>
                <a:gd name="T35" fmla="*/ 52 h 158"/>
                <a:gd name="T36" fmla="*/ 6 w 357"/>
                <a:gd name="T37" fmla="*/ 46 h 158"/>
                <a:gd name="T38" fmla="*/ 11 w 357"/>
                <a:gd name="T39" fmla="*/ 40 h 158"/>
                <a:gd name="T40" fmla="*/ 43 w 357"/>
                <a:gd name="T41" fmla="*/ 13 h 158"/>
                <a:gd name="T42" fmla="*/ 123 w 357"/>
                <a:gd name="T43" fmla="*/ 0 h 158"/>
                <a:gd name="T44" fmla="*/ 178 w 357"/>
                <a:gd name="T45" fmla="*/ 25 h 158"/>
                <a:gd name="T46" fmla="*/ 178 w 357"/>
                <a:gd name="T47" fmla="*/ 36 h 158"/>
                <a:gd name="T48" fmla="*/ 178 w 357"/>
                <a:gd name="T49" fmla="*/ 44 h 158"/>
                <a:gd name="T50" fmla="*/ 177 w 357"/>
                <a:gd name="T51" fmla="*/ 51 h 158"/>
                <a:gd name="T52" fmla="*/ 175 w 357"/>
                <a:gd name="T53" fmla="*/ 56 h 158"/>
                <a:gd name="T54" fmla="*/ 171 w 357"/>
                <a:gd name="T55" fmla="*/ 60 h 158"/>
                <a:gd name="T56" fmla="*/ 166 w 357"/>
                <a:gd name="T57" fmla="*/ 63 h 158"/>
                <a:gd name="T58" fmla="*/ 158 w 357"/>
                <a:gd name="T59" fmla="*/ 64 h 158"/>
                <a:gd name="T60" fmla="*/ 148 w 357"/>
                <a:gd name="T61" fmla="*/ 65 h 15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57"/>
                <a:gd name="T94" fmla="*/ 0 h 158"/>
                <a:gd name="T95" fmla="*/ 357 w 357"/>
                <a:gd name="T96" fmla="*/ 158 h 15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57" h="158">
                  <a:moveTo>
                    <a:pt x="296" y="129"/>
                  </a:moveTo>
                  <a:lnTo>
                    <a:pt x="246" y="158"/>
                  </a:lnTo>
                  <a:lnTo>
                    <a:pt x="236" y="131"/>
                  </a:lnTo>
                  <a:lnTo>
                    <a:pt x="257" y="92"/>
                  </a:lnTo>
                  <a:lnTo>
                    <a:pt x="257" y="53"/>
                  </a:lnTo>
                  <a:lnTo>
                    <a:pt x="206" y="56"/>
                  </a:lnTo>
                  <a:lnTo>
                    <a:pt x="160" y="80"/>
                  </a:lnTo>
                  <a:lnTo>
                    <a:pt x="160" y="107"/>
                  </a:lnTo>
                  <a:lnTo>
                    <a:pt x="124" y="150"/>
                  </a:lnTo>
                  <a:lnTo>
                    <a:pt x="99" y="134"/>
                  </a:lnTo>
                  <a:lnTo>
                    <a:pt x="65" y="141"/>
                  </a:lnTo>
                  <a:lnTo>
                    <a:pt x="44" y="158"/>
                  </a:lnTo>
                  <a:lnTo>
                    <a:pt x="24" y="151"/>
                  </a:lnTo>
                  <a:lnTo>
                    <a:pt x="12" y="143"/>
                  </a:lnTo>
                  <a:lnTo>
                    <a:pt x="4" y="134"/>
                  </a:lnTo>
                  <a:lnTo>
                    <a:pt x="0" y="124"/>
                  </a:lnTo>
                  <a:lnTo>
                    <a:pt x="2" y="114"/>
                  </a:lnTo>
                  <a:lnTo>
                    <a:pt x="5" y="104"/>
                  </a:lnTo>
                  <a:lnTo>
                    <a:pt x="12" y="92"/>
                  </a:lnTo>
                  <a:lnTo>
                    <a:pt x="22" y="80"/>
                  </a:lnTo>
                  <a:lnTo>
                    <a:pt x="87" y="27"/>
                  </a:lnTo>
                  <a:lnTo>
                    <a:pt x="246" y="0"/>
                  </a:lnTo>
                  <a:lnTo>
                    <a:pt x="357" y="50"/>
                  </a:lnTo>
                  <a:lnTo>
                    <a:pt x="357" y="72"/>
                  </a:lnTo>
                  <a:lnTo>
                    <a:pt x="357" y="89"/>
                  </a:lnTo>
                  <a:lnTo>
                    <a:pt x="355" y="102"/>
                  </a:lnTo>
                  <a:lnTo>
                    <a:pt x="350" y="112"/>
                  </a:lnTo>
                  <a:lnTo>
                    <a:pt x="343" y="121"/>
                  </a:lnTo>
                  <a:lnTo>
                    <a:pt x="333" y="126"/>
                  </a:lnTo>
                  <a:lnTo>
                    <a:pt x="316" y="128"/>
                  </a:lnTo>
                  <a:lnTo>
                    <a:pt x="296" y="129"/>
                  </a:lnTo>
                  <a:close/>
                </a:path>
              </a:pathLst>
            </a:custGeom>
            <a:solidFill>
              <a:srgbClr val="1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2" name="Freeform 182"/>
            <p:cNvSpPr>
              <a:spLocks noChangeAspect="1"/>
            </p:cNvSpPr>
            <p:nvPr/>
          </p:nvSpPr>
          <p:spPr bwMode="auto">
            <a:xfrm>
              <a:off x="1929" y="1684"/>
              <a:ext cx="207" cy="133"/>
            </a:xfrm>
            <a:custGeom>
              <a:avLst/>
              <a:gdLst>
                <a:gd name="T0" fmla="*/ 203 w 414"/>
                <a:gd name="T1" fmla="*/ 133 h 266"/>
                <a:gd name="T2" fmla="*/ 207 w 414"/>
                <a:gd name="T3" fmla="*/ 83 h 266"/>
                <a:gd name="T4" fmla="*/ 203 w 414"/>
                <a:gd name="T5" fmla="*/ 47 h 266"/>
                <a:gd name="T6" fmla="*/ 187 w 414"/>
                <a:gd name="T7" fmla="*/ 23 h 266"/>
                <a:gd name="T8" fmla="*/ 146 w 414"/>
                <a:gd name="T9" fmla="*/ 0 h 266"/>
                <a:gd name="T10" fmla="*/ 93 w 414"/>
                <a:gd name="T11" fmla="*/ 2 h 266"/>
                <a:gd name="T12" fmla="*/ 49 w 414"/>
                <a:gd name="T13" fmla="*/ 31 h 266"/>
                <a:gd name="T14" fmla="*/ 13 w 414"/>
                <a:gd name="T15" fmla="*/ 72 h 266"/>
                <a:gd name="T16" fmla="*/ 0 w 414"/>
                <a:gd name="T17" fmla="*/ 88 h 266"/>
                <a:gd name="T18" fmla="*/ 9 w 414"/>
                <a:gd name="T19" fmla="*/ 117 h 266"/>
                <a:gd name="T20" fmla="*/ 36 w 414"/>
                <a:gd name="T21" fmla="*/ 107 h 266"/>
                <a:gd name="T22" fmla="*/ 62 w 414"/>
                <a:gd name="T23" fmla="*/ 107 h 266"/>
                <a:gd name="T24" fmla="*/ 97 w 414"/>
                <a:gd name="T25" fmla="*/ 94 h 266"/>
                <a:gd name="T26" fmla="*/ 121 w 414"/>
                <a:gd name="T27" fmla="*/ 99 h 266"/>
                <a:gd name="T28" fmla="*/ 151 w 414"/>
                <a:gd name="T29" fmla="*/ 114 h 266"/>
                <a:gd name="T30" fmla="*/ 203 w 414"/>
                <a:gd name="T31" fmla="*/ 133 h 26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14"/>
                <a:gd name="T49" fmla="*/ 0 h 266"/>
                <a:gd name="T50" fmla="*/ 414 w 414"/>
                <a:gd name="T51" fmla="*/ 266 h 26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14" h="266">
                  <a:moveTo>
                    <a:pt x="405" y="266"/>
                  </a:moveTo>
                  <a:lnTo>
                    <a:pt x="414" y="166"/>
                  </a:lnTo>
                  <a:lnTo>
                    <a:pt x="405" y="95"/>
                  </a:lnTo>
                  <a:lnTo>
                    <a:pt x="373" y="46"/>
                  </a:lnTo>
                  <a:lnTo>
                    <a:pt x="292" y="0"/>
                  </a:lnTo>
                  <a:lnTo>
                    <a:pt x="185" y="5"/>
                  </a:lnTo>
                  <a:lnTo>
                    <a:pt x="98" y="63"/>
                  </a:lnTo>
                  <a:lnTo>
                    <a:pt x="27" y="144"/>
                  </a:lnTo>
                  <a:lnTo>
                    <a:pt x="0" y="176"/>
                  </a:lnTo>
                  <a:lnTo>
                    <a:pt x="17" y="234"/>
                  </a:lnTo>
                  <a:lnTo>
                    <a:pt x="71" y="215"/>
                  </a:lnTo>
                  <a:lnTo>
                    <a:pt x="125" y="215"/>
                  </a:lnTo>
                  <a:lnTo>
                    <a:pt x="193" y="188"/>
                  </a:lnTo>
                  <a:lnTo>
                    <a:pt x="242" y="198"/>
                  </a:lnTo>
                  <a:lnTo>
                    <a:pt x="302" y="229"/>
                  </a:lnTo>
                  <a:lnTo>
                    <a:pt x="405" y="266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3" name="Freeform 183"/>
            <p:cNvSpPr>
              <a:spLocks noChangeAspect="1"/>
            </p:cNvSpPr>
            <p:nvPr/>
          </p:nvSpPr>
          <p:spPr bwMode="auto">
            <a:xfrm>
              <a:off x="2008" y="1787"/>
              <a:ext cx="39" cy="40"/>
            </a:xfrm>
            <a:custGeom>
              <a:avLst/>
              <a:gdLst>
                <a:gd name="T0" fmla="*/ 31 w 79"/>
                <a:gd name="T1" fmla="*/ 0 h 78"/>
                <a:gd name="T2" fmla="*/ 21 w 79"/>
                <a:gd name="T3" fmla="*/ 1 h 78"/>
                <a:gd name="T4" fmla="*/ 14 w 79"/>
                <a:gd name="T5" fmla="*/ 3 h 78"/>
                <a:gd name="T6" fmla="*/ 8 w 79"/>
                <a:gd name="T7" fmla="*/ 6 h 78"/>
                <a:gd name="T8" fmla="*/ 4 w 79"/>
                <a:gd name="T9" fmla="*/ 10 h 78"/>
                <a:gd name="T10" fmla="*/ 3 w 79"/>
                <a:gd name="T11" fmla="*/ 16 h 78"/>
                <a:gd name="T12" fmla="*/ 1 w 79"/>
                <a:gd name="T13" fmla="*/ 23 h 78"/>
                <a:gd name="T14" fmla="*/ 1 w 79"/>
                <a:gd name="T15" fmla="*/ 30 h 78"/>
                <a:gd name="T16" fmla="*/ 0 w 79"/>
                <a:gd name="T17" fmla="*/ 40 h 78"/>
                <a:gd name="T18" fmla="*/ 10 w 79"/>
                <a:gd name="T19" fmla="*/ 40 h 78"/>
                <a:gd name="T20" fmla="*/ 10 w 79"/>
                <a:gd name="T21" fmla="*/ 31 h 78"/>
                <a:gd name="T22" fmla="*/ 11 w 79"/>
                <a:gd name="T23" fmla="*/ 24 h 78"/>
                <a:gd name="T24" fmla="*/ 12 w 79"/>
                <a:gd name="T25" fmla="*/ 18 h 78"/>
                <a:gd name="T26" fmla="*/ 14 w 79"/>
                <a:gd name="T27" fmla="*/ 15 h 78"/>
                <a:gd name="T28" fmla="*/ 18 w 79"/>
                <a:gd name="T29" fmla="*/ 11 h 78"/>
                <a:gd name="T30" fmla="*/ 23 w 79"/>
                <a:gd name="T31" fmla="*/ 10 h 78"/>
                <a:gd name="T32" fmla="*/ 30 w 79"/>
                <a:gd name="T33" fmla="*/ 9 h 78"/>
                <a:gd name="T34" fmla="*/ 39 w 79"/>
                <a:gd name="T35" fmla="*/ 9 h 78"/>
                <a:gd name="T36" fmla="*/ 31 w 79"/>
                <a:gd name="T37" fmla="*/ 0 h 7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9"/>
                <a:gd name="T58" fmla="*/ 0 h 78"/>
                <a:gd name="T59" fmla="*/ 79 w 79"/>
                <a:gd name="T60" fmla="*/ 78 h 7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9" h="78">
                  <a:moveTo>
                    <a:pt x="63" y="0"/>
                  </a:moveTo>
                  <a:lnTo>
                    <a:pt x="43" y="2"/>
                  </a:lnTo>
                  <a:lnTo>
                    <a:pt x="28" y="5"/>
                  </a:lnTo>
                  <a:lnTo>
                    <a:pt x="17" y="12"/>
                  </a:lnTo>
                  <a:lnTo>
                    <a:pt x="9" y="20"/>
                  </a:lnTo>
                  <a:lnTo>
                    <a:pt x="6" y="31"/>
                  </a:lnTo>
                  <a:lnTo>
                    <a:pt x="2" y="44"/>
                  </a:lnTo>
                  <a:lnTo>
                    <a:pt x="2" y="59"/>
                  </a:lnTo>
                  <a:lnTo>
                    <a:pt x="0" y="78"/>
                  </a:lnTo>
                  <a:lnTo>
                    <a:pt x="21" y="78"/>
                  </a:lnTo>
                  <a:lnTo>
                    <a:pt x="21" y="61"/>
                  </a:lnTo>
                  <a:lnTo>
                    <a:pt x="23" y="47"/>
                  </a:lnTo>
                  <a:lnTo>
                    <a:pt x="24" y="36"/>
                  </a:lnTo>
                  <a:lnTo>
                    <a:pt x="29" y="29"/>
                  </a:lnTo>
                  <a:lnTo>
                    <a:pt x="36" y="22"/>
                  </a:lnTo>
                  <a:lnTo>
                    <a:pt x="46" y="19"/>
                  </a:lnTo>
                  <a:lnTo>
                    <a:pt x="60" y="17"/>
                  </a:lnTo>
                  <a:lnTo>
                    <a:pt x="79" y="17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4" name="Freeform 184"/>
            <p:cNvSpPr>
              <a:spLocks noChangeAspect="1"/>
            </p:cNvSpPr>
            <p:nvPr/>
          </p:nvSpPr>
          <p:spPr bwMode="auto">
            <a:xfrm>
              <a:off x="1938" y="1823"/>
              <a:ext cx="172" cy="97"/>
            </a:xfrm>
            <a:custGeom>
              <a:avLst/>
              <a:gdLst>
                <a:gd name="T0" fmla="*/ 8 w 343"/>
                <a:gd name="T1" fmla="*/ 13 h 194"/>
                <a:gd name="T2" fmla="*/ 0 w 343"/>
                <a:gd name="T3" fmla="*/ 22 h 194"/>
                <a:gd name="T4" fmla="*/ 5 w 343"/>
                <a:gd name="T5" fmla="*/ 41 h 194"/>
                <a:gd name="T6" fmla="*/ 35 w 343"/>
                <a:gd name="T7" fmla="*/ 86 h 194"/>
                <a:gd name="T8" fmla="*/ 37 w 343"/>
                <a:gd name="T9" fmla="*/ 69 h 194"/>
                <a:gd name="T10" fmla="*/ 39 w 343"/>
                <a:gd name="T11" fmla="*/ 53 h 194"/>
                <a:gd name="T12" fmla="*/ 43 w 343"/>
                <a:gd name="T13" fmla="*/ 39 h 194"/>
                <a:gd name="T14" fmla="*/ 51 w 343"/>
                <a:gd name="T15" fmla="*/ 26 h 194"/>
                <a:gd name="T16" fmla="*/ 51 w 343"/>
                <a:gd name="T17" fmla="*/ 45 h 194"/>
                <a:gd name="T18" fmla="*/ 53 w 343"/>
                <a:gd name="T19" fmla="*/ 56 h 194"/>
                <a:gd name="T20" fmla="*/ 54 w 343"/>
                <a:gd name="T21" fmla="*/ 66 h 194"/>
                <a:gd name="T22" fmla="*/ 56 w 343"/>
                <a:gd name="T23" fmla="*/ 73 h 194"/>
                <a:gd name="T24" fmla="*/ 58 w 343"/>
                <a:gd name="T25" fmla="*/ 78 h 194"/>
                <a:gd name="T26" fmla="*/ 62 w 343"/>
                <a:gd name="T27" fmla="*/ 84 h 194"/>
                <a:gd name="T28" fmla="*/ 67 w 343"/>
                <a:gd name="T29" fmla="*/ 89 h 194"/>
                <a:gd name="T30" fmla="*/ 75 w 343"/>
                <a:gd name="T31" fmla="*/ 93 h 194"/>
                <a:gd name="T32" fmla="*/ 85 w 343"/>
                <a:gd name="T33" fmla="*/ 97 h 194"/>
                <a:gd name="T34" fmla="*/ 93 w 343"/>
                <a:gd name="T35" fmla="*/ 82 h 194"/>
                <a:gd name="T36" fmla="*/ 106 w 343"/>
                <a:gd name="T37" fmla="*/ 77 h 194"/>
                <a:gd name="T38" fmla="*/ 112 w 343"/>
                <a:gd name="T39" fmla="*/ 70 h 194"/>
                <a:gd name="T40" fmla="*/ 115 w 343"/>
                <a:gd name="T41" fmla="*/ 59 h 194"/>
                <a:gd name="T42" fmla="*/ 118 w 343"/>
                <a:gd name="T43" fmla="*/ 46 h 194"/>
                <a:gd name="T44" fmla="*/ 134 w 343"/>
                <a:gd name="T45" fmla="*/ 40 h 194"/>
                <a:gd name="T46" fmla="*/ 134 w 343"/>
                <a:gd name="T47" fmla="*/ 20 h 194"/>
                <a:gd name="T48" fmla="*/ 146 w 343"/>
                <a:gd name="T49" fmla="*/ 17 h 194"/>
                <a:gd name="T50" fmla="*/ 156 w 343"/>
                <a:gd name="T51" fmla="*/ 17 h 194"/>
                <a:gd name="T52" fmla="*/ 163 w 343"/>
                <a:gd name="T53" fmla="*/ 24 h 194"/>
                <a:gd name="T54" fmla="*/ 172 w 343"/>
                <a:gd name="T55" fmla="*/ 5 h 194"/>
                <a:gd name="T56" fmla="*/ 159 w 343"/>
                <a:gd name="T57" fmla="*/ 0 h 194"/>
                <a:gd name="T58" fmla="*/ 118 w 343"/>
                <a:gd name="T59" fmla="*/ 11 h 194"/>
                <a:gd name="T60" fmla="*/ 96 w 343"/>
                <a:gd name="T61" fmla="*/ 20 h 194"/>
                <a:gd name="T62" fmla="*/ 75 w 343"/>
                <a:gd name="T63" fmla="*/ 20 h 194"/>
                <a:gd name="T64" fmla="*/ 67 w 343"/>
                <a:gd name="T65" fmla="*/ 5 h 194"/>
                <a:gd name="T66" fmla="*/ 61 w 343"/>
                <a:gd name="T67" fmla="*/ 0 h 194"/>
                <a:gd name="T68" fmla="*/ 51 w 343"/>
                <a:gd name="T69" fmla="*/ 13 h 194"/>
                <a:gd name="T70" fmla="*/ 45 w 343"/>
                <a:gd name="T71" fmla="*/ 17 h 194"/>
                <a:gd name="T72" fmla="*/ 39 w 343"/>
                <a:gd name="T73" fmla="*/ 17 h 194"/>
                <a:gd name="T74" fmla="*/ 33 w 343"/>
                <a:gd name="T75" fmla="*/ 18 h 194"/>
                <a:gd name="T76" fmla="*/ 30 w 343"/>
                <a:gd name="T77" fmla="*/ 18 h 194"/>
                <a:gd name="T78" fmla="*/ 26 w 343"/>
                <a:gd name="T79" fmla="*/ 17 h 194"/>
                <a:gd name="T80" fmla="*/ 21 w 343"/>
                <a:gd name="T81" fmla="*/ 17 h 194"/>
                <a:gd name="T82" fmla="*/ 15 w 343"/>
                <a:gd name="T83" fmla="*/ 14 h 194"/>
                <a:gd name="T84" fmla="*/ 8 w 343"/>
                <a:gd name="T85" fmla="*/ 13 h 19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43"/>
                <a:gd name="T130" fmla="*/ 0 h 194"/>
                <a:gd name="T131" fmla="*/ 343 w 343"/>
                <a:gd name="T132" fmla="*/ 194 h 19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43" h="194">
                  <a:moveTo>
                    <a:pt x="16" y="26"/>
                  </a:moveTo>
                  <a:lnTo>
                    <a:pt x="0" y="43"/>
                  </a:lnTo>
                  <a:lnTo>
                    <a:pt x="10" y="82"/>
                  </a:lnTo>
                  <a:lnTo>
                    <a:pt x="70" y="172"/>
                  </a:lnTo>
                  <a:lnTo>
                    <a:pt x="73" y="138"/>
                  </a:lnTo>
                  <a:lnTo>
                    <a:pt x="77" y="107"/>
                  </a:lnTo>
                  <a:lnTo>
                    <a:pt x="85" y="78"/>
                  </a:lnTo>
                  <a:lnTo>
                    <a:pt x="102" y="53"/>
                  </a:lnTo>
                  <a:lnTo>
                    <a:pt x="102" y="90"/>
                  </a:lnTo>
                  <a:lnTo>
                    <a:pt x="106" y="112"/>
                  </a:lnTo>
                  <a:lnTo>
                    <a:pt x="107" y="131"/>
                  </a:lnTo>
                  <a:lnTo>
                    <a:pt x="111" y="145"/>
                  </a:lnTo>
                  <a:lnTo>
                    <a:pt x="116" y="156"/>
                  </a:lnTo>
                  <a:lnTo>
                    <a:pt x="123" y="167"/>
                  </a:lnTo>
                  <a:lnTo>
                    <a:pt x="134" y="177"/>
                  </a:lnTo>
                  <a:lnTo>
                    <a:pt x="150" y="185"/>
                  </a:lnTo>
                  <a:lnTo>
                    <a:pt x="170" y="194"/>
                  </a:lnTo>
                  <a:lnTo>
                    <a:pt x="185" y="163"/>
                  </a:lnTo>
                  <a:lnTo>
                    <a:pt x="211" y="153"/>
                  </a:lnTo>
                  <a:lnTo>
                    <a:pt x="223" y="139"/>
                  </a:lnTo>
                  <a:lnTo>
                    <a:pt x="229" y="119"/>
                  </a:lnTo>
                  <a:lnTo>
                    <a:pt x="235" y="92"/>
                  </a:lnTo>
                  <a:lnTo>
                    <a:pt x="267" y="80"/>
                  </a:lnTo>
                  <a:lnTo>
                    <a:pt x="267" y="39"/>
                  </a:lnTo>
                  <a:lnTo>
                    <a:pt x="291" y="34"/>
                  </a:lnTo>
                  <a:lnTo>
                    <a:pt x="311" y="34"/>
                  </a:lnTo>
                  <a:lnTo>
                    <a:pt x="326" y="48"/>
                  </a:lnTo>
                  <a:lnTo>
                    <a:pt x="343" y="10"/>
                  </a:lnTo>
                  <a:lnTo>
                    <a:pt x="318" y="0"/>
                  </a:lnTo>
                  <a:lnTo>
                    <a:pt x="235" y="21"/>
                  </a:lnTo>
                  <a:lnTo>
                    <a:pt x="192" y="39"/>
                  </a:lnTo>
                  <a:lnTo>
                    <a:pt x="150" y="39"/>
                  </a:lnTo>
                  <a:lnTo>
                    <a:pt x="134" y="10"/>
                  </a:lnTo>
                  <a:lnTo>
                    <a:pt x="121" y="0"/>
                  </a:lnTo>
                  <a:lnTo>
                    <a:pt x="102" y="27"/>
                  </a:lnTo>
                  <a:lnTo>
                    <a:pt x="89" y="33"/>
                  </a:lnTo>
                  <a:lnTo>
                    <a:pt x="77" y="34"/>
                  </a:lnTo>
                  <a:lnTo>
                    <a:pt x="66" y="36"/>
                  </a:lnTo>
                  <a:lnTo>
                    <a:pt x="60" y="36"/>
                  </a:lnTo>
                  <a:lnTo>
                    <a:pt x="51" y="34"/>
                  </a:lnTo>
                  <a:lnTo>
                    <a:pt x="41" y="33"/>
                  </a:lnTo>
                  <a:lnTo>
                    <a:pt x="29" y="29"/>
                  </a:lnTo>
                  <a:lnTo>
                    <a:pt x="16" y="26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5" name="Freeform 185"/>
            <p:cNvSpPr>
              <a:spLocks noChangeAspect="1"/>
            </p:cNvSpPr>
            <p:nvPr/>
          </p:nvSpPr>
          <p:spPr bwMode="auto">
            <a:xfrm>
              <a:off x="2065" y="1872"/>
              <a:ext cx="18" cy="26"/>
            </a:xfrm>
            <a:custGeom>
              <a:avLst/>
              <a:gdLst>
                <a:gd name="T0" fmla="*/ 18 w 38"/>
                <a:gd name="T1" fmla="*/ 0 h 51"/>
                <a:gd name="T2" fmla="*/ 18 w 38"/>
                <a:gd name="T3" fmla="*/ 26 h 51"/>
                <a:gd name="T4" fmla="*/ 8 w 38"/>
                <a:gd name="T5" fmla="*/ 20 h 51"/>
                <a:gd name="T6" fmla="*/ 0 w 38"/>
                <a:gd name="T7" fmla="*/ 15 h 51"/>
                <a:gd name="T8" fmla="*/ 9 w 38"/>
                <a:gd name="T9" fmla="*/ 10 h 51"/>
                <a:gd name="T10" fmla="*/ 18 w 38"/>
                <a:gd name="T11" fmla="*/ 0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51"/>
                <a:gd name="T20" fmla="*/ 38 w 38"/>
                <a:gd name="T21" fmla="*/ 51 h 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51">
                  <a:moveTo>
                    <a:pt x="38" y="0"/>
                  </a:moveTo>
                  <a:lnTo>
                    <a:pt x="38" y="51"/>
                  </a:lnTo>
                  <a:lnTo>
                    <a:pt x="16" y="40"/>
                  </a:lnTo>
                  <a:lnTo>
                    <a:pt x="0" y="30"/>
                  </a:lnTo>
                  <a:lnTo>
                    <a:pt x="19" y="2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6" name="Freeform 186"/>
            <p:cNvSpPr>
              <a:spLocks noChangeAspect="1"/>
            </p:cNvSpPr>
            <p:nvPr/>
          </p:nvSpPr>
          <p:spPr bwMode="auto">
            <a:xfrm>
              <a:off x="1908" y="1839"/>
              <a:ext cx="73" cy="97"/>
            </a:xfrm>
            <a:custGeom>
              <a:avLst/>
              <a:gdLst>
                <a:gd name="T0" fmla="*/ 11 w 144"/>
                <a:gd name="T1" fmla="*/ 0 h 193"/>
                <a:gd name="T2" fmla="*/ 0 w 144"/>
                <a:gd name="T3" fmla="*/ 22 h 193"/>
                <a:gd name="T4" fmla="*/ 26 w 144"/>
                <a:gd name="T5" fmla="*/ 49 h 193"/>
                <a:gd name="T6" fmla="*/ 48 w 144"/>
                <a:gd name="T7" fmla="*/ 97 h 193"/>
                <a:gd name="T8" fmla="*/ 73 w 144"/>
                <a:gd name="T9" fmla="*/ 97 h 193"/>
                <a:gd name="T10" fmla="*/ 51 w 144"/>
                <a:gd name="T11" fmla="*/ 61 h 193"/>
                <a:gd name="T12" fmla="*/ 29 w 144"/>
                <a:gd name="T13" fmla="*/ 16 h 193"/>
                <a:gd name="T14" fmla="*/ 11 w 144"/>
                <a:gd name="T15" fmla="*/ 0 h 1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4"/>
                <a:gd name="T25" fmla="*/ 0 h 193"/>
                <a:gd name="T26" fmla="*/ 144 w 144"/>
                <a:gd name="T27" fmla="*/ 193 h 19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4" h="193">
                  <a:moveTo>
                    <a:pt x="22" y="0"/>
                  </a:moveTo>
                  <a:lnTo>
                    <a:pt x="0" y="44"/>
                  </a:lnTo>
                  <a:lnTo>
                    <a:pt x="51" y="98"/>
                  </a:lnTo>
                  <a:lnTo>
                    <a:pt x="95" y="193"/>
                  </a:lnTo>
                  <a:lnTo>
                    <a:pt x="144" y="193"/>
                  </a:lnTo>
                  <a:lnTo>
                    <a:pt x="100" y="122"/>
                  </a:lnTo>
                  <a:lnTo>
                    <a:pt x="58" y="3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7" name="Freeform 187"/>
            <p:cNvSpPr>
              <a:spLocks noChangeAspect="1"/>
            </p:cNvSpPr>
            <p:nvPr/>
          </p:nvSpPr>
          <p:spPr bwMode="auto">
            <a:xfrm>
              <a:off x="1835" y="2108"/>
              <a:ext cx="39" cy="108"/>
            </a:xfrm>
            <a:custGeom>
              <a:avLst/>
              <a:gdLst>
                <a:gd name="T0" fmla="*/ 0 w 78"/>
                <a:gd name="T1" fmla="*/ 0 h 215"/>
                <a:gd name="T2" fmla="*/ 22 w 78"/>
                <a:gd name="T3" fmla="*/ 11 h 215"/>
                <a:gd name="T4" fmla="*/ 39 w 78"/>
                <a:gd name="T5" fmla="*/ 38 h 215"/>
                <a:gd name="T6" fmla="*/ 24 w 78"/>
                <a:gd name="T7" fmla="*/ 64 h 215"/>
                <a:gd name="T8" fmla="*/ 30 w 78"/>
                <a:gd name="T9" fmla="*/ 80 h 215"/>
                <a:gd name="T10" fmla="*/ 28 w 78"/>
                <a:gd name="T11" fmla="*/ 102 h 215"/>
                <a:gd name="T12" fmla="*/ 3 w 78"/>
                <a:gd name="T13" fmla="*/ 108 h 215"/>
                <a:gd name="T14" fmla="*/ 3 w 78"/>
                <a:gd name="T15" fmla="*/ 68 h 215"/>
                <a:gd name="T16" fmla="*/ 11 w 78"/>
                <a:gd name="T17" fmla="*/ 38 h 215"/>
                <a:gd name="T18" fmla="*/ 0 w 78"/>
                <a:gd name="T19" fmla="*/ 0 h 2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"/>
                <a:gd name="T31" fmla="*/ 0 h 215"/>
                <a:gd name="T32" fmla="*/ 78 w 78"/>
                <a:gd name="T33" fmla="*/ 215 h 2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" h="215">
                  <a:moveTo>
                    <a:pt x="0" y="0"/>
                  </a:moveTo>
                  <a:lnTo>
                    <a:pt x="44" y="22"/>
                  </a:lnTo>
                  <a:lnTo>
                    <a:pt x="78" y="76"/>
                  </a:lnTo>
                  <a:lnTo>
                    <a:pt x="49" y="127"/>
                  </a:lnTo>
                  <a:lnTo>
                    <a:pt x="61" y="159"/>
                  </a:lnTo>
                  <a:lnTo>
                    <a:pt x="56" y="203"/>
                  </a:lnTo>
                  <a:lnTo>
                    <a:pt x="7" y="215"/>
                  </a:lnTo>
                  <a:lnTo>
                    <a:pt x="7" y="136"/>
                  </a:lnTo>
                  <a:lnTo>
                    <a:pt x="22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8" name="Freeform 188"/>
            <p:cNvSpPr>
              <a:spLocks noChangeAspect="1"/>
            </p:cNvSpPr>
            <p:nvPr/>
          </p:nvSpPr>
          <p:spPr bwMode="auto">
            <a:xfrm>
              <a:off x="1919" y="1686"/>
              <a:ext cx="174" cy="115"/>
            </a:xfrm>
            <a:custGeom>
              <a:avLst/>
              <a:gdLst>
                <a:gd name="T0" fmla="*/ 31 w 348"/>
                <a:gd name="T1" fmla="*/ 59 h 231"/>
                <a:gd name="T2" fmla="*/ 25 w 348"/>
                <a:gd name="T3" fmla="*/ 64 h 231"/>
                <a:gd name="T4" fmla="*/ 21 w 348"/>
                <a:gd name="T5" fmla="*/ 69 h 231"/>
                <a:gd name="T6" fmla="*/ 14 w 348"/>
                <a:gd name="T7" fmla="*/ 74 h 231"/>
                <a:gd name="T8" fmla="*/ 11 w 348"/>
                <a:gd name="T9" fmla="*/ 78 h 231"/>
                <a:gd name="T10" fmla="*/ 6 w 348"/>
                <a:gd name="T11" fmla="*/ 83 h 231"/>
                <a:gd name="T12" fmla="*/ 3 w 348"/>
                <a:gd name="T13" fmla="*/ 88 h 231"/>
                <a:gd name="T14" fmla="*/ 1 w 348"/>
                <a:gd name="T15" fmla="*/ 92 h 231"/>
                <a:gd name="T16" fmla="*/ 0 w 348"/>
                <a:gd name="T17" fmla="*/ 97 h 231"/>
                <a:gd name="T18" fmla="*/ 1 w 348"/>
                <a:gd name="T19" fmla="*/ 102 h 231"/>
                <a:gd name="T20" fmla="*/ 5 w 348"/>
                <a:gd name="T21" fmla="*/ 107 h 231"/>
                <a:gd name="T22" fmla="*/ 12 w 348"/>
                <a:gd name="T23" fmla="*/ 111 h 231"/>
                <a:gd name="T24" fmla="*/ 22 w 348"/>
                <a:gd name="T25" fmla="*/ 115 h 231"/>
                <a:gd name="T26" fmla="*/ 56 w 348"/>
                <a:gd name="T27" fmla="*/ 106 h 231"/>
                <a:gd name="T28" fmla="*/ 91 w 348"/>
                <a:gd name="T29" fmla="*/ 90 h 231"/>
                <a:gd name="T30" fmla="*/ 119 w 348"/>
                <a:gd name="T31" fmla="*/ 78 h 231"/>
                <a:gd name="T32" fmla="*/ 174 w 348"/>
                <a:gd name="T33" fmla="*/ 62 h 231"/>
                <a:gd name="T34" fmla="*/ 161 w 348"/>
                <a:gd name="T35" fmla="*/ 59 h 231"/>
                <a:gd name="T36" fmla="*/ 135 w 348"/>
                <a:gd name="T37" fmla="*/ 63 h 231"/>
                <a:gd name="T38" fmla="*/ 104 w 348"/>
                <a:gd name="T39" fmla="*/ 71 h 231"/>
                <a:gd name="T40" fmla="*/ 78 w 348"/>
                <a:gd name="T41" fmla="*/ 71 h 231"/>
                <a:gd name="T42" fmla="*/ 80 w 348"/>
                <a:gd name="T43" fmla="*/ 67 h 231"/>
                <a:gd name="T44" fmla="*/ 86 w 348"/>
                <a:gd name="T45" fmla="*/ 63 h 231"/>
                <a:gd name="T46" fmla="*/ 93 w 348"/>
                <a:gd name="T47" fmla="*/ 58 h 231"/>
                <a:gd name="T48" fmla="*/ 103 w 348"/>
                <a:gd name="T49" fmla="*/ 52 h 231"/>
                <a:gd name="T50" fmla="*/ 111 w 348"/>
                <a:gd name="T51" fmla="*/ 47 h 231"/>
                <a:gd name="T52" fmla="*/ 119 w 348"/>
                <a:gd name="T53" fmla="*/ 44 h 231"/>
                <a:gd name="T54" fmla="*/ 125 w 348"/>
                <a:gd name="T55" fmla="*/ 41 h 231"/>
                <a:gd name="T56" fmla="*/ 126 w 348"/>
                <a:gd name="T57" fmla="*/ 41 h 231"/>
                <a:gd name="T58" fmla="*/ 146 w 348"/>
                <a:gd name="T59" fmla="*/ 21 h 231"/>
                <a:gd name="T60" fmla="*/ 116 w 348"/>
                <a:gd name="T61" fmla="*/ 35 h 231"/>
                <a:gd name="T62" fmla="*/ 75 w 348"/>
                <a:gd name="T63" fmla="*/ 46 h 231"/>
                <a:gd name="T64" fmla="*/ 91 w 348"/>
                <a:gd name="T65" fmla="*/ 22 h 231"/>
                <a:gd name="T66" fmla="*/ 126 w 348"/>
                <a:gd name="T67" fmla="*/ 0 h 231"/>
                <a:gd name="T68" fmla="*/ 91 w 348"/>
                <a:gd name="T69" fmla="*/ 8 h 231"/>
                <a:gd name="T70" fmla="*/ 56 w 348"/>
                <a:gd name="T71" fmla="*/ 30 h 231"/>
                <a:gd name="T72" fmla="*/ 31 w 348"/>
                <a:gd name="T73" fmla="*/ 59 h 23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48"/>
                <a:gd name="T112" fmla="*/ 0 h 231"/>
                <a:gd name="T113" fmla="*/ 348 w 348"/>
                <a:gd name="T114" fmla="*/ 231 h 23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48" h="231">
                  <a:moveTo>
                    <a:pt x="63" y="119"/>
                  </a:moveTo>
                  <a:lnTo>
                    <a:pt x="51" y="128"/>
                  </a:lnTo>
                  <a:lnTo>
                    <a:pt x="41" y="138"/>
                  </a:lnTo>
                  <a:lnTo>
                    <a:pt x="29" y="148"/>
                  </a:lnTo>
                  <a:lnTo>
                    <a:pt x="21" y="156"/>
                  </a:lnTo>
                  <a:lnTo>
                    <a:pt x="12" y="167"/>
                  </a:lnTo>
                  <a:lnTo>
                    <a:pt x="5" y="177"/>
                  </a:lnTo>
                  <a:lnTo>
                    <a:pt x="2" y="185"/>
                  </a:lnTo>
                  <a:lnTo>
                    <a:pt x="0" y="194"/>
                  </a:lnTo>
                  <a:lnTo>
                    <a:pt x="2" y="204"/>
                  </a:lnTo>
                  <a:lnTo>
                    <a:pt x="10" y="214"/>
                  </a:lnTo>
                  <a:lnTo>
                    <a:pt x="24" y="223"/>
                  </a:lnTo>
                  <a:lnTo>
                    <a:pt x="43" y="231"/>
                  </a:lnTo>
                  <a:lnTo>
                    <a:pt x="112" y="212"/>
                  </a:lnTo>
                  <a:lnTo>
                    <a:pt x="182" y="180"/>
                  </a:lnTo>
                  <a:lnTo>
                    <a:pt x="238" y="156"/>
                  </a:lnTo>
                  <a:lnTo>
                    <a:pt x="348" y="124"/>
                  </a:lnTo>
                  <a:lnTo>
                    <a:pt x="321" y="119"/>
                  </a:lnTo>
                  <a:lnTo>
                    <a:pt x="270" y="126"/>
                  </a:lnTo>
                  <a:lnTo>
                    <a:pt x="209" y="143"/>
                  </a:lnTo>
                  <a:lnTo>
                    <a:pt x="156" y="143"/>
                  </a:lnTo>
                  <a:lnTo>
                    <a:pt x="160" y="134"/>
                  </a:lnTo>
                  <a:lnTo>
                    <a:pt x="172" y="126"/>
                  </a:lnTo>
                  <a:lnTo>
                    <a:pt x="187" y="116"/>
                  </a:lnTo>
                  <a:lnTo>
                    <a:pt x="206" y="105"/>
                  </a:lnTo>
                  <a:lnTo>
                    <a:pt x="223" y="95"/>
                  </a:lnTo>
                  <a:lnTo>
                    <a:pt x="238" y="88"/>
                  </a:lnTo>
                  <a:lnTo>
                    <a:pt x="250" y="83"/>
                  </a:lnTo>
                  <a:lnTo>
                    <a:pt x="253" y="82"/>
                  </a:lnTo>
                  <a:lnTo>
                    <a:pt x="291" y="43"/>
                  </a:lnTo>
                  <a:lnTo>
                    <a:pt x="233" y="70"/>
                  </a:lnTo>
                  <a:lnTo>
                    <a:pt x="150" y="92"/>
                  </a:lnTo>
                  <a:lnTo>
                    <a:pt x="182" y="44"/>
                  </a:lnTo>
                  <a:lnTo>
                    <a:pt x="253" y="0"/>
                  </a:lnTo>
                  <a:lnTo>
                    <a:pt x="182" y="17"/>
                  </a:lnTo>
                  <a:lnTo>
                    <a:pt x="112" y="61"/>
                  </a:lnTo>
                  <a:lnTo>
                    <a:pt x="63" y="1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9" name="Freeform 189"/>
            <p:cNvSpPr>
              <a:spLocks noChangeAspect="1"/>
            </p:cNvSpPr>
            <p:nvPr/>
          </p:nvSpPr>
          <p:spPr bwMode="auto">
            <a:xfrm>
              <a:off x="2034" y="1759"/>
              <a:ext cx="83" cy="48"/>
            </a:xfrm>
            <a:custGeom>
              <a:avLst/>
              <a:gdLst>
                <a:gd name="T0" fmla="*/ 1 w 166"/>
                <a:gd name="T1" fmla="*/ 16 h 95"/>
                <a:gd name="T2" fmla="*/ 30 w 166"/>
                <a:gd name="T3" fmla="*/ 4 h 95"/>
                <a:gd name="T4" fmla="*/ 61 w 166"/>
                <a:gd name="T5" fmla="*/ 0 h 95"/>
                <a:gd name="T6" fmla="*/ 81 w 166"/>
                <a:gd name="T7" fmla="*/ 0 h 95"/>
                <a:gd name="T8" fmla="*/ 81 w 166"/>
                <a:gd name="T9" fmla="*/ 13 h 95"/>
                <a:gd name="T10" fmla="*/ 61 w 166"/>
                <a:gd name="T11" fmla="*/ 13 h 95"/>
                <a:gd name="T12" fmla="*/ 51 w 166"/>
                <a:gd name="T13" fmla="*/ 16 h 95"/>
                <a:gd name="T14" fmla="*/ 48 w 166"/>
                <a:gd name="T15" fmla="*/ 27 h 95"/>
                <a:gd name="T16" fmla="*/ 67 w 166"/>
                <a:gd name="T17" fmla="*/ 35 h 95"/>
                <a:gd name="T18" fmla="*/ 83 w 166"/>
                <a:gd name="T19" fmla="*/ 45 h 95"/>
                <a:gd name="T20" fmla="*/ 71 w 166"/>
                <a:gd name="T21" fmla="*/ 48 h 95"/>
                <a:gd name="T22" fmla="*/ 48 w 166"/>
                <a:gd name="T23" fmla="*/ 39 h 95"/>
                <a:gd name="T24" fmla="*/ 0 w 166"/>
                <a:gd name="T25" fmla="*/ 27 h 95"/>
                <a:gd name="T26" fmla="*/ 1 w 166"/>
                <a:gd name="T27" fmla="*/ 16 h 9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6"/>
                <a:gd name="T43" fmla="*/ 0 h 95"/>
                <a:gd name="T44" fmla="*/ 166 w 166"/>
                <a:gd name="T45" fmla="*/ 95 h 9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6" h="95">
                  <a:moveTo>
                    <a:pt x="2" y="32"/>
                  </a:moveTo>
                  <a:lnTo>
                    <a:pt x="60" y="8"/>
                  </a:lnTo>
                  <a:lnTo>
                    <a:pt x="122" y="0"/>
                  </a:lnTo>
                  <a:lnTo>
                    <a:pt x="161" y="0"/>
                  </a:lnTo>
                  <a:lnTo>
                    <a:pt x="161" y="25"/>
                  </a:lnTo>
                  <a:lnTo>
                    <a:pt x="122" y="25"/>
                  </a:lnTo>
                  <a:lnTo>
                    <a:pt x="102" y="32"/>
                  </a:lnTo>
                  <a:lnTo>
                    <a:pt x="97" y="53"/>
                  </a:lnTo>
                  <a:lnTo>
                    <a:pt x="134" y="70"/>
                  </a:lnTo>
                  <a:lnTo>
                    <a:pt x="166" y="90"/>
                  </a:lnTo>
                  <a:lnTo>
                    <a:pt x="141" y="95"/>
                  </a:lnTo>
                  <a:lnTo>
                    <a:pt x="97" y="78"/>
                  </a:lnTo>
                  <a:lnTo>
                    <a:pt x="0" y="53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0" name="Freeform 190"/>
            <p:cNvSpPr>
              <a:spLocks noChangeAspect="1"/>
            </p:cNvSpPr>
            <p:nvPr/>
          </p:nvSpPr>
          <p:spPr bwMode="auto">
            <a:xfrm>
              <a:off x="1590" y="2204"/>
              <a:ext cx="25" cy="72"/>
            </a:xfrm>
            <a:custGeom>
              <a:avLst/>
              <a:gdLst>
                <a:gd name="T0" fmla="*/ 12 w 50"/>
                <a:gd name="T1" fmla="*/ 0 h 142"/>
                <a:gd name="T2" fmla="*/ 3 w 50"/>
                <a:gd name="T3" fmla="*/ 14 h 142"/>
                <a:gd name="T4" fmla="*/ 0 w 50"/>
                <a:gd name="T5" fmla="*/ 26 h 142"/>
                <a:gd name="T6" fmla="*/ 1 w 50"/>
                <a:gd name="T7" fmla="*/ 39 h 142"/>
                <a:gd name="T8" fmla="*/ 3 w 50"/>
                <a:gd name="T9" fmla="*/ 55 h 142"/>
                <a:gd name="T10" fmla="*/ 6 w 50"/>
                <a:gd name="T11" fmla="*/ 72 h 142"/>
                <a:gd name="T12" fmla="*/ 14 w 50"/>
                <a:gd name="T13" fmla="*/ 72 h 142"/>
                <a:gd name="T14" fmla="*/ 14 w 50"/>
                <a:gd name="T15" fmla="*/ 57 h 142"/>
                <a:gd name="T16" fmla="*/ 11 w 50"/>
                <a:gd name="T17" fmla="*/ 41 h 142"/>
                <a:gd name="T18" fmla="*/ 10 w 50"/>
                <a:gd name="T19" fmla="*/ 27 h 142"/>
                <a:gd name="T20" fmla="*/ 14 w 50"/>
                <a:gd name="T21" fmla="*/ 14 h 142"/>
                <a:gd name="T22" fmla="*/ 25 w 50"/>
                <a:gd name="T23" fmla="*/ 1 h 142"/>
                <a:gd name="T24" fmla="*/ 12 w 50"/>
                <a:gd name="T25" fmla="*/ 0 h 1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0"/>
                <a:gd name="T40" fmla="*/ 0 h 142"/>
                <a:gd name="T41" fmla="*/ 50 w 50"/>
                <a:gd name="T42" fmla="*/ 142 h 1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0" h="142">
                  <a:moveTo>
                    <a:pt x="24" y="0"/>
                  </a:moveTo>
                  <a:lnTo>
                    <a:pt x="5" y="27"/>
                  </a:lnTo>
                  <a:lnTo>
                    <a:pt x="0" y="51"/>
                  </a:lnTo>
                  <a:lnTo>
                    <a:pt x="2" y="76"/>
                  </a:lnTo>
                  <a:lnTo>
                    <a:pt x="7" y="108"/>
                  </a:lnTo>
                  <a:lnTo>
                    <a:pt x="12" y="142"/>
                  </a:lnTo>
                  <a:lnTo>
                    <a:pt x="29" y="142"/>
                  </a:lnTo>
                  <a:lnTo>
                    <a:pt x="29" y="113"/>
                  </a:lnTo>
                  <a:lnTo>
                    <a:pt x="21" y="81"/>
                  </a:lnTo>
                  <a:lnTo>
                    <a:pt x="19" y="54"/>
                  </a:lnTo>
                  <a:lnTo>
                    <a:pt x="29" y="28"/>
                  </a:lnTo>
                  <a:lnTo>
                    <a:pt x="50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1" name="Freeform 191"/>
            <p:cNvSpPr>
              <a:spLocks noChangeAspect="1"/>
            </p:cNvSpPr>
            <p:nvPr/>
          </p:nvSpPr>
          <p:spPr bwMode="auto">
            <a:xfrm>
              <a:off x="1599" y="2199"/>
              <a:ext cx="146" cy="159"/>
            </a:xfrm>
            <a:custGeom>
              <a:avLst/>
              <a:gdLst>
                <a:gd name="T0" fmla="*/ 146 w 290"/>
                <a:gd name="T1" fmla="*/ 0 h 318"/>
                <a:gd name="T2" fmla="*/ 146 w 290"/>
                <a:gd name="T3" fmla="*/ 22 h 318"/>
                <a:gd name="T4" fmla="*/ 142 w 290"/>
                <a:gd name="T5" fmla="*/ 38 h 318"/>
                <a:gd name="T6" fmla="*/ 128 w 290"/>
                <a:gd name="T7" fmla="*/ 42 h 318"/>
                <a:gd name="T8" fmla="*/ 128 w 290"/>
                <a:gd name="T9" fmla="*/ 52 h 318"/>
                <a:gd name="T10" fmla="*/ 104 w 290"/>
                <a:gd name="T11" fmla="*/ 59 h 318"/>
                <a:gd name="T12" fmla="*/ 111 w 290"/>
                <a:gd name="T13" fmla="*/ 68 h 318"/>
                <a:gd name="T14" fmla="*/ 113 w 290"/>
                <a:gd name="T15" fmla="*/ 77 h 318"/>
                <a:gd name="T16" fmla="*/ 111 w 290"/>
                <a:gd name="T17" fmla="*/ 87 h 318"/>
                <a:gd name="T18" fmla="*/ 109 w 290"/>
                <a:gd name="T19" fmla="*/ 98 h 318"/>
                <a:gd name="T20" fmla="*/ 105 w 290"/>
                <a:gd name="T21" fmla="*/ 106 h 318"/>
                <a:gd name="T22" fmla="*/ 99 w 290"/>
                <a:gd name="T23" fmla="*/ 114 h 318"/>
                <a:gd name="T24" fmla="*/ 100 w 290"/>
                <a:gd name="T25" fmla="*/ 120 h 318"/>
                <a:gd name="T26" fmla="*/ 107 w 290"/>
                <a:gd name="T27" fmla="*/ 124 h 318"/>
                <a:gd name="T28" fmla="*/ 105 w 290"/>
                <a:gd name="T29" fmla="*/ 129 h 318"/>
                <a:gd name="T30" fmla="*/ 103 w 290"/>
                <a:gd name="T31" fmla="*/ 135 h 318"/>
                <a:gd name="T32" fmla="*/ 101 w 290"/>
                <a:gd name="T33" fmla="*/ 140 h 318"/>
                <a:gd name="T34" fmla="*/ 97 w 290"/>
                <a:gd name="T35" fmla="*/ 145 h 318"/>
                <a:gd name="T36" fmla="*/ 92 w 290"/>
                <a:gd name="T37" fmla="*/ 150 h 318"/>
                <a:gd name="T38" fmla="*/ 87 w 290"/>
                <a:gd name="T39" fmla="*/ 153 h 318"/>
                <a:gd name="T40" fmla="*/ 81 w 290"/>
                <a:gd name="T41" fmla="*/ 157 h 318"/>
                <a:gd name="T42" fmla="*/ 75 w 290"/>
                <a:gd name="T43" fmla="*/ 159 h 318"/>
                <a:gd name="T44" fmla="*/ 32 w 290"/>
                <a:gd name="T45" fmla="*/ 144 h 318"/>
                <a:gd name="T46" fmla="*/ 26 w 290"/>
                <a:gd name="T47" fmla="*/ 137 h 318"/>
                <a:gd name="T48" fmla="*/ 20 w 290"/>
                <a:gd name="T49" fmla="*/ 131 h 318"/>
                <a:gd name="T50" fmla="*/ 14 w 290"/>
                <a:gd name="T51" fmla="*/ 125 h 318"/>
                <a:gd name="T52" fmla="*/ 10 w 290"/>
                <a:gd name="T53" fmla="*/ 120 h 318"/>
                <a:gd name="T54" fmla="*/ 5 w 290"/>
                <a:gd name="T55" fmla="*/ 114 h 318"/>
                <a:gd name="T56" fmla="*/ 3 w 290"/>
                <a:gd name="T57" fmla="*/ 106 h 318"/>
                <a:gd name="T58" fmla="*/ 1 w 290"/>
                <a:gd name="T59" fmla="*/ 98 h 318"/>
                <a:gd name="T60" fmla="*/ 0 w 290"/>
                <a:gd name="T61" fmla="*/ 86 h 318"/>
                <a:gd name="T62" fmla="*/ 16 w 290"/>
                <a:gd name="T63" fmla="*/ 87 h 318"/>
                <a:gd name="T64" fmla="*/ 21 w 290"/>
                <a:gd name="T65" fmla="*/ 74 h 318"/>
                <a:gd name="T66" fmla="*/ 16 w 290"/>
                <a:gd name="T67" fmla="*/ 60 h 318"/>
                <a:gd name="T68" fmla="*/ 26 w 290"/>
                <a:gd name="T69" fmla="*/ 52 h 318"/>
                <a:gd name="T70" fmla="*/ 32 w 290"/>
                <a:gd name="T71" fmla="*/ 47 h 318"/>
                <a:gd name="T72" fmla="*/ 34 w 290"/>
                <a:gd name="T73" fmla="*/ 47 h 318"/>
                <a:gd name="T74" fmla="*/ 36 w 290"/>
                <a:gd name="T75" fmla="*/ 47 h 318"/>
                <a:gd name="T76" fmla="*/ 38 w 290"/>
                <a:gd name="T77" fmla="*/ 50 h 318"/>
                <a:gd name="T78" fmla="*/ 43 w 290"/>
                <a:gd name="T79" fmla="*/ 53 h 318"/>
                <a:gd name="T80" fmla="*/ 50 w 290"/>
                <a:gd name="T81" fmla="*/ 56 h 318"/>
                <a:gd name="T82" fmla="*/ 63 w 290"/>
                <a:gd name="T83" fmla="*/ 58 h 318"/>
                <a:gd name="T84" fmla="*/ 79 w 290"/>
                <a:gd name="T85" fmla="*/ 41 h 318"/>
                <a:gd name="T86" fmla="*/ 88 w 290"/>
                <a:gd name="T87" fmla="*/ 37 h 318"/>
                <a:gd name="T88" fmla="*/ 96 w 290"/>
                <a:gd name="T89" fmla="*/ 33 h 318"/>
                <a:gd name="T90" fmla="*/ 102 w 290"/>
                <a:gd name="T91" fmla="*/ 30 h 318"/>
                <a:gd name="T92" fmla="*/ 106 w 290"/>
                <a:gd name="T93" fmla="*/ 25 h 318"/>
                <a:gd name="T94" fmla="*/ 110 w 290"/>
                <a:gd name="T95" fmla="*/ 22 h 318"/>
                <a:gd name="T96" fmla="*/ 114 w 290"/>
                <a:gd name="T97" fmla="*/ 17 h 318"/>
                <a:gd name="T98" fmla="*/ 118 w 290"/>
                <a:gd name="T99" fmla="*/ 10 h 318"/>
                <a:gd name="T100" fmla="*/ 123 w 290"/>
                <a:gd name="T101" fmla="*/ 1 h 318"/>
                <a:gd name="T102" fmla="*/ 146 w 290"/>
                <a:gd name="T103" fmla="*/ 0 h 31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90"/>
                <a:gd name="T157" fmla="*/ 0 h 318"/>
                <a:gd name="T158" fmla="*/ 290 w 290"/>
                <a:gd name="T159" fmla="*/ 318 h 31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90" h="318">
                  <a:moveTo>
                    <a:pt x="290" y="0"/>
                  </a:moveTo>
                  <a:lnTo>
                    <a:pt x="290" y="45"/>
                  </a:lnTo>
                  <a:lnTo>
                    <a:pt x="283" y="75"/>
                  </a:lnTo>
                  <a:lnTo>
                    <a:pt x="255" y="84"/>
                  </a:lnTo>
                  <a:lnTo>
                    <a:pt x="255" y="104"/>
                  </a:lnTo>
                  <a:lnTo>
                    <a:pt x="207" y="119"/>
                  </a:lnTo>
                  <a:lnTo>
                    <a:pt x="221" y="136"/>
                  </a:lnTo>
                  <a:lnTo>
                    <a:pt x="224" y="153"/>
                  </a:lnTo>
                  <a:lnTo>
                    <a:pt x="221" y="175"/>
                  </a:lnTo>
                  <a:lnTo>
                    <a:pt x="216" y="196"/>
                  </a:lnTo>
                  <a:lnTo>
                    <a:pt x="209" y="213"/>
                  </a:lnTo>
                  <a:lnTo>
                    <a:pt x="197" y="228"/>
                  </a:lnTo>
                  <a:lnTo>
                    <a:pt x="199" y="241"/>
                  </a:lnTo>
                  <a:lnTo>
                    <a:pt x="212" y="248"/>
                  </a:lnTo>
                  <a:lnTo>
                    <a:pt x="209" y="258"/>
                  </a:lnTo>
                  <a:lnTo>
                    <a:pt x="205" y="269"/>
                  </a:lnTo>
                  <a:lnTo>
                    <a:pt x="200" y="279"/>
                  </a:lnTo>
                  <a:lnTo>
                    <a:pt x="193" y="289"/>
                  </a:lnTo>
                  <a:lnTo>
                    <a:pt x="183" y="299"/>
                  </a:lnTo>
                  <a:lnTo>
                    <a:pt x="173" y="306"/>
                  </a:lnTo>
                  <a:lnTo>
                    <a:pt x="161" y="313"/>
                  </a:lnTo>
                  <a:lnTo>
                    <a:pt x="148" y="318"/>
                  </a:lnTo>
                  <a:lnTo>
                    <a:pt x="64" y="287"/>
                  </a:lnTo>
                  <a:lnTo>
                    <a:pt x="51" y="274"/>
                  </a:lnTo>
                  <a:lnTo>
                    <a:pt x="39" y="262"/>
                  </a:lnTo>
                  <a:lnTo>
                    <a:pt x="27" y="250"/>
                  </a:lnTo>
                  <a:lnTo>
                    <a:pt x="19" y="240"/>
                  </a:lnTo>
                  <a:lnTo>
                    <a:pt x="10" y="228"/>
                  </a:lnTo>
                  <a:lnTo>
                    <a:pt x="5" y="213"/>
                  </a:lnTo>
                  <a:lnTo>
                    <a:pt x="2" y="196"/>
                  </a:lnTo>
                  <a:lnTo>
                    <a:pt x="0" y="172"/>
                  </a:lnTo>
                  <a:lnTo>
                    <a:pt x="32" y="174"/>
                  </a:lnTo>
                  <a:lnTo>
                    <a:pt x="41" y="148"/>
                  </a:lnTo>
                  <a:lnTo>
                    <a:pt x="32" y="121"/>
                  </a:lnTo>
                  <a:lnTo>
                    <a:pt x="51" y="104"/>
                  </a:lnTo>
                  <a:lnTo>
                    <a:pt x="63" y="95"/>
                  </a:lnTo>
                  <a:lnTo>
                    <a:pt x="68" y="94"/>
                  </a:lnTo>
                  <a:lnTo>
                    <a:pt x="71" y="95"/>
                  </a:lnTo>
                  <a:lnTo>
                    <a:pt x="76" y="101"/>
                  </a:lnTo>
                  <a:lnTo>
                    <a:pt x="85" y="107"/>
                  </a:lnTo>
                  <a:lnTo>
                    <a:pt x="100" y="112"/>
                  </a:lnTo>
                  <a:lnTo>
                    <a:pt x="126" y="116"/>
                  </a:lnTo>
                  <a:lnTo>
                    <a:pt x="156" y="82"/>
                  </a:lnTo>
                  <a:lnTo>
                    <a:pt x="175" y="73"/>
                  </a:lnTo>
                  <a:lnTo>
                    <a:pt x="190" y="65"/>
                  </a:lnTo>
                  <a:lnTo>
                    <a:pt x="202" y="60"/>
                  </a:lnTo>
                  <a:lnTo>
                    <a:pt x="210" y="51"/>
                  </a:lnTo>
                  <a:lnTo>
                    <a:pt x="219" y="45"/>
                  </a:lnTo>
                  <a:lnTo>
                    <a:pt x="226" y="34"/>
                  </a:lnTo>
                  <a:lnTo>
                    <a:pt x="234" y="21"/>
                  </a:lnTo>
                  <a:lnTo>
                    <a:pt x="244" y="2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2" name="Freeform 192"/>
            <p:cNvSpPr>
              <a:spLocks noChangeAspect="1"/>
            </p:cNvSpPr>
            <p:nvPr/>
          </p:nvSpPr>
          <p:spPr bwMode="auto">
            <a:xfrm>
              <a:off x="1728" y="2261"/>
              <a:ext cx="22" cy="38"/>
            </a:xfrm>
            <a:custGeom>
              <a:avLst/>
              <a:gdLst>
                <a:gd name="T0" fmla="*/ 3 w 44"/>
                <a:gd name="T1" fmla="*/ 6 h 75"/>
                <a:gd name="T2" fmla="*/ 13 w 44"/>
                <a:gd name="T3" fmla="*/ 0 h 75"/>
                <a:gd name="T4" fmla="*/ 14 w 44"/>
                <a:gd name="T5" fmla="*/ 14 h 75"/>
                <a:gd name="T6" fmla="*/ 19 w 44"/>
                <a:gd name="T7" fmla="*/ 21 h 75"/>
                <a:gd name="T8" fmla="*/ 22 w 44"/>
                <a:gd name="T9" fmla="*/ 26 h 75"/>
                <a:gd name="T10" fmla="*/ 22 w 44"/>
                <a:gd name="T11" fmla="*/ 30 h 75"/>
                <a:gd name="T12" fmla="*/ 22 w 44"/>
                <a:gd name="T13" fmla="*/ 34 h 75"/>
                <a:gd name="T14" fmla="*/ 19 w 44"/>
                <a:gd name="T15" fmla="*/ 35 h 75"/>
                <a:gd name="T16" fmla="*/ 14 w 44"/>
                <a:gd name="T17" fmla="*/ 37 h 75"/>
                <a:gd name="T18" fmla="*/ 9 w 44"/>
                <a:gd name="T19" fmla="*/ 38 h 75"/>
                <a:gd name="T20" fmla="*/ 0 w 44"/>
                <a:gd name="T21" fmla="*/ 38 h 75"/>
                <a:gd name="T22" fmla="*/ 0 w 44"/>
                <a:gd name="T23" fmla="*/ 28 h 75"/>
                <a:gd name="T24" fmla="*/ 5 w 44"/>
                <a:gd name="T25" fmla="*/ 22 h 75"/>
                <a:gd name="T26" fmla="*/ 3 w 44"/>
                <a:gd name="T27" fmla="*/ 6 h 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4"/>
                <a:gd name="T43" fmla="*/ 0 h 75"/>
                <a:gd name="T44" fmla="*/ 44 w 44"/>
                <a:gd name="T45" fmla="*/ 75 h 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4" h="75">
                  <a:moveTo>
                    <a:pt x="5" y="11"/>
                  </a:moveTo>
                  <a:lnTo>
                    <a:pt x="27" y="0"/>
                  </a:lnTo>
                  <a:lnTo>
                    <a:pt x="29" y="27"/>
                  </a:lnTo>
                  <a:lnTo>
                    <a:pt x="38" y="41"/>
                  </a:lnTo>
                  <a:lnTo>
                    <a:pt x="43" y="51"/>
                  </a:lnTo>
                  <a:lnTo>
                    <a:pt x="44" y="60"/>
                  </a:lnTo>
                  <a:lnTo>
                    <a:pt x="43" y="67"/>
                  </a:lnTo>
                  <a:lnTo>
                    <a:pt x="38" y="70"/>
                  </a:lnTo>
                  <a:lnTo>
                    <a:pt x="29" y="73"/>
                  </a:lnTo>
                  <a:lnTo>
                    <a:pt x="17" y="75"/>
                  </a:lnTo>
                  <a:lnTo>
                    <a:pt x="0" y="75"/>
                  </a:lnTo>
                  <a:lnTo>
                    <a:pt x="0" y="55"/>
                  </a:lnTo>
                  <a:lnTo>
                    <a:pt x="10" y="43"/>
                  </a:lnTo>
                  <a:lnTo>
                    <a:pt x="5" y="11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3" name="Freeform 193"/>
            <p:cNvSpPr>
              <a:spLocks noChangeAspect="1"/>
            </p:cNvSpPr>
            <p:nvPr/>
          </p:nvSpPr>
          <p:spPr bwMode="auto">
            <a:xfrm>
              <a:off x="1548" y="2262"/>
              <a:ext cx="61" cy="83"/>
            </a:xfrm>
            <a:custGeom>
              <a:avLst/>
              <a:gdLst>
                <a:gd name="T0" fmla="*/ 33 w 123"/>
                <a:gd name="T1" fmla="*/ 0 h 166"/>
                <a:gd name="T2" fmla="*/ 40 w 123"/>
                <a:gd name="T3" fmla="*/ 34 h 166"/>
                <a:gd name="T4" fmla="*/ 42 w 123"/>
                <a:gd name="T5" fmla="*/ 50 h 166"/>
                <a:gd name="T6" fmla="*/ 61 w 123"/>
                <a:gd name="T7" fmla="*/ 83 h 166"/>
                <a:gd name="T8" fmla="*/ 45 w 123"/>
                <a:gd name="T9" fmla="*/ 78 h 166"/>
                <a:gd name="T10" fmla="*/ 19 w 123"/>
                <a:gd name="T11" fmla="*/ 61 h 166"/>
                <a:gd name="T12" fmla="*/ 0 w 123"/>
                <a:gd name="T13" fmla="*/ 40 h 166"/>
                <a:gd name="T14" fmla="*/ 3 w 123"/>
                <a:gd name="T15" fmla="*/ 21 h 166"/>
                <a:gd name="T16" fmla="*/ 14 w 123"/>
                <a:gd name="T17" fmla="*/ 27 h 166"/>
                <a:gd name="T18" fmla="*/ 22 w 123"/>
                <a:gd name="T19" fmla="*/ 25 h 166"/>
                <a:gd name="T20" fmla="*/ 22 w 123"/>
                <a:gd name="T21" fmla="*/ 13 h 166"/>
                <a:gd name="T22" fmla="*/ 24 w 123"/>
                <a:gd name="T23" fmla="*/ 11 h 166"/>
                <a:gd name="T24" fmla="*/ 28 w 123"/>
                <a:gd name="T25" fmla="*/ 7 h 166"/>
                <a:gd name="T26" fmla="*/ 32 w 123"/>
                <a:gd name="T27" fmla="*/ 1 h 166"/>
                <a:gd name="T28" fmla="*/ 33 w 123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23"/>
                <a:gd name="T46" fmla="*/ 0 h 166"/>
                <a:gd name="T47" fmla="*/ 123 w 123"/>
                <a:gd name="T48" fmla="*/ 166 h 16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23" h="166">
                  <a:moveTo>
                    <a:pt x="67" y="0"/>
                  </a:moveTo>
                  <a:lnTo>
                    <a:pt x="80" y="68"/>
                  </a:lnTo>
                  <a:lnTo>
                    <a:pt x="85" y="100"/>
                  </a:lnTo>
                  <a:lnTo>
                    <a:pt x="123" y="166"/>
                  </a:lnTo>
                  <a:lnTo>
                    <a:pt x="90" y="155"/>
                  </a:lnTo>
                  <a:lnTo>
                    <a:pt x="38" y="122"/>
                  </a:lnTo>
                  <a:lnTo>
                    <a:pt x="0" y="80"/>
                  </a:lnTo>
                  <a:lnTo>
                    <a:pt x="7" y="41"/>
                  </a:lnTo>
                  <a:lnTo>
                    <a:pt x="28" y="54"/>
                  </a:lnTo>
                  <a:lnTo>
                    <a:pt x="45" y="51"/>
                  </a:lnTo>
                  <a:lnTo>
                    <a:pt x="45" y="27"/>
                  </a:lnTo>
                  <a:lnTo>
                    <a:pt x="48" y="22"/>
                  </a:lnTo>
                  <a:lnTo>
                    <a:pt x="56" y="14"/>
                  </a:lnTo>
                  <a:lnTo>
                    <a:pt x="65" y="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" name="Freeform 194"/>
            <p:cNvSpPr>
              <a:spLocks noChangeAspect="1"/>
            </p:cNvSpPr>
            <p:nvPr/>
          </p:nvSpPr>
          <p:spPr bwMode="auto">
            <a:xfrm>
              <a:off x="1441" y="2313"/>
              <a:ext cx="254" cy="425"/>
            </a:xfrm>
            <a:custGeom>
              <a:avLst/>
              <a:gdLst>
                <a:gd name="T0" fmla="*/ 99 w 509"/>
                <a:gd name="T1" fmla="*/ 0 h 850"/>
                <a:gd name="T2" fmla="*/ 87 w 509"/>
                <a:gd name="T3" fmla="*/ 25 h 850"/>
                <a:gd name="T4" fmla="*/ 69 w 509"/>
                <a:gd name="T5" fmla="*/ 32 h 850"/>
                <a:gd name="T6" fmla="*/ 56 w 509"/>
                <a:gd name="T7" fmla="*/ 43 h 850"/>
                <a:gd name="T8" fmla="*/ 45 w 509"/>
                <a:gd name="T9" fmla="*/ 57 h 850"/>
                <a:gd name="T10" fmla="*/ 36 w 509"/>
                <a:gd name="T11" fmla="*/ 72 h 850"/>
                <a:gd name="T12" fmla="*/ 30 w 509"/>
                <a:gd name="T13" fmla="*/ 89 h 850"/>
                <a:gd name="T14" fmla="*/ 27 w 509"/>
                <a:gd name="T15" fmla="*/ 107 h 850"/>
                <a:gd name="T16" fmla="*/ 24 w 509"/>
                <a:gd name="T17" fmla="*/ 124 h 850"/>
                <a:gd name="T18" fmla="*/ 22 w 509"/>
                <a:gd name="T19" fmla="*/ 144 h 850"/>
                <a:gd name="T20" fmla="*/ 5 w 509"/>
                <a:gd name="T21" fmla="*/ 204 h 850"/>
                <a:gd name="T22" fmla="*/ 0 w 509"/>
                <a:gd name="T23" fmla="*/ 242 h 850"/>
                <a:gd name="T24" fmla="*/ 2 w 509"/>
                <a:gd name="T25" fmla="*/ 266 h 850"/>
                <a:gd name="T26" fmla="*/ 37 w 509"/>
                <a:gd name="T27" fmla="*/ 275 h 850"/>
                <a:gd name="T28" fmla="*/ 50 w 509"/>
                <a:gd name="T29" fmla="*/ 264 h 850"/>
                <a:gd name="T30" fmla="*/ 42 w 509"/>
                <a:gd name="T31" fmla="*/ 224 h 850"/>
                <a:gd name="T32" fmla="*/ 59 w 509"/>
                <a:gd name="T33" fmla="*/ 233 h 850"/>
                <a:gd name="T34" fmla="*/ 59 w 509"/>
                <a:gd name="T35" fmla="*/ 270 h 850"/>
                <a:gd name="T36" fmla="*/ 56 w 509"/>
                <a:gd name="T37" fmla="*/ 313 h 850"/>
                <a:gd name="T38" fmla="*/ 107 w 509"/>
                <a:gd name="T39" fmla="*/ 425 h 850"/>
                <a:gd name="T40" fmla="*/ 219 w 509"/>
                <a:gd name="T41" fmla="*/ 352 h 850"/>
                <a:gd name="T42" fmla="*/ 176 w 509"/>
                <a:gd name="T43" fmla="*/ 308 h 850"/>
                <a:gd name="T44" fmla="*/ 135 w 509"/>
                <a:gd name="T45" fmla="*/ 215 h 850"/>
                <a:gd name="T46" fmla="*/ 157 w 509"/>
                <a:gd name="T47" fmla="*/ 254 h 850"/>
                <a:gd name="T48" fmla="*/ 174 w 509"/>
                <a:gd name="T49" fmla="*/ 281 h 850"/>
                <a:gd name="T50" fmla="*/ 186 w 509"/>
                <a:gd name="T51" fmla="*/ 270 h 850"/>
                <a:gd name="T52" fmla="*/ 170 w 509"/>
                <a:gd name="T53" fmla="*/ 240 h 850"/>
                <a:gd name="T54" fmla="*/ 129 w 509"/>
                <a:gd name="T55" fmla="*/ 185 h 850"/>
                <a:gd name="T56" fmla="*/ 140 w 509"/>
                <a:gd name="T57" fmla="*/ 172 h 850"/>
                <a:gd name="T58" fmla="*/ 168 w 509"/>
                <a:gd name="T59" fmla="*/ 197 h 850"/>
                <a:gd name="T60" fmla="*/ 157 w 509"/>
                <a:gd name="T61" fmla="*/ 167 h 850"/>
                <a:gd name="T62" fmla="*/ 133 w 509"/>
                <a:gd name="T63" fmla="*/ 151 h 850"/>
                <a:gd name="T64" fmla="*/ 123 w 509"/>
                <a:gd name="T65" fmla="*/ 142 h 850"/>
                <a:gd name="T66" fmla="*/ 115 w 509"/>
                <a:gd name="T67" fmla="*/ 131 h 850"/>
                <a:gd name="T68" fmla="*/ 110 w 509"/>
                <a:gd name="T69" fmla="*/ 121 h 850"/>
                <a:gd name="T70" fmla="*/ 108 w 509"/>
                <a:gd name="T71" fmla="*/ 113 h 850"/>
                <a:gd name="T72" fmla="*/ 110 w 509"/>
                <a:gd name="T73" fmla="*/ 108 h 850"/>
                <a:gd name="T74" fmla="*/ 117 w 509"/>
                <a:gd name="T75" fmla="*/ 107 h 850"/>
                <a:gd name="T76" fmla="*/ 128 w 509"/>
                <a:gd name="T77" fmla="*/ 111 h 850"/>
                <a:gd name="T78" fmla="*/ 144 w 509"/>
                <a:gd name="T79" fmla="*/ 123 h 850"/>
                <a:gd name="T80" fmla="*/ 195 w 509"/>
                <a:gd name="T81" fmla="*/ 165 h 850"/>
                <a:gd name="T82" fmla="*/ 238 w 509"/>
                <a:gd name="T83" fmla="*/ 254 h 850"/>
                <a:gd name="T84" fmla="*/ 238 w 509"/>
                <a:gd name="T85" fmla="*/ 324 h 850"/>
                <a:gd name="T86" fmla="*/ 254 w 509"/>
                <a:gd name="T87" fmla="*/ 280 h 850"/>
                <a:gd name="T88" fmla="*/ 252 w 509"/>
                <a:gd name="T89" fmla="*/ 233 h 850"/>
                <a:gd name="T90" fmla="*/ 216 w 509"/>
                <a:gd name="T91" fmla="*/ 153 h 850"/>
                <a:gd name="T92" fmla="*/ 165 w 509"/>
                <a:gd name="T93" fmla="*/ 109 h 850"/>
                <a:gd name="T94" fmla="*/ 115 w 509"/>
                <a:gd name="T95" fmla="*/ 77 h 850"/>
                <a:gd name="T96" fmla="*/ 151 w 509"/>
                <a:gd name="T97" fmla="*/ 84 h 850"/>
                <a:gd name="T98" fmla="*/ 179 w 509"/>
                <a:gd name="T99" fmla="*/ 94 h 850"/>
                <a:gd name="T100" fmla="*/ 206 w 509"/>
                <a:gd name="T101" fmla="*/ 98 h 850"/>
                <a:gd name="T102" fmla="*/ 203 w 509"/>
                <a:gd name="T103" fmla="*/ 71 h 850"/>
                <a:gd name="T104" fmla="*/ 170 w 509"/>
                <a:gd name="T105" fmla="*/ 52 h 850"/>
                <a:gd name="T106" fmla="*/ 119 w 509"/>
                <a:gd name="T107" fmla="*/ 32 h 850"/>
                <a:gd name="T108" fmla="*/ 99 w 509"/>
                <a:gd name="T109" fmla="*/ 0 h 8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09"/>
                <a:gd name="T166" fmla="*/ 0 h 850"/>
                <a:gd name="T167" fmla="*/ 509 w 509"/>
                <a:gd name="T168" fmla="*/ 850 h 85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09" h="850">
                  <a:moveTo>
                    <a:pt x="198" y="0"/>
                  </a:moveTo>
                  <a:lnTo>
                    <a:pt x="174" y="49"/>
                  </a:lnTo>
                  <a:lnTo>
                    <a:pt x="139" y="64"/>
                  </a:lnTo>
                  <a:lnTo>
                    <a:pt x="112" y="86"/>
                  </a:lnTo>
                  <a:lnTo>
                    <a:pt x="90" y="114"/>
                  </a:lnTo>
                  <a:lnTo>
                    <a:pt x="73" y="144"/>
                  </a:lnTo>
                  <a:lnTo>
                    <a:pt x="61" y="178"/>
                  </a:lnTo>
                  <a:lnTo>
                    <a:pt x="54" y="214"/>
                  </a:lnTo>
                  <a:lnTo>
                    <a:pt x="49" y="249"/>
                  </a:lnTo>
                  <a:lnTo>
                    <a:pt x="45" y="287"/>
                  </a:lnTo>
                  <a:lnTo>
                    <a:pt x="10" y="407"/>
                  </a:lnTo>
                  <a:lnTo>
                    <a:pt x="0" y="485"/>
                  </a:lnTo>
                  <a:lnTo>
                    <a:pt x="5" y="531"/>
                  </a:lnTo>
                  <a:lnTo>
                    <a:pt x="74" y="550"/>
                  </a:lnTo>
                  <a:lnTo>
                    <a:pt x="101" y="528"/>
                  </a:lnTo>
                  <a:lnTo>
                    <a:pt x="84" y="448"/>
                  </a:lnTo>
                  <a:lnTo>
                    <a:pt x="118" y="467"/>
                  </a:lnTo>
                  <a:lnTo>
                    <a:pt x="118" y="540"/>
                  </a:lnTo>
                  <a:lnTo>
                    <a:pt x="112" y="625"/>
                  </a:lnTo>
                  <a:lnTo>
                    <a:pt x="215" y="850"/>
                  </a:lnTo>
                  <a:lnTo>
                    <a:pt x="438" y="703"/>
                  </a:lnTo>
                  <a:lnTo>
                    <a:pt x="353" y="616"/>
                  </a:lnTo>
                  <a:lnTo>
                    <a:pt x="271" y="431"/>
                  </a:lnTo>
                  <a:lnTo>
                    <a:pt x="315" y="508"/>
                  </a:lnTo>
                  <a:lnTo>
                    <a:pt x="348" y="562"/>
                  </a:lnTo>
                  <a:lnTo>
                    <a:pt x="373" y="540"/>
                  </a:lnTo>
                  <a:lnTo>
                    <a:pt x="341" y="480"/>
                  </a:lnTo>
                  <a:lnTo>
                    <a:pt x="258" y="370"/>
                  </a:lnTo>
                  <a:lnTo>
                    <a:pt x="280" y="343"/>
                  </a:lnTo>
                  <a:lnTo>
                    <a:pt x="336" y="394"/>
                  </a:lnTo>
                  <a:lnTo>
                    <a:pt x="315" y="334"/>
                  </a:lnTo>
                  <a:lnTo>
                    <a:pt x="266" y="302"/>
                  </a:lnTo>
                  <a:lnTo>
                    <a:pt x="246" y="283"/>
                  </a:lnTo>
                  <a:lnTo>
                    <a:pt x="230" y="261"/>
                  </a:lnTo>
                  <a:lnTo>
                    <a:pt x="220" y="243"/>
                  </a:lnTo>
                  <a:lnTo>
                    <a:pt x="217" y="226"/>
                  </a:lnTo>
                  <a:lnTo>
                    <a:pt x="220" y="216"/>
                  </a:lnTo>
                  <a:lnTo>
                    <a:pt x="234" y="214"/>
                  </a:lnTo>
                  <a:lnTo>
                    <a:pt x="256" y="222"/>
                  </a:lnTo>
                  <a:lnTo>
                    <a:pt x="288" y="246"/>
                  </a:lnTo>
                  <a:lnTo>
                    <a:pt x="390" y="329"/>
                  </a:lnTo>
                  <a:lnTo>
                    <a:pt x="477" y="508"/>
                  </a:lnTo>
                  <a:lnTo>
                    <a:pt x="477" y="647"/>
                  </a:lnTo>
                  <a:lnTo>
                    <a:pt x="509" y="560"/>
                  </a:lnTo>
                  <a:lnTo>
                    <a:pt x="504" y="467"/>
                  </a:lnTo>
                  <a:lnTo>
                    <a:pt x="432" y="305"/>
                  </a:lnTo>
                  <a:lnTo>
                    <a:pt x="331" y="219"/>
                  </a:lnTo>
                  <a:lnTo>
                    <a:pt x="230" y="154"/>
                  </a:lnTo>
                  <a:lnTo>
                    <a:pt x="303" y="168"/>
                  </a:lnTo>
                  <a:lnTo>
                    <a:pt x="358" y="187"/>
                  </a:lnTo>
                  <a:lnTo>
                    <a:pt x="412" y="195"/>
                  </a:lnTo>
                  <a:lnTo>
                    <a:pt x="407" y="141"/>
                  </a:lnTo>
                  <a:lnTo>
                    <a:pt x="341" y="103"/>
                  </a:lnTo>
                  <a:lnTo>
                    <a:pt x="239" y="64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5" name="Freeform 195"/>
            <p:cNvSpPr>
              <a:spLocks noChangeAspect="1"/>
            </p:cNvSpPr>
            <p:nvPr/>
          </p:nvSpPr>
          <p:spPr bwMode="auto">
            <a:xfrm>
              <a:off x="1441" y="2602"/>
              <a:ext cx="67" cy="172"/>
            </a:xfrm>
            <a:custGeom>
              <a:avLst/>
              <a:gdLst>
                <a:gd name="T0" fmla="*/ 0 w 134"/>
                <a:gd name="T1" fmla="*/ 8 h 345"/>
                <a:gd name="T2" fmla="*/ 0 w 134"/>
                <a:gd name="T3" fmla="*/ 86 h 345"/>
                <a:gd name="T4" fmla="*/ 5 w 134"/>
                <a:gd name="T5" fmla="*/ 119 h 345"/>
                <a:gd name="T6" fmla="*/ 29 w 134"/>
                <a:gd name="T7" fmla="*/ 148 h 345"/>
                <a:gd name="T8" fmla="*/ 29 w 134"/>
                <a:gd name="T9" fmla="*/ 172 h 345"/>
                <a:gd name="T10" fmla="*/ 58 w 134"/>
                <a:gd name="T11" fmla="*/ 167 h 345"/>
                <a:gd name="T12" fmla="*/ 58 w 134"/>
                <a:gd name="T13" fmla="*/ 151 h 345"/>
                <a:gd name="T14" fmla="*/ 23 w 134"/>
                <a:gd name="T15" fmla="*/ 119 h 345"/>
                <a:gd name="T16" fmla="*/ 18 w 134"/>
                <a:gd name="T17" fmla="*/ 83 h 345"/>
                <a:gd name="T18" fmla="*/ 43 w 134"/>
                <a:gd name="T19" fmla="*/ 119 h 345"/>
                <a:gd name="T20" fmla="*/ 67 w 134"/>
                <a:gd name="T21" fmla="*/ 126 h 345"/>
                <a:gd name="T22" fmla="*/ 43 w 134"/>
                <a:gd name="T23" fmla="*/ 94 h 345"/>
                <a:gd name="T24" fmla="*/ 26 w 134"/>
                <a:gd name="T25" fmla="*/ 69 h 345"/>
                <a:gd name="T26" fmla="*/ 42 w 134"/>
                <a:gd name="T27" fmla="*/ 51 h 345"/>
                <a:gd name="T28" fmla="*/ 34 w 134"/>
                <a:gd name="T29" fmla="*/ 37 h 345"/>
                <a:gd name="T30" fmla="*/ 18 w 134"/>
                <a:gd name="T31" fmla="*/ 46 h 345"/>
                <a:gd name="T32" fmla="*/ 18 w 134"/>
                <a:gd name="T33" fmla="*/ 0 h 345"/>
                <a:gd name="T34" fmla="*/ 0 w 134"/>
                <a:gd name="T35" fmla="*/ 8 h 3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4"/>
                <a:gd name="T55" fmla="*/ 0 h 345"/>
                <a:gd name="T56" fmla="*/ 134 w 134"/>
                <a:gd name="T57" fmla="*/ 345 h 34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4" h="345">
                  <a:moveTo>
                    <a:pt x="0" y="17"/>
                  </a:moveTo>
                  <a:lnTo>
                    <a:pt x="0" y="173"/>
                  </a:lnTo>
                  <a:lnTo>
                    <a:pt x="10" y="238"/>
                  </a:lnTo>
                  <a:lnTo>
                    <a:pt x="59" y="296"/>
                  </a:lnTo>
                  <a:lnTo>
                    <a:pt x="59" y="345"/>
                  </a:lnTo>
                  <a:lnTo>
                    <a:pt x="117" y="335"/>
                  </a:lnTo>
                  <a:lnTo>
                    <a:pt x="117" y="302"/>
                  </a:lnTo>
                  <a:lnTo>
                    <a:pt x="47" y="238"/>
                  </a:lnTo>
                  <a:lnTo>
                    <a:pt x="37" y="167"/>
                  </a:lnTo>
                  <a:lnTo>
                    <a:pt x="86" y="238"/>
                  </a:lnTo>
                  <a:lnTo>
                    <a:pt x="134" y="253"/>
                  </a:lnTo>
                  <a:lnTo>
                    <a:pt x="86" y="189"/>
                  </a:lnTo>
                  <a:lnTo>
                    <a:pt x="52" y="139"/>
                  </a:lnTo>
                  <a:lnTo>
                    <a:pt x="84" y="102"/>
                  </a:lnTo>
                  <a:lnTo>
                    <a:pt x="69" y="75"/>
                  </a:lnTo>
                  <a:lnTo>
                    <a:pt x="37" y="92"/>
                  </a:lnTo>
                  <a:lnTo>
                    <a:pt x="37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6" name="Freeform 196"/>
            <p:cNvSpPr>
              <a:spLocks noChangeAspect="1"/>
            </p:cNvSpPr>
            <p:nvPr/>
          </p:nvSpPr>
          <p:spPr bwMode="auto">
            <a:xfrm>
              <a:off x="1409" y="2388"/>
              <a:ext cx="555" cy="787"/>
            </a:xfrm>
            <a:custGeom>
              <a:avLst/>
              <a:gdLst>
                <a:gd name="T0" fmla="*/ 142 w 1112"/>
                <a:gd name="T1" fmla="*/ 0 h 1574"/>
                <a:gd name="T2" fmla="*/ 93 w 1112"/>
                <a:gd name="T3" fmla="*/ 14 h 1574"/>
                <a:gd name="T4" fmla="*/ 59 w 1112"/>
                <a:gd name="T5" fmla="*/ 45 h 1574"/>
                <a:gd name="T6" fmla="*/ 36 w 1112"/>
                <a:gd name="T7" fmla="*/ 87 h 1574"/>
                <a:gd name="T8" fmla="*/ 23 w 1112"/>
                <a:gd name="T9" fmla="*/ 138 h 1574"/>
                <a:gd name="T10" fmla="*/ 14 w 1112"/>
                <a:gd name="T11" fmla="*/ 195 h 1574"/>
                <a:gd name="T12" fmla="*/ 9 w 1112"/>
                <a:gd name="T13" fmla="*/ 253 h 1574"/>
                <a:gd name="T14" fmla="*/ 3 w 1112"/>
                <a:gd name="T15" fmla="*/ 311 h 1574"/>
                <a:gd name="T16" fmla="*/ 0 w 1112"/>
                <a:gd name="T17" fmla="*/ 450 h 1574"/>
                <a:gd name="T18" fmla="*/ 7 w 1112"/>
                <a:gd name="T19" fmla="*/ 583 h 1574"/>
                <a:gd name="T20" fmla="*/ 4 w 1112"/>
                <a:gd name="T21" fmla="*/ 637 h 1574"/>
                <a:gd name="T22" fmla="*/ 12 w 1112"/>
                <a:gd name="T23" fmla="*/ 680 h 1574"/>
                <a:gd name="T24" fmla="*/ 30 w 1112"/>
                <a:gd name="T25" fmla="*/ 714 h 1574"/>
                <a:gd name="T26" fmla="*/ 57 w 1112"/>
                <a:gd name="T27" fmla="*/ 738 h 1574"/>
                <a:gd name="T28" fmla="*/ 89 w 1112"/>
                <a:gd name="T29" fmla="*/ 755 h 1574"/>
                <a:gd name="T30" fmla="*/ 126 w 1112"/>
                <a:gd name="T31" fmla="*/ 768 h 1574"/>
                <a:gd name="T32" fmla="*/ 168 w 1112"/>
                <a:gd name="T33" fmla="*/ 776 h 1574"/>
                <a:gd name="T34" fmla="*/ 212 w 1112"/>
                <a:gd name="T35" fmla="*/ 782 h 1574"/>
                <a:gd name="T36" fmla="*/ 258 w 1112"/>
                <a:gd name="T37" fmla="*/ 786 h 1574"/>
                <a:gd name="T38" fmla="*/ 304 w 1112"/>
                <a:gd name="T39" fmla="*/ 787 h 1574"/>
                <a:gd name="T40" fmla="*/ 350 w 1112"/>
                <a:gd name="T41" fmla="*/ 787 h 1574"/>
                <a:gd name="T42" fmla="*/ 394 w 1112"/>
                <a:gd name="T43" fmla="*/ 787 h 1574"/>
                <a:gd name="T44" fmla="*/ 365 w 1112"/>
                <a:gd name="T45" fmla="*/ 450 h 1574"/>
                <a:gd name="T46" fmla="*/ 318 w 1112"/>
                <a:gd name="T47" fmla="*/ 126 h 1574"/>
                <a:gd name="T48" fmla="*/ 321 w 1112"/>
                <a:gd name="T49" fmla="*/ 196 h 1574"/>
                <a:gd name="T50" fmla="*/ 265 w 1112"/>
                <a:gd name="T51" fmla="*/ 140 h 1574"/>
                <a:gd name="T52" fmla="*/ 220 w 1112"/>
                <a:gd name="T53" fmla="*/ 60 h 1574"/>
                <a:gd name="T54" fmla="*/ 259 w 1112"/>
                <a:gd name="T55" fmla="*/ 196 h 1574"/>
                <a:gd name="T56" fmla="*/ 273 w 1112"/>
                <a:gd name="T57" fmla="*/ 255 h 1574"/>
                <a:gd name="T58" fmla="*/ 276 w 1112"/>
                <a:gd name="T59" fmla="*/ 298 h 1574"/>
                <a:gd name="T60" fmla="*/ 265 w 1112"/>
                <a:gd name="T61" fmla="*/ 339 h 1574"/>
                <a:gd name="T62" fmla="*/ 244 w 1112"/>
                <a:gd name="T63" fmla="*/ 397 h 1574"/>
                <a:gd name="T64" fmla="*/ 87 w 1112"/>
                <a:gd name="T65" fmla="*/ 437 h 1574"/>
                <a:gd name="T66" fmla="*/ 31 w 1112"/>
                <a:gd name="T67" fmla="*/ 235 h 1574"/>
                <a:gd name="T68" fmla="*/ 38 w 1112"/>
                <a:gd name="T69" fmla="*/ 170 h 1574"/>
                <a:gd name="T70" fmla="*/ 45 w 1112"/>
                <a:gd name="T71" fmla="*/ 115 h 1574"/>
                <a:gd name="T72" fmla="*/ 56 w 1112"/>
                <a:gd name="T73" fmla="*/ 73 h 1574"/>
                <a:gd name="T74" fmla="*/ 75 w 1112"/>
                <a:gd name="T75" fmla="*/ 43 h 1574"/>
                <a:gd name="T76" fmla="*/ 97 w 1112"/>
                <a:gd name="T77" fmla="*/ 29 h 1574"/>
                <a:gd name="T78" fmla="*/ 125 w 1112"/>
                <a:gd name="T79" fmla="*/ 22 h 1574"/>
                <a:gd name="T80" fmla="*/ 162 w 1112"/>
                <a:gd name="T81" fmla="*/ 22 h 1574"/>
                <a:gd name="T82" fmla="*/ 209 w 1112"/>
                <a:gd name="T83" fmla="*/ 29 h 1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12"/>
                <a:gd name="T127" fmla="*/ 0 h 1574"/>
                <a:gd name="T128" fmla="*/ 1112 w 1112"/>
                <a:gd name="T129" fmla="*/ 1574 h 157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12" h="1574">
                  <a:moveTo>
                    <a:pt x="345" y="0"/>
                  </a:moveTo>
                  <a:lnTo>
                    <a:pt x="284" y="0"/>
                  </a:lnTo>
                  <a:lnTo>
                    <a:pt x="231" y="10"/>
                  </a:lnTo>
                  <a:lnTo>
                    <a:pt x="187" y="29"/>
                  </a:lnTo>
                  <a:lnTo>
                    <a:pt x="149" y="56"/>
                  </a:lnTo>
                  <a:lnTo>
                    <a:pt x="119" y="89"/>
                  </a:lnTo>
                  <a:lnTo>
                    <a:pt x="93" y="129"/>
                  </a:lnTo>
                  <a:lnTo>
                    <a:pt x="73" y="173"/>
                  </a:lnTo>
                  <a:lnTo>
                    <a:pt x="58" y="223"/>
                  </a:lnTo>
                  <a:lnTo>
                    <a:pt x="46" y="275"/>
                  </a:lnTo>
                  <a:lnTo>
                    <a:pt x="37" y="331"/>
                  </a:lnTo>
                  <a:lnTo>
                    <a:pt x="29" y="389"/>
                  </a:lnTo>
                  <a:lnTo>
                    <a:pt x="24" y="447"/>
                  </a:lnTo>
                  <a:lnTo>
                    <a:pt x="19" y="506"/>
                  </a:lnTo>
                  <a:lnTo>
                    <a:pt x="14" y="564"/>
                  </a:lnTo>
                  <a:lnTo>
                    <a:pt x="7" y="622"/>
                  </a:lnTo>
                  <a:lnTo>
                    <a:pt x="0" y="676"/>
                  </a:lnTo>
                  <a:lnTo>
                    <a:pt x="0" y="900"/>
                  </a:lnTo>
                  <a:lnTo>
                    <a:pt x="22" y="1026"/>
                  </a:lnTo>
                  <a:lnTo>
                    <a:pt x="15" y="1165"/>
                  </a:lnTo>
                  <a:lnTo>
                    <a:pt x="9" y="1223"/>
                  </a:lnTo>
                  <a:lnTo>
                    <a:pt x="9" y="1274"/>
                  </a:lnTo>
                  <a:lnTo>
                    <a:pt x="14" y="1319"/>
                  </a:lnTo>
                  <a:lnTo>
                    <a:pt x="25" y="1360"/>
                  </a:lnTo>
                  <a:lnTo>
                    <a:pt x="41" y="1398"/>
                  </a:lnTo>
                  <a:lnTo>
                    <a:pt x="61" y="1428"/>
                  </a:lnTo>
                  <a:lnTo>
                    <a:pt x="87" y="1454"/>
                  </a:lnTo>
                  <a:lnTo>
                    <a:pt x="115" y="1476"/>
                  </a:lnTo>
                  <a:lnTo>
                    <a:pt x="146" y="1494"/>
                  </a:lnTo>
                  <a:lnTo>
                    <a:pt x="178" y="1510"/>
                  </a:lnTo>
                  <a:lnTo>
                    <a:pt x="216" y="1523"/>
                  </a:lnTo>
                  <a:lnTo>
                    <a:pt x="253" y="1535"/>
                  </a:lnTo>
                  <a:lnTo>
                    <a:pt x="294" y="1544"/>
                  </a:lnTo>
                  <a:lnTo>
                    <a:pt x="336" y="1552"/>
                  </a:lnTo>
                  <a:lnTo>
                    <a:pt x="380" y="1559"/>
                  </a:lnTo>
                  <a:lnTo>
                    <a:pt x="424" y="1564"/>
                  </a:lnTo>
                  <a:lnTo>
                    <a:pt x="470" y="1567"/>
                  </a:lnTo>
                  <a:lnTo>
                    <a:pt x="516" y="1571"/>
                  </a:lnTo>
                  <a:lnTo>
                    <a:pt x="564" y="1572"/>
                  </a:lnTo>
                  <a:lnTo>
                    <a:pt x="609" y="1574"/>
                  </a:lnTo>
                  <a:lnTo>
                    <a:pt x="655" y="1574"/>
                  </a:lnTo>
                  <a:lnTo>
                    <a:pt x="701" y="1574"/>
                  </a:lnTo>
                  <a:lnTo>
                    <a:pt x="745" y="1574"/>
                  </a:lnTo>
                  <a:lnTo>
                    <a:pt x="789" y="1574"/>
                  </a:lnTo>
                  <a:lnTo>
                    <a:pt x="1112" y="1391"/>
                  </a:lnTo>
                  <a:lnTo>
                    <a:pt x="732" y="900"/>
                  </a:lnTo>
                  <a:lnTo>
                    <a:pt x="703" y="542"/>
                  </a:lnTo>
                  <a:lnTo>
                    <a:pt x="638" y="252"/>
                  </a:lnTo>
                  <a:lnTo>
                    <a:pt x="584" y="116"/>
                  </a:lnTo>
                  <a:lnTo>
                    <a:pt x="643" y="391"/>
                  </a:lnTo>
                  <a:lnTo>
                    <a:pt x="581" y="391"/>
                  </a:lnTo>
                  <a:lnTo>
                    <a:pt x="530" y="279"/>
                  </a:lnTo>
                  <a:lnTo>
                    <a:pt x="499" y="172"/>
                  </a:lnTo>
                  <a:lnTo>
                    <a:pt x="441" y="121"/>
                  </a:lnTo>
                  <a:lnTo>
                    <a:pt x="492" y="241"/>
                  </a:lnTo>
                  <a:lnTo>
                    <a:pt x="519" y="391"/>
                  </a:lnTo>
                  <a:lnTo>
                    <a:pt x="536" y="457"/>
                  </a:lnTo>
                  <a:lnTo>
                    <a:pt x="547" y="511"/>
                  </a:lnTo>
                  <a:lnTo>
                    <a:pt x="552" y="555"/>
                  </a:lnTo>
                  <a:lnTo>
                    <a:pt x="552" y="595"/>
                  </a:lnTo>
                  <a:lnTo>
                    <a:pt x="545" y="634"/>
                  </a:lnTo>
                  <a:lnTo>
                    <a:pt x="531" y="678"/>
                  </a:lnTo>
                  <a:lnTo>
                    <a:pt x="513" y="730"/>
                  </a:lnTo>
                  <a:lnTo>
                    <a:pt x="489" y="795"/>
                  </a:lnTo>
                  <a:lnTo>
                    <a:pt x="299" y="900"/>
                  </a:lnTo>
                  <a:lnTo>
                    <a:pt x="175" y="875"/>
                  </a:lnTo>
                  <a:lnTo>
                    <a:pt x="48" y="724"/>
                  </a:lnTo>
                  <a:lnTo>
                    <a:pt x="63" y="471"/>
                  </a:lnTo>
                  <a:lnTo>
                    <a:pt x="70" y="403"/>
                  </a:lnTo>
                  <a:lnTo>
                    <a:pt x="76" y="340"/>
                  </a:lnTo>
                  <a:lnTo>
                    <a:pt x="83" y="282"/>
                  </a:lnTo>
                  <a:lnTo>
                    <a:pt x="90" y="231"/>
                  </a:lnTo>
                  <a:lnTo>
                    <a:pt x="100" y="185"/>
                  </a:lnTo>
                  <a:lnTo>
                    <a:pt x="112" y="145"/>
                  </a:lnTo>
                  <a:lnTo>
                    <a:pt x="129" y="112"/>
                  </a:lnTo>
                  <a:lnTo>
                    <a:pt x="151" y="85"/>
                  </a:lnTo>
                  <a:lnTo>
                    <a:pt x="170" y="70"/>
                  </a:lnTo>
                  <a:lnTo>
                    <a:pt x="194" y="58"/>
                  </a:lnTo>
                  <a:lnTo>
                    <a:pt x="219" y="50"/>
                  </a:lnTo>
                  <a:lnTo>
                    <a:pt x="250" y="44"/>
                  </a:lnTo>
                  <a:lnTo>
                    <a:pt x="285" y="43"/>
                  </a:lnTo>
                  <a:lnTo>
                    <a:pt x="324" y="44"/>
                  </a:lnTo>
                  <a:lnTo>
                    <a:pt x="368" y="50"/>
                  </a:lnTo>
                  <a:lnTo>
                    <a:pt x="418" y="58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7" name="Freeform 197"/>
            <p:cNvSpPr>
              <a:spLocks noChangeAspect="1"/>
            </p:cNvSpPr>
            <p:nvPr/>
          </p:nvSpPr>
          <p:spPr bwMode="auto">
            <a:xfrm>
              <a:off x="1553" y="1518"/>
              <a:ext cx="1138" cy="1716"/>
            </a:xfrm>
            <a:custGeom>
              <a:avLst/>
              <a:gdLst>
                <a:gd name="T0" fmla="*/ 0 w 2276"/>
                <a:gd name="T1" fmla="*/ 1714 h 3433"/>
                <a:gd name="T2" fmla="*/ 948 w 2276"/>
                <a:gd name="T3" fmla="*/ 0 h 3433"/>
                <a:gd name="T4" fmla="*/ 1138 w 2276"/>
                <a:gd name="T5" fmla="*/ 0 h 3433"/>
                <a:gd name="T6" fmla="*/ 1138 w 2276"/>
                <a:gd name="T7" fmla="*/ 1716 h 3433"/>
                <a:gd name="T8" fmla="*/ 0 w 2276"/>
                <a:gd name="T9" fmla="*/ 1714 h 34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76"/>
                <a:gd name="T16" fmla="*/ 0 h 3433"/>
                <a:gd name="T17" fmla="*/ 2276 w 2276"/>
                <a:gd name="T18" fmla="*/ 3433 h 34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76" h="3433">
                  <a:moveTo>
                    <a:pt x="0" y="3428"/>
                  </a:moveTo>
                  <a:lnTo>
                    <a:pt x="1897" y="0"/>
                  </a:lnTo>
                  <a:lnTo>
                    <a:pt x="2276" y="0"/>
                  </a:lnTo>
                  <a:lnTo>
                    <a:pt x="2276" y="3433"/>
                  </a:lnTo>
                  <a:lnTo>
                    <a:pt x="0" y="3428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8" name="Freeform 198"/>
            <p:cNvSpPr>
              <a:spLocks noChangeAspect="1"/>
            </p:cNvSpPr>
            <p:nvPr/>
          </p:nvSpPr>
          <p:spPr bwMode="auto">
            <a:xfrm>
              <a:off x="1959" y="1518"/>
              <a:ext cx="672" cy="1715"/>
            </a:xfrm>
            <a:custGeom>
              <a:avLst/>
              <a:gdLst>
                <a:gd name="T0" fmla="*/ 624 w 1342"/>
                <a:gd name="T1" fmla="*/ 0 h 3431"/>
                <a:gd name="T2" fmla="*/ 0 w 1342"/>
                <a:gd name="T3" fmla="*/ 1715 h 3431"/>
                <a:gd name="T4" fmla="*/ 548 w 1342"/>
                <a:gd name="T5" fmla="*/ 1715 h 3431"/>
                <a:gd name="T6" fmla="*/ 672 w 1342"/>
                <a:gd name="T7" fmla="*/ 0 h 3431"/>
                <a:gd name="T8" fmla="*/ 624 w 1342"/>
                <a:gd name="T9" fmla="*/ 0 h 34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2"/>
                <a:gd name="T16" fmla="*/ 0 h 3431"/>
                <a:gd name="T17" fmla="*/ 1342 w 1342"/>
                <a:gd name="T18" fmla="*/ 3431 h 34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2" h="3431">
                  <a:moveTo>
                    <a:pt x="1246" y="0"/>
                  </a:moveTo>
                  <a:lnTo>
                    <a:pt x="0" y="3431"/>
                  </a:lnTo>
                  <a:lnTo>
                    <a:pt x="1095" y="3431"/>
                  </a:lnTo>
                  <a:lnTo>
                    <a:pt x="1342" y="0"/>
                  </a:lnTo>
                  <a:lnTo>
                    <a:pt x="1246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9" name="Freeform 199"/>
            <p:cNvSpPr>
              <a:spLocks noChangeAspect="1"/>
            </p:cNvSpPr>
            <p:nvPr/>
          </p:nvSpPr>
          <p:spPr bwMode="auto">
            <a:xfrm>
              <a:off x="1505" y="2029"/>
              <a:ext cx="249" cy="235"/>
            </a:xfrm>
            <a:custGeom>
              <a:avLst/>
              <a:gdLst>
                <a:gd name="T0" fmla="*/ 244 w 497"/>
                <a:gd name="T1" fmla="*/ 87 h 468"/>
                <a:gd name="T2" fmla="*/ 179 w 497"/>
                <a:gd name="T3" fmla="*/ 15 h 468"/>
                <a:gd name="T4" fmla="*/ 158 w 497"/>
                <a:gd name="T5" fmla="*/ 0 h 468"/>
                <a:gd name="T6" fmla="*/ 120 w 497"/>
                <a:gd name="T7" fmla="*/ 4 h 468"/>
                <a:gd name="T8" fmla="*/ 101 w 497"/>
                <a:gd name="T9" fmla="*/ 10 h 468"/>
                <a:gd name="T10" fmla="*/ 85 w 497"/>
                <a:gd name="T11" fmla="*/ 19 h 468"/>
                <a:gd name="T12" fmla="*/ 71 w 497"/>
                <a:gd name="T13" fmla="*/ 29 h 468"/>
                <a:gd name="T14" fmla="*/ 59 w 497"/>
                <a:gd name="T15" fmla="*/ 40 h 468"/>
                <a:gd name="T16" fmla="*/ 49 w 497"/>
                <a:gd name="T17" fmla="*/ 53 h 468"/>
                <a:gd name="T18" fmla="*/ 40 w 497"/>
                <a:gd name="T19" fmla="*/ 65 h 468"/>
                <a:gd name="T20" fmla="*/ 33 w 497"/>
                <a:gd name="T21" fmla="*/ 77 h 468"/>
                <a:gd name="T22" fmla="*/ 26 w 497"/>
                <a:gd name="T23" fmla="*/ 88 h 468"/>
                <a:gd name="T24" fmla="*/ 10 w 497"/>
                <a:gd name="T25" fmla="*/ 125 h 468"/>
                <a:gd name="T26" fmla="*/ 2 w 497"/>
                <a:gd name="T27" fmla="*/ 165 h 468"/>
                <a:gd name="T28" fmla="*/ 0 w 497"/>
                <a:gd name="T29" fmla="*/ 219 h 468"/>
                <a:gd name="T30" fmla="*/ 13 w 497"/>
                <a:gd name="T31" fmla="*/ 235 h 468"/>
                <a:gd name="T32" fmla="*/ 21 w 497"/>
                <a:gd name="T33" fmla="*/ 235 h 468"/>
                <a:gd name="T34" fmla="*/ 72 w 497"/>
                <a:gd name="T35" fmla="*/ 176 h 468"/>
                <a:gd name="T36" fmla="*/ 106 w 497"/>
                <a:gd name="T37" fmla="*/ 166 h 468"/>
                <a:gd name="T38" fmla="*/ 134 w 497"/>
                <a:gd name="T39" fmla="*/ 171 h 468"/>
                <a:gd name="T40" fmla="*/ 157 w 497"/>
                <a:gd name="T41" fmla="*/ 162 h 468"/>
                <a:gd name="T42" fmla="*/ 185 w 497"/>
                <a:gd name="T43" fmla="*/ 143 h 468"/>
                <a:gd name="T44" fmla="*/ 249 w 497"/>
                <a:gd name="T45" fmla="*/ 94 h 468"/>
                <a:gd name="T46" fmla="*/ 244 w 497"/>
                <a:gd name="T47" fmla="*/ 87 h 46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97"/>
                <a:gd name="T73" fmla="*/ 0 h 468"/>
                <a:gd name="T74" fmla="*/ 497 w 497"/>
                <a:gd name="T75" fmla="*/ 468 h 46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97" h="468">
                  <a:moveTo>
                    <a:pt x="487" y="173"/>
                  </a:moveTo>
                  <a:lnTo>
                    <a:pt x="358" y="29"/>
                  </a:lnTo>
                  <a:lnTo>
                    <a:pt x="315" y="0"/>
                  </a:lnTo>
                  <a:lnTo>
                    <a:pt x="239" y="7"/>
                  </a:lnTo>
                  <a:lnTo>
                    <a:pt x="202" y="20"/>
                  </a:lnTo>
                  <a:lnTo>
                    <a:pt x="169" y="37"/>
                  </a:lnTo>
                  <a:lnTo>
                    <a:pt x="142" y="58"/>
                  </a:lnTo>
                  <a:lnTo>
                    <a:pt x="118" y="80"/>
                  </a:lnTo>
                  <a:lnTo>
                    <a:pt x="98" y="105"/>
                  </a:lnTo>
                  <a:lnTo>
                    <a:pt x="79" y="129"/>
                  </a:lnTo>
                  <a:lnTo>
                    <a:pt x="66" y="153"/>
                  </a:lnTo>
                  <a:lnTo>
                    <a:pt x="52" y="175"/>
                  </a:lnTo>
                  <a:lnTo>
                    <a:pt x="20" y="249"/>
                  </a:lnTo>
                  <a:lnTo>
                    <a:pt x="3" y="329"/>
                  </a:lnTo>
                  <a:lnTo>
                    <a:pt x="0" y="436"/>
                  </a:lnTo>
                  <a:lnTo>
                    <a:pt x="25" y="468"/>
                  </a:lnTo>
                  <a:lnTo>
                    <a:pt x="42" y="468"/>
                  </a:lnTo>
                  <a:lnTo>
                    <a:pt x="144" y="351"/>
                  </a:lnTo>
                  <a:lnTo>
                    <a:pt x="212" y="331"/>
                  </a:lnTo>
                  <a:lnTo>
                    <a:pt x="268" y="341"/>
                  </a:lnTo>
                  <a:lnTo>
                    <a:pt x="314" y="322"/>
                  </a:lnTo>
                  <a:lnTo>
                    <a:pt x="370" y="285"/>
                  </a:lnTo>
                  <a:lnTo>
                    <a:pt x="497" y="188"/>
                  </a:lnTo>
                  <a:lnTo>
                    <a:pt x="487" y="173"/>
                  </a:lnTo>
                  <a:close/>
                </a:path>
              </a:pathLst>
            </a:custGeom>
            <a:solidFill>
              <a:srgbClr val="91AF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0" name="Freeform 200"/>
            <p:cNvSpPr>
              <a:spLocks noChangeAspect="1"/>
            </p:cNvSpPr>
            <p:nvPr/>
          </p:nvSpPr>
          <p:spPr bwMode="auto">
            <a:xfrm>
              <a:off x="1502" y="2036"/>
              <a:ext cx="220" cy="229"/>
            </a:xfrm>
            <a:custGeom>
              <a:avLst/>
              <a:gdLst>
                <a:gd name="T0" fmla="*/ 111 w 439"/>
                <a:gd name="T1" fmla="*/ 6 h 457"/>
                <a:gd name="T2" fmla="*/ 52 w 439"/>
                <a:gd name="T3" fmla="*/ 43 h 457"/>
                <a:gd name="T4" fmla="*/ 10 w 439"/>
                <a:gd name="T5" fmla="*/ 129 h 457"/>
                <a:gd name="T6" fmla="*/ 8 w 439"/>
                <a:gd name="T7" fmla="*/ 143 h 457"/>
                <a:gd name="T8" fmla="*/ 4 w 439"/>
                <a:gd name="T9" fmla="*/ 156 h 457"/>
                <a:gd name="T10" fmla="*/ 2 w 439"/>
                <a:gd name="T11" fmla="*/ 169 h 457"/>
                <a:gd name="T12" fmla="*/ 0 w 439"/>
                <a:gd name="T13" fmla="*/ 183 h 457"/>
                <a:gd name="T14" fmla="*/ 0 w 439"/>
                <a:gd name="T15" fmla="*/ 196 h 457"/>
                <a:gd name="T16" fmla="*/ 4 w 439"/>
                <a:gd name="T17" fmla="*/ 208 h 457"/>
                <a:gd name="T18" fmla="*/ 9 w 439"/>
                <a:gd name="T19" fmla="*/ 219 h 457"/>
                <a:gd name="T20" fmla="*/ 19 w 439"/>
                <a:gd name="T21" fmla="*/ 229 h 457"/>
                <a:gd name="T22" fmla="*/ 52 w 439"/>
                <a:gd name="T23" fmla="*/ 201 h 457"/>
                <a:gd name="T24" fmla="*/ 76 w 439"/>
                <a:gd name="T25" fmla="*/ 162 h 457"/>
                <a:gd name="T26" fmla="*/ 88 w 439"/>
                <a:gd name="T27" fmla="*/ 126 h 457"/>
                <a:gd name="T28" fmla="*/ 95 w 439"/>
                <a:gd name="T29" fmla="*/ 97 h 457"/>
                <a:gd name="T30" fmla="*/ 133 w 439"/>
                <a:gd name="T31" fmla="*/ 37 h 457"/>
                <a:gd name="T32" fmla="*/ 105 w 439"/>
                <a:gd name="T33" fmla="*/ 101 h 457"/>
                <a:gd name="T34" fmla="*/ 89 w 439"/>
                <a:gd name="T35" fmla="*/ 162 h 457"/>
                <a:gd name="T36" fmla="*/ 111 w 439"/>
                <a:gd name="T37" fmla="*/ 153 h 457"/>
                <a:gd name="T38" fmla="*/ 161 w 439"/>
                <a:gd name="T39" fmla="*/ 116 h 457"/>
                <a:gd name="T40" fmla="*/ 143 w 439"/>
                <a:gd name="T41" fmla="*/ 143 h 457"/>
                <a:gd name="T42" fmla="*/ 132 w 439"/>
                <a:gd name="T43" fmla="*/ 157 h 457"/>
                <a:gd name="T44" fmla="*/ 153 w 439"/>
                <a:gd name="T45" fmla="*/ 147 h 457"/>
                <a:gd name="T46" fmla="*/ 211 w 439"/>
                <a:gd name="T47" fmla="*/ 115 h 457"/>
                <a:gd name="T48" fmla="*/ 220 w 439"/>
                <a:gd name="T49" fmla="*/ 91 h 457"/>
                <a:gd name="T50" fmla="*/ 183 w 439"/>
                <a:gd name="T51" fmla="*/ 51 h 457"/>
                <a:gd name="T52" fmla="*/ 161 w 439"/>
                <a:gd name="T53" fmla="*/ 27 h 457"/>
                <a:gd name="T54" fmla="*/ 143 w 439"/>
                <a:gd name="T55" fmla="*/ 16 h 457"/>
                <a:gd name="T56" fmla="*/ 124 w 439"/>
                <a:gd name="T57" fmla="*/ 26 h 457"/>
                <a:gd name="T58" fmla="*/ 132 w 439"/>
                <a:gd name="T59" fmla="*/ 14 h 457"/>
                <a:gd name="T60" fmla="*/ 150 w 439"/>
                <a:gd name="T61" fmla="*/ 14 h 457"/>
                <a:gd name="T62" fmla="*/ 165 w 439"/>
                <a:gd name="T63" fmla="*/ 16 h 457"/>
                <a:gd name="T64" fmla="*/ 154 w 439"/>
                <a:gd name="T65" fmla="*/ 0 h 457"/>
                <a:gd name="T66" fmla="*/ 111 w 439"/>
                <a:gd name="T67" fmla="*/ 6 h 45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39"/>
                <a:gd name="T103" fmla="*/ 0 h 457"/>
                <a:gd name="T104" fmla="*/ 439 w 439"/>
                <a:gd name="T105" fmla="*/ 457 h 45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39" h="457">
                  <a:moveTo>
                    <a:pt x="222" y="11"/>
                  </a:moveTo>
                  <a:lnTo>
                    <a:pt x="103" y="85"/>
                  </a:lnTo>
                  <a:lnTo>
                    <a:pt x="20" y="258"/>
                  </a:lnTo>
                  <a:lnTo>
                    <a:pt x="15" y="286"/>
                  </a:lnTo>
                  <a:lnTo>
                    <a:pt x="8" y="311"/>
                  </a:lnTo>
                  <a:lnTo>
                    <a:pt x="3" y="338"/>
                  </a:lnTo>
                  <a:lnTo>
                    <a:pt x="0" y="365"/>
                  </a:lnTo>
                  <a:lnTo>
                    <a:pt x="0" y="391"/>
                  </a:lnTo>
                  <a:lnTo>
                    <a:pt x="7" y="415"/>
                  </a:lnTo>
                  <a:lnTo>
                    <a:pt x="18" y="437"/>
                  </a:lnTo>
                  <a:lnTo>
                    <a:pt x="37" y="457"/>
                  </a:lnTo>
                  <a:lnTo>
                    <a:pt x="103" y="401"/>
                  </a:lnTo>
                  <a:lnTo>
                    <a:pt x="151" y="323"/>
                  </a:lnTo>
                  <a:lnTo>
                    <a:pt x="176" y="252"/>
                  </a:lnTo>
                  <a:lnTo>
                    <a:pt x="190" y="194"/>
                  </a:lnTo>
                  <a:lnTo>
                    <a:pt x="265" y="73"/>
                  </a:lnTo>
                  <a:lnTo>
                    <a:pt x="209" y="202"/>
                  </a:lnTo>
                  <a:lnTo>
                    <a:pt x="178" y="323"/>
                  </a:lnTo>
                  <a:lnTo>
                    <a:pt x="222" y="306"/>
                  </a:lnTo>
                  <a:lnTo>
                    <a:pt x="322" y="231"/>
                  </a:lnTo>
                  <a:lnTo>
                    <a:pt x="285" y="286"/>
                  </a:lnTo>
                  <a:lnTo>
                    <a:pt x="263" y="313"/>
                  </a:lnTo>
                  <a:lnTo>
                    <a:pt x="305" y="294"/>
                  </a:lnTo>
                  <a:lnTo>
                    <a:pt x="421" y="230"/>
                  </a:lnTo>
                  <a:lnTo>
                    <a:pt x="439" y="182"/>
                  </a:lnTo>
                  <a:lnTo>
                    <a:pt x="366" y="101"/>
                  </a:lnTo>
                  <a:lnTo>
                    <a:pt x="322" y="53"/>
                  </a:lnTo>
                  <a:lnTo>
                    <a:pt x="285" y="31"/>
                  </a:lnTo>
                  <a:lnTo>
                    <a:pt x="248" y="51"/>
                  </a:lnTo>
                  <a:lnTo>
                    <a:pt x="263" y="28"/>
                  </a:lnTo>
                  <a:lnTo>
                    <a:pt x="300" y="28"/>
                  </a:lnTo>
                  <a:lnTo>
                    <a:pt x="329" y="31"/>
                  </a:lnTo>
                  <a:lnTo>
                    <a:pt x="307" y="0"/>
                  </a:lnTo>
                  <a:lnTo>
                    <a:pt x="222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1" name="Freeform 201"/>
            <p:cNvSpPr>
              <a:spLocks noChangeAspect="1"/>
            </p:cNvSpPr>
            <p:nvPr/>
          </p:nvSpPr>
          <p:spPr bwMode="auto">
            <a:xfrm>
              <a:off x="1911" y="2703"/>
              <a:ext cx="132" cy="112"/>
            </a:xfrm>
            <a:custGeom>
              <a:avLst/>
              <a:gdLst>
                <a:gd name="T0" fmla="*/ 0 w 263"/>
                <a:gd name="T1" fmla="*/ 69 h 222"/>
                <a:gd name="T2" fmla="*/ 10 w 263"/>
                <a:gd name="T3" fmla="*/ 10 h 222"/>
                <a:gd name="T4" fmla="*/ 51 w 263"/>
                <a:gd name="T5" fmla="*/ 30 h 222"/>
                <a:gd name="T6" fmla="*/ 69 w 263"/>
                <a:gd name="T7" fmla="*/ 30 h 222"/>
                <a:gd name="T8" fmla="*/ 92 w 263"/>
                <a:gd name="T9" fmla="*/ 0 h 222"/>
                <a:gd name="T10" fmla="*/ 112 w 263"/>
                <a:gd name="T11" fmla="*/ 41 h 222"/>
                <a:gd name="T12" fmla="*/ 126 w 263"/>
                <a:gd name="T13" fmla="*/ 38 h 222"/>
                <a:gd name="T14" fmla="*/ 132 w 263"/>
                <a:gd name="T15" fmla="*/ 66 h 222"/>
                <a:gd name="T16" fmla="*/ 132 w 263"/>
                <a:gd name="T17" fmla="*/ 112 h 222"/>
                <a:gd name="T18" fmla="*/ 0 w 263"/>
                <a:gd name="T19" fmla="*/ 112 h 222"/>
                <a:gd name="T20" fmla="*/ 0 w 263"/>
                <a:gd name="T21" fmla="*/ 69 h 2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3"/>
                <a:gd name="T34" fmla="*/ 0 h 222"/>
                <a:gd name="T35" fmla="*/ 263 w 263"/>
                <a:gd name="T36" fmla="*/ 222 h 2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3" h="222">
                  <a:moveTo>
                    <a:pt x="0" y="136"/>
                  </a:moveTo>
                  <a:lnTo>
                    <a:pt x="20" y="19"/>
                  </a:lnTo>
                  <a:lnTo>
                    <a:pt x="102" y="59"/>
                  </a:lnTo>
                  <a:lnTo>
                    <a:pt x="137" y="59"/>
                  </a:lnTo>
                  <a:lnTo>
                    <a:pt x="183" y="0"/>
                  </a:lnTo>
                  <a:lnTo>
                    <a:pt x="224" y="81"/>
                  </a:lnTo>
                  <a:lnTo>
                    <a:pt x="251" y="76"/>
                  </a:lnTo>
                  <a:lnTo>
                    <a:pt x="263" y="131"/>
                  </a:lnTo>
                  <a:lnTo>
                    <a:pt x="263" y="222"/>
                  </a:lnTo>
                  <a:lnTo>
                    <a:pt x="0" y="222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" name="Freeform 202"/>
            <p:cNvSpPr>
              <a:spLocks noChangeAspect="1"/>
            </p:cNvSpPr>
            <p:nvPr/>
          </p:nvSpPr>
          <p:spPr bwMode="auto">
            <a:xfrm>
              <a:off x="2243" y="2707"/>
              <a:ext cx="142" cy="115"/>
            </a:xfrm>
            <a:custGeom>
              <a:avLst/>
              <a:gdLst>
                <a:gd name="T0" fmla="*/ 0 w 283"/>
                <a:gd name="T1" fmla="*/ 70 h 231"/>
                <a:gd name="T2" fmla="*/ 10 w 283"/>
                <a:gd name="T3" fmla="*/ 10 h 231"/>
                <a:gd name="T4" fmla="*/ 52 w 283"/>
                <a:gd name="T5" fmla="*/ 31 h 231"/>
                <a:gd name="T6" fmla="*/ 70 w 283"/>
                <a:gd name="T7" fmla="*/ 31 h 231"/>
                <a:gd name="T8" fmla="*/ 94 w 283"/>
                <a:gd name="T9" fmla="*/ 0 h 231"/>
                <a:gd name="T10" fmla="*/ 116 w 283"/>
                <a:gd name="T11" fmla="*/ 42 h 231"/>
                <a:gd name="T12" fmla="*/ 142 w 283"/>
                <a:gd name="T13" fmla="*/ 37 h 231"/>
                <a:gd name="T14" fmla="*/ 137 w 283"/>
                <a:gd name="T15" fmla="*/ 67 h 231"/>
                <a:gd name="T16" fmla="*/ 137 w 283"/>
                <a:gd name="T17" fmla="*/ 115 h 231"/>
                <a:gd name="T18" fmla="*/ 0 w 283"/>
                <a:gd name="T19" fmla="*/ 115 h 231"/>
                <a:gd name="T20" fmla="*/ 0 w 283"/>
                <a:gd name="T21" fmla="*/ 70 h 2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3"/>
                <a:gd name="T34" fmla="*/ 0 h 231"/>
                <a:gd name="T35" fmla="*/ 283 w 283"/>
                <a:gd name="T36" fmla="*/ 231 h 2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3" h="231">
                  <a:moveTo>
                    <a:pt x="0" y="141"/>
                  </a:moveTo>
                  <a:lnTo>
                    <a:pt x="20" y="20"/>
                  </a:lnTo>
                  <a:lnTo>
                    <a:pt x="103" y="62"/>
                  </a:lnTo>
                  <a:lnTo>
                    <a:pt x="139" y="62"/>
                  </a:lnTo>
                  <a:lnTo>
                    <a:pt x="188" y="0"/>
                  </a:lnTo>
                  <a:lnTo>
                    <a:pt x="231" y="85"/>
                  </a:lnTo>
                  <a:lnTo>
                    <a:pt x="283" y="74"/>
                  </a:lnTo>
                  <a:lnTo>
                    <a:pt x="273" y="135"/>
                  </a:lnTo>
                  <a:lnTo>
                    <a:pt x="273" y="231"/>
                  </a:lnTo>
                  <a:lnTo>
                    <a:pt x="0" y="231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3" name="Freeform 203"/>
            <p:cNvSpPr>
              <a:spLocks noChangeAspect="1"/>
            </p:cNvSpPr>
            <p:nvPr/>
          </p:nvSpPr>
          <p:spPr bwMode="auto">
            <a:xfrm>
              <a:off x="2080" y="3135"/>
              <a:ext cx="141" cy="96"/>
            </a:xfrm>
            <a:custGeom>
              <a:avLst/>
              <a:gdLst>
                <a:gd name="T0" fmla="*/ 0 w 282"/>
                <a:gd name="T1" fmla="*/ 72 h 194"/>
                <a:gd name="T2" fmla="*/ 11 w 282"/>
                <a:gd name="T3" fmla="*/ 11 h 194"/>
                <a:gd name="T4" fmla="*/ 51 w 282"/>
                <a:gd name="T5" fmla="*/ 32 h 194"/>
                <a:gd name="T6" fmla="*/ 70 w 282"/>
                <a:gd name="T7" fmla="*/ 32 h 194"/>
                <a:gd name="T8" fmla="*/ 93 w 282"/>
                <a:gd name="T9" fmla="*/ 0 h 194"/>
                <a:gd name="T10" fmla="*/ 114 w 282"/>
                <a:gd name="T11" fmla="*/ 42 h 194"/>
                <a:gd name="T12" fmla="*/ 141 w 282"/>
                <a:gd name="T13" fmla="*/ 37 h 194"/>
                <a:gd name="T14" fmla="*/ 136 w 282"/>
                <a:gd name="T15" fmla="*/ 68 h 194"/>
                <a:gd name="T16" fmla="*/ 136 w 282"/>
                <a:gd name="T17" fmla="*/ 96 h 194"/>
                <a:gd name="T18" fmla="*/ 0 w 282"/>
                <a:gd name="T19" fmla="*/ 95 h 194"/>
                <a:gd name="T20" fmla="*/ 0 w 282"/>
                <a:gd name="T21" fmla="*/ 72 h 1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2"/>
                <a:gd name="T34" fmla="*/ 0 h 194"/>
                <a:gd name="T35" fmla="*/ 282 w 282"/>
                <a:gd name="T36" fmla="*/ 194 h 19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2" h="194">
                  <a:moveTo>
                    <a:pt x="0" y="145"/>
                  </a:moveTo>
                  <a:lnTo>
                    <a:pt x="22" y="22"/>
                  </a:lnTo>
                  <a:lnTo>
                    <a:pt x="103" y="65"/>
                  </a:lnTo>
                  <a:lnTo>
                    <a:pt x="139" y="65"/>
                  </a:lnTo>
                  <a:lnTo>
                    <a:pt x="187" y="0"/>
                  </a:lnTo>
                  <a:lnTo>
                    <a:pt x="229" y="85"/>
                  </a:lnTo>
                  <a:lnTo>
                    <a:pt x="282" y="75"/>
                  </a:lnTo>
                  <a:lnTo>
                    <a:pt x="271" y="138"/>
                  </a:lnTo>
                  <a:lnTo>
                    <a:pt x="271" y="194"/>
                  </a:lnTo>
                  <a:lnTo>
                    <a:pt x="0" y="192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4" name="Freeform 204"/>
            <p:cNvSpPr>
              <a:spLocks noChangeAspect="1"/>
            </p:cNvSpPr>
            <p:nvPr/>
          </p:nvSpPr>
          <p:spPr bwMode="auto">
            <a:xfrm>
              <a:off x="2312" y="2339"/>
              <a:ext cx="102" cy="81"/>
            </a:xfrm>
            <a:custGeom>
              <a:avLst/>
              <a:gdLst>
                <a:gd name="T0" fmla="*/ 0 w 204"/>
                <a:gd name="T1" fmla="*/ 50 h 161"/>
                <a:gd name="T2" fmla="*/ 9 w 204"/>
                <a:gd name="T3" fmla="*/ 8 h 161"/>
                <a:gd name="T4" fmla="*/ 38 w 204"/>
                <a:gd name="T5" fmla="*/ 21 h 161"/>
                <a:gd name="T6" fmla="*/ 51 w 204"/>
                <a:gd name="T7" fmla="*/ 21 h 161"/>
                <a:gd name="T8" fmla="*/ 68 w 204"/>
                <a:gd name="T9" fmla="*/ 0 h 161"/>
                <a:gd name="T10" fmla="*/ 83 w 204"/>
                <a:gd name="T11" fmla="*/ 29 h 161"/>
                <a:gd name="T12" fmla="*/ 102 w 204"/>
                <a:gd name="T13" fmla="*/ 25 h 161"/>
                <a:gd name="T14" fmla="*/ 98 w 204"/>
                <a:gd name="T15" fmla="*/ 48 h 161"/>
                <a:gd name="T16" fmla="*/ 98 w 204"/>
                <a:gd name="T17" fmla="*/ 81 h 161"/>
                <a:gd name="T18" fmla="*/ 1 w 204"/>
                <a:gd name="T19" fmla="*/ 81 h 161"/>
                <a:gd name="T20" fmla="*/ 0 w 204"/>
                <a:gd name="T21" fmla="*/ 50 h 1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4"/>
                <a:gd name="T34" fmla="*/ 0 h 161"/>
                <a:gd name="T35" fmla="*/ 204 w 204"/>
                <a:gd name="T36" fmla="*/ 161 h 1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4" h="161">
                  <a:moveTo>
                    <a:pt x="0" y="100"/>
                  </a:moveTo>
                  <a:lnTo>
                    <a:pt x="17" y="15"/>
                  </a:lnTo>
                  <a:lnTo>
                    <a:pt x="76" y="42"/>
                  </a:lnTo>
                  <a:lnTo>
                    <a:pt x="102" y="42"/>
                  </a:lnTo>
                  <a:lnTo>
                    <a:pt x="136" y="0"/>
                  </a:lnTo>
                  <a:lnTo>
                    <a:pt x="166" y="57"/>
                  </a:lnTo>
                  <a:lnTo>
                    <a:pt x="204" y="50"/>
                  </a:lnTo>
                  <a:lnTo>
                    <a:pt x="195" y="95"/>
                  </a:lnTo>
                  <a:lnTo>
                    <a:pt x="195" y="161"/>
                  </a:lnTo>
                  <a:lnTo>
                    <a:pt x="2" y="161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5" name="Freeform 205"/>
            <p:cNvSpPr>
              <a:spLocks noChangeAspect="1"/>
            </p:cNvSpPr>
            <p:nvPr/>
          </p:nvSpPr>
          <p:spPr bwMode="auto">
            <a:xfrm>
              <a:off x="2502" y="1759"/>
              <a:ext cx="63" cy="51"/>
            </a:xfrm>
            <a:custGeom>
              <a:avLst/>
              <a:gdLst>
                <a:gd name="T0" fmla="*/ 0 w 126"/>
                <a:gd name="T1" fmla="*/ 32 h 102"/>
                <a:gd name="T2" fmla="*/ 6 w 126"/>
                <a:gd name="T3" fmla="*/ 5 h 102"/>
                <a:gd name="T4" fmla="*/ 24 w 126"/>
                <a:gd name="T5" fmla="*/ 15 h 102"/>
                <a:gd name="T6" fmla="*/ 32 w 126"/>
                <a:gd name="T7" fmla="*/ 15 h 102"/>
                <a:gd name="T8" fmla="*/ 43 w 126"/>
                <a:gd name="T9" fmla="*/ 0 h 102"/>
                <a:gd name="T10" fmla="*/ 51 w 126"/>
                <a:gd name="T11" fmla="*/ 19 h 102"/>
                <a:gd name="T12" fmla="*/ 63 w 126"/>
                <a:gd name="T13" fmla="*/ 16 h 102"/>
                <a:gd name="T14" fmla="*/ 61 w 126"/>
                <a:gd name="T15" fmla="*/ 31 h 102"/>
                <a:gd name="T16" fmla="*/ 61 w 126"/>
                <a:gd name="T17" fmla="*/ 51 h 102"/>
                <a:gd name="T18" fmla="*/ 0 w 126"/>
                <a:gd name="T19" fmla="*/ 51 h 102"/>
                <a:gd name="T20" fmla="*/ 0 w 126"/>
                <a:gd name="T21" fmla="*/ 32 h 1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6"/>
                <a:gd name="T34" fmla="*/ 0 h 102"/>
                <a:gd name="T35" fmla="*/ 126 w 126"/>
                <a:gd name="T36" fmla="*/ 102 h 1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6" h="102">
                  <a:moveTo>
                    <a:pt x="0" y="64"/>
                  </a:moveTo>
                  <a:lnTo>
                    <a:pt x="11" y="10"/>
                  </a:lnTo>
                  <a:lnTo>
                    <a:pt x="48" y="30"/>
                  </a:lnTo>
                  <a:lnTo>
                    <a:pt x="63" y="30"/>
                  </a:lnTo>
                  <a:lnTo>
                    <a:pt x="85" y="0"/>
                  </a:lnTo>
                  <a:lnTo>
                    <a:pt x="102" y="37"/>
                  </a:lnTo>
                  <a:lnTo>
                    <a:pt x="126" y="32"/>
                  </a:lnTo>
                  <a:lnTo>
                    <a:pt x="121" y="63"/>
                  </a:lnTo>
                  <a:lnTo>
                    <a:pt x="121" y="102"/>
                  </a:lnTo>
                  <a:lnTo>
                    <a:pt x="0" y="102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6" name="Freeform 206"/>
            <p:cNvSpPr>
              <a:spLocks noChangeAspect="1"/>
            </p:cNvSpPr>
            <p:nvPr/>
          </p:nvSpPr>
          <p:spPr bwMode="auto">
            <a:xfrm>
              <a:off x="2385" y="1812"/>
              <a:ext cx="65" cy="54"/>
            </a:xfrm>
            <a:custGeom>
              <a:avLst/>
              <a:gdLst>
                <a:gd name="T0" fmla="*/ 0 w 131"/>
                <a:gd name="T1" fmla="*/ 33 h 109"/>
                <a:gd name="T2" fmla="*/ 4 w 131"/>
                <a:gd name="T3" fmla="*/ 5 h 109"/>
                <a:gd name="T4" fmla="*/ 23 w 131"/>
                <a:gd name="T5" fmla="*/ 14 h 109"/>
                <a:gd name="T6" fmla="*/ 32 w 131"/>
                <a:gd name="T7" fmla="*/ 14 h 109"/>
                <a:gd name="T8" fmla="*/ 43 w 131"/>
                <a:gd name="T9" fmla="*/ 0 h 109"/>
                <a:gd name="T10" fmla="*/ 52 w 131"/>
                <a:gd name="T11" fmla="*/ 19 h 109"/>
                <a:gd name="T12" fmla="*/ 65 w 131"/>
                <a:gd name="T13" fmla="*/ 17 h 109"/>
                <a:gd name="T14" fmla="*/ 63 w 131"/>
                <a:gd name="T15" fmla="*/ 32 h 109"/>
                <a:gd name="T16" fmla="*/ 63 w 131"/>
                <a:gd name="T17" fmla="*/ 54 h 109"/>
                <a:gd name="T18" fmla="*/ 0 w 131"/>
                <a:gd name="T19" fmla="*/ 54 h 109"/>
                <a:gd name="T20" fmla="*/ 0 w 131"/>
                <a:gd name="T21" fmla="*/ 33 h 10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1"/>
                <a:gd name="T34" fmla="*/ 0 h 109"/>
                <a:gd name="T35" fmla="*/ 131 w 131"/>
                <a:gd name="T36" fmla="*/ 109 h 10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1" h="109">
                  <a:moveTo>
                    <a:pt x="0" y="66"/>
                  </a:moveTo>
                  <a:lnTo>
                    <a:pt x="9" y="10"/>
                  </a:lnTo>
                  <a:lnTo>
                    <a:pt x="46" y="29"/>
                  </a:lnTo>
                  <a:lnTo>
                    <a:pt x="65" y="29"/>
                  </a:lnTo>
                  <a:lnTo>
                    <a:pt x="87" y="0"/>
                  </a:lnTo>
                  <a:lnTo>
                    <a:pt x="105" y="39"/>
                  </a:lnTo>
                  <a:lnTo>
                    <a:pt x="131" y="34"/>
                  </a:lnTo>
                  <a:lnTo>
                    <a:pt x="126" y="65"/>
                  </a:lnTo>
                  <a:lnTo>
                    <a:pt x="126" y="109"/>
                  </a:lnTo>
                  <a:lnTo>
                    <a:pt x="0" y="109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7" name="Freeform 207"/>
            <p:cNvSpPr>
              <a:spLocks noChangeAspect="1"/>
            </p:cNvSpPr>
            <p:nvPr/>
          </p:nvSpPr>
          <p:spPr bwMode="auto">
            <a:xfrm>
              <a:off x="2107" y="2280"/>
              <a:ext cx="104" cy="86"/>
            </a:xfrm>
            <a:custGeom>
              <a:avLst/>
              <a:gdLst>
                <a:gd name="T0" fmla="*/ 0 w 209"/>
                <a:gd name="T1" fmla="*/ 54 h 171"/>
                <a:gd name="T2" fmla="*/ 8 w 209"/>
                <a:gd name="T3" fmla="*/ 9 h 171"/>
                <a:gd name="T4" fmla="*/ 39 w 209"/>
                <a:gd name="T5" fmla="*/ 24 h 171"/>
                <a:gd name="T6" fmla="*/ 52 w 209"/>
                <a:gd name="T7" fmla="*/ 24 h 171"/>
                <a:gd name="T8" fmla="*/ 70 w 209"/>
                <a:gd name="T9" fmla="*/ 0 h 171"/>
                <a:gd name="T10" fmla="*/ 86 w 209"/>
                <a:gd name="T11" fmla="*/ 32 h 171"/>
                <a:gd name="T12" fmla="*/ 104 w 209"/>
                <a:gd name="T13" fmla="*/ 28 h 171"/>
                <a:gd name="T14" fmla="*/ 101 w 209"/>
                <a:gd name="T15" fmla="*/ 52 h 171"/>
                <a:gd name="T16" fmla="*/ 101 w 209"/>
                <a:gd name="T17" fmla="*/ 86 h 171"/>
                <a:gd name="T18" fmla="*/ 0 w 209"/>
                <a:gd name="T19" fmla="*/ 86 h 171"/>
                <a:gd name="T20" fmla="*/ 0 w 209"/>
                <a:gd name="T21" fmla="*/ 54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9"/>
                <a:gd name="T34" fmla="*/ 0 h 171"/>
                <a:gd name="T35" fmla="*/ 209 w 209"/>
                <a:gd name="T36" fmla="*/ 171 h 1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9" h="171">
                  <a:moveTo>
                    <a:pt x="0" y="107"/>
                  </a:moveTo>
                  <a:lnTo>
                    <a:pt x="17" y="17"/>
                  </a:lnTo>
                  <a:lnTo>
                    <a:pt x="78" y="47"/>
                  </a:lnTo>
                  <a:lnTo>
                    <a:pt x="104" y="47"/>
                  </a:lnTo>
                  <a:lnTo>
                    <a:pt x="141" y="0"/>
                  </a:lnTo>
                  <a:lnTo>
                    <a:pt x="173" y="64"/>
                  </a:lnTo>
                  <a:lnTo>
                    <a:pt x="209" y="56"/>
                  </a:lnTo>
                  <a:lnTo>
                    <a:pt x="202" y="103"/>
                  </a:lnTo>
                  <a:lnTo>
                    <a:pt x="202" y="171"/>
                  </a:lnTo>
                  <a:lnTo>
                    <a:pt x="0" y="171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D8CC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8" name="Freeform 208"/>
            <p:cNvSpPr>
              <a:spLocks noChangeAspect="1"/>
            </p:cNvSpPr>
            <p:nvPr/>
          </p:nvSpPr>
          <p:spPr bwMode="auto">
            <a:xfrm>
              <a:off x="1935" y="2768"/>
              <a:ext cx="108" cy="48"/>
            </a:xfrm>
            <a:custGeom>
              <a:avLst/>
              <a:gdLst>
                <a:gd name="T0" fmla="*/ 0 w 215"/>
                <a:gd name="T1" fmla="*/ 0 h 97"/>
                <a:gd name="T2" fmla="*/ 8 w 215"/>
                <a:gd name="T3" fmla="*/ 0 h 97"/>
                <a:gd name="T4" fmla="*/ 48 w 215"/>
                <a:gd name="T5" fmla="*/ 6 h 97"/>
                <a:gd name="T6" fmla="*/ 59 w 215"/>
                <a:gd name="T7" fmla="*/ 5 h 97"/>
                <a:gd name="T8" fmla="*/ 108 w 215"/>
                <a:gd name="T9" fmla="*/ 5 h 97"/>
                <a:gd name="T10" fmla="*/ 108 w 215"/>
                <a:gd name="T11" fmla="*/ 48 h 97"/>
                <a:gd name="T12" fmla="*/ 0 w 215"/>
                <a:gd name="T13" fmla="*/ 48 h 97"/>
                <a:gd name="T14" fmla="*/ 0 w 215"/>
                <a:gd name="T15" fmla="*/ 0 h 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5"/>
                <a:gd name="T25" fmla="*/ 0 h 97"/>
                <a:gd name="T26" fmla="*/ 215 w 215"/>
                <a:gd name="T27" fmla="*/ 97 h 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5" h="97">
                  <a:moveTo>
                    <a:pt x="0" y="0"/>
                  </a:moveTo>
                  <a:lnTo>
                    <a:pt x="16" y="0"/>
                  </a:lnTo>
                  <a:lnTo>
                    <a:pt x="95" y="13"/>
                  </a:lnTo>
                  <a:lnTo>
                    <a:pt x="117" y="10"/>
                  </a:lnTo>
                  <a:lnTo>
                    <a:pt x="215" y="10"/>
                  </a:lnTo>
                  <a:lnTo>
                    <a:pt x="215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9" name="Freeform 209"/>
            <p:cNvSpPr>
              <a:spLocks noChangeAspect="1"/>
            </p:cNvSpPr>
            <p:nvPr/>
          </p:nvSpPr>
          <p:spPr bwMode="auto">
            <a:xfrm>
              <a:off x="2267" y="2749"/>
              <a:ext cx="111" cy="74"/>
            </a:xfrm>
            <a:custGeom>
              <a:avLst/>
              <a:gdLst>
                <a:gd name="T0" fmla="*/ 0 w 221"/>
                <a:gd name="T1" fmla="*/ 25 h 147"/>
                <a:gd name="T2" fmla="*/ 8 w 221"/>
                <a:gd name="T3" fmla="*/ 25 h 147"/>
                <a:gd name="T4" fmla="*/ 38 w 221"/>
                <a:gd name="T5" fmla="*/ 0 h 147"/>
                <a:gd name="T6" fmla="*/ 60 w 221"/>
                <a:gd name="T7" fmla="*/ 31 h 147"/>
                <a:gd name="T8" fmla="*/ 111 w 221"/>
                <a:gd name="T9" fmla="*/ 31 h 147"/>
                <a:gd name="T10" fmla="*/ 111 w 221"/>
                <a:gd name="T11" fmla="*/ 74 h 147"/>
                <a:gd name="T12" fmla="*/ 0 w 221"/>
                <a:gd name="T13" fmla="*/ 74 h 147"/>
                <a:gd name="T14" fmla="*/ 0 w 221"/>
                <a:gd name="T15" fmla="*/ 25 h 1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1"/>
                <a:gd name="T25" fmla="*/ 0 h 147"/>
                <a:gd name="T26" fmla="*/ 221 w 221"/>
                <a:gd name="T27" fmla="*/ 147 h 1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1" h="147">
                  <a:moveTo>
                    <a:pt x="0" y="49"/>
                  </a:moveTo>
                  <a:lnTo>
                    <a:pt x="15" y="49"/>
                  </a:lnTo>
                  <a:lnTo>
                    <a:pt x="75" y="0"/>
                  </a:lnTo>
                  <a:lnTo>
                    <a:pt x="119" y="61"/>
                  </a:lnTo>
                  <a:lnTo>
                    <a:pt x="221" y="61"/>
                  </a:lnTo>
                  <a:lnTo>
                    <a:pt x="221" y="147"/>
                  </a:lnTo>
                  <a:lnTo>
                    <a:pt x="0" y="147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0" name="Freeform 210"/>
            <p:cNvSpPr>
              <a:spLocks noChangeAspect="1"/>
            </p:cNvSpPr>
            <p:nvPr/>
          </p:nvSpPr>
          <p:spPr bwMode="auto">
            <a:xfrm>
              <a:off x="2105" y="3178"/>
              <a:ext cx="111" cy="53"/>
            </a:xfrm>
            <a:custGeom>
              <a:avLst/>
              <a:gdLst>
                <a:gd name="T0" fmla="*/ 0 w 222"/>
                <a:gd name="T1" fmla="*/ 24 h 105"/>
                <a:gd name="T2" fmla="*/ 9 w 222"/>
                <a:gd name="T3" fmla="*/ 24 h 105"/>
                <a:gd name="T4" fmla="*/ 39 w 222"/>
                <a:gd name="T5" fmla="*/ 0 h 105"/>
                <a:gd name="T6" fmla="*/ 58 w 222"/>
                <a:gd name="T7" fmla="*/ 31 h 105"/>
                <a:gd name="T8" fmla="*/ 111 w 222"/>
                <a:gd name="T9" fmla="*/ 31 h 105"/>
                <a:gd name="T10" fmla="*/ 111 w 222"/>
                <a:gd name="T11" fmla="*/ 53 h 105"/>
                <a:gd name="T12" fmla="*/ 0 w 222"/>
                <a:gd name="T13" fmla="*/ 49 h 105"/>
                <a:gd name="T14" fmla="*/ 0 w 222"/>
                <a:gd name="T15" fmla="*/ 24 h 1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2"/>
                <a:gd name="T25" fmla="*/ 0 h 105"/>
                <a:gd name="T26" fmla="*/ 222 w 222"/>
                <a:gd name="T27" fmla="*/ 105 h 1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2" h="105">
                  <a:moveTo>
                    <a:pt x="0" y="47"/>
                  </a:moveTo>
                  <a:lnTo>
                    <a:pt x="17" y="47"/>
                  </a:lnTo>
                  <a:lnTo>
                    <a:pt x="78" y="0"/>
                  </a:lnTo>
                  <a:lnTo>
                    <a:pt x="117" y="61"/>
                  </a:lnTo>
                  <a:lnTo>
                    <a:pt x="222" y="61"/>
                  </a:lnTo>
                  <a:lnTo>
                    <a:pt x="222" y="105"/>
                  </a:lnTo>
                  <a:lnTo>
                    <a:pt x="0" y="9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1" name="Freeform 211"/>
            <p:cNvSpPr>
              <a:spLocks noChangeAspect="1"/>
            </p:cNvSpPr>
            <p:nvPr/>
          </p:nvSpPr>
          <p:spPr bwMode="auto">
            <a:xfrm>
              <a:off x="2331" y="2369"/>
              <a:ext cx="79" cy="53"/>
            </a:xfrm>
            <a:custGeom>
              <a:avLst/>
              <a:gdLst>
                <a:gd name="T0" fmla="*/ 0 w 158"/>
                <a:gd name="T1" fmla="*/ 18 h 105"/>
                <a:gd name="T2" fmla="*/ 5 w 158"/>
                <a:gd name="T3" fmla="*/ 18 h 105"/>
                <a:gd name="T4" fmla="*/ 25 w 158"/>
                <a:gd name="T5" fmla="*/ 0 h 105"/>
                <a:gd name="T6" fmla="*/ 41 w 158"/>
                <a:gd name="T7" fmla="*/ 21 h 105"/>
                <a:gd name="T8" fmla="*/ 79 w 158"/>
                <a:gd name="T9" fmla="*/ 21 h 105"/>
                <a:gd name="T10" fmla="*/ 79 w 158"/>
                <a:gd name="T11" fmla="*/ 53 h 105"/>
                <a:gd name="T12" fmla="*/ 0 w 158"/>
                <a:gd name="T13" fmla="*/ 53 h 105"/>
                <a:gd name="T14" fmla="*/ 0 w 158"/>
                <a:gd name="T15" fmla="*/ 18 h 1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8"/>
                <a:gd name="T25" fmla="*/ 0 h 105"/>
                <a:gd name="T26" fmla="*/ 158 w 158"/>
                <a:gd name="T27" fmla="*/ 105 h 1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8" h="105">
                  <a:moveTo>
                    <a:pt x="0" y="36"/>
                  </a:moveTo>
                  <a:lnTo>
                    <a:pt x="10" y="36"/>
                  </a:lnTo>
                  <a:lnTo>
                    <a:pt x="51" y="0"/>
                  </a:lnTo>
                  <a:lnTo>
                    <a:pt x="83" y="42"/>
                  </a:lnTo>
                  <a:lnTo>
                    <a:pt x="158" y="42"/>
                  </a:lnTo>
                  <a:lnTo>
                    <a:pt x="158" y="105"/>
                  </a:lnTo>
                  <a:lnTo>
                    <a:pt x="0" y="105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2" name="Freeform 212"/>
            <p:cNvSpPr>
              <a:spLocks noChangeAspect="1"/>
            </p:cNvSpPr>
            <p:nvPr/>
          </p:nvSpPr>
          <p:spPr bwMode="auto">
            <a:xfrm>
              <a:off x="2514" y="1778"/>
              <a:ext cx="48" cy="32"/>
            </a:xfrm>
            <a:custGeom>
              <a:avLst/>
              <a:gdLst>
                <a:gd name="T0" fmla="*/ 0 w 97"/>
                <a:gd name="T1" fmla="*/ 11 h 65"/>
                <a:gd name="T2" fmla="*/ 3 w 97"/>
                <a:gd name="T3" fmla="*/ 11 h 65"/>
                <a:gd name="T4" fmla="*/ 16 w 97"/>
                <a:gd name="T5" fmla="*/ 0 h 65"/>
                <a:gd name="T6" fmla="*/ 25 w 97"/>
                <a:gd name="T7" fmla="*/ 13 h 65"/>
                <a:gd name="T8" fmla="*/ 48 w 97"/>
                <a:gd name="T9" fmla="*/ 13 h 65"/>
                <a:gd name="T10" fmla="*/ 48 w 97"/>
                <a:gd name="T11" fmla="*/ 32 h 65"/>
                <a:gd name="T12" fmla="*/ 0 w 97"/>
                <a:gd name="T13" fmla="*/ 32 h 65"/>
                <a:gd name="T14" fmla="*/ 0 w 97"/>
                <a:gd name="T15" fmla="*/ 11 h 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7"/>
                <a:gd name="T25" fmla="*/ 0 h 65"/>
                <a:gd name="T26" fmla="*/ 97 w 97"/>
                <a:gd name="T27" fmla="*/ 65 h 6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7" h="65">
                  <a:moveTo>
                    <a:pt x="0" y="22"/>
                  </a:moveTo>
                  <a:lnTo>
                    <a:pt x="7" y="22"/>
                  </a:lnTo>
                  <a:lnTo>
                    <a:pt x="32" y="0"/>
                  </a:lnTo>
                  <a:lnTo>
                    <a:pt x="51" y="27"/>
                  </a:lnTo>
                  <a:lnTo>
                    <a:pt x="97" y="27"/>
                  </a:lnTo>
                  <a:lnTo>
                    <a:pt x="97" y="65"/>
                  </a:lnTo>
                  <a:lnTo>
                    <a:pt x="0" y="65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3" name="Freeform 213"/>
            <p:cNvSpPr>
              <a:spLocks noChangeAspect="1"/>
            </p:cNvSpPr>
            <p:nvPr/>
          </p:nvSpPr>
          <p:spPr bwMode="auto">
            <a:xfrm>
              <a:off x="2396" y="1832"/>
              <a:ext cx="51" cy="34"/>
            </a:xfrm>
            <a:custGeom>
              <a:avLst/>
              <a:gdLst>
                <a:gd name="T0" fmla="*/ 0 w 104"/>
                <a:gd name="T1" fmla="*/ 11 h 70"/>
                <a:gd name="T2" fmla="*/ 3 w 104"/>
                <a:gd name="T3" fmla="*/ 11 h 70"/>
                <a:gd name="T4" fmla="*/ 17 w 104"/>
                <a:gd name="T5" fmla="*/ 0 h 70"/>
                <a:gd name="T6" fmla="*/ 27 w 104"/>
                <a:gd name="T7" fmla="*/ 15 h 70"/>
                <a:gd name="T8" fmla="*/ 51 w 104"/>
                <a:gd name="T9" fmla="*/ 15 h 70"/>
                <a:gd name="T10" fmla="*/ 51 w 104"/>
                <a:gd name="T11" fmla="*/ 34 h 70"/>
                <a:gd name="T12" fmla="*/ 0 w 104"/>
                <a:gd name="T13" fmla="*/ 34 h 70"/>
                <a:gd name="T14" fmla="*/ 0 w 104"/>
                <a:gd name="T15" fmla="*/ 11 h 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4"/>
                <a:gd name="T25" fmla="*/ 0 h 70"/>
                <a:gd name="T26" fmla="*/ 104 w 104"/>
                <a:gd name="T27" fmla="*/ 70 h 7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4" h="70">
                  <a:moveTo>
                    <a:pt x="0" y="22"/>
                  </a:moveTo>
                  <a:lnTo>
                    <a:pt x="7" y="22"/>
                  </a:lnTo>
                  <a:lnTo>
                    <a:pt x="34" y="0"/>
                  </a:lnTo>
                  <a:lnTo>
                    <a:pt x="55" y="31"/>
                  </a:lnTo>
                  <a:lnTo>
                    <a:pt x="104" y="31"/>
                  </a:lnTo>
                  <a:lnTo>
                    <a:pt x="104" y="70"/>
                  </a:lnTo>
                  <a:lnTo>
                    <a:pt x="0" y="7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4" name="Freeform 214"/>
            <p:cNvSpPr>
              <a:spLocks noChangeAspect="1"/>
            </p:cNvSpPr>
            <p:nvPr/>
          </p:nvSpPr>
          <p:spPr bwMode="auto">
            <a:xfrm>
              <a:off x="2126" y="2333"/>
              <a:ext cx="82" cy="30"/>
            </a:xfrm>
            <a:custGeom>
              <a:avLst/>
              <a:gdLst>
                <a:gd name="T0" fmla="*/ 0 w 165"/>
                <a:gd name="T1" fmla="*/ 0 h 59"/>
                <a:gd name="T2" fmla="*/ 6 w 165"/>
                <a:gd name="T3" fmla="*/ 0 h 59"/>
                <a:gd name="T4" fmla="*/ 44 w 165"/>
                <a:gd name="T5" fmla="*/ 3 h 59"/>
                <a:gd name="T6" fmla="*/ 82 w 165"/>
                <a:gd name="T7" fmla="*/ 3 h 59"/>
                <a:gd name="T8" fmla="*/ 82 w 165"/>
                <a:gd name="T9" fmla="*/ 27 h 59"/>
                <a:gd name="T10" fmla="*/ 0 w 165"/>
                <a:gd name="T11" fmla="*/ 30 h 59"/>
                <a:gd name="T12" fmla="*/ 0 w 165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"/>
                <a:gd name="T22" fmla="*/ 0 h 59"/>
                <a:gd name="T23" fmla="*/ 165 w 165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" h="59">
                  <a:moveTo>
                    <a:pt x="0" y="0"/>
                  </a:moveTo>
                  <a:lnTo>
                    <a:pt x="12" y="0"/>
                  </a:lnTo>
                  <a:lnTo>
                    <a:pt x="89" y="6"/>
                  </a:lnTo>
                  <a:lnTo>
                    <a:pt x="165" y="6"/>
                  </a:lnTo>
                  <a:lnTo>
                    <a:pt x="165" y="54"/>
                  </a:ln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5" name="Freeform 215"/>
            <p:cNvSpPr>
              <a:spLocks noChangeAspect="1"/>
            </p:cNvSpPr>
            <p:nvPr/>
          </p:nvSpPr>
          <p:spPr bwMode="auto">
            <a:xfrm>
              <a:off x="2538" y="1759"/>
              <a:ext cx="17" cy="21"/>
            </a:xfrm>
            <a:custGeom>
              <a:avLst/>
              <a:gdLst>
                <a:gd name="T0" fmla="*/ 5 w 34"/>
                <a:gd name="T1" fmla="*/ 14 h 41"/>
                <a:gd name="T2" fmla="*/ 9 w 34"/>
                <a:gd name="T3" fmla="*/ 0 h 41"/>
                <a:gd name="T4" fmla="*/ 17 w 34"/>
                <a:gd name="T5" fmla="*/ 21 h 41"/>
                <a:gd name="T6" fmla="*/ 0 w 34"/>
                <a:gd name="T7" fmla="*/ 21 h 41"/>
                <a:gd name="T8" fmla="*/ 5 w 34"/>
                <a:gd name="T9" fmla="*/ 1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1"/>
                <a:gd name="T17" fmla="*/ 34 w 34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1">
                  <a:moveTo>
                    <a:pt x="11" y="27"/>
                  </a:moveTo>
                  <a:lnTo>
                    <a:pt x="17" y="0"/>
                  </a:lnTo>
                  <a:lnTo>
                    <a:pt x="34" y="41"/>
                  </a:lnTo>
                  <a:lnTo>
                    <a:pt x="0" y="41"/>
                  </a:lnTo>
                  <a:lnTo>
                    <a:pt x="11" y="27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6" name="Freeform 216"/>
            <p:cNvSpPr>
              <a:spLocks noChangeAspect="1"/>
            </p:cNvSpPr>
            <p:nvPr/>
          </p:nvSpPr>
          <p:spPr bwMode="auto">
            <a:xfrm>
              <a:off x="2421" y="1812"/>
              <a:ext cx="19" cy="21"/>
            </a:xfrm>
            <a:custGeom>
              <a:avLst/>
              <a:gdLst>
                <a:gd name="T0" fmla="*/ 7 w 38"/>
                <a:gd name="T1" fmla="*/ 13 h 43"/>
                <a:gd name="T2" fmla="*/ 10 w 38"/>
                <a:gd name="T3" fmla="*/ 0 h 43"/>
                <a:gd name="T4" fmla="*/ 19 w 38"/>
                <a:gd name="T5" fmla="*/ 21 h 43"/>
                <a:gd name="T6" fmla="*/ 0 w 38"/>
                <a:gd name="T7" fmla="*/ 21 h 43"/>
                <a:gd name="T8" fmla="*/ 7 w 38"/>
                <a:gd name="T9" fmla="*/ 13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43"/>
                <a:gd name="T17" fmla="*/ 38 w 38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43">
                  <a:moveTo>
                    <a:pt x="14" y="27"/>
                  </a:moveTo>
                  <a:lnTo>
                    <a:pt x="21" y="0"/>
                  </a:lnTo>
                  <a:lnTo>
                    <a:pt x="38" y="43"/>
                  </a:lnTo>
                  <a:lnTo>
                    <a:pt x="0" y="43"/>
                  </a:lnTo>
                  <a:lnTo>
                    <a:pt x="14" y="27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7" name="Freeform 217"/>
            <p:cNvSpPr>
              <a:spLocks noChangeAspect="1"/>
            </p:cNvSpPr>
            <p:nvPr/>
          </p:nvSpPr>
          <p:spPr bwMode="auto">
            <a:xfrm>
              <a:off x="2167" y="2264"/>
              <a:ext cx="28" cy="35"/>
            </a:xfrm>
            <a:custGeom>
              <a:avLst/>
              <a:gdLst>
                <a:gd name="T0" fmla="*/ 9 w 56"/>
                <a:gd name="T1" fmla="*/ 22 h 70"/>
                <a:gd name="T2" fmla="*/ 14 w 56"/>
                <a:gd name="T3" fmla="*/ 0 h 70"/>
                <a:gd name="T4" fmla="*/ 28 w 56"/>
                <a:gd name="T5" fmla="*/ 35 h 70"/>
                <a:gd name="T6" fmla="*/ 0 w 56"/>
                <a:gd name="T7" fmla="*/ 35 h 70"/>
                <a:gd name="T8" fmla="*/ 9 w 56"/>
                <a:gd name="T9" fmla="*/ 22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70"/>
                <a:gd name="T17" fmla="*/ 56 w 56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70">
                  <a:moveTo>
                    <a:pt x="17" y="45"/>
                  </a:moveTo>
                  <a:lnTo>
                    <a:pt x="28" y="0"/>
                  </a:lnTo>
                  <a:lnTo>
                    <a:pt x="56" y="70"/>
                  </a:lnTo>
                  <a:lnTo>
                    <a:pt x="0" y="70"/>
                  </a:lnTo>
                  <a:lnTo>
                    <a:pt x="17" y="45"/>
                  </a:lnTo>
                  <a:close/>
                </a:path>
              </a:pathLst>
            </a:custGeom>
            <a:solidFill>
              <a:srgbClr val="7F93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8" name="Rectangle 218"/>
            <p:cNvSpPr>
              <a:spLocks noChangeAspect="1" noChangeArrowheads="1"/>
            </p:cNvSpPr>
            <p:nvPr/>
          </p:nvSpPr>
          <p:spPr bwMode="auto">
            <a:xfrm>
              <a:off x="1496" y="3167"/>
              <a:ext cx="30" cy="64"/>
            </a:xfrm>
            <a:prstGeom prst="rect">
              <a:avLst/>
            </a:prstGeom>
            <a:solidFill>
              <a:srgbClr val="00001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9" name="Freeform 219"/>
            <p:cNvSpPr>
              <a:spLocks noChangeAspect="1"/>
            </p:cNvSpPr>
            <p:nvPr/>
          </p:nvSpPr>
          <p:spPr bwMode="auto">
            <a:xfrm>
              <a:off x="1535" y="2674"/>
              <a:ext cx="437" cy="210"/>
            </a:xfrm>
            <a:custGeom>
              <a:avLst/>
              <a:gdLst>
                <a:gd name="T0" fmla="*/ 4 w 874"/>
                <a:gd name="T1" fmla="*/ 47 h 422"/>
                <a:gd name="T2" fmla="*/ 21 w 874"/>
                <a:gd name="T3" fmla="*/ 104 h 422"/>
                <a:gd name="T4" fmla="*/ 61 w 874"/>
                <a:gd name="T5" fmla="*/ 163 h 422"/>
                <a:gd name="T6" fmla="*/ 90 w 874"/>
                <a:gd name="T7" fmla="*/ 196 h 422"/>
                <a:gd name="T8" fmla="*/ 110 w 874"/>
                <a:gd name="T9" fmla="*/ 210 h 422"/>
                <a:gd name="T10" fmla="*/ 134 w 874"/>
                <a:gd name="T11" fmla="*/ 207 h 422"/>
                <a:gd name="T12" fmla="*/ 195 w 874"/>
                <a:gd name="T13" fmla="*/ 199 h 422"/>
                <a:gd name="T14" fmla="*/ 217 w 874"/>
                <a:gd name="T15" fmla="*/ 190 h 422"/>
                <a:gd name="T16" fmla="*/ 234 w 874"/>
                <a:gd name="T17" fmla="*/ 180 h 422"/>
                <a:gd name="T18" fmla="*/ 248 w 874"/>
                <a:gd name="T19" fmla="*/ 171 h 422"/>
                <a:gd name="T20" fmla="*/ 262 w 874"/>
                <a:gd name="T21" fmla="*/ 162 h 422"/>
                <a:gd name="T22" fmla="*/ 274 w 874"/>
                <a:gd name="T23" fmla="*/ 151 h 422"/>
                <a:gd name="T24" fmla="*/ 287 w 874"/>
                <a:gd name="T25" fmla="*/ 140 h 422"/>
                <a:gd name="T26" fmla="*/ 302 w 874"/>
                <a:gd name="T27" fmla="*/ 129 h 422"/>
                <a:gd name="T28" fmla="*/ 319 w 874"/>
                <a:gd name="T29" fmla="*/ 117 h 422"/>
                <a:gd name="T30" fmla="*/ 354 w 874"/>
                <a:gd name="T31" fmla="*/ 105 h 422"/>
                <a:gd name="T32" fmla="*/ 374 w 874"/>
                <a:gd name="T33" fmla="*/ 117 h 422"/>
                <a:gd name="T34" fmla="*/ 392 w 874"/>
                <a:gd name="T35" fmla="*/ 117 h 422"/>
                <a:gd name="T36" fmla="*/ 411 w 874"/>
                <a:gd name="T37" fmla="*/ 117 h 422"/>
                <a:gd name="T38" fmla="*/ 416 w 874"/>
                <a:gd name="T39" fmla="*/ 126 h 422"/>
                <a:gd name="T40" fmla="*/ 433 w 874"/>
                <a:gd name="T41" fmla="*/ 126 h 422"/>
                <a:gd name="T42" fmla="*/ 437 w 874"/>
                <a:gd name="T43" fmla="*/ 107 h 422"/>
                <a:gd name="T44" fmla="*/ 436 w 874"/>
                <a:gd name="T45" fmla="*/ 68 h 422"/>
                <a:gd name="T46" fmla="*/ 422 w 874"/>
                <a:gd name="T47" fmla="*/ 43 h 422"/>
                <a:gd name="T48" fmla="*/ 403 w 874"/>
                <a:gd name="T49" fmla="*/ 22 h 422"/>
                <a:gd name="T50" fmla="*/ 375 w 874"/>
                <a:gd name="T51" fmla="*/ 23 h 422"/>
                <a:gd name="T52" fmla="*/ 348 w 874"/>
                <a:gd name="T53" fmla="*/ 36 h 422"/>
                <a:gd name="T54" fmla="*/ 330 w 874"/>
                <a:gd name="T55" fmla="*/ 53 h 422"/>
                <a:gd name="T56" fmla="*/ 314 w 874"/>
                <a:gd name="T57" fmla="*/ 55 h 422"/>
                <a:gd name="T58" fmla="*/ 281 w 874"/>
                <a:gd name="T59" fmla="*/ 69 h 422"/>
                <a:gd name="T60" fmla="*/ 219 w 874"/>
                <a:gd name="T61" fmla="*/ 95 h 422"/>
                <a:gd name="T62" fmla="*/ 161 w 874"/>
                <a:gd name="T63" fmla="*/ 115 h 422"/>
                <a:gd name="T64" fmla="*/ 141 w 874"/>
                <a:gd name="T65" fmla="*/ 99 h 422"/>
                <a:gd name="T66" fmla="*/ 128 w 874"/>
                <a:gd name="T67" fmla="*/ 68 h 422"/>
                <a:gd name="T68" fmla="*/ 102 w 874"/>
                <a:gd name="T69" fmla="*/ 0 h 422"/>
                <a:gd name="T70" fmla="*/ 35 w 874"/>
                <a:gd name="T71" fmla="*/ 16 h 422"/>
                <a:gd name="T72" fmla="*/ 0 w 874"/>
                <a:gd name="T73" fmla="*/ 31 h 422"/>
                <a:gd name="T74" fmla="*/ 4 w 874"/>
                <a:gd name="T75" fmla="*/ 47 h 42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74"/>
                <a:gd name="T115" fmla="*/ 0 h 422"/>
                <a:gd name="T116" fmla="*/ 874 w 874"/>
                <a:gd name="T117" fmla="*/ 422 h 42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74" h="422">
                  <a:moveTo>
                    <a:pt x="8" y="94"/>
                  </a:moveTo>
                  <a:lnTo>
                    <a:pt x="41" y="208"/>
                  </a:lnTo>
                  <a:lnTo>
                    <a:pt x="122" y="328"/>
                  </a:lnTo>
                  <a:lnTo>
                    <a:pt x="180" y="393"/>
                  </a:lnTo>
                  <a:lnTo>
                    <a:pt x="221" y="422"/>
                  </a:lnTo>
                  <a:lnTo>
                    <a:pt x="268" y="415"/>
                  </a:lnTo>
                  <a:lnTo>
                    <a:pt x="390" y="399"/>
                  </a:lnTo>
                  <a:lnTo>
                    <a:pt x="433" y="381"/>
                  </a:lnTo>
                  <a:lnTo>
                    <a:pt x="468" y="362"/>
                  </a:lnTo>
                  <a:lnTo>
                    <a:pt x="497" y="343"/>
                  </a:lnTo>
                  <a:lnTo>
                    <a:pt x="523" y="325"/>
                  </a:lnTo>
                  <a:lnTo>
                    <a:pt x="548" y="304"/>
                  </a:lnTo>
                  <a:lnTo>
                    <a:pt x="574" y="282"/>
                  </a:lnTo>
                  <a:lnTo>
                    <a:pt x="604" y="260"/>
                  </a:lnTo>
                  <a:lnTo>
                    <a:pt x="638" y="235"/>
                  </a:lnTo>
                  <a:lnTo>
                    <a:pt x="708" y="211"/>
                  </a:lnTo>
                  <a:lnTo>
                    <a:pt x="747" y="235"/>
                  </a:lnTo>
                  <a:lnTo>
                    <a:pt x="783" y="235"/>
                  </a:lnTo>
                  <a:lnTo>
                    <a:pt x="822" y="235"/>
                  </a:lnTo>
                  <a:lnTo>
                    <a:pt x="832" y="253"/>
                  </a:lnTo>
                  <a:lnTo>
                    <a:pt x="866" y="253"/>
                  </a:lnTo>
                  <a:lnTo>
                    <a:pt x="874" y="216"/>
                  </a:lnTo>
                  <a:lnTo>
                    <a:pt x="871" y="136"/>
                  </a:lnTo>
                  <a:lnTo>
                    <a:pt x="844" y="87"/>
                  </a:lnTo>
                  <a:lnTo>
                    <a:pt x="805" y="45"/>
                  </a:lnTo>
                  <a:lnTo>
                    <a:pt x="750" y="46"/>
                  </a:lnTo>
                  <a:lnTo>
                    <a:pt x="696" y="73"/>
                  </a:lnTo>
                  <a:lnTo>
                    <a:pt x="660" y="106"/>
                  </a:lnTo>
                  <a:lnTo>
                    <a:pt x="628" y="111"/>
                  </a:lnTo>
                  <a:lnTo>
                    <a:pt x="562" y="138"/>
                  </a:lnTo>
                  <a:lnTo>
                    <a:pt x="438" y="191"/>
                  </a:lnTo>
                  <a:lnTo>
                    <a:pt x="321" y="231"/>
                  </a:lnTo>
                  <a:lnTo>
                    <a:pt x="282" y="199"/>
                  </a:lnTo>
                  <a:lnTo>
                    <a:pt x="256" y="136"/>
                  </a:lnTo>
                  <a:lnTo>
                    <a:pt x="204" y="0"/>
                  </a:lnTo>
                  <a:lnTo>
                    <a:pt x="70" y="33"/>
                  </a:lnTo>
                  <a:lnTo>
                    <a:pt x="0" y="62"/>
                  </a:lnTo>
                  <a:lnTo>
                    <a:pt x="8" y="94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0" name="Freeform 220"/>
            <p:cNvSpPr>
              <a:spLocks noChangeAspect="1"/>
            </p:cNvSpPr>
            <p:nvPr/>
          </p:nvSpPr>
          <p:spPr bwMode="auto">
            <a:xfrm>
              <a:off x="2187" y="1821"/>
              <a:ext cx="225" cy="107"/>
            </a:xfrm>
            <a:custGeom>
              <a:avLst/>
              <a:gdLst>
                <a:gd name="T0" fmla="*/ 3 w 450"/>
                <a:gd name="T1" fmla="*/ 33 h 216"/>
                <a:gd name="T2" fmla="*/ 14 w 450"/>
                <a:gd name="T3" fmla="*/ 60 h 216"/>
                <a:gd name="T4" fmla="*/ 37 w 450"/>
                <a:gd name="T5" fmla="*/ 88 h 216"/>
                <a:gd name="T6" fmla="*/ 54 w 450"/>
                <a:gd name="T7" fmla="*/ 101 h 216"/>
                <a:gd name="T8" fmla="*/ 65 w 450"/>
                <a:gd name="T9" fmla="*/ 107 h 216"/>
                <a:gd name="T10" fmla="*/ 76 w 450"/>
                <a:gd name="T11" fmla="*/ 104 h 216"/>
                <a:gd name="T12" fmla="*/ 104 w 450"/>
                <a:gd name="T13" fmla="*/ 96 h 216"/>
                <a:gd name="T14" fmla="*/ 114 w 450"/>
                <a:gd name="T15" fmla="*/ 90 h 216"/>
                <a:gd name="T16" fmla="*/ 122 w 450"/>
                <a:gd name="T17" fmla="*/ 85 h 216"/>
                <a:gd name="T18" fmla="*/ 129 w 450"/>
                <a:gd name="T19" fmla="*/ 80 h 216"/>
                <a:gd name="T20" fmla="*/ 135 w 450"/>
                <a:gd name="T21" fmla="*/ 75 h 216"/>
                <a:gd name="T22" fmla="*/ 140 w 450"/>
                <a:gd name="T23" fmla="*/ 69 h 216"/>
                <a:gd name="T24" fmla="*/ 146 w 450"/>
                <a:gd name="T25" fmla="*/ 63 h 216"/>
                <a:gd name="T26" fmla="*/ 153 w 450"/>
                <a:gd name="T27" fmla="*/ 56 h 216"/>
                <a:gd name="T28" fmla="*/ 161 w 450"/>
                <a:gd name="T29" fmla="*/ 49 h 216"/>
                <a:gd name="T30" fmla="*/ 177 w 450"/>
                <a:gd name="T31" fmla="*/ 42 h 216"/>
                <a:gd name="T32" fmla="*/ 188 w 450"/>
                <a:gd name="T33" fmla="*/ 47 h 216"/>
                <a:gd name="T34" fmla="*/ 195 w 450"/>
                <a:gd name="T35" fmla="*/ 38 h 216"/>
                <a:gd name="T36" fmla="*/ 205 w 450"/>
                <a:gd name="T37" fmla="*/ 37 h 216"/>
                <a:gd name="T38" fmla="*/ 217 w 450"/>
                <a:gd name="T39" fmla="*/ 38 h 216"/>
                <a:gd name="T40" fmla="*/ 223 w 450"/>
                <a:gd name="T41" fmla="*/ 38 h 216"/>
                <a:gd name="T42" fmla="*/ 225 w 450"/>
                <a:gd name="T43" fmla="*/ 29 h 216"/>
                <a:gd name="T44" fmla="*/ 215 w 450"/>
                <a:gd name="T45" fmla="*/ 19 h 216"/>
                <a:gd name="T46" fmla="*/ 206 w 450"/>
                <a:gd name="T47" fmla="*/ 8 h 216"/>
                <a:gd name="T48" fmla="*/ 193 w 450"/>
                <a:gd name="T49" fmla="*/ 0 h 216"/>
                <a:gd name="T50" fmla="*/ 183 w 450"/>
                <a:gd name="T51" fmla="*/ 3 h 216"/>
                <a:gd name="T52" fmla="*/ 170 w 450"/>
                <a:gd name="T53" fmla="*/ 8 h 216"/>
                <a:gd name="T54" fmla="*/ 161 w 450"/>
                <a:gd name="T55" fmla="*/ 16 h 216"/>
                <a:gd name="T56" fmla="*/ 150 w 450"/>
                <a:gd name="T57" fmla="*/ 19 h 216"/>
                <a:gd name="T58" fmla="*/ 139 w 450"/>
                <a:gd name="T59" fmla="*/ 29 h 216"/>
                <a:gd name="T60" fmla="*/ 110 w 450"/>
                <a:gd name="T61" fmla="*/ 46 h 216"/>
                <a:gd name="T62" fmla="*/ 83 w 450"/>
                <a:gd name="T63" fmla="*/ 58 h 216"/>
                <a:gd name="T64" fmla="*/ 70 w 450"/>
                <a:gd name="T65" fmla="*/ 53 h 216"/>
                <a:gd name="T66" fmla="*/ 65 w 450"/>
                <a:gd name="T67" fmla="*/ 37 h 216"/>
                <a:gd name="T68" fmla="*/ 48 w 450"/>
                <a:gd name="T69" fmla="*/ 5 h 216"/>
                <a:gd name="T70" fmla="*/ 16 w 450"/>
                <a:gd name="T71" fmla="*/ 17 h 216"/>
                <a:gd name="T72" fmla="*/ 0 w 450"/>
                <a:gd name="T73" fmla="*/ 26 h 216"/>
                <a:gd name="T74" fmla="*/ 3 w 450"/>
                <a:gd name="T75" fmla="*/ 33 h 21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50"/>
                <a:gd name="T115" fmla="*/ 0 h 216"/>
                <a:gd name="T116" fmla="*/ 450 w 450"/>
                <a:gd name="T117" fmla="*/ 216 h 21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50" h="216">
                  <a:moveTo>
                    <a:pt x="5" y="66"/>
                  </a:moveTo>
                  <a:lnTo>
                    <a:pt x="27" y="122"/>
                  </a:lnTo>
                  <a:lnTo>
                    <a:pt x="74" y="177"/>
                  </a:lnTo>
                  <a:lnTo>
                    <a:pt x="107" y="204"/>
                  </a:lnTo>
                  <a:lnTo>
                    <a:pt x="129" y="216"/>
                  </a:lnTo>
                  <a:lnTo>
                    <a:pt x="151" y="209"/>
                  </a:lnTo>
                  <a:lnTo>
                    <a:pt x="208" y="194"/>
                  </a:lnTo>
                  <a:lnTo>
                    <a:pt x="229" y="182"/>
                  </a:lnTo>
                  <a:lnTo>
                    <a:pt x="244" y="172"/>
                  </a:lnTo>
                  <a:lnTo>
                    <a:pt x="258" y="161"/>
                  </a:lnTo>
                  <a:lnTo>
                    <a:pt x="270" y="151"/>
                  </a:lnTo>
                  <a:lnTo>
                    <a:pt x="280" y="139"/>
                  </a:lnTo>
                  <a:lnTo>
                    <a:pt x="292" y="127"/>
                  </a:lnTo>
                  <a:lnTo>
                    <a:pt x="305" y="114"/>
                  </a:lnTo>
                  <a:lnTo>
                    <a:pt x="321" y="99"/>
                  </a:lnTo>
                  <a:lnTo>
                    <a:pt x="353" y="85"/>
                  </a:lnTo>
                  <a:lnTo>
                    <a:pt x="375" y="95"/>
                  </a:lnTo>
                  <a:lnTo>
                    <a:pt x="390" y="77"/>
                  </a:lnTo>
                  <a:lnTo>
                    <a:pt x="409" y="75"/>
                  </a:lnTo>
                  <a:lnTo>
                    <a:pt x="433" y="77"/>
                  </a:lnTo>
                  <a:lnTo>
                    <a:pt x="446" y="77"/>
                  </a:lnTo>
                  <a:lnTo>
                    <a:pt x="450" y="58"/>
                  </a:lnTo>
                  <a:lnTo>
                    <a:pt x="429" y="39"/>
                  </a:lnTo>
                  <a:lnTo>
                    <a:pt x="412" y="17"/>
                  </a:lnTo>
                  <a:lnTo>
                    <a:pt x="385" y="0"/>
                  </a:lnTo>
                  <a:lnTo>
                    <a:pt x="365" y="7"/>
                  </a:lnTo>
                  <a:lnTo>
                    <a:pt x="339" y="17"/>
                  </a:lnTo>
                  <a:lnTo>
                    <a:pt x="321" y="32"/>
                  </a:lnTo>
                  <a:lnTo>
                    <a:pt x="300" y="39"/>
                  </a:lnTo>
                  <a:lnTo>
                    <a:pt x="278" y="58"/>
                  </a:lnTo>
                  <a:lnTo>
                    <a:pt x="220" y="92"/>
                  </a:lnTo>
                  <a:lnTo>
                    <a:pt x="166" y="117"/>
                  </a:lnTo>
                  <a:lnTo>
                    <a:pt x="139" y="107"/>
                  </a:lnTo>
                  <a:lnTo>
                    <a:pt x="129" y="75"/>
                  </a:lnTo>
                  <a:lnTo>
                    <a:pt x="95" y="10"/>
                  </a:lnTo>
                  <a:lnTo>
                    <a:pt x="32" y="34"/>
                  </a:lnTo>
                  <a:lnTo>
                    <a:pt x="0" y="53"/>
                  </a:lnTo>
                  <a:lnTo>
                    <a:pt x="5" y="66"/>
                  </a:lnTo>
                  <a:close/>
                </a:path>
              </a:pathLst>
            </a:custGeom>
            <a:solidFill>
              <a:srgbClr val="DF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1" name="Freeform 221"/>
            <p:cNvSpPr>
              <a:spLocks noChangeAspect="1"/>
            </p:cNvSpPr>
            <p:nvPr/>
          </p:nvSpPr>
          <p:spPr bwMode="auto">
            <a:xfrm>
              <a:off x="1779" y="2529"/>
              <a:ext cx="277" cy="223"/>
            </a:xfrm>
            <a:custGeom>
              <a:avLst/>
              <a:gdLst>
                <a:gd name="T0" fmla="*/ 3 w 555"/>
                <a:gd name="T1" fmla="*/ 0 h 447"/>
                <a:gd name="T2" fmla="*/ 32 w 555"/>
                <a:gd name="T3" fmla="*/ 17 h 447"/>
                <a:gd name="T4" fmla="*/ 91 w 555"/>
                <a:gd name="T5" fmla="*/ 46 h 447"/>
                <a:gd name="T6" fmla="*/ 131 w 555"/>
                <a:gd name="T7" fmla="*/ 70 h 447"/>
                <a:gd name="T8" fmla="*/ 180 w 555"/>
                <a:gd name="T9" fmla="*/ 108 h 447"/>
                <a:gd name="T10" fmla="*/ 213 w 555"/>
                <a:gd name="T11" fmla="*/ 129 h 447"/>
                <a:gd name="T12" fmla="*/ 233 w 555"/>
                <a:gd name="T13" fmla="*/ 121 h 447"/>
                <a:gd name="T14" fmla="*/ 265 w 555"/>
                <a:gd name="T15" fmla="*/ 146 h 447"/>
                <a:gd name="T16" fmla="*/ 277 w 555"/>
                <a:gd name="T17" fmla="*/ 163 h 447"/>
                <a:gd name="T18" fmla="*/ 274 w 555"/>
                <a:gd name="T19" fmla="*/ 197 h 447"/>
                <a:gd name="T20" fmla="*/ 261 w 555"/>
                <a:gd name="T21" fmla="*/ 214 h 447"/>
                <a:gd name="T22" fmla="*/ 250 w 555"/>
                <a:gd name="T23" fmla="*/ 211 h 447"/>
                <a:gd name="T24" fmla="*/ 231 w 555"/>
                <a:gd name="T25" fmla="*/ 209 h 447"/>
                <a:gd name="T26" fmla="*/ 212 w 555"/>
                <a:gd name="T27" fmla="*/ 223 h 447"/>
                <a:gd name="T28" fmla="*/ 201 w 555"/>
                <a:gd name="T29" fmla="*/ 165 h 447"/>
                <a:gd name="T30" fmla="*/ 180 w 555"/>
                <a:gd name="T31" fmla="*/ 178 h 447"/>
                <a:gd name="T32" fmla="*/ 151 w 555"/>
                <a:gd name="T33" fmla="*/ 186 h 447"/>
                <a:gd name="T34" fmla="*/ 156 w 555"/>
                <a:gd name="T35" fmla="*/ 153 h 447"/>
                <a:gd name="T36" fmla="*/ 97 w 555"/>
                <a:gd name="T37" fmla="*/ 136 h 447"/>
                <a:gd name="T38" fmla="*/ 73 w 555"/>
                <a:gd name="T39" fmla="*/ 116 h 447"/>
                <a:gd name="T40" fmla="*/ 0 w 555"/>
                <a:gd name="T41" fmla="*/ 108 h 447"/>
                <a:gd name="T42" fmla="*/ 3 w 555"/>
                <a:gd name="T43" fmla="*/ 0 h 4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55"/>
                <a:gd name="T67" fmla="*/ 0 h 447"/>
                <a:gd name="T68" fmla="*/ 555 w 555"/>
                <a:gd name="T69" fmla="*/ 447 h 44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55" h="447">
                  <a:moveTo>
                    <a:pt x="7" y="0"/>
                  </a:moveTo>
                  <a:lnTo>
                    <a:pt x="65" y="34"/>
                  </a:lnTo>
                  <a:lnTo>
                    <a:pt x="182" y="92"/>
                  </a:lnTo>
                  <a:lnTo>
                    <a:pt x="263" y="141"/>
                  </a:lnTo>
                  <a:lnTo>
                    <a:pt x="360" y="216"/>
                  </a:lnTo>
                  <a:lnTo>
                    <a:pt x="426" y="258"/>
                  </a:lnTo>
                  <a:lnTo>
                    <a:pt x="467" y="243"/>
                  </a:lnTo>
                  <a:lnTo>
                    <a:pt x="531" y="292"/>
                  </a:lnTo>
                  <a:lnTo>
                    <a:pt x="555" y="326"/>
                  </a:lnTo>
                  <a:lnTo>
                    <a:pt x="548" y="394"/>
                  </a:lnTo>
                  <a:lnTo>
                    <a:pt x="523" y="428"/>
                  </a:lnTo>
                  <a:lnTo>
                    <a:pt x="501" y="423"/>
                  </a:lnTo>
                  <a:lnTo>
                    <a:pt x="462" y="419"/>
                  </a:lnTo>
                  <a:lnTo>
                    <a:pt x="425" y="447"/>
                  </a:lnTo>
                  <a:lnTo>
                    <a:pt x="402" y="331"/>
                  </a:lnTo>
                  <a:lnTo>
                    <a:pt x="360" y="357"/>
                  </a:lnTo>
                  <a:lnTo>
                    <a:pt x="302" y="372"/>
                  </a:lnTo>
                  <a:lnTo>
                    <a:pt x="313" y="307"/>
                  </a:lnTo>
                  <a:lnTo>
                    <a:pt x="195" y="272"/>
                  </a:lnTo>
                  <a:lnTo>
                    <a:pt x="146" y="233"/>
                  </a:lnTo>
                  <a:lnTo>
                    <a:pt x="0" y="21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2" name="Freeform 222"/>
            <p:cNvSpPr>
              <a:spLocks noChangeAspect="1"/>
            </p:cNvSpPr>
            <p:nvPr/>
          </p:nvSpPr>
          <p:spPr bwMode="auto">
            <a:xfrm>
              <a:off x="2301" y="1742"/>
              <a:ext cx="149" cy="98"/>
            </a:xfrm>
            <a:custGeom>
              <a:avLst/>
              <a:gdLst>
                <a:gd name="T0" fmla="*/ 5 w 297"/>
                <a:gd name="T1" fmla="*/ 0 h 195"/>
                <a:gd name="T2" fmla="*/ 20 w 297"/>
                <a:gd name="T3" fmla="*/ 8 h 195"/>
                <a:gd name="T4" fmla="*/ 49 w 297"/>
                <a:gd name="T5" fmla="*/ 17 h 195"/>
                <a:gd name="T6" fmla="*/ 71 w 297"/>
                <a:gd name="T7" fmla="*/ 27 h 195"/>
                <a:gd name="T8" fmla="*/ 97 w 297"/>
                <a:gd name="T9" fmla="*/ 44 h 195"/>
                <a:gd name="T10" fmla="*/ 114 w 297"/>
                <a:gd name="T11" fmla="*/ 51 h 195"/>
                <a:gd name="T12" fmla="*/ 132 w 297"/>
                <a:gd name="T13" fmla="*/ 52 h 195"/>
                <a:gd name="T14" fmla="*/ 139 w 297"/>
                <a:gd name="T15" fmla="*/ 62 h 195"/>
                <a:gd name="T16" fmla="*/ 146 w 297"/>
                <a:gd name="T17" fmla="*/ 67 h 195"/>
                <a:gd name="T18" fmla="*/ 149 w 297"/>
                <a:gd name="T19" fmla="*/ 86 h 195"/>
                <a:gd name="T20" fmla="*/ 145 w 297"/>
                <a:gd name="T21" fmla="*/ 98 h 195"/>
                <a:gd name="T22" fmla="*/ 135 w 297"/>
                <a:gd name="T23" fmla="*/ 82 h 195"/>
                <a:gd name="T24" fmla="*/ 129 w 297"/>
                <a:gd name="T25" fmla="*/ 94 h 195"/>
                <a:gd name="T26" fmla="*/ 116 w 297"/>
                <a:gd name="T27" fmla="*/ 98 h 195"/>
                <a:gd name="T28" fmla="*/ 111 w 297"/>
                <a:gd name="T29" fmla="*/ 70 h 195"/>
                <a:gd name="T30" fmla="*/ 95 w 297"/>
                <a:gd name="T31" fmla="*/ 87 h 195"/>
                <a:gd name="T32" fmla="*/ 87 w 297"/>
                <a:gd name="T33" fmla="*/ 83 h 195"/>
                <a:gd name="T34" fmla="*/ 87 w 297"/>
                <a:gd name="T35" fmla="*/ 67 h 195"/>
                <a:gd name="T36" fmla="*/ 58 w 297"/>
                <a:gd name="T37" fmla="*/ 62 h 195"/>
                <a:gd name="T38" fmla="*/ 44 w 297"/>
                <a:gd name="T39" fmla="*/ 54 h 195"/>
                <a:gd name="T40" fmla="*/ 0 w 297"/>
                <a:gd name="T41" fmla="*/ 44 h 195"/>
                <a:gd name="T42" fmla="*/ 5 w 297"/>
                <a:gd name="T43" fmla="*/ 0 h 19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7"/>
                <a:gd name="T67" fmla="*/ 0 h 195"/>
                <a:gd name="T68" fmla="*/ 297 w 297"/>
                <a:gd name="T69" fmla="*/ 195 h 19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7" h="195">
                  <a:moveTo>
                    <a:pt x="10" y="0"/>
                  </a:moveTo>
                  <a:lnTo>
                    <a:pt x="39" y="15"/>
                  </a:lnTo>
                  <a:lnTo>
                    <a:pt x="98" y="34"/>
                  </a:lnTo>
                  <a:lnTo>
                    <a:pt x="141" y="54"/>
                  </a:lnTo>
                  <a:lnTo>
                    <a:pt x="193" y="87"/>
                  </a:lnTo>
                  <a:lnTo>
                    <a:pt x="227" y="102"/>
                  </a:lnTo>
                  <a:lnTo>
                    <a:pt x="263" y="104"/>
                  </a:lnTo>
                  <a:lnTo>
                    <a:pt x="277" y="124"/>
                  </a:lnTo>
                  <a:lnTo>
                    <a:pt x="292" y="134"/>
                  </a:lnTo>
                  <a:lnTo>
                    <a:pt x="297" y="171"/>
                  </a:lnTo>
                  <a:lnTo>
                    <a:pt x="290" y="195"/>
                  </a:lnTo>
                  <a:lnTo>
                    <a:pt x="270" y="163"/>
                  </a:lnTo>
                  <a:lnTo>
                    <a:pt x="258" y="188"/>
                  </a:lnTo>
                  <a:lnTo>
                    <a:pt x="231" y="195"/>
                  </a:lnTo>
                  <a:lnTo>
                    <a:pt x="221" y="139"/>
                  </a:lnTo>
                  <a:lnTo>
                    <a:pt x="190" y="173"/>
                  </a:lnTo>
                  <a:lnTo>
                    <a:pt x="173" y="166"/>
                  </a:lnTo>
                  <a:lnTo>
                    <a:pt x="173" y="134"/>
                  </a:lnTo>
                  <a:lnTo>
                    <a:pt x="115" y="124"/>
                  </a:lnTo>
                  <a:lnTo>
                    <a:pt x="88" y="107"/>
                  </a:lnTo>
                  <a:lnTo>
                    <a:pt x="0" y="8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DF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3" name="Freeform 223"/>
            <p:cNvSpPr>
              <a:spLocks noChangeAspect="1"/>
            </p:cNvSpPr>
            <p:nvPr/>
          </p:nvSpPr>
          <p:spPr bwMode="auto">
            <a:xfrm>
              <a:off x="1623" y="2694"/>
              <a:ext cx="343" cy="137"/>
            </a:xfrm>
            <a:custGeom>
              <a:avLst/>
              <a:gdLst>
                <a:gd name="T0" fmla="*/ 242 w 685"/>
                <a:gd name="T1" fmla="*/ 28 h 274"/>
                <a:gd name="T2" fmla="*/ 269 w 685"/>
                <a:gd name="T3" fmla="*/ 10 h 274"/>
                <a:gd name="T4" fmla="*/ 315 w 685"/>
                <a:gd name="T5" fmla="*/ 0 h 274"/>
                <a:gd name="T6" fmla="*/ 328 w 685"/>
                <a:gd name="T7" fmla="*/ 19 h 274"/>
                <a:gd name="T8" fmla="*/ 328 w 685"/>
                <a:gd name="T9" fmla="*/ 31 h 274"/>
                <a:gd name="T10" fmla="*/ 338 w 685"/>
                <a:gd name="T11" fmla="*/ 47 h 274"/>
                <a:gd name="T12" fmla="*/ 343 w 685"/>
                <a:gd name="T13" fmla="*/ 72 h 274"/>
                <a:gd name="T14" fmla="*/ 343 w 685"/>
                <a:gd name="T15" fmla="*/ 92 h 274"/>
                <a:gd name="T16" fmla="*/ 320 w 685"/>
                <a:gd name="T17" fmla="*/ 74 h 274"/>
                <a:gd name="T18" fmla="*/ 299 w 685"/>
                <a:gd name="T19" fmla="*/ 76 h 274"/>
                <a:gd name="T20" fmla="*/ 273 w 685"/>
                <a:gd name="T21" fmla="*/ 75 h 274"/>
                <a:gd name="T22" fmla="*/ 252 w 685"/>
                <a:gd name="T23" fmla="*/ 64 h 274"/>
                <a:gd name="T24" fmla="*/ 232 w 685"/>
                <a:gd name="T25" fmla="*/ 76 h 274"/>
                <a:gd name="T26" fmla="*/ 123 w 685"/>
                <a:gd name="T27" fmla="*/ 131 h 274"/>
                <a:gd name="T28" fmla="*/ 83 w 685"/>
                <a:gd name="T29" fmla="*/ 137 h 274"/>
                <a:gd name="T30" fmla="*/ 42 w 685"/>
                <a:gd name="T31" fmla="*/ 137 h 274"/>
                <a:gd name="T32" fmla="*/ 39 w 685"/>
                <a:gd name="T33" fmla="*/ 115 h 274"/>
                <a:gd name="T34" fmla="*/ 21 w 685"/>
                <a:gd name="T35" fmla="*/ 93 h 274"/>
                <a:gd name="T36" fmla="*/ 0 w 685"/>
                <a:gd name="T37" fmla="*/ 26 h 274"/>
                <a:gd name="T38" fmla="*/ 21 w 685"/>
                <a:gd name="T39" fmla="*/ 19 h 274"/>
                <a:gd name="T40" fmla="*/ 51 w 685"/>
                <a:gd name="T41" fmla="*/ 69 h 274"/>
                <a:gd name="T42" fmla="*/ 59 w 685"/>
                <a:gd name="T43" fmla="*/ 95 h 274"/>
                <a:gd name="T44" fmla="*/ 86 w 685"/>
                <a:gd name="T45" fmla="*/ 90 h 274"/>
                <a:gd name="T46" fmla="*/ 109 w 685"/>
                <a:gd name="T47" fmla="*/ 80 h 274"/>
                <a:gd name="T48" fmla="*/ 172 w 685"/>
                <a:gd name="T49" fmla="*/ 58 h 274"/>
                <a:gd name="T50" fmla="*/ 211 w 685"/>
                <a:gd name="T51" fmla="*/ 40 h 274"/>
                <a:gd name="T52" fmla="*/ 242 w 685"/>
                <a:gd name="T53" fmla="*/ 28 h 27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85"/>
                <a:gd name="T82" fmla="*/ 0 h 274"/>
                <a:gd name="T83" fmla="*/ 685 w 685"/>
                <a:gd name="T84" fmla="*/ 274 h 27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85" h="274">
                  <a:moveTo>
                    <a:pt x="483" y="56"/>
                  </a:moveTo>
                  <a:lnTo>
                    <a:pt x="538" y="21"/>
                  </a:lnTo>
                  <a:lnTo>
                    <a:pt x="629" y="0"/>
                  </a:lnTo>
                  <a:lnTo>
                    <a:pt x="655" y="38"/>
                  </a:lnTo>
                  <a:lnTo>
                    <a:pt x="656" y="63"/>
                  </a:lnTo>
                  <a:lnTo>
                    <a:pt x="675" y="95"/>
                  </a:lnTo>
                  <a:lnTo>
                    <a:pt x="685" y="145"/>
                  </a:lnTo>
                  <a:lnTo>
                    <a:pt x="685" y="185"/>
                  </a:lnTo>
                  <a:lnTo>
                    <a:pt x="639" y="148"/>
                  </a:lnTo>
                  <a:lnTo>
                    <a:pt x="597" y="153"/>
                  </a:lnTo>
                  <a:lnTo>
                    <a:pt x="546" y="150"/>
                  </a:lnTo>
                  <a:lnTo>
                    <a:pt x="504" y="128"/>
                  </a:lnTo>
                  <a:lnTo>
                    <a:pt x="463" y="153"/>
                  </a:lnTo>
                  <a:lnTo>
                    <a:pt x="246" y="262"/>
                  </a:lnTo>
                  <a:lnTo>
                    <a:pt x="166" y="274"/>
                  </a:lnTo>
                  <a:lnTo>
                    <a:pt x="84" y="274"/>
                  </a:lnTo>
                  <a:lnTo>
                    <a:pt x="78" y="231"/>
                  </a:lnTo>
                  <a:lnTo>
                    <a:pt x="42" y="187"/>
                  </a:lnTo>
                  <a:lnTo>
                    <a:pt x="0" y="53"/>
                  </a:lnTo>
                  <a:lnTo>
                    <a:pt x="42" y="38"/>
                  </a:lnTo>
                  <a:lnTo>
                    <a:pt x="101" y="138"/>
                  </a:lnTo>
                  <a:lnTo>
                    <a:pt x="118" y="190"/>
                  </a:lnTo>
                  <a:lnTo>
                    <a:pt x="171" y="180"/>
                  </a:lnTo>
                  <a:lnTo>
                    <a:pt x="218" y="161"/>
                  </a:lnTo>
                  <a:lnTo>
                    <a:pt x="344" y="116"/>
                  </a:lnTo>
                  <a:lnTo>
                    <a:pt x="422" y="80"/>
                  </a:lnTo>
                  <a:lnTo>
                    <a:pt x="483" y="56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4" name="Freeform 224"/>
            <p:cNvSpPr>
              <a:spLocks noChangeAspect="1"/>
            </p:cNvSpPr>
            <p:nvPr/>
          </p:nvSpPr>
          <p:spPr bwMode="auto">
            <a:xfrm>
              <a:off x="1853" y="2595"/>
              <a:ext cx="173" cy="145"/>
            </a:xfrm>
            <a:custGeom>
              <a:avLst/>
              <a:gdLst>
                <a:gd name="T0" fmla="*/ 14 w 344"/>
                <a:gd name="T1" fmla="*/ 0 h 290"/>
                <a:gd name="T2" fmla="*/ 43 w 344"/>
                <a:gd name="T3" fmla="*/ 12 h 290"/>
                <a:gd name="T4" fmla="*/ 88 w 344"/>
                <a:gd name="T5" fmla="*/ 47 h 290"/>
                <a:gd name="T6" fmla="*/ 111 w 344"/>
                <a:gd name="T7" fmla="*/ 53 h 290"/>
                <a:gd name="T8" fmla="*/ 123 w 344"/>
                <a:gd name="T9" fmla="*/ 48 h 290"/>
                <a:gd name="T10" fmla="*/ 133 w 344"/>
                <a:gd name="T11" fmla="*/ 61 h 290"/>
                <a:gd name="T12" fmla="*/ 147 w 344"/>
                <a:gd name="T13" fmla="*/ 57 h 290"/>
                <a:gd name="T14" fmla="*/ 159 w 344"/>
                <a:gd name="T15" fmla="*/ 57 h 290"/>
                <a:gd name="T16" fmla="*/ 170 w 344"/>
                <a:gd name="T17" fmla="*/ 92 h 290"/>
                <a:gd name="T18" fmla="*/ 173 w 344"/>
                <a:gd name="T19" fmla="*/ 127 h 290"/>
                <a:gd name="T20" fmla="*/ 162 w 344"/>
                <a:gd name="T21" fmla="*/ 144 h 290"/>
                <a:gd name="T22" fmla="*/ 162 w 344"/>
                <a:gd name="T23" fmla="*/ 123 h 290"/>
                <a:gd name="T24" fmla="*/ 152 w 344"/>
                <a:gd name="T25" fmla="*/ 85 h 290"/>
                <a:gd name="T26" fmla="*/ 147 w 344"/>
                <a:gd name="T27" fmla="*/ 112 h 290"/>
                <a:gd name="T28" fmla="*/ 147 w 344"/>
                <a:gd name="T29" fmla="*/ 137 h 290"/>
                <a:gd name="T30" fmla="*/ 141 w 344"/>
                <a:gd name="T31" fmla="*/ 145 h 290"/>
                <a:gd name="T32" fmla="*/ 136 w 344"/>
                <a:gd name="T33" fmla="*/ 112 h 290"/>
                <a:gd name="T34" fmla="*/ 130 w 344"/>
                <a:gd name="T35" fmla="*/ 83 h 290"/>
                <a:gd name="T36" fmla="*/ 109 w 344"/>
                <a:gd name="T37" fmla="*/ 88 h 290"/>
                <a:gd name="T38" fmla="*/ 107 w 344"/>
                <a:gd name="T39" fmla="*/ 124 h 290"/>
                <a:gd name="T40" fmla="*/ 82 w 344"/>
                <a:gd name="T41" fmla="*/ 83 h 290"/>
                <a:gd name="T42" fmla="*/ 74 w 344"/>
                <a:gd name="T43" fmla="*/ 76 h 290"/>
                <a:gd name="T44" fmla="*/ 52 w 344"/>
                <a:gd name="T45" fmla="*/ 69 h 290"/>
                <a:gd name="T46" fmla="*/ 17 w 344"/>
                <a:gd name="T47" fmla="*/ 63 h 290"/>
                <a:gd name="T48" fmla="*/ 0 w 344"/>
                <a:gd name="T49" fmla="*/ 45 h 290"/>
                <a:gd name="T50" fmla="*/ 3 w 344"/>
                <a:gd name="T51" fmla="*/ 37 h 290"/>
                <a:gd name="T52" fmla="*/ 9 w 344"/>
                <a:gd name="T53" fmla="*/ 21 h 290"/>
                <a:gd name="T54" fmla="*/ 14 w 344"/>
                <a:gd name="T55" fmla="*/ 5 h 290"/>
                <a:gd name="T56" fmla="*/ 14 w 344"/>
                <a:gd name="T57" fmla="*/ 0 h 2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4"/>
                <a:gd name="T88" fmla="*/ 0 h 290"/>
                <a:gd name="T89" fmla="*/ 344 w 344"/>
                <a:gd name="T90" fmla="*/ 290 h 2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4" h="290">
                  <a:moveTo>
                    <a:pt x="28" y="0"/>
                  </a:moveTo>
                  <a:lnTo>
                    <a:pt x="86" y="25"/>
                  </a:lnTo>
                  <a:lnTo>
                    <a:pt x="174" y="95"/>
                  </a:lnTo>
                  <a:lnTo>
                    <a:pt x="220" y="107"/>
                  </a:lnTo>
                  <a:lnTo>
                    <a:pt x="244" y="96"/>
                  </a:lnTo>
                  <a:lnTo>
                    <a:pt x="264" y="122"/>
                  </a:lnTo>
                  <a:lnTo>
                    <a:pt x="292" y="115"/>
                  </a:lnTo>
                  <a:lnTo>
                    <a:pt x="317" y="115"/>
                  </a:lnTo>
                  <a:lnTo>
                    <a:pt x="339" y="185"/>
                  </a:lnTo>
                  <a:lnTo>
                    <a:pt x="344" y="254"/>
                  </a:lnTo>
                  <a:lnTo>
                    <a:pt x="322" y="288"/>
                  </a:lnTo>
                  <a:lnTo>
                    <a:pt x="322" y="246"/>
                  </a:lnTo>
                  <a:lnTo>
                    <a:pt x="302" y="171"/>
                  </a:lnTo>
                  <a:lnTo>
                    <a:pt x="293" y="225"/>
                  </a:lnTo>
                  <a:lnTo>
                    <a:pt x="293" y="273"/>
                  </a:lnTo>
                  <a:lnTo>
                    <a:pt x="280" y="290"/>
                  </a:lnTo>
                  <a:lnTo>
                    <a:pt x="271" y="225"/>
                  </a:lnTo>
                  <a:lnTo>
                    <a:pt x="258" y="166"/>
                  </a:lnTo>
                  <a:lnTo>
                    <a:pt x="217" y="176"/>
                  </a:lnTo>
                  <a:lnTo>
                    <a:pt x="212" y="249"/>
                  </a:lnTo>
                  <a:lnTo>
                    <a:pt x="164" y="166"/>
                  </a:lnTo>
                  <a:lnTo>
                    <a:pt x="147" y="152"/>
                  </a:lnTo>
                  <a:lnTo>
                    <a:pt x="103" y="137"/>
                  </a:lnTo>
                  <a:lnTo>
                    <a:pt x="33" y="127"/>
                  </a:lnTo>
                  <a:lnTo>
                    <a:pt x="0" y="90"/>
                  </a:lnTo>
                  <a:lnTo>
                    <a:pt x="6" y="74"/>
                  </a:lnTo>
                  <a:lnTo>
                    <a:pt x="18" y="42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5" name="Freeform 225"/>
            <p:cNvSpPr>
              <a:spLocks noChangeAspect="1"/>
            </p:cNvSpPr>
            <p:nvPr/>
          </p:nvSpPr>
          <p:spPr bwMode="auto">
            <a:xfrm>
              <a:off x="2026" y="2149"/>
              <a:ext cx="139" cy="137"/>
            </a:xfrm>
            <a:custGeom>
              <a:avLst/>
              <a:gdLst>
                <a:gd name="T0" fmla="*/ 38 w 277"/>
                <a:gd name="T1" fmla="*/ 67 h 274"/>
                <a:gd name="T2" fmla="*/ 59 w 277"/>
                <a:gd name="T3" fmla="*/ 90 h 274"/>
                <a:gd name="T4" fmla="*/ 67 w 277"/>
                <a:gd name="T5" fmla="*/ 110 h 274"/>
                <a:gd name="T6" fmla="*/ 92 w 277"/>
                <a:gd name="T7" fmla="*/ 129 h 274"/>
                <a:gd name="T8" fmla="*/ 101 w 277"/>
                <a:gd name="T9" fmla="*/ 122 h 274"/>
                <a:gd name="T10" fmla="*/ 105 w 277"/>
                <a:gd name="T11" fmla="*/ 137 h 274"/>
                <a:gd name="T12" fmla="*/ 120 w 277"/>
                <a:gd name="T13" fmla="*/ 134 h 274"/>
                <a:gd name="T14" fmla="*/ 127 w 277"/>
                <a:gd name="T15" fmla="*/ 122 h 274"/>
                <a:gd name="T16" fmla="*/ 139 w 277"/>
                <a:gd name="T17" fmla="*/ 118 h 274"/>
                <a:gd name="T18" fmla="*/ 113 w 277"/>
                <a:gd name="T19" fmla="*/ 83 h 274"/>
                <a:gd name="T20" fmla="*/ 72 w 277"/>
                <a:gd name="T21" fmla="*/ 39 h 274"/>
                <a:gd name="T22" fmla="*/ 0 w 277"/>
                <a:gd name="T23" fmla="*/ 0 h 274"/>
                <a:gd name="T24" fmla="*/ 38 w 277"/>
                <a:gd name="T25" fmla="*/ 67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7"/>
                <a:gd name="T40" fmla="*/ 0 h 274"/>
                <a:gd name="T41" fmla="*/ 277 w 277"/>
                <a:gd name="T42" fmla="*/ 274 h 2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7" h="274">
                  <a:moveTo>
                    <a:pt x="75" y="134"/>
                  </a:moveTo>
                  <a:lnTo>
                    <a:pt x="117" y="180"/>
                  </a:lnTo>
                  <a:lnTo>
                    <a:pt x="134" y="221"/>
                  </a:lnTo>
                  <a:lnTo>
                    <a:pt x="183" y="257"/>
                  </a:lnTo>
                  <a:lnTo>
                    <a:pt x="202" y="245"/>
                  </a:lnTo>
                  <a:lnTo>
                    <a:pt x="210" y="274"/>
                  </a:lnTo>
                  <a:lnTo>
                    <a:pt x="239" y="268"/>
                  </a:lnTo>
                  <a:lnTo>
                    <a:pt x="254" y="245"/>
                  </a:lnTo>
                  <a:lnTo>
                    <a:pt x="277" y="236"/>
                  </a:lnTo>
                  <a:lnTo>
                    <a:pt x="226" y="167"/>
                  </a:lnTo>
                  <a:lnTo>
                    <a:pt x="144" y="78"/>
                  </a:lnTo>
                  <a:lnTo>
                    <a:pt x="0" y="0"/>
                  </a:lnTo>
                  <a:lnTo>
                    <a:pt x="75" y="134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6" name="Freeform 226"/>
            <p:cNvSpPr>
              <a:spLocks noChangeAspect="1"/>
            </p:cNvSpPr>
            <p:nvPr/>
          </p:nvSpPr>
          <p:spPr bwMode="auto">
            <a:xfrm>
              <a:off x="1927" y="2160"/>
              <a:ext cx="301" cy="180"/>
            </a:xfrm>
            <a:custGeom>
              <a:avLst/>
              <a:gdLst>
                <a:gd name="T0" fmla="*/ 7 w 601"/>
                <a:gd name="T1" fmla="*/ 30 h 360"/>
                <a:gd name="T2" fmla="*/ 21 w 601"/>
                <a:gd name="T3" fmla="*/ 50 h 360"/>
                <a:gd name="T4" fmla="*/ 49 w 601"/>
                <a:gd name="T5" fmla="*/ 67 h 360"/>
                <a:gd name="T6" fmla="*/ 92 w 601"/>
                <a:gd name="T7" fmla="*/ 79 h 360"/>
                <a:gd name="T8" fmla="*/ 145 w 601"/>
                <a:gd name="T9" fmla="*/ 97 h 360"/>
                <a:gd name="T10" fmla="*/ 175 w 601"/>
                <a:gd name="T11" fmla="*/ 97 h 360"/>
                <a:gd name="T12" fmla="*/ 203 w 601"/>
                <a:gd name="T13" fmla="*/ 101 h 360"/>
                <a:gd name="T14" fmla="*/ 214 w 601"/>
                <a:gd name="T15" fmla="*/ 117 h 360"/>
                <a:gd name="T16" fmla="*/ 230 w 601"/>
                <a:gd name="T17" fmla="*/ 123 h 360"/>
                <a:gd name="T18" fmla="*/ 246 w 601"/>
                <a:gd name="T19" fmla="*/ 134 h 360"/>
                <a:gd name="T20" fmla="*/ 255 w 601"/>
                <a:gd name="T21" fmla="*/ 146 h 360"/>
                <a:gd name="T22" fmla="*/ 254 w 601"/>
                <a:gd name="T23" fmla="*/ 163 h 360"/>
                <a:gd name="T24" fmla="*/ 259 w 601"/>
                <a:gd name="T25" fmla="*/ 180 h 360"/>
                <a:gd name="T26" fmla="*/ 290 w 601"/>
                <a:gd name="T27" fmla="*/ 180 h 360"/>
                <a:gd name="T28" fmla="*/ 301 w 601"/>
                <a:gd name="T29" fmla="*/ 157 h 360"/>
                <a:gd name="T30" fmla="*/ 287 w 601"/>
                <a:gd name="T31" fmla="*/ 109 h 360"/>
                <a:gd name="T32" fmla="*/ 254 w 601"/>
                <a:gd name="T33" fmla="*/ 95 h 360"/>
                <a:gd name="T34" fmla="*/ 230 w 601"/>
                <a:gd name="T35" fmla="*/ 81 h 360"/>
                <a:gd name="T36" fmla="*/ 194 w 601"/>
                <a:gd name="T37" fmla="*/ 56 h 360"/>
                <a:gd name="T38" fmla="*/ 183 w 601"/>
                <a:gd name="T39" fmla="*/ 51 h 360"/>
                <a:gd name="T40" fmla="*/ 171 w 601"/>
                <a:gd name="T41" fmla="*/ 46 h 360"/>
                <a:gd name="T42" fmla="*/ 160 w 601"/>
                <a:gd name="T43" fmla="*/ 41 h 360"/>
                <a:gd name="T44" fmla="*/ 149 w 601"/>
                <a:gd name="T45" fmla="*/ 35 h 360"/>
                <a:gd name="T46" fmla="*/ 138 w 601"/>
                <a:gd name="T47" fmla="*/ 29 h 360"/>
                <a:gd name="T48" fmla="*/ 127 w 601"/>
                <a:gd name="T49" fmla="*/ 23 h 360"/>
                <a:gd name="T50" fmla="*/ 115 w 601"/>
                <a:gd name="T51" fmla="*/ 18 h 360"/>
                <a:gd name="T52" fmla="*/ 104 w 601"/>
                <a:gd name="T53" fmla="*/ 12 h 360"/>
                <a:gd name="T54" fmla="*/ 88 w 601"/>
                <a:gd name="T55" fmla="*/ 0 h 360"/>
                <a:gd name="T56" fmla="*/ 40 w 601"/>
                <a:gd name="T57" fmla="*/ 0 h 360"/>
                <a:gd name="T58" fmla="*/ 0 w 601"/>
                <a:gd name="T59" fmla="*/ 17 h 360"/>
                <a:gd name="T60" fmla="*/ 7 w 601"/>
                <a:gd name="T61" fmla="*/ 30 h 36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01"/>
                <a:gd name="T94" fmla="*/ 0 h 360"/>
                <a:gd name="T95" fmla="*/ 601 w 601"/>
                <a:gd name="T96" fmla="*/ 360 h 36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01" h="360">
                  <a:moveTo>
                    <a:pt x="14" y="61"/>
                  </a:moveTo>
                  <a:lnTo>
                    <a:pt x="41" y="100"/>
                  </a:lnTo>
                  <a:lnTo>
                    <a:pt x="97" y="134"/>
                  </a:lnTo>
                  <a:lnTo>
                    <a:pt x="184" y="158"/>
                  </a:lnTo>
                  <a:lnTo>
                    <a:pt x="289" y="194"/>
                  </a:lnTo>
                  <a:lnTo>
                    <a:pt x="350" y="194"/>
                  </a:lnTo>
                  <a:lnTo>
                    <a:pt x="406" y="202"/>
                  </a:lnTo>
                  <a:lnTo>
                    <a:pt x="428" y="235"/>
                  </a:lnTo>
                  <a:lnTo>
                    <a:pt x="459" y="246"/>
                  </a:lnTo>
                  <a:lnTo>
                    <a:pt x="491" y="267"/>
                  </a:lnTo>
                  <a:lnTo>
                    <a:pt x="509" y="291"/>
                  </a:lnTo>
                  <a:lnTo>
                    <a:pt x="508" y="326"/>
                  </a:lnTo>
                  <a:lnTo>
                    <a:pt x="518" y="360"/>
                  </a:lnTo>
                  <a:lnTo>
                    <a:pt x="579" y="360"/>
                  </a:lnTo>
                  <a:lnTo>
                    <a:pt x="601" y="314"/>
                  </a:lnTo>
                  <a:lnTo>
                    <a:pt x="574" y="218"/>
                  </a:lnTo>
                  <a:lnTo>
                    <a:pt x="508" y="190"/>
                  </a:lnTo>
                  <a:lnTo>
                    <a:pt x="459" y="162"/>
                  </a:lnTo>
                  <a:lnTo>
                    <a:pt x="387" y="112"/>
                  </a:lnTo>
                  <a:lnTo>
                    <a:pt x="365" y="102"/>
                  </a:lnTo>
                  <a:lnTo>
                    <a:pt x="341" y="92"/>
                  </a:lnTo>
                  <a:lnTo>
                    <a:pt x="319" y="82"/>
                  </a:lnTo>
                  <a:lnTo>
                    <a:pt x="297" y="70"/>
                  </a:lnTo>
                  <a:lnTo>
                    <a:pt x="275" y="58"/>
                  </a:lnTo>
                  <a:lnTo>
                    <a:pt x="253" y="46"/>
                  </a:lnTo>
                  <a:lnTo>
                    <a:pt x="229" y="36"/>
                  </a:lnTo>
                  <a:lnTo>
                    <a:pt x="207" y="24"/>
                  </a:lnTo>
                  <a:lnTo>
                    <a:pt x="175" y="0"/>
                  </a:lnTo>
                  <a:lnTo>
                    <a:pt x="80" y="0"/>
                  </a:lnTo>
                  <a:lnTo>
                    <a:pt x="0" y="33"/>
                  </a:lnTo>
                  <a:lnTo>
                    <a:pt x="14" y="61"/>
                  </a:lnTo>
                  <a:close/>
                </a:path>
              </a:pathLst>
            </a:custGeom>
            <a:solidFill>
              <a:srgbClr val="D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7" name="Freeform 227"/>
            <p:cNvSpPr>
              <a:spLocks noChangeAspect="1"/>
            </p:cNvSpPr>
            <p:nvPr/>
          </p:nvSpPr>
          <p:spPr bwMode="auto">
            <a:xfrm>
              <a:off x="1986" y="2170"/>
              <a:ext cx="227" cy="124"/>
            </a:xfrm>
            <a:custGeom>
              <a:avLst/>
              <a:gdLst>
                <a:gd name="T0" fmla="*/ 0 w 455"/>
                <a:gd name="T1" fmla="*/ 15 h 248"/>
                <a:gd name="T2" fmla="*/ 22 w 455"/>
                <a:gd name="T3" fmla="*/ 2 h 248"/>
                <a:gd name="T4" fmla="*/ 45 w 455"/>
                <a:gd name="T5" fmla="*/ 0 h 248"/>
                <a:gd name="T6" fmla="*/ 58 w 455"/>
                <a:gd name="T7" fmla="*/ 7 h 248"/>
                <a:gd name="T8" fmla="*/ 72 w 455"/>
                <a:gd name="T9" fmla="*/ 14 h 248"/>
                <a:gd name="T10" fmla="*/ 85 w 455"/>
                <a:gd name="T11" fmla="*/ 21 h 248"/>
                <a:gd name="T12" fmla="*/ 97 w 455"/>
                <a:gd name="T13" fmla="*/ 28 h 248"/>
                <a:gd name="T14" fmla="*/ 109 w 455"/>
                <a:gd name="T15" fmla="*/ 35 h 248"/>
                <a:gd name="T16" fmla="*/ 120 w 455"/>
                <a:gd name="T17" fmla="*/ 42 h 248"/>
                <a:gd name="T18" fmla="*/ 133 w 455"/>
                <a:gd name="T19" fmla="*/ 48 h 248"/>
                <a:gd name="T20" fmla="*/ 146 w 455"/>
                <a:gd name="T21" fmla="*/ 54 h 248"/>
                <a:gd name="T22" fmla="*/ 171 w 455"/>
                <a:gd name="T23" fmla="*/ 62 h 248"/>
                <a:gd name="T24" fmla="*/ 196 w 455"/>
                <a:gd name="T25" fmla="*/ 81 h 248"/>
                <a:gd name="T26" fmla="*/ 224 w 455"/>
                <a:gd name="T27" fmla="*/ 88 h 248"/>
                <a:gd name="T28" fmla="*/ 227 w 455"/>
                <a:gd name="T29" fmla="*/ 124 h 248"/>
                <a:gd name="T30" fmla="*/ 222 w 455"/>
                <a:gd name="T31" fmla="*/ 120 h 248"/>
                <a:gd name="T32" fmla="*/ 216 w 455"/>
                <a:gd name="T33" fmla="*/ 116 h 248"/>
                <a:gd name="T34" fmla="*/ 207 w 455"/>
                <a:gd name="T35" fmla="*/ 114 h 248"/>
                <a:gd name="T36" fmla="*/ 199 w 455"/>
                <a:gd name="T37" fmla="*/ 111 h 248"/>
                <a:gd name="T38" fmla="*/ 190 w 455"/>
                <a:gd name="T39" fmla="*/ 108 h 248"/>
                <a:gd name="T40" fmla="*/ 182 w 455"/>
                <a:gd name="T41" fmla="*/ 102 h 248"/>
                <a:gd name="T42" fmla="*/ 176 w 455"/>
                <a:gd name="T43" fmla="*/ 94 h 248"/>
                <a:gd name="T44" fmla="*/ 173 w 455"/>
                <a:gd name="T45" fmla="*/ 82 h 248"/>
                <a:gd name="T46" fmla="*/ 155 w 455"/>
                <a:gd name="T47" fmla="*/ 82 h 248"/>
                <a:gd name="T48" fmla="*/ 127 w 455"/>
                <a:gd name="T49" fmla="*/ 73 h 248"/>
                <a:gd name="T50" fmla="*/ 113 w 455"/>
                <a:gd name="T51" fmla="*/ 65 h 248"/>
                <a:gd name="T52" fmla="*/ 99 w 455"/>
                <a:gd name="T53" fmla="*/ 59 h 248"/>
                <a:gd name="T54" fmla="*/ 86 w 455"/>
                <a:gd name="T55" fmla="*/ 54 h 248"/>
                <a:gd name="T56" fmla="*/ 72 w 455"/>
                <a:gd name="T57" fmla="*/ 51 h 248"/>
                <a:gd name="T58" fmla="*/ 58 w 455"/>
                <a:gd name="T59" fmla="*/ 48 h 248"/>
                <a:gd name="T60" fmla="*/ 44 w 455"/>
                <a:gd name="T61" fmla="*/ 44 h 248"/>
                <a:gd name="T62" fmla="*/ 30 w 455"/>
                <a:gd name="T63" fmla="*/ 39 h 248"/>
                <a:gd name="T64" fmla="*/ 14 w 455"/>
                <a:gd name="T65" fmla="*/ 32 h 248"/>
                <a:gd name="T66" fmla="*/ 0 w 455"/>
                <a:gd name="T67" fmla="*/ 15 h 24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55"/>
                <a:gd name="T103" fmla="*/ 0 h 248"/>
                <a:gd name="T104" fmla="*/ 455 w 455"/>
                <a:gd name="T105" fmla="*/ 248 h 24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55" h="248">
                  <a:moveTo>
                    <a:pt x="0" y="30"/>
                  </a:moveTo>
                  <a:lnTo>
                    <a:pt x="44" y="3"/>
                  </a:lnTo>
                  <a:lnTo>
                    <a:pt x="90" y="0"/>
                  </a:lnTo>
                  <a:lnTo>
                    <a:pt x="117" y="13"/>
                  </a:lnTo>
                  <a:lnTo>
                    <a:pt x="145" y="27"/>
                  </a:lnTo>
                  <a:lnTo>
                    <a:pt x="170" y="42"/>
                  </a:lnTo>
                  <a:lnTo>
                    <a:pt x="194" y="56"/>
                  </a:lnTo>
                  <a:lnTo>
                    <a:pt x="218" y="69"/>
                  </a:lnTo>
                  <a:lnTo>
                    <a:pt x="241" y="83"/>
                  </a:lnTo>
                  <a:lnTo>
                    <a:pt x="267" y="95"/>
                  </a:lnTo>
                  <a:lnTo>
                    <a:pt x="292" y="108"/>
                  </a:lnTo>
                  <a:lnTo>
                    <a:pt x="342" y="124"/>
                  </a:lnTo>
                  <a:lnTo>
                    <a:pt x="392" y="161"/>
                  </a:lnTo>
                  <a:lnTo>
                    <a:pt x="449" y="176"/>
                  </a:lnTo>
                  <a:lnTo>
                    <a:pt x="455" y="248"/>
                  </a:lnTo>
                  <a:lnTo>
                    <a:pt x="445" y="239"/>
                  </a:lnTo>
                  <a:lnTo>
                    <a:pt x="432" y="232"/>
                  </a:lnTo>
                  <a:lnTo>
                    <a:pt x="415" y="227"/>
                  </a:lnTo>
                  <a:lnTo>
                    <a:pt x="398" y="222"/>
                  </a:lnTo>
                  <a:lnTo>
                    <a:pt x="381" y="215"/>
                  </a:lnTo>
                  <a:lnTo>
                    <a:pt x="365" y="203"/>
                  </a:lnTo>
                  <a:lnTo>
                    <a:pt x="353" y="188"/>
                  </a:lnTo>
                  <a:lnTo>
                    <a:pt x="347" y="164"/>
                  </a:lnTo>
                  <a:lnTo>
                    <a:pt x="311" y="164"/>
                  </a:lnTo>
                  <a:lnTo>
                    <a:pt x="255" y="146"/>
                  </a:lnTo>
                  <a:lnTo>
                    <a:pt x="226" y="129"/>
                  </a:lnTo>
                  <a:lnTo>
                    <a:pt x="199" y="117"/>
                  </a:lnTo>
                  <a:lnTo>
                    <a:pt x="172" y="108"/>
                  </a:lnTo>
                  <a:lnTo>
                    <a:pt x="145" y="102"/>
                  </a:lnTo>
                  <a:lnTo>
                    <a:pt x="117" y="95"/>
                  </a:lnTo>
                  <a:lnTo>
                    <a:pt x="89" y="88"/>
                  </a:lnTo>
                  <a:lnTo>
                    <a:pt x="60" y="78"/>
                  </a:lnTo>
                  <a:lnTo>
                    <a:pt x="29" y="64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8" name="Freeform 228"/>
            <p:cNvSpPr>
              <a:spLocks noChangeAspect="1"/>
            </p:cNvSpPr>
            <p:nvPr/>
          </p:nvSpPr>
          <p:spPr bwMode="auto">
            <a:xfrm>
              <a:off x="1777" y="2475"/>
              <a:ext cx="145" cy="44"/>
            </a:xfrm>
            <a:custGeom>
              <a:avLst/>
              <a:gdLst>
                <a:gd name="T0" fmla="*/ 0 w 290"/>
                <a:gd name="T1" fmla="*/ 0 h 88"/>
                <a:gd name="T2" fmla="*/ 51 w 290"/>
                <a:gd name="T3" fmla="*/ 0 h 88"/>
                <a:gd name="T4" fmla="*/ 101 w 290"/>
                <a:gd name="T5" fmla="*/ 24 h 88"/>
                <a:gd name="T6" fmla="*/ 131 w 290"/>
                <a:gd name="T7" fmla="*/ 14 h 88"/>
                <a:gd name="T8" fmla="*/ 145 w 290"/>
                <a:gd name="T9" fmla="*/ 44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0"/>
                <a:gd name="T16" fmla="*/ 0 h 88"/>
                <a:gd name="T17" fmla="*/ 290 w 29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0" h="88">
                  <a:moveTo>
                    <a:pt x="0" y="0"/>
                  </a:moveTo>
                  <a:lnTo>
                    <a:pt x="102" y="0"/>
                  </a:lnTo>
                  <a:lnTo>
                    <a:pt x="202" y="49"/>
                  </a:lnTo>
                  <a:lnTo>
                    <a:pt x="261" y="29"/>
                  </a:lnTo>
                  <a:lnTo>
                    <a:pt x="290" y="8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</p:grpSp>
      <p:sp>
        <p:nvSpPr>
          <p:cNvPr id="129" name="Rectangle 224"/>
          <p:cNvSpPr>
            <a:spLocks noChangeArrowheads="1"/>
          </p:cNvSpPr>
          <p:nvPr/>
        </p:nvSpPr>
        <p:spPr bwMode="auto">
          <a:xfrm>
            <a:off x="5475322" y="2014888"/>
            <a:ext cx="1828800" cy="182880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zh-CN" altLang="en-US">
              <a:ea typeface="宋体" charset="-122"/>
            </a:endParaRPr>
          </a:p>
        </p:txBody>
      </p:sp>
      <p:pic>
        <p:nvPicPr>
          <p:cNvPr id="13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1309" y="2229779"/>
            <a:ext cx="1648396" cy="1451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" name="Rectangle 268"/>
          <p:cNvSpPr>
            <a:spLocks noChangeArrowheads="1"/>
          </p:cNvSpPr>
          <p:nvPr/>
        </p:nvSpPr>
        <p:spPr bwMode="auto">
          <a:xfrm>
            <a:off x="3765766" y="4140548"/>
            <a:ext cx="1828800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zh-CN" altLang="en-US">
              <a:ea typeface="宋体" charset="-122"/>
            </a:endParaRPr>
          </a:p>
        </p:txBody>
      </p:sp>
      <p:pic>
        <p:nvPicPr>
          <p:cNvPr id="13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3236" y="4302287"/>
            <a:ext cx="1496291" cy="1552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5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4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5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4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5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 autoUpdateAnimBg="0"/>
      <p:bldP spid="125033" grpId="0" animBg="1" autoUpdateAnimBg="0"/>
      <p:bldP spid="125034" grpId="0" animBg="1" autoUpdateAnimBg="0"/>
      <p:bldP spid="125035" grpId="0" animBg="1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Define a shop calendar with 5 eight-hour days </a:t>
            </a:r>
          </a:p>
          <a:p>
            <a:r>
              <a:rPr lang="en-US" dirty="0" smtClean="0"/>
              <a:t>Set up department 0400 with a labor capacity of 8 hours/day</a:t>
            </a:r>
          </a:p>
          <a:p>
            <a:r>
              <a:rPr lang="en-US" dirty="0" smtClean="0"/>
              <a:t>Create work center 1000 with:</a:t>
            </a:r>
          </a:p>
          <a:p>
            <a:pPr lvl="1"/>
            <a:r>
              <a:rPr lang="en-US" dirty="0" smtClean="0"/>
              <a:t>Setup rate = $5.00/hour</a:t>
            </a:r>
          </a:p>
          <a:p>
            <a:pPr lvl="1"/>
            <a:r>
              <a:rPr lang="en-US" dirty="0" smtClean="0"/>
              <a:t>Labor rate = $4.50/hour</a:t>
            </a:r>
          </a:p>
          <a:p>
            <a:pPr lvl="1"/>
            <a:r>
              <a:rPr lang="en-US" dirty="0" smtClean="0"/>
              <a:t>Labor burden = 0.01%</a:t>
            </a:r>
          </a:p>
          <a:p>
            <a:r>
              <a:rPr lang="en-US" dirty="0" smtClean="0"/>
              <a:t>Define a routing for item 01010 with three operations: </a:t>
            </a:r>
          </a:p>
          <a:p>
            <a:pPr lvl="1"/>
            <a:r>
              <a:rPr lang="en-US" dirty="0" smtClean="0"/>
              <a:t>Operation 10 (assembly)</a:t>
            </a:r>
          </a:p>
          <a:p>
            <a:pPr lvl="1"/>
            <a:r>
              <a:rPr lang="en-US" dirty="0" smtClean="0"/>
              <a:t>Operation 20 (test)</a:t>
            </a:r>
          </a:p>
          <a:p>
            <a:pPr lvl="1"/>
            <a:r>
              <a:rPr lang="en-US" dirty="0" smtClean="0"/>
              <a:t>Operation 30 (pack)</a:t>
            </a:r>
          </a:p>
          <a:p>
            <a:r>
              <a:rPr lang="en-US" dirty="0" smtClean="0"/>
              <a:t>Review results in Routing Inquiry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Manufacturing Setup Example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QS-SU-581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Shop Calendar</a:t>
            </a:r>
            <a:endParaRPr lang="en-US" dirty="0"/>
          </a:p>
        </p:txBody>
      </p:sp>
      <p:sp>
        <p:nvSpPr>
          <p:cNvPr id="819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QS-SU-590</a:t>
            </a:r>
          </a:p>
        </p:txBody>
      </p:sp>
      <p:pic>
        <p:nvPicPr>
          <p:cNvPr id="81924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367563"/>
            <a:ext cx="70659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Departments</a:t>
            </a:r>
            <a:endParaRPr lang="en-US" dirty="0"/>
          </a:p>
        </p:txBody>
      </p:sp>
      <p:sp>
        <p:nvSpPr>
          <p:cNvPr id="829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QS-SU-600</a:t>
            </a:r>
          </a:p>
        </p:txBody>
      </p:sp>
      <p:pic>
        <p:nvPicPr>
          <p:cNvPr id="82948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888" y="1138473"/>
            <a:ext cx="7132637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Work Centers/Machines</a:t>
            </a:r>
            <a:endParaRPr lang="en-US" dirty="0"/>
          </a:p>
        </p:txBody>
      </p:sp>
      <p:sp>
        <p:nvSpPr>
          <p:cNvPr id="839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QS-SU-610</a:t>
            </a:r>
          </a:p>
        </p:txBody>
      </p:sp>
      <p:pic>
        <p:nvPicPr>
          <p:cNvPr id="83972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338" y="1392846"/>
            <a:ext cx="7551737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3" name="Rectangle 10"/>
          <p:cNvSpPr>
            <a:spLocks noChangeArrowheads="1"/>
          </p:cNvSpPr>
          <p:nvPr/>
        </p:nvSpPr>
        <p:spPr bwMode="auto">
          <a:xfrm>
            <a:off x="4006850" y="4345596"/>
            <a:ext cx="2120900" cy="10556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Routing Op 10</a:t>
            </a:r>
            <a:endParaRPr lang="en-US" dirty="0"/>
          </a:p>
        </p:txBody>
      </p:sp>
      <p:sp>
        <p:nvSpPr>
          <p:cNvPr id="849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QS-SU-620</a:t>
            </a:r>
          </a:p>
        </p:txBody>
      </p:sp>
      <p:pic>
        <p:nvPicPr>
          <p:cNvPr id="84995" name="Picture 11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928041"/>
            <a:ext cx="714216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Rectangle 12"/>
          <p:cNvSpPr>
            <a:spLocks noChangeArrowheads="1"/>
          </p:cNvSpPr>
          <p:nvPr/>
        </p:nvSpPr>
        <p:spPr bwMode="auto">
          <a:xfrm>
            <a:off x="1941513" y="2536179"/>
            <a:ext cx="10096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84998" name="Rectangle 13"/>
          <p:cNvSpPr>
            <a:spLocks noChangeArrowheads="1"/>
          </p:cNvSpPr>
          <p:nvPr/>
        </p:nvSpPr>
        <p:spPr bwMode="auto">
          <a:xfrm>
            <a:off x="2252663" y="4609454"/>
            <a:ext cx="2168525" cy="49053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Routing Op 20</a:t>
            </a:r>
            <a:endParaRPr lang="en-US" dirty="0"/>
          </a:p>
        </p:txBody>
      </p:sp>
      <p:sp>
        <p:nvSpPr>
          <p:cNvPr id="860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QS-SU-630</a:t>
            </a:r>
          </a:p>
        </p:txBody>
      </p:sp>
      <p:pic>
        <p:nvPicPr>
          <p:cNvPr id="8602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5" y="971296"/>
            <a:ext cx="7180263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Results in Routing Inquiry</a:t>
            </a:r>
            <a:endParaRPr lang="en-US" dirty="0"/>
          </a:p>
        </p:txBody>
      </p:sp>
      <p:sp>
        <p:nvSpPr>
          <p:cNvPr id="870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QS-SU-640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6388" y="1804988"/>
            <a:ext cx="599122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890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QS-SU-660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099094" y="1276350"/>
            <a:ext cx="3610464" cy="4183747"/>
            <a:chOff x="3127375" y="1276350"/>
            <a:chExt cx="3610464" cy="4183747"/>
          </a:xfrm>
        </p:grpSpPr>
        <p:sp>
          <p:nvSpPr>
            <p:cNvPr id="380931" name="Rectangle 3"/>
            <p:cNvSpPr>
              <a:spLocks noChangeArrowheads="1"/>
            </p:cNvSpPr>
            <p:nvPr/>
          </p:nvSpPr>
          <p:spPr bwMode="auto">
            <a:xfrm>
              <a:off x="3321050" y="1503363"/>
              <a:ext cx="2487613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89093" name="Rectangle 4"/>
            <p:cNvSpPr>
              <a:spLocks noChangeArrowheads="1"/>
            </p:cNvSpPr>
            <p:nvPr/>
          </p:nvSpPr>
          <p:spPr bwMode="auto">
            <a:xfrm>
              <a:off x="3348038" y="1600200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 dirty="0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89094" name="Text Box 5"/>
            <p:cNvSpPr txBox="1">
              <a:spLocks noChangeArrowheads="1"/>
            </p:cNvSpPr>
            <p:nvPr/>
          </p:nvSpPr>
          <p:spPr bwMode="auto">
            <a:xfrm>
              <a:off x="3479800" y="3321050"/>
              <a:ext cx="3258039" cy="213904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Shop calendar</a:t>
              </a:r>
              <a:r>
                <a:rPr lang="en-US" sz="1400" dirty="0">
                  <a:latin typeface="+mj-lt"/>
                </a:rPr>
                <a:t/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Calendar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latin typeface="+mj-lt"/>
                </a:rPr>
                <a:t> </a:t>
              </a:r>
              <a:r>
                <a:rPr lang="en-US" sz="1400" b="1" i="1" dirty="0">
                  <a:latin typeface="+mj-lt"/>
                </a:rPr>
                <a:t>Departments</a:t>
              </a:r>
              <a:r>
                <a:rPr lang="en-US" sz="1400" i="1" dirty="0">
                  <a:latin typeface="+mj-lt"/>
                </a:rPr>
                <a:t> </a:t>
              </a:r>
              <a:br>
                <a:rPr lang="en-US" sz="1400" i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Department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Work Center</a:t>
              </a:r>
              <a:r>
                <a:rPr lang="en-US" sz="1400" dirty="0">
                  <a:latin typeface="+mj-lt"/>
                </a:rPr>
                <a:t> 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Work Center </a:t>
              </a:r>
              <a:r>
                <a:rPr lang="en-US" sz="1400" i="1" dirty="0" smtClean="0">
                  <a:latin typeface="+mj-lt"/>
                </a:rPr>
                <a:t>Maintenance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Routings</a:t>
              </a:r>
              <a:r>
                <a:rPr lang="en-US" sz="1400" dirty="0">
                  <a:latin typeface="+mj-lt"/>
                </a:rPr>
                <a:t> </a:t>
              </a:r>
              <a:r>
                <a:rPr lang="en-US" sz="1400" i="1" dirty="0">
                  <a:latin typeface="+mj-lt"/>
                </a:rPr>
                <a:t>	</a:t>
              </a:r>
              <a:r>
                <a:rPr lang="en-US" sz="1400" i="1" dirty="0" smtClean="0">
                  <a:latin typeface="+mj-lt"/>
                </a:rPr>
                <a:t/>
              </a:r>
              <a:br>
                <a:rPr lang="en-US" sz="1400" i="1" dirty="0" smtClean="0">
                  <a:latin typeface="+mj-lt"/>
                </a:rPr>
              </a:br>
              <a:r>
                <a:rPr lang="en-US" sz="1400" i="1" dirty="0" smtClean="0">
                  <a:latin typeface="+mj-lt"/>
                </a:rPr>
                <a:t>   Routing </a:t>
              </a:r>
              <a:r>
                <a:rPr lang="en-US" sz="1400" i="1" dirty="0">
                  <a:latin typeface="+mj-lt"/>
                </a:rPr>
                <a:t>Maintenance</a:t>
              </a:r>
            </a:p>
          </p:txBody>
        </p:sp>
        <p:sp>
          <p:nvSpPr>
            <p:cNvPr id="89095" name="Oval 7"/>
            <p:cNvSpPr>
              <a:spLocks noChangeArrowheads="1"/>
            </p:cNvSpPr>
            <p:nvPr/>
          </p:nvSpPr>
          <p:spPr bwMode="auto">
            <a:xfrm>
              <a:off x="3127375" y="1276350"/>
              <a:ext cx="477838" cy="477838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  <p:pic>
          <p:nvPicPr>
            <p:cNvPr id="89096" name="Picture 9" descr="BD05161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24313" y="1965325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Management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QS-SU-1020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05941" y="1242841"/>
            <a:ext cx="4238625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5A87C6"/>
                </a:solidFill>
                <a:latin typeface="+mj-lt"/>
              </a:rPr>
              <a:t>Ensures </a:t>
            </a: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suppliers are delivering quality parts so productivity is not impacted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420624" y="1232987"/>
            <a:ext cx="3664488" cy="3278054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Track product quality at incoming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inspection, testing points, and product samples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Identify problems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early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with trend reports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Include test instructions in work order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documentation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Generate certificate of analysis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1792" y="2216469"/>
            <a:ext cx="3923791" cy="25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Group 20"/>
          <p:cNvGrpSpPr/>
          <p:nvPr/>
        </p:nvGrpSpPr>
        <p:grpSpPr>
          <a:xfrm>
            <a:off x="660924" y="5126301"/>
            <a:ext cx="7865556" cy="1191372"/>
            <a:chOff x="257175" y="2193101"/>
            <a:chExt cx="8744321" cy="1428873"/>
          </a:xfrm>
        </p:grpSpPr>
        <p:sp>
          <p:nvSpPr>
            <p:cNvPr id="22" name="Rectangle 19"/>
            <p:cNvSpPr>
              <a:spLocks noChangeAspect="1" noChangeArrowheads="1"/>
            </p:cNvSpPr>
            <p:nvPr/>
          </p:nvSpPr>
          <p:spPr bwMode="auto">
            <a:xfrm>
              <a:off x="257175" y="2193101"/>
              <a:ext cx="8744321" cy="1428873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Manufacturing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23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915782"/>
              <a:ext cx="353751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Planning and Scheduling Workbenches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705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 Execution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70507"/>
              <a:ext cx="1809012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70507"/>
              <a:ext cx="1673251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Product Data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2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915782"/>
              <a:ext cx="167874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Lean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3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80407"/>
              <a:ext cx="1709730" cy="533400"/>
            </a:xfrm>
            <a:prstGeom prst="rect">
              <a:avLst/>
            </a:prstGeom>
            <a:solidFill>
              <a:schemeClr val="accent2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Quality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4" name="Text Box 26"/>
            <p:cNvSpPr txBox="1">
              <a:spLocks noChangeAspect="1" noChangeArrowheads="1"/>
            </p:cNvSpPr>
            <p:nvPr/>
          </p:nvSpPr>
          <p:spPr bwMode="auto">
            <a:xfrm>
              <a:off x="7094937" y="29128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PRO/PLUS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6-1: Set Up Routing</a:t>
            </a:r>
            <a:endParaRPr lang="en-US" dirty="0"/>
          </a:p>
        </p:txBody>
      </p:sp>
      <p:pic>
        <p:nvPicPr>
          <p:cNvPr id="90116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508671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Cost Calculation</a:t>
            </a:r>
            <a:endParaRPr lang="en-US" sz="3600" dirty="0" smtClean="0"/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Applications Enterprise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Quick Start</a:t>
            </a:r>
            <a:endParaRPr 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Quick Start Flow</a:t>
            </a:r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QS-SU-690</a:t>
            </a:r>
          </a:p>
        </p:txBody>
      </p:sp>
      <p:grpSp>
        <p:nvGrpSpPr>
          <p:cNvPr id="2" name="Group 96"/>
          <p:cNvGrpSpPr/>
          <p:nvPr/>
        </p:nvGrpSpPr>
        <p:grpSpPr>
          <a:xfrm>
            <a:off x="275200" y="1081693"/>
            <a:ext cx="8340297" cy="5030055"/>
            <a:chOff x="275200" y="1081693"/>
            <a:chExt cx="8340297" cy="5030055"/>
          </a:xfrm>
        </p:grpSpPr>
        <p:grpSp>
          <p:nvGrpSpPr>
            <p:cNvPr id="3" name="Group 171"/>
            <p:cNvGrpSpPr/>
            <p:nvPr/>
          </p:nvGrpSpPr>
          <p:grpSpPr>
            <a:xfrm>
              <a:off x="275200" y="1081693"/>
              <a:ext cx="8340297" cy="5030055"/>
              <a:chOff x="132700" y="1081693"/>
              <a:chExt cx="8340297" cy="5030055"/>
            </a:xfrm>
          </p:grpSpPr>
          <p:grpSp>
            <p:nvGrpSpPr>
              <p:cNvPr id="4" name="Group 88"/>
              <p:cNvGrpSpPr/>
              <p:nvPr/>
            </p:nvGrpSpPr>
            <p:grpSpPr>
              <a:xfrm>
                <a:off x="172275" y="1081693"/>
                <a:ext cx="8300722" cy="1424005"/>
                <a:chOff x="172275" y="1081693"/>
                <a:chExt cx="8300722" cy="1424005"/>
              </a:xfrm>
            </p:grpSpPr>
            <p:sp>
              <p:nvSpPr>
                <p:cNvPr id="82" name="Rectangle 82"/>
                <p:cNvSpPr>
                  <a:spLocks noChangeArrowheads="1"/>
                </p:cNvSpPr>
                <p:nvPr/>
              </p:nvSpPr>
              <p:spPr bwMode="auto">
                <a:xfrm>
                  <a:off x="6779116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7" name="Rectangle 82"/>
                <p:cNvSpPr>
                  <a:spLocks noChangeArrowheads="1"/>
                </p:cNvSpPr>
                <p:nvPr/>
              </p:nvSpPr>
              <p:spPr bwMode="auto">
                <a:xfrm>
                  <a:off x="4631659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pic>
              <p:nvPicPr>
                <p:cNvPr id="4113" name="Picture 87" descr="BS01045_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68073" y="1747938"/>
                  <a:ext cx="720869" cy="7102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5" name="Group 103"/>
                <p:cNvGrpSpPr>
                  <a:grpSpLocks/>
                </p:cNvGrpSpPr>
                <p:nvPr/>
              </p:nvGrpSpPr>
              <p:grpSpPr bwMode="auto">
                <a:xfrm>
                  <a:off x="4455259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3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81" name="AutoShape 120"/>
                <p:cNvSpPr>
                  <a:spLocks noChangeArrowheads="1"/>
                </p:cNvSpPr>
                <p:nvPr/>
              </p:nvSpPr>
              <p:spPr bwMode="auto">
                <a:xfrm>
                  <a:off x="6346244" y="16290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2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6" name="Group 103"/>
                <p:cNvGrpSpPr>
                  <a:grpSpLocks/>
                </p:cNvGrpSpPr>
                <p:nvPr/>
              </p:nvGrpSpPr>
              <p:grpSpPr bwMode="auto">
                <a:xfrm>
                  <a:off x="2319734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7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2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76" name="AutoShape 120"/>
                <p:cNvSpPr>
                  <a:spLocks noChangeArrowheads="1"/>
                </p:cNvSpPr>
                <p:nvPr/>
              </p:nvSpPr>
              <p:spPr bwMode="auto">
                <a:xfrm>
                  <a:off x="4210719" y="16191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582738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4111" name="Rectangle 85"/>
                <p:cNvSpPr>
                  <a:spLocks noChangeArrowheads="1"/>
                </p:cNvSpPr>
                <p:nvPr/>
              </p:nvSpPr>
              <p:spPr bwMode="auto">
                <a:xfrm>
                  <a:off x="4954036" y="1227419"/>
                  <a:ext cx="1125309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Enterprise </a:t>
                  </a:r>
                  <a:b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</a:b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Financials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4112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699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User Interface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grpSp>
              <p:nvGrpSpPr>
                <p:cNvPr id="7" name="Group 89"/>
                <p:cNvGrpSpPr>
                  <a:grpSpLocks/>
                </p:cNvGrpSpPr>
                <p:nvPr/>
              </p:nvGrpSpPr>
              <p:grpSpPr bwMode="auto">
                <a:xfrm>
                  <a:off x="2790919" y="1773823"/>
                  <a:ext cx="1211077" cy="624997"/>
                  <a:chOff x="673" y="1182"/>
                  <a:chExt cx="1810" cy="739"/>
                </a:xfrm>
              </p:grpSpPr>
              <p:sp>
                <p:nvSpPr>
                  <p:cNvPr id="4137" name="Freeform 90"/>
                  <p:cNvSpPr>
                    <a:spLocks/>
                  </p:cNvSpPr>
                  <p:nvPr/>
                </p:nvSpPr>
                <p:spPr bwMode="auto">
                  <a:xfrm>
                    <a:off x="1779" y="1572"/>
                    <a:ext cx="704" cy="339"/>
                  </a:xfrm>
                  <a:custGeom>
                    <a:avLst/>
                    <a:gdLst>
                      <a:gd name="T0" fmla="*/ 0 w 704"/>
                      <a:gd name="T1" fmla="*/ 338 h 339"/>
                      <a:gd name="T2" fmla="*/ 136 w 704"/>
                      <a:gd name="T3" fmla="*/ 31 h 339"/>
                      <a:gd name="T4" fmla="*/ 703 w 704"/>
                      <a:gd name="T5" fmla="*/ 0 h 339"/>
                      <a:gd name="T6" fmla="*/ 703 w 704"/>
                      <a:gd name="T7" fmla="*/ 134 h 339"/>
                      <a:gd name="T8" fmla="*/ 112 w 704"/>
                      <a:gd name="T9" fmla="*/ 338 h 339"/>
                      <a:gd name="T10" fmla="*/ 0 w 704"/>
                      <a:gd name="T11" fmla="*/ 338 h 3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704"/>
                      <a:gd name="T19" fmla="*/ 0 h 339"/>
                      <a:gd name="T20" fmla="*/ 704 w 704"/>
                      <a:gd name="T21" fmla="*/ 339 h 3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704" h="339">
                        <a:moveTo>
                          <a:pt x="0" y="338"/>
                        </a:moveTo>
                        <a:lnTo>
                          <a:pt x="136" y="31"/>
                        </a:lnTo>
                        <a:lnTo>
                          <a:pt x="703" y="0"/>
                        </a:lnTo>
                        <a:lnTo>
                          <a:pt x="703" y="134"/>
                        </a:lnTo>
                        <a:lnTo>
                          <a:pt x="112" y="338"/>
                        </a:lnTo>
                        <a:lnTo>
                          <a:pt x="0" y="338"/>
                        </a:lnTo>
                      </a:path>
                    </a:pathLst>
                  </a:custGeom>
                  <a:solidFill>
                    <a:srgbClr val="C0C0C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8" name="AutoShape 91"/>
                  <p:cNvSpPr>
                    <a:spLocks noChangeArrowheads="1"/>
                  </p:cNvSpPr>
                  <p:nvPr/>
                </p:nvSpPr>
                <p:spPr bwMode="auto">
                  <a:xfrm>
                    <a:off x="673" y="1620"/>
                    <a:ext cx="465" cy="221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9" name="AutoShape 92"/>
                  <p:cNvSpPr>
                    <a:spLocks noChangeArrowheads="1"/>
                  </p:cNvSpPr>
                  <p:nvPr/>
                </p:nvSpPr>
                <p:spPr bwMode="auto">
                  <a:xfrm>
                    <a:off x="1045" y="1439"/>
                    <a:ext cx="971" cy="479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0" name="AutoShape 93"/>
                  <p:cNvSpPr>
                    <a:spLocks noChangeArrowheads="1"/>
                  </p:cNvSpPr>
                  <p:nvPr/>
                </p:nvSpPr>
                <p:spPr bwMode="auto">
                  <a:xfrm>
                    <a:off x="1623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1" name="AutoShape 94"/>
                  <p:cNvSpPr>
                    <a:spLocks noChangeArrowheads="1"/>
                  </p:cNvSpPr>
                  <p:nvPr/>
                </p:nvSpPr>
                <p:spPr bwMode="auto">
                  <a:xfrm>
                    <a:off x="1419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2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1155" y="1768"/>
                    <a:ext cx="230" cy="145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3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1556" y="1771"/>
                    <a:ext cx="230" cy="146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4" name="AutoShape 97"/>
                  <p:cNvSpPr>
                    <a:spLocks noChangeArrowheads="1"/>
                  </p:cNvSpPr>
                  <p:nvPr/>
                </p:nvSpPr>
                <p:spPr bwMode="auto">
                  <a:xfrm>
                    <a:off x="1200" y="1627"/>
                    <a:ext cx="133" cy="49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5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764" y="1741"/>
                    <a:ext cx="75" cy="100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6" name="AutoShape 99" descr="Horizontal brick"/>
                  <p:cNvSpPr>
                    <a:spLocks noChangeArrowheads="1"/>
                  </p:cNvSpPr>
                  <p:nvPr/>
                </p:nvSpPr>
                <p:spPr bwMode="auto">
                  <a:xfrm>
                    <a:off x="903" y="1182"/>
                    <a:ext cx="80" cy="470"/>
                  </a:xfrm>
                  <a:prstGeom prst="cube">
                    <a:avLst>
                      <a:gd name="adj" fmla="val 24995"/>
                    </a:avLst>
                  </a:prstGeom>
                  <a:pattFill prst="horzBrick">
                    <a:fgClr>
                      <a:srgbClr val="714400"/>
                    </a:fgClr>
                    <a:bgClr>
                      <a:schemeClr val="bg1"/>
                    </a:bgClr>
                  </a:patt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7" name="AutoShape 100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415"/>
                    <a:ext cx="165" cy="94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8" name="AutoShape 101"/>
                  <p:cNvSpPr>
                    <a:spLocks noChangeArrowheads="1"/>
                  </p:cNvSpPr>
                  <p:nvPr/>
                </p:nvSpPr>
                <p:spPr bwMode="auto">
                  <a:xfrm>
                    <a:off x="1694" y="1368"/>
                    <a:ext cx="40" cy="113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9" name="Freeform 102"/>
                  <p:cNvSpPr>
                    <a:spLocks/>
                  </p:cNvSpPr>
                  <p:nvPr/>
                </p:nvSpPr>
                <p:spPr bwMode="auto">
                  <a:xfrm>
                    <a:off x="1899" y="1436"/>
                    <a:ext cx="121" cy="485"/>
                  </a:xfrm>
                  <a:custGeom>
                    <a:avLst/>
                    <a:gdLst>
                      <a:gd name="T0" fmla="*/ 0 w 121"/>
                      <a:gd name="T1" fmla="*/ 484 h 485"/>
                      <a:gd name="T2" fmla="*/ 0 w 121"/>
                      <a:gd name="T3" fmla="*/ 120 h 485"/>
                      <a:gd name="T4" fmla="*/ 120 w 121"/>
                      <a:gd name="T5" fmla="*/ 0 h 485"/>
                      <a:gd name="T6" fmla="*/ 120 w 121"/>
                      <a:gd name="T7" fmla="*/ 368 h 485"/>
                      <a:gd name="T8" fmla="*/ 0 w 121"/>
                      <a:gd name="T9" fmla="*/ 484 h 48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"/>
                      <a:gd name="T16" fmla="*/ 0 h 485"/>
                      <a:gd name="T17" fmla="*/ 121 w 121"/>
                      <a:gd name="T18" fmla="*/ 485 h 48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" h="485">
                        <a:moveTo>
                          <a:pt x="0" y="484"/>
                        </a:moveTo>
                        <a:lnTo>
                          <a:pt x="0" y="120"/>
                        </a:lnTo>
                        <a:lnTo>
                          <a:pt x="120" y="0"/>
                        </a:lnTo>
                        <a:lnTo>
                          <a:pt x="120" y="368"/>
                        </a:lnTo>
                        <a:lnTo>
                          <a:pt x="0" y="484"/>
                        </a:lnTo>
                      </a:path>
                    </a:pathLst>
                  </a:custGeom>
                  <a:solidFill>
                    <a:srgbClr val="FCD599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</p:grpSp>
            <p:grpSp>
              <p:nvGrpSpPr>
                <p:cNvPr id="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4135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4136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20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>
                        <a:solidFill>
                          <a:schemeClr val="bg1"/>
                        </a:solidFill>
                        <a:latin typeface="+mj-lt"/>
                      </a:rPr>
                      <a:t>1</a:t>
                    </a:r>
                  </a:p>
                </p:txBody>
              </p:sp>
            </p:grpSp>
            <p:sp>
              <p:nvSpPr>
                <p:cNvPr id="4126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63" name="Rectangle 88"/>
                <p:cNvSpPr>
                  <a:spLocks noChangeArrowheads="1"/>
                </p:cNvSpPr>
                <p:nvPr/>
              </p:nvSpPr>
              <p:spPr bwMode="auto">
                <a:xfrm>
                  <a:off x="7098976" y="1213567"/>
                  <a:ext cx="1088441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Product</a:t>
                  </a:r>
                </a:p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 </a:t>
                  </a:r>
                  <a:r>
                    <a:rPr lang="en-US" sz="1400" dirty="0">
                      <a:solidFill>
                        <a:srgbClr val="003366"/>
                      </a:solidFill>
                      <a:latin typeface="+mj-lt"/>
                    </a:rPr>
                    <a:t>Definition</a:t>
                  </a:r>
                </a:p>
              </p:txBody>
            </p:sp>
            <p:pic>
              <p:nvPicPr>
                <p:cNvPr id="67" name="Picture 1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contrast="-66000"/>
                </a:blip>
                <a:srcRect/>
                <a:stretch>
                  <a:fillRect/>
                </a:stretch>
              </p:blipFill>
              <p:spPr bwMode="auto">
                <a:xfrm>
                  <a:off x="7426906" y="1783811"/>
                  <a:ext cx="434560" cy="64165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9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System Foundation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pic>
              <p:nvPicPr>
                <p:cNvPr id="71" name="Picture 6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746218" y="1694826"/>
                  <a:ext cx="924891" cy="6920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9" name="Group 103"/>
                <p:cNvGrpSpPr>
                  <a:grpSpLocks/>
                </p:cNvGrpSpPr>
                <p:nvPr/>
              </p:nvGrpSpPr>
              <p:grpSpPr bwMode="auto">
                <a:xfrm>
                  <a:off x="6638341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8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4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0" name="Group 132"/>
              <p:cNvGrpSpPr/>
              <p:nvPr/>
            </p:nvGrpSpPr>
            <p:grpSpPr>
              <a:xfrm>
                <a:off x="170300" y="2991593"/>
                <a:ext cx="8300722" cy="1424005"/>
                <a:chOff x="336550" y="2991593"/>
                <a:chExt cx="8300722" cy="1424005"/>
              </a:xfrm>
            </p:grpSpPr>
            <p:grpSp>
              <p:nvGrpSpPr>
                <p:cNvPr id="11" name="Group 89"/>
                <p:cNvGrpSpPr/>
                <p:nvPr/>
              </p:nvGrpSpPr>
              <p:grpSpPr>
                <a:xfrm>
                  <a:off x="336550" y="2991593"/>
                  <a:ext cx="8300722" cy="1424005"/>
                  <a:chOff x="172275" y="1081693"/>
                  <a:chExt cx="8300722" cy="1424005"/>
                </a:xfrm>
              </p:grpSpPr>
              <p:sp>
                <p:nvSpPr>
                  <p:cNvPr id="91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6779116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2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4631659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2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4455259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9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30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7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5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6346244" y="16290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2496134" y="1249330"/>
                    <a:ext cx="1693881" cy="1256368"/>
                  </a:xfrm>
                  <a:prstGeom prst="rect">
                    <a:avLst/>
                  </a:prstGeom>
                  <a:noFill/>
                  <a:ln w="76200">
                    <a:solidFill>
                      <a:schemeClr val="accent2">
                        <a:lumMod val="75000"/>
                      </a:schemeClr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3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2319734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7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chemeClr val="accent2">
                        <a:lumMod val="75000"/>
                      </a:schemeClr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28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8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4210719" y="16191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9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48675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0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4921975" y="1286794"/>
                    <a:ext cx="1189429" cy="33406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Purchasing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1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493263" y="1186843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</a:p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Setup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4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172275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2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3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+mj-lt"/>
                        </a:rPr>
                        <a:t>5</a:t>
                      </a:r>
                    </a:p>
                  </p:txBody>
                </p:sp>
              </p:grpSp>
              <p:sp>
                <p:nvSpPr>
                  <p:cNvPr id="104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2063260" y="1609235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5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6904067" y="1189817"/>
                    <a:ext cx="1502015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  <a:b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</a:b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Execution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7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2605106" y="1196740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Cost Calculation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5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6638341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0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1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8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</p:grpSp>
            <p:pic>
              <p:nvPicPr>
                <p:cNvPr id="4122" name="Picture 117" descr="BD05161_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50348" y="3667377"/>
                  <a:ext cx="671574" cy="6496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07" name="Picture 81" descr="j0250085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168774" y="3601341"/>
                  <a:ext cx="690707" cy="7497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1" name="Picture 2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5231270" y="3639480"/>
                  <a:ext cx="731650" cy="6593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2" name="Picture 7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7048995" y="3784267"/>
                  <a:ext cx="1531536" cy="4195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6" name="Group 134"/>
              <p:cNvGrpSpPr/>
              <p:nvPr/>
            </p:nvGrpSpPr>
            <p:grpSpPr>
              <a:xfrm>
                <a:off x="132700" y="4687743"/>
                <a:ext cx="6816320" cy="1424005"/>
                <a:chOff x="172275" y="1081693"/>
                <a:chExt cx="6816320" cy="1424005"/>
              </a:xfrm>
            </p:grpSpPr>
            <p:sp>
              <p:nvSpPr>
                <p:cNvPr id="140" name="Rectangle 82"/>
                <p:cNvSpPr>
                  <a:spLocks noChangeArrowheads="1"/>
                </p:cNvSpPr>
                <p:nvPr/>
              </p:nvSpPr>
              <p:spPr bwMode="auto">
                <a:xfrm>
                  <a:off x="4831616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62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4469853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7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44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17" name="Group 103"/>
                <p:cNvGrpSpPr>
                  <a:grpSpLocks/>
                </p:cNvGrpSpPr>
                <p:nvPr/>
              </p:nvGrpSpPr>
              <p:grpSpPr bwMode="auto">
                <a:xfrm>
                  <a:off x="2251325" y="1081693"/>
                  <a:ext cx="436904" cy="365760"/>
                  <a:chOff x="-75" y="351"/>
                  <a:chExt cx="479" cy="401"/>
                </a:xfrm>
              </p:grpSpPr>
              <p:sp>
                <p:nvSpPr>
                  <p:cNvPr id="15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-52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6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75" y="418"/>
                    <a:ext cx="479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10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47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49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224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Sales/Invoices</a:t>
                  </a:r>
                </a:p>
              </p:txBody>
            </p:sp>
            <p:grpSp>
              <p:nvGrpSpPr>
                <p:cNvPr id="1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157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58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9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51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52" name="Rectangle 88"/>
                <p:cNvSpPr>
                  <a:spLocks noChangeArrowheads="1"/>
                </p:cNvSpPr>
                <p:nvPr/>
              </p:nvSpPr>
              <p:spPr bwMode="auto">
                <a:xfrm>
                  <a:off x="4828328" y="1261067"/>
                  <a:ext cx="1758496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Review Questions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3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Manufacturing Planning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6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6652935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8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pic>
            <p:nvPicPr>
              <p:cNvPr id="163" name="Picture 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b="19555"/>
              <a:stretch>
                <a:fillRect/>
              </a:stretch>
            </p:blipFill>
            <p:spPr bwMode="auto">
              <a:xfrm>
                <a:off x="817418" y="5262743"/>
                <a:ext cx="752044" cy="710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Picture 3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732253" y="5344244"/>
                <a:ext cx="1032226" cy="758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67" name="Elbow Connector 166"/>
              <p:cNvCxnSpPr>
                <a:stCxn id="82" idx="3"/>
                <a:endCxn id="99" idx="1"/>
              </p:cNvCxnSpPr>
              <p:nvPr/>
            </p:nvCxnSpPr>
            <p:spPr>
              <a:xfrm flipH="1">
                <a:off x="346700" y="1877514"/>
                <a:ext cx="8126297" cy="1909900"/>
              </a:xfrm>
              <a:prstGeom prst="bentConnector5">
                <a:avLst>
                  <a:gd name="adj1" fmla="val -2813"/>
                  <a:gd name="adj2" fmla="val 50000"/>
                  <a:gd name="adj3" fmla="val 102813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hape 170"/>
              <p:cNvCxnSpPr>
                <a:stCxn id="91" idx="3"/>
                <a:endCxn id="147" idx="1"/>
              </p:cNvCxnSpPr>
              <p:nvPr/>
            </p:nvCxnSpPr>
            <p:spPr>
              <a:xfrm flipH="1">
                <a:off x="309100" y="3787414"/>
                <a:ext cx="8161922" cy="1696150"/>
              </a:xfrm>
              <a:prstGeom prst="bentConnector5">
                <a:avLst>
                  <a:gd name="adj1" fmla="val -2801"/>
                  <a:gd name="adj2" fmla="val 50000"/>
                  <a:gd name="adj3" fmla="val 102801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24612" y="5248275"/>
              <a:ext cx="786183" cy="782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Concepts </a:t>
            </a:r>
          </a:p>
          <a:p>
            <a:pPr lvl="1" eaLnBrk="1" hangingPunct="1"/>
            <a:r>
              <a:rPr lang="en-US" dirty="0" smtClean="0"/>
              <a:t> Routing Cost Roll Up </a:t>
            </a:r>
          </a:p>
          <a:p>
            <a:pPr lvl="1" eaLnBrk="1" hangingPunct="1"/>
            <a:r>
              <a:rPr lang="en-US" dirty="0" smtClean="0"/>
              <a:t> Product Structure Cost Roll Up</a:t>
            </a:r>
          </a:p>
          <a:p>
            <a:pPr lvl="1" eaLnBrk="1" hangingPunct="1"/>
            <a:r>
              <a:rPr lang="en-US" dirty="0" smtClean="0"/>
              <a:t> Current Cost Set Move to GL Set</a:t>
            </a:r>
          </a:p>
          <a:p>
            <a:pPr eaLnBrk="1" hangingPunct="1"/>
            <a:r>
              <a:rPr lang="en-US" dirty="0" smtClean="0"/>
              <a:t> Example</a:t>
            </a:r>
          </a:p>
          <a:p>
            <a:pPr lvl="1" eaLnBrk="1" hangingPunct="1"/>
            <a:r>
              <a:rPr lang="en-US" dirty="0" smtClean="0"/>
              <a:t>Review Standard Order Quantity for Item</a:t>
            </a:r>
          </a:p>
          <a:p>
            <a:pPr lvl="1" eaLnBrk="1" hangingPunct="1"/>
            <a:r>
              <a:rPr lang="en-US" dirty="0" smtClean="0"/>
              <a:t>Roll Up Routing Costs</a:t>
            </a:r>
          </a:p>
          <a:p>
            <a:pPr lvl="1" eaLnBrk="1" hangingPunct="1"/>
            <a:r>
              <a:rPr lang="en-US" dirty="0" smtClean="0"/>
              <a:t>Roll Up Product Structure Costs</a:t>
            </a:r>
          </a:p>
          <a:p>
            <a:pPr lvl="1" eaLnBrk="1" hangingPunct="1"/>
            <a:r>
              <a:rPr lang="en-US" dirty="0" smtClean="0"/>
              <a:t>Move Current Cost Set to GL Set</a:t>
            </a:r>
          </a:p>
          <a:p>
            <a:pPr eaLnBrk="1" hangingPunct="1"/>
            <a:r>
              <a:rPr lang="en-US" dirty="0" smtClean="0"/>
              <a:t> Exercise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Cost Calculation:</a:t>
            </a:r>
            <a:r>
              <a:rPr lang="en-US" b="0" dirty="0" smtClean="0"/>
              <a:t> </a:t>
            </a:r>
            <a:r>
              <a:rPr lang="en-US" dirty="0" smtClean="0"/>
              <a:t>Topics</a:t>
            </a:r>
          </a:p>
        </p:txBody>
      </p:sp>
      <p:sp>
        <p:nvSpPr>
          <p:cNvPr id="931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QS-SU-700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Explain the information captured by a routing cost roll up</a:t>
            </a:r>
          </a:p>
          <a:p>
            <a:r>
              <a:rPr lang="en-US" dirty="0" smtClean="0"/>
              <a:t>Explain the information captured by a product structure cost roll up</a:t>
            </a:r>
          </a:p>
          <a:p>
            <a:r>
              <a:rPr lang="en-US" dirty="0" smtClean="0"/>
              <a:t>Explain the importance of the Order Quantity field to the routing cost roll up</a:t>
            </a:r>
          </a:p>
          <a:p>
            <a:r>
              <a:rPr lang="en-US" dirty="0" smtClean="0"/>
              <a:t>Roll up routing and product structure costs</a:t>
            </a:r>
          </a:p>
          <a:p>
            <a:r>
              <a:rPr lang="en-US" dirty="0" smtClean="0"/>
              <a:t>Copy and move current costs to the GL cost set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Learning Objectives</a:t>
            </a:r>
          </a:p>
        </p:txBody>
      </p:sp>
      <p:sp>
        <p:nvSpPr>
          <p:cNvPr id="942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QS-SU-710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Costing Flow</a:t>
            </a:r>
            <a:endParaRPr lang="en-US" dirty="0"/>
          </a:p>
        </p:txBody>
      </p:sp>
      <p:sp>
        <p:nvSpPr>
          <p:cNvPr id="952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QS-SU-720</a:t>
            </a:r>
          </a:p>
        </p:txBody>
      </p:sp>
      <p:grpSp>
        <p:nvGrpSpPr>
          <p:cNvPr id="95235" name="Group 41"/>
          <p:cNvGrpSpPr>
            <a:grpSpLocks/>
          </p:cNvGrpSpPr>
          <p:nvPr/>
        </p:nvGrpSpPr>
        <p:grpSpPr bwMode="auto">
          <a:xfrm>
            <a:off x="87313" y="847589"/>
            <a:ext cx="8599487" cy="5421313"/>
            <a:chOff x="55" y="718"/>
            <a:chExt cx="5417" cy="3415"/>
          </a:xfrm>
        </p:grpSpPr>
        <p:sp>
          <p:nvSpPr>
            <p:cNvPr id="95236" name="Rectangle 5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5237" name="Rectangle 6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06183" name="Rectangle 7"/>
            <p:cNvSpPr>
              <a:spLocks noChangeArrowheads="1"/>
            </p:cNvSpPr>
            <p:nvPr/>
          </p:nvSpPr>
          <p:spPr bwMode="auto">
            <a:xfrm>
              <a:off x="161" y="2106"/>
              <a:ext cx="862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 Work Center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Rates/Burden</a:t>
              </a:r>
            </a:p>
          </p:txBody>
        </p:sp>
        <p:sp>
          <p:nvSpPr>
            <p:cNvPr id="306184" name="Rectangle 8"/>
            <p:cNvSpPr>
              <a:spLocks noChangeArrowheads="1"/>
            </p:cNvSpPr>
            <p:nvPr/>
          </p:nvSpPr>
          <p:spPr bwMode="auto">
            <a:xfrm>
              <a:off x="160" y="746"/>
              <a:ext cx="862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 Item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Costs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Material, OVH</a:t>
              </a:r>
            </a:p>
          </p:txBody>
        </p:sp>
        <p:sp>
          <p:nvSpPr>
            <p:cNvPr id="306185" name="Rectangle 9"/>
            <p:cNvSpPr>
              <a:spLocks noChangeArrowheads="1"/>
            </p:cNvSpPr>
            <p:nvPr/>
          </p:nvSpPr>
          <p:spPr bwMode="auto">
            <a:xfrm>
              <a:off x="2458" y="1881"/>
              <a:ext cx="770" cy="61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Product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Structure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Roll-Up</a:t>
              </a:r>
            </a:p>
          </p:txBody>
        </p:sp>
        <p:sp>
          <p:nvSpPr>
            <p:cNvPr id="306186" name="Rectangle 10"/>
            <p:cNvSpPr>
              <a:spLocks noChangeArrowheads="1"/>
            </p:cNvSpPr>
            <p:nvPr/>
          </p:nvSpPr>
          <p:spPr bwMode="auto">
            <a:xfrm>
              <a:off x="3505" y="1881"/>
              <a:ext cx="770" cy="61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Move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Current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Costs to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GL Costs</a:t>
              </a:r>
            </a:p>
          </p:txBody>
        </p:sp>
        <p:sp>
          <p:nvSpPr>
            <p:cNvPr id="306187" name="Rectangle 11"/>
            <p:cNvSpPr>
              <a:spLocks noChangeArrowheads="1"/>
            </p:cNvSpPr>
            <p:nvPr/>
          </p:nvSpPr>
          <p:spPr bwMode="auto">
            <a:xfrm>
              <a:off x="1316" y="2819"/>
              <a:ext cx="769" cy="61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Routing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Roll-Up</a:t>
              </a:r>
            </a:p>
          </p:txBody>
        </p:sp>
        <p:sp>
          <p:nvSpPr>
            <p:cNvPr id="306189" name="Rectangle 13"/>
            <p:cNvSpPr>
              <a:spLocks noChangeArrowheads="1"/>
            </p:cNvSpPr>
            <p:nvPr/>
          </p:nvSpPr>
          <p:spPr bwMode="auto">
            <a:xfrm>
              <a:off x="161" y="1429"/>
              <a:ext cx="862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 Product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Structures</a:t>
              </a:r>
            </a:p>
          </p:txBody>
        </p:sp>
        <p:sp>
          <p:nvSpPr>
            <p:cNvPr id="306193" name="Rectangle 17"/>
            <p:cNvSpPr>
              <a:spLocks noChangeArrowheads="1"/>
            </p:cNvSpPr>
            <p:nvPr/>
          </p:nvSpPr>
          <p:spPr bwMode="auto">
            <a:xfrm>
              <a:off x="4698" y="718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 Roll-Up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Freeze/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Unfreeze</a:t>
              </a:r>
            </a:p>
          </p:txBody>
        </p:sp>
        <p:sp>
          <p:nvSpPr>
            <p:cNvPr id="306194" name="Rectangle 18"/>
            <p:cNvSpPr>
              <a:spLocks noChangeArrowheads="1"/>
            </p:cNvSpPr>
            <p:nvPr/>
          </p:nvSpPr>
          <p:spPr bwMode="auto">
            <a:xfrm>
              <a:off x="4703" y="1882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Sales Order 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Revaluation</a:t>
              </a:r>
            </a:p>
          </p:txBody>
        </p:sp>
        <p:sp>
          <p:nvSpPr>
            <p:cNvPr id="306195" name="Rectangle 19"/>
            <p:cNvSpPr>
              <a:spLocks noChangeArrowheads="1"/>
            </p:cNvSpPr>
            <p:nvPr/>
          </p:nvSpPr>
          <p:spPr bwMode="auto">
            <a:xfrm>
              <a:off x="4702" y="3135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Revalue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WIP Material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</a:t>
              </a:r>
            </a:p>
          </p:txBody>
        </p:sp>
        <p:sp>
          <p:nvSpPr>
            <p:cNvPr id="306196" name="Rectangle 20"/>
            <p:cNvSpPr>
              <a:spLocks noChangeArrowheads="1"/>
            </p:cNvSpPr>
            <p:nvPr/>
          </p:nvSpPr>
          <p:spPr bwMode="auto">
            <a:xfrm>
              <a:off x="158" y="2817"/>
              <a:ext cx="862" cy="61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 Routing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Setup/Run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Time</a:t>
              </a:r>
            </a:p>
          </p:txBody>
        </p:sp>
        <p:sp>
          <p:nvSpPr>
            <p:cNvPr id="306197" name="Rectangle 21"/>
            <p:cNvSpPr>
              <a:spLocks noChangeArrowheads="1"/>
            </p:cNvSpPr>
            <p:nvPr/>
          </p:nvSpPr>
          <p:spPr bwMode="auto">
            <a:xfrm>
              <a:off x="161" y="3514"/>
              <a:ext cx="862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Standard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Order Quantity</a:t>
              </a:r>
            </a:p>
          </p:txBody>
        </p:sp>
        <p:cxnSp>
          <p:nvCxnSpPr>
            <p:cNvPr id="95250" name="AutoShape 31"/>
            <p:cNvCxnSpPr>
              <a:cxnSpLocks noChangeShapeType="1"/>
              <a:stCxn id="306186" idx="3"/>
              <a:endCxn id="306194" idx="1"/>
            </p:cNvCxnSpPr>
            <p:nvPr/>
          </p:nvCxnSpPr>
          <p:spPr bwMode="auto">
            <a:xfrm>
              <a:off x="4275" y="2191"/>
              <a:ext cx="428" cy="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1" name="AutoShape 32"/>
            <p:cNvCxnSpPr>
              <a:cxnSpLocks noChangeShapeType="1"/>
              <a:stCxn id="306186" idx="3"/>
              <a:endCxn id="306193" idx="1"/>
            </p:cNvCxnSpPr>
            <p:nvPr/>
          </p:nvCxnSpPr>
          <p:spPr bwMode="auto">
            <a:xfrm flipV="1">
              <a:off x="4275" y="1028"/>
              <a:ext cx="423" cy="1163"/>
            </a:xfrm>
            <a:prstGeom prst="bentConnector3">
              <a:avLst>
                <a:gd name="adj1" fmla="val 4988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2" name="AutoShape 33"/>
            <p:cNvCxnSpPr>
              <a:cxnSpLocks noChangeShapeType="1"/>
              <a:stCxn id="306186" idx="3"/>
              <a:endCxn id="306195" idx="1"/>
            </p:cNvCxnSpPr>
            <p:nvPr/>
          </p:nvCxnSpPr>
          <p:spPr bwMode="auto">
            <a:xfrm>
              <a:off x="4275" y="2191"/>
              <a:ext cx="427" cy="1254"/>
            </a:xfrm>
            <a:prstGeom prst="bentConnector3">
              <a:avLst>
                <a:gd name="adj1" fmla="val 4988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3" name="AutoShape 34"/>
            <p:cNvCxnSpPr>
              <a:cxnSpLocks noChangeShapeType="1"/>
              <a:stCxn id="306185" idx="3"/>
              <a:endCxn id="306186" idx="1"/>
            </p:cNvCxnSpPr>
            <p:nvPr/>
          </p:nvCxnSpPr>
          <p:spPr bwMode="auto">
            <a:xfrm>
              <a:off x="3228" y="2191"/>
              <a:ext cx="27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95254" name="AutoShape 35"/>
            <p:cNvCxnSpPr>
              <a:cxnSpLocks noChangeShapeType="1"/>
              <a:stCxn id="306187" idx="3"/>
              <a:endCxn id="306185" idx="1"/>
            </p:cNvCxnSpPr>
            <p:nvPr/>
          </p:nvCxnSpPr>
          <p:spPr bwMode="auto">
            <a:xfrm flipV="1">
              <a:off x="2085" y="2191"/>
              <a:ext cx="373" cy="938"/>
            </a:xfrm>
            <a:prstGeom prst="bentConnector3">
              <a:avLst>
                <a:gd name="adj1" fmla="val 4986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5" name="AutoShape 36"/>
            <p:cNvCxnSpPr>
              <a:cxnSpLocks noChangeShapeType="1"/>
              <a:stCxn id="306184" idx="3"/>
              <a:endCxn id="306185" idx="1"/>
            </p:cNvCxnSpPr>
            <p:nvPr/>
          </p:nvCxnSpPr>
          <p:spPr bwMode="auto">
            <a:xfrm>
              <a:off x="1022" y="1056"/>
              <a:ext cx="1436" cy="113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6" name="AutoShape 37"/>
            <p:cNvCxnSpPr>
              <a:cxnSpLocks noChangeShapeType="1"/>
              <a:stCxn id="306189" idx="3"/>
              <a:endCxn id="306185" idx="1"/>
            </p:cNvCxnSpPr>
            <p:nvPr/>
          </p:nvCxnSpPr>
          <p:spPr bwMode="auto">
            <a:xfrm>
              <a:off x="1023" y="1739"/>
              <a:ext cx="1435" cy="452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7" name="AutoShape 38"/>
            <p:cNvCxnSpPr>
              <a:cxnSpLocks noChangeShapeType="1"/>
              <a:stCxn id="306183" idx="3"/>
              <a:endCxn id="306187" idx="1"/>
            </p:cNvCxnSpPr>
            <p:nvPr/>
          </p:nvCxnSpPr>
          <p:spPr bwMode="auto">
            <a:xfrm>
              <a:off x="1023" y="2416"/>
              <a:ext cx="293" cy="71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8" name="AutoShape 39"/>
            <p:cNvCxnSpPr>
              <a:cxnSpLocks noChangeShapeType="1"/>
              <a:stCxn id="306196" idx="3"/>
              <a:endCxn id="306187" idx="1"/>
            </p:cNvCxnSpPr>
            <p:nvPr/>
          </p:nvCxnSpPr>
          <p:spPr bwMode="auto">
            <a:xfrm>
              <a:off x="1020" y="3126"/>
              <a:ext cx="296" cy="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9" name="AutoShape 40"/>
            <p:cNvCxnSpPr>
              <a:cxnSpLocks noChangeShapeType="1"/>
              <a:stCxn id="306197" idx="3"/>
              <a:endCxn id="306187" idx="1"/>
            </p:cNvCxnSpPr>
            <p:nvPr/>
          </p:nvCxnSpPr>
          <p:spPr bwMode="auto">
            <a:xfrm flipV="1">
              <a:off x="1023" y="3129"/>
              <a:ext cx="293" cy="69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Cost Roll-Up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QS-SU-740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12621" y="2101919"/>
            <a:ext cx="1453245" cy="1202329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4241554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Housing</a:t>
            </a:r>
            <a:endParaRPr lang="en-US" sz="15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$12.70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4241554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Display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$122</a:t>
            </a:r>
            <a:endParaRPr lang="en-US" sz="1200" dirty="0">
              <a:latin typeface="+mj-lt"/>
            </a:endParaRP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4241554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60003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Keyboard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$55</a:t>
            </a:r>
            <a:endParaRPr lang="en-US" sz="1200" dirty="0">
              <a:latin typeface="+mj-lt"/>
            </a:endParaRP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4241554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60005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Battery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$2.35</a:t>
            </a:r>
            <a:endParaRPr lang="en-US" sz="1200" dirty="0">
              <a:latin typeface="+mj-lt"/>
            </a:endParaRP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4241562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 smtClean="0">
                <a:latin typeface="+mj-lt"/>
              </a:rPr>
              <a:t>60006</a:t>
            </a:r>
            <a:endParaRPr lang="en-US" sz="14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400" dirty="0" smtClean="0">
                <a:latin typeface="+mj-lt"/>
              </a:rPr>
              <a:t>Cable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$17.50</a:t>
            </a:r>
            <a:endParaRPr lang="en-US" sz="12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7845" y="166255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4253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</a:t>
            </a:r>
            <a:r>
              <a:rPr lang="en-US" sz="1200" dirty="0" smtClean="0">
                <a:latin typeface="+mj-lt"/>
              </a:rPr>
              <a:t>1 ea) $21.48</a:t>
            </a:r>
            <a:endParaRPr lang="en-US" sz="1200" dirty="0">
              <a:latin typeface="+mj-lt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844395" y="51877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5400000">
            <a:off x="4769657" y="3771967"/>
            <a:ext cx="937306" cy="186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/>
          <p:nvPr/>
        </p:nvCxnSpPr>
        <p:spPr>
          <a:xfrm rot="5400000" flipH="1" flipV="1">
            <a:off x="2873397" y="1889806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3918809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389505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39168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39267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3930674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330646" y="1819242"/>
            <a:ext cx="264976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End </a:t>
            </a:r>
            <a:r>
              <a:rPr lang="en-US" sz="1800" dirty="0" smtClean="0">
                <a:latin typeface="+mj-lt"/>
              </a:rPr>
              <a:t>Item/Parent </a:t>
            </a:r>
            <a:r>
              <a:rPr lang="en-US" sz="1800" dirty="0">
                <a:latin typeface="+mj-lt"/>
              </a:rPr>
              <a:t>Level</a:t>
            </a:r>
            <a:endParaRPr lang="en-US" sz="1600" dirty="0">
              <a:latin typeface="+mj-lt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404307" y="3300253"/>
            <a:ext cx="2493272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800" dirty="0" smtClean="0">
                <a:latin typeface="+mj-lt"/>
              </a:rPr>
              <a:t>Component Levels</a:t>
            </a:r>
            <a:endParaRPr lang="en-US" sz="1800" dirty="0">
              <a:latin typeface="+mj-lt"/>
            </a:endParaRP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6478793" y="2320129"/>
            <a:ext cx="2427700" cy="95410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Routing Cost </a:t>
            </a:r>
            <a:r>
              <a:rPr lang="en-US" sz="1400" dirty="0" smtClean="0">
                <a:latin typeface="+mj-lt"/>
              </a:rPr>
              <a:t>Roll-Up </a:t>
            </a:r>
            <a:r>
              <a:rPr lang="en-US" sz="1400" dirty="0">
                <a:latin typeface="+mj-lt"/>
              </a:rPr>
              <a:t>captures </a:t>
            </a:r>
            <a:r>
              <a:rPr lang="en-US" sz="1400" dirty="0" smtClean="0">
                <a:latin typeface="+mj-lt"/>
              </a:rPr>
              <a:t>this-level </a:t>
            </a:r>
            <a:r>
              <a:rPr lang="en-US" sz="1400" dirty="0">
                <a:latin typeface="+mj-lt"/>
              </a:rPr>
              <a:t>manufacturing costs, lead times, and total yield</a:t>
            </a:r>
          </a:p>
        </p:txBody>
      </p:sp>
      <p:sp>
        <p:nvSpPr>
          <p:cNvPr id="32" name="AutoShape 51"/>
          <p:cNvSpPr>
            <a:spLocks/>
          </p:cNvSpPr>
          <p:nvPr/>
        </p:nvSpPr>
        <p:spPr bwMode="auto">
          <a:xfrm>
            <a:off x="5929826" y="2038697"/>
            <a:ext cx="400050" cy="1400175"/>
          </a:xfrm>
          <a:prstGeom prst="rightBrace">
            <a:avLst>
              <a:gd name="adj1" fmla="val 29167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017435" y="2565408"/>
            <a:ext cx="1689566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dirty="0" smtClean="0">
                <a:latin typeface="+mj-lt"/>
              </a:rPr>
              <a:t>This-Level Costs</a:t>
            </a:r>
            <a:endParaRPr lang="en-US" sz="1600" dirty="0">
              <a:latin typeface="+mj-lt"/>
            </a:endParaRPr>
          </a:p>
        </p:txBody>
      </p:sp>
      <p:sp>
        <p:nvSpPr>
          <p:cNvPr id="35" name="Line 35"/>
          <p:cNvSpPr>
            <a:spLocks noChangeShapeType="1"/>
          </p:cNvSpPr>
          <p:nvPr/>
        </p:nvSpPr>
        <p:spPr bwMode="auto">
          <a:xfrm flipV="1">
            <a:off x="514664" y="3710085"/>
            <a:ext cx="8075612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3951134" y="5544135"/>
            <a:ext cx="1949253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dirty="0" smtClean="0">
                <a:latin typeface="+mj-lt"/>
              </a:rPr>
              <a:t>Lower-Level Costs</a:t>
            </a:r>
            <a:endParaRPr lang="en-US" sz="1600" dirty="0">
              <a:latin typeface="+mj-lt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030550"/>
            <a:ext cx="7770813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Item Planning Data: Standard Order Quantity</a:t>
            </a:r>
            <a:endParaRPr lang="en-US" dirty="0"/>
          </a:p>
        </p:txBody>
      </p:sp>
      <p:sp>
        <p:nvSpPr>
          <p:cNvPr id="1024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QS-SU-745</a:t>
            </a:r>
          </a:p>
        </p:txBody>
      </p:sp>
      <p:sp>
        <p:nvSpPr>
          <p:cNvPr id="102406" name="Rectangle 11"/>
          <p:cNvSpPr>
            <a:spLocks noChangeArrowheads="1"/>
          </p:cNvSpPr>
          <p:nvPr/>
        </p:nvSpPr>
        <p:spPr bwMode="auto">
          <a:xfrm>
            <a:off x="1055688" y="3859481"/>
            <a:ext cx="1546225" cy="29781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266950"/>
            <a:ext cx="6856413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Work Center Values in Routing Cost Roll-Up</a:t>
            </a:r>
            <a:endParaRPr lang="en-US" dirty="0"/>
          </a:p>
        </p:txBody>
      </p:sp>
      <p:sp>
        <p:nvSpPr>
          <p:cNvPr id="983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QS-SU-750</a:t>
            </a:r>
          </a:p>
        </p:txBody>
      </p:sp>
      <p:sp>
        <p:nvSpPr>
          <p:cNvPr id="98307" name="Rectangle 5"/>
          <p:cNvSpPr>
            <a:spLocks noChangeArrowheads="1"/>
          </p:cNvSpPr>
          <p:nvPr/>
        </p:nvSpPr>
        <p:spPr bwMode="auto">
          <a:xfrm>
            <a:off x="485775" y="598488"/>
            <a:ext cx="8258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3200" b="1" dirty="0">
              <a:solidFill>
                <a:srgbClr val="5A87C6"/>
              </a:solidFill>
            </a:endParaRPr>
          </a:p>
        </p:txBody>
      </p:sp>
      <p:sp>
        <p:nvSpPr>
          <p:cNvPr id="98312" name="Rectangle 12"/>
          <p:cNvSpPr>
            <a:spLocks noChangeArrowheads="1"/>
          </p:cNvSpPr>
          <p:nvPr/>
        </p:nvSpPr>
        <p:spPr bwMode="auto">
          <a:xfrm>
            <a:off x="2472300" y="4108862"/>
            <a:ext cx="1122362" cy="23833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98313" name="Rectangle 13"/>
          <p:cNvSpPr>
            <a:spLocks noChangeArrowheads="1"/>
          </p:cNvSpPr>
          <p:nvPr/>
        </p:nvSpPr>
        <p:spPr bwMode="auto">
          <a:xfrm>
            <a:off x="2192200" y="5005044"/>
            <a:ext cx="1790700" cy="254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98314" name="Rectangle 14"/>
          <p:cNvSpPr>
            <a:spLocks noChangeArrowheads="1"/>
          </p:cNvSpPr>
          <p:nvPr/>
        </p:nvSpPr>
        <p:spPr bwMode="auto">
          <a:xfrm>
            <a:off x="5331900" y="4308006"/>
            <a:ext cx="1989137" cy="105568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Maintenance Cost Calculations</a:t>
            </a:r>
            <a:endParaRPr lang="en-US" dirty="0"/>
          </a:p>
        </p:txBody>
      </p:sp>
      <p:sp>
        <p:nvSpPr>
          <p:cNvPr id="993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QS-SU-760</a:t>
            </a:r>
          </a:p>
        </p:txBody>
      </p:sp>
      <p:pic>
        <p:nvPicPr>
          <p:cNvPr id="99331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213" y="915224"/>
            <a:ext cx="7265987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Rectangle 10"/>
          <p:cNvSpPr>
            <a:spLocks noChangeArrowheads="1"/>
          </p:cNvSpPr>
          <p:nvPr/>
        </p:nvSpPr>
        <p:spPr bwMode="auto">
          <a:xfrm>
            <a:off x="1639888" y="3459986"/>
            <a:ext cx="1885950" cy="2444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99334" name="Rectangle 11"/>
          <p:cNvSpPr>
            <a:spLocks noChangeArrowheads="1"/>
          </p:cNvSpPr>
          <p:nvPr/>
        </p:nvSpPr>
        <p:spPr bwMode="auto">
          <a:xfrm>
            <a:off x="2168525" y="4599811"/>
            <a:ext cx="2139950" cy="4905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99335" name="Rectangle 12"/>
          <p:cNvSpPr>
            <a:spLocks noChangeArrowheads="1"/>
          </p:cNvSpPr>
          <p:nvPr/>
        </p:nvSpPr>
        <p:spPr bwMode="auto">
          <a:xfrm>
            <a:off x="2111375" y="5779324"/>
            <a:ext cx="1366838" cy="234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99336" name="Rectangle 13"/>
          <p:cNvSpPr>
            <a:spLocks noChangeArrowheads="1"/>
          </p:cNvSpPr>
          <p:nvPr/>
        </p:nvSpPr>
        <p:spPr bwMode="auto">
          <a:xfrm>
            <a:off x="5241925" y="5317361"/>
            <a:ext cx="2290763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Lean Manufacturing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QS-SU-1030</a:t>
            </a:r>
            <a:endParaRPr lang="en-US" dirty="0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0734" y="926183"/>
            <a:ext cx="5266944" cy="391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Content Placeholder 6"/>
          <p:cNvSpPr txBox="1">
            <a:spLocks/>
          </p:cNvSpPr>
          <p:nvPr/>
        </p:nvSpPr>
        <p:spPr>
          <a:xfrm>
            <a:off x="420624" y="1232986"/>
            <a:ext cx="3346704" cy="3424357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Kanban transaction processing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Average demand calculation, supermarket and sizing logic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Workbench simulations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Every-part</a:t>
            </a:r>
            <a:r>
              <a:rPr lang="en-US" sz="180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, </a:t>
            </a:r>
            <a:r>
              <a:rPr lang="en-U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every</a:t>
            </a:r>
            <a:r>
              <a:rPr lang="en-US" sz="180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-interval (EPEI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) calculations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EDI integration, Kanban visibility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board, and barcode scanning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787201" y="4023360"/>
            <a:ext cx="304800" cy="2194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8104510" y="4005072"/>
            <a:ext cx="1039490" cy="3108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660924" y="5126301"/>
            <a:ext cx="7865556" cy="1191372"/>
            <a:chOff x="257175" y="2193101"/>
            <a:chExt cx="8744321" cy="1428873"/>
          </a:xfrm>
        </p:grpSpPr>
        <p:sp>
          <p:nvSpPr>
            <p:cNvPr id="26" name="Rectangle 19"/>
            <p:cNvSpPr>
              <a:spLocks noChangeAspect="1" noChangeArrowheads="1"/>
            </p:cNvSpPr>
            <p:nvPr/>
          </p:nvSpPr>
          <p:spPr bwMode="auto">
            <a:xfrm>
              <a:off x="257175" y="2193101"/>
              <a:ext cx="8744321" cy="1428873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Manufacturing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40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915782"/>
              <a:ext cx="3537516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</a:rPr>
                <a:t>Planning and Scheduling Workbenches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41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705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 Execution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2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70507"/>
              <a:ext cx="1809012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3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70507"/>
              <a:ext cx="1673251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Product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Data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4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915782"/>
              <a:ext cx="1678746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Lean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5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804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Quality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6" name="Text Box 26"/>
            <p:cNvSpPr txBox="1">
              <a:spLocks noChangeAspect="1" noChangeArrowheads="1"/>
            </p:cNvSpPr>
            <p:nvPr/>
          </p:nvSpPr>
          <p:spPr bwMode="auto">
            <a:xfrm>
              <a:off x="7094937" y="29128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PRO/PLUS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939111"/>
            <a:ext cx="8229600" cy="5424523"/>
          </a:xfrm>
        </p:spPr>
        <p:txBody>
          <a:bodyPr>
            <a:normAutofit fontScale="85000" lnSpcReduction="20000"/>
          </a:bodyPr>
          <a:lstStyle/>
          <a:p>
            <a:pPr marL="225425" indent="-225425">
              <a:spcBef>
                <a:spcPts val="800"/>
              </a:spcBef>
            </a:pPr>
            <a:r>
              <a:rPr lang="en-US" b="1" dirty="0" smtClean="0"/>
              <a:t>Labor cost per operation</a:t>
            </a:r>
          </a:p>
          <a:p>
            <a:pPr marL="285750" lvl="1" indent="0">
              <a:spcBef>
                <a:spcPts val="800"/>
              </a:spcBef>
              <a:buNone/>
            </a:pPr>
            <a:r>
              <a:rPr lang="en-US" i="1" dirty="0" smtClean="0"/>
              <a:t>Labor Cost = (Setup Hrs / Order Quantity * WC Setup Rate) + (Run Hrs per Unit * WC Labor Rate) / Item Yield%</a:t>
            </a:r>
            <a:endParaRPr lang="en-US" dirty="0" smtClean="0"/>
          </a:p>
          <a:p>
            <a:pPr marL="225425" indent="-225425">
              <a:spcBef>
                <a:spcPts val="800"/>
              </a:spcBef>
            </a:pPr>
            <a:r>
              <a:rPr lang="en-US" b="1" dirty="0" smtClean="0"/>
              <a:t>Labor burden cost per operation</a:t>
            </a:r>
          </a:p>
          <a:p>
            <a:pPr marL="344488" lvl="1" indent="0">
              <a:spcBef>
                <a:spcPts val="800"/>
              </a:spcBef>
              <a:buNone/>
            </a:pPr>
            <a:r>
              <a:rPr lang="en-US" i="1" dirty="0" smtClean="0"/>
              <a:t>Labor Burden Rate = [(Setup Hrs / Order Quantity + Run Hrs) * WC Labor Burden Rate] / Item Yield%</a:t>
            </a:r>
          </a:p>
          <a:p>
            <a:pPr marL="344488" lvl="1" indent="0">
              <a:spcBef>
                <a:spcPts val="800"/>
              </a:spcBef>
              <a:buNone/>
            </a:pPr>
            <a:r>
              <a:rPr lang="en-US" i="1" dirty="0" smtClean="0"/>
              <a:t>Labor Burden Percent = [(Setup Hrs / Order Quantity * WC Setup Rate) + (Run Hrs * WC Labor Rate) * WC Labor Burden%] / Item Yield%</a:t>
            </a:r>
          </a:p>
          <a:p>
            <a:pPr marL="285750" indent="-285750">
              <a:spcBef>
                <a:spcPts val="800"/>
              </a:spcBef>
            </a:pPr>
            <a:r>
              <a:rPr lang="en-US" b="1" dirty="0" smtClean="0"/>
              <a:t>Machine burden cost per operation</a:t>
            </a:r>
          </a:p>
          <a:p>
            <a:pPr marL="403225" lvl="1" indent="0">
              <a:spcBef>
                <a:spcPts val="800"/>
              </a:spcBef>
              <a:buNone/>
            </a:pPr>
            <a:r>
              <a:rPr lang="en-US" i="1" dirty="0" smtClean="0"/>
              <a:t>Machine Burden Cost = (Std. Setup Hrs / Order Quantity * No. of Machines + Std. Run Hrs) * WC Machine Burden Rate / Item Yield%</a:t>
            </a:r>
          </a:p>
          <a:p>
            <a:pPr>
              <a:spcBef>
                <a:spcPts val="800"/>
              </a:spcBef>
              <a:tabLst>
                <a:tab pos="225425" algn="l"/>
              </a:tabLst>
            </a:pPr>
            <a:r>
              <a:rPr lang="en-US" b="1" dirty="0" smtClean="0"/>
              <a:t>This-level labor and burden cost</a:t>
            </a:r>
          </a:p>
          <a:p>
            <a:pPr marL="403225" lvl="1" indent="0">
              <a:spcBef>
                <a:spcPts val="800"/>
              </a:spcBef>
              <a:buNone/>
            </a:pPr>
            <a:r>
              <a:rPr lang="en-US" i="1" dirty="0" smtClean="0"/>
              <a:t>This Level Labor = Op 10 Labor + Op 20 Labor + ...</a:t>
            </a:r>
          </a:p>
          <a:p>
            <a:pPr marL="403225" lvl="1" indent="0">
              <a:spcBef>
                <a:spcPts val="800"/>
              </a:spcBef>
              <a:buNone/>
            </a:pPr>
            <a:r>
              <a:rPr lang="en-US" i="1" dirty="0" smtClean="0"/>
              <a:t>This Level Burden = Op 10 Burden + Op 20 Burden + ...</a:t>
            </a:r>
            <a:endParaRPr lang="en-US" b="1" dirty="0" smtClean="0">
              <a:latin typeface="+mj-lt"/>
            </a:endParaRPr>
          </a:p>
          <a:p>
            <a:pPr>
              <a:buNone/>
            </a:pPr>
            <a:endParaRPr lang="en-US" b="1" dirty="0" smtClean="0">
              <a:latin typeface="+mj-lt"/>
            </a:endParaRPr>
          </a:p>
        </p:txBody>
      </p:sp>
      <p:sp>
        <p:nvSpPr>
          <p:cNvPr id="9218" name="Rectangle 1028"/>
          <p:cNvSpPr>
            <a:spLocks noGrp="1" noChangeArrowheads="1"/>
          </p:cNvSpPr>
          <p:nvPr>
            <p:ph type="title"/>
          </p:nvPr>
        </p:nvSpPr>
        <p:spPr>
          <a:xfrm>
            <a:off x="457200" y="230381"/>
            <a:ext cx="8229600" cy="708730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Routing Cost Calculations: Review</a:t>
            </a:r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QS-SU-765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 Cost Roll-Up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QS-SU-770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256227" y="1819243"/>
            <a:ext cx="6275202" cy="3251522"/>
            <a:chOff x="256226" y="1819242"/>
            <a:chExt cx="8650267" cy="3785748"/>
          </a:xfrm>
        </p:grpSpPr>
        <p:sp>
          <p:nvSpPr>
            <p:cNvPr id="28" name="Rectangle 17"/>
            <p:cNvSpPr>
              <a:spLocks noChangeArrowheads="1"/>
            </p:cNvSpPr>
            <p:nvPr/>
          </p:nvSpPr>
          <p:spPr bwMode="auto">
            <a:xfrm>
              <a:off x="256226" y="4253429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50001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Probe 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(</a:t>
              </a:r>
              <a:r>
                <a:rPr lang="en-US" sz="1050" dirty="0" smtClean="0">
                  <a:latin typeface="+mj-lt"/>
                </a:rPr>
                <a:t>1 ea) $21.48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222218" name="Rectangle 10"/>
            <p:cNvSpPr>
              <a:spLocks noChangeArrowheads="1"/>
            </p:cNvSpPr>
            <p:nvPr/>
          </p:nvSpPr>
          <p:spPr bwMode="auto">
            <a:xfrm>
              <a:off x="4512621" y="2101919"/>
              <a:ext cx="1453245" cy="120232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>
                  <a:latin typeface="+mj-lt"/>
                </a:rPr>
                <a:t>01010</a:t>
              </a:r>
            </a:p>
            <a:p>
              <a:pPr algn="ctr" defTabSz="977900" eaLnBrk="0" hangingPunct="0">
                <a:defRPr/>
              </a:pPr>
              <a:r>
                <a:rPr lang="en-US" sz="1200" dirty="0">
                  <a:latin typeface="+mj-lt"/>
                </a:rPr>
                <a:t>Medical Ultrasound</a:t>
              </a:r>
            </a:p>
          </p:txBody>
        </p:sp>
        <p:sp>
          <p:nvSpPr>
            <p:cNvPr id="222225" name="Rectangle 17"/>
            <p:cNvSpPr>
              <a:spLocks noChangeArrowheads="1"/>
            </p:cNvSpPr>
            <p:nvPr/>
          </p:nvSpPr>
          <p:spPr bwMode="auto">
            <a:xfrm>
              <a:off x="1720553" y="4241554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60001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Housing</a:t>
              </a:r>
              <a:endParaRPr lang="en-US" sz="12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$12.70</a:t>
              </a:r>
            </a:p>
          </p:txBody>
        </p:sp>
        <p:sp>
          <p:nvSpPr>
            <p:cNvPr id="222229" name="Rectangle 21"/>
            <p:cNvSpPr>
              <a:spLocks noChangeArrowheads="1"/>
            </p:cNvSpPr>
            <p:nvPr/>
          </p:nvSpPr>
          <p:spPr bwMode="auto">
            <a:xfrm>
              <a:off x="3184880" y="4241554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>
                  <a:latin typeface="+mj-lt"/>
                </a:rPr>
                <a:t>60002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Display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$122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222230" name="Rectangle 22"/>
            <p:cNvSpPr>
              <a:spLocks noChangeArrowheads="1"/>
            </p:cNvSpPr>
            <p:nvPr/>
          </p:nvSpPr>
          <p:spPr bwMode="auto">
            <a:xfrm>
              <a:off x="4649207" y="4241554"/>
              <a:ext cx="1176337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60003</a:t>
              </a:r>
              <a:endParaRPr lang="en-US" sz="12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Keyboard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$55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307209" name="Rectangle 1033"/>
            <p:cNvSpPr>
              <a:spLocks noChangeArrowheads="1"/>
            </p:cNvSpPr>
            <p:nvPr/>
          </p:nvSpPr>
          <p:spPr bwMode="auto">
            <a:xfrm>
              <a:off x="6113533" y="4241554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60005</a:t>
              </a:r>
              <a:endParaRPr lang="en-US" sz="12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Battery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$2.35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307210" name="Rectangle 1034"/>
            <p:cNvSpPr>
              <a:spLocks noChangeArrowheads="1"/>
            </p:cNvSpPr>
            <p:nvPr/>
          </p:nvSpPr>
          <p:spPr bwMode="auto">
            <a:xfrm>
              <a:off x="7577858" y="4241562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100" dirty="0" smtClean="0">
                  <a:latin typeface="+mj-lt"/>
                </a:rPr>
                <a:t>60006</a:t>
              </a:r>
              <a:endParaRPr lang="en-US" sz="11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100" dirty="0" smtClean="0">
                  <a:latin typeface="+mj-lt"/>
                </a:rPr>
                <a:t>Cable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$17.50</a:t>
              </a:r>
              <a:endParaRPr lang="en-US" sz="1050" dirty="0">
                <a:latin typeface="+mj-lt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844395" y="5187704"/>
              <a:ext cx="0" cy="417286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Elbow Connector 51"/>
            <p:cNvCxnSpPr>
              <a:stCxn id="222218" idx="2"/>
              <a:endCxn id="222230" idx="0"/>
            </p:cNvCxnSpPr>
            <p:nvPr/>
          </p:nvCxnSpPr>
          <p:spPr>
            <a:xfrm rot="5400000">
              <a:off x="4769657" y="3771967"/>
              <a:ext cx="937306" cy="1868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hape 56"/>
            <p:cNvCxnSpPr/>
            <p:nvPr/>
          </p:nvCxnSpPr>
          <p:spPr>
            <a:xfrm rot="5400000" flipH="1" flipV="1">
              <a:off x="2873397" y="1889806"/>
              <a:ext cx="322746" cy="4380751"/>
            </a:xfrm>
            <a:prstGeom prst="bentConnector2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Elbow Connector 59"/>
            <p:cNvCxnSpPr/>
            <p:nvPr/>
          </p:nvCxnSpPr>
          <p:spPr>
            <a:xfrm>
              <a:off x="5237019" y="3918809"/>
              <a:ext cx="2940884" cy="334621"/>
            </a:xfrm>
            <a:prstGeom prst="bentConnector2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endCxn id="222225" idx="0"/>
            </p:cNvCxnSpPr>
            <p:nvPr/>
          </p:nvCxnSpPr>
          <p:spPr>
            <a:xfrm>
              <a:off x="2303813" y="3895057"/>
              <a:ext cx="4909" cy="346497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3774338" y="3916832"/>
              <a:ext cx="4909" cy="346497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6681738" y="3926732"/>
              <a:ext cx="4909" cy="346497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8182063" y="3930674"/>
              <a:ext cx="510639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7"/>
            <p:cNvSpPr>
              <a:spLocks noChangeArrowheads="1"/>
            </p:cNvSpPr>
            <p:nvPr/>
          </p:nvSpPr>
          <p:spPr bwMode="auto">
            <a:xfrm>
              <a:off x="1330646" y="1819242"/>
              <a:ext cx="2098332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 dirty="0">
                  <a:latin typeface="+mj-lt"/>
                </a:rPr>
                <a:t>End </a:t>
              </a:r>
              <a:r>
                <a:rPr lang="en-US" sz="1400" dirty="0" smtClean="0">
                  <a:latin typeface="+mj-lt"/>
                </a:rPr>
                <a:t>Item/Parent </a:t>
              </a:r>
              <a:r>
                <a:rPr lang="en-US" sz="1400" dirty="0">
                  <a:latin typeface="+mj-lt"/>
                </a:rPr>
                <a:t>Level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404307" y="3300253"/>
              <a:ext cx="2493272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eaLnBrk="0" hangingPunct="0"/>
              <a:r>
                <a:rPr lang="en-US" sz="1400" dirty="0" smtClean="0">
                  <a:latin typeface="+mj-lt"/>
                </a:rPr>
                <a:t>Component Levels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1" name="Text Box 9"/>
            <p:cNvSpPr txBox="1">
              <a:spLocks noChangeArrowheads="1"/>
            </p:cNvSpPr>
            <p:nvPr/>
          </p:nvSpPr>
          <p:spPr bwMode="auto">
            <a:xfrm>
              <a:off x="6478793" y="2320129"/>
              <a:ext cx="2427700" cy="60016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100" dirty="0">
                  <a:latin typeface="+mj-lt"/>
                </a:rPr>
                <a:t>Routing Cost </a:t>
              </a:r>
              <a:r>
                <a:rPr lang="en-US" sz="1100" dirty="0" smtClean="0">
                  <a:latin typeface="+mj-lt"/>
                </a:rPr>
                <a:t>Roll-Up </a:t>
              </a:r>
              <a:r>
                <a:rPr lang="en-US" sz="1100" dirty="0">
                  <a:latin typeface="+mj-lt"/>
                </a:rPr>
                <a:t>captures </a:t>
              </a:r>
              <a:r>
                <a:rPr lang="en-US" sz="1100" dirty="0" smtClean="0">
                  <a:latin typeface="+mj-lt"/>
                </a:rPr>
                <a:t>this-level </a:t>
              </a:r>
              <a:r>
                <a:rPr lang="en-US" sz="1100" dirty="0">
                  <a:latin typeface="+mj-lt"/>
                </a:rPr>
                <a:t>manufacturing costs, lead times, and total yield</a:t>
              </a:r>
            </a:p>
          </p:txBody>
        </p:sp>
        <p:sp>
          <p:nvSpPr>
            <p:cNvPr id="32" name="AutoShape 51"/>
            <p:cNvSpPr>
              <a:spLocks/>
            </p:cNvSpPr>
            <p:nvPr/>
          </p:nvSpPr>
          <p:spPr bwMode="auto">
            <a:xfrm>
              <a:off x="5929826" y="2038697"/>
              <a:ext cx="400050" cy="1400175"/>
            </a:xfrm>
            <a:prstGeom prst="rightBrace">
              <a:avLst>
                <a:gd name="adj1" fmla="val 29167"/>
                <a:gd name="adj2" fmla="val 50000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sz="2000" dirty="0">
                <a:latin typeface="+mj-lt"/>
              </a:endParaRPr>
            </a:p>
          </p:txBody>
        </p:sp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2017435" y="2565408"/>
              <a:ext cx="1309655" cy="2744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200" dirty="0" smtClean="0">
                  <a:latin typeface="+mj-lt"/>
                </a:rPr>
                <a:t>This-Level Costs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 flipV="1">
              <a:off x="514664" y="3710085"/>
              <a:ext cx="8075612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z="2000" dirty="0">
                <a:latin typeface="+mj-lt"/>
              </a:endParaRPr>
            </a:p>
          </p:txBody>
        </p:sp>
      </p:grp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053555" y="5152249"/>
            <a:ext cx="1505221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dirty="0" smtClean="0">
                <a:latin typeface="+mj-lt"/>
              </a:rPr>
              <a:t>Lower-Level Costs</a:t>
            </a:r>
            <a:endParaRPr lang="en-US" sz="1200" dirty="0">
              <a:latin typeface="+mj-lt"/>
            </a:endParaRPr>
          </a:p>
        </p:txBody>
      </p:sp>
      <p:sp>
        <p:nvSpPr>
          <p:cNvPr id="37" name="AutoShape 26"/>
          <p:cNvSpPr>
            <a:spLocks/>
          </p:cNvSpPr>
          <p:nvPr/>
        </p:nvSpPr>
        <p:spPr bwMode="auto">
          <a:xfrm>
            <a:off x="6344381" y="1521080"/>
            <a:ext cx="514350" cy="3863975"/>
          </a:xfrm>
          <a:prstGeom prst="rightBrace">
            <a:avLst>
              <a:gd name="adj1" fmla="val 62603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6946710" y="2200496"/>
            <a:ext cx="2197290" cy="255454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Product Structure Cost </a:t>
            </a:r>
            <a:r>
              <a:rPr lang="en-US" sz="1600" b="1" dirty="0" smtClean="0">
                <a:latin typeface="+mj-lt"/>
              </a:rPr>
              <a:t>Roll-Up </a:t>
            </a:r>
            <a:r>
              <a:rPr lang="en-US" sz="1600" b="1" dirty="0">
                <a:latin typeface="+mj-lt"/>
              </a:rPr>
              <a:t>captures </a:t>
            </a:r>
            <a:r>
              <a:rPr lang="en-US" sz="1600" b="1" dirty="0" smtClean="0">
                <a:latin typeface="+mj-lt"/>
              </a:rPr>
              <a:t>lower-level </a:t>
            </a:r>
            <a:r>
              <a:rPr lang="en-US" sz="1600" b="1" dirty="0">
                <a:latin typeface="+mj-lt"/>
              </a:rPr>
              <a:t>component costs (and </a:t>
            </a:r>
            <a:r>
              <a:rPr lang="en-US" sz="1600" b="1" dirty="0" smtClean="0">
                <a:latin typeface="+mj-lt"/>
              </a:rPr>
              <a:t>this-level </a:t>
            </a:r>
            <a:r>
              <a:rPr lang="en-US" sz="1600" b="1" dirty="0">
                <a:latin typeface="+mj-lt"/>
              </a:rPr>
              <a:t>and </a:t>
            </a:r>
            <a:r>
              <a:rPr lang="en-US" sz="1600" b="1" dirty="0" smtClean="0">
                <a:latin typeface="+mj-lt"/>
              </a:rPr>
              <a:t>lower-level </a:t>
            </a:r>
            <a:r>
              <a:rPr lang="en-US" sz="1600" b="1" dirty="0">
                <a:latin typeface="+mj-lt"/>
              </a:rPr>
              <a:t>manufacturing costs already captured by routing cost </a:t>
            </a:r>
            <a:br>
              <a:rPr lang="en-US" sz="1600" b="1" dirty="0">
                <a:latin typeface="+mj-lt"/>
              </a:rPr>
            </a:br>
            <a:r>
              <a:rPr lang="en-US" sz="1600" b="1" dirty="0" smtClean="0">
                <a:latin typeface="+mj-lt"/>
              </a:rPr>
              <a:t>rollups</a:t>
            </a:r>
            <a:r>
              <a:rPr lang="en-US" sz="1600" b="1" dirty="0">
                <a:latin typeface="+mj-lt"/>
              </a:rPr>
              <a:t>)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186" y="1674979"/>
            <a:ext cx="57626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QS-SU-771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976" y="846923"/>
            <a:ext cx="725646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Cost Data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QS-SU-772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3" y="1114425"/>
            <a:ext cx="7951787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Move Current Cost Set to GL Set</a:t>
            </a:r>
            <a:endParaRPr lang="en-US" dirty="0"/>
          </a:p>
        </p:txBody>
      </p:sp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QS-SU-780</a:t>
            </a:r>
          </a:p>
        </p:txBody>
      </p:sp>
      <p:grpSp>
        <p:nvGrpSpPr>
          <p:cNvPr id="101380" name="Group 34"/>
          <p:cNvGrpSpPr>
            <a:grpSpLocks/>
          </p:cNvGrpSpPr>
          <p:nvPr/>
        </p:nvGrpSpPr>
        <p:grpSpPr bwMode="auto">
          <a:xfrm>
            <a:off x="2075901" y="2643364"/>
            <a:ext cx="4976813" cy="1673225"/>
            <a:chOff x="1818" y="1584"/>
            <a:chExt cx="2031" cy="610"/>
          </a:xfrm>
        </p:grpSpPr>
        <p:sp>
          <p:nvSpPr>
            <p:cNvPr id="318499" name="Rectangle 35"/>
            <p:cNvSpPr>
              <a:spLocks noChangeArrowheads="1"/>
            </p:cNvSpPr>
            <p:nvPr/>
          </p:nvSpPr>
          <p:spPr bwMode="auto">
            <a:xfrm>
              <a:off x="1818" y="1605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Current 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Costs</a:t>
              </a:r>
            </a:p>
          </p:txBody>
        </p:sp>
        <p:sp>
          <p:nvSpPr>
            <p:cNvPr id="101382" name="AutoShape 36"/>
            <p:cNvSpPr>
              <a:spLocks noChangeArrowheads="1"/>
            </p:cNvSpPr>
            <p:nvPr/>
          </p:nvSpPr>
          <p:spPr bwMode="auto">
            <a:xfrm rot="5400000" flipV="1">
              <a:off x="2544" y="1672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18501" name="Rectangle 37" descr="Wide upward diagonal"/>
            <p:cNvSpPr>
              <a:spLocks noChangeArrowheads="1"/>
            </p:cNvSpPr>
            <p:nvPr/>
          </p:nvSpPr>
          <p:spPr bwMode="auto">
            <a:xfrm>
              <a:off x="3126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GL 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Costs</a:t>
              </a:r>
            </a:p>
          </p:txBody>
        </p:sp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a standard order quantity of 5 for item 01010 (medical ultrasound)</a:t>
            </a:r>
          </a:p>
          <a:p>
            <a:r>
              <a:rPr lang="en-US" dirty="0" smtClean="0"/>
              <a:t>Roll up costs for item 01010 based on its routing and view results</a:t>
            </a:r>
          </a:p>
          <a:p>
            <a:r>
              <a:rPr lang="en-US" dirty="0" smtClean="0"/>
              <a:t>Roll up costs for item 01010 based on its product structure and verify results</a:t>
            </a:r>
          </a:p>
          <a:p>
            <a:r>
              <a:rPr lang="en-US" dirty="0" smtClean="0"/>
              <a:t>Copy costs from the current cost set to the GL cost set for all component items and verify results</a:t>
            </a:r>
          </a:p>
          <a:p>
            <a:r>
              <a:rPr lang="en-US" dirty="0" smtClean="0"/>
              <a:t>Enter a price for item 01010 in Item Cost Maintenance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Costing Example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QS-SU-781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030550"/>
            <a:ext cx="7770813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Standard Order Quantity</a:t>
            </a:r>
            <a:endParaRPr lang="en-US" dirty="0"/>
          </a:p>
        </p:txBody>
      </p:sp>
      <p:sp>
        <p:nvSpPr>
          <p:cNvPr id="1024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QS-SU-790</a:t>
            </a:r>
          </a:p>
        </p:txBody>
      </p:sp>
      <p:sp>
        <p:nvSpPr>
          <p:cNvPr id="102406" name="Rectangle 11"/>
          <p:cNvSpPr>
            <a:spLocks noChangeArrowheads="1"/>
          </p:cNvSpPr>
          <p:nvPr/>
        </p:nvSpPr>
        <p:spPr bwMode="auto">
          <a:xfrm>
            <a:off x="1055688" y="3859481"/>
            <a:ext cx="1546225" cy="29781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9950" y="933575"/>
            <a:ext cx="70850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Cost Roll-Up</a:t>
            </a:r>
            <a:endParaRPr lang="en-US" dirty="0"/>
          </a:p>
        </p:txBody>
      </p:sp>
      <p:sp>
        <p:nvSpPr>
          <p:cNvPr id="1034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QS-SU-800</a:t>
            </a:r>
          </a:p>
        </p:txBody>
      </p:sp>
      <p:sp>
        <p:nvSpPr>
          <p:cNvPr id="103429" name="Rectangle 9"/>
          <p:cNvSpPr>
            <a:spLocks noChangeArrowheads="1"/>
          </p:cNvSpPr>
          <p:nvPr/>
        </p:nvSpPr>
        <p:spPr bwMode="auto">
          <a:xfrm>
            <a:off x="1408500" y="1712153"/>
            <a:ext cx="2686050" cy="42386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03430" name="Rectangle 10"/>
          <p:cNvSpPr>
            <a:spLocks noChangeArrowheads="1"/>
          </p:cNvSpPr>
          <p:nvPr/>
        </p:nvSpPr>
        <p:spPr bwMode="auto">
          <a:xfrm>
            <a:off x="1286013" y="2576778"/>
            <a:ext cx="6118225" cy="3111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7238" y="1116213"/>
            <a:ext cx="572452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Routing Cost Roll-Up</a:t>
            </a:r>
            <a:endParaRPr lang="en-US" dirty="0"/>
          </a:p>
        </p:txBody>
      </p:sp>
      <p:sp>
        <p:nvSpPr>
          <p:cNvPr id="1044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QS-SU-810</a:t>
            </a:r>
          </a:p>
        </p:txBody>
      </p:sp>
      <p:sp>
        <p:nvSpPr>
          <p:cNvPr id="104453" name="Rectangle 9"/>
          <p:cNvSpPr>
            <a:spLocks noChangeArrowheads="1"/>
          </p:cNvSpPr>
          <p:nvPr/>
        </p:nvSpPr>
        <p:spPr bwMode="auto">
          <a:xfrm>
            <a:off x="2855913" y="4279156"/>
            <a:ext cx="669925" cy="116998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04454" name="Rectangle 10"/>
          <p:cNvSpPr>
            <a:spLocks noChangeArrowheads="1"/>
          </p:cNvSpPr>
          <p:nvPr/>
        </p:nvSpPr>
        <p:spPr bwMode="auto">
          <a:xfrm>
            <a:off x="1697038" y="5193556"/>
            <a:ext cx="3921125" cy="25558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663" y="1140025"/>
            <a:ext cx="7113587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 Cost Roll-Up</a:t>
            </a:r>
            <a:endParaRPr lang="en-US" dirty="0"/>
          </a:p>
        </p:txBody>
      </p:sp>
      <p:sp>
        <p:nvSpPr>
          <p:cNvPr id="1054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QS-SU-820</a:t>
            </a:r>
          </a:p>
        </p:txBody>
      </p:sp>
      <p:sp>
        <p:nvSpPr>
          <p:cNvPr id="105477" name="Rectangle 9"/>
          <p:cNvSpPr>
            <a:spLocks noChangeArrowheads="1"/>
          </p:cNvSpPr>
          <p:nvPr/>
        </p:nvSpPr>
        <p:spPr bwMode="auto">
          <a:xfrm>
            <a:off x="942975" y="1942505"/>
            <a:ext cx="6597856" cy="91944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 and Scheduling Workbenches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QS-SU-1040</a:t>
            </a:r>
            <a:endParaRPr lang="en-US" dirty="0"/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178130" y="1050105"/>
            <a:ext cx="4001984" cy="3818777"/>
          </a:xfrm>
          <a:prstGeom prst="rect">
            <a:avLst/>
          </a:prstGeom>
        </p:spPr>
        <p:txBody>
          <a:bodyPr/>
          <a:lstStyle/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Assemble all critical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data in two integrated workbenches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Monitor shortages with integrated reports</a:t>
            </a: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View summaries and drill down into detail as needed</a:t>
            </a: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View visual alerts as well as MRP action messages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Filter and sort data  using advanced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criteria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Customize and save layouts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60924" y="5126301"/>
            <a:ext cx="7865556" cy="1191372"/>
            <a:chOff x="257175" y="2193101"/>
            <a:chExt cx="8744321" cy="1428873"/>
          </a:xfrm>
        </p:grpSpPr>
        <p:sp>
          <p:nvSpPr>
            <p:cNvPr id="20" name="Rectangle 19"/>
            <p:cNvSpPr>
              <a:spLocks noChangeAspect="1" noChangeArrowheads="1"/>
            </p:cNvSpPr>
            <p:nvPr/>
          </p:nvSpPr>
          <p:spPr bwMode="auto">
            <a:xfrm>
              <a:off x="257175" y="2193101"/>
              <a:ext cx="8744321" cy="1428873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Manufacturing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21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915782"/>
              <a:ext cx="3537516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</a:rPr>
                <a:t>Planning and Scheduling Workbenches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705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 Execution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3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70507"/>
              <a:ext cx="1809012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70507"/>
              <a:ext cx="1673251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Product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Data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6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915782"/>
              <a:ext cx="1678746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Lean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804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Quality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Text Box 26"/>
            <p:cNvSpPr txBox="1">
              <a:spLocks noChangeAspect="1" noChangeArrowheads="1"/>
            </p:cNvSpPr>
            <p:nvPr/>
          </p:nvSpPr>
          <p:spPr bwMode="auto">
            <a:xfrm>
              <a:off x="7094937" y="29128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PRO/PLUS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2" name="Group 6"/>
          <p:cNvGrpSpPr>
            <a:grpSpLocks/>
          </p:cNvGrpSpPr>
          <p:nvPr/>
        </p:nvGrpSpPr>
        <p:grpSpPr bwMode="auto">
          <a:xfrm>
            <a:off x="4203865" y="1327790"/>
            <a:ext cx="4358244" cy="2591068"/>
            <a:chOff x="385" y="799"/>
            <a:chExt cx="5147" cy="3175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5" y="799"/>
              <a:ext cx="5147" cy="3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44" y="2795"/>
              <a:ext cx="2767" cy="1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7588" y="1075763"/>
            <a:ext cx="58388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45325" y="182880"/>
            <a:ext cx="8229600" cy="716523"/>
          </a:xfrm>
        </p:spPr>
        <p:txBody>
          <a:bodyPr>
            <a:normAutofit/>
          </a:bodyPr>
          <a:lstStyle/>
          <a:p>
            <a:r>
              <a:rPr lang="en-US" dirty="0" smtClean="0"/>
              <a:t>Verify Costs</a:t>
            </a:r>
            <a:endParaRPr lang="en-US" dirty="0"/>
          </a:p>
        </p:txBody>
      </p:sp>
      <p:sp>
        <p:nvSpPr>
          <p:cNvPr id="1064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QS-SU-830</a:t>
            </a:r>
          </a:p>
        </p:txBody>
      </p:sp>
      <p:sp>
        <p:nvSpPr>
          <p:cNvPr id="106501" name="Rectangle 9"/>
          <p:cNvSpPr>
            <a:spLocks noChangeArrowheads="1"/>
          </p:cNvSpPr>
          <p:nvPr/>
        </p:nvSpPr>
        <p:spPr bwMode="auto">
          <a:xfrm>
            <a:off x="3808413" y="4232393"/>
            <a:ext cx="820737" cy="12160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06502" name="Rectangle 10"/>
          <p:cNvSpPr>
            <a:spLocks noChangeArrowheads="1"/>
          </p:cNvSpPr>
          <p:nvPr/>
        </p:nvSpPr>
        <p:spPr bwMode="auto">
          <a:xfrm>
            <a:off x="2705100" y="4232393"/>
            <a:ext cx="3063875" cy="3778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888" y="1071500"/>
            <a:ext cx="8275637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Move Current Cost Set to GL</a:t>
            </a:r>
            <a:endParaRPr lang="en-US" dirty="0"/>
          </a:p>
        </p:txBody>
      </p:sp>
      <p:sp>
        <p:nvSpPr>
          <p:cNvPr id="1075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QS-SU-840</a:t>
            </a:r>
          </a:p>
        </p:txBody>
      </p:sp>
      <p:sp>
        <p:nvSpPr>
          <p:cNvPr id="107525" name="Rectangle 9"/>
          <p:cNvSpPr>
            <a:spLocks noChangeArrowheads="1"/>
          </p:cNvSpPr>
          <p:nvPr/>
        </p:nvSpPr>
        <p:spPr bwMode="auto">
          <a:xfrm>
            <a:off x="1847725" y="1757544"/>
            <a:ext cx="6702507" cy="79564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07526" name="Rectangle 10"/>
          <p:cNvSpPr>
            <a:spLocks noChangeArrowheads="1"/>
          </p:cNvSpPr>
          <p:nvPr/>
        </p:nvSpPr>
        <p:spPr bwMode="auto">
          <a:xfrm>
            <a:off x="603175" y="3913686"/>
            <a:ext cx="6523038" cy="2159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Current Cost Set Move to GL Set</a:t>
            </a:r>
          </a:p>
        </p:txBody>
      </p:sp>
      <p:sp>
        <p:nvSpPr>
          <p:cNvPr id="1085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QS-SU-841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2028825"/>
            <a:ext cx="8599487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4913" y="1056775"/>
            <a:ext cx="578167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Cost in Current and GL Cost Sets</a:t>
            </a:r>
            <a:endParaRPr lang="en-US" dirty="0"/>
          </a:p>
        </p:txBody>
      </p:sp>
      <p:sp>
        <p:nvSpPr>
          <p:cNvPr id="1095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QS-SU-850</a:t>
            </a:r>
          </a:p>
        </p:txBody>
      </p:sp>
      <p:sp>
        <p:nvSpPr>
          <p:cNvPr id="109573" name="Rectangle 9"/>
          <p:cNvSpPr>
            <a:spLocks noChangeArrowheads="1"/>
          </p:cNvSpPr>
          <p:nvPr/>
        </p:nvSpPr>
        <p:spPr bwMode="auto">
          <a:xfrm>
            <a:off x="1716088" y="2649558"/>
            <a:ext cx="4835525" cy="3857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09574" name="Rectangle 11"/>
          <p:cNvSpPr>
            <a:spLocks noChangeArrowheads="1"/>
          </p:cNvSpPr>
          <p:nvPr/>
        </p:nvSpPr>
        <p:spPr bwMode="auto">
          <a:xfrm>
            <a:off x="1716088" y="4192608"/>
            <a:ext cx="4835525" cy="3857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Item Cost Maintenance</a:t>
            </a:r>
          </a:p>
        </p:txBody>
      </p:sp>
      <p:sp>
        <p:nvSpPr>
          <p:cNvPr id="1105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QS-SU-851</a:t>
            </a:r>
          </a:p>
        </p:txBody>
      </p:sp>
      <p:pic>
        <p:nvPicPr>
          <p:cNvPr id="11059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" y="1600926"/>
            <a:ext cx="7970837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7" name="Rectangle 7"/>
          <p:cNvSpPr>
            <a:spLocks noChangeArrowheads="1"/>
          </p:cNvSpPr>
          <p:nvPr/>
        </p:nvSpPr>
        <p:spPr bwMode="auto">
          <a:xfrm>
            <a:off x="622300" y="3232876"/>
            <a:ext cx="2290763" cy="4524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126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QS-SU-870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616369" y="1312040"/>
            <a:ext cx="6636982" cy="4399191"/>
            <a:chOff x="1644650" y="1538288"/>
            <a:chExt cx="5913438" cy="4399191"/>
          </a:xfrm>
        </p:grpSpPr>
        <p:sp>
          <p:nvSpPr>
            <p:cNvPr id="385027" name="Rectangle 3"/>
            <p:cNvSpPr>
              <a:spLocks noChangeArrowheads="1"/>
            </p:cNvSpPr>
            <p:nvPr/>
          </p:nvSpPr>
          <p:spPr bwMode="auto">
            <a:xfrm>
              <a:off x="1838325" y="1765300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112645" name="Rectangle 4"/>
            <p:cNvSpPr>
              <a:spLocks noChangeArrowheads="1"/>
            </p:cNvSpPr>
            <p:nvPr/>
          </p:nvSpPr>
          <p:spPr bwMode="auto">
            <a:xfrm>
              <a:off x="1865313" y="1862138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 dirty="0" smtClean="0">
                  <a:solidFill>
                    <a:srgbClr val="808080"/>
                  </a:solidFill>
                  <a:latin typeface="+mj-lt"/>
                </a:rPr>
                <a:t>Manufacturing Setup</a:t>
              </a:r>
              <a:endParaRPr lang="en-US" sz="1400" b="1" dirty="0">
                <a:solidFill>
                  <a:srgbClr val="808080"/>
                </a:solidFill>
                <a:latin typeface="+mj-lt"/>
              </a:endParaRPr>
            </a:p>
          </p:txBody>
        </p:sp>
        <p:sp>
          <p:nvSpPr>
            <p:cNvPr id="385029" name="Rectangle 5"/>
            <p:cNvSpPr>
              <a:spLocks noChangeArrowheads="1"/>
            </p:cNvSpPr>
            <p:nvPr/>
          </p:nvSpPr>
          <p:spPr bwMode="auto">
            <a:xfrm>
              <a:off x="4775200" y="1765300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112647" name="Rectangle 6"/>
            <p:cNvSpPr>
              <a:spLocks noChangeArrowheads="1"/>
            </p:cNvSpPr>
            <p:nvPr/>
          </p:nvSpPr>
          <p:spPr bwMode="auto">
            <a:xfrm>
              <a:off x="5209202" y="1862138"/>
              <a:ext cx="167834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 dirty="0">
                  <a:solidFill>
                    <a:srgbClr val="003366"/>
                  </a:solidFill>
                  <a:latin typeface="+mj-lt"/>
                </a:rPr>
                <a:t>Cost </a:t>
              </a:r>
              <a:r>
                <a:rPr lang="en-US" sz="1400" b="1" dirty="0" smtClean="0">
                  <a:solidFill>
                    <a:srgbClr val="003366"/>
                  </a:solidFill>
                  <a:latin typeface="+mj-lt"/>
                </a:rPr>
                <a:t>Calculation</a:t>
              </a:r>
              <a:endParaRPr lang="en-US" sz="1400" b="1" dirty="0">
                <a:solidFill>
                  <a:srgbClr val="003366"/>
                </a:solidFill>
                <a:latin typeface="+mj-lt"/>
              </a:endParaRPr>
            </a:p>
          </p:txBody>
        </p:sp>
        <p:sp>
          <p:nvSpPr>
            <p:cNvPr id="112648" name="AutoShape 7"/>
            <p:cNvSpPr>
              <a:spLocks noChangeArrowheads="1"/>
            </p:cNvSpPr>
            <p:nvPr/>
          </p:nvSpPr>
          <p:spPr bwMode="auto">
            <a:xfrm>
              <a:off x="4186238" y="2254250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2649" name="Text Box 8"/>
            <p:cNvSpPr txBox="1">
              <a:spLocks noChangeArrowheads="1"/>
            </p:cNvSpPr>
            <p:nvPr/>
          </p:nvSpPr>
          <p:spPr bwMode="auto">
            <a:xfrm>
              <a:off x="4568825" y="3582988"/>
              <a:ext cx="2989263" cy="160043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Routing cost roll-up</a:t>
              </a:r>
              <a:br>
                <a:rPr lang="en-US" sz="1400" b="1" dirty="0">
                  <a:latin typeface="+mj-lt"/>
                </a:rPr>
              </a:br>
              <a:r>
                <a:rPr lang="en-US" sz="1400" b="1" i="1" dirty="0">
                  <a:latin typeface="+mj-lt"/>
                </a:rPr>
                <a:t>	</a:t>
              </a:r>
              <a:r>
                <a:rPr lang="en-US" sz="1400" i="1" dirty="0">
                  <a:latin typeface="+mj-lt"/>
                </a:rPr>
                <a:t>Routing Cost Roll-Up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structure cost roll-up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Product Structure Cost Roll-Up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Copy Current cost set to GL 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Current Cost Set Move to </a:t>
              </a:r>
              <a:r>
                <a:rPr lang="en-US" sz="1400" i="1" dirty="0" smtClean="0">
                  <a:latin typeface="+mj-lt"/>
                </a:rPr>
                <a:t>GL Set</a:t>
              </a:r>
              <a:endParaRPr lang="en-US" sz="1400" i="1" dirty="0">
                <a:latin typeface="+mj-lt"/>
              </a:endParaRPr>
            </a:p>
          </p:txBody>
        </p:sp>
        <p:sp>
          <p:nvSpPr>
            <p:cNvPr id="112650" name="Oval 10"/>
            <p:cNvSpPr>
              <a:spLocks noChangeArrowheads="1"/>
            </p:cNvSpPr>
            <p:nvPr/>
          </p:nvSpPr>
          <p:spPr bwMode="auto">
            <a:xfrm>
              <a:off x="4559300" y="153828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6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112651" name="Oval 13"/>
            <p:cNvSpPr>
              <a:spLocks noChangeArrowheads="1"/>
            </p:cNvSpPr>
            <p:nvPr/>
          </p:nvSpPr>
          <p:spPr bwMode="auto">
            <a:xfrm>
              <a:off x="1644650" y="153828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5</a:t>
              </a:r>
              <a:endParaRPr lang="en-US" sz="1800" dirty="0">
                <a:latin typeface="+mj-lt"/>
              </a:endParaRPr>
            </a:p>
          </p:txBody>
        </p:sp>
        <p:pic>
          <p:nvPicPr>
            <p:cNvPr id="112652" name="Picture 15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95925" y="2159000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653" name="Picture 16" descr="BD05161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1588" y="2227263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54" name="Text Box 17"/>
            <p:cNvSpPr txBox="1">
              <a:spLocks noChangeArrowheads="1"/>
            </p:cNvSpPr>
            <p:nvPr/>
          </p:nvSpPr>
          <p:spPr bwMode="auto">
            <a:xfrm>
              <a:off x="1775195" y="3582988"/>
              <a:ext cx="2770496" cy="235449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Shop calendar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Calendar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i="1" dirty="0">
                  <a:solidFill>
                    <a:srgbClr val="808080"/>
                  </a:solidFill>
                  <a:latin typeface="+mj-lt"/>
                </a:rPr>
                <a:t>Departments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 i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Department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Work Center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Work Center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Routings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i="1" dirty="0" smtClean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   Routing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Maintenance</a:t>
              </a:r>
            </a:p>
          </p:txBody>
        </p:sp>
      </p:grp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7-1: Roll Up Costs</a:t>
            </a:r>
            <a:endParaRPr lang="en-US" dirty="0"/>
          </a:p>
        </p:txBody>
      </p:sp>
      <p:pic>
        <p:nvPicPr>
          <p:cNvPr id="113668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Scheduling Workbench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QS-SU-1041</a:t>
            </a:r>
            <a:endParaRPr lang="en-US" dirty="0"/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178130" y="1050106"/>
            <a:ext cx="3681351" cy="3619430"/>
          </a:xfrm>
          <a:prstGeom prst="rect">
            <a:avLst/>
          </a:prstGeom>
        </p:spPr>
        <p:txBody>
          <a:bodyPr/>
          <a:lstStyle/>
          <a:p>
            <a:pPr marL="231775" indent="-231775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latin typeface="+mn-lt"/>
              </a:rPr>
              <a:t>Create medium-to-long term master schedules, balancing demand, supply, and capacity 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Access combined functions in one place</a:t>
            </a:r>
            <a:endParaRPr kumimoji="0" lang="en-US" sz="200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latin typeface="+mn-lt"/>
                <a:cs typeface="Century Gothic"/>
              </a:rPr>
              <a:t>Set up rules-based schedules</a:t>
            </a:r>
            <a:endParaRPr kumimoji="0" lang="en-US" sz="200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Century Gothic"/>
            </a:endParaRP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Reduce time and complexity of scheduling</a:t>
            </a:r>
          </a:p>
          <a:p>
            <a:pPr marL="231775" marR="0" lvl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Century Gothic"/>
              </a:rPr>
              <a:t>Simulate changes and review effects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8161" y="1780125"/>
            <a:ext cx="4901900" cy="185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Group 19"/>
          <p:cNvGrpSpPr/>
          <p:nvPr/>
        </p:nvGrpSpPr>
        <p:grpSpPr>
          <a:xfrm>
            <a:off x="660924" y="5126301"/>
            <a:ext cx="7865556" cy="1191372"/>
            <a:chOff x="257175" y="2193101"/>
            <a:chExt cx="8744321" cy="1428873"/>
          </a:xfrm>
        </p:grpSpPr>
        <p:sp>
          <p:nvSpPr>
            <p:cNvPr id="21" name="Rectangle 20"/>
            <p:cNvSpPr>
              <a:spLocks noChangeAspect="1" noChangeArrowheads="1"/>
            </p:cNvSpPr>
            <p:nvPr/>
          </p:nvSpPr>
          <p:spPr bwMode="auto">
            <a:xfrm>
              <a:off x="257175" y="2193101"/>
              <a:ext cx="8744321" cy="1428873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200" b="1" dirty="0" smtClean="0">
                  <a:latin typeface="+mj-lt"/>
                </a:rPr>
                <a:t>Manufacturing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22" name="Text Box 25"/>
            <p:cNvSpPr txBox="1">
              <a:spLocks noChangeAspect="1" noChangeArrowheads="1"/>
            </p:cNvSpPr>
            <p:nvPr/>
          </p:nvSpPr>
          <p:spPr bwMode="auto">
            <a:xfrm>
              <a:off x="3528302" y="2915782"/>
              <a:ext cx="3537516" cy="533400"/>
            </a:xfrm>
            <a:prstGeom prst="rect">
              <a:avLst/>
            </a:prstGeom>
            <a:solidFill>
              <a:schemeClr val="accent6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</a:rPr>
                <a:t>Planning and Scheduling Workbenches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 Box 26"/>
            <p:cNvSpPr txBox="1">
              <a:spLocks noChangeAspect="1" noChangeArrowheads="1"/>
            </p:cNvSpPr>
            <p:nvPr/>
          </p:nvSpPr>
          <p:spPr bwMode="auto">
            <a:xfrm>
              <a:off x="5353579" y="23705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 Execution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" name="Text Box 38"/>
            <p:cNvSpPr txBox="1">
              <a:spLocks noChangeAspect="1" noChangeArrowheads="1"/>
            </p:cNvSpPr>
            <p:nvPr/>
          </p:nvSpPr>
          <p:spPr bwMode="auto">
            <a:xfrm>
              <a:off x="3528302" y="2370507"/>
              <a:ext cx="1809012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Manufacturing Planning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6" name="Text Box 39"/>
            <p:cNvSpPr txBox="1">
              <a:spLocks noChangeAspect="1" noChangeArrowheads="1"/>
            </p:cNvSpPr>
            <p:nvPr/>
          </p:nvSpPr>
          <p:spPr bwMode="auto">
            <a:xfrm>
              <a:off x="1848225" y="2370507"/>
              <a:ext cx="1673251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Product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Data</a:t>
              </a:r>
              <a:r>
                <a:rPr lang="en-US" sz="9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Text Box 40"/>
            <p:cNvSpPr txBox="1">
              <a:spLocks noChangeAspect="1" noChangeArrowheads="1"/>
            </p:cNvSpPr>
            <p:nvPr/>
          </p:nvSpPr>
          <p:spPr bwMode="auto">
            <a:xfrm>
              <a:off x="1848225" y="2915782"/>
              <a:ext cx="1678746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Lean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Text Box 26"/>
            <p:cNvSpPr txBox="1">
              <a:spLocks noChangeAspect="1" noChangeArrowheads="1"/>
            </p:cNvSpPr>
            <p:nvPr/>
          </p:nvSpPr>
          <p:spPr bwMode="auto">
            <a:xfrm>
              <a:off x="7085354" y="23804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Quality Management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2" name="Text Box 26"/>
            <p:cNvSpPr txBox="1">
              <a:spLocks noChangeAspect="1" noChangeArrowheads="1"/>
            </p:cNvSpPr>
            <p:nvPr/>
          </p:nvSpPr>
          <p:spPr bwMode="auto">
            <a:xfrm>
              <a:off x="7094937" y="2912807"/>
              <a:ext cx="1709730" cy="533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900" b="1" dirty="0" smtClean="0">
                  <a:solidFill>
                    <a:schemeClr val="bg1"/>
                  </a:solidFill>
                  <a:latin typeface="+mj-lt"/>
                </a:rPr>
                <a:t>PRO/PLUS</a:t>
              </a:r>
              <a:endParaRPr 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rgbClr val="FF0000"/>
          </a:solidFill>
          <a:headEnd type="none" w="med" len="med"/>
          <a:tailEnd type="triangl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31552</TotalTime>
  <Words>2827</Words>
  <Application>Microsoft Office PowerPoint</Application>
  <PresentationFormat>On-screen Show (4:3)</PresentationFormat>
  <Paragraphs>948</Paragraphs>
  <Slides>86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86</vt:i4>
      </vt:variant>
    </vt:vector>
  </HeadingPairs>
  <TitlesOfParts>
    <vt:vector size="88" baseType="lpstr">
      <vt:lpstr>2_EX06PP_template</vt:lpstr>
      <vt:lpstr>QAD 2010 Template</vt:lpstr>
      <vt:lpstr>Manufacturing Overview</vt:lpstr>
      <vt:lpstr>Components of QAD Manufacturing</vt:lpstr>
      <vt:lpstr>Product Data Management</vt:lpstr>
      <vt:lpstr>Manufacturing Planning</vt:lpstr>
      <vt:lpstr>Manufacturing Execution</vt:lpstr>
      <vt:lpstr>Quality Management </vt:lpstr>
      <vt:lpstr>Lean Manufacturing</vt:lpstr>
      <vt:lpstr>Planning and Scheduling Workbenches</vt:lpstr>
      <vt:lpstr>Master Scheduling Workbench</vt:lpstr>
      <vt:lpstr>Production Scheduling Workbench</vt:lpstr>
      <vt:lpstr>PRO/PLUS</vt:lpstr>
      <vt:lpstr>Manufacturing Review</vt:lpstr>
      <vt:lpstr>Product Definition</vt:lpstr>
      <vt:lpstr>Quick Start Flow</vt:lpstr>
      <vt:lpstr>Product Definition: Topics</vt:lpstr>
      <vt:lpstr>Learning Objectives</vt:lpstr>
      <vt:lpstr>Product Definition</vt:lpstr>
      <vt:lpstr>Process Flow</vt:lpstr>
      <vt:lpstr>Product Lines</vt:lpstr>
      <vt:lpstr>Current Costs</vt:lpstr>
      <vt:lpstr>Items</vt:lpstr>
      <vt:lpstr>Purchase/Manufacture Code</vt:lpstr>
      <vt:lpstr>Items</vt:lpstr>
      <vt:lpstr>Product Structure</vt:lpstr>
      <vt:lpstr>Product Definition Example</vt:lpstr>
      <vt:lpstr>Set Up Product Line</vt:lpstr>
      <vt:lpstr>Select Cost Method</vt:lpstr>
      <vt:lpstr>Update Inventory Control</vt:lpstr>
      <vt:lpstr>Set Up Item Status Codes</vt:lpstr>
      <vt:lpstr>Set Up Generalized Codes</vt:lpstr>
      <vt:lpstr>Product Structure</vt:lpstr>
      <vt:lpstr>Enter Item Information</vt:lpstr>
      <vt:lpstr>General Item Data and Inventory Data</vt:lpstr>
      <vt:lpstr>Item Planning Data</vt:lpstr>
      <vt:lpstr>Item Cost Data </vt:lpstr>
      <vt:lpstr>Exercise 5-1: Set Up Item Data and Items</vt:lpstr>
      <vt:lpstr>Set Up Product Structure</vt:lpstr>
      <vt:lpstr>Product Structure Inquiry</vt:lpstr>
      <vt:lpstr>Review</vt:lpstr>
      <vt:lpstr>Exercise 5-2: Set Up Product Structure</vt:lpstr>
      <vt:lpstr>Exercise: Product Structure Inquiry</vt:lpstr>
      <vt:lpstr>Exercise: Product Structure by Item Report</vt:lpstr>
      <vt:lpstr>Manufacturing Setup</vt:lpstr>
      <vt:lpstr>Quick Start Flow</vt:lpstr>
      <vt:lpstr>Manufacturing Setup: Topics</vt:lpstr>
      <vt:lpstr>Manufacturing Setup: Learning Objectives</vt:lpstr>
      <vt:lpstr>Process Flow</vt:lpstr>
      <vt:lpstr>Shop Calendar</vt:lpstr>
      <vt:lpstr>Departments, Work Centers, Machines</vt:lpstr>
      <vt:lpstr>Work Centers</vt:lpstr>
      <vt:lpstr>Routings</vt:lpstr>
      <vt:lpstr>Manufacturing Setup Example</vt:lpstr>
      <vt:lpstr>Set Up Shop Calendar</vt:lpstr>
      <vt:lpstr>Define Departments</vt:lpstr>
      <vt:lpstr>Define Work Centers/Machines</vt:lpstr>
      <vt:lpstr>Set Up Routing Op 10</vt:lpstr>
      <vt:lpstr>Set Up Routing Op 20</vt:lpstr>
      <vt:lpstr>Review Results in Routing Inquiry</vt:lpstr>
      <vt:lpstr>Review</vt:lpstr>
      <vt:lpstr>Exercise 6-1: Set Up Routing</vt:lpstr>
      <vt:lpstr>Cost Calculation</vt:lpstr>
      <vt:lpstr>Quick Start Flow</vt:lpstr>
      <vt:lpstr>Cost Calculation: Topics</vt:lpstr>
      <vt:lpstr>Learning Objectives</vt:lpstr>
      <vt:lpstr>Product Costing Flow</vt:lpstr>
      <vt:lpstr>Routing Cost Roll-Up</vt:lpstr>
      <vt:lpstr>Item Planning Data: Standard Order Quantity</vt:lpstr>
      <vt:lpstr>Work Center Values in Routing Cost Roll-Up</vt:lpstr>
      <vt:lpstr>Routing Maintenance Cost Calculations</vt:lpstr>
      <vt:lpstr>Routing Cost Calculations: Review</vt:lpstr>
      <vt:lpstr>Product Structure Cost Roll-Up</vt:lpstr>
      <vt:lpstr>Product Structure</vt:lpstr>
      <vt:lpstr>Item Cost Data</vt:lpstr>
      <vt:lpstr>Move Current Cost Set to GL Set</vt:lpstr>
      <vt:lpstr>Costing Example</vt:lpstr>
      <vt:lpstr>Review Standard Order Quantity</vt:lpstr>
      <vt:lpstr>Routing Cost Roll-Up</vt:lpstr>
      <vt:lpstr>Verify Routing Cost Roll-Up</vt:lpstr>
      <vt:lpstr>Product Structure Cost Roll-Up</vt:lpstr>
      <vt:lpstr>Verify Costs</vt:lpstr>
      <vt:lpstr>Move Current Cost Set to GL</vt:lpstr>
      <vt:lpstr>Current Cost Set Move to GL Set</vt:lpstr>
      <vt:lpstr>Verify Cost in Current and GL Cost Sets</vt:lpstr>
      <vt:lpstr>Item Cost Maintenance</vt:lpstr>
      <vt:lpstr>Review</vt:lpstr>
      <vt:lpstr>Exercise 7-1: Roll Up Costs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1562</cp:revision>
  <cp:lastPrinted>2001-05-04T21:48:00Z</cp:lastPrinted>
  <dcterms:created xsi:type="dcterms:W3CDTF">1998-03-17T23:27:45Z</dcterms:created>
  <dcterms:modified xsi:type="dcterms:W3CDTF">2012-08-27T21:48:35Z</dcterms:modified>
</cp:coreProperties>
</file>