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handoutMasters/handoutMaster1.xml" ContentType="application/vnd.openxmlformats-officedocument.presentationml.handoutMaster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772" r:id="rId1"/>
  </p:sldMasterIdLst>
  <p:notesMasterIdLst>
    <p:notesMasterId r:id="rId81"/>
  </p:notesMasterIdLst>
  <p:handoutMasterIdLst>
    <p:handoutMasterId r:id="rId82"/>
  </p:handoutMasterIdLst>
  <p:sldIdLst>
    <p:sldId id="398" r:id="rId2"/>
    <p:sldId id="266" r:id="rId3"/>
    <p:sldId id="267" r:id="rId4"/>
    <p:sldId id="330" r:id="rId5"/>
    <p:sldId id="357" r:id="rId6"/>
    <p:sldId id="332" r:id="rId7"/>
    <p:sldId id="358" r:id="rId8"/>
    <p:sldId id="395" r:id="rId9"/>
    <p:sldId id="359" r:id="rId10"/>
    <p:sldId id="396" r:id="rId11"/>
    <p:sldId id="276" r:id="rId12"/>
    <p:sldId id="277" r:id="rId13"/>
    <p:sldId id="345" r:id="rId14"/>
    <p:sldId id="360" r:id="rId15"/>
    <p:sldId id="361" r:id="rId16"/>
    <p:sldId id="346" r:id="rId17"/>
    <p:sldId id="362" r:id="rId18"/>
    <p:sldId id="363" r:id="rId19"/>
    <p:sldId id="347" r:id="rId20"/>
    <p:sldId id="337" r:id="rId21"/>
    <p:sldId id="364" r:id="rId22"/>
    <p:sldId id="365" r:id="rId23"/>
    <p:sldId id="397" r:id="rId24"/>
    <p:sldId id="366" r:id="rId25"/>
    <p:sldId id="281" r:id="rId26"/>
    <p:sldId id="338" r:id="rId27"/>
    <p:sldId id="367" r:id="rId28"/>
    <p:sldId id="284" r:id="rId29"/>
    <p:sldId id="368" r:id="rId30"/>
    <p:sldId id="369" r:id="rId31"/>
    <p:sldId id="370" r:id="rId32"/>
    <p:sldId id="288" r:id="rId33"/>
    <p:sldId id="371" r:id="rId34"/>
    <p:sldId id="372" r:id="rId35"/>
    <p:sldId id="373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339" r:id="rId44"/>
    <p:sldId id="349" r:id="rId45"/>
    <p:sldId id="374" r:id="rId46"/>
    <p:sldId id="300" r:id="rId47"/>
    <p:sldId id="375" r:id="rId48"/>
    <p:sldId id="376" r:id="rId49"/>
    <p:sldId id="303" r:id="rId50"/>
    <p:sldId id="340" r:id="rId51"/>
    <p:sldId id="356" r:id="rId52"/>
    <p:sldId id="341" r:id="rId53"/>
    <p:sldId id="306" r:id="rId54"/>
    <p:sldId id="307" r:id="rId55"/>
    <p:sldId id="308" r:id="rId56"/>
    <p:sldId id="342" r:id="rId57"/>
    <p:sldId id="309" r:id="rId58"/>
    <p:sldId id="310" r:id="rId59"/>
    <p:sldId id="377" r:id="rId60"/>
    <p:sldId id="378" r:id="rId61"/>
    <p:sldId id="379" r:id="rId62"/>
    <p:sldId id="380" r:id="rId63"/>
    <p:sldId id="381" r:id="rId64"/>
    <p:sldId id="382" r:id="rId65"/>
    <p:sldId id="383" r:id="rId66"/>
    <p:sldId id="384" r:id="rId67"/>
    <p:sldId id="385" r:id="rId68"/>
    <p:sldId id="320" r:id="rId69"/>
    <p:sldId id="321" r:id="rId70"/>
    <p:sldId id="387" r:id="rId71"/>
    <p:sldId id="322" r:id="rId72"/>
    <p:sldId id="323" r:id="rId73"/>
    <p:sldId id="389" r:id="rId74"/>
    <p:sldId id="324" r:id="rId75"/>
    <p:sldId id="325" r:id="rId76"/>
    <p:sldId id="326" r:id="rId77"/>
    <p:sldId id="393" r:id="rId78"/>
    <p:sldId id="348" r:id="rId79"/>
    <p:sldId id="394" r:id="rId80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3699C"/>
    <a:srgbClr val="5A87C6"/>
    <a:srgbClr val="FF0000"/>
    <a:srgbClr val="3366FF"/>
    <a:srgbClr val="FFFF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333" autoAdjust="0"/>
  </p:normalViewPr>
  <p:slideViewPr>
    <p:cSldViewPr snapToGrid="0">
      <p:cViewPr>
        <p:scale>
          <a:sx n="100" d="100"/>
          <a:sy n="100" d="100"/>
        </p:scale>
        <p:origin x="-276" y="786"/>
      </p:cViewPr>
      <p:guideLst>
        <p:guide orient="horz" pos="2865"/>
        <p:guide pos="129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0980"/>
    </p:cViewPr>
  </p:sorterViewPr>
  <p:notesViewPr>
    <p:cSldViewPr snapToGrid="0">
      <p:cViewPr varScale="1">
        <p:scale>
          <a:sx n="52" d="100"/>
          <a:sy n="52" d="100"/>
        </p:scale>
        <p:origin x="-1818" y="-90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handoutMaster" Target="handoutMasters/handoutMaster1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notesMaster" Target="notesMasters/notesMaster1.xml"/><Relationship Id="rId86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82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82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82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F1575B92-946D-4B05-A486-1C424E483AE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31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0"/>
            <a:r>
              <a:rPr lang="en-US" noProof="0" smtClean="0"/>
              <a:t>Second level</a:t>
            </a:r>
          </a:p>
          <a:p>
            <a:pPr lvl="0"/>
            <a:r>
              <a:rPr lang="en-US" noProof="0" smtClean="0"/>
              <a:t>Third level</a:t>
            </a:r>
          </a:p>
          <a:p>
            <a:pPr lvl="0"/>
            <a:r>
              <a:rPr lang="en-US" noProof="0" smtClean="0"/>
              <a:t>Fourth level</a:t>
            </a:r>
          </a:p>
          <a:p>
            <a:pPr lvl="0"/>
            <a:r>
              <a:rPr lang="en-US" noProof="0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515D23E4-CB0C-4E38-821F-C5581354FA0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B688571-7AC5-4767-9396-B10662D18534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94211" name="Rectangle 3074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4212" name="Rectangle 3075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79EF66B-7882-48CE-A8F2-B17375DCF548}" type="slidenum">
              <a:rPr lang="en-US" smtClean="0"/>
              <a:pPr/>
              <a:t>11</a:t>
            </a:fld>
            <a:endParaRPr lang="en-US" smtClean="0"/>
          </a:p>
        </p:txBody>
      </p:sp>
      <p:sp>
        <p:nvSpPr>
          <p:cNvPr id="952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2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PC-WO-0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PC-WO-0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PC-WO-0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PC-WO-0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PC-WO-0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PC-WO-0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PC-WO-0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3" r:id="rId1"/>
    <p:sldLayoutId id="2147483774" r:id="rId2"/>
    <p:sldLayoutId id="2147483775" r:id="rId3"/>
    <p:sldLayoutId id="2147483776" r:id="rId4"/>
    <p:sldLayoutId id="2147483777" r:id="rId5"/>
    <p:sldLayoutId id="2147483778" r:id="rId6"/>
    <p:sldLayoutId id="2147483779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0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5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5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5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5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pn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5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 Order Costing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QAD Enterprise Applications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Training Presentation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4294967295"/>
          </p:nvPr>
        </p:nvSpPr>
        <p:spPr>
          <a:xfrm>
            <a:off x="8229600" y="6638925"/>
            <a:ext cx="914400" cy="219075"/>
          </a:xfrm>
        </p:spPr>
        <p:txBody>
          <a:bodyPr/>
          <a:lstStyle/>
          <a:p>
            <a:pPr>
              <a:defRPr/>
            </a:pPr>
            <a:r>
              <a:rPr lang="en-US" smtClean="0"/>
              <a:t>PC-WO-0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Work Order Bill of Material</a:t>
            </a:r>
          </a:p>
        </p:txBody>
      </p:sp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PC-WO-090</a:t>
            </a:r>
          </a:p>
        </p:txBody>
      </p:sp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8763" y="1095375"/>
            <a:ext cx="6086475" cy="47307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9" name="Rectangle 1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Material Rate Variance</a:t>
            </a:r>
          </a:p>
        </p:txBody>
      </p:sp>
      <p:sp>
        <p:nvSpPr>
          <p:cNvPr id="22530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PC-WO-100</a:t>
            </a:r>
          </a:p>
        </p:txBody>
      </p:sp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800100" y="2743200"/>
            <a:ext cx="1390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800" b="1" u="sng">
                <a:latin typeface="+mj-lt"/>
              </a:rPr>
              <a:t>Variance</a:t>
            </a:r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2552700" y="2762250"/>
            <a:ext cx="25527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800" b="1" u="sng">
                <a:latin typeface="+mj-lt"/>
              </a:rPr>
              <a:t>When Calculated</a:t>
            </a:r>
          </a:p>
        </p:txBody>
      </p:sp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552450" y="3429000"/>
            <a:ext cx="16192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600" b="1">
                <a:latin typeface="+mj-lt"/>
              </a:rPr>
              <a:t>Material Rate</a:t>
            </a:r>
          </a:p>
        </p:txBody>
      </p:sp>
      <p:sp>
        <p:nvSpPr>
          <p:cNvPr id="22534" name="Text Box 6"/>
          <p:cNvSpPr txBox="1">
            <a:spLocks noChangeArrowheads="1"/>
          </p:cNvSpPr>
          <p:nvPr/>
        </p:nvSpPr>
        <p:spPr bwMode="auto">
          <a:xfrm>
            <a:off x="2552700" y="3448050"/>
            <a:ext cx="2686050" cy="106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  <a:tabLst>
                <a:tab pos="114300" algn="l"/>
              </a:tabLst>
            </a:pPr>
            <a:r>
              <a:rPr lang="en-US" sz="1400">
                <a:latin typeface="+mj-lt"/>
              </a:rPr>
              <a:t>WO Component Issue, 16.10</a:t>
            </a:r>
            <a:br>
              <a:rPr lang="en-US" sz="1400">
                <a:latin typeface="+mj-lt"/>
              </a:rPr>
            </a:br>
            <a:r>
              <a:rPr lang="en-US" sz="1400">
                <a:latin typeface="+mj-lt"/>
              </a:rPr>
              <a:t>WO Receipt Backflush, 16.12</a:t>
            </a:r>
          </a:p>
          <a:p>
            <a:pPr algn="r" eaLnBrk="0" hangingPunct="0">
              <a:spcBef>
                <a:spcPct val="50000"/>
              </a:spcBef>
              <a:tabLst>
                <a:tab pos="114300" algn="l"/>
              </a:tabLst>
            </a:pPr>
            <a:r>
              <a:rPr lang="en-US" sz="1400">
                <a:latin typeface="+mj-lt"/>
              </a:rPr>
              <a:t>WO Operation Backflush, 16.19</a:t>
            </a:r>
          </a:p>
        </p:txBody>
      </p:sp>
      <p:sp>
        <p:nvSpPr>
          <p:cNvPr id="22535" name="Text Box 7"/>
          <p:cNvSpPr txBox="1">
            <a:spLocks noChangeArrowheads="1"/>
          </p:cNvSpPr>
          <p:nvPr/>
        </p:nvSpPr>
        <p:spPr bwMode="auto">
          <a:xfrm>
            <a:off x="5276850" y="2762250"/>
            <a:ext cx="25527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800" b="1" u="sng">
                <a:latin typeface="+mj-lt"/>
              </a:rPr>
              <a:t>Cause</a:t>
            </a:r>
          </a:p>
        </p:txBody>
      </p:sp>
      <p:sp>
        <p:nvSpPr>
          <p:cNvPr id="22536" name="Text Box 8"/>
          <p:cNvSpPr txBox="1">
            <a:spLocks noChangeArrowheads="1"/>
          </p:cNvSpPr>
          <p:nvPr/>
        </p:nvSpPr>
        <p:spPr bwMode="auto">
          <a:xfrm>
            <a:off x="5276850" y="3448050"/>
            <a:ext cx="340995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</a:tabLst>
            </a:pPr>
            <a:r>
              <a:rPr lang="en-US" sz="1400">
                <a:latin typeface="+mj-lt"/>
              </a:rPr>
              <a:t>Difference between component costs issued to the WO (actual) and component costs on the WO BOM (std)</a:t>
            </a:r>
          </a:p>
        </p:txBody>
      </p:sp>
      <p:sp>
        <p:nvSpPr>
          <p:cNvPr id="22537" name="Text Box 9"/>
          <p:cNvSpPr txBox="1">
            <a:spLocks noChangeArrowheads="1"/>
          </p:cNvSpPr>
          <p:nvPr/>
        </p:nvSpPr>
        <p:spPr bwMode="auto">
          <a:xfrm>
            <a:off x="2457450" y="4324350"/>
            <a:ext cx="532447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400" i="1">
                <a:latin typeface="+mj-lt"/>
              </a:rPr>
              <a:t>(WO BOM Unit Cost at Issue - GL Unit Cost) x Actual Qty Issued</a:t>
            </a:r>
          </a:p>
        </p:txBody>
      </p:sp>
      <p:sp>
        <p:nvSpPr>
          <p:cNvPr id="22538" name="Text Box 10"/>
          <p:cNvSpPr txBox="1">
            <a:spLocks noChangeArrowheads="1"/>
          </p:cNvSpPr>
          <p:nvPr/>
        </p:nvSpPr>
        <p:spPr bwMode="auto">
          <a:xfrm>
            <a:off x="742950" y="4295775"/>
            <a:ext cx="13906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600" i="1">
                <a:latin typeface="+mj-lt"/>
              </a:rPr>
              <a:t>Formula</a:t>
            </a:r>
            <a:endParaRPr lang="en-US" sz="1600" b="1">
              <a:latin typeface="+mj-lt"/>
            </a:endParaRPr>
          </a:p>
        </p:txBody>
      </p:sp>
      <p:sp>
        <p:nvSpPr>
          <p:cNvPr id="22540" name="Rectangle 12"/>
          <p:cNvSpPr>
            <a:spLocks noChangeArrowheads="1"/>
          </p:cNvSpPr>
          <p:nvPr/>
        </p:nvSpPr>
        <p:spPr bwMode="auto">
          <a:xfrm>
            <a:off x="449263" y="1273175"/>
            <a:ext cx="7772400" cy="61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>
              <a:lnSpc>
                <a:spcPct val="90000"/>
              </a:lnSpc>
            </a:pPr>
            <a:r>
              <a:rPr lang="en-US" b="1" u="sng" dirty="0">
                <a:solidFill>
                  <a:srgbClr val="5A87C6"/>
                </a:solidFill>
                <a:latin typeface="+mj-lt"/>
              </a:rPr>
              <a:t>Manufacturing-Related Variances</a:t>
            </a:r>
            <a:endParaRPr lang="en-US" dirty="0">
              <a:solidFill>
                <a:srgbClr val="5A87C6"/>
              </a:solidFill>
              <a:latin typeface="+mj-l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Issue Components – GL Effect</a:t>
            </a:r>
          </a:p>
        </p:txBody>
      </p:sp>
      <p:sp>
        <p:nvSpPr>
          <p:cNvPr id="2355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PC-WO-110</a:t>
            </a:r>
          </a:p>
        </p:txBody>
      </p:sp>
      <p:sp>
        <p:nvSpPr>
          <p:cNvPr id="23555" name="Text Box 3"/>
          <p:cNvSpPr txBox="1">
            <a:spLocks noChangeArrowheads="1"/>
          </p:cNvSpPr>
          <p:nvPr/>
        </p:nvSpPr>
        <p:spPr bwMode="auto">
          <a:xfrm>
            <a:off x="990600" y="2247900"/>
            <a:ext cx="6724650" cy="235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600" b="1">
                <a:latin typeface="+mj-lt"/>
              </a:rPr>
              <a:t> </a:t>
            </a:r>
            <a:r>
              <a:rPr lang="en-US" sz="1800" b="1" u="sng">
                <a:latin typeface="+mj-lt"/>
              </a:rPr>
              <a:t>Component Issue from WO site		GL Trans Type</a:t>
            </a:r>
            <a:endParaRPr lang="en-US" sz="1800" b="1">
              <a:latin typeface="+mj-lt"/>
            </a:endParaRP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800" b="1">
                <a:latin typeface="+mj-lt"/>
              </a:rPr>
              <a:t>		DR WIP					IC</a:t>
            </a:r>
            <a:br>
              <a:rPr lang="en-US" sz="1800" b="1">
                <a:latin typeface="+mj-lt"/>
              </a:rPr>
            </a:br>
            <a:r>
              <a:rPr lang="en-US" sz="1800" b="1">
                <a:latin typeface="+mj-lt"/>
              </a:rPr>
              <a:t>		CR Inventory</a:t>
            </a: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800" b="1">
                <a:latin typeface="+mj-lt"/>
              </a:rPr>
              <a:t>		DR Material Rate Variance			IC</a:t>
            </a:r>
            <a:br>
              <a:rPr lang="en-US" sz="1800" b="1">
                <a:latin typeface="+mj-lt"/>
              </a:rPr>
            </a:br>
            <a:r>
              <a:rPr lang="en-US" sz="1800" b="1">
                <a:latin typeface="+mj-lt"/>
              </a:rPr>
              <a:t>		CR WIP</a:t>
            </a:r>
            <a:endParaRPr lang="en-US" sz="1600">
              <a:latin typeface="+mj-lt"/>
            </a:endParaRP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600" b="1">
                <a:latin typeface="+mj-lt"/>
              </a:rPr>
              <a:t>		Positive amounts = unfavorable variance;</a:t>
            </a:r>
            <a:br>
              <a:rPr lang="en-US" sz="1600" b="1">
                <a:latin typeface="+mj-lt"/>
              </a:rPr>
            </a:br>
            <a:r>
              <a:rPr lang="en-US" sz="1600" b="1">
                <a:latin typeface="+mj-lt"/>
              </a:rPr>
              <a:t>		Negative amounts = favorable variance</a:t>
            </a:r>
            <a:endParaRPr lang="en-US" sz="1800" b="1">
              <a:latin typeface="+mj-lt"/>
            </a:endParaRPr>
          </a:p>
        </p:txBody>
      </p:sp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1066800" y="3397250"/>
            <a:ext cx="609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600" b="1">
                <a:latin typeface="+mj-lt"/>
              </a:rPr>
              <a:t>*</a:t>
            </a:r>
          </a:p>
        </p:txBody>
      </p:sp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1065213" y="4044950"/>
            <a:ext cx="609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600" b="1">
                <a:latin typeface="+mj-lt"/>
              </a:rPr>
              <a:t>*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Work Order Topics</a:t>
            </a:r>
          </a:p>
        </p:txBody>
      </p:sp>
      <p:sp>
        <p:nvSpPr>
          <p:cNvPr id="24578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PC-WO-120</a:t>
            </a:r>
          </a:p>
        </p:txBody>
      </p:sp>
      <p:sp>
        <p:nvSpPr>
          <p:cNvPr id="16" name="AutoShape 4"/>
          <p:cNvSpPr>
            <a:spLocks noChangeArrowheads="1"/>
          </p:cNvSpPr>
          <p:nvPr/>
        </p:nvSpPr>
        <p:spPr bwMode="auto">
          <a:xfrm>
            <a:off x="904875" y="2259012"/>
            <a:ext cx="1828800" cy="914400"/>
          </a:xfrm>
          <a:prstGeom prst="rightArrow">
            <a:avLst>
              <a:gd name="adj1" fmla="val 50000"/>
              <a:gd name="adj2" fmla="val 50270"/>
            </a:avLst>
          </a:prstGeom>
          <a:solidFill>
            <a:srgbClr val="5A87C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3190875" y="2259013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Work Order Life Cycle</a:t>
            </a:r>
            <a:endParaRPr lang="en-US" sz="2000" b="1" dirty="0">
              <a:latin typeface="+mj-lt"/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3190875" y="1049338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Introduction</a:t>
            </a:r>
            <a:endParaRPr lang="en-US" sz="2000" b="1" dirty="0">
              <a:latin typeface="+mj-lt"/>
            </a:endParaRP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3190875" y="3459163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Work Order Cost Report</a:t>
            </a:r>
            <a:endParaRPr lang="en-US" sz="2000" b="1" dirty="0">
              <a:latin typeface="+mj-lt"/>
            </a:endParaRPr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3190875" y="4665663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Information Sources</a:t>
            </a:r>
            <a:endParaRPr lang="en-US" sz="2000" b="1" dirty="0">
              <a:latin typeface="+mj-lt"/>
            </a:endParaRPr>
          </a:p>
        </p:txBody>
      </p:sp>
      <p:sp>
        <p:nvSpPr>
          <p:cNvPr id="21" name="Text Box 3084"/>
          <p:cNvSpPr txBox="1">
            <a:spLocks noChangeArrowheads="1"/>
          </p:cNvSpPr>
          <p:nvPr/>
        </p:nvSpPr>
        <p:spPr bwMode="auto">
          <a:xfrm>
            <a:off x="5476875" y="2263775"/>
            <a:ext cx="2838450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buFont typeface="Wingdings" pitchFamily="2" charset="2"/>
              <a:buChar char="ü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WO Maintenance Screen 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Char char="ü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Component Issues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b="1" dirty="0">
                <a:latin typeface="+mj-lt"/>
              </a:rPr>
              <a:t> WIP Material Cost 	Revaluation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Floor Stock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</a:t>
            </a:r>
            <a:r>
              <a:rPr lang="en-US" sz="1600" dirty="0" err="1">
                <a:latin typeface="+mj-lt"/>
              </a:rPr>
              <a:t>Intersite</a:t>
            </a:r>
            <a:r>
              <a:rPr lang="en-US" sz="1600" dirty="0">
                <a:latin typeface="+mj-lt"/>
              </a:rPr>
              <a:t> Transfers/Multi-	site Component Issues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Labor Reporting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Work Order Receipts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Non-Std Work Orders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WO Accounting Close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WIP Material Cost Revaluation</a:t>
            </a:r>
          </a:p>
        </p:txBody>
      </p:sp>
      <p:sp>
        <p:nvSpPr>
          <p:cNvPr id="2560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PC-WO-130</a:t>
            </a:r>
          </a:p>
        </p:txBody>
      </p:sp>
      <p:pic>
        <p:nvPicPr>
          <p:cNvPr id="25604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00150" y="1595438"/>
            <a:ext cx="6743700" cy="3800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WIP Material Cost Revaluation</a:t>
            </a:r>
            <a:r>
              <a:rPr lang="en-US" sz="2200" dirty="0" smtClean="0"/>
              <a:t> – Transactions Detail</a:t>
            </a:r>
          </a:p>
        </p:txBody>
      </p:sp>
      <p:sp>
        <p:nvSpPr>
          <p:cNvPr id="2662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PC-WO-140</a:t>
            </a:r>
          </a:p>
        </p:txBody>
      </p:sp>
      <p:pic>
        <p:nvPicPr>
          <p:cNvPr id="26627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1155700"/>
            <a:ext cx="7848600" cy="41497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26629" name="Rectangle 7"/>
          <p:cNvSpPr>
            <a:spLocks noChangeArrowheads="1"/>
          </p:cNvSpPr>
          <p:nvPr/>
        </p:nvSpPr>
        <p:spPr bwMode="auto">
          <a:xfrm>
            <a:off x="2371725" y="2847975"/>
            <a:ext cx="4886325" cy="190500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6630" name="Text Box 8"/>
          <p:cNvSpPr txBox="1">
            <a:spLocks noChangeArrowheads="1"/>
          </p:cNvSpPr>
          <p:nvPr/>
        </p:nvSpPr>
        <p:spPr bwMode="auto">
          <a:xfrm>
            <a:off x="2552700" y="5124450"/>
            <a:ext cx="4656138" cy="738664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>
            <a:noAutofit/>
          </a:bodyPr>
          <a:lstStyle/>
          <a:p>
            <a:pPr algn="r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>
                <a:latin typeface="+mj-lt"/>
              </a:rPr>
              <a:t>WIP-ADJ </a:t>
            </a:r>
            <a:br>
              <a:rPr lang="en-US" sz="1400">
                <a:latin typeface="+mj-lt"/>
              </a:rPr>
            </a:br>
            <a:r>
              <a:rPr lang="en-US" sz="1400">
                <a:latin typeface="+mj-lt"/>
              </a:rPr>
              <a:t>DR 1550 (WIP) 12.00</a:t>
            </a:r>
            <a:br>
              <a:rPr lang="en-US" sz="1400">
                <a:latin typeface="+mj-lt"/>
              </a:rPr>
            </a:br>
            <a:r>
              <a:rPr lang="en-US" sz="1400">
                <a:latin typeface="+mj-lt"/>
              </a:rPr>
              <a:t>CR 5050 (Material Rate Variance) 12.00</a:t>
            </a:r>
          </a:p>
        </p:txBody>
      </p:sp>
      <p:cxnSp>
        <p:nvCxnSpPr>
          <p:cNvPr id="26631" name="AutoShape 9"/>
          <p:cNvCxnSpPr>
            <a:cxnSpLocks noChangeShapeType="1"/>
            <a:stCxn id="26630" idx="3"/>
            <a:endCxn id="26629" idx="3"/>
          </p:cNvCxnSpPr>
          <p:nvPr/>
        </p:nvCxnSpPr>
        <p:spPr bwMode="auto">
          <a:xfrm flipV="1">
            <a:off x="7208838" y="2943225"/>
            <a:ext cx="49212" cy="2550557"/>
          </a:xfrm>
          <a:prstGeom prst="bentConnector3">
            <a:avLst>
              <a:gd name="adj1" fmla="val 564521"/>
            </a:avLst>
          </a:prstGeom>
          <a:noFill/>
          <a:ln w="28575">
            <a:solidFill>
              <a:srgbClr val="FF0000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Work Order Topics</a:t>
            </a:r>
          </a:p>
        </p:txBody>
      </p:sp>
      <p:sp>
        <p:nvSpPr>
          <p:cNvPr id="27650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PC-WO-150</a:t>
            </a:r>
          </a:p>
        </p:txBody>
      </p:sp>
      <p:sp>
        <p:nvSpPr>
          <p:cNvPr id="16" name="AutoShape 4"/>
          <p:cNvSpPr>
            <a:spLocks noChangeArrowheads="1"/>
          </p:cNvSpPr>
          <p:nvPr/>
        </p:nvSpPr>
        <p:spPr bwMode="auto">
          <a:xfrm>
            <a:off x="904875" y="2259012"/>
            <a:ext cx="1828800" cy="914400"/>
          </a:xfrm>
          <a:prstGeom prst="rightArrow">
            <a:avLst>
              <a:gd name="adj1" fmla="val 50000"/>
              <a:gd name="adj2" fmla="val 50270"/>
            </a:avLst>
          </a:prstGeom>
          <a:solidFill>
            <a:srgbClr val="5A87C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3190875" y="2259013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Work Order Life Cycle</a:t>
            </a:r>
            <a:endParaRPr lang="en-US" sz="2000" b="1" dirty="0">
              <a:latin typeface="+mj-lt"/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3190875" y="1049338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Introduction</a:t>
            </a:r>
            <a:endParaRPr lang="en-US" sz="2000" b="1" dirty="0">
              <a:latin typeface="+mj-lt"/>
            </a:endParaRP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3190875" y="3459163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Work Order Cost Report</a:t>
            </a:r>
            <a:endParaRPr lang="en-US" sz="2000" b="1" dirty="0">
              <a:latin typeface="+mj-lt"/>
            </a:endParaRPr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3190875" y="4665663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Information Sources</a:t>
            </a:r>
            <a:endParaRPr lang="en-US" sz="2000" b="1" dirty="0">
              <a:latin typeface="+mj-lt"/>
            </a:endParaRPr>
          </a:p>
        </p:txBody>
      </p:sp>
      <p:sp>
        <p:nvSpPr>
          <p:cNvPr id="21" name="Text Box 3084"/>
          <p:cNvSpPr txBox="1">
            <a:spLocks noChangeArrowheads="1"/>
          </p:cNvSpPr>
          <p:nvPr/>
        </p:nvSpPr>
        <p:spPr bwMode="auto">
          <a:xfrm>
            <a:off x="5476874" y="2263775"/>
            <a:ext cx="3143251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eaLnBrk="0" hangingPunct="0">
              <a:spcBef>
                <a:spcPct val="50000"/>
              </a:spcBef>
              <a:buFont typeface="Wingdings" pitchFamily="2" charset="2"/>
              <a:buChar char="ü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WO Maintenance Screen 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Char char="ü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Component Issues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Char char="ü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WIP Material Cost 	Revaluation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b="1" dirty="0">
                <a:latin typeface="+mj-lt"/>
              </a:rPr>
              <a:t> Floor Stock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</a:t>
            </a:r>
            <a:r>
              <a:rPr lang="en-US" sz="1600" dirty="0" err="1">
                <a:latin typeface="+mj-lt"/>
              </a:rPr>
              <a:t>Intersite</a:t>
            </a:r>
            <a:r>
              <a:rPr lang="en-US" sz="1600" dirty="0">
                <a:latin typeface="+mj-lt"/>
              </a:rPr>
              <a:t> Transfers/Multi-	site Component Issues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Labor Reporting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Work Order Receipts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Non-Std Work Orders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WO Accounting Close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Floor Stock: Issues Unplanned</a:t>
            </a:r>
          </a:p>
        </p:txBody>
      </p:sp>
      <p:sp>
        <p:nvSpPr>
          <p:cNvPr id="2867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PC-WO-160</a:t>
            </a:r>
          </a:p>
        </p:txBody>
      </p:sp>
      <p:grpSp>
        <p:nvGrpSpPr>
          <p:cNvPr id="28675" name="Group 14"/>
          <p:cNvGrpSpPr>
            <a:grpSpLocks/>
          </p:cNvGrpSpPr>
          <p:nvPr/>
        </p:nvGrpSpPr>
        <p:grpSpPr bwMode="auto">
          <a:xfrm>
            <a:off x="481013" y="1203325"/>
            <a:ext cx="5667375" cy="3811588"/>
            <a:chOff x="459" y="854"/>
            <a:chExt cx="3570" cy="2401"/>
          </a:xfrm>
        </p:grpSpPr>
        <p:pic>
          <p:nvPicPr>
            <p:cNvPr id="28684" name="Picture 1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59" y="854"/>
              <a:ext cx="3570" cy="240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28685" name="Rectangle 13"/>
            <p:cNvSpPr>
              <a:spLocks noChangeArrowheads="1"/>
            </p:cNvSpPr>
            <p:nvPr/>
          </p:nvSpPr>
          <p:spPr bwMode="auto">
            <a:xfrm>
              <a:off x="605" y="2958"/>
              <a:ext cx="487" cy="111"/>
            </a:xfrm>
            <a:prstGeom prst="rect">
              <a:avLst/>
            </a:prstGeom>
            <a:noFill/>
            <a:ln w="1905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  <p:grpSp>
        <p:nvGrpSpPr>
          <p:cNvPr id="28677" name="Group 23"/>
          <p:cNvGrpSpPr>
            <a:grpSpLocks/>
          </p:cNvGrpSpPr>
          <p:nvPr/>
        </p:nvGrpSpPr>
        <p:grpSpPr bwMode="auto">
          <a:xfrm>
            <a:off x="2247900" y="1771650"/>
            <a:ext cx="3941763" cy="4000500"/>
            <a:chOff x="1416" y="1308"/>
            <a:chExt cx="2483" cy="2520"/>
          </a:xfrm>
        </p:grpSpPr>
        <p:pic>
          <p:nvPicPr>
            <p:cNvPr id="28682" name="Picture 1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416" y="1308"/>
              <a:ext cx="2483" cy="252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28683" name="Rectangle 19"/>
            <p:cNvSpPr>
              <a:spLocks noChangeArrowheads="1"/>
            </p:cNvSpPr>
            <p:nvPr/>
          </p:nvSpPr>
          <p:spPr bwMode="auto">
            <a:xfrm>
              <a:off x="1560" y="2754"/>
              <a:ext cx="2082" cy="108"/>
            </a:xfrm>
            <a:prstGeom prst="rect">
              <a:avLst/>
            </a:prstGeom>
            <a:noFill/>
            <a:ln w="1905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  <p:sp>
        <p:nvSpPr>
          <p:cNvPr id="28678" name="Text Box 10"/>
          <p:cNvSpPr txBox="1">
            <a:spLocks noChangeArrowheads="1"/>
          </p:cNvSpPr>
          <p:nvPr/>
        </p:nvSpPr>
        <p:spPr bwMode="auto">
          <a:xfrm>
            <a:off x="180975" y="5086350"/>
            <a:ext cx="3790950" cy="954107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>
            <a:no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>
                <a:latin typeface="+mj-lt"/>
              </a:rPr>
              <a:t>Specify a Floor Stock account as the debit account</a:t>
            </a:r>
            <a:br>
              <a:rPr lang="en-US" sz="1400">
                <a:latin typeface="+mj-lt"/>
              </a:rPr>
            </a:br>
            <a:r>
              <a:rPr lang="en-US" sz="1400">
                <a:latin typeface="+mj-lt"/>
              </a:rPr>
              <a:t>- Floor Stock account set up in Product Line Maint. (1.2.1)</a:t>
            </a:r>
          </a:p>
        </p:txBody>
      </p:sp>
      <p:grpSp>
        <p:nvGrpSpPr>
          <p:cNvPr id="28679" name="Group 24"/>
          <p:cNvGrpSpPr>
            <a:grpSpLocks/>
          </p:cNvGrpSpPr>
          <p:nvPr/>
        </p:nvGrpSpPr>
        <p:grpSpPr bwMode="auto">
          <a:xfrm>
            <a:off x="4040188" y="2657475"/>
            <a:ext cx="4937125" cy="3371850"/>
            <a:chOff x="2545" y="1866"/>
            <a:chExt cx="3110" cy="2124"/>
          </a:xfrm>
        </p:grpSpPr>
        <p:pic>
          <p:nvPicPr>
            <p:cNvPr id="28680" name="Picture 2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545" y="1866"/>
              <a:ext cx="3110" cy="212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28681" name="Rectangle 22"/>
            <p:cNvSpPr>
              <a:spLocks noChangeArrowheads="1"/>
            </p:cNvSpPr>
            <p:nvPr/>
          </p:nvSpPr>
          <p:spPr bwMode="auto">
            <a:xfrm>
              <a:off x="2658" y="3702"/>
              <a:ext cx="2562" cy="114"/>
            </a:xfrm>
            <a:prstGeom prst="rect">
              <a:avLst/>
            </a:prstGeom>
            <a:noFill/>
            <a:ln w="1905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Floor Stock – Transactions Detail</a:t>
            </a:r>
          </a:p>
        </p:txBody>
      </p:sp>
      <p:sp>
        <p:nvSpPr>
          <p:cNvPr id="2969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PC-WO-170</a:t>
            </a:r>
          </a:p>
        </p:txBody>
      </p:sp>
      <p:pic>
        <p:nvPicPr>
          <p:cNvPr id="29699" name="Picture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09938" y="1262063"/>
            <a:ext cx="4835525" cy="48863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29701" name="Rectangle 7"/>
          <p:cNvSpPr>
            <a:spLocks noChangeArrowheads="1"/>
          </p:cNvSpPr>
          <p:nvPr/>
        </p:nvSpPr>
        <p:spPr bwMode="auto">
          <a:xfrm>
            <a:off x="3267075" y="5524500"/>
            <a:ext cx="2152650" cy="49530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9702" name="Text Box 8"/>
          <p:cNvSpPr txBox="1">
            <a:spLocks noChangeArrowheads="1"/>
          </p:cNvSpPr>
          <p:nvPr/>
        </p:nvSpPr>
        <p:spPr bwMode="auto">
          <a:xfrm>
            <a:off x="184150" y="4035425"/>
            <a:ext cx="2190750" cy="1600438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>
            <a:no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>
                <a:latin typeface="+mj-lt"/>
              </a:rPr>
              <a:t>ISS-UNP </a:t>
            </a:r>
            <a:br>
              <a:rPr lang="en-US" sz="1400">
                <a:latin typeface="+mj-lt"/>
              </a:rPr>
            </a:br>
            <a:r>
              <a:rPr lang="en-US" sz="1400">
                <a:latin typeface="+mj-lt"/>
              </a:rPr>
              <a:t>(Issues - Unplanned) </a:t>
            </a: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>
                <a:latin typeface="+mj-lt"/>
              </a:rPr>
              <a:t>DR 1600 (Floor Stock)</a:t>
            </a:r>
            <a:br>
              <a:rPr lang="en-US" sz="1400">
                <a:latin typeface="+mj-lt"/>
              </a:rPr>
            </a:br>
            <a:r>
              <a:rPr lang="en-US" sz="1400">
                <a:latin typeface="+mj-lt"/>
              </a:rPr>
              <a:t>CR 1500 (Inventory)</a:t>
            </a: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>
                <a:latin typeface="+mj-lt"/>
              </a:rPr>
              <a:t>Std Cost x Qty Issued</a:t>
            </a:r>
            <a:br>
              <a:rPr lang="en-US" sz="1400">
                <a:latin typeface="+mj-lt"/>
              </a:rPr>
            </a:br>
            <a:r>
              <a:rPr lang="en-US" sz="1400">
                <a:latin typeface="+mj-lt"/>
              </a:rPr>
              <a:t>1.00 x 600 = 600.00</a:t>
            </a:r>
          </a:p>
        </p:txBody>
      </p:sp>
      <p:cxnSp>
        <p:nvCxnSpPr>
          <p:cNvPr id="29703" name="AutoShape 9"/>
          <p:cNvCxnSpPr>
            <a:cxnSpLocks noChangeShapeType="1"/>
            <a:stCxn id="29702" idx="3"/>
            <a:endCxn id="29701" idx="1"/>
          </p:cNvCxnSpPr>
          <p:nvPr/>
        </p:nvCxnSpPr>
        <p:spPr bwMode="auto">
          <a:xfrm>
            <a:off x="2374900" y="4835644"/>
            <a:ext cx="892175" cy="936506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rgbClr val="FF0000"/>
            </a:solidFill>
            <a:miter lim="800000"/>
            <a:headEnd/>
            <a:tailEnd type="triangle" w="med" len="med"/>
          </a:ln>
        </p:spPr>
      </p:cxnSp>
      <p:sp>
        <p:nvSpPr>
          <p:cNvPr id="29704" name="Text Box 10"/>
          <p:cNvSpPr txBox="1">
            <a:spLocks noChangeArrowheads="1"/>
          </p:cNvSpPr>
          <p:nvPr/>
        </p:nvSpPr>
        <p:spPr bwMode="auto">
          <a:xfrm>
            <a:off x="219075" y="1844675"/>
            <a:ext cx="2295525" cy="1600438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>
            <a:no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 dirty="0">
                <a:latin typeface="+mj-lt"/>
              </a:rPr>
              <a:t>FLR-STK 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(WO </a:t>
            </a:r>
            <a:r>
              <a:rPr lang="en-US" sz="1400" dirty="0" err="1">
                <a:latin typeface="+mj-lt"/>
              </a:rPr>
              <a:t>Acctg</a:t>
            </a:r>
            <a:r>
              <a:rPr lang="en-US" sz="1400" dirty="0">
                <a:latin typeface="+mj-lt"/>
              </a:rPr>
              <a:t> Close)</a:t>
            </a: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 dirty="0">
                <a:latin typeface="+mj-lt"/>
              </a:rPr>
              <a:t>DR 1550 (WIP)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CR 1600 (Floor Stock)</a:t>
            </a: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 dirty="0">
                <a:latin typeface="+mj-lt"/>
              </a:rPr>
              <a:t>Std Cost x Std Qty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1.00 x 600 = 600.00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102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Work Order Topics</a:t>
            </a:r>
          </a:p>
        </p:txBody>
      </p:sp>
      <p:sp>
        <p:nvSpPr>
          <p:cNvPr id="3072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PC-WO-180</a:t>
            </a:r>
          </a:p>
        </p:txBody>
      </p:sp>
      <p:sp>
        <p:nvSpPr>
          <p:cNvPr id="16" name="AutoShape 4"/>
          <p:cNvSpPr>
            <a:spLocks noChangeArrowheads="1"/>
          </p:cNvSpPr>
          <p:nvPr/>
        </p:nvSpPr>
        <p:spPr bwMode="auto">
          <a:xfrm>
            <a:off x="904875" y="2259012"/>
            <a:ext cx="1828800" cy="914400"/>
          </a:xfrm>
          <a:prstGeom prst="rightArrow">
            <a:avLst>
              <a:gd name="adj1" fmla="val 50000"/>
              <a:gd name="adj2" fmla="val 50270"/>
            </a:avLst>
          </a:prstGeom>
          <a:solidFill>
            <a:srgbClr val="5A87C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3190875" y="2259013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Work Order Life Cycle</a:t>
            </a:r>
            <a:endParaRPr lang="en-US" sz="2000" b="1" dirty="0">
              <a:latin typeface="+mj-lt"/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3190875" y="1049338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Introduction</a:t>
            </a:r>
            <a:endParaRPr lang="en-US" sz="2000" b="1" dirty="0">
              <a:latin typeface="+mj-lt"/>
            </a:endParaRP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3190875" y="3459163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Work Order Cost Report</a:t>
            </a:r>
            <a:endParaRPr lang="en-US" sz="2000" b="1" dirty="0">
              <a:latin typeface="+mj-lt"/>
            </a:endParaRPr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3190875" y="4665663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Information Sources</a:t>
            </a:r>
            <a:endParaRPr lang="en-US" sz="2000" b="1" dirty="0">
              <a:latin typeface="+mj-lt"/>
            </a:endParaRPr>
          </a:p>
        </p:txBody>
      </p:sp>
      <p:sp>
        <p:nvSpPr>
          <p:cNvPr id="21" name="Text Box 3084"/>
          <p:cNvSpPr txBox="1">
            <a:spLocks noChangeArrowheads="1"/>
          </p:cNvSpPr>
          <p:nvPr/>
        </p:nvSpPr>
        <p:spPr bwMode="auto">
          <a:xfrm>
            <a:off x="5476874" y="2263775"/>
            <a:ext cx="3057525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eaLnBrk="0" hangingPunct="0">
              <a:spcBef>
                <a:spcPct val="50000"/>
              </a:spcBef>
              <a:buFont typeface="Wingdings" pitchFamily="2" charset="2"/>
              <a:buChar char="ü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WO Maintenance Screen 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Char char="ü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Component Issues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Char char="ü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WIP Material Cost 	Revaluation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Char char="ü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Floor Stock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b="1" dirty="0">
                <a:latin typeface="+mj-lt"/>
              </a:rPr>
              <a:t> </a:t>
            </a:r>
            <a:r>
              <a:rPr lang="en-US" sz="1600" b="1" dirty="0" err="1">
                <a:latin typeface="+mj-lt"/>
              </a:rPr>
              <a:t>Intersite</a:t>
            </a:r>
            <a:r>
              <a:rPr lang="en-US" sz="1600" b="1" dirty="0">
                <a:latin typeface="+mj-lt"/>
              </a:rPr>
              <a:t> Transfers/Multi-	site Component Issues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Labor Reporting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Work Order Receipts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Non-Std Work Orders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WO Accounting Close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Work Order Topics</a:t>
            </a:r>
          </a:p>
        </p:txBody>
      </p:sp>
      <p:sp>
        <p:nvSpPr>
          <p:cNvPr id="1331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PC-WO-010</a:t>
            </a:r>
          </a:p>
        </p:txBody>
      </p:sp>
      <p:sp>
        <p:nvSpPr>
          <p:cNvPr id="15" name="AutoShape 4"/>
          <p:cNvSpPr>
            <a:spLocks noChangeArrowheads="1"/>
          </p:cNvSpPr>
          <p:nvPr/>
        </p:nvSpPr>
        <p:spPr bwMode="auto">
          <a:xfrm>
            <a:off x="904875" y="1049337"/>
            <a:ext cx="1828800" cy="914400"/>
          </a:xfrm>
          <a:prstGeom prst="rightArrow">
            <a:avLst>
              <a:gd name="adj1" fmla="val 50000"/>
              <a:gd name="adj2" fmla="val 50270"/>
            </a:avLst>
          </a:prstGeom>
          <a:solidFill>
            <a:srgbClr val="5A87C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3190875" y="2259013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Work Order Life Cycle</a:t>
            </a:r>
            <a:endParaRPr lang="en-US" sz="2000" b="1" dirty="0">
              <a:latin typeface="+mj-lt"/>
            </a:endParaRPr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3190875" y="1049338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Introduction</a:t>
            </a:r>
            <a:endParaRPr lang="en-US" sz="2000" b="1" dirty="0">
              <a:latin typeface="+mj-lt"/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3190875" y="3459163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Work Order Cost Report</a:t>
            </a:r>
            <a:endParaRPr lang="en-US" sz="2000" b="1" dirty="0">
              <a:latin typeface="+mj-lt"/>
            </a:endParaRP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3190875" y="4665663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Information Sources</a:t>
            </a:r>
            <a:endParaRPr lang="en-US" sz="2000" b="1" dirty="0">
              <a:latin typeface="+mj-lt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64" name="Rectangle 104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Intersite Transfers</a:t>
            </a:r>
          </a:p>
        </p:txBody>
      </p:sp>
      <p:sp>
        <p:nvSpPr>
          <p:cNvPr id="3174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PC-WO-190</a:t>
            </a:r>
          </a:p>
        </p:txBody>
      </p:sp>
      <p:sp>
        <p:nvSpPr>
          <p:cNvPr id="31747" name="Line 1042"/>
          <p:cNvSpPr>
            <a:spLocks noChangeShapeType="1"/>
          </p:cNvSpPr>
          <p:nvPr/>
        </p:nvSpPr>
        <p:spPr bwMode="auto">
          <a:xfrm>
            <a:off x="4891088" y="4425950"/>
            <a:ext cx="746125" cy="1379538"/>
          </a:xfrm>
          <a:prstGeom prst="line">
            <a:avLst/>
          </a:prstGeom>
          <a:noFill/>
          <a:ln w="1016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0052" name="Rectangle 1028"/>
          <p:cNvSpPr>
            <a:spLocks noChangeArrowheads="1"/>
          </p:cNvSpPr>
          <p:nvPr/>
        </p:nvSpPr>
        <p:spPr bwMode="auto">
          <a:xfrm>
            <a:off x="641350" y="1790700"/>
            <a:ext cx="4405313" cy="25781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tx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31749" name="Rectangle 1029"/>
          <p:cNvSpPr>
            <a:spLocks noChangeArrowheads="1"/>
          </p:cNvSpPr>
          <p:nvPr/>
        </p:nvSpPr>
        <p:spPr bwMode="auto">
          <a:xfrm>
            <a:off x="806450" y="2371725"/>
            <a:ext cx="1365250" cy="18478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1750" name="Rectangle 1030"/>
          <p:cNvSpPr>
            <a:spLocks noChangeArrowheads="1"/>
          </p:cNvSpPr>
          <p:nvPr/>
        </p:nvSpPr>
        <p:spPr bwMode="auto">
          <a:xfrm>
            <a:off x="2325688" y="2393950"/>
            <a:ext cx="948979" cy="397545"/>
          </a:xfrm>
          <a:prstGeom prst="rect">
            <a:avLst/>
          </a:prstGeom>
          <a:noFill/>
          <a:ln w="12700" cmpd="dbl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eaLnBrk="0" hangingPunct="0"/>
            <a:r>
              <a:rPr lang="en-US" sz="2000" dirty="0">
                <a:latin typeface="+mj-lt"/>
              </a:rPr>
              <a:t>ITEM X</a:t>
            </a:r>
          </a:p>
        </p:txBody>
      </p:sp>
      <p:sp>
        <p:nvSpPr>
          <p:cNvPr id="31751" name="Rectangle 1031"/>
          <p:cNvSpPr>
            <a:spLocks noChangeArrowheads="1"/>
          </p:cNvSpPr>
          <p:nvPr/>
        </p:nvSpPr>
        <p:spPr bwMode="auto">
          <a:xfrm>
            <a:off x="2270125" y="3527425"/>
            <a:ext cx="1325685" cy="705321"/>
          </a:xfrm>
          <a:prstGeom prst="rect">
            <a:avLst/>
          </a:prstGeom>
          <a:noFill/>
          <a:ln w="12700" cmpd="dbl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eaLnBrk="0" hangingPunct="0"/>
            <a:r>
              <a:rPr lang="en-US" sz="2000" b="1">
                <a:latin typeface="+mj-lt"/>
              </a:rPr>
              <a:t>Transfer</a:t>
            </a:r>
          </a:p>
          <a:p>
            <a:pPr algn="l" eaLnBrk="0" hangingPunct="0"/>
            <a:r>
              <a:rPr lang="en-US" sz="2000" b="1">
                <a:latin typeface="+mj-lt"/>
              </a:rPr>
              <a:t>Variance</a:t>
            </a:r>
          </a:p>
        </p:txBody>
      </p:sp>
      <p:sp>
        <p:nvSpPr>
          <p:cNvPr id="31752" name="Rectangle 1032"/>
          <p:cNvSpPr>
            <a:spLocks noChangeArrowheads="1"/>
          </p:cNvSpPr>
          <p:nvPr/>
        </p:nvSpPr>
        <p:spPr bwMode="auto">
          <a:xfrm>
            <a:off x="6130925" y="3884613"/>
            <a:ext cx="2693988" cy="1877437"/>
          </a:xfrm>
          <a:prstGeom prst="rect">
            <a:avLst/>
          </a:prstGeom>
          <a:noFill/>
          <a:ln w="12700" cmpd="dbl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algn="l" eaLnBrk="0" hangingPunct="0">
              <a:tabLst>
                <a:tab pos="171450" algn="l"/>
              </a:tabLst>
            </a:pPr>
            <a:r>
              <a:rPr lang="en-US" sz="1400" b="1">
                <a:latin typeface="+mj-lt"/>
              </a:rPr>
              <a:t>Intercompany Acct</a:t>
            </a:r>
          </a:p>
          <a:p>
            <a:pPr algn="l" eaLnBrk="0" hangingPunct="0">
              <a:spcBef>
                <a:spcPts val="500"/>
              </a:spcBef>
              <a:spcAft>
                <a:spcPts val="500"/>
              </a:spcAft>
              <a:tabLst>
                <a:tab pos="171450" algn="l"/>
              </a:tabLst>
            </a:pPr>
            <a:r>
              <a:rPr lang="en-US" sz="1400">
                <a:latin typeface="+mj-lt"/>
              </a:rPr>
              <a:t>Transfers between sites in different entities are tracked using the Cross-Company Inventory Control account defined for the Domain and the Intercompany codes of the appropriate entities. </a:t>
            </a:r>
          </a:p>
        </p:txBody>
      </p:sp>
      <p:sp>
        <p:nvSpPr>
          <p:cNvPr id="31753" name="Rectangle 1033"/>
          <p:cNvSpPr>
            <a:spLocks noChangeArrowheads="1"/>
          </p:cNvSpPr>
          <p:nvPr/>
        </p:nvSpPr>
        <p:spPr bwMode="auto">
          <a:xfrm>
            <a:off x="912813" y="2608263"/>
            <a:ext cx="1033938" cy="459100"/>
          </a:xfrm>
          <a:prstGeom prst="rect">
            <a:avLst/>
          </a:prstGeom>
          <a:noFill/>
          <a:ln w="12700" cmpd="dbl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eaLnBrk="0" hangingPunct="0"/>
            <a:r>
              <a:rPr lang="en-US" sz="2400" b="1" dirty="0">
                <a:latin typeface="+mj-lt"/>
              </a:rPr>
              <a:t>SITE A</a:t>
            </a:r>
          </a:p>
        </p:txBody>
      </p:sp>
      <p:sp>
        <p:nvSpPr>
          <p:cNvPr id="31754" name="Rectangle 1034"/>
          <p:cNvSpPr>
            <a:spLocks noChangeArrowheads="1"/>
          </p:cNvSpPr>
          <p:nvPr/>
        </p:nvSpPr>
        <p:spPr bwMode="auto">
          <a:xfrm>
            <a:off x="1038225" y="3079750"/>
            <a:ext cx="873638" cy="920765"/>
          </a:xfrm>
          <a:prstGeom prst="rect">
            <a:avLst/>
          </a:prstGeom>
          <a:noFill/>
          <a:ln w="12700" cmpd="dbl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eaLnBrk="0" hangingPunct="0"/>
            <a:r>
              <a:rPr lang="en-US" sz="1800">
                <a:latin typeface="+mj-lt"/>
              </a:rPr>
              <a:t>COST</a:t>
            </a:r>
            <a:br>
              <a:rPr lang="en-US" sz="1800">
                <a:latin typeface="+mj-lt"/>
              </a:rPr>
            </a:br>
            <a:r>
              <a:rPr lang="en-US" sz="1800">
                <a:latin typeface="+mj-lt"/>
              </a:rPr>
              <a:t>ITEM X</a:t>
            </a:r>
          </a:p>
          <a:p>
            <a:pPr algn="l" eaLnBrk="0" hangingPunct="0"/>
            <a:r>
              <a:rPr lang="en-US" sz="1800">
                <a:latin typeface="+mj-lt"/>
              </a:rPr>
              <a:t>$10</a:t>
            </a:r>
          </a:p>
        </p:txBody>
      </p:sp>
      <p:sp>
        <p:nvSpPr>
          <p:cNvPr id="31755" name="Rectangle 1035"/>
          <p:cNvSpPr>
            <a:spLocks noChangeArrowheads="1"/>
          </p:cNvSpPr>
          <p:nvPr/>
        </p:nvSpPr>
        <p:spPr bwMode="auto">
          <a:xfrm>
            <a:off x="1408113" y="1795463"/>
            <a:ext cx="3052762" cy="459100"/>
          </a:xfrm>
          <a:prstGeom prst="rect">
            <a:avLst/>
          </a:prstGeom>
          <a:noFill/>
          <a:ln w="12700" cmpd="dbl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0" hangingPunct="0"/>
            <a:r>
              <a:rPr lang="en-US" sz="2400" b="1" dirty="0">
                <a:latin typeface="+mj-lt"/>
              </a:rPr>
              <a:t>Entity 1000</a:t>
            </a:r>
          </a:p>
        </p:txBody>
      </p:sp>
      <p:sp>
        <p:nvSpPr>
          <p:cNvPr id="31756" name="Rectangle 1036"/>
          <p:cNvSpPr>
            <a:spLocks noChangeArrowheads="1"/>
          </p:cNvSpPr>
          <p:nvPr/>
        </p:nvSpPr>
        <p:spPr bwMode="auto">
          <a:xfrm>
            <a:off x="3567113" y="2330450"/>
            <a:ext cx="1365250" cy="18478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1757" name="Rectangle 1037"/>
          <p:cNvSpPr>
            <a:spLocks noChangeArrowheads="1"/>
          </p:cNvSpPr>
          <p:nvPr/>
        </p:nvSpPr>
        <p:spPr bwMode="auto">
          <a:xfrm>
            <a:off x="3860800" y="3082925"/>
            <a:ext cx="873638" cy="920765"/>
          </a:xfrm>
          <a:prstGeom prst="rect">
            <a:avLst/>
          </a:prstGeom>
          <a:noFill/>
          <a:ln w="12700" cmpd="dbl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eaLnBrk="0" hangingPunct="0"/>
            <a:r>
              <a:rPr lang="en-US" sz="1800">
                <a:latin typeface="+mj-lt"/>
              </a:rPr>
              <a:t>COST</a:t>
            </a:r>
            <a:br>
              <a:rPr lang="en-US" sz="1800">
                <a:latin typeface="+mj-lt"/>
              </a:rPr>
            </a:br>
            <a:r>
              <a:rPr lang="en-US" sz="1800">
                <a:latin typeface="+mj-lt"/>
              </a:rPr>
              <a:t>ITEM X</a:t>
            </a:r>
          </a:p>
          <a:p>
            <a:pPr algn="l" eaLnBrk="0" hangingPunct="0"/>
            <a:r>
              <a:rPr lang="en-US" sz="1800">
                <a:latin typeface="+mj-lt"/>
              </a:rPr>
              <a:t>$15</a:t>
            </a:r>
          </a:p>
        </p:txBody>
      </p:sp>
      <p:sp>
        <p:nvSpPr>
          <p:cNvPr id="31758" name="Rectangle 1038"/>
          <p:cNvSpPr>
            <a:spLocks noChangeArrowheads="1"/>
          </p:cNvSpPr>
          <p:nvPr/>
        </p:nvSpPr>
        <p:spPr bwMode="auto">
          <a:xfrm>
            <a:off x="3648075" y="2611438"/>
            <a:ext cx="984245" cy="459100"/>
          </a:xfrm>
          <a:prstGeom prst="rect">
            <a:avLst/>
          </a:prstGeom>
          <a:noFill/>
          <a:ln w="12700" cmpd="dbl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eaLnBrk="0" hangingPunct="0"/>
            <a:r>
              <a:rPr lang="en-US" sz="2400" b="1" dirty="0">
                <a:latin typeface="+mj-lt"/>
              </a:rPr>
              <a:t>SITE B</a:t>
            </a:r>
          </a:p>
        </p:txBody>
      </p:sp>
      <p:sp>
        <p:nvSpPr>
          <p:cNvPr id="130063" name="Rectangle 1039"/>
          <p:cNvSpPr>
            <a:spLocks noChangeArrowheads="1"/>
          </p:cNvSpPr>
          <p:nvPr/>
        </p:nvSpPr>
        <p:spPr bwMode="auto">
          <a:xfrm>
            <a:off x="5322888" y="5842000"/>
            <a:ext cx="2563812" cy="71755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>
            <a:no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  <a:defRPr/>
            </a:pPr>
            <a:endParaRPr lang="en-US" sz="1400">
              <a:latin typeface="+mj-lt"/>
            </a:endParaRPr>
          </a:p>
        </p:txBody>
      </p:sp>
      <p:sp>
        <p:nvSpPr>
          <p:cNvPr id="31760" name="Rectangle 1040"/>
          <p:cNvSpPr>
            <a:spLocks noChangeArrowheads="1"/>
          </p:cNvSpPr>
          <p:nvPr/>
        </p:nvSpPr>
        <p:spPr bwMode="auto">
          <a:xfrm>
            <a:off x="5629275" y="5999163"/>
            <a:ext cx="3054350" cy="459100"/>
          </a:xfrm>
          <a:prstGeom prst="rect">
            <a:avLst/>
          </a:prstGeom>
          <a:noFill/>
          <a:ln w="12700" cmpd="dbl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algn="l" eaLnBrk="0" hangingPunct="0"/>
            <a:r>
              <a:rPr lang="en-US" sz="2400" b="1">
                <a:latin typeface="+mj-lt"/>
              </a:rPr>
              <a:t>Entity 2000</a:t>
            </a:r>
          </a:p>
        </p:txBody>
      </p:sp>
      <p:sp>
        <p:nvSpPr>
          <p:cNvPr id="31761" name="Line 1041"/>
          <p:cNvSpPr>
            <a:spLocks noChangeShapeType="1"/>
          </p:cNvSpPr>
          <p:nvPr/>
        </p:nvSpPr>
        <p:spPr bwMode="auto">
          <a:xfrm>
            <a:off x="2352675" y="3190875"/>
            <a:ext cx="1017588" cy="0"/>
          </a:xfrm>
          <a:prstGeom prst="line">
            <a:avLst/>
          </a:prstGeom>
          <a:noFill/>
          <a:ln w="1016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1762" name="Rectangle 1043"/>
          <p:cNvSpPr>
            <a:spLocks noChangeArrowheads="1"/>
          </p:cNvSpPr>
          <p:nvPr/>
        </p:nvSpPr>
        <p:spPr bwMode="auto">
          <a:xfrm>
            <a:off x="644525" y="4532313"/>
            <a:ext cx="4435475" cy="1797050"/>
          </a:xfrm>
          <a:prstGeom prst="rect">
            <a:avLst/>
          </a:prstGeom>
          <a:noFill/>
          <a:ln w="12700" cmpd="dbl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algn="l" eaLnBrk="0" hangingPunct="0">
              <a:tabLst>
                <a:tab pos="171450" algn="l"/>
              </a:tabLst>
            </a:pPr>
            <a:r>
              <a:rPr lang="en-US" sz="2000" b="1" dirty="0">
                <a:latin typeface="+mj-lt"/>
              </a:rPr>
              <a:t>Transfer Clearing Acct</a:t>
            </a:r>
          </a:p>
          <a:p>
            <a:pPr algn="l" eaLnBrk="0" hangingPunct="0">
              <a:buFontTx/>
              <a:buChar char="•"/>
              <a:tabLst>
                <a:tab pos="171450" algn="l"/>
              </a:tabLst>
            </a:pPr>
            <a:r>
              <a:rPr lang="en-US" sz="2000" b="1" dirty="0">
                <a:latin typeface="+mj-lt"/>
              </a:rPr>
              <a:t> </a:t>
            </a:r>
            <a:r>
              <a:rPr lang="en-US" sz="1800" dirty="0">
                <a:latin typeface="+mj-lt"/>
              </a:rPr>
              <a:t>Within same entity</a:t>
            </a:r>
          </a:p>
          <a:p>
            <a:pPr algn="l" eaLnBrk="0" hangingPunct="0">
              <a:buFontTx/>
              <a:buChar char="•"/>
              <a:tabLst>
                <a:tab pos="171450" algn="l"/>
              </a:tabLst>
            </a:pPr>
            <a:r>
              <a:rPr lang="en-US" sz="1800" dirty="0">
                <a:latin typeface="+mj-lt"/>
              </a:rPr>
              <a:t> Acct set up in (3.9.2)</a:t>
            </a:r>
          </a:p>
          <a:p>
            <a:pPr algn="l" eaLnBrk="0" hangingPunct="0">
              <a:buFontTx/>
              <a:buChar char="•"/>
              <a:tabLst>
                <a:tab pos="171450" algn="l"/>
              </a:tabLst>
            </a:pPr>
            <a:r>
              <a:rPr lang="en-US" sz="1800" dirty="0">
                <a:latin typeface="+mj-lt"/>
              </a:rPr>
              <a:t> Differences in cost reported</a:t>
            </a:r>
            <a:br>
              <a:rPr lang="en-US" sz="1800" dirty="0">
                <a:latin typeface="+mj-lt"/>
              </a:rPr>
            </a:br>
            <a:r>
              <a:rPr lang="en-US" sz="1800" dirty="0">
                <a:latin typeface="+mj-lt"/>
              </a:rPr>
              <a:t>	to Transfer Variance Acct; </a:t>
            </a:r>
            <a:br>
              <a:rPr lang="en-US" sz="1800" dirty="0">
                <a:latin typeface="+mj-lt"/>
              </a:rPr>
            </a:br>
            <a:r>
              <a:rPr lang="en-US" sz="1800" dirty="0">
                <a:latin typeface="+mj-lt"/>
              </a:rPr>
              <a:t>	set up in Site Maintenance (1.1.13)</a:t>
            </a:r>
          </a:p>
        </p:txBody>
      </p:sp>
      <p:grpSp>
        <p:nvGrpSpPr>
          <p:cNvPr id="31763" name="Group 1044"/>
          <p:cNvGrpSpPr>
            <a:grpSpLocks/>
          </p:cNvGrpSpPr>
          <p:nvPr/>
        </p:nvGrpSpPr>
        <p:grpSpPr bwMode="auto">
          <a:xfrm>
            <a:off x="5561013" y="2681288"/>
            <a:ext cx="3151187" cy="717550"/>
            <a:chOff x="911" y="3418"/>
            <a:chExt cx="1985" cy="452"/>
          </a:xfrm>
        </p:grpSpPr>
        <p:sp>
          <p:nvSpPr>
            <p:cNvPr id="130069" name="Rectangle 1045"/>
            <p:cNvSpPr>
              <a:spLocks noChangeArrowheads="1"/>
            </p:cNvSpPr>
            <p:nvPr/>
          </p:nvSpPr>
          <p:spPr bwMode="auto">
            <a:xfrm>
              <a:off x="911" y="3418"/>
              <a:ext cx="1615" cy="45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>
              <a:outerShdw dist="63500" dir="3600000" algn="ctr" rotWithShape="0">
                <a:schemeClr val="bg1">
                  <a:lumMod val="50000"/>
                </a:schemeClr>
              </a:outerShdw>
            </a:effectLst>
          </p:spPr>
          <p:txBody>
            <a:bodyPr wrap="square">
              <a:noAutofit/>
            </a:bodyPr>
            <a:lstStyle/>
            <a:p>
              <a:pPr algn="l" eaLnBrk="0" hangingPunct="0">
                <a:spcBef>
                  <a:spcPct val="50000"/>
                </a:spcBef>
                <a:tabLst>
                  <a:tab pos="114300" algn="l"/>
                  <a:tab pos="571500" algn="l"/>
                </a:tabLst>
                <a:defRPr/>
              </a:pPr>
              <a:endParaRPr lang="en-US" sz="1400">
                <a:latin typeface="+mj-lt"/>
              </a:endParaRPr>
            </a:p>
          </p:txBody>
        </p:sp>
        <p:sp>
          <p:nvSpPr>
            <p:cNvPr id="31767" name="Rectangle 1046"/>
            <p:cNvSpPr>
              <a:spLocks noChangeArrowheads="1"/>
            </p:cNvSpPr>
            <p:nvPr/>
          </p:nvSpPr>
          <p:spPr bwMode="auto">
            <a:xfrm>
              <a:off x="972" y="3469"/>
              <a:ext cx="1924" cy="32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>
              <a:outerShdw dist="63500" dir="3600000" algn="ctr" rotWithShape="0">
                <a:schemeClr val="bg1">
                  <a:lumMod val="50000"/>
                </a:schemeClr>
              </a:outerShdw>
            </a:effectLst>
          </p:spPr>
          <p:txBody>
            <a:bodyPr wrap="square">
              <a:noAutofit/>
            </a:bodyPr>
            <a:lstStyle/>
            <a:p>
              <a:pPr algn="l" eaLnBrk="0" hangingPunct="0">
                <a:spcBef>
                  <a:spcPct val="50000"/>
                </a:spcBef>
                <a:tabLst>
                  <a:tab pos="114300" algn="l"/>
                  <a:tab pos="571500" algn="l"/>
                </a:tabLst>
              </a:pPr>
              <a:r>
                <a:rPr lang="en-US" sz="1400">
                  <a:latin typeface="+mj-lt"/>
                </a:rPr>
                <a:t>Receiving site absorbs difference, if any</a:t>
              </a:r>
            </a:p>
          </p:txBody>
        </p:sp>
      </p:grpSp>
      <p:cxnSp>
        <p:nvCxnSpPr>
          <p:cNvPr id="31765" name="AutoShape 1048"/>
          <p:cNvCxnSpPr>
            <a:cxnSpLocks noChangeShapeType="1"/>
            <a:stCxn id="31754" idx="3"/>
            <a:endCxn id="31757" idx="1"/>
          </p:cNvCxnSpPr>
          <p:nvPr/>
        </p:nvCxnSpPr>
        <p:spPr bwMode="auto">
          <a:xfrm>
            <a:off x="1911863" y="3540133"/>
            <a:ext cx="1948937" cy="3175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cxn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Inter Site Transfer</a:t>
            </a:r>
            <a:r>
              <a:rPr lang="en-US" sz="2700" dirty="0" smtClean="0"/>
              <a:t> – Transactions Detail (Issuing Site)</a:t>
            </a:r>
            <a:endParaRPr lang="en-US" sz="4000" dirty="0" smtClean="0"/>
          </a:p>
        </p:txBody>
      </p:sp>
      <p:sp>
        <p:nvSpPr>
          <p:cNvPr id="3277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PC-WO-200</a:t>
            </a:r>
          </a:p>
        </p:txBody>
      </p:sp>
      <p:pic>
        <p:nvPicPr>
          <p:cNvPr id="32771" name="Picture 1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21038" y="1135063"/>
            <a:ext cx="4384675" cy="50228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32773" name="Text Box 7"/>
          <p:cNvSpPr txBox="1">
            <a:spLocks noChangeArrowheads="1"/>
          </p:cNvSpPr>
          <p:nvPr/>
        </p:nvSpPr>
        <p:spPr bwMode="auto">
          <a:xfrm>
            <a:off x="219075" y="4229100"/>
            <a:ext cx="2381250" cy="1600438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>
            <a:no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>
                <a:latin typeface="+mj-lt"/>
              </a:rPr>
              <a:t>ISS - TR</a:t>
            </a: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>
                <a:latin typeface="+mj-lt"/>
              </a:rPr>
              <a:t>DR 1670 (Transfer Clearing) 2,500.00</a:t>
            </a:r>
            <a:br>
              <a:rPr lang="en-US" sz="1400">
                <a:latin typeface="+mj-lt"/>
              </a:rPr>
            </a:br>
            <a:r>
              <a:rPr lang="en-US" sz="1400">
                <a:latin typeface="+mj-lt"/>
              </a:rPr>
              <a:t>(1,000 x 2.50)</a:t>
            </a: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>
                <a:latin typeface="+mj-lt"/>
              </a:rPr>
              <a:t>CR 1500 (Inventory) 2500.00</a:t>
            </a:r>
          </a:p>
        </p:txBody>
      </p:sp>
      <p:sp>
        <p:nvSpPr>
          <p:cNvPr id="32774" name="Rectangle 8"/>
          <p:cNvSpPr>
            <a:spLocks noChangeArrowheads="1"/>
          </p:cNvSpPr>
          <p:nvPr/>
        </p:nvSpPr>
        <p:spPr bwMode="auto">
          <a:xfrm>
            <a:off x="3219450" y="5514975"/>
            <a:ext cx="1876425" cy="53340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32775" name="AutoShape 9"/>
          <p:cNvCxnSpPr>
            <a:cxnSpLocks noChangeShapeType="1"/>
            <a:stCxn id="32773" idx="3"/>
            <a:endCxn id="32774" idx="1"/>
          </p:cNvCxnSpPr>
          <p:nvPr/>
        </p:nvCxnSpPr>
        <p:spPr bwMode="auto">
          <a:xfrm>
            <a:off x="2600325" y="5029319"/>
            <a:ext cx="619125" cy="752356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rgbClr val="FF0000"/>
            </a:solidFill>
            <a:miter lim="800000"/>
            <a:headEnd/>
            <a:tailEnd type="triangle" w="med" len="med"/>
          </a:ln>
        </p:spPr>
      </p:cxnSp>
      <p:sp>
        <p:nvSpPr>
          <p:cNvPr id="32776" name="Rectangle 10"/>
          <p:cNvSpPr>
            <a:spLocks noChangeArrowheads="1"/>
          </p:cNvSpPr>
          <p:nvPr/>
        </p:nvSpPr>
        <p:spPr bwMode="auto">
          <a:xfrm>
            <a:off x="3800475" y="4191000"/>
            <a:ext cx="981075" cy="161925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32777" name="Text Box 11"/>
          <p:cNvSpPr txBox="1">
            <a:spLocks noChangeArrowheads="1"/>
          </p:cNvSpPr>
          <p:nvPr/>
        </p:nvSpPr>
        <p:spPr bwMode="auto">
          <a:xfrm>
            <a:off x="600075" y="2862263"/>
            <a:ext cx="1500188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>
            <a:no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 dirty="0" smtClean="0">
                <a:latin typeface="+mj-lt"/>
              </a:rPr>
              <a:t>Issuing Site</a:t>
            </a:r>
            <a:endParaRPr lang="en-US" sz="1400" dirty="0">
              <a:latin typeface="+mj-lt"/>
            </a:endParaRPr>
          </a:p>
        </p:txBody>
      </p:sp>
      <p:cxnSp>
        <p:nvCxnSpPr>
          <p:cNvPr id="32778" name="AutoShape 12"/>
          <p:cNvCxnSpPr>
            <a:cxnSpLocks noChangeShapeType="1"/>
            <a:stCxn id="32777" idx="3"/>
            <a:endCxn id="32776" idx="1"/>
          </p:cNvCxnSpPr>
          <p:nvPr/>
        </p:nvCxnSpPr>
        <p:spPr bwMode="auto">
          <a:xfrm>
            <a:off x="2100263" y="3014663"/>
            <a:ext cx="1700212" cy="1257300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rgbClr val="FF0000"/>
            </a:solidFill>
            <a:miter lim="800000"/>
            <a:headEnd/>
            <a:tailEnd type="triangle" w="med" len="med"/>
          </a:ln>
        </p:spPr>
      </p:cxnSp>
      <p:sp>
        <p:nvSpPr>
          <p:cNvPr id="32779" name="Text Box 13"/>
          <p:cNvSpPr txBox="1">
            <a:spLocks noChangeArrowheads="1"/>
          </p:cNvSpPr>
          <p:nvPr/>
        </p:nvSpPr>
        <p:spPr bwMode="auto">
          <a:xfrm>
            <a:off x="5915025" y="3867150"/>
            <a:ext cx="3067050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>
            <a:no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>
                <a:latin typeface="+mj-lt"/>
              </a:rPr>
              <a:t>Qty Change = - 1000 (issuing)</a:t>
            </a:r>
          </a:p>
        </p:txBody>
      </p:sp>
      <p:sp>
        <p:nvSpPr>
          <p:cNvPr id="32780" name="Rectangle 14"/>
          <p:cNvSpPr>
            <a:spLocks noChangeArrowheads="1"/>
          </p:cNvSpPr>
          <p:nvPr/>
        </p:nvSpPr>
        <p:spPr bwMode="auto">
          <a:xfrm>
            <a:off x="234950" y="2495550"/>
            <a:ext cx="331788" cy="13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2781" name="Rectangle 16"/>
          <p:cNvSpPr>
            <a:spLocks noChangeArrowheads="1"/>
          </p:cNvSpPr>
          <p:nvPr/>
        </p:nvSpPr>
        <p:spPr bwMode="auto">
          <a:xfrm>
            <a:off x="5210175" y="4305300"/>
            <a:ext cx="1638300" cy="15240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32782" name="Rectangle 19"/>
          <p:cNvSpPr>
            <a:spLocks noChangeArrowheads="1"/>
          </p:cNvSpPr>
          <p:nvPr/>
        </p:nvSpPr>
        <p:spPr bwMode="auto">
          <a:xfrm>
            <a:off x="5724525" y="5286375"/>
            <a:ext cx="981075" cy="161925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880"/>
            <a:ext cx="8686800" cy="716523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Inter Site Transfer</a:t>
            </a:r>
            <a:r>
              <a:rPr lang="en-US" sz="2700" dirty="0" smtClean="0"/>
              <a:t> – Transactions Detail (Receiving Site)</a:t>
            </a:r>
            <a:endParaRPr lang="en-US" dirty="0" smtClean="0"/>
          </a:p>
        </p:txBody>
      </p:sp>
      <p:sp>
        <p:nvSpPr>
          <p:cNvPr id="3379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PC-WO-210</a:t>
            </a:r>
          </a:p>
        </p:txBody>
      </p:sp>
      <p:pic>
        <p:nvPicPr>
          <p:cNvPr id="33795" name="Picture 2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47875" y="1071563"/>
            <a:ext cx="4005263" cy="50768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33797" name="Text Box 7"/>
          <p:cNvSpPr txBox="1">
            <a:spLocks noChangeArrowheads="1"/>
          </p:cNvSpPr>
          <p:nvPr/>
        </p:nvSpPr>
        <p:spPr bwMode="auto">
          <a:xfrm>
            <a:off x="1066800" y="1662113"/>
            <a:ext cx="544513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>
            <a:no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 dirty="0">
                <a:latin typeface="+mj-lt"/>
              </a:rPr>
              <a:t>Site </a:t>
            </a:r>
          </a:p>
        </p:txBody>
      </p:sp>
      <p:sp>
        <p:nvSpPr>
          <p:cNvPr id="33798" name="Rectangle 9"/>
          <p:cNvSpPr>
            <a:spLocks noChangeArrowheads="1"/>
          </p:cNvSpPr>
          <p:nvPr/>
        </p:nvSpPr>
        <p:spPr bwMode="auto">
          <a:xfrm>
            <a:off x="2495550" y="3876675"/>
            <a:ext cx="838200" cy="15240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33799" name="AutoShape 10"/>
          <p:cNvCxnSpPr>
            <a:cxnSpLocks noChangeShapeType="1"/>
            <a:stCxn id="33797" idx="3"/>
            <a:endCxn id="33798" idx="1"/>
          </p:cNvCxnSpPr>
          <p:nvPr/>
        </p:nvCxnSpPr>
        <p:spPr bwMode="auto">
          <a:xfrm>
            <a:off x="1611313" y="1814513"/>
            <a:ext cx="874712" cy="2138362"/>
          </a:xfrm>
          <a:prstGeom prst="bentConnector3">
            <a:avLst>
              <a:gd name="adj1" fmla="val 50454"/>
            </a:avLst>
          </a:prstGeom>
          <a:noFill/>
          <a:ln w="19050">
            <a:solidFill>
              <a:srgbClr val="FF0000"/>
            </a:solidFill>
            <a:miter lim="800000"/>
            <a:headEnd/>
            <a:tailEnd type="triangle" w="med" len="med"/>
          </a:ln>
        </p:spPr>
      </p:cxnSp>
      <p:sp>
        <p:nvSpPr>
          <p:cNvPr id="33800" name="Rectangle 11"/>
          <p:cNvSpPr>
            <a:spLocks noChangeArrowheads="1"/>
          </p:cNvSpPr>
          <p:nvPr/>
        </p:nvSpPr>
        <p:spPr bwMode="auto">
          <a:xfrm>
            <a:off x="3895725" y="3990975"/>
            <a:ext cx="1485900" cy="1333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33801" name="Text Box 12"/>
          <p:cNvSpPr txBox="1">
            <a:spLocks noChangeArrowheads="1"/>
          </p:cNvSpPr>
          <p:nvPr/>
        </p:nvSpPr>
        <p:spPr bwMode="auto">
          <a:xfrm>
            <a:off x="6762750" y="1762125"/>
            <a:ext cx="2274888" cy="52322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>
            <a:no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>
                <a:latin typeface="+mj-lt"/>
              </a:rPr>
              <a:t>Qty Change = 1,000 (Receiving)</a:t>
            </a:r>
          </a:p>
        </p:txBody>
      </p:sp>
      <p:cxnSp>
        <p:nvCxnSpPr>
          <p:cNvPr id="33802" name="AutoShape 13"/>
          <p:cNvCxnSpPr>
            <a:cxnSpLocks noChangeShapeType="1"/>
          </p:cNvCxnSpPr>
          <p:nvPr/>
        </p:nvCxnSpPr>
        <p:spPr bwMode="auto">
          <a:xfrm rot="10800000" flipV="1">
            <a:off x="5524500" y="2011363"/>
            <a:ext cx="1371600" cy="2036762"/>
          </a:xfrm>
          <a:prstGeom prst="bentConnector3">
            <a:avLst>
              <a:gd name="adj1" fmla="val 50347"/>
            </a:avLst>
          </a:prstGeom>
          <a:noFill/>
          <a:ln w="19050">
            <a:solidFill>
              <a:srgbClr val="FF0000"/>
            </a:solidFill>
            <a:miter lim="800000"/>
            <a:headEnd/>
            <a:tailEnd type="triangle" w="med" len="med"/>
          </a:ln>
        </p:spPr>
      </p:cxnSp>
      <p:sp>
        <p:nvSpPr>
          <p:cNvPr id="33803" name="Rectangle 14"/>
          <p:cNvSpPr>
            <a:spLocks noChangeArrowheads="1"/>
          </p:cNvSpPr>
          <p:nvPr/>
        </p:nvSpPr>
        <p:spPr bwMode="auto">
          <a:xfrm>
            <a:off x="2038350" y="5162550"/>
            <a:ext cx="1724025" cy="409575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33804" name="Text Box 15"/>
          <p:cNvSpPr txBox="1">
            <a:spLocks noChangeArrowheads="1"/>
          </p:cNvSpPr>
          <p:nvPr/>
        </p:nvSpPr>
        <p:spPr bwMode="auto">
          <a:xfrm>
            <a:off x="66675" y="2971800"/>
            <a:ext cx="1628775" cy="1815882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>
            <a:no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>
                <a:latin typeface="+mj-lt"/>
              </a:rPr>
              <a:t>CST - TR</a:t>
            </a: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>
                <a:latin typeface="+mj-lt"/>
              </a:rPr>
              <a:t>DR 6820 (TRV) 2,500.00</a:t>
            </a:r>
            <a:br>
              <a:rPr lang="en-US" sz="1400">
                <a:latin typeface="+mj-lt"/>
              </a:rPr>
            </a:br>
            <a:r>
              <a:rPr lang="en-US" sz="1400">
                <a:latin typeface="+mj-lt"/>
              </a:rPr>
              <a:t>(1,000 x 2.50)</a:t>
            </a: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>
                <a:latin typeface="+mj-lt"/>
              </a:rPr>
              <a:t>CR 1670 (Transfer Clearing)</a:t>
            </a:r>
          </a:p>
        </p:txBody>
      </p:sp>
      <p:cxnSp>
        <p:nvCxnSpPr>
          <p:cNvPr id="33805" name="AutoShape 16"/>
          <p:cNvCxnSpPr>
            <a:cxnSpLocks noChangeShapeType="1"/>
            <a:stCxn id="33804" idx="3"/>
            <a:endCxn id="33803" idx="1"/>
          </p:cNvCxnSpPr>
          <p:nvPr/>
        </p:nvCxnSpPr>
        <p:spPr bwMode="auto">
          <a:xfrm>
            <a:off x="1695450" y="3879741"/>
            <a:ext cx="342900" cy="1487597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rgbClr val="FF0000"/>
            </a:solidFill>
            <a:miter lim="800000"/>
            <a:headEnd/>
            <a:tailEnd type="triangle" w="med" len="med"/>
          </a:ln>
        </p:spPr>
      </p:cxnSp>
      <p:sp>
        <p:nvSpPr>
          <p:cNvPr id="33806" name="Text Box 17"/>
          <p:cNvSpPr txBox="1">
            <a:spLocks noChangeArrowheads="1"/>
          </p:cNvSpPr>
          <p:nvPr/>
        </p:nvSpPr>
        <p:spPr bwMode="auto">
          <a:xfrm>
            <a:off x="6534150" y="4400550"/>
            <a:ext cx="2139950" cy="138499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>
            <a:no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>
                <a:latin typeface="+mj-lt"/>
              </a:rPr>
              <a:t>RCT - TR</a:t>
            </a: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>
                <a:latin typeface="+mj-lt"/>
              </a:rPr>
              <a:t>DR 1500 (Inventory) 1,000.00</a:t>
            </a:r>
            <a:br>
              <a:rPr lang="en-US" sz="1400">
                <a:latin typeface="+mj-lt"/>
              </a:rPr>
            </a:br>
            <a:r>
              <a:rPr lang="en-US" sz="1400">
                <a:latin typeface="+mj-lt"/>
              </a:rPr>
              <a:t>1,000 x 1.00</a:t>
            </a: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>
                <a:latin typeface="+mj-lt"/>
              </a:rPr>
              <a:t>CR 6820 (TRV)</a:t>
            </a:r>
          </a:p>
        </p:txBody>
      </p:sp>
      <p:sp>
        <p:nvSpPr>
          <p:cNvPr id="33807" name="Rectangle 18"/>
          <p:cNvSpPr>
            <a:spLocks noChangeArrowheads="1"/>
          </p:cNvSpPr>
          <p:nvPr/>
        </p:nvSpPr>
        <p:spPr bwMode="auto">
          <a:xfrm>
            <a:off x="2066925" y="5715000"/>
            <a:ext cx="1704975" cy="409575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33808" name="AutoShape 19"/>
          <p:cNvCxnSpPr>
            <a:cxnSpLocks noChangeShapeType="1"/>
            <a:endCxn id="33807" idx="3"/>
          </p:cNvCxnSpPr>
          <p:nvPr/>
        </p:nvCxnSpPr>
        <p:spPr bwMode="auto">
          <a:xfrm rot="10800000" flipV="1">
            <a:off x="3781425" y="5580063"/>
            <a:ext cx="2733675" cy="339725"/>
          </a:xfrm>
          <a:prstGeom prst="bentConnector3">
            <a:avLst>
              <a:gd name="adj1" fmla="val 50176"/>
            </a:avLst>
          </a:prstGeom>
          <a:noFill/>
          <a:ln w="19050">
            <a:solidFill>
              <a:srgbClr val="FF0000"/>
            </a:solidFill>
            <a:miter lim="800000"/>
            <a:headEnd/>
            <a:tailEnd type="triangle" w="med" len="med"/>
          </a:ln>
        </p:spPr>
      </p:cxnSp>
      <p:sp>
        <p:nvSpPr>
          <p:cNvPr id="33809" name="Rectangle 20"/>
          <p:cNvSpPr>
            <a:spLocks noChangeArrowheads="1"/>
          </p:cNvSpPr>
          <p:nvPr/>
        </p:nvSpPr>
        <p:spPr bwMode="auto">
          <a:xfrm>
            <a:off x="4362450" y="4895850"/>
            <a:ext cx="1171575" cy="1333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Inter Site Work Order Issue</a:t>
            </a:r>
          </a:p>
        </p:txBody>
      </p:sp>
      <p:sp>
        <p:nvSpPr>
          <p:cNvPr id="3481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PC-WO-220</a:t>
            </a:r>
          </a:p>
        </p:txBody>
      </p:sp>
      <p:pic>
        <p:nvPicPr>
          <p:cNvPr id="3482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75" y="1068388"/>
            <a:ext cx="7708900" cy="47990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34821" name="Rectangle 5"/>
          <p:cNvSpPr>
            <a:spLocks noChangeArrowheads="1"/>
          </p:cNvSpPr>
          <p:nvPr/>
        </p:nvSpPr>
        <p:spPr bwMode="auto">
          <a:xfrm>
            <a:off x="4905375" y="4591050"/>
            <a:ext cx="1504950" cy="314325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914400" y="4667250"/>
            <a:ext cx="1981200" cy="6667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Inter Site Work Order Issue – </a:t>
            </a:r>
          </a:p>
        </p:txBody>
      </p:sp>
      <p:sp>
        <p:nvSpPr>
          <p:cNvPr id="3584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PC-WO-230</a:t>
            </a:r>
          </a:p>
        </p:txBody>
      </p:sp>
      <p:pic>
        <p:nvPicPr>
          <p:cNvPr id="35844" name="Picture 1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62325" y="4943475"/>
            <a:ext cx="5276850" cy="14859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35845" name="Picture 1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28713" y="2943225"/>
            <a:ext cx="5381625" cy="2057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35846" name="Picture 1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88" y="1628775"/>
            <a:ext cx="5286375" cy="13906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35847" name="Rectangle 19"/>
          <p:cNvSpPr>
            <a:spLocks noChangeArrowheads="1"/>
          </p:cNvSpPr>
          <p:nvPr/>
        </p:nvSpPr>
        <p:spPr bwMode="auto">
          <a:xfrm>
            <a:off x="352425" y="2266950"/>
            <a:ext cx="2286000" cy="6667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35848" name="Rectangle 20"/>
          <p:cNvSpPr>
            <a:spLocks noChangeArrowheads="1"/>
          </p:cNvSpPr>
          <p:nvPr/>
        </p:nvSpPr>
        <p:spPr bwMode="auto">
          <a:xfrm>
            <a:off x="1114425" y="3676650"/>
            <a:ext cx="2333625" cy="121920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35849" name="Rectangle 21"/>
          <p:cNvSpPr>
            <a:spLocks noChangeArrowheads="1"/>
          </p:cNvSpPr>
          <p:nvPr/>
        </p:nvSpPr>
        <p:spPr bwMode="auto">
          <a:xfrm>
            <a:off x="3343275" y="5638800"/>
            <a:ext cx="2286000" cy="6667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35850" name="Rectangle 22"/>
          <p:cNvSpPr>
            <a:spLocks noChangeArrowheads="1"/>
          </p:cNvSpPr>
          <p:nvPr/>
        </p:nvSpPr>
        <p:spPr bwMode="auto">
          <a:xfrm>
            <a:off x="2733675" y="2228850"/>
            <a:ext cx="485775" cy="161925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35851" name="Rectangle 23"/>
          <p:cNvSpPr>
            <a:spLocks noChangeArrowheads="1"/>
          </p:cNvSpPr>
          <p:nvPr/>
        </p:nvSpPr>
        <p:spPr bwMode="auto">
          <a:xfrm>
            <a:off x="3514725" y="3581400"/>
            <a:ext cx="485775" cy="161925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35852" name="Rectangle 24"/>
          <p:cNvSpPr>
            <a:spLocks noChangeArrowheads="1"/>
          </p:cNvSpPr>
          <p:nvPr/>
        </p:nvSpPr>
        <p:spPr bwMode="auto">
          <a:xfrm>
            <a:off x="3514725" y="4276725"/>
            <a:ext cx="485775" cy="161925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35853" name="Rectangle 25"/>
          <p:cNvSpPr>
            <a:spLocks noChangeArrowheads="1"/>
          </p:cNvSpPr>
          <p:nvPr/>
        </p:nvSpPr>
        <p:spPr bwMode="auto">
          <a:xfrm>
            <a:off x="5753100" y="5581650"/>
            <a:ext cx="485775" cy="161925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35854" name="Text Box 26"/>
          <p:cNvSpPr txBox="1">
            <a:spLocks noChangeArrowheads="1"/>
          </p:cNvSpPr>
          <p:nvPr/>
        </p:nvSpPr>
        <p:spPr bwMode="auto">
          <a:xfrm>
            <a:off x="5875338" y="1919288"/>
            <a:ext cx="941283" cy="307777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 anchor="ctr">
            <a:no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 dirty="0">
                <a:latin typeface="+mj-lt"/>
              </a:rPr>
              <a:t>Issue Site</a:t>
            </a:r>
          </a:p>
        </p:txBody>
      </p:sp>
      <p:sp>
        <p:nvSpPr>
          <p:cNvPr id="35855" name="Text Box 27"/>
          <p:cNvSpPr txBox="1">
            <a:spLocks noChangeArrowheads="1"/>
          </p:cNvSpPr>
          <p:nvPr/>
        </p:nvSpPr>
        <p:spPr bwMode="auto">
          <a:xfrm>
            <a:off x="6530975" y="3490913"/>
            <a:ext cx="1394934" cy="307777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 anchor="ctr">
            <a:no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 dirty="0">
                <a:latin typeface="+mj-lt"/>
              </a:rPr>
              <a:t>Receiving Site</a:t>
            </a:r>
          </a:p>
        </p:txBody>
      </p:sp>
      <p:sp>
        <p:nvSpPr>
          <p:cNvPr id="35856" name="Text Box 28"/>
          <p:cNvSpPr txBox="1">
            <a:spLocks noChangeArrowheads="1"/>
          </p:cNvSpPr>
          <p:nvPr/>
        </p:nvSpPr>
        <p:spPr bwMode="auto">
          <a:xfrm>
            <a:off x="1096963" y="5595938"/>
            <a:ext cx="1627369" cy="307777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 anchor="ctr">
            <a:no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>
                <a:latin typeface="+mj-lt"/>
              </a:rPr>
              <a:t>Work Order Issue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70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Multi-Site Component Issues – GL Effect</a:t>
            </a:r>
          </a:p>
        </p:txBody>
      </p:sp>
      <p:sp>
        <p:nvSpPr>
          <p:cNvPr id="3686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PC-WO-240</a:t>
            </a:r>
          </a:p>
        </p:txBody>
      </p:sp>
      <p:sp>
        <p:nvSpPr>
          <p:cNvPr id="36867" name="Text Box 3"/>
          <p:cNvSpPr txBox="1">
            <a:spLocks noChangeArrowheads="1"/>
          </p:cNvSpPr>
          <p:nvPr/>
        </p:nvSpPr>
        <p:spPr bwMode="auto">
          <a:xfrm>
            <a:off x="942975" y="1438275"/>
            <a:ext cx="7943850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600" b="1">
                <a:latin typeface="+mj-lt"/>
              </a:rPr>
              <a:t> </a:t>
            </a:r>
            <a:r>
              <a:rPr lang="en-US" sz="1600" b="1" u="sng">
                <a:latin typeface="+mj-lt"/>
              </a:rPr>
              <a:t>Intersite Transfer - Supply Site		GL Trans Type</a:t>
            </a:r>
            <a:endParaRPr lang="en-US" sz="1400" b="1">
              <a:latin typeface="+mj-lt"/>
            </a:endParaRP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800" b="1">
                <a:latin typeface="+mj-lt"/>
              </a:rPr>
              <a:t>		</a:t>
            </a:r>
            <a:r>
              <a:rPr lang="en-US" sz="1400" b="1">
                <a:latin typeface="+mj-lt"/>
              </a:rPr>
              <a:t>DR Intercompany </a:t>
            </a:r>
            <a:r>
              <a:rPr lang="en-US" sz="1400">
                <a:latin typeface="+mj-lt"/>
              </a:rPr>
              <a:t>(if different entities)</a:t>
            </a:r>
            <a:r>
              <a:rPr lang="en-US" sz="1400" b="1">
                <a:latin typeface="+mj-lt"/>
              </a:rPr>
              <a:t> </a:t>
            </a:r>
            <a:r>
              <a:rPr lang="en-US" sz="1400" b="1" i="1">
                <a:latin typeface="+mj-lt"/>
              </a:rPr>
              <a:t>	 or</a:t>
            </a:r>
            <a:r>
              <a:rPr lang="en-US" sz="1400" b="1">
                <a:latin typeface="+mj-lt"/>
              </a:rPr>
              <a:t> </a:t>
            </a:r>
            <a:r>
              <a:rPr lang="en-US" sz="1400" b="1" i="1">
                <a:latin typeface="+mj-lt"/>
              </a:rPr>
              <a:t>	</a:t>
            </a:r>
            <a:r>
              <a:rPr lang="en-US" sz="1400" b="1">
                <a:latin typeface="+mj-lt"/>
              </a:rPr>
              <a:t>IC </a:t>
            </a:r>
            <a:br>
              <a:rPr lang="en-US" sz="1400" b="1">
                <a:latin typeface="+mj-lt"/>
              </a:rPr>
            </a:br>
            <a:r>
              <a:rPr lang="en-US" sz="1400" b="1">
                <a:latin typeface="+mj-lt"/>
              </a:rPr>
              <a:t>		DR Transfer Clearing </a:t>
            </a:r>
            <a:r>
              <a:rPr lang="en-US" sz="1400">
                <a:latin typeface="+mj-lt"/>
              </a:rPr>
              <a:t>(if same entity)</a:t>
            </a:r>
            <a:r>
              <a:rPr lang="en-US" sz="1400" b="1">
                <a:latin typeface="+mj-lt"/>
              </a:rPr>
              <a:t>		</a:t>
            </a:r>
            <a:br>
              <a:rPr lang="en-US" sz="1400" b="1">
                <a:latin typeface="+mj-lt"/>
              </a:rPr>
            </a:br>
            <a:r>
              <a:rPr lang="en-US" sz="1400" b="1">
                <a:latin typeface="+mj-lt"/>
              </a:rPr>
              <a:t>		CR Inventory</a:t>
            </a: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600" b="1" u="sng">
                <a:latin typeface="+mj-lt"/>
              </a:rPr>
              <a:t>Intersite Transfer - Receiving Site	</a:t>
            </a:r>
            <a:r>
              <a:rPr lang="en-US" sz="1800" b="1" u="sng">
                <a:latin typeface="+mj-lt"/>
              </a:rPr>
              <a:t>	</a:t>
            </a:r>
            <a:r>
              <a:rPr lang="en-US" sz="1600" b="1">
                <a:latin typeface="+mj-lt"/>
              </a:rPr>
              <a:t>				</a:t>
            </a:r>
            <a:r>
              <a:rPr lang="en-US" sz="1400" b="1">
                <a:latin typeface="+mj-lt"/>
              </a:rPr>
              <a:t>DR Material Rate Variance </a:t>
            </a:r>
            <a:r>
              <a:rPr lang="en-US" sz="1400">
                <a:latin typeface="+mj-lt"/>
              </a:rPr>
              <a:t>(if different entities)</a:t>
            </a:r>
            <a:r>
              <a:rPr lang="en-US" sz="1400" b="1">
                <a:latin typeface="+mj-lt"/>
              </a:rPr>
              <a:t> 		IC </a:t>
            </a:r>
            <a:br>
              <a:rPr lang="en-US" sz="1400" b="1">
                <a:latin typeface="+mj-lt"/>
              </a:rPr>
            </a:br>
            <a:r>
              <a:rPr lang="en-US" sz="1400" b="1">
                <a:latin typeface="+mj-lt"/>
              </a:rPr>
              <a:t>		CR Intercompany </a:t>
            </a:r>
            <a:r>
              <a:rPr lang="en-US" sz="1400" b="1" i="1">
                <a:latin typeface="+mj-lt"/>
              </a:rPr>
              <a:t>or</a:t>
            </a:r>
            <a:r>
              <a:rPr lang="en-US" sz="1400" b="1">
                <a:latin typeface="+mj-lt"/>
              </a:rPr>
              <a:t> </a:t>
            </a:r>
            <a:br>
              <a:rPr lang="en-US" sz="1400" b="1">
                <a:latin typeface="+mj-lt"/>
              </a:rPr>
            </a:br>
            <a:r>
              <a:rPr lang="en-US" sz="1400" b="1">
                <a:latin typeface="+mj-lt"/>
              </a:rPr>
              <a:t>		DR Transfer Var</a:t>
            </a:r>
            <a:r>
              <a:rPr lang="en-US" sz="1400">
                <a:latin typeface="+mj-lt"/>
              </a:rPr>
              <a:t> (if same entity)</a:t>
            </a:r>
            <a:r>
              <a:rPr lang="en-US" sz="1400" b="1">
                <a:latin typeface="+mj-lt"/>
              </a:rPr>
              <a:t/>
            </a:r>
            <a:br>
              <a:rPr lang="en-US" sz="1400" b="1">
                <a:latin typeface="+mj-lt"/>
              </a:rPr>
            </a:br>
            <a:r>
              <a:rPr lang="en-US" sz="1400" b="1">
                <a:latin typeface="+mj-lt"/>
              </a:rPr>
              <a:t>		CR Transfer Clearing</a:t>
            </a: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 b="1">
                <a:latin typeface="+mj-lt"/>
              </a:rPr>
              <a:t>		DR Inventory 					</a:t>
            </a:r>
            <a:br>
              <a:rPr lang="en-US" sz="1400" b="1">
                <a:latin typeface="+mj-lt"/>
              </a:rPr>
            </a:br>
            <a:r>
              <a:rPr lang="en-US" sz="1400" b="1">
                <a:latin typeface="+mj-lt"/>
              </a:rPr>
              <a:t>		CR Material Rate Variance </a:t>
            </a:r>
            <a:r>
              <a:rPr lang="en-US" sz="1400">
                <a:latin typeface="+mj-lt"/>
              </a:rPr>
              <a:t>(if different entities)</a:t>
            </a:r>
            <a:r>
              <a:rPr lang="en-US" sz="1400" b="1">
                <a:latin typeface="+mj-lt"/>
              </a:rPr>
              <a:t> </a:t>
            </a:r>
            <a:r>
              <a:rPr lang="en-US" sz="1400" b="1" i="1">
                <a:latin typeface="+mj-lt"/>
              </a:rPr>
              <a:t>or</a:t>
            </a:r>
            <a:r>
              <a:rPr lang="en-US" sz="1400" b="1">
                <a:latin typeface="+mj-lt"/>
              </a:rPr>
              <a:t> </a:t>
            </a:r>
            <a:br>
              <a:rPr lang="en-US" sz="1400" b="1">
                <a:latin typeface="+mj-lt"/>
              </a:rPr>
            </a:br>
            <a:r>
              <a:rPr lang="en-US" sz="1400" b="1">
                <a:latin typeface="+mj-lt"/>
              </a:rPr>
              <a:t>		CR Transfer Var </a:t>
            </a:r>
            <a:r>
              <a:rPr lang="en-US" sz="1400">
                <a:latin typeface="+mj-lt"/>
              </a:rPr>
              <a:t>(if same entity) </a:t>
            </a:r>
            <a:r>
              <a:rPr lang="en-US" sz="1400" b="1">
                <a:latin typeface="+mj-lt"/>
              </a:rPr>
              <a:t/>
            </a:r>
            <a:br>
              <a:rPr lang="en-US" sz="1400" b="1">
                <a:latin typeface="+mj-lt"/>
              </a:rPr>
            </a:br>
            <a:r>
              <a:rPr lang="en-US" sz="1400" b="1">
                <a:latin typeface="+mj-lt"/>
              </a:rPr>
              <a:t/>
            </a:r>
            <a:br>
              <a:rPr lang="en-US" sz="1400" b="1">
                <a:latin typeface="+mj-lt"/>
              </a:rPr>
            </a:br>
            <a:r>
              <a:rPr lang="en-US" sz="1400" b="1">
                <a:latin typeface="+mj-lt"/>
              </a:rPr>
              <a:t>		DR Inventory </a:t>
            </a:r>
            <a:r>
              <a:rPr lang="en-US" sz="1400">
                <a:latin typeface="+mj-lt"/>
              </a:rPr>
              <a:t>(when no var in cost exists between sites/entities)</a:t>
            </a:r>
            <a:r>
              <a:rPr lang="en-US" sz="1400" b="1">
                <a:latin typeface="+mj-lt"/>
              </a:rPr>
              <a:t> </a:t>
            </a:r>
            <a:br>
              <a:rPr lang="en-US" sz="1400" b="1">
                <a:latin typeface="+mj-lt"/>
              </a:rPr>
            </a:br>
            <a:r>
              <a:rPr lang="en-US" sz="1400" b="1">
                <a:latin typeface="+mj-lt"/>
              </a:rPr>
              <a:t>		CR Intercompany </a:t>
            </a:r>
            <a:r>
              <a:rPr lang="en-US" sz="1400">
                <a:latin typeface="+mj-lt"/>
              </a:rPr>
              <a:t>(if different entities)</a:t>
            </a:r>
            <a:r>
              <a:rPr lang="en-US" sz="1400" b="1">
                <a:latin typeface="+mj-lt"/>
              </a:rPr>
              <a:t> </a:t>
            </a:r>
            <a:r>
              <a:rPr lang="en-US" sz="1400" b="1" i="1">
                <a:latin typeface="+mj-lt"/>
              </a:rPr>
              <a:t>or</a:t>
            </a:r>
            <a:r>
              <a:rPr lang="en-US" sz="1400" b="1">
                <a:latin typeface="+mj-lt"/>
              </a:rPr>
              <a:t> </a:t>
            </a:r>
            <a:br>
              <a:rPr lang="en-US" sz="1400" b="1">
                <a:latin typeface="+mj-lt"/>
              </a:rPr>
            </a:br>
            <a:r>
              <a:rPr lang="en-US" sz="1400" b="1">
                <a:latin typeface="+mj-lt"/>
              </a:rPr>
              <a:t>		CR Transfer Clearing </a:t>
            </a:r>
            <a:r>
              <a:rPr lang="en-US" sz="1400">
                <a:latin typeface="+mj-lt"/>
              </a:rPr>
              <a:t>(if same entity)</a:t>
            </a:r>
            <a:r>
              <a:rPr lang="en-US" sz="1200">
                <a:latin typeface="+mj-lt"/>
              </a:rPr>
              <a:t> </a:t>
            </a:r>
            <a:endParaRPr lang="en-US" sz="1600" b="1">
              <a:latin typeface="+mj-lt"/>
            </a:endParaRP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600" b="1" u="sng">
                <a:latin typeface="+mj-lt"/>
              </a:rPr>
              <a:t>Issue to Work Order - Receiving Site</a:t>
            </a:r>
            <a:r>
              <a:rPr lang="en-US" sz="1400" b="1" u="sng">
                <a:latin typeface="+mj-lt"/>
              </a:rPr>
              <a:t>		</a:t>
            </a: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 b="1" u="sng">
                <a:solidFill>
                  <a:schemeClr val="bg1"/>
                </a:solidFill>
                <a:latin typeface="+mj-lt"/>
              </a:rPr>
              <a:t>		</a:t>
            </a:r>
            <a:r>
              <a:rPr lang="en-US" sz="1400" b="1">
                <a:latin typeface="+mj-lt"/>
              </a:rPr>
              <a:t>DR WIP					IC</a:t>
            </a:r>
            <a:br>
              <a:rPr lang="en-US" sz="1400" b="1">
                <a:latin typeface="+mj-lt"/>
              </a:rPr>
            </a:br>
            <a:r>
              <a:rPr lang="en-US" sz="1400" b="1">
                <a:latin typeface="+mj-lt"/>
              </a:rPr>
              <a:t>		CR Inventory</a:t>
            </a:r>
          </a:p>
        </p:txBody>
      </p:sp>
      <p:sp>
        <p:nvSpPr>
          <p:cNvPr id="36868" name="AutoShape 4"/>
          <p:cNvSpPr>
            <a:spLocks/>
          </p:cNvSpPr>
          <p:nvPr/>
        </p:nvSpPr>
        <p:spPr bwMode="auto">
          <a:xfrm>
            <a:off x="1504950" y="3219450"/>
            <a:ext cx="114300" cy="1543050"/>
          </a:xfrm>
          <a:prstGeom prst="leftBracket">
            <a:avLst>
              <a:gd name="adj" fmla="val 112500"/>
            </a:avLst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6869" name="Text Box 5"/>
          <p:cNvSpPr txBox="1">
            <a:spLocks noChangeArrowheads="1"/>
          </p:cNvSpPr>
          <p:nvPr/>
        </p:nvSpPr>
        <p:spPr bwMode="auto">
          <a:xfrm>
            <a:off x="223838" y="3662363"/>
            <a:ext cx="114300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400" b="1">
                <a:latin typeface="+mj-lt"/>
              </a:rPr>
              <a:t>If variances exist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102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Work Order Topics</a:t>
            </a:r>
          </a:p>
        </p:txBody>
      </p:sp>
      <p:sp>
        <p:nvSpPr>
          <p:cNvPr id="37890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PC-WO-250</a:t>
            </a:r>
          </a:p>
        </p:txBody>
      </p:sp>
      <p:sp>
        <p:nvSpPr>
          <p:cNvPr id="16" name="AutoShape 4"/>
          <p:cNvSpPr>
            <a:spLocks noChangeArrowheads="1"/>
          </p:cNvSpPr>
          <p:nvPr/>
        </p:nvSpPr>
        <p:spPr bwMode="auto">
          <a:xfrm>
            <a:off x="904875" y="2259012"/>
            <a:ext cx="1828800" cy="914400"/>
          </a:xfrm>
          <a:prstGeom prst="rightArrow">
            <a:avLst>
              <a:gd name="adj1" fmla="val 50000"/>
              <a:gd name="adj2" fmla="val 50270"/>
            </a:avLst>
          </a:prstGeom>
          <a:solidFill>
            <a:srgbClr val="5A87C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3190875" y="2259013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Work Order Life Cycle</a:t>
            </a:r>
            <a:endParaRPr lang="en-US" sz="2000" b="1" dirty="0">
              <a:latin typeface="+mj-lt"/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3190875" y="1049338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Introduction</a:t>
            </a:r>
            <a:endParaRPr lang="en-US" sz="2000" b="1" dirty="0">
              <a:latin typeface="+mj-lt"/>
            </a:endParaRP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3190875" y="3459163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Work Order Cost Report</a:t>
            </a:r>
            <a:endParaRPr lang="en-US" sz="2000" b="1" dirty="0">
              <a:latin typeface="+mj-lt"/>
            </a:endParaRPr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3190875" y="4665663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Information Sources</a:t>
            </a:r>
            <a:endParaRPr lang="en-US" sz="2000" b="1" dirty="0">
              <a:latin typeface="+mj-lt"/>
            </a:endParaRPr>
          </a:p>
        </p:txBody>
      </p:sp>
      <p:sp>
        <p:nvSpPr>
          <p:cNvPr id="21" name="Text Box 3084"/>
          <p:cNvSpPr txBox="1">
            <a:spLocks noChangeArrowheads="1"/>
          </p:cNvSpPr>
          <p:nvPr/>
        </p:nvSpPr>
        <p:spPr bwMode="auto">
          <a:xfrm>
            <a:off x="5476875" y="2263775"/>
            <a:ext cx="312420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eaLnBrk="0" hangingPunct="0">
              <a:spcBef>
                <a:spcPct val="50000"/>
              </a:spcBef>
              <a:buFont typeface="Wingdings" pitchFamily="2" charset="2"/>
              <a:buChar char="ü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WO Maintenance Screen 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Char char="ü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Component Issues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Char char="ü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WIP Material Cost 	Revaluation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Char char="ü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Floor Stock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Char char="ü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</a:t>
            </a:r>
            <a:r>
              <a:rPr lang="en-US" sz="1600" dirty="0" err="1">
                <a:latin typeface="+mj-lt"/>
              </a:rPr>
              <a:t>Intersite</a:t>
            </a:r>
            <a:r>
              <a:rPr lang="en-US" sz="1600" dirty="0">
                <a:latin typeface="+mj-lt"/>
              </a:rPr>
              <a:t> Transfers/Multi-	site Component Issues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b="1" dirty="0">
                <a:latin typeface="+mj-lt"/>
              </a:rPr>
              <a:t> Labor Reporting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Work Order Receipts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Non-Std Work Orders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WO Accounting Close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Labor Feedback by Work Order</a:t>
            </a:r>
          </a:p>
        </p:txBody>
      </p:sp>
      <p:sp>
        <p:nvSpPr>
          <p:cNvPr id="3891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PC-WO-260</a:t>
            </a:r>
          </a:p>
        </p:txBody>
      </p:sp>
      <p:pic>
        <p:nvPicPr>
          <p:cNvPr id="38915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090613"/>
            <a:ext cx="6115050" cy="47386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38917" name="Text Box 6"/>
          <p:cNvSpPr txBox="1">
            <a:spLocks noChangeArrowheads="1"/>
          </p:cNvSpPr>
          <p:nvPr/>
        </p:nvSpPr>
        <p:spPr bwMode="auto">
          <a:xfrm>
            <a:off x="6213475" y="2238375"/>
            <a:ext cx="2768600" cy="170816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>
            <a:no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 dirty="0">
                <a:latin typeface="+mj-lt"/>
              </a:rPr>
              <a:t>If set to Yes, previous operations are automatically flagged as complete</a:t>
            </a:r>
          </a:p>
          <a:p>
            <a:pPr algn="l" eaLnBrk="0" hangingPunct="0">
              <a:spcBef>
                <a:spcPct val="50000"/>
              </a:spcBef>
              <a:buClr>
                <a:srgbClr val="003399"/>
              </a:buClr>
              <a:buFontTx/>
              <a:buChar char="•"/>
              <a:tabLst>
                <a:tab pos="114300" algn="l"/>
                <a:tab pos="571500" algn="l"/>
              </a:tabLst>
            </a:pPr>
            <a:r>
              <a:rPr lang="en-US" sz="1400" dirty="0">
                <a:latin typeface="+mj-lt"/>
              </a:rPr>
              <a:t> If no labor is reported for these operations, then the standard set-up and run times are reported to WIP </a:t>
            </a:r>
          </a:p>
        </p:txBody>
      </p:sp>
      <p:sp>
        <p:nvSpPr>
          <p:cNvPr id="38918" name="Rectangle 8"/>
          <p:cNvSpPr>
            <a:spLocks noChangeArrowheads="1"/>
          </p:cNvSpPr>
          <p:nvPr/>
        </p:nvSpPr>
        <p:spPr bwMode="auto">
          <a:xfrm>
            <a:off x="4267200" y="4191000"/>
            <a:ext cx="1524000" cy="200025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38919" name="AutoShape 9"/>
          <p:cNvCxnSpPr>
            <a:cxnSpLocks noChangeShapeType="1"/>
            <a:stCxn id="38917" idx="1"/>
            <a:endCxn id="38918" idx="3"/>
          </p:cNvCxnSpPr>
          <p:nvPr/>
        </p:nvCxnSpPr>
        <p:spPr bwMode="auto">
          <a:xfrm rot="10800000" flipV="1">
            <a:off x="5791201" y="3092455"/>
            <a:ext cx="422275" cy="1198558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rgbClr val="FF0000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If there is no labor reporting, then calculated at standard during WO Accounting Close (16.21)</a:t>
            </a:r>
          </a:p>
          <a:p>
            <a:r>
              <a:rPr lang="en-US" dirty="0" smtClean="0"/>
              <a:t>If there is labor reporting, then calculated at (SFC) Shop Floor Control (16.20.1) through (16.20.3) labor transactions</a:t>
            </a:r>
          </a:p>
          <a:p>
            <a:r>
              <a:rPr lang="en-US" dirty="0" smtClean="0"/>
              <a:t>Variances are calculated when labor reported, or at Work 	Order Receipt, depending on setting in Work Order Accounting Control File (36.9.11) (Post Variances at SFC flag)</a:t>
            </a:r>
          </a:p>
        </p:txBody>
      </p:sp>
      <p:sp>
        <p:nvSpPr>
          <p:cNvPr id="3994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Labor and Burden Absorption</a:t>
            </a:r>
          </a:p>
        </p:txBody>
      </p:sp>
      <p:sp>
        <p:nvSpPr>
          <p:cNvPr id="39938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PC-WO-270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Labor Calculations</a:t>
            </a:r>
          </a:p>
        </p:txBody>
      </p:sp>
      <p:sp>
        <p:nvSpPr>
          <p:cNvPr id="4096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PC-WO-280</a:t>
            </a:r>
          </a:p>
        </p:txBody>
      </p:sp>
      <p:sp>
        <p:nvSpPr>
          <p:cNvPr id="40964" name="Rectangle 7"/>
          <p:cNvSpPr>
            <a:spLocks noChangeArrowheads="1"/>
          </p:cNvSpPr>
          <p:nvPr/>
        </p:nvSpPr>
        <p:spPr bwMode="auto">
          <a:xfrm>
            <a:off x="447675" y="4895850"/>
            <a:ext cx="4022725" cy="106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/>
            <a:r>
              <a:rPr lang="en-US" sz="1600" b="1" dirty="0">
                <a:latin typeface="+mj-lt"/>
              </a:rPr>
              <a:t>Labor (Set-up) </a:t>
            </a:r>
          </a:p>
          <a:p>
            <a:pPr algn="l" eaLnBrk="0" hangingPunct="0">
              <a:buFontTx/>
              <a:buChar char="•"/>
            </a:pPr>
            <a:r>
              <a:rPr lang="en-US" sz="1600" b="1" dirty="0">
                <a:latin typeface="+mj-lt"/>
              </a:rPr>
              <a:t> 1 hr set-up x 5 = 5.00</a:t>
            </a:r>
          </a:p>
          <a:p>
            <a:pPr algn="l" eaLnBrk="0" hangingPunct="0">
              <a:buFontTx/>
              <a:buChar char="•"/>
            </a:pPr>
            <a:r>
              <a:rPr lang="en-US" sz="1600" b="1" dirty="0">
                <a:latin typeface="+mj-lt"/>
              </a:rPr>
              <a:t> DR 1550 (WIP)</a:t>
            </a:r>
          </a:p>
          <a:p>
            <a:pPr algn="l" eaLnBrk="0" hangingPunct="0">
              <a:buFontTx/>
              <a:buChar char="•"/>
            </a:pPr>
            <a:r>
              <a:rPr lang="en-US" sz="1600" b="1" dirty="0">
                <a:latin typeface="+mj-lt"/>
              </a:rPr>
              <a:t> CR 5120 (Labor Absorbed)</a:t>
            </a:r>
            <a:endParaRPr lang="en-US" sz="1200" dirty="0">
              <a:latin typeface="+mj-lt"/>
            </a:endParaRPr>
          </a:p>
        </p:txBody>
      </p:sp>
      <p:grpSp>
        <p:nvGrpSpPr>
          <p:cNvPr id="40965" name="Group 19"/>
          <p:cNvGrpSpPr>
            <a:grpSpLocks/>
          </p:cNvGrpSpPr>
          <p:nvPr/>
        </p:nvGrpSpPr>
        <p:grpSpPr bwMode="auto">
          <a:xfrm>
            <a:off x="200025" y="1719263"/>
            <a:ext cx="8724900" cy="2581275"/>
            <a:chOff x="126" y="1083"/>
            <a:chExt cx="5496" cy="1626"/>
          </a:xfrm>
        </p:grpSpPr>
        <p:pic>
          <p:nvPicPr>
            <p:cNvPr id="40970" name="Picture 18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26" y="1083"/>
              <a:ext cx="5496" cy="162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40971" name="Rectangle 6"/>
            <p:cNvSpPr>
              <a:spLocks noChangeArrowheads="1"/>
            </p:cNvSpPr>
            <p:nvPr/>
          </p:nvSpPr>
          <p:spPr bwMode="auto">
            <a:xfrm>
              <a:off x="696" y="1980"/>
              <a:ext cx="4812" cy="162"/>
            </a:xfrm>
            <a:prstGeom prst="rect">
              <a:avLst/>
            </a:prstGeom>
            <a:noFill/>
            <a:ln w="19050">
              <a:solidFill>
                <a:srgbClr val="FF33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0972" name="Rectangle 9"/>
            <p:cNvSpPr>
              <a:spLocks noChangeArrowheads="1"/>
            </p:cNvSpPr>
            <p:nvPr/>
          </p:nvSpPr>
          <p:spPr bwMode="auto">
            <a:xfrm>
              <a:off x="696" y="2142"/>
              <a:ext cx="4812" cy="162"/>
            </a:xfrm>
            <a:prstGeom prst="rect">
              <a:avLst/>
            </a:prstGeom>
            <a:noFill/>
            <a:ln w="19050">
              <a:solidFill>
                <a:srgbClr val="FF33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40966" name="Rectangle 10"/>
          <p:cNvSpPr>
            <a:spLocks noChangeArrowheads="1"/>
          </p:cNvSpPr>
          <p:nvPr/>
        </p:nvSpPr>
        <p:spPr bwMode="auto">
          <a:xfrm>
            <a:off x="5159375" y="4941888"/>
            <a:ext cx="3292475" cy="106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/>
            <a:r>
              <a:rPr lang="en-US" sz="1600" b="1">
                <a:latin typeface="+mj-lt"/>
              </a:rPr>
              <a:t>Labor (Run) </a:t>
            </a:r>
          </a:p>
          <a:p>
            <a:pPr algn="l" eaLnBrk="0" hangingPunct="0">
              <a:buFontTx/>
              <a:buChar char="•"/>
            </a:pPr>
            <a:r>
              <a:rPr lang="en-US" sz="1600" b="1">
                <a:latin typeface="+mj-lt"/>
              </a:rPr>
              <a:t> 1 hr run x 5.00 = 5.00</a:t>
            </a:r>
          </a:p>
          <a:p>
            <a:pPr algn="l" eaLnBrk="0" hangingPunct="0">
              <a:buFontTx/>
              <a:buChar char="•"/>
            </a:pPr>
            <a:r>
              <a:rPr lang="en-US" sz="1600" b="1">
                <a:latin typeface="+mj-lt"/>
              </a:rPr>
              <a:t> DR 1550 (WIP)</a:t>
            </a:r>
          </a:p>
          <a:p>
            <a:pPr algn="l" eaLnBrk="0" hangingPunct="0">
              <a:buFontTx/>
              <a:buChar char="•"/>
            </a:pPr>
            <a:r>
              <a:rPr lang="en-US" sz="1600" b="1">
                <a:latin typeface="+mj-lt"/>
              </a:rPr>
              <a:t> CR 5120 (Labor Absorbed)</a:t>
            </a:r>
            <a:endParaRPr lang="en-US" sz="1200">
              <a:latin typeface="+mj-lt"/>
            </a:endParaRPr>
          </a:p>
        </p:txBody>
      </p:sp>
      <p:sp>
        <p:nvSpPr>
          <p:cNvPr id="40967" name="Rectangle 12"/>
          <p:cNvSpPr>
            <a:spLocks noChangeArrowheads="1"/>
          </p:cNvSpPr>
          <p:nvPr/>
        </p:nvSpPr>
        <p:spPr bwMode="auto">
          <a:xfrm>
            <a:off x="762000" y="5105400"/>
            <a:ext cx="18415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0968" name="Rectangle 14"/>
          <p:cNvSpPr>
            <a:spLocks noChangeArrowheads="1"/>
          </p:cNvSpPr>
          <p:nvPr/>
        </p:nvSpPr>
        <p:spPr bwMode="auto">
          <a:xfrm>
            <a:off x="7467600" y="5099050"/>
            <a:ext cx="196850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0969" name="Text Box 16"/>
          <p:cNvSpPr txBox="1">
            <a:spLocks noChangeArrowheads="1"/>
          </p:cNvSpPr>
          <p:nvPr/>
        </p:nvSpPr>
        <p:spPr bwMode="auto">
          <a:xfrm>
            <a:off x="1362075" y="4543425"/>
            <a:ext cx="61245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400" i="1">
                <a:latin typeface="+mj-lt"/>
              </a:rPr>
              <a:t>Labor = Actual Hrs x Actual Rate</a:t>
            </a:r>
            <a:endParaRPr lang="en-US" sz="1600">
              <a:latin typeface="+mj-l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54" name="Rectangle 1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Work Orders/SFC Life Cycle</a:t>
            </a:r>
          </a:p>
        </p:txBody>
      </p:sp>
      <p:sp>
        <p:nvSpPr>
          <p:cNvPr id="14338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PC-WO-020</a:t>
            </a:r>
          </a:p>
        </p:txBody>
      </p:sp>
      <p:sp>
        <p:nvSpPr>
          <p:cNvPr id="56323" name="Text Box 3"/>
          <p:cNvSpPr txBox="1">
            <a:spLocks noChangeArrowheads="1"/>
          </p:cNvSpPr>
          <p:nvPr/>
        </p:nvSpPr>
        <p:spPr bwMode="auto">
          <a:xfrm>
            <a:off x="3337560" y="914400"/>
            <a:ext cx="2468880" cy="64008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 anchor="ctr">
            <a:noAutofit/>
          </a:bodyPr>
          <a:lstStyle/>
          <a:p>
            <a:pPr eaLnBrk="0" hangingPunct="0">
              <a:spcBef>
                <a:spcPct val="50000"/>
              </a:spcBef>
              <a:tabLst>
                <a:tab pos="114300" algn="l"/>
                <a:tab pos="571500" algn="l"/>
              </a:tabLst>
              <a:defRPr/>
            </a:pPr>
            <a:r>
              <a:rPr lang="en-US" sz="1200">
                <a:latin typeface="+mj-lt"/>
              </a:rPr>
              <a:t>Release WO</a:t>
            </a:r>
            <a:br>
              <a:rPr lang="en-US" sz="1200">
                <a:latin typeface="+mj-lt"/>
              </a:rPr>
            </a:br>
            <a:r>
              <a:rPr lang="en-US" sz="1200">
                <a:latin typeface="+mj-lt"/>
              </a:rPr>
              <a:t>WO Release/Print (16.6) or</a:t>
            </a:r>
            <a:br>
              <a:rPr lang="en-US" sz="1200">
                <a:latin typeface="+mj-lt"/>
              </a:rPr>
            </a:br>
            <a:r>
              <a:rPr lang="en-US" sz="1200">
                <a:latin typeface="+mj-lt"/>
              </a:rPr>
              <a:t>Multiple WO Rel/Print (16.7)</a:t>
            </a:r>
          </a:p>
        </p:txBody>
      </p:sp>
      <p:sp>
        <p:nvSpPr>
          <p:cNvPr id="56324" name="Text Box 4"/>
          <p:cNvSpPr txBox="1">
            <a:spLocks noChangeArrowheads="1"/>
          </p:cNvSpPr>
          <p:nvPr/>
        </p:nvSpPr>
        <p:spPr bwMode="auto">
          <a:xfrm>
            <a:off x="1824038" y="2796540"/>
            <a:ext cx="2468880" cy="64008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 anchor="ctr">
            <a:noAutofit/>
          </a:bodyPr>
          <a:lstStyle/>
          <a:p>
            <a:pPr eaLnBrk="0" hangingPunct="0">
              <a:spcBef>
                <a:spcPct val="50000"/>
              </a:spcBef>
              <a:tabLst>
                <a:tab pos="114300" algn="l"/>
                <a:tab pos="571500" algn="l"/>
              </a:tabLst>
              <a:defRPr/>
            </a:pPr>
            <a:r>
              <a:rPr lang="en-US" sz="1200" dirty="0">
                <a:latin typeface="+mj-lt"/>
              </a:rPr>
              <a:t>Report Labor (opt)</a:t>
            </a:r>
            <a:br>
              <a:rPr lang="en-US" sz="1200" dirty="0">
                <a:latin typeface="+mj-lt"/>
              </a:rPr>
            </a:br>
            <a:r>
              <a:rPr lang="en-US" sz="1200" dirty="0">
                <a:latin typeface="+mj-lt"/>
              </a:rPr>
              <a:t>Labor Feedback</a:t>
            </a:r>
            <a:br>
              <a:rPr lang="en-US" sz="1200" dirty="0">
                <a:latin typeface="+mj-lt"/>
              </a:rPr>
            </a:br>
            <a:r>
              <a:rPr lang="en-US" sz="1200" dirty="0">
                <a:latin typeface="+mj-lt"/>
              </a:rPr>
              <a:t>(17.1), (17.2), or (17.3)</a:t>
            </a:r>
          </a:p>
        </p:txBody>
      </p:sp>
      <p:sp>
        <p:nvSpPr>
          <p:cNvPr id="56325" name="Text Box 5"/>
          <p:cNvSpPr txBox="1">
            <a:spLocks noChangeArrowheads="1"/>
          </p:cNvSpPr>
          <p:nvPr/>
        </p:nvSpPr>
        <p:spPr bwMode="auto">
          <a:xfrm>
            <a:off x="4843463" y="2796540"/>
            <a:ext cx="2468880" cy="64008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 anchor="ctr">
            <a:noAutofit/>
          </a:bodyPr>
          <a:lstStyle/>
          <a:p>
            <a:pPr eaLnBrk="0" hangingPunct="0">
              <a:spcBef>
                <a:spcPct val="50000"/>
              </a:spcBef>
              <a:tabLst>
                <a:tab pos="114300" algn="l"/>
                <a:tab pos="571500" algn="l"/>
              </a:tabLst>
              <a:defRPr/>
            </a:pPr>
            <a:r>
              <a:rPr lang="en-US" sz="1200" dirty="0">
                <a:latin typeface="+mj-lt"/>
              </a:rPr>
              <a:t>Subcontracting (opt)</a:t>
            </a:r>
            <a:br>
              <a:rPr lang="en-US" sz="1200" dirty="0">
                <a:latin typeface="+mj-lt"/>
              </a:rPr>
            </a:br>
            <a:r>
              <a:rPr lang="en-US" sz="1200" dirty="0">
                <a:latin typeface="+mj-lt"/>
              </a:rPr>
              <a:t>Routing Maintenance (14.13.1) PO Maintenance (5.7)</a:t>
            </a:r>
          </a:p>
        </p:txBody>
      </p:sp>
      <p:sp>
        <p:nvSpPr>
          <p:cNvPr id="56326" name="Text Box 6"/>
          <p:cNvSpPr txBox="1">
            <a:spLocks noChangeArrowheads="1"/>
          </p:cNvSpPr>
          <p:nvPr/>
        </p:nvSpPr>
        <p:spPr bwMode="auto">
          <a:xfrm>
            <a:off x="3337560" y="3762375"/>
            <a:ext cx="2468880" cy="64008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 anchor="ctr">
            <a:noAutofit/>
          </a:bodyPr>
          <a:lstStyle/>
          <a:p>
            <a:pPr eaLnBrk="0" hangingPunct="0">
              <a:spcBef>
                <a:spcPct val="50000"/>
              </a:spcBef>
              <a:tabLst>
                <a:tab pos="114300" algn="l"/>
                <a:tab pos="571500" algn="l"/>
              </a:tabLst>
              <a:defRPr/>
            </a:pPr>
            <a:r>
              <a:rPr lang="en-US" sz="1200">
                <a:latin typeface="+mj-lt"/>
              </a:rPr>
              <a:t>Operation Complete (opt)</a:t>
            </a:r>
            <a:br>
              <a:rPr lang="en-US" sz="1200">
                <a:latin typeface="+mj-lt"/>
              </a:rPr>
            </a:br>
            <a:r>
              <a:rPr lang="en-US" sz="1200">
                <a:latin typeface="+mj-lt"/>
              </a:rPr>
              <a:t>Operation Complete (17.5)</a:t>
            </a:r>
          </a:p>
        </p:txBody>
      </p:sp>
      <p:sp>
        <p:nvSpPr>
          <p:cNvPr id="56327" name="Text Box 7"/>
          <p:cNvSpPr txBox="1">
            <a:spLocks noChangeArrowheads="1"/>
          </p:cNvSpPr>
          <p:nvPr/>
        </p:nvSpPr>
        <p:spPr bwMode="auto">
          <a:xfrm>
            <a:off x="3337560" y="4686300"/>
            <a:ext cx="2468880" cy="64008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 anchor="ctr">
            <a:noAutofit/>
          </a:bodyPr>
          <a:lstStyle/>
          <a:p>
            <a:pPr eaLnBrk="0" hangingPunct="0">
              <a:spcBef>
                <a:spcPct val="50000"/>
              </a:spcBef>
              <a:tabLst>
                <a:tab pos="114300" algn="l"/>
                <a:tab pos="571500" algn="l"/>
              </a:tabLst>
              <a:defRPr/>
            </a:pPr>
            <a:r>
              <a:rPr lang="en-US" sz="1200" dirty="0">
                <a:latin typeface="+mj-lt"/>
              </a:rPr>
              <a:t>Receive WO</a:t>
            </a:r>
            <a:br>
              <a:rPr lang="en-US" sz="1200" dirty="0">
                <a:latin typeface="+mj-lt"/>
              </a:rPr>
            </a:br>
            <a:r>
              <a:rPr lang="en-US" sz="1200" dirty="0">
                <a:latin typeface="+mj-lt"/>
              </a:rPr>
              <a:t>WO Receipt (16.11) or </a:t>
            </a:r>
            <a:br>
              <a:rPr lang="en-US" sz="1200" dirty="0">
                <a:latin typeface="+mj-lt"/>
              </a:rPr>
            </a:br>
            <a:r>
              <a:rPr lang="en-US" sz="1200" dirty="0">
                <a:latin typeface="+mj-lt"/>
              </a:rPr>
              <a:t>WO </a:t>
            </a:r>
            <a:r>
              <a:rPr lang="en-US" sz="1200" dirty="0" err="1">
                <a:latin typeface="+mj-lt"/>
              </a:rPr>
              <a:t>Rec</a:t>
            </a:r>
            <a:r>
              <a:rPr lang="en-US" sz="1200" dirty="0">
                <a:latin typeface="+mj-lt"/>
              </a:rPr>
              <a:t> </a:t>
            </a:r>
            <a:r>
              <a:rPr lang="en-US" sz="1200" dirty="0" err="1">
                <a:latin typeface="+mj-lt"/>
              </a:rPr>
              <a:t>Backflush</a:t>
            </a:r>
            <a:r>
              <a:rPr lang="en-US" sz="1200" dirty="0">
                <a:latin typeface="+mj-lt"/>
              </a:rPr>
              <a:t> (16.12)</a:t>
            </a:r>
          </a:p>
        </p:txBody>
      </p:sp>
      <p:sp>
        <p:nvSpPr>
          <p:cNvPr id="56328" name="Text Box 8"/>
          <p:cNvSpPr txBox="1">
            <a:spLocks noChangeArrowheads="1"/>
          </p:cNvSpPr>
          <p:nvPr/>
        </p:nvSpPr>
        <p:spPr bwMode="auto">
          <a:xfrm>
            <a:off x="3337560" y="1838325"/>
            <a:ext cx="2468880" cy="64008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 anchor="ctr">
            <a:noAutofit/>
          </a:bodyPr>
          <a:lstStyle/>
          <a:p>
            <a:pPr eaLnBrk="0" hangingPunct="0">
              <a:spcBef>
                <a:spcPct val="50000"/>
              </a:spcBef>
              <a:tabLst>
                <a:tab pos="114300" algn="l"/>
                <a:tab pos="571500" algn="l"/>
              </a:tabLst>
              <a:defRPr/>
            </a:pPr>
            <a:r>
              <a:rPr lang="en-US" sz="1200" dirty="0">
                <a:latin typeface="+mj-lt"/>
              </a:rPr>
              <a:t>Issue Components</a:t>
            </a:r>
            <a:br>
              <a:rPr lang="en-US" sz="1200" dirty="0">
                <a:latin typeface="+mj-lt"/>
              </a:rPr>
            </a:br>
            <a:r>
              <a:rPr lang="en-US" sz="1200" dirty="0">
                <a:latin typeface="+mj-lt"/>
              </a:rPr>
              <a:t>WO Component Issue (16.10), or WO </a:t>
            </a:r>
            <a:r>
              <a:rPr lang="en-US" sz="1200" dirty="0" err="1">
                <a:latin typeface="+mj-lt"/>
              </a:rPr>
              <a:t>Rec</a:t>
            </a:r>
            <a:r>
              <a:rPr lang="en-US" sz="1200" dirty="0">
                <a:latin typeface="+mj-lt"/>
              </a:rPr>
              <a:t> </a:t>
            </a:r>
            <a:r>
              <a:rPr lang="en-US" sz="1200" dirty="0" err="1">
                <a:latin typeface="+mj-lt"/>
              </a:rPr>
              <a:t>Backflush</a:t>
            </a:r>
            <a:r>
              <a:rPr lang="en-US" sz="1200" dirty="0">
                <a:latin typeface="+mj-lt"/>
              </a:rPr>
              <a:t> (16.12)</a:t>
            </a:r>
          </a:p>
        </p:txBody>
      </p:sp>
      <p:sp>
        <p:nvSpPr>
          <p:cNvPr id="56329" name="Text Box 9"/>
          <p:cNvSpPr txBox="1">
            <a:spLocks noChangeArrowheads="1"/>
          </p:cNvSpPr>
          <p:nvPr/>
        </p:nvSpPr>
        <p:spPr bwMode="auto">
          <a:xfrm>
            <a:off x="3337560" y="5610225"/>
            <a:ext cx="2468880" cy="64008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 anchor="ctr">
            <a:noAutofit/>
          </a:bodyPr>
          <a:lstStyle/>
          <a:p>
            <a:pPr eaLnBrk="0" hangingPunct="0">
              <a:spcBef>
                <a:spcPct val="50000"/>
              </a:spcBef>
              <a:tabLst>
                <a:tab pos="114300" algn="l"/>
                <a:tab pos="571500" algn="l"/>
              </a:tabLst>
              <a:defRPr/>
            </a:pPr>
            <a:r>
              <a:rPr lang="en-US" sz="1200" dirty="0">
                <a:latin typeface="+mj-lt"/>
              </a:rPr>
              <a:t>WO Accounting Close</a:t>
            </a:r>
            <a:br>
              <a:rPr lang="en-US" sz="1200" dirty="0">
                <a:latin typeface="+mj-lt"/>
              </a:rPr>
            </a:br>
            <a:r>
              <a:rPr lang="en-US" sz="1200" dirty="0">
                <a:latin typeface="+mj-lt"/>
              </a:rPr>
              <a:t>WO Accounting Close (16.21)</a:t>
            </a:r>
            <a:br>
              <a:rPr lang="en-US" sz="1200" dirty="0">
                <a:latin typeface="+mj-lt"/>
              </a:rPr>
            </a:br>
            <a:r>
              <a:rPr lang="en-US" sz="1200" dirty="0">
                <a:latin typeface="+mj-lt"/>
              </a:rPr>
              <a:t>WIP </a:t>
            </a:r>
            <a:r>
              <a:rPr lang="en-US" sz="1200" dirty="0" err="1">
                <a:latin typeface="+mj-lt"/>
              </a:rPr>
              <a:t>Mat’l</a:t>
            </a:r>
            <a:r>
              <a:rPr lang="en-US" sz="1200" dirty="0">
                <a:latin typeface="+mj-lt"/>
              </a:rPr>
              <a:t> Cost Revalue (16.22)</a:t>
            </a:r>
          </a:p>
        </p:txBody>
      </p:sp>
      <p:cxnSp>
        <p:nvCxnSpPr>
          <p:cNvPr id="14346" name="AutoShape 10"/>
          <p:cNvCxnSpPr>
            <a:cxnSpLocks noChangeShapeType="1"/>
            <a:stCxn id="56323" idx="2"/>
            <a:endCxn id="56328" idx="0"/>
          </p:cNvCxnSpPr>
          <p:nvPr/>
        </p:nvCxnSpPr>
        <p:spPr bwMode="auto">
          <a:xfrm rot="5400000">
            <a:off x="4430078" y="1696402"/>
            <a:ext cx="283845" cy="1588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cxnSp>
        <p:nvCxnSpPr>
          <p:cNvPr id="14347" name="AutoShape 11"/>
          <p:cNvCxnSpPr>
            <a:cxnSpLocks noChangeShapeType="1"/>
            <a:stCxn id="56328" idx="2"/>
            <a:endCxn id="56326" idx="0"/>
          </p:cNvCxnSpPr>
          <p:nvPr/>
        </p:nvCxnSpPr>
        <p:spPr bwMode="auto">
          <a:xfrm rot="5400000">
            <a:off x="3930015" y="3120390"/>
            <a:ext cx="1283970" cy="1588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cxnSp>
        <p:nvCxnSpPr>
          <p:cNvPr id="14348" name="AutoShape 12"/>
          <p:cNvCxnSpPr>
            <a:cxnSpLocks noChangeShapeType="1"/>
            <a:stCxn id="56326" idx="2"/>
            <a:endCxn id="56327" idx="0"/>
          </p:cNvCxnSpPr>
          <p:nvPr/>
        </p:nvCxnSpPr>
        <p:spPr bwMode="auto">
          <a:xfrm rot="5400000">
            <a:off x="4430078" y="4544377"/>
            <a:ext cx="283845" cy="1588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cxnSp>
        <p:nvCxnSpPr>
          <p:cNvPr id="14349" name="AutoShape 13"/>
          <p:cNvCxnSpPr>
            <a:cxnSpLocks noChangeShapeType="1"/>
            <a:stCxn id="56327" idx="2"/>
            <a:endCxn id="56329" idx="0"/>
          </p:cNvCxnSpPr>
          <p:nvPr/>
        </p:nvCxnSpPr>
        <p:spPr bwMode="auto">
          <a:xfrm rot="5400000">
            <a:off x="4430078" y="5468302"/>
            <a:ext cx="283845" cy="1588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cxnSp>
        <p:nvCxnSpPr>
          <p:cNvPr id="14350" name="AutoShape 14"/>
          <p:cNvCxnSpPr>
            <a:cxnSpLocks noChangeShapeType="1"/>
            <a:stCxn id="56328" idx="2"/>
            <a:endCxn id="56324" idx="0"/>
          </p:cNvCxnSpPr>
          <p:nvPr/>
        </p:nvCxnSpPr>
        <p:spPr bwMode="auto">
          <a:xfrm rot="5400000">
            <a:off x="3656172" y="1880711"/>
            <a:ext cx="318135" cy="1513522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43699C"/>
            </a:solidFill>
            <a:miter lim="800000"/>
            <a:headEnd/>
            <a:tailEnd type="triangle" w="med" len="med"/>
          </a:ln>
        </p:spPr>
      </p:cxnSp>
      <p:cxnSp>
        <p:nvCxnSpPr>
          <p:cNvPr id="14351" name="AutoShape 15"/>
          <p:cNvCxnSpPr>
            <a:cxnSpLocks noChangeShapeType="1"/>
            <a:stCxn id="56328" idx="2"/>
            <a:endCxn id="56325" idx="0"/>
          </p:cNvCxnSpPr>
          <p:nvPr/>
        </p:nvCxnSpPr>
        <p:spPr bwMode="auto">
          <a:xfrm rot="16200000" flipH="1">
            <a:off x="5165884" y="1884520"/>
            <a:ext cx="318135" cy="1505903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43699C"/>
            </a:solidFill>
            <a:miter lim="800000"/>
            <a:headEnd/>
            <a:tailEnd type="triangle" w="med" len="med"/>
          </a:ln>
        </p:spPr>
      </p:cxnSp>
      <p:cxnSp>
        <p:nvCxnSpPr>
          <p:cNvPr id="14352" name="AutoShape 16"/>
          <p:cNvCxnSpPr>
            <a:cxnSpLocks noChangeShapeType="1"/>
            <a:stCxn id="56324" idx="2"/>
            <a:endCxn id="56326" idx="0"/>
          </p:cNvCxnSpPr>
          <p:nvPr/>
        </p:nvCxnSpPr>
        <p:spPr bwMode="auto">
          <a:xfrm rot="16200000" flipH="1">
            <a:off x="3652362" y="2842736"/>
            <a:ext cx="325755" cy="1513522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43699C"/>
            </a:solidFill>
            <a:miter lim="800000"/>
            <a:headEnd/>
            <a:tailEnd/>
          </a:ln>
        </p:spPr>
      </p:cxnSp>
      <p:cxnSp>
        <p:nvCxnSpPr>
          <p:cNvPr id="14353" name="AutoShape 17"/>
          <p:cNvCxnSpPr>
            <a:cxnSpLocks noChangeShapeType="1"/>
            <a:stCxn id="56325" idx="2"/>
            <a:endCxn id="56326" idx="0"/>
          </p:cNvCxnSpPr>
          <p:nvPr/>
        </p:nvCxnSpPr>
        <p:spPr bwMode="auto">
          <a:xfrm rot="5400000">
            <a:off x="5162075" y="2846546"/>
            <a:ext cx="325755" cy="1505903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43699C"/>
            </a:solidFill>
            <a:miter lim="800000"/>
            <a:headEnd/>
            <a:tailEnd/>
          </a:ln>
        </p:spPr>
      </p:cxnSp>
      <p:sp>
        <p:nvSpPr>
          <p:cNvPr id="56339" name="Text Box 19"/>
          <p:cNvSpPr txBox="1">
            <a:spLocks noChangeArrowheads="1"/>
          </p:cNvSpPr>
          <p:nvPr/>
        </p:nvSpPr>
        <p:spPr bwMode="auto">
          <a:xfrm>
            <a:off x="647700" y="914400"/>
            <a:ext cx="2468880" cy="64008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 anchor="ctr">
            <a:noAutofit/>
          </a:bodyPr>
          <a:lstStyle/>
          <a:p>
            <a:pPr eaLnBrk="0" hangingPunct="0">
              <a:spcBef>
                <a:spcPct val="50000"/>
              </a:spcBef>
              <a:tabLst>
                <a:tab pos="114300" algn="l"/>
                <a:tab pos="571500" algn="l"/>
              </a:tabLst>
              <a:defRPr/>
            </a:pPr>
            <a:r>
              <a:rPr lang="en-US" sz="1200" dirty="0">
                <a:latin typeface="+mj-lt"/>
              </a:rPr>
              <a:t>Create WO</a:t>
            </a:r>
            <a:br>
              <a:rPr lang="en-US" sz="1200" dirty="0">
                <a:latin typeface="+mj-lt"/>
              </a:rPr>
            </a:br>
            <a:r>
              <a:rPr lang="en-US" sz="1200" dirty="0">
                <a:latin typeface="+mj-lt"/>
              </a:rPr>
              <a:t>Planned Order Rel. (23.10) or</a:t>
            </a:r>
            <a:br>
              <a:rPr lang="en-US" sz="1200" dirty="0">
                <a:latin typeface="+mj-lt"/>
              </a:rPr>
            </a:br>
            <a:r>
              <a:rPr lang="en-US" sz="1200" dirty="0">
                <a:latin typeface="+mj-lt"/>
              </a:rPr>
              <a:t>WO Maintenance (16.1)</a:t>
            </a:r>
          </a:p>
        </p:txBody>
      </p:sp>
      <p:cxnSp>
        <p:nvCxnSpPr>
          <p:cNvPr id="14356" name="AutoShape 21"/>
          <p:cNvCxnSpPr>
            <a:cxnSpLocks noChangeShapeType="1"/>
            <a:stCxn id="56339" idx="3"/>
            <a:endCxn id="56323" idx="1"/>
          </p:cNvCxnSpPr>
          <p:nvPr/>
        </p:nvCxnSpPr>
        <p:spPr bwMode="auto">
          <a:xfrm>
            <a:off x="3116580" y="1234440"/>
            <a:ext cx="220980" cy="1588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Labor Rate Variance Calculations</a:t>
            </a:r>
          </a:p>
        </p:txBody>
      </p:sp>
      <p:sp>
        <p:nvSpPr>
          <p:cNvPr id="4198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PC-WO-290</a:t>
            </a:r>
          </a:p>
        </p:txBody>
      </p:sp>
      <p:sp>
        <p:nvSpPr>
          <p:cNvPr id="41988" name="Text Box 6"/>
          <p:cNvSpPr txBox="1">
            <a:spLocks noChangeArrowheads="1"/>
          </p:cNvSpPr>
          <p:nvPr/>
        </p:nvSpPr>
        <p:spPr bwMode="auto">
          <a:xfrm>
            <a:off x="1631950" y="5251450"/>
            <a:ext cx="5875338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400" i="1" dirty="0">
                <a:latin typeface="+mj-lt"/>
              </a:rPr>
              <a:t>Labor Rate </a:t>
            </a:r>
            <a:r>
              <a:rPr lang="en-US" sz="1400" i="1" dirty="0" err="1">
                <a:latin typeface="+mj-lt"/>
              </a:rPr>
              <a:t>Var</a:t>
            </a:r>
            <a:r>
              <a:rPr lang="en-US" sz="1400" i="1" dirty="0">
                <a:latin typeface="+mj-lt"/>
              </a:rPr>
              <a:t> = </a:t>
            </a:r>
            <a:br>
              <a:rPr lang="en-US" sz="1400" i="1" dirty="0">
                <a:latin typeface="+mj-lt"/>
              </a:rPr>
            </a:br>
            <a:r>
              <a:rPr lang="en-US" sz="1400" i="1" dirty="0">
                <a:latin typeface="+mj-lt"/>
              </a:rPr>
              <a:t>[(Act Set-Up Rate - Std Set-Up Rate) x Act Set-Up Hrs] + </a:t>
            </a:r>
            <a:br>
              <a:rPr lang="en-US" sz="1400" i="1" dirty="0">
                <a:latin typeface="+mj-lt"/>
              </a:rPr>
            </a:br>
            <a:r>
              <a:rPr lang="en-US" sz="1400" i="1" dirty="0">
                <a:latin typeface="+mj-lt"/>
              </a:rPr>
              <a:t>[(Act Run Rate - Std Run Rate) x Act Run Hrs]</a:t>
            </a:r>
            <a:endParaRPr lang="en-US" sz="1400" dirty="0">
              <a:latin typeface="+mj-lt"/>
            </a:endParaRPr>
          </a:p>
        </p:txBody>
      </p:sp>
      <p:grpSp>
        <p:nvGrpSpPr>
          <p:cNvPr id="41989" name="Group 12"/>
          <p:cNvGrpSpPr>
            <a:grpSpLocks/>
          </p:cNvGrpSpPr>
          <p:nvPr/>
        </p:nvGrpSpPr>
        <p:grpSpPr bwMode="auto">
          <a:xfrm>
            <a:off x="333375" y="1504950"/>
            <a:ext cx="8526463" cy="3486150"/>
            <a:chOff x="210" y="948"/>
            <a:chExt cx="5371" cy="2196"/>
          </a:xfrm>
        </p:grpSpPr>
        <p:pic>
          <p:nvPicPr>
            <p:cNvPr id="41990" name="Picture 8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10" y="948"/>
              <a:ext cx="5371" cy="219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41991" name="Rectangle 10"/>
            <p:cNvSpPr>
              <a:spLocks noChangeArrowheads="1"/>
            </p:cNvSpPr>
            <p:nvPr/>
          </p:nvSpPr>
          <p:spPr bwMode="auto">
            <a:xfrm>
              <a:off x="678" y="1818"/>
              <a:ext cx="4812" cy="312"/>
            </a:xfrm>
            <a:prstGeom prst="rect">
              <a:avLst/>
            </a:prstGeom>
            <a:noFill/>
            <a:ln w="19050">
              <a:solidFill>
                <a:srgbClr val="FF33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992" name="Rectangle 11"/>
            <p:cNvSpPr>
              <a:spLocks noChangeArrowheads="1"/>
            </p:cNvSpPr>
            <p:nvPr/>
          </p:nvSpPr>
          <p:spPr bwMode="auto">
            <a:xfrm>
              <a:off x="678" y="2130"/>
              <a:ext cx="4812" cy="318"/>
            </a:xfrm>
            <a:prstGeom prst="rect">
              <a:avLst/>
            </a:prstGeom>
            <a:noFill/>
            <a:ln w="19050">
              <a:solidFill>
                <a:srgbClr val="FF33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Labor Usage Variance Calculations</a:t>
            </a:r>
          </a:p>
        </p:txBody>
      </p:sp>
      <p:sp>
        <p:nvSpPr>
          <p:cNvPr id="4301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PC-WO-300</a:t>
            </a:r>
          </a:p>
        </p:txBody>
      </p:sp>
      <p:pic>
        <p:nvPicPr>
          <p:cNvPr id="43011" name="Picture 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5" y="1314450"/>
            <a:ext cx="8743950" cy="30861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43013" name="Rectangle 6"/>
          <p:cNvSpPr>
            <a:spLocks noChangeArrowheads="1"/>
          </p:cNvSpPr>
          <p:nvPr/>
        </p:nvSpPr>
        <p:spPr bwMode="auto">
          <a:xfrm>
            <a:off x="1019175" y="2743200"/>
            <a:ext cx="7743825" cy="533400"/>
          </a:xfrm>
          <a:prstGeom prst="rect">
            <a:avLst/>
          </a:prstGeom>
          <a:noFill/>
          <a:ln w="19050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3014" name="Rectangle 7"/>
          <p:cNvSpPr>
            <a:spLocks noChangeArrowheads="1"/>
          </p:cNvSpPr>
          <p:nvPr/>
        </p:nvSpPr>
        <p:spPr bwMode="auto">
          <a:xfrm>
            <a:off x="330200" y="4181475"/>
            <a:ext cx="6146800" cy="1277273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>
            <a:no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>
                <a:latin typeface="+mj-lt"/>
              </a:rPr>
              <a:t>Labor Usage Variance 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  <a:tab pos="571500" algn="l"/>
              </a:tabLst>
            </a:pPr>
            <a:r>
              <a:rPr lang="en-US" sz="1400">
                <a:latin typeface="+mj-lt"/>
              </a:rPr>
              <a:t> [ (1.5 - 1) x 5.00] + [(1 - 1) x 5.00] = 2.5 (U)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  <a:tab pos="571500" algn="l"/>
              </a:tabLst>
            </a:pPr>
            <a:r>
              <a:rPr lang="en-US" sz="1400">
                <a:latin typeface="+mj-lt"/>
              </a:rPr>
              <a:t> DR 5140 (Labor Usage Variance)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  <a:tab pos="571500" algn="l"/>
              </a:tabLst>
            </a:pPr>
            <a:r>
              <a:rPr lang="en-US" sz="1400">
                <a:latin typeface="+mj-lt"/>
              </a:rPr>
              <a:t> CR 1550 (WIP)</a:t>
            </a:r>
          </a:p>
        </p:txBody>
      </p:sp>
      <p:sp>
        <p:nvSpPr>
          <p:cNvPr id="43015" name="Rectangle 9"/>
          <p:cNvSpPr>
            <a:spLocks noChangeArrowheads="1"/>
          </p:cNvSpPr>
          <p:nvPr/>
        </p:nvSpPr>
        <p:spPr bwMode="auto">
          <a:xfrm>
            <a:off x="571500" y="4333875"/>
            <a:ext cx="247650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3016" name="Text Box 11"/>
          <p:cNvSpPr txBox="1">
            <a:spLocks noChangeArrowheads="1"/>
          </p:cNvSpPr>
          <p:nvPr/>
        </p:nvSpPr>
        <p:spPr bwMode="auto">
          <a:xfrm>
            <a:off x="876300" y="5267325"/>
            <a:ext cx="7915275" cy="738664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>
            <a:no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>
                <a:latin typeface="+mj-lt"/>
              </a:rPr>
              <a:t>Labor Usage Variance = [ ( Actual Set-up Hrs - Std Set-up Hrs) x Std Set-Up Rate] + </a:t>
            </a:r>
            <a:br>
              <a:rPr lang="en-US" sz="1400">
                <a:latin typeface="+mj-lt"/>
              </a:rPr>
            </a:br>
            <a:r>
              <a:rPr lang="en-US" sz="1400">
                <a:latin typeface="+mj-lt"/>
              </a:rPr>
              <a:t>[(Actual Run Hrs - *Std  Run Hrs) x Std Labor Rate]</a:t>
            </a:r>
            <a:br>
              <a:rPr lang="en-US" sz="1400">
                <a:latin typeface="+mj-lt"/>
              </a:rPr>
            </a:br>
            <a:r>
              <a:rPr lang="en-US" sz="1400">
                <a:latin typeface="+mj-lt"/>
              </a:rPr>
              <a:t>*Std Hrs = Run Hrs/Unit x (Qty Completed + Qty Rejected)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Labor Reporting – GL Effect</a:t>
            </a:r>
          </a:p>
        </p:txBody>
      </p:sp>
      <p:sp>
        <p:nvSpPr>
          <p:cNvPr id="4403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PC-WO-310</a:t>
            </a:r>
          </a:p>
        </p:txBody>
      </p:sp>
      <p:sp>
        <p:nvSpPr>
          <p:cNvPr id="44035" name="Text Box 3"/>
          <p:cNvSpPr txBox="1">
            <a:spLocks noChangeArrowheads="1"/>
          </p:cNvSpPr>
          <p:nvPr/>
        </p:nvSpPr>
        <p:spPr bwMode="auto">
          <a:xfrm>
            <a:off x="485775" y="1257300"/>
            <a:ext cx="8407400" cy="421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2000" b="1" u="sng">
                <a:latin typeface="+mj-lt"/>
              </a:rPr>
              <a:t>Set-up and Run Time</a:t>
            </a:r>
            <a:r>
              <a:rPr lang="en-US" sz="1800" b="1">
                <a:latin typeface="+mj-lt"/>
              </a:rPr>
              <a:t>			</a:t>
            </a:r>
            <a:r>
              <a:rPr lang="en-US" sz="2000" b="1" u="sng">
                <a:latin typeface="+mj-lt"/>
              </a:rPr>
              <a:t>GL Trans Type</a:t>
            </a:r>
            <a:endParaRPr lang="en-US" sz="1800" b="1">
              <a:latin typeface="+mj-lt"/>
            </a:endParaRP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800" b="1">
                <a:latin typeface="+mj-lt"/>
              </a:rPr>
              <a:t>		DR WIP					WO</a:t>
            </a:r>
            <a:br>
              <a:rPr lang="en-US" sz="1800" b="1">
                <a:latin typeface="+mj-lt"/>
              </a:rPr>
            </a:br>
            <a:r>
              <a:rPr lang="en-US" sz="1800" b="1">
                <a:latin typeface="+mj-lt"/>
              </a:rPr>
              <a:t>		CR Labor Absorbed</a:t>
            </a: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800" b="1">
                <a:latin typeface="+mj-lt"/>
              </a:rPr>
              <a:t>		DR Labor Rate Variance			WO</a:t>
            </a:r>
            <a:br>
              <a:rPr lang="en-US" sz="1800" b="1">
                <a:latin typeface="+mj-lt"/>
              </a:rPr>
            </a:br>
            <a:r>
              <a:rPr lang="en-US" sz="1800" b="1">
                <a:latin typeface="+mj-lt"/>
              </a:rPr>
              <a:t>		CR WIP</a:t>
            </a: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800" b="1">
                <a:latin typeface="+mj-lt"/>
              </a:rPr>
              <a:t>		DR Labor Usage Variance			WO</a:t>
            </a:r>
            <a:br>
              <a:rPr lang="en-US" sz="1800" b="1">
                <a:latin typeface="+mj-lt"/>
              </a:rPr>
            </a:br>
            <a:r>
              <a:rPr lang="en-US" sz="1800" b="1">
                <a:latin typeface="+mj-lt"/>
              </a:rPr>
              <a:t>		CR WIP</a:t>
            </a: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600" b="1">
                <a:latin typeface="+mj-lt"/>
              </a:rPr>
              <a:t>		Positive amount = unfavorable variance;</a:t>
            </a:r>
            <a:br>
              <a:rPr lang="en-US" sz="1600" b="1">
                <a:latin typeface="+mj-lt"/>
              </a:rPr>
            </a:br>
            <a:r>
              <a:rPr lang="en-US" sz="1600" b="1">
                <a:latin typeface="+mj-lt"/>
              </a:rPr>
              <a:t>		Negative amount = favorable variance</a:t>
            </a:r>
            <a:br>
              <a:rPr lang="en-US" sz="1600" b="1">
                <a:latin typeface="+mj-lt"/>
              </a:rPr>
            </a:br>
            <a:r>
              <a:rPr lang="en-US" sz="1600" b="1">
                <a:latin typeface="+mj-lt"/>
              </a:rPr>
              <a:t>		</a:t>
            </a:r>
            <a:br>
              <a:rPr lang="en-US" sz="1600" b="1">
                <a:latin typeface="+mj-lt"/>
              </a:rPr>
            </a:br>
            <a:r>
              <a:rPr lang="en-US" sz="1600" b="1">
                <a:latin typeface="+mj-lt"/>
              </a:rPr>
              <a:t>		The credit and variance accounts are derived from the Dept. 		record of the work center being processed</a:t>
            </a:r>
            <a:endParaRPr lang="en-US" sz="1800" b="1">
              <a:latin typeface="+mj-lt"/>
            </a:endParaRP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  <a:tab pos="571500" algn="l"/>
              </a:tabLst>
            </a:pPr>
            <a:r>
              <a:rPr lang="en-US" sz="1800" b="1">
                <a:latin typeface="+mj-lt"/>
              </a:rPr>
              <a:t> Post Variances at SFC set in Work Order Accounting Control (36.9.11)</a:t>
            </a:r>
          </a:p>
        </p:txBody>
      </p:sp>
      <p:sp>
        <p:nvSpPr>
          <p:cNvPr id="44037" name="Text Box 5"/>
          <p:cNvSpPr txBox="1">
            <a:spLocks noChangeArrowheads="1"/>
          </p:cNvSpPr>
          <p:nvPr/>
        </p:nvSpPr>
        <p:spPr bwMode="auto">
          <a:xfrm>
            <a:off x="563563" y="2466975"/>
            <a:ext cx="609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600" b="1">
                <a:latin typeface="+mj-lt"/>
              </a:rPr>
              <a:t>*</a:t>
            </a:r>
          </a:p>
        </p:txBody>
      </p:sp>
      <p:sp>
        <p:nvSpPr>
          <p:cNvPr id="44038" name="Text Box 6"/>
          <p:cNvSpPr txBox="1">
            <a:spLocks noChangeArrowheads="1"/>
          </p:cNvSpPr>
          <p:nvPr/>
        </p:nvSpPr>
        <p:spPr bwMode="auto">
          <a:xfrm>
            <a:off x="582613" y="3165475"/>
            <a:ext cx="609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600" b="1">
                <a:latin typeface="+mj-lt"/>
              </a:rPr>
              <a:t>*</a:t>
            </a:r>
          </a:p>
        </p:txBody>
      </p:sp>
      <p:sp>
        <p:nvSpPr>
          <p:cNvPr id="44039" name="Text Box 7"/>
          <p:cNvSpPr txBox="1">
            <a:spLocks noChangeArrowheads="1"/>
          </p:cNvSpPr>
          <p:nvPr/>
        </p:nvSpPr>
        <p:spPr bwMode="auto">
          <a:xfrm>
            <a:off x="569913" y="3800475"/>
            <a:ext cx="609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600" b="1">
                <a:latin typeface="+mj-lt"/>
              </a:rPr>
              <a:t>*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Burden Calculations</a:t>
            </a:r>
          </a:p>
        </p:txBody>
      </p:sp>
      <p:sp>
        <p:nvSpPr>
          <p:cNvPr id="4505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PC-WO-320</a:t>
            </a:r>
          </a:p>
        </p:txBody>
      </p:sp>
      <p:sp>
        <p:nvSpPr>
          <p:cNvPr id="45060" name="Rectangle 6"/>
          <p:cNvSpPr>
            <a:spLocks noChangeArrowheads="1"/>
          </p:cNvSpPr>
          <p:nvPr/>
        </p:nvSpPr>
        <p:spPr bwMode="auto">
          <a:xfrm>
            <a:off x="102163" y="4813300"/>
            <a:ext cx="8937062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400" dirty="0">
                <a:latin typeface="+mj-lt"/>
              </a:rPr>
              <a:t>{Set-up Hrs/Qty x [</a:t>
            </a:r>
            <a:r>
              <a:rPr lang="en-US" sz="1400" dirty="0" err="1">
                <a:latin typeface="+mj-lt"/>
              </a:rPr>
              <a:t>Lbr</a:t>
            </a:r>
            <a:r>
              <a:rPr lang="en-US" sz="1400" dirty="0">
                <a:latin typeface="+mj-lt"/>
              </a:rPr>
              <a:t> </a:t>
            </a:r>
            <a:r>
              <a:rPr lang="en-US" sz="1400" dirty="0" err="1">
                <a:latin typeface="+mj-lt"/>
              </a:rPr>
              <a:t>Bdn</a:t>
            </a:r>
            <a:r>
              <a:rPr lang="en-US" sz="1400" dirty="0">
                <a:latin typeface="+mj-lt"/>
              </a:rPr>
              <a:t> Rate + (Actual Set-up Rate x </a:t>
            </a:r>
            <a:r>
              <a:rPr lang="en-US" sz="1400" dirty="0" err="1">
                <a:latin typeface="+mj-lt"/>
              </a:rPr>
              <a:t>Lbr</a:t>
            </a:r>
            <a:r>
              <a:rPr lang="en-US" sz="1400" dirty="0">
                <a:latin typeface="+mj-lt"/>
              </a:rPr>
              <a:t> </a:t>
            </a:r>
            <a:r>
              <a:rPr lang="en-US" sz="1400" dirty="0" err="1">
                <a:latin typeface="+mj-lt"/>
              </a:rPr>
              <a:t>Bdn</a:t>
            </a:r>
            <a:r>
              <a:rPr lang="en-US" sz="1400" dirty="0">
                <a:latin typeface="+mj-lt"/>
              </a:rPr>
              <a:t> %) + (Mach/Op x Mach </a:t>
            </a:r>
            <a:r>
              <a:rPr lang="en-US" sz="1400" dirty="0" err="1">
                <a:latin typeface="+mj-lt"/>
              </a:rPr>
              <a:t>Bdn</a:t>
            </a:r>
            <a:r>
              <a:rPr lang="en-US" sz="1400" dirty="0">
                <a:latin typeface="+mj-lt"/>
              </a:rPr>
              <a:t> Rate)]} + 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{Run Hrs/Unit x [</a:t>
            </a:r>
            <a:r>
              <a:rPr lang="en-US" sz="1400" dirty="0" err="1">
                <a:latin typeface="+mj-lt"/>
              </a:rPr>
              <a:t>Lbr</a:t>
            </a:r>
            <a:r>
              <a:rPr lang="en-US" sz="1400" dirty="0">
                <a:latin typeface="+mj-lt"/>
              </a:rPr>
              <a:t> </a:t>
            </a:r>
            <a:r>
              <a:rPr lang="en-US" sz="1400" dirty="0" err="1">
                <a:latin typeface="+mj-lt"/>
              </a:rPr>
              <a:t>Bdn</a:t>
            </a:r>
            <a:r>
              <a:rPr lang="en-US" sz="1400" dirty="0">
                <a:latin typeface="+mj-lt"/>
              </a:rPr>
              <a:t> Rate + (Actual </a:t>
            </a:r>
            <a:r>
              <a:rPr lang="en-US" sz="1400" dirty="0" err="1">
                <a:latin typeface="+mj-lt"/>
              </a:rPr>
              <a:t>Lbr</a:t>
            </a:r>
            <a:r>
              <a:rPr lang="en-US" sz="1400" dirty="0">
                <a:latin typeface="+mj-lt"/>
              </a:rPr>
              <a:t> Rate x </a:t>
            </a:r>
            <a:r>
              <a:rPr lang="en-US" sz="1400" dirty="0" err="1">
                <a:latin typeface="+mj-lt"/>
              </a:rPr>
              <a:t>Lbr</a:t>
            </a:r>
            <a:r>
              <a:rPr lang="en-US" sz="1400" dirty="0">
                <a:latin typeface="+mj-lt"/>
              </a:rPr>
              <a:t> </a:t>
            </a:r>
            <a:r>
              <a:rPr lang="en-US" sz="1400" dirty="0" err="1">
                <a:latin typeface="+mj-lt"/>
              </a:rPr>
              <a:t>Bdn</a:t>
            </a:r>
            <a:r>
              <a:rPr lang="en-US" sz="1400" dirty="0">
                <a:latin typeface="+mj-lt"/>
              </a:rPr>
              <a:t> %) + Mach </a:t>
            </a:r>
            <a:r>
              <a:rPr lang="en-US" sz="1400" dirty="0" err="1">
                <a:latin typeface="+mj-lt"/>
              </a:rPr>
              <a:t>Bdn</a:t>
            </a:r>
            <a:r>
              <a:rPr lang="en-US" sz="1400" dirty="0">
                <a:latin typeface="+mj-lt"/>
              </a:rPr>
              <a:t> Rate]} = </a:t>
            </a:r>
            <a:r>
              <a:rPr lang="en-US" sz="1400" dirty="0" err="1">
                <a:latin typeface="+mj-lt"/>
              </a:rPr>
              <a:t>Bdn</a:t>
            </a:r>
            <a:r>
              <a:rPr lang="en-US" sz="1400" dirty="0">
                <a:latin typeface="+mj-lt"/>
              </a:rPr>
              <a:t>/Unit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Qty Completed x Burden per Unit = Burden Absorbed Dollars</a:t>
            </a:r>
          </a:p>
        </p:txBody>
      </p:sp>
      <p:grpSp>
        <p:nvGrpSpPr>
          <p:cNvPr id="45061" name="Group 11"/>
          <p:cNvGrpSpPr>
            <a:grpSpLocks/>
          </p:cNvGrpSpPr>
          <p:nvPr/>
        </p:nvGrpSpPr>
        <p:grpSpPr bwMode="auto">
          <a:xfrm>
            <a:off x="200025" y="1719263"/>
            <a:ext cx="8724900" cy="2581275"/>
            <a:chOff x="126" y="1083"/>
            <a:chExt cx="5496" cy="1626"/>
          </a:xfrm>
        </p:grpSpPr>
        <p:pic>
          <p:nvPicPr>
            <p:cNvPr id="45062" name="Picture 7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26" y="1083"/>
              <a:ext cx="5496" cy="162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45063" name="Rectangle 8"/>
            <p:cNvSpPr>
              <a:spLocks noChangeArrowheads="1"/>
            </p:cNvSpPr>
            <p:nvPr/>
          </p:nvSpPr>
          <p:spPr bwMode="auto">
            <a:xfrm>
              <a:off x="1914" y="2286"/>
              <a:ext cx="3600" cy="168"/>
            </a:xfrm>
            <a:prstGeom prst="rect">
              <a:avLst/>
            </a:prstGeom>
            <a:noFill/>
            <a:ln w="19050">
              <a:solidFill>
                <a:srgbClr val="FF33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5064" name="Rectangle 9"/>
            <p:cNvSpPr>
              <a:spLocks noChangeArrowheads="1"/>
            </p:cNvSpPr>
            <p:nvPr/>
          </p:nvSpPr>
          <p:spPr bwMode="auto">
            <a:xfrm>
              <a:off x="1914" y="2454"/>
              <a:ext cx="3600" cy="168"/>
            </a:xfrm>
            <a:prstGeom prst="rect">
              <a:avLst/>
            </a:prstGeom>
            <a:noFill/>
            <a:ln w="19050">
              <a:solidFill>
                <a:srgbClr val="FF33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Burden Rate Variance Calculations</a:t>
            </a:r>
          </a:p>
        </p:txBody>
      </p:sp>
      <p:sp>
        <p:nvSpPr>
          <p:cNvPr id="4608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PC-WO-330</a:t>
            </a:r>
          </a:p>
        </p:txBody>
      </p:sp>
      <p:pic>
        <p:nvPicPr>
          <p:cNvPr id="46084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3375" y="1504950"/>
            <a:ext cx="8526463" cy="34861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46085" name="Rectangle 8"/>
          <p:cNvSpPr>
            <a:spLocks noChangeArrowheads="1"/>
          </p:cNvSpPr>
          <p:nvPr/>
        </p:nvSpPr>
        <p:spPr bwMode="auto">
          <a:xfrm>
            <a:off x="3152775" y="3867150"/>
            <a:ext cx="5553075" cy="495300"/>
          </a:xfrm>
          <a:prstGeom prst="rect">
            <a:avLst/>
          </a:prstGeom>
          <a:noFill/>
          <a:ln w="19050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6086" name="Rectangle 9"/>
          <p:cNvSpPr>
            <a:spLocks noChangeArrowheads="1"/>
          </p:cNvSpPr>
          <p:nvPr/>
        </p:nvSpPr>
        <p:spPr bwMode="auto">
          <a:xfrm>
            <a:off x="3152775" y="4362450"/>
            <a:ext cx="5553075" cy="504825"/>
          </a:xfrm>
          <a:prstGeom prst="rect">
            <a:avLst/>
          </a:prstGeom>
          <a:noFill/>
          <a:ln w="19050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Burden Usage Variance Calculations</a:t>
            </a:r>
          </a:p>
        </p:txBody>
      </p:sp>
      <p:sp>
        <p:nvSpPr>
          <p:cNvPr id="4710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PC-WO-340</a:t>
            </a:r>
          </a:p>
        </p:txBody>
      </p:sp>
      <p:pic>
        <p:nvPicPr>
          <p:cNvPr id="47107" name="Picture 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5" y="1247775"/>
            <a:ext cx="8743950" cy="30861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47108" name="Rectangle 15"/>
          <p:cNvSpPr>
            <a:spLocks noChangeArrowheads="1"/>
          </p:cNvSpPr>
          <p:nvPr/>
        </p:nvSpPr>
        <p:spPr bwMode="auto">
          <a:xfrm>
            <a:off x="3076575" y="3676650"/>
            <a:ext cx="5753100" cy="533400"/>
          </a:xfrm>
          <a:prstGeom prst="rect">
            <a:avLst/>
          </a:prstGeom>
          <a:noFill/>
          <a:ln w="19050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7110" name="Rectangle 7"/>
          <p:cNvSpPr>
            <a:spLocks noChangeArrowheads="1"/>
          </p:cNvSpPr>
          <p:nvPr/>
        </p:nvSpPr>
        <p:spPr bwMode="auto">
          <a:xfrm>
            <a:off x="447675" y="4673600"/>
            <a:ext cx="6737350" cy="106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tabLst>
                <a:tab pos="114300" algn="l"/>
              </a:tabLst>
            </a:pPr>
            <a:r>
              <a:rPr lang="en-US" sz="1600" b="1" dirty="0">
                <a:latin typeface="+mj-lt"/>
              </a:rPr>
              <a:t>Burden Usage Variance (Run)</a:t>
            </a:r>
          </a:p>
          <a:p>
            <a:pPr algn="l" eaLnBrk="0" hangingPunct="0">
              <a:buFontTx/>
              <a:buChar char="•"/>
              <a:tabLst>
                <a:tab pos="114300" algn="l"/>
              </a:tabLst>
            </a:pPr>
            <a:r>
              <a:rPr lang="en-US" sz="1600" b="1" dirty="0">
                <a:latin typeface="+mj-lt"/>
              </a:rPr>
              <a:t> (1 - 0.5) x [(10 x 200%) + 0 + (10 x 1)] = 15 (U)</a:t>
            </a:r>
          </a:p>
          <a:p>
            <a:pPr algn="l" eaLnBrk="0" hangingPunct="0">
              <a:buFontTx/>
              <a:buChar char="•"/>
              <a:tabLst>
                <a:tab pos="114300" algn="l"/>
              </a:tabLst>
            </a:pPr>
            <a:r>
              <a:rPr lang="en-US" sz="1600" b="1" dirty="0">
                <a:latin typeface="+mj-lt"/>
              </a:rPr>
              <a:t> DR 6470 (Burden Usage Variance)</a:t>
            </a:r>
          </a:p>
          <a:p>
            <a:pPr algn="l" eaLnBrk="0" hangingPunct="0">
              <a:buFontTx/>
              <a:buChar char="•"/>
              <a:tabLst>
                <a:tab pos="114300" algn="l"/>
              </a:tabLst>
            </a:pPr>
            <a:r>
              <a:rPr lang="en-US" sz="1600" b="1" dirty="0">
                <a:latin typeface="+mj-lt"/>
              </a:rPr>
              <a:t> CR 1600 (WIP)</a:t>
            </a:r>
            <a:endParaRPr lang="en-US" sz="1200" dirty="0">
              <a:latin typeface="+mj-lt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Burden – GL Effect</a:t>
            </a:r>
          </a:p>
        </p:txBody>
      </p:sp>
      <p:sp>
        <p:nvSpPr>
          <p:cNvPr id="48130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PC-WO-350</a:t>
            </a:r>
          </a:p>
        </p:txBody>
      </p:sp>
      <p:sp>
        <p:nvSpPr>
          <p:cNvPr id="48131" name="Text Box 3"/>
          <p:cNvSpPr txBox="1">
            <a:spLocks noChangeArrowheads="1"/>
          </p:cNvSpPr>
          <p:nvPr/>
        </p:nvSpPr>
        <p:spPr bwMode="auto">
          <a:xfrm>
            <a:off x="990600" y="1247775"/>
            <a:ext cx="7429500" cy="441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2000" b="1" u="sng" dirty="0">
                <a:latin typeface="+mj-lt"/>
              </a:rPr>
              <a:t>Burden Absorption</a:t>
            </a:r>
            <a:r>
              <a:rPr lang="en-US" sz="1800" b="1" dirty="0">
                <a:latin typeface="+mj-lt"/>
              </a:rPr>
              <a:t>			</a:t>
            </a:r>
            <a:r>
              <a:rPr lang="en-US" sz="2000" b="1" u="sng" dirty="0">
                <a:latin typeface="+mj-lt"/>
              </a:rPr>
              <a:t>GL Trans Type</a:t>
            </a:r>
            <a:endParaRPr lang="en-US" sz="1800" b="1" dirty="0">
              <a:latin typeface="+mj-lt"/>
            </a:endParaRP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800" b="1" dirty="0">
                <a:latin typeface="+mj-lt"/>
              </a:rPr>
              <a:t>		DR WIP					WO</a:t>
            </a:r>
            <a:br>
              <a:rPr lang="en-US" sz="1800" b="1" dirty="0">
                <a:latin typeface="+mj-lt"/>
              </a:rPr>
            </a:br>
            <a:r>
              <a:rPr lang="en-US" sz="1800" b="1" dirty="0">
                <a:latin typeface="+mj-lt"/>
              </a:rPr>
              <a:t>		CR Burden Absorbed</a:t>
            </a: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800" b="1" dirty="0">
                <a:latin typeface="+mj-lt"/>
              </a:rPr>
              <a:t>		DR Burden Rate Variance			WO</a:t>
            </a:r>
            <a:br>
              <a:rPr lang="en-US" sz="1800" b="1" dirty="0">
                <a:latin typeface="+mj-lt"/>
              </a:rPr>
            </a:br>
            <a:r>
              <a:rPr lang="en-US" sz="1800" b="1" dirty="0">
                <a:latin typeface="+mj-lt"/>
              </a:rPr>
              <a:t>		CR WIP</a:t>
            </a: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800" b="1" dirty="0">
                <a:latin typeface="+mj-lt"/>
              </a:rPr>
              <a:t>		DR Burden Usage Variance			WO</a:t>
            </a:r>
            <a:br>
              <a:rPr lang="en-US" sz="1800" b="1" dirty="0">
                <a:latin typeface="+mj-lt"/>
              </a:rPr>
            </a:br>
            <a:r>
              <a:rPr lang="en-US" sz="1800" b="1" dirty="0">
                <a:latin typeface="+mj-lt"/>
              </a:rPr>
              <a:t>		CR WIP</a:t>
            </a: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800" b="1" dirty="0">
                <a:latin typeface="+mj-lt"/>
              </a:rPr>
              <a:t>		</a:t>
            </a:r>
            <a:r>
              <a:rPr lang="en-US" sz="1600" b="1" dirty="0">
                <a:latin typeface="+mj-lt"/>
              </a:rPr>
              <a:t>Positive amounts = unfavorable variance;</a:t>
            </a:r>
            <a:br>
              <a:rPr lang="en-US" sz="1600" b="1" dirty="0">
                <a:latin typeface="+mj-lt"/>
              </a:rPr>
            </a:br>
            <a:r>
              <a:rPr lang="en-US" sz="1600" b="1" dirty="0">
                <a:latin typeface="+mj-lt"/>
              </a:rPr>
              <a:t>		Negative amounts = favorable variance</a:t>
            </a: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600" b="1" dirty="0">
                <a:latin typeface="+mj-lt"/>
              </a:rPr>
              <a:t>		The credit account is derived from the Dept. record of the 		work center being processed</a:t>
            </a:r>
            <a:endParaRPr lang="en-US" sz="1800" b="1" dirty="0">
              <a:latin typeface="+mj-lt"/>
            </a:endParaRPr>
          </a:p>
          <a:p>
            <a:pPr algn="l" eaLnBrk="0" hangingPunct="0">
              <a:spcBef>
                <a:spcPct val="50000"/>
              </a:spcBef>
              <a:buClr>
                <a:srgbClr val="0000CC"/>
              </a:buClr>
              <a:buSzPct val="125000"/>
              <a:buFontTx/>
              <a:buChar char="•"/>
              <a:tabLst>
                <a:tab pos="114300" algn="l"/>
                <a:tab pos="571500" algn="l"/>
              </a:tabLst>
            </a:pPr>
            <a:r>
              <a:rPr lang="en-US" sz="1800" b="1" dirty="0">
                <a:latin typeface="+mj-lt"/>
              </a:rPr>
              <a:t> As with labor rate variances, burden rate variance is not 	calculated unless actual pay rate is set up in (14.13.21)</a:t>
            </a:r>
          </a:p>
        </p:txBody>
      </p:sp>
      <p:sp>
        <p:nvSpPr>
          <p:cNvPr id="48133" name="Text Box 5"/>
          <p:cNvSpPr txBox="1">
            <a:spLocks noChangeArrowheads="1"/>
          </p:cNvSpPr>
          <p:nvPr/>
        </p:nvSpPr>
        <p:spPr bwMode="auto">
          <a:xfrm>
            <a:off x="1046163" y="3228975"/>
            <a:ext cx="609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600" b="1">
                <a:latin typeface="+mj-lt"/>
              </a:rPr>
              <a:t>*</a:t>
            </a:r>
          </a:p>
        </p:txBody>
      </p:sp>
      <p:sp>
        <p:nvSpPr>
          <p:cNvPr id="48134" name="Text Box 6"/>
          <p:cNvSpPr txBox="1">
            <a:spLocks noChangeArrowheads="1"/>
          </p:cNvSpPr>
          <p:nvPr/>
        </p:nvSpPr>
        <p:spPr bwMode="auto">
          <a:xfrm>
            <a:off x="1065213" y="2543175"/>
            <a:ext cx="609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600" b="1">
                <a:latin typeface="+mj-lt"/>
              </a:rPr>
              <a:t>*</a:t>
            </a:r>
          </a:p>
        </p:txBody>
      </p:sp>
      <p:sp>
        <p:nvSpPr>
          <p:cNvPr id="48135" name="Text Box 7"/>
          <p:cNvSpPr txBox="1">
            <a:spLocks noChangeArrowheads="1"/>
          </p:cNvSpPr>
          <p:nvPr/>
        </p:nvSpPr>
        <p:spPr bwMode="auto">
          <a:xfrm>
            <a:off x="1046163" y="3952875"/>
            <a:ext cx="609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600" b="1">
                <a:latin typeface="+mj-lt"/>
              </a:rPr>
              <a:t>*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63" name="Rectangle 1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Labor Rate Variances</a:t>
            </a:r>
          </a:p>
        </p:txBody>
      </p:sp>
      <p:sp>
        <p:nvSpPr>
          <p:cNvPr id="4915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PC-WO-360</a:t>
            </a:r>
          </a:p>
        </p:txBody>
      </p:sp>
      <p:sp>
        <p:nvSpPr>
          <p:cNvPr id="49155" name="Text Box 3"/>
          <p:cNvSpPr txBox="1">
            <a:spLocks noChangeArrowheads="1"/>
          </p:cNvSpPr>
          <p:nvPr/>
        </p:nvSpPr>
        <p:spPr bwMode="auto">
          <a:xfrm>
            <a:off x="890588" y="1790700"/>
            <a:ext cx="13001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800" b="1" u="sng">
                <a:latin typeface="+mj-lt"/>
              </a:rPr>
              <a:t>Variance</a:t>
            </a:r>
          </a:p>
        </p:txBody>
      </p:sp>
      <p:sp>
        <p:nvSpPr>
          <p:cNvPr id="49156" name="Text Box 4"/>
          <p:cNvSpPr txBox="1">
            <a:spLocks noChangeArrowheads="1"/>
          </p:cNvSpPr>
          <p:nvPr/>
        </p:nvSpPr>
        <p:spPr bwMode="auto">
          <a:xfrm>
            <a:off x="2390775" y="1809750"/>
            <a:ext cx="25527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800" b="1" u="sng">
                <a:latin typeface="+mj-lt"/>
              </a:rPr>
              <a:t>When Calculated</a:t>
            </a:r>
          </a:p>
        </p:txBody>
      </p:sp>
      <p:sp>
        <p:nvSpPr>
          <p:cNvPr id="49157" name="Text Box 5"/>
          <p:cNvSpPr txBox="1">
            <a:spLocks noChangeArrowheads="1"/>
          </p:cNvSpPr>
          <p:nvPr/>
        </p:nvSpPr>
        <p:spPr bwMode="auto">
          <a:xfrm>
            <a:off x="863600" y="2162175"/>
            <a:ext cx="13081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600" b="1">
                <a:latin typeface="+mj-lt"/>
              </a:rPr>
              <a:t>Labor Rate</a:t>
            </a:r>
          </a:p>
        </p:txBody>
      </p:sp>
      <p:sp>
        <p:nvSpPr>
          <p:cNvPr id="49158" name="Text Box 6"/>
          <p:cNvSpPr txBox="1">
            <a:spLocks noChangeArrowheads="1"/>
          </p:cNvSpPr>
          <p:nvPr/>
        </p:nvSpPr>
        <p:spPr bwMode="auto">
          <a:xfrm>
            <a:off x="2276475" y="2176463"/>
            <a:ext cx="3419475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</a:tabLst>
            </a:pPr>
            <a:r>
              <a:rPr lang="en-US" sz="1400" dirty="0">
                <a:latin typeface="+mj-lt"/>
              </a:rPr>
              <a:t>SFC feedback (16.20.1), (16.20.2), (16.20.3)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400" dirty="0">
                <a:latin typeface="+mj-lt"/>
              </a:rPr>
              <a:t> Can be deferred until WO 	Receipt (16.11)/(16.12) based on    	WO Accounting Control setting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400" dirty="0">
                <a:latin typeface="+mj-lt"/>
              </a:rPr>
              <a:t> Labor and burden rate	variances calculated only if actual pay rates have been set up in 	(14.13.21)</a:t>
            </a:r>
          </a:p>
        </p:txBody>
      </p:sp>
      <p:sp>
        <p:nvSpPr>
          <p:cNvPr id="49159" name="Text Box 7"/>
          <p:cNvSpPr txBox="1">
            <a:spLocks noChangeArrowheads="1"/>
          </p:cNvSpPr>
          <p:nvPr/>
        </p:nvSpPr>
        <p:spPr bwMode="auto">
          <a:xfrm>
            <a:off x="5600700" y="1809750"/>
            <a:ext cx="25527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800" b="1" u="sng">
                <a:latin typeface="+mj-lt"/>
              </a:rPr>
              <a:t>Cause</a:t>
            </a:r>
          </a:p>
        </p:txBody>
      </p:sp>
      <p:sp>
        <p:nvSpPr>
          <p:cNvPr id="49160" name="Text Box 8"/>
          <p:cNvSpPr txBox="1">
            <a:spLocks noChangeArrowheads="1"/>
          </p:cNvSpPr>
          <p:nvPr/>
        </p:nvSpPr>
        <p:spPr bwMode="auto">
          <a:xfrm>
            <a:off x="5734050" y="2166938"/>
            <a:ext cx="3152775" cy="1708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</a:tabLst>
            </a:pPr>
            <a:r>
              <a:rPr lang="en-US" sz="1400">
                <a:latin typeface="+mj-lt"/>
              </a:rPr>
              <a:t>Difference between actual employee pay rate and WC pay rate standard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400">
                <a:latin typeface="+mj-lt"/>
              </a:rPr>
              <a:t> View employee pay rate in 	Actual Pay Rate Maint (14.13.21) 	or Employee Maint (29.15.1); 	view WC rate in WC Maint (14.5)</a:t>
            </a:r>
          </a:p>
        </p:txBody>
      </p:sp>
      <p:sp>
        <p:nvSpPr>
          <p:cNvPr id="49161" name="Text Box 9"/>
          <p:cNvSpPr txBox="1">
            <a:spLocks noChangeArrowheads="1"/>
          </p:cNvSpPr>
          <p:nvPr/>
        </p:nvSpPr>
        <p:spPr bwMode="auto">
          <a:xfrm>
            <a:off x="2327275" y="4506913"/>
            <a:ext cx="5715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400" i="1">
                <a:latin typeface="+mj-lt"/>
              </a:rPr>
              <a:t>[(Act Set-Up Rate - Std Set-Up Rate) x Act Set-Up Hrs] + </a:t>
            </a:r>
            <a:br>
              <a:rPr lang="en-US" sz="1400" i="1">
                <a:latin typeface="+mj-lt"/>
              </a:rPr>
            </a:br>
            <a:r>
              <a:rPr lang="en-US" sz="1400" i="1">
                <a:latin typeface="+mj-lt"/>
              </a:rPr>
              <a:t>[(Act Run Rate - Std Run Rate) x Act Run Hrs]</a:t>
            </a:r>
          </a:p>
        </p:txBody>
      </p:sp>
      <p:sp>
        <p:nvSpPr>
          <p:cNvPr id="49162" name="Text Box 10"/>
          <p:cNvSpPr txBox="1">
            <a:spLocks noChangeArrowheads="1"/>
          </p:cNvSpPr>
          <p:nvPr/>
        </p:nvSpPr>
        <p:spPr bwMode="auto">
          <a:xfrm>
            <a:off x="1044575" y="4479925"/>
            <a:ext cx="11239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600" i="1">
                <a:latin typeface="+mj-lt"/>
              </a:rPr>
              <a:t>Formula</a:t>
            </a:r>
            <a:endParaRPr lang="en-US" sz="1600" b="1">
              <a:latin typeface="+mj-lt"/>
            </a:endParaRPr>
          </a:p>
        </p:txBody>
      </p:sp>
      <p:sp>
        <p:nvSpPr>
          <p:cNvPr id="49164" name="Rectangle 12"/>
          <p:cNvSpPr>
            <a:spLocks noChangeArrowheads="1"/>
          </p:cNvSpPr>
          <p:nvPr/>
        </p:nvSpPr>
        <p:spPr bwMode="auto">
          <a:xfrm>
            <a:off x="744538" y="1187450"/>
            <a:ext cx="7772400" cy="61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>
              <a:lnSpc>
                <a:spcPct val="90000"/>
              </a:lnSpc>
            </a:pPr>
            <a:r>
              <a:rPr lang="en-US" sz="1400" b="1" u="sng">
                <a:solidFill>
                  <a:srgbClr val="5A87C6"/>
                </a:solidFill>
                <a:latin typeface="+mj-lt"/>
              </a:rPr>
              <a:t>Manufacturing-Related Variances</a:t>
            </a:r>
            <a:endParaRPr lang="en-US" sz="1400">
              <a:solidFill>
                <a:srgbClr val="5A87C6"/>
              </a:solidFill>
              <a:latin typeface="+mj-lt"/>
            </a:endParaRPr>
          </a:p>
        </p:txBody>
      </p:sp>
      <p:sp>
        <p:nvSpPr>
          <p:cNvPr id="49165" name="Text Box 13"/>
          <p:cNvSpPr txBox="1">
            <a:spLocks noChangeArrowheads="1"/>
          </p:cNvSpPr>
          <p:nvPr/>
        </p:nvSpPr>
        <p:spPr bwMode="auto">
          <a:xfrm>
            <a:off x="2400300" y="5165725"/>
            <a:ext cx="53054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400" i="1">
                <a:latin typeface="+mj-lt"/>
              </a:rPr>
              <a:t>Work Order Cost Report (16.3.4)</a:t>
            </a:r>
          </a:p>
        </p:txBody>
      </p:sp>
      <p:sp>
        <p:nvSpPr>
          <p:cNvPr id="49166" name="Text Box 14"/>
          <p:cNvSpPr txBox="1">
            <a:spLocks noChangeArrowheads="1"/>
          </p:cNvSpPr>
          <p:nvPr/>
        </p:nvSpPr>
        <p:spPr bwMode="auto">
          <a:xfrm>
            <a:off x="342900" y="5138738"/>
            <a:ext cx="18240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600" i="1">
                <a:latin typeface="+mj-lt"/>
              </a:rPr>
              <a:t>View in Report</a:t>
            </a:r>
            <a:endParaRPr lang="en-US" sz="1600" b="1">
              <a:latin typeface="+mj-lt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3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Labor Burden Rate Variances</a:t>
            </a:r>
          </a:p>
        </p:txBody>
      </p:sp>
      <p:sp>
        <p:nvSpPr>
          <p:cNvPr id="50178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PC-WO-370</a:t>
            </a:r>
          </a:p>
        </p:txBody>
      </p:sp>
      <p:sp>
        <p:nvSpPr>
          <p:cNvPr id="50179" name="Text Box 3"/>
          <p:cNvSpPr txBox="1">
            <a:spLocks noChangeArrowheads="1"/>
          </p:cNvSpPr>
          <p:nvPr/>
        </p:nvSpPr>
        <p:spPr bwMode="auto">
          <a:xfrm>
            <a:off x="1052513" y="1282700"/>
            <a:ext cx="13001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800" b="1" u="sng">
                <a:latin typeface="+mj-lt"/>
              </a:rPr>
              <a:t>Variance</a:t>
            </a:r>
          </a:p>
        </p:txBody>
      </p:sp>
      <p:sp>
        <p:nvSpPr>
          <p:cNvPr id="50180" name="Text Box 4"/>
          <p:cNvSpPr txBox="1">
            <a:spLocks noChangeArrowheads="1"/>
          </p:cNvSpPr>
          <p:nvPr/>
        </p:nvSpPr>
        <p:spPr bwMode="auto">
          <a:xfrm>
            <a:off x="2581275" y="1276350"/>
            <a:ext cx="25527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800" b="1" u="sng">
                <a:latin typeface="+mj-lt"/>
              </a:rPr>
              <a:t>When Calculated</a:t>
            </a:r>
          </a:p>
        </p:txBody>
      </p:sp>
      <p:sp>
        <p:nvSpPr>
          <p:cNvPr id="50181" name="Text Box 5"/>
          <p:cNvSpPr txBox="1">
            <a:spLocks noChangeArrowheads="1"/>
          </p:cNvSpPr>
          <p:nvPr/>
        </p:nvSpPr>
        <p:spPr bwMode="auto">
          <a:xfrm>
            <a:off x="5857875" y="1276350"/>
            <a:ext cx="25527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800" b="1" u="sng" dirty="0">
                <a:latin typeface="+mj-lt"/>
              </a:rPr>
              <a:t>Cause</a:t>
            </a:r>
          </a:p>
        </p:txBody>
      </p:sp>
      <p:sp>
        <p:nvSpPr>
          <p:cNvPr id="50182" name="Text Box 6"/>
          <p:cNvSpPr txBox="1">
            <a:spLocks noChangeArrowheads="1"/>
          </p:cNvSpPr>
          <p:nvPr/>
        </p:nvSpPr>
        <p:spPr bwMode="auto">
          <a:xfrm>
            <a:off x="2589213" y="2955925"/>
            <a:ext cx="5537200" cy="289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435100" algn="l"/>
              </a:tabLst>
            </a:pPr>
            <a:r>
              <a:rPr lang="en-US" sz="1400" i="1" dirty="0">
                <a:latin typeface="+mj-lt"/>
              </a:rPr>
              <a:t>[(Act Set-Up </a:t>
            </a:r>
            <a:r>
              <a:rPr lang="en-US" sz="1400" i="1" dirty="0" err="1">
                <a:latin typeface="+mj-lt"/>
              </a:rPr>
              <a:t>Bdn</a:t>
            </a:r>
            <a:r>
              <a:rPr lang="en-US" sz="1400" i="1" dirty="0">
                <a:latin typeface="+mj-lt"/>
              </a:rPr>
              <a:t> - Std Set-Up </a:t>
            </a:r>
            <a:r>
              <a:rPr lang="en-US" sz="1400" i="1" dirty="0" err="1">
                <a:latin typeface="+mj-lt"/>
              </a:rPr>
              <a:t>Bdn</a:t>
            </a:r>
            <a:r>
              <a:rPr lang="en-US" sz="1400" i="1" dirty="0">
                <a:latin typeface="+mj-lt"/>
              </a:rPr>
              <a:t>) x Act Set-Up Hrs] + </a:t>
            </a:r>
            <a:br>
              <a:rPr lang="en-US" sz="1400" i="1" dirty="0">
                <a:latin typeface="+mj-lt"/>
              </a:rPr>
            </a:br>
            <a:r>
              <a:rPr lang="en-US" sz="1400" i="1" dirty="0">
                <a:latin typeface="+mj-lt"/>
              </a:rPr>
              <a:t>[(Act Run </a:t>
            </a:r>
            <a:r>
              <a:rPr lang="en-US" sz="1400" i="1" dirty="0" err="1">
                <a:latin typeface="+mj-lt"/>
              </a:rPr>
              <a:t>Bdn</a:t>
            </a:r>
            <a:r>
              <a:rPr lang="en-US" sz="1400" i="1" dirty="0">
                <a:latin typeface="+mj-lt"/>
              </a:rPr>
              <a:t> - Std Run </a:t>
            </a:r>
            <a:r>
              <a:rPr lang="en-US" sz="1400" i="1" dirty="0" err="1">
                <a:latin typeface="+mj-lt"/>
              </a:rPr>
              <a:t>Bdn</a:t>
            </a:r>
            <a:r>
              <a:rPr lang="en-US" sz="1400" i="1" dirty="0">
                <a:latin typeface="+mj-lt"/>
              </a:rPr>
              <a:t>) x Act Run Hrs]</a:t>
            </a:r>
            <a:br>
              <a:rPr lang="en-US" sz="1400" i="1" dirty="0">
                <a:latin typeface="+mj-lt"/>
              </a:rPr>
            </a:br>
            <a:r>
              <a:rPr lang="en-US" sz="1400" i="1" dirty="0">
                <a:latin typeface="+mj-lt"/>
              </a:rPr>
              <a:t/>
            </a:r>
            <a:br>
              <a:rPr lang="en-US" sz="1400" i="1" dirty="0">
                <a:latin typeface="+mj-lt"/>
              </a:rPr>
            </a:br>
            <a:r>
              <a:rPr lang="en-US" sz="1400" i="1" dirty="0">
                <a:latin typeface="+mj-lt"/>
              </a:rPr>
              <a:t>Where: </a:t>
            </a:r>
            <a:br>
              <a:rPr lang="en-US" sz="1400" i="1" dirty="0">
                <a:latin typeface="+mj-lt"/>
              </a:rPr>
            </a:br>
            <a:r>
              <a:rPr lang="en-US" sz="1400" i="1" dirty="0">
                <a:latin typeface="+mj-lt"/>
              </a:rPr>
              <a:t/>
            </a:r>
            <a:br>
              <a:rPr lang="en-US" sz="1400" i="1" dirty="0">
                <a:latin typeface="+mj-lt"/>
              </a:rPr>
            </a:br>
            <a:r>
              <a:rPr lang="en-US" sz="1400" i="1" dirty="0">
                <a:latin typeface="+mj-lt"/>
              </a:rPr>
              <a:t>Act Set-Up </a:t>
            </a:r>
            <a:r>
              <a:rPr lang="en-US" sz="1400" i="1" dirty="0" err="1">
                <a:latin typeface="+mj-lt"/>
              </a:rPr>
              <a:t>Bdn</a:t>
            </a:r>
            <a:r>
              <a:rPr lang="en-US" sz="1400" i="1" dirty="0">
                <a:latin typeface="+mj-lt"/>
              </a:rPr>
              <a:t> = 	(Act Set-Up Rate x </a:t>
            </a:r>
            <a:r>
              <a:rPr lang="en-US" sz="1400" i="1" dirty="0" err="1">
                <a:latin typeface="+mj-lt"/>
              </a:rPr>
              <a:t>Lbr</a:t>
            </a:r>
            <a:r>
              <a:rPr lang="en-US" sz="1400" i="1" dirty="0">
                <a:latin typeface="+mj-lt"/>
              </a:rPr>
              <a:t> </a:t>
            </a:r>
            <a:r>
              <a:rPr lang="en-US" sz="1400" i="1" dirty="0" err="1">
                <a:latin typeface="+mj-lt"/>
              </a:rPr>
              <a:t>Bdn</a:t>
            </a:r>
            <a:r>
              <a:rPr lang="en-US" sz="1400" i="1" dirty="0">
                <a:latin typeface="+mj-lt"/>
              </a:rPr>
              <a:t>%) + </a:t>
            </a:r>
            <a:br>
              <a:rPr lang="en-US" sz="1400" i="1" dirty="0">
                <a:latin typeface="+mj-lt"/>
              </a:rPr>
            </a:br>
            <a:r>
              <a:rPr lang="en-US" sz="1400" i="1" dirty="0">
                <a:latin typeface="+mj-lt"/>
              </a:rPr>
              <a:t>	</a:t>
            </a:r>
            <a:r>
              <a:rPr lang="en-US" sz="1400" i="1" dirty="0" err="1">
                <a:latin typeface="+mj-lt"/>
              </a:rPr>
              <a:t>Lbr</a:t>
            </a:r>
            <a:r>
              <a:rPr lang="en-US" sz="1400" i="1" dirty="0">
                <a:latin typeface="+mj-lt"/>
              </a:rPr>
              <a:t> </a:t>
            </a:r>
            <a:r>
              <a:rPr lang="en-US" sz="1400" i="1" dirty="0" err="1">
                <a:latin typeface="+mj-lt"/>
              </a:rPr>
              <a:t>Bdn</a:t>
            </a:r>
            <a:r>
              <a:rPr lang="en-US" sz="1400" i="1" dirty="0">
                <a:latin typeface="+mj-lt"/>
              </a:rPr>
              <a:t> Rate + (Mach </a:t>
            </a:r>
            <a:r>
              <a:rPr lang="en-US" sz="1400" i="1" dirty="0" err="1">
                <a:latin typeface="+mj-lt"/>
              </a:rPr>
              <a:t>Bdn</a:t>
            </a:r>
            <a:r>
              <a:rPr lang="en-US" sz="1400" i="1" dirty="0">
                <a:latin typeface="+mj-lt"/>
              </a:rPr>
              <a:t> Rate x Mach/Op)</a:t>
            </a:r>
            <a:br>
              <a:rPr lang="en-US" sz="1400" i="1" dirty="0">
                <a:latin typeface="+mj-lt"/>
              </a:rPr>
            </a:br>
            <a:r>
              <a:rPr lang="en-US" sz="1400" i="1" dirty="0">
                <a:latin typeface="+mj-lt"/>
              </a:rPr>
              <a:t>Std Set-Up </a:t>
            </a:r>
            <a:r>
              <a:rPr lang="en-US" sz="1400" i="1" dirty="0" err="1">
                <a:latin typeface="+mj-lt"/>
              </a:rPr>
              <a:t>Bdn</a:t>
            </a:r>
            <a:r>
              <a:rPr lang="en-US" sz="1400" i="1" dirty="0">
                <a:latin typeface="+mj-lt"/>
              </a:rPr>
              <a:t> = (Std Set-Up Rate x </a:t>
            </a:r>
            <a:r>
              <a:rPr lang="en-US" sz="1400" i="1" dirty="0" err="1">
                <a:latin typeface="+mj-lt"/>
              </a:rPr>
              <a:t>Lbr</a:t>
            </a:r>
            <a:r>
              <a:rPr lang="en-US" sz="1400" i="1" dirty="0">
                <a:latin typeface="+mj-lt"/>
              </a:rPr>
              <a:t> </a:t>
            </a:r>
            <a:r>
              <a:rPr lang="en-US" sz="1400" i="1" dirty="0" err="1">
                <a:latin typeface="+mj-lt"/>
              </a:rPr>
              <a:t>Bdn</a:t>
            </a:r>
            <a:r>
              <a:rPr lang="en-US" sz="1400" i="1" dirty="0">
                <a:latin typeface="+mj-lt"/>
              </a:rPr>
              <a:t>%) + </a:t>
            </a:r>
            <a:br>
              <a:rPr lang="en-US" sz="1400" i="1" dirty="0">
                <a:latin typeface="+mj-lt"/>
              </a:rPr>
            </a:br>
            <a:r>
              <a:rPr lang="en-US" sz="1400" i="1" dirty="0">
                <a:latin typeface="+mj-lt"/>
              </a:rPr>
              <a:t>	</a:t>
            </a:r>
            <a:r>
              <a:rPr lang="en-US" sz="1400" i="1" dirty="0" err="1">
                <a:latin typeface="+mj-lt"/>
              </a:rPr>
              <a:t>Lbr</a:t>
            </a:r>
            <a:r>
              <a:rPr lang="en-US" sz="1400" i="1" dirty="0">
                <a:latin typeface="+mj-lt"/>
              </a:rPr>
              <a:t> </a:t>
            </a:r>
            <a:r>
              <a:rPr lang="en-US" sz="1400" i="1" dirty="0" err="1">
                <a:latin typeface="+mj-lt"/>
              </a:rPr>
              <a:t>Bdn</a:t>
            </a:r>
            <a:r>
              <a:rPr lang="en-US" sz="1400" i="1" dirty="0">
                <a:latin typeface="+mj-lt"/>
              </a:rPr>
              <a:t> Rate + (Mach </a:t>
            </a:r>
            <a:r>
              <a:rPr lang="en-US" sz="1400" i="1" dirty="0" err="1">
                <a:latin typeface="+mj-lt"/>
              </a:rPr>
              <a:t>Bdn</a:t>
            </a:r>
            <a:r>
              <a:rPr lang="en-US" sz="1400" i="1" dirty="0">
                <a:latin typeface="+mj-lt"/>
              </a:rPr>
              <a:t> Rate x Mach/Op)</a:t>
            </a:r>
            <a:br>
              <a:rPr lang="en-US" sz="1400" i="1" dirty="0">
                <a:latin typeface="+mj-lt"/>
              </a:rPr>
            </a:br>
            <a:r>
              <a:rPr lang="en-US" sz="1400" i="1" dirty="0">
                <a:latin typeface="+mj-lt"/>
              </a:rPr>
              <a:t>Act Run </a:t>
            </a:r>
            <a:r>
              <a:rPr lang="en-US" sz="1400" i="1" dirty="0" err="1">
                <a:latin typeface="+mj-lt"/>
              </a:rPr>
              <a:t>Bdn</a:t>
            </a:r>
            <a:r>
              <a:rPr lang="en-US" sz="1400" i="1" dirty="0">
                <a:latin typeface="+mj-lt"/>
              </a:rPr>
              <a:t> = 	(Act Run Rate x </a:t>
            </a:r>
            <a:r>
              <a:rPr lang="en-US" sz="1400" i="1" dirty="0" err="1">
                <a:latin typeface="+mj-lt"/>
              </a:rPr>
              <a:t>Lbr</a:t>
            </a:r>
            <a:r>
              <a:rPr lang="en-US" sz="1400" i="1" dirty="0">
                <a:latin typeface="+mj-lt"/>
              </a:rPr>
              <a:t> </a:t>
            </a:r>
            <a:r>
              <a:rPr lang="en-US" sz="1400" i="1" dirty="0" err="1">
                <a:latin typeface="+mj-lt"/>
              </a:rPr>
              <a:t>Bdn</a:t>
            </a:r>
            <a:r>
              <a:rPr lang="en-US" sz="1400" i="1" dirty="0">
                <a:latin typeface="+mj-lt"/>
              </a:rPr>
              <a:t>%) + </a:t>
            </a:r>
            <a:br>
              <a:rPr lang="en-US" sz="1400" i="1" dirty="0">
                <a:latin typeface="+mj-lt"/>
              </a:rPr>
            </a:br>
            <a:r>
              <a:rPr lang="en-US" sz="1400" i="1" dirty="0">
                <a:latin typeface="+mj-lt"/>
              </a:rPr>
              <a:t>	</a:t>
            </a:r>
            <a:r>
              <a:rPr lang="en-US" sz="1400" i="1" dirty="0" err="1">
                <a:latin typeface="+mj-lt"/>
              </a:rPr>
              <a:t>Lbr</a:t>
            </a:r>
            <a:r>
              <a:rPr lang="en-US" sz="1400" i="1" dirty="0">
                <a:latin typeface="+mj-lt"/>
              </a:rPr>
              <a:t> </a:t>
            </a:r>
            <a:r>
              <a:rPr lang="en-US" sz="1400" i="1" dirty="0" err="1">
                <a:latin typeface="+mj-lt"/>
              </a:rPr>
              <a:t>Bdn</a:t>
            </a:r>
            <a:r>
              <a:rPr lang="en-US" sz="1400" i="1" dirty="0">
                <a:latin typeface="+mj-lt"/>
              </a:rPr>
              <a:t> Rate + Mach </a:t>
            </a:r>
            <a:r>
              <a:rPr lang="en-US" sz="1400" i="1" dirty="0" err="1">
                <a:latin typeface="+mj-lt"/>
              </a:rPr>
              <a:t>Bdn</a:t>
            </a:r>
            <a:r>
              <a:rPr lang="en-US" sz="1400" i="1" dirty="0">
                <a:latin typeface="+mj-lt"/>
              </a:rPr>
              <a:t> Rate</a:t>
            </a:r>
            <a:br>
              <a:rPr lang="en-US" sz="1400" i="1" dirty="0">
                <a:latin typeface="+mj-lt"/>
              </a:rPr>
            </a:br>
            <a:r>
              <a:rPr lang="en-US" sz="1400" i="1" dirty="0">
                <a:latin typeface="+mj-lt"/>
              </a:rPr>
              <a:t>Std Run </a:t>
            </a:r>
            <a:r>
              <a:rPr lang="en-US" sz="1400" i="1" dirty="0" err="1">
                <a:latin typeface="+mj-lt"/>
              </a:rPr>
              <a:t>Bdn</a:t>
            </a:r>
            <a:r>
              <a:rPr lang="en-US" sz="1400" i="1" dirty="0">
                <a:latin typeface="+mj-lt"/>
              </a:rPr>
              <a:t> = 	(Std Run Rate x </a:t>
            </a:r>
            <a:r>
              <a:rPr lang="en-US" sz="1400" i="1" dirty="0" err="1">
                <a:latin typeface="+mj-lt"/>
              </a:rPr>
              <a:t>Lbr</a:t>
            </a:r>
            <a:r>
              <a:rPr lang="en-US" sz="1400" i="1" dirty="0">
                <a:latin typeface="+mj-lt"/>
              </a:rPr>
              <a:t> </a:t>
            </a:r>
            <a:r>
              <a:rPr lang="en-US" sz="1400" i="1" dirty="0" err="1">
                <a:latin typeface="+mj-lt"/>
              </a:rPr>
              <a:t>Bdn</a:t>
            </a:r>
            <a:r>
              <a:rPr lang="en-US" sz="1400" i="1" dirty="0">
                <a:latin typeface="+mj-lt"/>
              </a:rPr>
              <a:t>%) + </a:t>
            </a:r>
            <a:br>
              <a:rPr lang="en-US" sz="1400" i="1" dirty="0">
                <a:latin typeface="+mj-lt"/>
              </a:rPr>
            </a:br>
            <a:r>
              <a:rPr lang="en-US" sz="1400" i="1" dirty="0">
                <a:latin typeface="+mj-lt"/>
              </a:rPr>
              <a:t>	</a:t>
            </a:r>
            <a:r>
              <a:rPr lang="en-US" sz="1400" i="1" dirty="0" err="1">
                <a:latin typeface="+mj-lt"/>
              </a:rPr>
              <a:t>Lbr</a:t>
            </a:r>
            <a:r>
              <a:rPr lang="en-US" sz="1400" i="1" dirty="0">
                <a:latin typeface="+mj-lt"/>
              </a:rPr>
              <a:t> </a:t>
            </a:r>
            <a:r>
              <a:rPr lang="en-US" sz="1400" i="1" dirty="0" err="1">
                <a:latin typeface="+mj-lt"/>
              </a:rPr>
              <a:t>Bdn</a:t>
            </a:r>
            <a:r>
              <a:rPr lang="en-US" sz="1400" i="1" dirty="0">
                <a:latin typeface="+mj-lt"/>
              </a:rPr>
              <a:t> Rate + Mach </a:t>
            </a:r>
            <a:r>
              <a:rPr lang="en-US" sz="1400" i="1" dirty="0" err="1">
                <a:latin typeface="+mj-lt"/>
              </a:rPr>
              <a:t>Bdn</a:t>
            </a:r>
            <a:r>
              <a:rPr lang="en-US" sz="1400" i="1" dirty="0">
                <a:latin typeface="+mj-lt"/>
              </a:rPr>
              <a:t> </a:t>
            </a:r>
            <a:endParaRPr lang="en-US" sz="1400" dirty="0">
              <a:latin typeface="+mj-lt"/>
            </a:endParaRPr>
          </a:p>
        </p:txBody>
      </p:sp>
      <p:sp>
        <p:nvSpPr>
          <p:cNvPr id="50184" name="Rectangle 8"/>
          <p:cNvSpPr>
            <a:spLocks noChangeArrowheads="1"/>
          </p:cNvSpPr>
          <p:nvPr/>
        </p:nvSpPr>
        <p:spPr bwMode="auto">
          <a:xfrm>
            <a:off x="868363" y="873125"/>
            <a:ext cx="7772400" cy="61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>
              <a:lnSpc>
                <a:spcPct val="90000"/>
              </a:lnSpc>
            </a:pPr>
            <a:r>
              <a:rPr lang="en-US" sz="1400" b="1" u="sng" dirty="0">
                <a:solidFill>
                  <a:srgbClr val="5A87C6"/>
                </a:solidFill>
                <a:latin typeface="+mj-lt"/>
              </a:rPr>
              <a:t>Manufacturing-Related Variances</a:t>
            </a:r>
            <a:endParaRPr lang="en-US" dirty="0">
              <a:solidFill>
                <a:srgbClr val="5A87C6"/>
              </a:solidFill>
              <a:latin typeface="+mj-lt"/>
            </a:endParaRPr>
          </a:p>
        </p:txBody>
      </p:sp>
      <p:sp>
        <p:nvSpPr>
          <p:cNvPr id="50185" name="Text Box 9"/>
          <p:cNvSpPr txBox="1">
            <a:spLocks noChangeArrowheads="1"/>
          </p:cNvSpPr>
          <p:nvPr/>
        </p:nvSpPr>
        <p:spPr bwMode="auto">
          <a:xfrm>
            <a:off x="263525" y="1660525"/>
            <a:ext cx="20701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600" b="1" dirty="0">
                <a:latin typeface="+mj-lt"/>
              </a:rPr>
              <a:t>Labor Burden Rate</a:t>
            </a:r>
          </a:p>
        </p:txBody>
      </p:sp>
      <p:sp>
        <p:nvSpPr>
          <p:cNvPr id="50186" name="Text Box 10"/>
          <p:cNvSpPr txBox="1">
            <a:spLocks noChangeArrowheads="1"/>
          </p:cNvSpPr>
          <p:nvPr/>
        </p:nvSpPr>
        <p:spPr bwMode="auto">
          <a:xfrm>
            <a:off x="5838825" y="1658938"/>
            <a:ext cx="2914650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</a:tabLst>
            </a:pPr>
            <a:r>
              <a:rPr lang="en-US" sz="1400" dirty="0">
                <a:latin typeface="+mj-lt"/>
              </a:rPr>
              <a:t>Equivalent to labor rate variance with burden rates factored in; calculated if burden rate has also been calculated as a % of </a:t>
            </a:r>
            <a:r>
              <a:rPr lang="en-US" sz="1400" dirty="0" err="1">
                <a:latin typeface="+mj-lt"/>
              </a:rPr>
              <a:t>lbr</a:t>
            </a:r>
            <a:r>
              <a:rPr lang="en-US" sz="1400" dirty="0">
                <a:latin typeface="+mj-lt"/>
              </a:rPr>
              <a:t> cost</a:t>
            </a:r>
          </a:p>
        </p:txBody>
      </p:sp>
      <p:sp>
        <p:nvSpPr>
          <p:cNvPr id="50187" name="Text Box 11"/>
          <p:cNvSpPr txBox="1">
            <a:spLocks noChangeArrowheads="1"/>
          </p:cNvSpPr>
          <p:nvPr/>
        </p:nvSpPr>
        <p:spPr bwMode="auto">
          <a:xfrm>
            <a:off x="2581275" y="1660525"/>
            <a:ext cx="3276600" cy="1277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</a:tabLst>
            </a:pPr>
            <a:r>
              <a:rPr lang="en-US" sz="1400" dirty="0">
                <a:latin typeface="+mj-lt"/>
              </a:rPr>
              <a:t>SFC feedback (16.20.1), (16.20.2), (16.20.3)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400" dirty="0">
                <a:latin typeface="+mj-lt"/>
              </a:rPr>
              <a:t> Can be deferred until WO 	Receipt (16.11)/(16.12), based on 	WO Accounting Control setting</a:t>
            </a:r>
          </a:p>
        </p:txBody>
      </p:sp>
      <p:sp>
        <p:nvSpPr>
          <p:cNvPr id="50188" name="Text Box 12"/>
          <p:cNvSpPr txBox="1">
            <a:spLocks noChangeArrowheads="1"/>
          </p:cNvSpPr>
          <p:nvPr/>
        </p:nvSpPr>
        <p:spPr bwMode="auto">
          <a:xfrm>
            <a:off x="1001713" y="2944813"/>
            <a:ext cx="13144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600" i="1" dirty="0">
                <a:latin typeface="+mj-lt"/>
              </a:rPr>
              <a:t>Formula</a:t>
            </a:r>
            <a:endParaRPr lang="en-US" sz="1600" b="1" dirty="0">
              <a:latin typeface="+mj-lt"/>
            </a:endParaRPr>
          </a:p>
        </p:txBody>
      </p:sp>
      <p:sp>
        <p:nvSpPr>
          <p:cNvPr id="50189" name="Text Box 13"/>
          <p:cNvSpPr txBox="1">
            <a:spLocks noChangeArrowheads="1"/>
          </p:cNvSpPr>
          <p:nvPr/>
        </p:nvSpPr>
        <p:spPr bwMode="auto">
          <a:xfrm>
            <a:off x="2590800" y="5857875"/>
            <a:ext cx="53054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400" i="1" dirty="0">
                <a:latin typeface="+mj-lt"/>
              </a:rPr>
              <a:t>Work Order Cost Report  (16.3.4)</a:t>
            </a:r>
          </a:p>
        </p:txBody>
      </p:sp>
      <p:sp>
        <p:nvSpPr>
          <p:cNvPr id="50190" name="Text Box 14"/>
          <p:cNvSpPr txBox="1">
            <a:spLocks noChangeArrowheads="1"/>
          </p:cNvSpPr>
          <p:nvPr/>
        </p:nvSpPr>
        <p:spPr bwMode="auto">
          <a:xfrm>
            <a:off x="495300" y="5821363"/>
            <a:ext cx="18240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600" i="1" dirty="0">
                <a:latin typeface="+mj-lt"/>
              </a:rPr>
              <a:t>View in Report</a:t>
            </a:r>
            <a:endParaRPr lang="en-US" sz="1600" b="1" dirty="0">
              <a:latin typeface="+mj-lt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1" name="Rectangle 1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Labor Usage Variances</a:t>
            </a:r>
          </a:p>
        </p:txBody>
      </p:sp>
      <p:sp>
        <p:nvSpPr>
          <p:cNvPr id="5120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PC-WO-380</a:t>
            </a:r>
          </a:p>
        </p:txBody>
      </p:sp>
      <p:sp>
        <p:nvSpPr>
          <p:cNvPr id="51203" name="Text Box 3"/>
          <p:cNvSpPr txBox="1">
            <a:spLocks noChangeArrowheads="1"/>
          </p:cNvSpPr>
          <p:nvPr/>
        </p:nvSpPr>
        <p:spPr bwMode="auto">
          <a:xfrm>
            <a:off x="1123135" y="1638300"/>
            <a:ext cx="141051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800" b="1" u="sng" dirty="0">
                <a:latin typeface="+mj-lt"/>
              </a:rPr>
              <a:t>Variance</a:t>
            </a:r>
          </a:p>
        </p:txBody>
      </p:sp>
      <p:sp>
        <p:nvSpPr>
          <p:cNvPr id="51204" name="Text Box 4"/>
          <p:cNvSpPr txBox="1">
            <a:spLocks noChangeArrowheads="1"/>
          </p:cNvSpPr>
          <p:nvPr/>
        </p:nvSpPr>
        <p:spPr bwMode="auto">
          <a:xfrm>
            <a:off x="2733675" y="1638300"/>
            <a:ext cx="25527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800" b="1" u="sng" dirty="0">
                <a:latin typeface="+mj-lt"/>
              </a:rPr>
              <a:t>When Calculated</a:t>
            </a:r>
          </a:p>
        </p:txBody>
      </p:sp>
      <p:sp>
        <p:nvSpPr>
          <p:cNvPr id="51205" name="Text Box 5"/>
          <p:cNvSpPr txBox="1">
            <a:spLocks noChangeArrowheads="1"/>
          </p:cNvSpPr>
          <p:nvPr/>
        </p:nvSpPr>
        <p:spPr bwMode="auto">
          <a:xfrm>
            <a:off x="5867400" y="1638300"/>
            <a:ext cx="25527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800" b="1" u="sng" dirty="0">
                <a:latin typeface="+mj-lt"/>
              </a:rPr>
              <a:t>Cause</a:t>
            </a:r>
          </a:p>
        </p:txBody>
      </p:sp>
      <p:sp>
        <p:nvSpPr>
          <p:cNvPr id="51206" name="Text Box 6"/>
          <p:cNvSpPr txBox="1">
            <a:spLocks noChangeArrowheads="1"/>
          </p:cNvSpPr>
          <p:nvPr/>
        </p:nvSpPr>
        <p:spPr bwMode="auto">
          <a:xfrm>
            <a:off x="809625" y="1960563"/>
            <a:ext cx="1724024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600" b="1" dirty="0">
                <a:latin typeface="+mj-lt"/>
              </a:rPr>
              <a:t>Labor Usage</a:t>
            </a:r>
          </a:p>
        </p:txBody>
      </p:sp>
      <p:sp>
        <p:nvSpPr>
          <p:cNvPr id="51207" name="Text Box 7"/>
          <p:cNvSpPr txBox="1">
            <a:spLocks noChangeArrowheads="1"/>
          </p:cNvSpPr>
          <p:nvPr/>
        </p:nvSpPr>
        <p:spPr bwMode="auto">
          <a:xfrm>
            <a:off x="2733675" y="1960563"/>
            <a:ext cx="2924175" cy="14927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</a:tabLst>
            </a:pPr>
            <a:r>
              <a:rPr lang="en-US" sz="1400" dirty="0">
                <a:latin typeface="+mj-lt"/>
              </a:rPr>
              <a:t>SFC feedback (16.20.1, 16.20.2, 16.20.3</a:t>
            </a:r>
          </a:p>
          <a:p>
            <a:pPr algn="l" eaLnBrk="0" hangingPunct="0">
              <a:spcBef>
                <a:spcPct val="50000"/>
              </a:spcBef>
              <a:tabLst>
                <a:tab pos="114300" algn="l"/>
              </a:tabLst>
            </a:pPr>
            <a:r>
              <a:rPr lang="en-US" sz="1400" dirty="0">
                <a:latin typeface="+mj-lt"/>
              </a:rPr>
              <a:t> Can be deferred until WO 	Receipt (16.11)/(16.12), 	based on WO Accounting Control   setting</a:t>
            </a:r>
          </a:p>
        </p:txBody>
      </p:sp>
      <p:sp>
        <p:nvSpPr>
          <p:cNvPr id="51208" name="Text Box 8"/>
          <p:cNvSpPr txBox="1">
            <a:spLocks noChangeArrowheads="1"/>
          </p:cNvSpPr>
          <p:nvPr/>
        </p:nvSpPr>
        <p:spPr bwMode="auto">
          <a:xfrm>
            <a:off x="5867400" y="1960563"/>
            <a:ext cx="2847975" cy="1923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</a:tabLst>
            </a:pPr>
            <a:r>
              <a:rPr lang="en-US" sz="1400" dirty="0">
                <a:latin typeface="+mj-lt"/>
              </a:rPr>
              <a:t>Difference between actual </a:t>
            </a:r>
            <a:r>
              <a:rPr lang="en-US" sz="1400" dirty="0" err="1">
                <a:latin typeface="+mj-lt"/>
              </a:rPr>
              <a:t>lbr</a:t>
            </a:r>
            <a:r>
              <a:rPr lang="en-US" sz="1400" dirty="0">
                <a:latin typeface="+mj-lt"/>
              </a:rPr>
              <a:t> hrs reported and the std time that should have been required to complete the quantity received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400" dirty="0">
                <a:latin typeface="+mj-lt"/>
              </a:rPr>
              <a:t> View both actual and earned </a:t>
            </a:r>
            <a:r>
              <a:rPr lang="en-US" sz="1400" dirty="0" smtClean="0">
                <a:latin typeface="+mj-lt"/>
              </a:rPr>
              <a:t> hours </a:t>
            </a:r>
            <a:r>
              <a:rPr lang="en-US" sz="1400" dirty="0">
                <a:latin typeface="+mj-lt"/>
              </a:rPr>
              <a:t>in WO </a:t>
            </a:r>
            <a:r>
              <a:rPr lang="en-US" sz="1400" dirty="0" smtClean="0">
                <a:latin typeface="+mj-lt"/>
              </a:rPr>
              <a:t>Routing Maintenance </a:t>
            </a:r>
            <a:r>
              <a:rPr lang="en-US" sz="1400" dirty="0">
                <a:latin typeface="+mj-lt"/>
              </a:rPr>
              <a:t>(16.13.13)</a:t>
            </a:r>
          </a:p>
        </p:txBody>
      </p:sp>
      <p:sp>
        <p:nvSpPr>
          <p:cNvPr id="51209" name="Text Box 9"/>
          <p:cNvSpPr txBox="1">
            <a:spLocks noChangeArrowheads="1"/>
          </p:cNvSpPr>
          <p:nvPr/>
        </p:nvSpPr>
        <p:spPr bwMode="auto">
          <a:xfrm>
            <a:off x="2733675" y="4010025"/>
            <a:ext cx="5829300" cy="8463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400" i="1" dirty="0">
                <a:latin typeface="+mj-lt"/>
              </a:rPr>
              <a:t>[(Act Set-up Hrs - Std Set-up Hrs) x Std Set-Up Rate] +</a:t>
            </a:r>
            <a:br>
              <a:rPr lang="en-US" sz="1400" i="1" dirty="0">
                <a:latin typeface="+mj-lt"/>
              </a:rPr>
            </a:br>
            <a:r>
              <a:rPr lang="en-US" sz="1400" i="1" dirty="0">
                <a:latin typeface="+mj-lt"/>
              </a:rPr>
              <a:t>[(Act Run Hrs - Std Run Hrs) x Std </a:t>
            </a:r>
            <a:r>
              <a:rPr lang="en-US" sz="1400" i="1" dirty="0" err="1">
                <a:latin typeface="+mj-lt"/>
              </a:rPr>
              <a:t>Lbr</a:t>
            </a:r>
            <a:r>
              <a:rPr lang="en-US" sz="1400" i="1" dirty="0">
                <a:latin typeface="+mj-lt"/>
              </a:rPr>
              <a:t> Rate]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1400" i="1" dirty="0">
                <a:latin typeface="+mj-lt"/>
              </a:rPr>
              <a:t>Std Run Hrs = Run Hrs/Unit x (Qty Complete + Qty Reject)</a:t>
            </a:r>
          </a:p>
        </p:txBody>
      </p:sp>
      <p:sp>
        <p:nvSpPr>
          <p:cNvPr id="51210" name="Text Box 10"/>
          <p:cNvSpPr txBox="1">
            <a:spLocks noChangeArrowheads="1"/>
          </p:cNvSpPr>
          <p:nvPr/>
        </p:nvSpPr>
        <p:spPr bwMode="auto">
          <a:xfrm>
            <a:off x="1497212" y="4010025"/>
            <a:ext cx="1034851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600" i="1" dirty="0">
                <a:latin typeface="+mj-lt"/>
              </a:rPr>
              <a:t>Formula</a:t>
            </a:r>
            <a:endParaRPr lang="en-US" sz="1600" b="1" dirty="0">
              <a:latin typeface="+mj-lt"/>
            </a:endParaRPr>
          </a:p>
        </p:txBody>
      </p:sp>
      <p:sp>
        <p:nvSpPr>
          <p:cNvPr id="51212" name="Rectangle 12"/>
          <p:cNvSpPr>
            <a:spLocks noChangeArrowheads="1"/>
          </p:cNvSpPr>
          <p:nvPr/>
        </p:nvSpPr>
        <p:spPr bwMode="auto">
          <a:xfrm>
            <a:off x="811213" y="1187450"/>
            <a:ext cx="7772400" cy="61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>
              <a:lnSpc>
                <a:spcPct val="90000"/>
              </a:lnSpc>
            </a:pPr>
            <a:r>
              <a:rPr lang="en-US" sz="1600" b="1" u="sng" dirty="0">
                <a:solidFill>
                  <a:srgbClr val="5A87C6"/>
                </a:solidFill>
                <a:latin typeface="+mj-lt"/>
              </a:rPr>
              <a:t>Manufacturing-Related Variances</a:t>
            </a:r>
            <a:endParaRPr lang="en-US" sz="1600" dirty="0">
              <a:solidFill>
                <a:srgbClr val="5A87C6"/>
              </a:solidFill>
              <a:latin typeface="+mj-lt"/>
            </a:endParaRPr>
          </a:p>
        </p:txBody>
      </p:sp>
      <p:sp>
        <p:nvSpPr>
          <p:cNvPr id="51213" name="Text Box 13"/>
          <p:cNvSpPr txBox="1">
            <a:spLocks noChangeArrowheads="1"/>
          </p:cNvSpPr>
          <p:nvPr/>
        </p:nvSpPr>
        <p:spPr bwMode="auto">
          <a:xfrm>
            <a:off x="2733675" y="4930775"/>
            <a:ext cx="53054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400" i="1" dirty="0">
                <a:latin typeface="+mj-lt"/>
              </a:rPr>
              <a:t>Work Order Cost Report (16.3.4)</a:t>
            </a:r>
          </a:p>
        </p:txBody>
      </p:sp>
      <p:sp>
        <p:nvSpPr>
          <p:cNvPr id="51214" name="Text Box 14"/>
          <p:cNvSpPr txBox="1">
            <a:spLocks noChangeArrowheads="1"/>
          </p:cNvSpPr>
          <p:nvPr/>
        </p:nvSpPr>
        <p:spPr bwMode="auto">
          <a:xfrm>
            <a:off x="806090" y="4932363"/>
            <a:ext cx="172279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600" i="1" dirty="0">
                <a:latin typeface="+mj-lt"/>
              </a:rPr>
              <a:t>View in Report</a:t>
            </a:r>
            <a:endParaRPr lang="en-US" sz="1600" b="1" dirty="0">
              <a:latin typeface="+mj-l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07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Work Order Topics</a:t>
            </a:r>
          </a:p>
        </p:txBody>
      </p:sp>
      <p:sp>
        <p:nvSpPr>
          <p:cNvPr id="1536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PC-WO-030</a:t>
            </a:r>
          </a:p>
        </p:txBody>
      </p:sp>
      <p:sp>
        <p:nvSpPr>
          <p:cNvPr id="15371" name="Text Box 3084"/>
          <p:cNvSpPr txBox="1">
            <a:spLocks noChangeArrowheads="1"/>
          </p:cNvSpPr>
          <p:nvPr/>
        </p:nvSpPr>
        <p:spPr bwMode="auto">
          <a:xfrm>
            <a:off x="5476875" y="2263775"/>
            <a:ext cx="283845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b="1" dirty="0">
                <a:latin typeface="+mj-lt"/>
              </a:rPr>
              <a:t> WO Maintenance Screen 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Component Issues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WIP Material Cost 	Revaluation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Floor Stock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</a:t>
            </a:r>
            <a:r>
              <a:rPr lang="en-US" sz="1600" dirty="0" err="1">
                <a:latin typeface="+mj-lt"/>
              </a:rPr>
              <a:t>Intersite</a:t>
            </a:r>
            <a:r>
              <a:rPr lang="en-US" sz="1600" dirty="0">
                <a:latin typeface="+mj-lt"/>
              </a:rPr>
              <a:t> Transfers/Multi-	site Component Issues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Labor Reporting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Work Order Receipts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Non-Std Work Orders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WO Accounting Close</a:t>
            </a:r>
          </a:p>
        </p:txBody>
      </p:sp>
      <p:sp>
        <p:nvSpPr>
          <p:cNvPr id="21" name="AutoShape 4"/>
          <p:cNvSpPr>
            <a:spLocks noChangeArrowheads="1"/>
          </p:cNvSpPr>
          <p:nvPr/>
        </p:nvSpPr>
        <p:spPr bwMode="auto">
          <a:xfrm>
            <a:off x="904875" y="2211387"/>
            <a:ext cx="1828800" cy="914400"/>
          </a:xfrm>
          <a:prstGeom prst="rightArrow">
            <a:avLst>
              <a:gd name="adj1" fmla="val 50000"/>
              <a:gd name="adj2" fmla="val 50270"/>
            </a:avLst>
          </a:prstGeom>
          <a:solidFill>
            <a:srgbClr val="5A87C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3190875" y="2259013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Work Order Life Cycle</a:t>
            </a:r>
            <a:endParaRPr lang="en-US" sz="2000" b="1" dirty="0">
              <a:latin typeface="+mj-lt"/>
            </a:endParaRPr>
          </a:p>
        </p:txBody>
      </p:sp>
      <p:sp>
        <p:nvSpPr>
          <p:cNvPr id="23" name="Rectangle 22"/>
          <p:cNvSpPr>
            <a:spLocks noChangeArrowheads="1"/>
          </p:cNvSpPr>
          <p:nvPr/>
        </p:nvSpPr>
        <p:spPr bwMode="auto">
          <a:xfrm>
            <a:off x="3190875" y="1049338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Introduction</a:t>
            </a:r>
            <a:endParaRPr lang="en-US" sz="2000" b="1" dirty="0">
              <a:latin typeface="+mj-lt"/>
            </a:endParaRPr>
          </a:p>
        </p:txBody>
      </p:sp>
      <p:sp>
        <p:nvSpPr>
          <p:cNvPr id="24" name="Rectangle 23"/>
          <p:cNvSpPr>
            <a:spLocks noChangeArrowheads="1"/>
          </p:cNvSpPr>
          <p:nvPr/>
        </p:nvSpPr>
        <p:spPr bwMode="auto">
          <a:xfrm>
            <a:off x="3190875" y="3459163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Work Order Cost Report</a:t>
            </a:r>
            <a:endParaRPr lang="en-US" sz="2000" b="1" dirty="0">
              <a:latin typeface="+mj-lt"/>
            </a:endParaRPr>
          </a:p>
        </p:txBody>
      </p:sp>
      <p:sp>
        <p:nvSpPr>
          <p:cNvPr id="25" name="Rectangle 24"/>
          <p:cNvSpPr>
            <a:spLocks noChangeArrowheads="1"/>
          </p:cNvSpPr>
          <p:nvPr/>
        </p:nvSpPr>
        <p:spPr bwMode="auto">
          <a:xfrm>
            <a:off x="3190875" y="4665663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Information Sources</a:t>
            </a:r>
            <a:endParaRPr lang="en-US" sz="2000" b="1" dirty="0">
              <a:latin typeface="+mj-lt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31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Labor Burden Usage Variances</a:t>
            </a:r>
          </a:p>
        </p:txBody>
      </p:sp>
      <p:sp>
        <p:nvSpPr>
          <p:cNvPr id="5222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PC-WO-390</a:t>
            </a:r>
          </a:p>
        </p:txBody>
      </p:sp>
      <p:sp>
        <p:nvSpPr>
          <p:cNvPr id="52227" name="Text Box 3"/>
          <p:cNvSpPr txBox="1">
            <a:spLocks noChangeArrowheads="1"/>
          </p:cNvSpPr>
          <p:nvPr/>
        </p:nvSpPr>
        <p:spPr bwMode="auto">
          <a:xfrm>
            <a:off x="123825" y="1758950"/>
            <a:ext cx="25527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800" b="1" u="sng">
                <a:latin typeface="+mj-lt"/>
              </a:rPr>
              <a:t>Variance</a:t>
            </a:r>
          </a:p>
        </p:txBody>
      </p:sp>
      <p:sp>
        <p:nvSpPr>
          <p:cNvPr id="52228" name="Text Box 4"/>
          <p:cNvSpPr txBox="1">
            <a:spLocks noChangeArrowheads="1"/>
          </p:cNvSpPr>
          <p:nvPr/>
        </p:nvSpPr>
        <p:spPr bwMode="auto">
          <a:xfrm>
            <a:off x="3038475" y="1752600"/>
            <a:ext cx="25527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800" b="1" u="sng">
                <a:latin typeface="+mj-lt"/>
              </a:rPr>
              <a:t>When Calculated</a:t>
            </a:r>
          </a:p>
        </p:txBody>
      </p:sp>
      <p:sp>
        <p:nvSpPr>
          <p:cNvPr id="52229" name="Text Box 5"/>
          <p:cNvSpPr txBox="1">
            <a:spLocks noChangeArrowheads="1"/>
          </p:cNvSpPr>
          <p:nvPr/>
        </p:nvSpPr>
        <p:spPr bwMode="auto">
          <a:xfrm>
            <a:off x="5905500" y="1752600"/>
            <a:ext cx="25527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800" b="1" u="sng" dirty="0">
                <a:latin typeface="+mj-lt"/>
              </a:rPr>
              <a:t>Cause</a:t>
            </a:r>
          </a:p>
        </p:txBody>
      </p:sp>
      <p:sp>
        <p:nvSpPr>
          <p:cNvPr id="52230" name="Text Box 6"/>
          <p:cNvSpPr txBox="1">
            <a:spLocks noChangeArrowheads="1"/>
          </p:cNvSpPr>
          <p:nvPr/>
        </p:nvSpPr>
        <p:spPr bwMode="auto">
          <a:xfrm>
            <a:off x="3048000" y="3048000"/>
            <a:ext cx="5549900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435100" algn="l"/>
              </a:tabLst>
            </a:pPr>
            <a:r>
              <a:rPr lang="en-US" sz="1400" i="1">
                <a:latin typeface="+mj-lt"/>
              </a:rPr>
              <a:t>[(Act Set-Up Hrs - Std Set-Up Hrs) x Set-Up Bdn] + </a:t>
            </a:r>
            <a:br>
              <a:rPr lang="en-US" sz="1400" i="1">
                <a:latin typeface="+mj-lt"/>
              </a:rPr>
            </a:br>
            <a:r>
              <a:rPr lang="en-US" sz="1400" i="1">
                <a:latin typeface="+mj-lt"/>
              </a:rPr>
              <a:t>[(Act Run Hrs - Std Run Hrs) x Std Run Bdn]</a:t>
            </a:r>
          </a:p>
          <a:p>
            <a:pPr algn="l" eaLnBrk="0" hangingPunct="0">
              <a:spcBef>
                <a:spcPct val="50000"/>
              </a:spcBef>
              <a:tabLst>
                <a:tab pos="1435100" algn="l"/>
              </a:tabLst>
            </a:pPr>
            <a:r>
              <a:rPr lang="en-US" sz="1400" i="1">
                <a:latin typeface="+mj-lt"/>
              </a:rPr>
              <a:t>Where:</a:t>
            </a:r>
          </a:p>
          <a:p>
            <a:pPr algn="l" eaLnBrk="0" hangingPunct="0">
              <a:spcBef>
                <a:spcPct val="50000"/>
              </a:spcBef>
              <a:tabLst>
                <a:tab pos="1435100" algn="l"/>
              </a:tabLst>
            </a:pPr>
            <a:r>
              <a:rPr lang="en-US" sz="1400" i="1">
                <a:latin typeface="+mj-lt"/>
              </a:rPr>
              <a:t>Set-Up Bdn = 	(Std Set-Up Rate x Lbr Bdn%) + Lbr Bdn Rate + </a:t>
            </a:r>
            <a:br>
              <a:rPr lang="en-US" sz="1400" i="1">
                <a:latin typeface="+mj-lt"/>
              </a:rPr>
            </a:br>
            <a:r>
              <a:rPr lang="en-US" sz="1400" i="1">
                <a:latin typeface="+mj-lt"/>
              </a:rPr>
              <a:t>	(Mach Bdn Rate x Mach/Op)</a:t>
            </a:r>
            <a:br>
              <a:rPr lang="en-US" sz="1400" i="1">
                <a:latin typeface="+mj-lt"/>
              </a:rPr>
            </a:br>
            <a:r>
              <a:rPr lang="en-US" sz="1400" i="1">
                <a:latin typeface="+mj-lt"/>
              </a:rPr>
              <a:t>Run Bdn = 	(Std Run Rate x Lbr Bdn%) + </a:t>
            </a:r>
            <a:br>
              <a:rPr lang="en-US" sz="1400" i="1">
                <a:latin typeface="+mj-lt"/>
              </a:rPr>
            </a:br>
            <a:r>
              <a:rPr lang="en-US" sz="1400" i="1">
                <a:latin typeface="+mj-lt"/>
              </a:rPr>
              <a:t>	Lbr Bdn Rate + Mach Bdn Rate</a:t>
            </a:r>
          </a:p>
        </p:txBody>
      </p:sp>
      <p:sp>
        <p:nvSpPr>
          <p:cNvPr id="52232" name="Rectangle 8"/>
          <p:cNvSpPr>
            <a:spLocks noChangeArrowheads="1"/>
          </p:cNvSpPr>
          <p:nvPr/>
        </p:nvSpPr>
        <p:spPr bwMode="auto">
          <a:xfrm>
            <a:off x="868363" y="1196975"/>
            <a:ext cx="7772400" cy="61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>
              <a:lnSpc>
                <a:spcPct val="90000"/>
              </a:lnSpc>
            </a:pPr>
            <a:r>
              <a:rPr lang="en-US" sz="1600" b="1" u="sng">
                <a:solidFill>
                  <a:srgbClr val="5A87C6"/>
                </a:solidFill>
                <a:latin typeface="+mj-lt"/>
              </a:rPr>
              <a:t>Manufacturing-Related Variances</a:t>
            </a:r>
            <a:endParaRPr lang="en-US" sz="1600">
              <a:solidFill>
                <a:srgbClr val="5A87C6"/>
              </a:solidFill>
              <a:latin typeface="+mj-lt"/>
            </a:endParaRPr>
          </a:p>
        </p:txBody>
      </p:sp>
      <p:sp>
        <p:nvSpPr>
          <p:cNvPr id="52233" name="Text Box 9"/>
          <p:cNvSpPr txBox="1">
            <a:spLocks noChangeArrowheads="1"/>
          </p:cNvSpPr>
          <p:nvPr/>
        </p:nvSpPr>
        <p:spPr bwMode="auto">
          <a:xfrm>
            <a:off x="3038475" y="4876800"/>
            <a:ext cx="53054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400" i="1">
                <a:latin typeface="+mj-lt"/>
              </a:rPr>
              <a:t>Work Order Cost Report (16.3.4)</a:t>
            </a:r>
          </a:p>
        </p:txBody>
      </p:sp>
      <p:sp>
        <p:nvSpPr>
          <p:cNvPr id="52234" name="Text Box 10"/>
          <p:cNvSpPr txBox="1">
            <a:spLocks noChangeArrowheads="1"/>
          </p:cNvSpPr>
          <p:nvPr/>
        </p:nvSpPr>
        <p:spPr bwMode="auto">
          <a:xfrm>
            <a:off x="819150" y="4875213"/>
            <a:ext cx="18240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600" i="1">
                <a:latin typeface="+mj-lt"/>
              </a:rPr>
              <a:t>View in Report</a:t>
            </a:r>
            <a:endParaRPr lang="en-US" sz="1600" b="1">
              <a:latin typeface="+mj-lt"/>
            </a:endParaRPr>
          </a:p>
        </p:txBody>
      </p:sp>
      <p:sp>
        <p:nvSpPr>
          <p:cNvPr id="52235" name="Text Box 11"/>
          <p:cNvSpPr txBox="1">
            <a:spLocks noChangeArrowheads="1"/>
          </p:cNvSpPr>
          <p:nvPr/>
        </p:nvSpPr>
        <p:spPr bwMode="auto">
          <a:xfrm>
            <a:off x="1274763" y="3019425"/>
            <a:ext cx="13906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600" i="1">
                <a:latin typeface="+mj-lt"/>
              </a:rPr>
              <a:t>Formula</a:t>
            </a:r>
            <a:endParaRPr lang="en-US" sz="1600" b="1">
              <a:latin typeface="+mj-lt"/>
            </a:endParaRPr>
          </a:p>
        </p:txBody>
      </p:sp>
      <p:sp>
        <p:nvSpPr>
          <p:cNvPr id="52236" name="Text Box 12"/>
          <p:cNvSpPr txBox="1">
            <a:spLocks noChangeArrowheads="1"/>
          </p:cNvSpPr>
          <p:nvPr/>
        </p:nvSpPr>
        <p:spPr bwMode="auto">
          <a:xfrm>
            <a:off x="257175" y="2112963"/>
            <a:ext cx="24003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600" b="1">
                <a:latin typeface="+mj-lt"/>
              </a:rPr>
              <a:t>Labor Burden Usage</a:t>
            </a:r>
          </a:p>
        </p:txBody>
      </p:sp>
      <p:sp>
        <p:nvSpPr>
          <p:cNvPr id="52237" name="Text Box 13"/>
          <p:cNvSpPr txBox="1">
            <a:spLocks noChangeArrowheads="1"/>
          </p:cNvSpPr>
          <p:nvPr/>
        </p:nvSpPr>
        <p:spPr bwMode="auto">
          <a:xfrm>
            <a:off x="3055938" y="2132013"/>
            <a:ext cx="288925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</a:tabLst>
            </a:pPr>
            <a:r>
              <a:rPr lang="en-US" sz="1400" dirty="0">
                <a:latin typeface="+mj-lt"/>
              </a:rPr>
              <a:t>SFC feedback (16.20.1, 16.20.2, 16.20.3); or WO Receipt (16.11/12)</a:t>
            </a:r>
          </a:p>
        </p:txBody>
      </p:sp>
      <p:sp>
        <p:nvSpPr>
          <p:cNvPr id="52238" name="Text Box 14"/>
          <p:cNvSpPr txBox="1">
            <a:spLocks noChangeArrowheads="1"/>
          </p:cNvSpPr>
          <p:nvPr/>
        </p:nvSpPr>
        <p:spPr bwMode="auto">
          <a:xfrm>
            <a:off x="5886450" y="2151063"/>
            <a:ext cx="291465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</a:tabLst>
            </a:pPr>
            <a:r>
              <a:rPr lang="en-US" sz="1400" dirty="0">
                <a:latin typeface="+mj-lt"/>
              </a:rPr>
              <a:t>Equivalent to labor usage variance with burden rates factored in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Subcontract – GL Effect</a:t>
            </a:r>
          </a:p>
        </p:txBody>
      </p:sp>
      <p:sp>
        <p:nvSpPr>
          <p:cNvPr id="53250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PC-WO-400</a:t>
            </a:r>
          </a:p>
        </p:txBody>
      </p:sp>
      <p:sp>
        <p:nvSpPr>
          <p:cNvPr id="53251" name="Text Box 3"/>
          <p:cNvSpPr txBox="1">
            <a:spLocks noChangeArrowheads="1"/>
          </p:cNvSpPr>
          <p:nvPr/>
        </p:nvSpPr>
        <p:spPr bwMode="auto">
          <a:xfrm>
            <a:off x="990600" y="1257300"/>
            <a:ext cx="7048500" cy="426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2000" b="1" u="sng" dirty="0">
                <a:latin typeface="+mj-lt"/>
              </a:rPr>
              <a:t>Subcontract PO Receipt</a:t>
            </a:r>
            <a:r>
              <a:rPr lang="en-US" sz="1800" b="1" dirty="0">
                <a:latin typeface="+mj-lt"/>
              </a:rPr>
              <a:t>		</a:t>
            </a:r>
            <a:r>
              <a:rPr lang="en-US" sz="2000" b="1" u="sng" dirty="0">
                <a:latin typeface="+mj-lt"/>
              </a:rPr>
              <a:t>GL Trans Type</a:t>
            </a:r>
            <a:endParaRPr lang="en-US" sz="1800" b="1" dirty="0">
              <a:latin typeface="+mj-lt"/>
            </a:endParaRP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800" b="1" dirty="0">
                <a:latin typeface="+mj-lt"/>
              </a:rPr>
              <a:t>		DR Cost of Production (COP)		IC</a:t>
            </a:r>
            <a:br>
              <a:rPr lang="en-US" sz="1800" b="1" dirty="0">
                <a:latin typeface="+mj-lt"/>
              </a:rPr>
            </a:br>
            <a:r>
              <a:rPr lang="en-US" sz="1800" b="1" dirty="0">
                <a:latin typeface="+mj-lt"/>
              </a:rPr>
              <a:t>		CR PO Receipts</a:t>
            </a: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2000" b="1" u="sng" dirty="0">
                <a:latin typeface="+mj-lt"/>
              </a:rPr>
              <a:t>Issue to WIP</a:t>
            </a:r>
            <a:endParaRPr lang="en-US" sz="1800" b="1" dirty="0">
              <a:latin typeface="+mj-lt"/>
            </a:endParaRP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800" b="1" dirty="0">
                <a:latin typeface="+mj-lt"/>
              </a:rPr>
              <a:t>		DR WIP					WO</a:t>
            </a:r>
            <a:br>
              <a:rPr lang="en-US" sz="1800" b="1" dirty="0">
                <a:latin typeface="+mj-lt"/>
              </a:rPr>
            </a:br>
            <a:r>
              <a:rPr lang="en-US" sz="1800" b="1" dirty="0">
                <a:latin typeface="+mj-lt"/>
              </a:rPr>
              <a:t>		CR Cost of Production</a:t>
            </a: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800" b="1" dirty="0">
                <a:latin typeface="+mj-lt"/>
              </a:rPr>
              <a:t>		DR Subcontract Rate Variance		WO</a:t>
            </a:r>
            <a:br>
              <a:rPr lang="en-US" sz="1800" b="1" dirty="0">
                <a:latin typeface="+mj-lt"/>
              </a:rPr>
            </a:br>
            <a:r>
              <a:rPr lang="en-US" sz="1800" b="1" dirty="0">
                <a:latin typeface="+mj-lt"/>
              </a:rPr>
              <a:t>		CR WIP</a:t>
            </a: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800" b="1" dirty="0">
                <a:latin typeface="+mj-lt"/>
              </a:rPr>
              <a:t>		</a:t>
            </a:r>
            <a:r>
              <a:rPr lang="en-US" sz="1600" b="1" dirty="0">
                <a:latin typeface="+mj-lt"/>
              </a:rPr>
              <a:t>Positive amounts = unfavorable variance</a:t>
            </a:r>
            <a:br>
              <a:rPr lang="en-US" sz="1600" b="1" dirty="0">
                <a:latin typeface="+mj-lt"/>
              </a:rPr>
            </a:br>
            <a:r>
              <a:rPr lang="en-US" sz="1600" b="1" dirty="0">
                <a:latin typeface="+mj-lt"/>
              </a:rPr>
              <a:t>		Negative amounts = favorable variance</a:t>
            </a:r>
            <a:endParaRPr lang="en-US" sz="1800" b="1" dirty="0">
              <a:latin typeface="+mj-lt"/>
            </a:endParaRPr>
          </a:p>
          <a:p>
            <a:pPr algn="l" eaLnBrk="0" hangingPunct="0">
              <a:spcBef>
                <a:spcPct val="50000"/>
              </a:spcBef>
              <a:buClr>
                <a:schemeClr val="accent2"/>
              </a:buClr>
              <a:buSzPct val="125000"/>
              <a:buFontTx/>
              <a:buChar char="•"/>
              <a:tabLst>
                <a:tab pos="114300" algn="l"/>
                <a:tab pos="571500" algn="l"/>
              </a:tabLst>
            </a:pPr>
            <a:r>
              <a:rPr lang="en-US" sz="1800" b="1" dirty="0">
                <a:latin typeface="+mj-lt"/>
              </a:rPr>
              <a:t>  If purchase order, of type “S,” does not reference a	 work order, then subcontract amount stays in COP</a:t>
            </a:r>
          </a:p>
        </p:txBody>
      </p:sp>
      <p:sp>
        <p:nvSpPr>
          <p:cNvPr id="53253" name="Text Box 5"/>
          <p:cNvSpPr txBox="1">
            <a:spLocks noChangeArrowheads="1"/>
          </p:cNvSpPr>
          <p:nvPr/>
        </p:nvSpPr>
        <p:spPr bwMode="auto">
          <a:xfrm>
            <a:off x="1236663" y="3543300"/>
            <a:ext cx="4191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*</a:t>
            </a:r>
          </a:p>
        </p:txBody>
      </p:sp>
      <p:sp>
        <p:nvSpPr>
          <p:cNvPr id="53254" name="Text Box 6"/>
          <p:cNvSpPr txBox="1">
            <a:spLocks noChangeArrowheads="1"/>
          </p:cNvSpPr>
          <p:nvPr/>
        </p:nvSpPr>
        <p:spPr bwMode="auto">
          <a:xfrm>
            <a:off x="1236663" y="4273550"/>
            <a:ext cx="4191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*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88" name="Rectangle 1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Subcontract-Related Variances</a:t>
            </a:r>
          </a:p>
        </p:txBody>
      </p:sp>
      <p:sp>
        <p:nvSpPr>
          <p:cNvPr id="5427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PC-WO-410</a:t>
            </a:r>
          </a:p>
        </p:txBody>
      </p:sp>
      <p:sp>
        <p:nvSpPr>
          <p:cNvPr id="54275" name="Text Box 3"/>
          <p:cNvSpPr txBox="1">
            <a:spLocks noChangeArrowheads="1"/>
          </p:cNvSpPr>
          <p:nvPr/>
        </p:nvSpPr>
        <p:spPr bwMode="auto">
          <a:xfrm>
            <a:off x="133350" y="1276350"/>
            <a:ext cx="25527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800" b="1" u="sng" dirty="0">
                <a:latin typeface="+mj-lt"/>
              </a:rPr>
              <a:t>Variance</a:t>
            </a:r>
          </a:p>
        </p:txBody>
      </p:sp>
      <p:sp>
        <p:nvSpPr>
          <p:cNvPr id="54276" name="Text Box 4"/>
          <p:cNvSpPr txBox="1">
            <a:spLocks noChangeArrowheads="1"/>
          </p:cNvSpPr>
          <p:nvPr/>
        </p:nvSpPr>
        <p:spPr bwMode="auto">
          <a:xfrm>
            <a:off x="2733675" y="1276350"/>
            <a:ext cx="25527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800" b="1" u="sng" dirty="0">
                <a:latin typeface="+mj-lt"/>
              </a:rPr>
              <a:t>When Calculated</a:t>
            </a:r>
          </a:p>
        </p:txBody>
      </p:sp>
      <p:sp>
        <p:nvSpPr>
          <p:cNvPr id="54277" name="Text Box 5"/>
          <p:cNvSpPr txBox="1">
            <a:spLocks noChangeArrowheads="1"/>
          </p:cNvSpPr>
          <p:nvPr/>
        </p:nvSpPr>
        <p:spPr bwMode="auto">
          <a:xfrm>
            <a:off x="285750" y="1590675"/>
            <a:ext cx="24003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600" b="1" dirty="0">
                <a:latin typeface="+mj-lt"/>
              </a:rPr>
              <a:t>Subcontract Rate</a:t>
            </a:r>
          </a:p>
        </p:txBody>
      </p:sp>
      <p:sp>
        <p:nvSpPr>
          <p:cNvPr id="54278" name="Text Box 6"/>
          <p:cNvSpPr txBox="1">
            <a:spLocks noChangeArrowheads="1"/>
          </p:cNvSpPr>
          <p:nvPr/>
        </p:nvSpPr>
        <p:spPr bwMode="auto">
          <a:xfrm>
            <a:off x="2733675" y="1590675"/>
            <a:ext cx="2495550" cy="106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</a:tabLst>
            </a:pPr>
            <a:r>
              <a:rPr lang="en-US" sz="1400" dirty="0">
                <a:latin typeface="+mj-lt"/>
              </a:rPr>
              <a:t>PO Receipt (5.13.1)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400" dirty="0">
                <a:latin typeface="+mj-lt"/>
              </a:rPr>
              <a:t> Calculated only if </a:t>
            </a:r>
            <a:r>
              <a:rPr lang="en-US" sz="1400" dirty="0" smtClean="0">
                <a:latin typeface="+mj-lt"/>
              </a:rPr>
              <a:t>WO number </a:t>
            </a:r>
            <a:r>
              <a:rPr lang="en-US" sz="1400" dirty="0">
                <a:latin typeface="+mj-lt"/>
              </a:rPr>
              <a:t>and </a:t>
            </a:r>
            <a:r>
              <a:rPr lang="en-US" sz="1400" dirty="0" smtClean="0">
                <a:latin typeface="+mj-lt"/>
              </a:rPr>
              <a:t>operation are specified</a:t>
            </a:r>
            <a:endParaRPr lang="en-US" sz="1400" dirty="0">
              <a:latin typeface="+mj-lt"/>
            </a:endParaRPr>
          </a:p>
        </p:txBody>
      </p:sp>
      <p:sp>
        <p:nvSpPr>
          <p:cNvPr id="54279" name="Text Box 7"/>
          <p:cNvSpPr txBox="1">
            <a:spLocks noChangeArrowheads="1"/>
          </p:cNvSpPr>
          <p:nvPr/>
        </p:nvSpPr>
        <p:spPr bwMode="auto">
          <a:xfrm>
            <a:off x="5476875" y="1276350"/>
            <a:ext cx="25527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800" b="1" u="sng">
                <a:latin typeface="+mj-lt"/>
              </a:rPr>
              <a:t>Cause</a:t>
            </a:r>
          </a:p>
        </p:txBody>
      </p:sp>
      <p:sp>
        <p:nvSpPr>
          <p:cNvPr id="54280" name="Text Box 8"/>
          <p:cNvSpPr txBox="1">
            <a:spLocks noChangeArrowheads="1"/>
          </p:cNvSpPr>
          <p:nvPr/>
        </p:nvSpPr>
        <p:spPr bwMode="auto">
          <a:xfrm>
            <a:off x="5476875" y="1590675"/>
            <a:ext cx="3219450" cy="1708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</a:tabLst>
            </a:pPr>
            <a:r>
              <a:rPr lang="en-US" sz="1400" dirty="0">
                <a:latin typeface="+mj-lt"/>
              </a:rPr>
              <a:t>Difference between actual subcontract rate (PO price) and the subcontract rate entered in the routing detail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400" dirty="0">
                <a:latin typeface="+mj-lt"/>
              </a:rPr>
              <a:t> View both actual and </a:t>
            </a:r>
            <a:r>
              <a:rPr lang="en-US" sz="1400" dirty="0" smtClean="0">
                <a:latin typeface="+mj-lt"/>
              </a:rPr>
              <a:t>standard subcontract </a:t>
            </a:r>
            <a:r>
              <a:rPr lang="en-US" sz="1400" dirty="0">
                <a:latin typeface="+mj-lt"/>
              </a:rPr>
              <a:t>rates in </a:t>
            </a:r>
            <a:r>
              <a:rPr lang="en-US" sz="1400" dirty="0" smtClean="0">
                <a:latin typeface="+mj-lt"/>
              </a:rPr>
              <a:t>Receipt Transactions </a:t>
            </a:r>
            <a:r>
              <a:rPr lang="en-US" sz="1400" dirty="0">
                <a:latin typeface="+mj-lt"/>
              </a:rPr>
              <a:t>Report (5.9.14)</a:t>
            </a:r>
          </a:p>
        </p:txBody>
      </p:sp>
      <p:sp>
        <p:nvSpPr>
          <p:cNvPr id="54281" name="Text Box 9"/>
          <p:cNvSpPr txBox="1">
            <a:spLocks noChangeArrowheads="1"/>
          </p:cNvSpPr>
          <p:nvPr/>
        </p:nvSpPr>
        <p:spPr bwMode="auto">
          <a:xfrm>
            <a:off x="285750" y="4067175"/>
            <a:ext cx="24003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600" b="1" dirty="0">
                <a:latin typeface="+mj-lt"/>
              </a:rPr>
              <a:t>Subcontract Usage</a:t>
            </a:r>
          </a:p>
        </p:txBody>
      </p:sp>
      <p:sp>
        <p:nvSpPr>
          <p:cNvPr id="54282" name="Text Box 10"/>
          <p:cNvSpPr txBox="1">
            <a:spLocks noChangeArrowheads="1"/>
          </p:cNvSpPr>
          <p:nvPr/>
        </p:nvSpPr>
        <p:spPr bwMode="auto">
          <a:xfrm>
            <a:off x="2733675" y="4067175"/>
            <a:ext cx="249555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</a:tabLst>
            </a:pPr>
            <a:r>
              <a:rPr lang="en-US" sz="1400" dirty="0">
                <a:latin typeface="+mj-lt"/>
              </a:rPr>
              <a:t>WO Accounting Close (16.21)</a:t>
            </a:r>
          </a:p>
        </p:txBody>
      </p:sp>
      <p:sp>
        <p:nvSpPr>
          <p:cNvPr id="54283" name="Text Box 11"/>
          <p:cNvSpPr txBox="1">
            <a:spLocks noChangeArrowheads="1"/>
          </p:cNvSpPr>
          <p:nvPr/>
        </p:nvSpPr>
        <p:spPr bwMode="auto">
          <a:xfrm>
            <a:off x="5476875" y="4067175"/>
            <a:ext cx="32004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</a:tabLst>
            </a:pPr>
            <a:r>
              <a:rPr lang="en-US" sz="1400" dirty="0">
                <a:latin typeface="+mj-lt"/>
              </a:rPr>
              <a:t>Difference between </a:t>
            </a:r>
            <a:r>
              <a:rPr lang="en-US" sz="1400" dirty="0" smtClean="0">
                <a:latin typeface="+mj-lt"/>
              </a:rPr>
              <a:t>the subcontracted </a:t>
            </a:r>
            <a:r>
              <a:rPr lang="en-US" sz="1400" dirty="0">
                <a:latin typeface="+mj-lt"/>
              </a:rPr>
              <a:t>quantities </a:t>
            </a:r>
            <a:r>
              <a:rPr lang="en-US" sz="1400" dirty="0" smtClean="0">
                <a:latin typeface="+mj-lt"/>
              </a:rPr>
              <a:t>received and </a:t>
            </a:r>
            <a:r>
              <a:rPr lang="en-US" sz="1400" dirty="0">
                <a:latin typeface="+mj-lt"/>
              </a:rPr>
              <a:t>the work order </a:t>
            </a:r>
            <a:r>
              <a:rPr lang="en-US" sz="1400" dirty="0" smtClean="0">
                <a:latin typeface="+mj-lt"/>
              </a:rPr>
              <a:t>quantity completed</a:t>
            </a:r>
            <a:r>
              <a:rPr lang="en-US" sz="1400" dirty="0">
                <a:latin typeface="+mj-lt"/>
              </a:rPr>
              <a:t>. This variance can be due to yield differences, rework requirements, etc.</a:t>
            </a:r>
          </a:p>
        </p:txBody>
      </p:sp>
      <p:sp>
        <p:nvSpPr>
          <p:cNvPr id="54284" name="Text Box 12"/>
          <p:cNvSpPr txBox="1">
            <a:spLocks noChangeArrowheads="1"/>
          </p:cNvSpPr>
          <p:nvPr/>
        </p:nvSpPr>
        <p:spPr bwMode="auto">
          <a:xfrm>
            <a:off x="1295400" y="3419475"/>
            <a:ext cx="13906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600" i="1" dirty="0">
                <a:latin typeface="+mj-lt"/>
              </a:rPr>
              <a:t>Formula</a:t>
            </a:r>
            <a:endParaRPr lang="en-US" sz="1600" b="1" dirty="0">
              <a:latin typeface="+mj-lt"/>
            </a:endParaRPr>
          </a:p>
        </p:txBody>
      </p:sp>
      <p:sp>
        <p:nvSpPr>
          <p:cNvPr id="54285" name="Text Box 13"/>
          <p:cNvSpPr txBox="1">
            <a:spLocks noChangeArrowheads="1"/>
          </p:cNvSpPr>
          <p:nvPr/>
        </p:nvSpPr>
        <p:spPr bwMode="auto">
          <a:xfrm>
            <a:off x="2733675" y="5572125"/>
            <a:ext cx="57531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400" i="1" dirty="0">
                <a:latin typeface="+mj-lt"/>
              </a:rPr>
              <a:t>[Qty Rcvd on PO - (Qty Complete + Qty Reject)] x Subcontract Frozen WO BOM Unit Rate</a:t>
            </a:r>
          </a:p>
        </p:txBody>
      </p:sp>
      <p:sp>
        <p:nvSpPr>
          <p:cNvPr id="54286" name="Text Box 14"/>
          <p:cNvSpPr txBox="1">
            <a:spLocks noChangeArrowheads="1"/>
          </p:cNvSpPr>
          <p:nvPr/>
        </p:nvSpPr>
        <p:spPr bwMode="auto">
          <a:xfrm>
            <a:off x="1295400" y="5572125"/>
            <a:ext cx="13906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600" i="1">
                <a:latin typeface="+mj-lt"/>
              </a:rPr>
              <a:t>Formula</a:t>
            </a:r>
            <a:endParaRPr lang="en-US" sz="1600" b="1">
              <a:latin typeface="+mj-lt"/>
            </a:endParaRPr>
          </a:p>
        </p:txBody>
      </p:sp>
      <p:sp>
        <p:nvSpPr>
          <p:cNvPr id="54287" name="Text Box 15"/>
          <p:cNvSpPr txBox="1">
            <a:spLocks noChangeArrowheads="1"/>
          </p:cNvSpPr>
          <p:nvPr/>
        </p:nvSpPr>
        <p:spPr bwMode="auto">
          <a:xfrm>
            <a:off x="2733675" y="3419475"/>
            <a:ext cx="572452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400" i="1" dirty="0">
                <a:latin typeface="+mj-lt"/>
              </a:rPr>
              <a:t>(Subcontract PO Unit Rate - Subcontract Frozen WO BOM Unit Rate) x Qty Received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9" name="Rectangle 102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Work Order Topics</a:t>
            </a:r>
          </a:p>
        </p:txBody>
      </p:sp>
      <p:sp>
        <p:nvSpPr>
          <p:cNvPr id="55298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PC-WO-420</a:t>
            </a:r>
          </a:p>
        </p:txBody>
      </p:sp>
      <p:sp>
        <p:nvSpPr>
          <p:cNvPr id="16" name="AutoShape 4"/>
          <p:cNvSpPr>
            <a:spLocks noChangeArrowheads="1"/>
          </p:cNvSpPr>
          <p:nvPr/>
        </p:nvSpPr>
        <p:spPr bwMode="auto">
          <a:xfrm>
            <a:off x="904875" y="2259012"/>
            <a:ext cx="1828800" cy="914400"/>
          </a:xfrm>
          <a:prstGeom prst="rightArrow">
            <a:avLst>
              <a:gd name="adj1" fmla="val 50000"/>
              <a:gd name="adj2" fmla="val 50270"/>
            </a:avLst>
          </a:prstGeom>
          <a:solidFill>
            <a:srgbClr val="5A87C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3190875" y="2259013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Work Order Life Cycle</a:t>
            </a:r>
            <a:endParaRPr lang="en-US" sz="2000" b="1" dirty="0">
              <a:latin typeface="+mj-lt"/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3190875" y="1049338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Introduction</a:t>
            </a:r>
            <a:endParaRPr lang="en-US" sz="2000" b="1" dirty="0">
              <a:latin typeface="+mj-lt"/>
            </a:endParaRP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3190875" y="3459163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Work Order Cost Report</a:t>
            </a:r>
            <a:endParaRPr lang="en-US" sz="2000" b="1" dirty="0">
              <a:latin typeface="+mj-lt"/>
            </a:endParaRPr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3190875" y="4665663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Information Sources</a:t>
            </a:r>
            <a:endParaRPr lang="en-US" sz="2000" b="1" dirty="0">
              <a:latin typeface="+mj-lt"/>
            </a:endParaRPr>
          </a:p>
        </p:txBody>
      </p:sp>
      <p:sp>
        <p:nvSpPr>
          <p:cNvPr id="21" name="Text Box 3084"/>
          <p:cNvSpPr txBox="1">
            <a:spLocks noChangeArrowheads="1"/>
          </p:cNvSpPr>
          <p:nvPr/>
        </p:nvSpPr>
        <p:spPr bwMode="auto">
          <a:xfrm>
            <a:off x="5476875" y="2263775"/>
            <a:ext cx="312420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eaLnBrk="0" hangingPunct="0">
              <a:spcBef>
                <a:spcPct val="50000"/>
              </a:spcBef>
              <a:buFont typeface="Wingdings" pitchFamily="2" charset="2"/>
              <a:buChar char="ü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WO Maintenance Screen 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Char char="ü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Component Issues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Char char="ü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WIP Material Cost 	Revaluation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Char char="ü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Floor Stock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Char char="ü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</a:t>
            </a:r>
            <a:r>
              <a:rPr lang="en-US" sz="1600" dirty="0" err="1">
                <a:latin typeface="+mj-lt"/>
              </a:rPr>
              <a:t>Intersite</a:t>
            </a:r>
            <a:r>
              <a:rPr lang="en-US" sz="1600" dirty="0">
                <a:latin typeface="+mj-lt"/>
              </a:rPr>
              <a:t> Transfers/Multi-	site Component Issues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Char char="ü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Labor Reporting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b="1" dirty="0">
                <a:latin typeface="+mj-lt"/>
              </a:rPr>
              <a:t> Work Order Receipts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Non-Std Work Orders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WO Accounting Close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3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WO Receipt</a:t>
            </a:r>
          </a:p>
        </p:txBody>
      </p:sp>
      <p:sp>
        <p:nvSpPr>
          <p:cNvPr id="5632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PC-WO-430</a:t>
            </a:r>
          </a:p>
        </p:txBody>
      </p:sp>
      <p:pic>
        <p:nvPicPr>
          <p:cNvPr id="56324" name="Picture 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8663" y="1301750"/>
            <a:ext cx="7667625" cy="45561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WO Receipt – Transactions Detail</a:t>
            </a:r>
          </a:p>
        </p:txBody>
      </p:sp>
      <p:sp>
        <p:nvSpPr>
          <p:cNvPr id="5734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PC-WO-440</a:t>
            </a:r>
          </a:p>
        </p:txBody>
      </p:sp>
      <p:pic>
        <p:nvPicPr>
          <p:cNvPr id="57348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66925" y="1042988"/>
            <a:ext cx="4997450" cy="5095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WO Receipt – GL Effect</a:t>
            </a:r>
          </a:p>
        </p:txBody>
      </p:sp>
      <p:sp>
        <p:nvSpPr>
          <p:cNvPr id="58370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PC-WO-450</a:t>
            </a:r>
          </a:p>
        </p:txBody>
      </p:sp>
      <p:sp>
        <p:nvSpPr>
          <p:cNvPr id="58371" name="Text Box 3"/>
          <p:cNvSpPr txBox="1">
            <a:spLocks noChangeArrowheads="1"/>
          </p:cNvSpPr>
          <p:nvPr/>
        </p:nvSpPr>
        <p:spPr bwMode="auto">
          <a:xfrm>
            <a:off x="990600" y="2171700"/>
            <a:ext cx="7381875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2000" b="1" u="sng" dirty="0">
                <a:latin typeface="+mj-lt"/>
              </a:rPr>
              <a:t>Receipt		</a:t>
            </a:r>
            <a:r>
              <a:rPr lang="en-US" sz="1800" b="1" dirty="0">
                <a:latin typeface="+mj-lt"/>
              </a:rPr>
              <a:t>		</a:t>
            </a:r>
            <a:r>
              <a:rPr lang="en-US" sz="2000" b="1" u="sng" dirty="0">
                <a:latin typeface="+mj-lt"/>
              </a:rPr>
              <a:t>GL Trans Type</a:t>
            </a:r>
            <a:endParaRPr lang="en-US" sz="1800" b="1" dirty="0">
              <a:latin typeface="+mj-lt"/>
            </a:endParaRP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800" b="1" dirty="0">
                <a:latin typeface="+mj-lt"/>
              </a:rPr>
              <a:t>		DR Inventory				IC</a:t>
            </a:r>
            <a:br>
              <a:rPr lang="en-US" sz="1800" b="1" dirty="0">
                <a:latin typeface="+mj-lt"/>
              </a:rPr>
            </a:br>
            <a:r>
              <a:rPr lang="en-US" sz="1800" b="1" dirty="0">
                <a:latin typeface="+mj-lt"/>
              </a:rPr>
              <a:t>		CR WIP</a:t>
            </a: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2000" b="1" u="sng" dirty="0">
                <a:latin typeface="+mj-lt"/>
              </a:rPr>
              <a:t>	</a:t>
            </a:r>
            <a:r>
              <a:rPr lang="en-US" sz="1800" b="1" dirty="0">
                <a:latin typeface="+mj-lt"/>
              </a:rPr>
              <a:t>	DR WIP					IC</a:t>
            </a:r>
            <a:br>
              <a:rPr lang="en-US" sz="1800" b="1" dirty="0">
                <a:latin typeface="+mj-lt"/>
              </a:rPr>
            </a:br>
            <a:r>
              <a:rPr lang="en-US" sz="1800" b="1" dirty="0">
                <a:latin typeface="+mj-lt"/>
              </a:rPr>
              <a:t>		CR Overhead Applied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WO Receipt – Reject Costing</a:t>
            </a:r>
          </a:p>
        </p:txBody>
      </p:sp>
      <p:sp>
        <p:nvSpPr>
          <p:cNvPr id="5939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PC-WO-460</a:t>
            </a:r>
          </a:p>
        </p:txBody>
      </p:sp>
      <p:pic>
        <p:nvPicPr>
          <p:cNvPr id="59395" name="Picture 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2413" y="1144588"/>
            <a:ext cx="7200900" cy="47799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59397" name="Text Box 6"/>
          <p:cNvSpPr txBox="1">
            <a:spLocks noChangeArrowheads="1"/>
          </p:cNvSpPr>
          <p:nvPr/>
        </p:nvSpPr>
        <p:spPr bwMode="auto">
          <a:xfrm>
            <a:off x="1666875" y="5238750"/>
            <a:ext cx="6534150" cy="846386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>
            <a:noAutofit/>
          </a:bodyPr>
          <a:lstStyle/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  <a:tab pos="571500" algn="l"/>
              </a:tabLst>
            </a:pPr>
            <a:r>
              <a:rPr lang="en-US" sz="1400" dirty="0">
                <a:latin typeface="+mj-lt"/>
              </a:rPr>
              <a:t> Used for product lost in process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  <a:tab pos="571500" algn="l"/>
              </a:tabLst>
            </a:pPr>
            <a:r>
              <a:rPr lang="en-US" sz="1400" dirty="0">
                <a:latin typeface="+mj-lt"/>
              </a:rPr>
              <a:t> The quantity lost can be reported as Scrapped Qty in the Work Order 	Receipt function and written off to the scrap account</a:t>
            </a:r>
          </a:p>
        </p:txBody>
      </p:sp>
      <p:sp>
        <p:nvSpPr>
          <p:cNvPr id="59398" name="Rectangle 7"/>
          <p:cNvSpPr>
            <a:spLocks noChangeArrowheads="1"/>
          </p:cNvSpPr>
          <p:nvPr/>
        </p:nvSpPr>
        <p:spPr bwMode="auto">
          <a:xfrm>
            <a:off x="542925" y="4210050"/>
            <a:ext cx="2162175" cy="2476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59399" name="Rectangle 8"/>
          <p:cNvSpPr>
            <a:spLocks noChangeArrowheads="1"/>
          </p:cNvSpPr>
          <p:nvPr/>
        </p:nvSpPr>
        <p:spPr bwMode="auto">
          <a:xfrm>
            <a:off x="1809750" y="2886075"/>
            <a:ext cx="1028700" cy="22860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59400" name="AutoShape 9"/>
          <p:cNvCxnSpPr>
            <a:cxnSpLocks noChangeShapeType="1"/>
            <a:stCxn id="59397" idx="1"/>
            <a:endCxn id="59398" idx="1"/>
          </p:cNvCxnSpPr>
          <p:nvPr/>
        </p:nvCxnSpPr>
        <p:spPr bwMode="auto">
          <a:xfrm rot="10800000">
            <a:off x="542925" y="4333875"/>
            <a:ext cx="1123950" cy="1328068"/>
          </a:xfrm>
          <a:prstGeom prst="bentConnector3">
            <a:avLst>
              <a:gd name="adj1" fmla="val 120339"/>
            </a:avLst>
          </a:prstGeom>
          <a:noFill/>
          <a:ln w="19050">
            <a:solidFill>
              <a:srgbClr val="FF0000"/>
            </a:solidFill>
            <a:miter lim="800000"/>
            <a:headEnd/>
            <a:tailEnd type="triangle" w="med" len="med"/>
          </a:ln>
        </p:spPr>
      </p:cxnSp>
      <p:sp>
        <p:nvSpPr>
          <p:cNvPr id="250891" name="Text Box 11"/>
          <p:cNvSpPr txBox="1">
            <a:spLocks noChangeArrowheads="1"/>
          </p:cNvSpPr>
          <p:nvPr/>
        </p:nvSpPr>
        <p:spPr bwMode="auto">
          <a:xfrm>
            <a:off x="5403850" y="1943100"/>
            <a:ext cx="3540125" cy="224676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>
            <a:no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  <a:defRPr/>
            </a:pPr>
            <a:r>
              <a:rPr lang="en-US" sz="1400" dirty="0">
                <a:latin typeface="+mj-lt"/>
              </a:rPr>
              <a:t>Work Orders </a:t>
            </a:r>
            <a:r>
              <a:rPr lang="en-US" sz="1400" dirty="0" err="1">
                <a:latin typeface="+mj-lt"/>
              </a:rPr>
              <a:t>vs</a:t>
            </a:r>
            <a:r>
              <a:rPr lang="en-US" sz="1400" dirty="0">
                <a:latin typeface="+mj-lt"/>
              </a:rPr>
              <a:t> Repetitive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  <a:tab pos="571500" algn="l"/>
              </a:tabLst>
              <a:defRPr/>
            </a:pPr>
            <a:r>
              <a:rPr lang="en-US" sz="1400" dirty="0">
                <a:latin typeface="+mj-lt"/>
              </a:rPr>
              <a:t> In Work Orders, Quantity is the quantity of 	Good units; in Repetitive, you report the total 	processed (Good + Bad)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  <a:tab pos="571500" algn="l"/>
              </a:tabLst>
              <a:defRPr/>
            </a:pPr>
            <a:r>
              <a:rPr lang="en-US" sz="1400" dirty="0">
                <a:latin typeface="+mj-lt"/>
              </a:rPr>
              <a:t> In Work Orders, rejects are scrapped at their 	completed cost; in Repetitive, rejects are 	scrapped at their operation cost</a:t>
            </a:r>
          </a:p>
        </p:txBody>
      </p:sp>
      <p:sp>
        <p:nvSpPr>
          <p:cNvPr id="59402" name="Rectangle 13"/>
          <p:cNvSpPr>
            <a:spLocks noChangeArrowheads="1"/>
          </p:cNvSpPr>
          <p:nvPr/>
        </p:nvSpPr>
        <p:spPr bwMode="auto">
          <a:xfrm>
            <a:off x="809625" y="3552825"/>
            <a:ext cx="1933575" cy="22860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9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WO Receipt</a:t>
            </a:r>
            <a:r>
              <a:rPr lang="en-US" sz="2400" dirty="0" smtClean="0"/>
              <a:t> – Transactions Detail (Reject Costing)</a:t>
            </a:r>
            <a:endParaRPr lang="en-US" dirty="0" smtClean="0"/>
          </a:p>
        </p:txBody>
      </p:sp>
      <p:sp>
        <p:nvSpPr>
          <p:cNvPr id="6041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PC-WO-470</a:t>
            </a:r>
          </a:p>
        </p:txBody>
      </p:sp>
      <p:pic>
        <p:nvPicPr>
          <p:cNvPr id="60420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09825" y="904875"/>
            <a:ext cx="4303713" cy="43815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60421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71700" y="5314950"/>
            <a:ext cx="4800600" cy="8397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5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WO Receipt – Loss Costing</a:t>
            </a:r>
          </a:p>
        </p:txBody>
      </p:sp>
      <p:sp>
        <p:nvSpPr>
          <p:cNvPr id="6144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PC-WO-480</a:t>
            </a:r>
          </a:p>
        </p:txBody>
      </p:sp>
      <p:pic>
        <p:nvPicPr>
          <p:cNvPr id="61443" name="Picture 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23950" y="1039813"/>
            <a:ext cx="6886575" cy="45704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61444" name="Text Box 7"/>
          <p:cNvSpPr txBox="1">
            <a:spLocks noChangeArrowheads="1"/>
          </p:cNvSpPr>
          <p:nvPr/>
        </p:nvSpPr>
        <p:spPr bwMode="auto">
          <a:xfrm>
            <a:off x="742950" y="5561013"/>
            <a:ext cx="7658100" cy="52322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>
            <a:no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>
                <a:latin typeface="+mj-lt"/>
              </a:rPr>
              <a:t>Starting a work order with a quantity of 5 and completing 4 will leave 1 unit of components, plus any labor and burden expended, in WIP at completion. </a:t>
            </a:r>
          </a:p>
        </p:txBody>
      </p:sp>
      <p:sp>
        <p:nvSpPr>
          <p:cNvPr id="61446" name="Rectangle 16"/>
          <p:cNvSpPr>
            <a:spLocks noChangeArrowheads="1"/>
          </p:cNvSpPr>
          <p:nvPr/>
        </p:nvSpPr>
        <p:spPr bwMode="auto">
          <a:xfrm>
            <a:off x="1343025" y="2714625"/>
            <a:ext cx="2190750" cy="22860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61447" name="Rectangle 17"/>
          <p:cNvSpPr>
            <a:spLocks noChangeArrowheads="1"/>
          </p:cNvSpPr>
          <p:nvPr/>
        </p:nvSpPr>
        <p:spPr bwMode="auto">
          <a:xfrm>
            <a:off x="1657350" y="3343275"/>
            <a:ext cx="1809750" cy="238125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61448" name="Rectangle 18"/>
          <p:cNvSpPr>
            <a:spLocks noChangeArrowheads="1"/>
          </p:cNvSpPr>
          <p:nvPr/>
        </p:nvSpPr>
        <p:spPr bwMode="auto">
          <a:xfrm>
            <a:off x="1371600" y="4010025"/>
            <a:ext cx="2171700" cy="2476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Work Order Maintenance</a:t>
            </a:r>
          </a:p>
        </p:txBody>
      </p:sp>
      <p:sp>
        <p:nvSpPr>
          <p:cNvPr id="1638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PC-WO-040</a:t>
            </a:r>
          </a:p>
        </p:txBody>
      </p:sp>
      <p:pic>
        <p:nvPicPr>
          <p:cNvPr id="16387" name="Picture 1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9113" y="1447800"/>
            <a:ext cx="7073900" cy="41338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16389" name="Rectangle 6"/>
          <p:cNvSpPr>
            <a:spLocks noChangeArrowheads="1"/>
          </p:cNvSpPr>
          <p:nvPr/>
        </p:nvSpPr>
        <p:spPr bwMode="auto">
          <a:xfrm>
            <a:off x="3076575" y="4219575"/>
            <a:ext cx="2619375" cy="41910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6390" name="Rectangle 7"/>
          <p:cNvSpPr>
            <a:spLocks noChangeArrowheads="1"/>
          </p:cNvSpPr>
          <p:nvPr/>
        </p:nvSpPr>
        <p:spPr bwMode="auto">
          <a:xfrm>
            <a:off x="3429000" y="3648075"/>
            <a:ext cx="1238250" cy="2476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6391" name="Rectangle 8"/>
          <p:cNvSpPr>
            <a:spLocks noChangeArrowheads="1"/>
          </p:cNvSpPr>
          <p:nvPr/>
        </p:nvSpPr>
        <p:spPr bwMode="auto">
          <a:xfrm>
            <a:off x="857250" y="4591050"/>
            <a:ext cx="1609725" cy="22860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6392" name="Rectangle 9"/>
          <p:cNvSpPr>
            <a:spLocks noChangeArrowheads="1"/>
          </p:cNvSpPr>
          <p:nvPr/>
        </p:nvSpPr>
        <p:spPr bwMode="auto">
          <a:xfrm>
            <a:off x="781050" y="3257550"/>
            <a:ext cx="1914525" cy="26670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6393" name="Text Box 11"/>
          <p:cNvSpPr txBox="1">
            <a:spLocks noChangeArrowheads="1"/>
          </p:cNvSpPr>
          <p:nvPr/>
        </p:nvSpPr>
        <p:spPr bwMode="auto">
          <a:xfrm>
            <a:off x="6334125" y="2486025"/>
            <a:ext cx="2286000" cy="1600438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>
            <a:no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 dirty="0">
                <a:latin typeface="+mj-lt"/>
              </a:rPr>
              <a:t>If an alternate BOM or routing is specified that is different than the BOM or routing used to calculate GL costs, then a method variance can result</a:t>
            </a:r>
          </a:p>
        </p:txBody>
      </p:sp>
      <p:cxnSp>
        <p:nvCxnSpPr>
          <p:cNvPr id="16394" name="AutoShape 12"/>
          <p:cNvCxnSpPr>
            <a:cxnSpLocks noChangeShapeType="1"/>
            <a:stCxn id="16393" idx="1"/>
            <a:endCxn id="16389" idx="3"/>
          </p:cNvCxnSpPr>
          <p:nvPr/>
        </p:nvCxnSpPr>
        <p:spPr bwMode="auto">
          <a:xfrm rot="10800000" flipV="1">
            <a:off x="5695951" y="3286243"/>
            <a:ext cx="638175" cy="1142881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rgbClr val="FF0000"/>
            </a:solidFill>
            <a:miter lim="800000"/>
            <a:headEnd/>
            <a:tailEnd type="triangle" w="med" len="med"/>
          </a:ln>
        </p:spPr>
      </p:cxnSp>
      <p:sp>
        <p:nvSpPr>
          <p:cNvPr id="16395" name="Text Box 13"/>
          <p:cNvSpPr txBox="1">
            <a:spLocks noChangeArrowheads="1"/>
          </p:cNvSpPr>
          <p:nvPr/>
        </p:nvSpPr>
        <p:spPr bwMode="auto">
          <a:xfrm>
            <a:off x="6334125" y="4371975"/>
            <a:ext cx="2286000" cy="738664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>
            <a:no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400" dirty="0">
                <a:latin typeface="+mj-lt"/>
              </a:rPr>
              <a:t>Defaults from WO Accounting Control (36.9.11)</a:t>
            </a:r>
          </a:p>
        </p:txBody>
      </p:sp>
      <p:sp>
        <p:nvSpPr>
          <p:cNvPr id="16396" name="Rectangle 14"/>
          <p:cNvSpPr>
            <a:spLocks noChangeArrowheads="1"/>
          </p:cNvSpPr>
          <p:nvPr/>
        </p:nvSpPr>
        <p:spPr bwMode="auto">
          <a:xfrm>
            <a:off x="3457575" y="5124450"/>
            <a:ext cx="1743075" cy="257175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16397" name="AutoShape 15"/>
          <p:cNvCxnSpPr>
            <a:cxnSpLocks noChangeShapeType="1"/>
            <a:stCxn id="16395" idx="1"/>
            <a:endCxn id="16396" idx="3"/>
          </p:cNvCxnSpPr>
          <p:nvPr/>
        </p:nvCxnSpPr>
        <p:spPr bwMode="auto">
          <a:xfrm rot="10800000" flipV="1">
            <a:off x="5200651" y="4741306"/>
            <a:ext cx="1133475" cy="511731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rgbClr val="FF0000"/>
            </a:solidFill>
            <a:miter lim="800000"/>
            <a:headEnd/>
            <a:tailEnd type="triangle" w="med" len="med"/>
          </a:ln>
        </p:spPr>
      </p:cxnSp>
      <p:sp>
        <p:nvSpPr>
          <p:cNvPr id="16398" name="Text Box 16"/>
          <p:cNvSpPr txBox="1">
            <a:spLocks noChangeArrowheads="1"/>
          </p:cNvSpPr>
          <p:nvPr/>
        </p:nvSpPr>
        <p:spPr bwMode="auto">
          <a:xfrm>
            <a:off x="6334125" y="5400675"/>
            <a:ext cx="2286000" cy="52322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>
            <a:no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400" dirty="0">
                <a:latin typeface="+mj-lt"/>
              </a:rPr>
              <a:t>Defaults from Routing Maintenance (14.13.1)</a:t>
            </a:r>
          </a:p>
        </p:txBody>
      </p:sp>
      <p:cxnSp>
        <p:nvCxnSpPr>
          <p:cNvPr id="16399" name="AutoShape 17"/>
          <p:cNvCxnSpPr>
            <a:cxnSpLocks noChangeShapeType="1"/>
            <a:stCxn id="16398" idx="1"/>
            <a:endCxn id="16391" idx="2"/>
          </p:cNvCxnSpPr>
          <p:nvPr/>
        </p:nvCxnSpPr>
        <p:spPr bwMode="auto">
          <a:xfrm rot="10800000">
            <a:off x="1662113" y="4819651"/>
            <a:ext cx="4672012" cy="842635"/>
          </a:xfrm>
          <a:prstGeom prst="bentConnector2">
            <a:avLst/>
          </a:prstGeom>
          <a:noFill/>
          <a:ln w="19050">
            <a:solidFill>
              <a:srgbClr val="FF0000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7" name="Rectangle 102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Work Order Topics</a:t>
            </a:r>
          </a:p>
        </p:txBody>
      </p:sp>
      <p:sp>
        <p:nvSpPr>
          <p:cNvPr id="6246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PC-WO-490</a:t>
            </a:r>
          </a:p>
        </p:txBody>
      </p:sp>
      <p:sp>
        <p:nvSpPr>
          <p:cNvPr id="16" name="AutoShape 4"/>
          <p:cNvSpPr>
            <a:spLocks noChangeArrowheads="1"/>
          </p:cNvSpPr>
          <p:nvPr/>
        </p:nvSpPr>
        <p:spPr bwMode="auto">
          <a:xfrm>
            <a:off x="904875" y="2259012"/>
            <a:ext cx="1828800" cy="914400"/>
          </a:xfrm>
          <a:prstGeom prst="rightArrow">
            <a:avLst>
              <a:gd name="adj1" fmla="val 50000"/>
              <a:gd name="adj2" fmla="val 50270"/>
            </a:avLst>
          </a:prstGeom>
          <a:solidFill>
            <a:srgbClr val="5A87C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3190875" y="2259013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Work Order Life Cycle</a:t>
            </a:r>
            <a:endParaRPr lang="en-US" sz="2000" b="1" dirty="0">
              <a:latin typeface="+mj-lt"/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3190875" y="1049338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Introduction</a:t>
            </a:r>
            <a:endParaRPr lang="en-US" sz="2000" b="1" dirty="0">
              <a:latin typeface="+mj-lt"/>
            </a:endParaRP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3190875" y="3459163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Work Order Cost Report</a:t>
            </a:r>
            <a:endParaRPr lang="en-US" sz="2000" b="1" dirty="0">
              <a:latin typeface="+mj-lt"/>
            </a:endParaRPr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3190875" y="4665663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Information Sources</a:t>
            </a:r>
            <a:endParaRPr lang="en-US" sz="2000" b="1" dirty="0">
              <a:latin typeface="+mj-lt"/>
            </a:endParaRPr>
          </a:p>
        </p:txBody>
      </p:sp>
      <p:sp>
        <p:nvSpPr>
          <p:cNvPr id="21" name="Text Box 3084"/>
          <p:cNvSpPr txBox="1">
            <a:spLocks noChangeArrowheads="1"/>
          </p:cNvSpPr>
          <p:nvPr/>
        </p:nvSpPr>
        <p:spPr bwMode="auto">
          <a:xfrm>
            <a:off x="5476875" y="2263775"/>
            <a:ext cx="300990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eaLnBrk="0" hangingPunct="0">
              <a:spcBef>
                <a:spcPct val="50000"/>
              </a:spcBef>
              <a:buFont typeface="Wingdings" pitchFamily="2" charset="2"/>
              <a:buChar char="ü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WO Maintenance Screen 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Char char="ü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Component Issues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Char char="ü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WIP Material Cost 	Revaluation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Char char="ü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Floor Stock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Char char="ü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</a:t>
            </a:r>
            <a:r>
              <a:rPr lang="en-US" sz="1600" dirty="0" err="1">
                <a:latin typeface="+mj-lt"/>
              </a:rPr>
              <a:t>Intersite</a:t>
            </a:r>
            <a:r>
              <a:rPr lang="en-US" sz="1600" dirty="0">
                <a:latin typeface="+mj-lt"/>
              </a:rPr>
              <a:t> Transfers/Multi-	site Component Issues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Char char="ü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Labor Reporting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Char char="ü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Work Order Receipts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b="1" dirty="0">
                <a:latin typeface="+mj-lt"/>
              </a:rPr>
              <a:t> Non-Std Work Orders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WO Accounting Close</a:t>
            </a: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Non-Standard WO: Rework</a:t>
            </a:r>
          </a:p>
        </p:txBody>
      </p:sp>
      <p:sp>
        <p:nvSpPr>
          <p:cNvPr id="6349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PC-WO-500</a:t>
            </a:r>
          </a:p>
        </p:txBody>
      </p:sp>
      <p:pic>
        <p:nvPicPr>
          <p:cNvPr id="63491" name="Picture 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43025" y="1284288"/>
            <a:ext cx="6448425" cy="47926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63493" name="Text Box 7"/>
          <p:cNvSpPr txBox="1">
            <a:spLocks noChangeArrowheads="1"/>
          </p:cNvSpPr>
          <p:nvPr/>
        </p:nvSpPr>
        <p:spPr bwMode="auto">
          <a:xfrm>
            <a:off x="1228725" y="5235575"/>
            <a:ext cx="6915150" cy="846386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>
            <a:no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 dirty="0">
                <a:latin typeface="+mj-lt"/>
              </a:rPr>
              <a:t>Used to repair rejected items </a:t>
            </a: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 dirty="0">
                <a:latin typeface="+mj-lt"/>
              </a:rPr>
              <a:t>All value added to rework orders (material &amp; labor) are expensed as variances</a:t>
            </a:r>
          </a:p>
        </p:txBody>
      </p:sp>
      <p:sp>
        <p:nvSpPr>
          <p:cNvPr id="63494" name="Rectangle 8"/>
          <p:cNvSpPr>
            <a:spLocks noChangeArrowheads="1"/>
          </p:cNvSpPr>
          <p:nvPr/>
        </p:nvSpPr>
        <p:spPr bwMode="auto">
          <a:xfrm>
            <a:off x="1847850" y="2562225"/>
            <a:ext cx="647700" cy="238125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63495" name="Rectangle 9"/>
          <p:cNvSpPr>
            <a:spLocks noChangeArrowheads="1"/>
          </p:cNvSpPr>
          <p:nvPr/>
        </p:nvSpPr>
        <p:spPr bwMode="auto">
          <a:xfrm>
            <a:off x="1571625" y="4367213"/>
            <a:ext cx="1333500" cy="2476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63496" name="Text Box 10"/>
          <p:cNvSpPr txBox="1">
            <a:spLocks noChangeArrowheads="1"/>
          </p:cNvSpPr>
          <p:nvPr/>
        </p:nvSpPr>
        <p:spPr bwMode="auto">
          <a:xfrm>
            <a:off x="133350" y="4229100"/>
            <a:ext cx="1047750" cy="52322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>
            <a:no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>
                <a:latin typeface="+mj-lt"/>
              </a:rPr>
              <a:t>Status = Allocated</a:t>
            </a:r>
          </a:p>
        </p:txBody>
      </p:sp>
      <p:cxnSp>
        <p:nvCxnSpPr>
          <p:cNvPr id="63497" name="AutoShape 11"/>
          <p:cNvCxnSpPr>
            <a:cxnSpLocks noChangeShapeType="1"/>
            <a:stCxn id="63496" idx="3"/>
            <a:endCxn id="63495" idx="1"/>
          </p:cNvCxnSpPr>
          <p:nvPr/>
        </p:nvCxnSpPr>
        <p:spPr bwMode="auto">
          <a:xfrm>
            <a:off x="1181100" y="4490710"/>
            <a:ext cx="390525" cy="328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rgbClr val="FF0000"/>
            </a:solidFill>
            <a:miter lim="800000"/>
            <a:headEnd/>
            <a:tailEnd type="triangle" w="med" len="med"/>
          </a:ln>
        </p:spPr>
      </p:cxnSp>
      <p:sp>
        <p:nvSpPr>
          <p:cNvPr id="63498" name="Rectangle 14"/>
          <p:cNvSpPr>
            <a:spLocks noChangeArrowheads="1"/>
          </p:cNvSpPr>
          <p:nvPr/>
        </p:nvSpPr>
        <p:spPr bwMode="auto">
          <a:xfrm>
            <a:off x="1666875" y="3457575"/>
            <a:ext cx="2362200" cy="26670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Work Order Topics</a:t>
            </a:r>
          </a:p>
        </p:txBody>
      </p:sp>
      <p:sp>
        <p:nvSpPr>
          <p:cNvPr id="6451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PC-WO-510</a:t>
            </a:r>
          </a:p>
        </p:txBody>
      </p:sp>
      <p:sp>
        <p:nvSpPr>
          <p:cNvPr id="16" name="AutoShape 4"/>
          <p:cNvSpPr>
            <a:spLocks noChangeArrowheads="1"/>
          </p:cNvSpPr>
          <p:nvPr/>
        </p:nvSpPr>
        <p:spPr bwMode="auto">
          <a:xfrm>
            <a:off x="904875" y="2259012"/>
            <a:ext cx="1828800" cy="914400"/>
          </a:xfrm>
          <a:prstGeom prst="rightArrow">
            <a:avLst>
              <a:gd name="adj1" fmla="val 50000"/>
              <a:gd name="adj2" fmla="val 50270"/>
            </a:avLst>
          </a:prstGeom>
          <a:solidFill>
            <a:srgbClr val="5A87C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3190875" y="2259013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Work Order Life Cycle</a:t>
            </a:r>
            <a:endParaRPr lang="en-US" sz="2000" b="1" dirty="0">
              <a:latin typeface="+mj-lt"/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3190875" y="1049338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Introduction</a:t>
            </a:r>
            <a:endParaRPr lang="en-US" sz="2000" b="1" dirty="0">
              <a:latin typeface="+mj-lt"/>
            </a:endParaRP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3190875" y="3459163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Work Order Cost Report</a:t>
            </a:r>
            <a:endParaRPr lang="en-US" sz="2000" b="1" dirty="0">
              <a:latin typeface="+mj-lt"/>
            </a:endParaRPr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3190875" y="4665663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Information Sources</a:t>
            </a:r>
            <a:endParaRPr lang="en-US" sz="2000" b="1" dirty="0">
              <a:latin typeface="+mj-lt"/>
            </a:endParaRPr>
          </a:p>
        </p:txBody>
      </p:sp>
      <p:sp>
        <p:nvSpPr>
          <p:cNvPr id="21" name="Text Box 3084"/>
          <p:cNvSpPr txBox="1">
            <a:spLocks noChangeArrowheads="1"/>
          </p:cNvSpPr>
          <p:nvPr/>
        </p:nvSpPr>
        <p:spPr bwMode="auto">
          <a:xfrm>
            <a:off x="5476874" y="2263775"/>
            <a:ext cx="3000375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eaLnBrk="0" hangingPunct="0">
              <a:spcBef>
                <a:spcPct val="50000"/>
              </a:spcBef>
              <a:buFont typeface="Wingdings" pitchFamily="2" charset="2"/>
              <a:buChar char="ü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WO Maintenance Screen 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Char char="ü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Component Issues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Char char="ü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WIP Material Cost 	Revaluation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Char char="ü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Floor Stock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Char char="ü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</a:t>
            </a:r>
            <a:r>
              <a:rPr lang="en-US" sz="1600" dirty="0" err="1">
                <a:latin typeface="+mj-lt"/>
              </a:rPr>
              <a:t>Intersite</a:t>
            </a:r>
            <a:r>
              <a:rPr lang="en-US" sz="1600" dirty="0">
                <a:latin typeface="+mj-lt"/>
              </a:rPr>
              <a:t> Transfers/Multi-	site Component Issues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Char char="ü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Labor Reporting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Char char="ü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Work Order Receipts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Char char="ü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Non-Std Work Orders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b="1" dirty="0">
                <a:latin typeface="+mj-lt"/>
              </a:rPr>
              <a:t> WO Accounting Close</a:t>
            </a: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47" name="Rectangle 1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Material Usage Variance</a:t>
            </a:r>
          </a:p>
        </p:txBody>
      </p:sp>
      <p:sp>
        <p:nvSpPr>
          <p:cNvPr id="65538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PC-WO-520</a:t>
            </a:r>
          </a:p>
        </p:txBody>
      </p:sp>
      <p:sp>
        <p:nvSpPr>
          <p:cNvPr id="65539" name="Text Box 3"/>
          <p:cNvSpPr txBox="1">
            <a:spLocks noChangeArrowheads="1"/>
          </p:cNvSpPr>
          <p:nvPr/>
        </p:nvSpPr>
        <p:spPr bwMode="auto">
          <a:xfrm>
            <a:off x="257175" y="2514600"/>
            <a:ext cx="19145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800" b="1" u="sng">
                <a:latin typeface="+mj-lt"/>
              </a:rPr>
              <a:t>Variance</a:t>
            </a:r>
          </a:p>
        </p:txBody>
      </p:sp>
      <p:sp>
        <p:nvSpPr>
          <p:cNvPr id="65540" name="Text Box 4"/>
          <p:cNvSpPr txBox="1">
            <a:spLocks noChangeArrowheads="1"/>
          </p:cNvSpPr>
          <p:nvPr/>
        </p:nvSpPr>
        <p:spPr bwMode="auto">
          <a:xfrm>
            <a:off x="2533650" y="2514600"/>
            <a:ext cx="25527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800" b="1" u="sng">
                <a:latin typeface="+mj-lt"/>
              </a:rPr>
              <a:t>When Calculated</a:t>
            </a:r>
          </a:p>
        </p:txBody>
      </p:sp>
      <p:sp>
        <p:nvSpPr>
          <p:cNvPr id="65541" name="Text Box 5"/>
          <p:cNvSpPr txBox="1">
            <a:spLocks noChangeArrowheads="1"/>
          </p:cNvSpPr>
          <p:nvPr/>
        </p:nvSpPr>
        <p:spPr bwMode="auto">
          <a:xfrm>
            <a:off x="5257800" y="2514600"/>
            <a:ext cx="25527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800" b="1" u="sng">
                <a:latin typeface="+mj-lt"/>
              </a:rPr>
              <a:t>Cause</a:t>
            </a:r>
          </a:p>
        </p:txBody>
      </p:sp>
      <p:sp>
        <p:nvSpPr>
          <p:cNvPr id="65542" name="Text Box 6"/>
          <p:cNvSpPr txBox="1">
            <a:spLocks noChangeArrowheads="1"/>
          </p:cNvSpPr>
          <p:nvPr/>
        </p:nvSpPr>
        <p:spPr bwMode="auto">
          <a:xfrm>
            <a:off x="266700" y="3190875"/>
            <a:ext cx="18859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600" b="1">
                <a:latin typeface="+mj-lt"/>
              </a:rPr>
              <a:t>Material Usage</a:t>
            </a:r>
          </a:p>
        </p:txBody>
      </p:sp>
      <p:sp>
        <p:nvSpPr>
          <p:cNvPr id="65543" name="Text Box 7"/>
          <p:cNvSpPr txBox="1">
            <a:spLocks noChangeArrowheads="1"/>
          </p:cNvSpPr>
          <p:nvPr/>
        </p:nvSpPr>
        <p:spPr bwMode="auto">
          <a:xfrm>
            <a:off x="2533650" y="3209925"/>
            <a:ext cx="264795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</a:tabLst>
            </a:pPr>
            <a:r>
              <a:rPr lang="en-US" sz="1400">
                <a:latin typeface="+mj-lt"/>
              </a:rPr>
              <a:t>WO Accounting Close (16.21)</a:t>
            </a:r>
          </a:p>
        </p:txBody>
      </p:sp>
      <p:sp>
        <p:nvSpPr>
          <p:cNvPr id="65544" name="Text Box 8"/>
          <p:cNvSpPr txBox="1">
            <a:spLocks noChangeArrowheads="1"/>
          </p:cNvSpPr>
          <p:nvPr/>
        </p:nvSpPr>
        <p:spPr bwMode="auto">
          <a:xfrm>
            <a:off x="5257800" y="3209925"/>
            <a:ext cx="27051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</a:tabLst>
            </a:pPr>
            <a:r>
              <a:rPr lang="en-US" sz="1400" dirty="0">
                <a:latin typeface="+mj-lt"/>
              </a:rPr>
              <a:t>Difference between the actual quantity of components issued and the standard quantity required</a:t>
            </a:r>
          </a:p>
        </p:txBody>
      </p:sp>
      <p:sp>
        <p:nvSpPr>
          <p:cNvPr id="65545" name="Text Box 9"/>
          <p:cNvSpPr txBox="1">
            <a:spLocks noChangeArrowheads="1"/>
          </p:cNvSpPr>
          <p:nvPr/>
        </p:nvSpPr>
        <p:spPr bwMode="auto">
          <a:xfrm>
            <a:off x="2428875" y="4410075"/>
            <a:ext cx="532447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400" i="1">
                <a:latin typeface="+mj-lt"/>
              </a:rPr>
              <a:t>{Actual Qty Issued - [Qty Per x (Qty Complete + Qty Reject)]} x Std Unit Cost</a:t>
            </a:r>
          </a:p>
        </p:txBody>
      </p:sp>
      <p:sp>
        <p:nvSpPr>
          <p:cNvPr id="65546" name="Text Box 10"/>
          <p:cNvSpPr txBox="1">
            <a:spLocks noChangeArrowheads="1"/>
          </p:cNvSpPr>
          <p:nvPr/>
        </p:nvSpPr>
        <p:spPr bwMode="auto">
          <a:xfrm>
            <a:off x="714375" y="4381500"/>
            <a:ext cx="13906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600" i="1">
                <a:latin typeface="+mj-lt"/>
              </a:rPr>
              <a:t>Formula</a:t>
            </a:r>
            <a:endParaRPr lang="en-US" sz="1600" b="1">
              <a:latin typeface="+mj-lt"/>
            </a:endParaRPr>
          </a:p>
        </p:txBody>
      </p:sp>
      <p:sp>
        <p:nvSpPr>
          <p:cNvPr id="65548" name="Rectangle 12"/>
          <p:cNvSpPr>
            <a:spLocks noChangeArrowheads="1"/>
          </p:cNvSpPr>
          <p:nvPr/>
        </p:nvSpPr>
        <p:spPr bwMode="auto">
          <a:xfrm>
            <a:off x="849313" y="2035175"/>
            <a:ext cx="7772400" cy="61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>
              <a:lnSpc>
                <a:spcPct val="90000"/>
              </a:lnSpc>
            </a:pPr>
            <a:r>
              <a:rPr lang="en-US" sz="1600" b="1" u="sng">
                <a:solidFill>
                  <a:srgbClr val="5A87C6"/>
                </a:solidFill>
                <a:latin typeface="+mj-lt"/>
              </a:rPr>
              <a:t>Manufacturing-Related Variances</a:t>
            </a:r>
            <a:endParaRPr lang="en-US" sz="1600">
              <a:solidFill>
                <a:srgbClr val="5A87C6"/>
              </a:solidFill>
              <a:latin typeface="+mj-lt"/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Any value left in WIP after WO Accounting 	Close is relieved from WIP and posted to 		Method Variance account of parent</a:t>
            </a:r>
          </a:p>
          <a:p>
            <a:r>
              <a:rPr lang="en-US" dirty="0" smtClean="0"/>
              <a:t>Causes</a:t>
            </a:r>
          </a:p>
          <a:p>
            <a:pPr lvl="1"/>
            <a:r>
              <a:rPr lang="en-US" dirty="0" smtClean="0"/>
              <a:t>Changes to BOM or routing without cost 		recalculation</a:t>
            </a:r>
          </a:p>
          <a:p>
            <a:pPr lvl="1"/>
            <a:r>
              <a:rPr lang="en-US" dirty="0" smtClean="0"/>
              <a:t>Alternate structures or routings</a:t>
            </a:r>
          </a:p>
          <a:p>
            <a:pPr lvl="1"/>
            <a:r>
              <a:rPr lang="en-US" dirty="0" smtClean="0"/>
              <a:t>Item substitutions</a:t>
            </a:r>
          </a:p>
          <a:p>
            <a:pPr lvl="1"/>
            <a:r>
              <a:rPr lang="en-US" dirty="0" smtClean="0"/>
              <a:t>Order quantity (non-standard; 1.4.1, 1.4.7, 1.4.17)</a:t>
            </a:r>
          </a:p>
          <a:p>
            <a:pPr lvl="1"/>
            <a:r>
              <a:rPr lang="en-US" dirty="0" smtClean="0"/>
              <a:t>Floor stock issued (non-standard quantity)</a:t>
            </a:r>
          </a:p>
          <a:p>
            <a:endParaRPr lang="en-US" dirty="0"/>
          </a:p>
        </p:txBody>
      </p:sp>
      <p:sp>
        <p:nvSpPr>
          <p:cNvPr id="6656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Method Variance: Work Orders</a:t>
            </a:r>
          </a:p>
        </p:txBody>
      </p:sp>
      <p:sp>
        <p:nvSpPr>
          <p:cNvPr id="6656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PC-WO-530</a:t>
            </a: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9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WO Accounting Close – GL Effect</a:t>
            </a:r>
          </a:p>
        </p:txBody>
      </p:sp>
      <p:sp>
        <p:nvSpPr>
          <p:cNvPr id="6758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PC-WO-540</a:t>
            </a:r>
          </a:p>
        </p:txBody>
      </p:sp>
      <p:sp>
        <p:nvSpPr>
          <p:cNvPr id="67587" name="Rectangle 3"/>
          <p:cNvSpPr>
            <a:spLocks noChangeArrowheads="1"/>
          </p:cNvSpPr>
          <p:nvPr/>
        </p:nvSpPr>
        <p:spPr bwMode="auto">
          <a:xfrm>
            <a:off x="685800" y="606425"/>
            <a:ext cx="7772400" cy="61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>
              <a:lnSpc>
                <a:spcPct val="90000"/>
              </a:lnSpc>
            </a:pPr>
            <a:endParaRPr lang="en-US" sz="2400" b="1">
              <a:solidFill>
                <a:srgbClr val="5A87C6"/>
              </a:solidFill>
              <a:latin typeface="Arial" charset="0"/>
            </a:endParaRPr>
          </a:p>
        </p:txBody>
      </p:sp>
      <p:sp>
        <p:nvSpPr>
          <p:cNvPr id="67588" name="Text Box 4"/>
          <p:cNvSpPr txBox="1">
            <a:spLocks noChangeArrowheads="1"/>
          </p:cNvSpPr>
          <p:nvPr/>
        </p:nvSpPr>
        <p:spPr bwMode="auto">
          <a:xfrm>
            <a:off x="390525" y="1304925"/>
            <a:ext cx="8362950" cy="409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600" b="1" u="sng" dirty="0">
                <a:latin typeface="+mj-lt"/>
              </a:rPr>
              <a:t>Floor Stock		</a:t>
            </a:r>
            <a:r>
              <a:rPr lang="en-US" sz="1600" b="1" dirty="0">
                <a:latin typeface="+mj-lt"/>
              </a:rPr>
              <a:t>			    </a:t>
            </a:r>
            <a:r>
              <a:rPr lang="en-US" sz="1600" b="1" u="sng" dirty="0">
                <a:latin typeface="+mj-lt"/>
              </a:rPr>
              <a:t>GL Trans Type</a:t>
            </a:r>
            <a:endParaRPr lang="en-US" sz="1600" b="1" dirty="0">
              <a:latin typeface="+mj-lt"/>
            </a:endParaRP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600" b="1" dirty="0">
                <a:latin typeface="+mj-lt"/>
              </a:rPr>
              <a:t>		DR WIP						IC</a:t>
            </a:r>
            <a:br>
              <a:rPr lang="en-US" sz="1600" b="1" dirty="0">
                <a:latin typeface="+mj-lt"/>
              </a:rPr>
            </a:br>
            <a:r>
              <a:rPr lang="en-US" sz="1600" b="1" dirty="0">
                <a:latin typeface="+mj-lt"/>
              </a:rPr>
              <a:t>		CR Floor Stock</a:t>
            </a:r>
            <a:endParaRPr lang="en-US" sz="1800" b="1" dirty="0">
              <a:latin typeface="+mj-lt"/>
            </a:endParaRP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600" b="1" u="sng" dirty="0">
                <a:latin typeface="+mj-lt"/>
              </a:rPr>
              <a:t>Material &amp; Subcontract Usage Variances</a:t>
            </a:r>
            <a:r>
              <a:rPr lang="en-US" sz="1600" b="1" dirty="0">
                <a:latin typeface="+mj-lt"/>
              </a:rPr>
              <a:t>	</a:t>
            </a: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600" b="1" dirty="0">
                <a:latin typeface="+mj-lt"/>
              </a:rPr>
              <a:t>		DR </a:t>
            </a:r>
            <a:r>
              <a:rPr lang="en-US" sz="1600" b="1" dirty="0" err="1">
                <a:latin typeface="+mj-lt"/>
              </a:rPr>
              <a:t>Mat’l</a:t>
            </a:r>
            <a:r>
              <a:rPr lang="en-US" sz="1600" b="1" dirty="0">
                <a:latin typeface="+mj-lt"/>
              </a:rPr>
              <a:t> Usage Variance				IC</a:t>
            </a:r>
            <a:br>
              <a:rPr lang="en-US" sz="1600" b="1" dirty="0">
                <a:latin typeface="+mj-lt"/>
              </a:rPr>
            </a:br>
            <a:r>
              <a:rPr lang="en-US" sz="1600" b="1" dirty="0">
                <a:latin typeface="+mj-lt"/>
              </a:rPr>
              <a:t>		CR WIP</a:t>
            </a:r>
            <a:endParaRPr lang="en-US" sz="1800" b="1" dirty="0">
              <a:latin typeface="+mj-lt"/>
            </a:endParaRP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600" b="1" dirty="0">
                <a:latin typeface="+mj-lt"/>
              </a:rPr>
              <a:t>		DR Subcontract Usage Variance			WO			CR WIP</a:t>
            </a:r>
            <a:endParaRPr lang="en-US" sz="1800" b="1" dirty="0">
              <a:latin typeface="+mj-lt"/>
            </a:endParaRP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600" b="1" u="sng" dirty="0">
                <a:latin typeface="+mj-lt"/>
              </a:rPr>
              <a:t>WIP Reconciliation	</a:t>
            </a:r>
            <a:r>
              <a:rPr lang="en-US" sz="1600" b="1" dirty="0">
                <a:latin typeface="+mj-lt"/>
              </a:rPr>
              <a:t>		</a:t>
            </a: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600" b="1" dirty="0">
                <a:latin typeface="+mj-lt"/>
              </a:rPr>
              <a:t>		DR Method Variance					IC</a:t>
            </a:r>
            <a:br>
              <a:rPr lang="en-US" sz="1600" b="1" dirty="0">
                <a:latin typeface="+mj-lt"/>
              </a:rPr>
            </a:br>
            <a:r>
              <a:rPr lang="en-US" sz="1600" b="1" dirty="0">
                <a:latin typeface="+mj-lt"/>
              </a:rPr>
              <a:t>		CR WIP</a:t>
            </a: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600" b="1" dirty="0">
                <a:latin typeface="+mj-lt"/>
              </a:rPr>
              <a:t>		</a:t>
            </a:r>
            <a:r>
              <a:rPr lang="en-US" sz="1400" b="1" dirty="0">
                <a:latin typeface="+mj-lt"/>
              </a:rPr>
              <a:t>Positive amounts = unfavorable variance; </a:t>
            </a:r>
            <a:br>
              <a:rPr lang="en-US" sz="1400" b="1" dirty="0">
                <a:latin typeface="+mj-lt"/>
              </a:rPr>
            </a:br>
            <a:r>
              <a:rPr lang="en-US" sz="1400" b="1" dirty="0">
                <a:latin typeface="+mj-lt"/>
              </a:rPr>
              <a:t>		Negative amounts = favorable variance</a:t>
            </a:r>
          </a:p>
        </p:txBody>
      </p:sp>
      <p:sp>
        <p:nvSpPr>
          <p:cNvPr id="67590" name="Text Box 6"/>
          <p:cNvSpPr txBox="1">
            <a:spLocks noChangeArrowheads="1"/>
          </p:cNvSpPr>
          <p:nvPr/>
        </p:nvSpPr>
        <p:spPr bwMode="auto">
          <a:xfrm>
            <a:off x="655638" y="2651125"/>
            <a:ext cx="4191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*</a:t>
            </a:r>
          </a:p>
        </p:txBody>
      </p:sp>
      <p:sp>
        <p:nvSpPr>
          <p:cNvPr id="67591" name="Text Box 7"/>
          <p:cNvSpPr txBox="1">
            <a:spLocks noChangeArrowheads="1"/>
          </p:cNvSpPr>
          <p:nvPr/>
        </p:nvSpPr>
        <p:spPr bwMode="auto">
          <a:xfrm>
            <a:off x="636588" y="3260725"/>
            <a:ext cx="4191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*</a:t>
            </a:r>
          </a:p>
        </p:txBody>
      </p:sp>
      <p:sp>
        <p:nvSpPr>
          <p:cNvPr id="67592" name="Text Box 8"/>
          <p:cNvSpPr txBox="1">
            <a:spLocks noChangeArrowheads="1"/>
          </p:cNvSpPr>
          <p:nvPr/>
        </p:nvSpPr>
        <p:spPr bwMode="auto">
          <a:xfrm>
            <a:off x="636588" y="4232275"/>
            <a:ext cx="4191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*</a:t>
            </a:r>
          </a:p>
        </p:txBody>
      </p:sp>
      <p:sp>
        <p:nvSpPr>
          <p:cNvPr id="67593" name="Text Box 9"/>
          <p:cNvSpPr txBox="1">
            <a:spLocks noChangeArrowheads="1"/>
          </p:cNvSpPr>
          <p:nvPr/>
        </p:nvSpPr>
        <p:spPr bwMode="auto">
          <a:xfrm>
            <a:off x="636588" y="4840288"/>
            <a:ext cx="4191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*</a:t>
            </a: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Work Order Topics</a:t>
            </a:r>
          </a:p>
        </p:txBody>
      </p:sp>
      <p:sp>
        <p:nvSpPr>
          <p:cNvPr id="68610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PC-WO-550</a:t>
            </a:r>
          </a:p>
        </p:txBody>
      </p:sp>
      <p:sp>
        <p:nvSpPr>
          <p:cNvPr id="15" name="AutoShape 4"/>
          <p:cNvSpPr>
            <a:spLocks noChangeArrowheads="1"/>
          </p:cNvSpPr>
          <p:nvPr/>
        </p:nvSpPr>
        <p:spPr bwMode="auto">
          <a:xfrm>
            <a:off x="904875" y="3449637"/>
            <a:ext cx="1828800" cy="914400"/>
          </a:xfrm>
          <a:prstGeom prst="rightArrow">
            <a:avLst>
              <a:gd name="adj1" fmla="val 50000"/>
              <a:gd name="adj2" fmla="val 50270"/>
            </a:avLst>
          </a:prstGeom>
          <a:solidFill>
            <a:srgbClr val="5A87C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3190875" y="2259013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Work Order Life Cycle</a:t>
            </a:r>
            <a:endParaRPr lang="en-US" sz="2000" b="1" dirty="0">
              <a:latin typeface="+mj-lt"/>
            </a:endParaRPr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3190875" y="1049338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Introduction</a:t>
            </a:r>
            <a:endParaRPr lang="en-US" sz="2000" b="1" dirty="0">
              <a:latin typeface="+mj-lt"/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3190875" y="3459163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Work Order Cost Report</a:t>
            </a:r>
            <a:endParaRPr lang="en-US" sz="2000" b="1" dirty="0">
              <a:latin typeface="+mj-lt"/>
            </a:endParaRP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3190875" y="4665663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Information Sources</a:t>
            </a:r>
            <a:endParaRPr lang="en-US" sz="2000" b="1" dirty="0">
              <a:latin typeface="+mj-lt"/>
            </a:endParaRP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5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Work Order Cost Report</a:t>
            </a:r>
          </a:p>
        </p:txBody>
      </p:sp>
      <p:sp>
        <p:nvSpPr>
          <p:cNvPr id="6963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PC-WO-560</a:t>
            </a:r>
          </a:p>
        </p:txBody>
      </p:sp>
      <p:pic>
        <p:nvPicPr>
          <p:cNvPr id="6963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7738" y="1144588"/>
            <a:ext cx="7134225" cy="49847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69637" name="Rectangle 5"/>
          <p:cNvSpPr>
            <a:spLocks noChangeArrowheads="1"/>
          </p:cNvSpPr>
          <p:nvPr/>
        </p:nvSpPr>
        <p:spPr bwMode="auto">
          <a:xfrm>
            <a:off x="6391275" y="2314575"/>
            <a:ext cx="885825" cy="390525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69638" name="Rectangle 6"/>
          <p:cNvSpPr>
            <a:spLocks noChangeArrowheads="1"/>
          </p:cNvSpPr>
          <p:nvPr/>
        </p:nvSpPr>
        <p:spPr bwMode="auto">
          <a:xfrm>
            <a:off x="2133600" y="2362200"/>
            <a:ext cx="685800" cy="6667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60" name="Rectangle 15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Accumulated Qty, Average Cost, Balance</a:t>
            </a:r>
          </a:p>
        </p:txBody>
      </p:sp>
      <p:sp>
        <p:nvSpPr>
          <p:cNvPr id="70658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PC-WO-570</a:t>
            </a:r>
          </a:p>
        </p:txBody>
      </p:sp>
      <p:pic>
        <p:nvPicPr>
          <p:cNvPr id="7065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7275" y="1231900"/>
            <a:ext cx="7029450" cy="491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0661" name="Rectangle 3"/>
          <p:cNvSpPr>
            <a:spLocks noChangeArrowheads="1"/>
          </p:cNvSpPr>
          <p:nvPr/>
        </p:nvSpPr>
        <p:spPr bwMode="auto">
          <a:xfrm>
            <a:off x="6448425" y="2400300"/>
            <a:ext cx="885825" cy="390525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70662" name="Rectangle 4"/>
          <p:cNvSpPr>
            <a:spLocks noChangeArrowheads="1"/>
          </p:cNvSpPr>
          <p:nvPr/>
        </p:nvSpPr>
        <p:spPr bwMode="auto">
          <a:xfrm>
            <a:off x="2324100" y="2476500"/>
            <a:ext cx="685800" cy="6667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70663" name="Rectangle 6"/>
          <p:cNvSpPr>
            <a:spLocks noChangeArrowheads="1"/>
          </p:cNvSpPr>
          <p:nvPr/>
        </p:nvSpPr>
        <p:spPr bwMode="auto">
          <a:xfrm>
            <a:off x="4676775" y="3724275"/>
            <a:ext cx="3314700" cy="2476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2000" b="1" dirty="0" smtClean="0"/>
              <a:t> The cost that is expected to be issued to the work order</a:t>
            </a:r>
          </a:p>
          <a:p>
            <a:pPr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2000" b="1" dirty="0" smtClean="0"/>
              <a:t> (Qty Completed + Qty Rejected) x Std Qty Per x Std Cost</a:t>
            </a:r>
          </a:p>
        </p:txBody>
      </p:sp>
      <p:sp>
        <p:nvSpPr>
          <p:cNvPr id="716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Expected Material Costs</a:t>
            </a:r>
          </a:p>
        </p:txBody>
      </p:sp>
      <p:sp>
        <p:nvSpPr>
          <p:cNvPr id="7168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PC-WO-580</a:t>
            </a:r>
          </a:p>
        </p:txBody>
      </p:sp>
      <p:pic>
        <p:nvPicPr>
          <p:cNvPr id="71685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90675" y="1774825"/>
            <a:ext cx="6248400" cy="437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686" name="Rectangle 10"/>
          <p:cNvSpPr>
            <a:spLocks noChangeArrowheads="1"/>
          </p:cNvSpPr>
          <p:nvPr/>
        </p:nvSpPr>
        <p:spPr bwMode="auto">
          <a:xfrm>
            <a:off x="3314700" y="2809875"/>
            <a:ext cx="685800" cy="828675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307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Work Order Topics</a:t>
            </a:r>
          </a:p>
        </p:txBody>
      </p:sp>
      <p:sp>
        <p:nvSpPr>
          <p:cNvPr id="17410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PC-WO-050</a:t>
            </a:r>
          </a:p>
        </p:txBody>
      </p:sp>
      <p:sp>
        <p:nvSpPr>
          <p:cNvPr id="16" name="AutoShape 4"/>
          <p:cNvSpPr>
            <a:spLocks noChangeArrowheads="1"/>
          </p:cNvSpPr>
          <p:nvPr/>
        </p:nvSpPr>
        <p:spPr bwMode="auto">
          <a:xfrm>
            <a:off x="904875" y="1049337"/>
            <a:ext cx="1828800" cy="914400"/>
          </a:xfrm>
          <a:prstGeom prst="rightArrow">
            <a:avLst>
              <a:gd name="adj1" fmla="val 50000"/>
              <a:gd name="adj2" fmla="val 50270"/>
            </a:avLst>
          </a:prstGeom>
          <a:solidFill>
            <a:srgbClr val="5A87C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3190875" y="2259013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Work Order Life Cycle</a:t>
            </a:r>
            <a:endParaRPr lang="en-US" sz="2000" b="1" dirty="0">
              <a:latin typeface="+mj-lt"/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3190875" y="1049338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Introduction</a:t>
            </a:r>
            <a:endParaRPr lang="en-US" sz="2000" b="1" dirty="0">
              <a:latin typeface="+mj-lt"/>
            </a:endParaRP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3190875" y="3459163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Work Order Cost Report</a:t>
            </a:r>
            <a:endParaRPr lang="en-US" sz="2000" b="1" dirty="0">
              <a:latin typeface="+mj-lt"/>
            </a:endParaRPr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3190875" y="4665663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Information Sources</a:t>
            </a:r>
            <a:endParaRPr lang="en-US" sz="2000" b="1" dirty="0">
              <a:latin typeface="+mj-lt"/>
            </a:endParaRPr>
          </a:p>
        </p:txBody>
      </p:sp>
      <p:sp>
        <p:nvSpPr>
          <p:cNvPr id="21" name="Text Box 3084"/>
          <p:cNvSpPr txBox="1">
            <a:spLocks noChangeArrowheads="1"/>
          </p:cNvSpPr>
          <p:nvPr/>
        </p:nvSpPr>
        <p:spPr bwMode="auto">
          <a:xfrm>
            <a:off x="5476875" y="2263775"/>
            <a:ext cx="2838450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buFont typeface="Wingdings" pitchFamily="2" charset="2"/>
              <a:buChar char="ü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WO Maintenance Screen 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b="1" dirty="0">
                <a:latin typeface="+mj-lt"/>
              </a:rPr>
              <a:t> Component Issues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WIP Material Cost 	Revaluation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Floor Stock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</a:t>
            </a:r>
            <a:r>
              <a:rPr lang="en-US" sz="1600" dirty="0" err="1">
                <a:latin typeface="+mj-lt"/>
              </a:rPr>
              <a:t>Intersite</a:t>
            </a:r>
            <a:r>
              <a:rPr lang="en-US" sz="1600" dirty="0">
                <a:latin typeface="+mj-lt"/>
              </a:rPr>
              <a:t> Transfers/Multi-	site Component Issues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Labor Reporting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Work Order Receipts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Non-Std Work Orders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WO Accounting Close</a:t>
            </a: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0" hangingPunct="0">
              <a:spcBef>
                <a:spcPct val="50000"/>
              </a:spcBef>
              <a:buClr>
                <a:schemeClr val="accent2"/>
              </a:buClr>
              <a:buSzPct val="125000"/>
              <a:buFontTx/>
              <a:buChar char="•"/>
              <a:tabLst>
                <a:tab pos="114300" algn="l"/>
              </a:tabLst>
            </a:pPr>
            <a:r>
              <a:rPr lang="en-US" sz="1800" b="1" dirty="0" smtClean="0"/>
              <a:t> Equal to the total of the Rate Variance and Usage Variance Columns </a:t>
            </a:r>
          </a:p>
          <a:p>
            <a:pPr eaLnBrk="0" hangingPunct="0">
              <a:spcBef>
                <a:spcPct val="50000"/>
              </a:spcBef>
              <a:buClr>
                <a:schemeClr val="accent2"/>
              </a:buClr>
              <a:buSzPct val="125000"/>
              <a:buFontTx/>
              <a:buChar char="•"/>
              <a:tabLst>
                <a:tab pos="114300" algn="l"/>
              </a:tabLst>
            </a:pPr>
            <a:r>
              <a:rPr lang="en-US" sz="1800" b="1" dirty="0" smtClean="0"/>
              <a:t> Rate Variance + Usage Variance</a:t>
            </a:r>
            <a:endParaRPr lang="en-US" sz="1800" dirty="0" smtClean="0"/>
          </a:p>
        </p:txBody>
      </p:sp>
      <p:sp>
        <p:nvSpPr>
          <p:cNvPr id="727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Accrued Variance</a:t>
            </a:r>
          </a:p>
        </p:txBody>
      </p:sp>
      <p:sp>
        <p:nvSpPr>
          <p:cNvPr id="7270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PC-WO-590</a:t>
            </a:r>
          </a:p>
        </p:txBody>
      </p:sp>
      <p:pic>
        <p:nvPicPr>
          <p:cNvPr id="72709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90675" y="1784350"/>
            <a:ext cx="6248400" cy="437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710" name="Rectangle 11"/>
          <p:cNvSpPr>
            <a:spLocks noChangeArrowheads="1"/>
          </p:cNvSpPr>
          <p:nvPr/>
        </p:nvSpPr>
        <p:spPr bwMode="auto">
          <a:xfrm>
            <a:off x="3981450" y="3676650"/>
            <a:ext cx="685800" cy="561975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72711" name="Rectangle 12"/>
          <p:cNvSpPr>
            <a:spLocks noChangeArrowheads="1"/>
          </p:cNvSpPr>
          <p:nvPr/>
        </p:nvSpPr>
        <p:spPr bwMode="auto">
          <a:xfrm>
            <a:off x="5448300" y="4019550"/>
            <a:ext cx="1066800" cy="19050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Accumulated Material Cost</a:t>
            </a:r>
          </a:p>
        </p:txBody>
      </p:sp>
      <p:sp>
        <p:nvSpPr>
          <p:cNvPr id="7373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PC-WO-600</a:t>
            </a:r>
          </a:p>
        </p:txBody>
      </p:sp>
      <p:pic>
        <p:nvPicPr>
          <p:cNvPr id="73732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95425" y="879475"/>
            <a:ext cx="6248400" cy="437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3733" name="Rectangle 11"/>
          <p:cNvSpPr>
            <a:spLocks noChangeArrowheads="1"/>
          </p:cNvSpPr>
          <p:nvPr/>
        </p:nvSpPr>
        <p:spPr bwMode="auto">
          <a:xfrm>
            <a:off x="4448175" y="2000250"/>
            <a:ext cx="685800" cy="752475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73734" name="Text Box 6"/>
          <p:cNvSpPr txBox="1">
            <a:spLocks noChangeArrowheads="1"/>
          </p:cNvSpPr>
          <p:nvPr/>
        </p:nvSpPr>
        <p:spPr bwMode="auto">
          <a:xfrm>
            <a:off x="438150" y="5019675"/>
            <a:ext cx="4152900" cy="307777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>
            <a:noAutofit/>
          </a:bodyPr>
          <a:lstStyle/>
          <a:p>
            <a:pPr algn="l" eaLnBrk="0" hangingPunct="0">
              <a:spcBef>
                <a:spcPct val="50000"/>
              </a:spcBef>
              <a:buClr>
                <a:schemeClr val="accent2"/>
              </a:buClr>
              <a:buSzPct val="125000"/>
              <a:buFontTx/>
              <a:buChar char="•"/>
              <a:tabLst>
                <a:tab pos="114300" algn="l"/>
                <a:tab pos="571500" algn="l"/>
              </a:tabLst>
              <a:defRPr/>
            </a:pPr>
            <a:r>
              <a:rPr lang="en-US" sz="1400" b="1" dirty="0">
                <a:latin typeface="+mj-lt"/>
              </a:rPr>
              <a:t> Actual Qty x Std Unit Cost</a:t>
            </a:r>
          </a:p>
        </p:txBody>
      </p:sp>
      <p:sp>
        <p:nvSpPr>
          <p:cNvPr id="256007" name="Text Box 7"/>
          <p:cNvSpPr txBox="1">
            <a:spLocks noChangeArrowheads="1"/>
          </p:cNvSpPr>
          <p:nvPr/>
        </p:nvSpPr>
        <p:spPr bwMode="auto">
          <a:xfrm>
            <a:off x="577850" y="5324475"/>
            <a:ext cx="5064125" cy="846386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>
            <a:no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  <a:defRPr/>
            </a:pPr>
            <a:r>
              <a:rPr lang="en-US" sz="1400" b="1" dirty="0">
                <a:latin typeface="+mj-lt"/>
              </a:rPr>
              <a:t>Where Did the Numbers Come From?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  <a:tab pos="571500" algn="l"/>
              </a:tabLst>
              <a:defRPr/>
            </a:pPr>
            <a:r>
              <a:rPr lang="en-US" sz="1400" dirty="0">
                <a:latin typeface="+mj-lt"/>
              </a:rPr>
              <a:t> For standard cost per unit, look in Item Cost Maintenance (1.4.9)</a:t>
            </a: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400" b="1" dirty="0" smtClean="0"/>
              <a:t>The difference between the standard cost of the component at the time of issue and the frozen standard cost of the component, multiplied by the actual quantity issued</a:t>
            </a:r>
          </a:p>
          <a:p>
            <a:pPr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400" b="1" dirty="0" smtClean="0"/>
              <a:t>Favorable variances are indicated by a negative number; unfavorable  variances are indicated by a positive number</a:t>
            </a:r>
          </a:p>
          <a:p>
            <a:pPr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400" b="1" dirty="0" smtClean="0"/>
              <a:t>(WO BOM Unit Cost </a:t>
            </a:r>
            <a:br>
              <a:rPr lang="en-US" sz="1400" b="1" dirty="0" smtClean="0"/>
            </a:br>
            <a:r>
              <a:rPr lang="en-US" sz="1400" b="1" dirty="0" smtClean="0"/>
              <a:t>at issue - GL Unit </a:t>
            </a:r>
            <a:br>
              <a:rPr lang="en-US" sz="1400" b="1" dirty="0" smtClean="0"/>
            </a:br>
            <a:r>
              <a:rPr lang="en-US" sz="1400" b="1" dirty="0" smtClean="0"/>
              <a:t>Cost) x Actual Qty </a:t>
            </a:r>
            <a:br>
              <a:rPr lang="en-US" sz="1400" b="1" dirty="0" smtClean="0"/>
            </a:br>
            <a:r>
              <a:rPr lang="en-US" sz="1400" b="1" dirty="0" smtClean="0"/>
              <a:t>Issued</a:t>
            </a:r>
          </a:p>
        </p:txBody>
      </p:sp>
      <p:sp>
        <p:nvSpPr>
          <p:cNvPr id="747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Material Rate Variance</a:t>
            </a:r>
          </a:p>
        </p:txBody>
      </p:sp>
      <p:sp>
        <p:nvSpPr>
          <p:cNvPr id="7475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PC-WO-610</a:t>
            </a:r>
          </a:p>
        </p:txBody>
      </p:sp>
      <p:pic>
        <p:nvPicPr>
          <p:cNvPr id="74757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1300" y="1944688"/>
            <a:ext cx="6248400" cy="437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758" name="Rectangle 11"/>
          <p:cNvSpPr>
            <a:spLocks noChangeArrowheads="1"/>
          </p:cNvSpPr>
          <p:nvPr/>
        </p:nvSpPr>
        <p:spPr bwMode="auto">
          <a:xfrm>
            <a:off x="6429375" y="2979738"/>
            <a:ext cx="685800" cy="83820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400" b="1" dirty="0" smtClean="0"/>
              <a:t>The difference between the actual quantity used and the quantity that should have been used, multiplied by the frozen standard unit cost	</a:t>
            </a:r>
          </a:p>
          <a:p>
            <a:pPr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400" b="1" dirty="0" smtClean="0"/>
              <a:t>The quantity that should have been used is the quantity completed plus the quantity rejected, times the frozen quantity per</a:t>
            </a:r>
          </a:p>
          <a:p>
            <a:pPr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400" b="1" dirty="0" smtClean="0"/>
              <a:t>Actual Qty - [(Qty </a:t>
            </a:r>
            <a:br>
              <a:rPr lang="en-US" sz="1400" b="1" dirty="0" smtClean="0"/>
            </a:br>
            <a:r>
              <a:rPr lang="en-US" sz="1400" b="1" dirty="0" smtClean="0"/>
              <a:t>Completed + Qty </a:t>
            </a:r>
            <a:br>
              <a:rPr lang="en-US" sz="1400" b="1" dirty="0" smtClean="0"/>
            </a:br>
            <a:r>
              <a:rPr lang="en-US" sz="1400" b="1" dirty="0" smtClean="0"/>
              <a:t>Rejected) x Qty Per] </a:t>
            </a:r>
            <a:br>
              <a:rPr lang="en-US" sz="1400" b="1" dirty="0" smtClean="0"/>
            </a:br>
            <a:r>
              <a:rPr lang="en-US" sz="1400" b="1" dirty="0" smtClean="0"/>
              <a:t>x Frozen Std Unit Cost</a:t>
            </a:r>
          </a:p>
        </p:txBody>
      </p:sp>
      <p:sp>
        <p:nvSpPr>
          <p:cNvPr id="757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Material Usage Variance</a:t>
            </a:r>
          </a:p>
        </p:txBody>
      </p:sp>
      <p:sp>
        <p:nvSpPr>
          <p:cNvPr id="7577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PC-WO-620</a:t>
            </a:r>
          </a:p>
        </p:txBody>
      </p:sp>
      <p:pic>
        <p:nvPicPr>
          <p:cNvPr id="75781" name="Picture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62250" y="1925638"/>
            <a:ext cx="6248400" cy="437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5782" name="Rectangle 12"/>
          <p:cNvSpPr>
            <a:spLocks noChangeArrowheads="1"/>
          </p:cNvSpPr>
          <p:nvPr/>
        </p:nvSpPr>
        <p:spPr bwMode="auto">
          <a:xfrm>
            <a:off x="7019925" y="2941638"/>
            <a:ext cx="571500" cy="83820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0" hangingPunct="0">
              <a:spcBef>
                <a:spcPct val="50000"/>
              </a:spcBef>
              <a:buClr>
                <a:schemeClr val="accent2"/>
              </a:buClr>
              <a:buSzPct val="125000"/>
              <a:buFontTx/>
              <a:buChar char="•"/>
              <a:tabLst>
                <a:tab pos="114300" algn="l"/>
              </a:tabLst>
            </a:pPr>
            <a:r>
              <a:rPr lang="en-US" sz="1400" b="1" dirty="0" smtClean="0"/>
              <a:t>The labor cost that is expected to be issued to the work order</a:t>
            </a:r>
          </a:p>
          <a:p>
            <a:pPr eaLnBrk="0" hangingPunct="0">
              <a:spcBef>
                <a:spcPct val="50000"/>
              </a:spcBef>
              <a:buClr>
                <a:schemeClr val="accent2"/>
              </a:buClr>
              <a:buSzPct val="125000"/>
              <a:buFontTx/>
              <a:buChar char="•"/>
              <a:tabLst>
                <a:tab pos="114300" algn="l"/>
              </a:tabLst>
            </a:pPr>
            <a:r>
              <a:rPr lang="en-US" sz="1400" b="1" dirty="0" smtClean="0"/>
              <a:t>For each operation, add together:</a:t>
            </a:r>
            <a:br>
              <a:rPr lang="en-US" sz="1400" b="1" dirty="0" smtClean="0"/>
            </a:br>
            <a:r>
              <a:rPr lang="en-US" sz="1400" b="1" dirty="0" smtClean="0"/>
              <a:t>(Std Set-up Hrs/Qty x Std Set-up Rate) + (Std Run Hrs/Unit x Std Labor Rate) = Labor Cost per Unit</a:t>
            </a:r>
          </a:p>
          <a:p>
            <a:pPr eaLnBrk="0" hangingPunct="0">
              <a:spcBef>
                <a:spcPct val="50000"/>
              </a:spcBef>
              <a:buClr>
                <a:schemeClr val="accent2"/>
              </a:buClr>
              <a:buSzPct val="125000"/>
              <a:buFontTx/>
              <a:buChar char="•"/>
              <a:tabLst>
                <a:tab pos="114300" algn="l"/>
              </a:tabLst>
            </a:pPr>
            <a:r>
              <a:rPr lang="en-US" sz="1400" b="1" dirty="0" smtClean="0"/>
              <a:t>Labor Cost per Unit </a:t>
            </a:r>
            <a:br>
              <a:rPr lang="en-US" sz="1400" b="1" dirty="0" smtClean="0"/>
            </a:br>
            <a:r>
              <a:rPr lang="en-US" sz="1400" b="1" dirty="0" smtClean="0"/>
              <a:t>x Qty Completed</a:t>
            </a:r>
            <a:endParaRPr lang="en-US" sz="1400" dirty="0" smtClean="0"/>
          </a:p>
        </p:txBody>
      </p:sp>
      <p:sp>
        <p:nvSpPr>
          <p:cNvPr id="768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Expected Labor Cost</a:t>
            </a:r>
          </a:p>
        </p:txBody>
      </p:sp>
      <p:sp>
        <p:nvSpPr>
          <p:cNvPr id="7680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PC-WO-630</a:t>
            </a:r>
          </a:p>
        </p:txBody>
      </p:sp>
      <p:pic>
        <p:nvPicPr>
          <p:cNvPr id="76805" name="Picture 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43200" y="1935163"/>
            <a:ext cx="6248400" cy="437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6807" name="Rectangle 15"/>
          <p:cNvSpPr>
            <a:spLocks noChangeArrowheads="1"/>
          </p:cNvSpPr>
          <p:nvPr/>
        </p:nvSpPr>
        <p:spPr bwMode="auto">
          <a:xfrm>
            <a:off x="4505325" y="4198938"/>
            <a:ext cx="685800" cy="1714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1600" b="1" dirty="0" smtClean="0"/>
              <a:t>The actual hours multiplied by the actual pay rate </a:t>
            </a:r>
          </a:p>
          <a:p>
            <a:r>
              <a:rPr lang="en-US" sz="1600" dirty="0" smtClean="0"/>
              <a:t> Actual Hrs x Actual Pay Rate</a:t>
            </a:r>
          </a:p>
          <a:p>
            <a:r>
              <a:rPr lang="en-US" sz="1600" dirty="0" smtClean="0"/>
              <a:t>Actual Hrs = Actual Set-up Time + Actual Run Time</a:t>
            </a:r>
          </a:p>
        </p:txBody>
      </p:sp>
      <p:sp>
        <p:nvSpPr>
          <p:cNvPr id="778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Accumulated Labor Cost</a:t>
            </a:r>
          </a:p>
        </p:txBody>
      </p:sp>
      <p:sp>
        <p:nvSpPr>
          <p:cNvPr id="7782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PC-WO-640</a:t>
            </a:r>
          </a:p>
        </p:txBody>
      </p:sp>
      <p:pic>
        <p:nvPicPr>
          <p:cNvPr id="77827" name="Picture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50" y="1801813"/>
            <a:ext cx="6248400" cy="437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7828" name="Rectangle 12"/>
          <p:cNvSpPr>
            <a:spLocks noChangeArrowheads="1"/>
          </p:cNvSpPr>
          <p:nvPr/>
        </p:nvSpPr>
        <p:spPr bwMode="auto">
          <a:xfrm>
            <a:off x="4362450" y="2922588"/>
            <a:ext cx="685800" cy="2857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77829" name="Rectangle 13"/>
          <p:cNvSpPr>
            <a:spLocks noChangeArrowheads="1"/>
          </p:cNvSpPr>
          <p:nvPr/>
        </p:nvSpPr>
        <p:spPr bwMode="auto">
          <a:xfrm>
            <a:off x="4371975" y="4065588"/>
            <a:ext cx="685800" cy="1714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60103" name="Text Box 7"/>
          <p:cNvSpPr txBox="1">
            <a:spLocks noChangeArrowheads="1"/>
          </p:cNvSpPr>
          <p:nvPr/>
        </p:nvSpPr>
        <p:spPr bwMode="auto">
          <a:xfrm>
            <a:off x="3206750" y="4943475"/>
            <a:ext cx="5092700" cy="138499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>
            <a:no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  <a:defRPr/>
            </a:pPr>
            <a:r>
              <a:rPr lang="en-US" sz="1400">
                <a:latin typeface="+mj-lt"/>
              </a:rPr>
              <a:t>Where Did the Numbers Come From?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  <a:tab pos="571500" algn="l"/>
              </a:tabLst>
              <a:defRPr/>
            </a:pPr>
            <a:r>
              <a:rPr lang="en-US" sz="1400">
                <a:latin typeface="+mj-lt"/>
              </a:rPr>
              <a:t> For actual pay rate, look in Actual Pay Rate Maintenance (14.13.21)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  <a:tab pos="571500" algn="l"/>
              </a:tabLst>
              <a:defRPr/>
            </a:pPr>
            <a:r>
              <a:rPr lang="en-US" sz="1400">
                <a:latin typeface="+mj-lt"/>
              </a:rPr>
              <a:t> For actual hours, look in WO Routing Maintenance (16.13.13)</a:t>
            </a: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0" hangingPunct="0">
              <a:spcBef>
                <a:spcPct val="50000"/>
              </a:spcBef>
              <a:buClr>
                <a:schemeClr val="accent2"/>
              </a:buClr>
              <a:buSzPct val="125000"/>
              <a:buFontTx/>
              <a:buChar char="•"/>
              <a:tabLst>
                <a:tab pos="114300" algn="l"/>
              </a:tabLst>
            </a:pPr>
            <a:r>
              <a:rPr lang="en-US" sz="1400" b="1" dirty="0" smtClean="0"/>
              <a:t>The difference between the actual employee pay rate and the standard work center labor rate</a:t>
            </a:r>
          </a:p>
          <a:p>
            <a:pPr eaLnBrk="0" hangingPunct="0">
              <a:spcBef>
                <a:spcPct val="50000"/>
              </a:spcBef>
              <a:buClr>
                <a:schemeClr val="accent2"/>
              </a:buClr>
              <a:buSzPct val="125000"/>
              <a:buFontTx/>
              <a:buChar char="•"/>
              <a:tabLst>
                <a:tab pos="114300" algn="l"/>
              </a:tabLst>
            </a:pPr>
            <a:r>
              <a:rPr lang="en-US" sz="1400" b="1" dirty="0" smtClean="0"/>
              <a:t>Not calculated unless actual pay rate set up in (14.13.21) or (29.15.1)</a:t>
            </a:r>
          </a:p>
          <a:p>
            <a:pPr eaLnBrk="0" hangingPunct="0">
              <a:spcBef>
                <a:spcPct val="50000"/>
              </a:spcBef>
              <a:buClr>
                <a:schemeClr val="accent2"/>
              </a:buClr>
              <a:buSzPct val="125000"/>
              <a:buFontTx/>
              <a:buChar char="•"/>
              <a:tabLst>
                <a:tab pos="114300" algn="l"/>
              </a:tabLst>
            </a:pPr>
            <a:r>
              <a:rPr lang="en-US" sz="1400" b="1" dirty="0" smtClean="0"/>
              <a:t>[(Act Set-Up Rate - Std Set-Up Rate) x Act Set-Up Hrs] + [(Act Run Rate - Std Run Rate) x Act Run Hrs]</a:t>
            </a:r>
            <a:endParaRPr lang="en-US" sz="1400" dirty="0" smtClean="0"/>
          </a:p>
        </p:txBody>
      </p:sp>
      <p:sp>
        <p:nvSpPr>
          <p:cNvPr id="788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Labor Rate Variance</a:t>
            </a:r>
          </a:p>
        </p:txBody>
      </p:sp>
      <p:sp>
        <p:nvSpPr>
          <p:cNvPr id="7885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PC-WO-650</a:t>
            </a:r>
          </a:p>
        </p:txBody>
      </p:sp>
      <p:pic>
        <p:nvPicPr>
          <p:cNvPr id="78851" name="Picture 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38425" y="2097088"/>
            <a:ext cx="6248400" cy="437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8852" name="Rectangle 13"/>
          <p:cNvSpPr>
            <a:spLocks noChangeArrowheads="1"/>
          </p:cNvSpPr>
          <p:nvPr/>
        </p:nvSpPr>
        <p:spPr bwMode="auto">
          <a:xfrm>
            <a:off x="6334125" y="3132138"/>
            <a:ext cx="552450" cy="352425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78853" name="Rectangle 14"/>
          <p:cNvSpPr>
            <a:spLocks noChangeArrowheads="1"/>
          </p:cNvSpPr>
          <p:nvPr/>
        </p:nvSpPr>
        <p:spPr bwMode="auto">
          <a:xfrm>
            <a:off x="6429375" y="4370388"/>
            <a:ext cx="476250" cy="161925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61127" name="Text Box 7"/>
          <p:cNvSpPr txBox="1">
            <a:spLocks noChangeArrowheads="1"/>
          </p:cNvSpPr>
          <p:nvPr/>
        </p:nvSpPr>
        <p:spPr bwMode="auto">
          <a:xfrm>
            <a:off x="171450" y="5181601"/>
            <a:ext cx="6296025" cy="97155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>
            <a:no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  <a:defRPr/>
            </a:pPr>
            <a:r>
              <a:rPr lang="en-US" sz="1400" dirty="0">
                <a:latin typeface="+mj-lt"/>
              </a:rPr>
              <a:t>Where Did the Numbers Come From?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  <a:tab pos="571500" algn="l"/>
              </a:tabLst>
              <a:defRPr/>
            </a:pPr>
            <a:r>
              <a:rPr lang="en-US" sz="1400" dirty="0">
                <a:latin typeface="+mj-lt"/>
              </a:rPr>
              <a:t> For actual pay rate, look in Actual Pay </a:t>
            </a:r>
            <a:r>
              <a:rPr lang="en-US" sz="1400" dirty="0" smtClean="0">
                <a:latin typeface="+mj-lt"/>
              </a:rPr>
              <a:t>Rate Maintenance </a:t>
            </a:r>
            <a:r>
              <a:rPr lang="en-US" sz="1400" dirty="0">
                <a:latin typeface="+mj-lt"/>
              </a:rPr>
              <a:t>(14.13.21)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  <a:tab pos="571500" algn="l"/>
              </a:tabLst>
              <a:defRPr/>
            </a:pPr>
            <a:r>
              <a:rPr lang="en-US" sz="1400" dirty="0">
                <a:latin typeface="+mj-lt"/>
              </a:rPr>
              <a:t> For standard work center rate, look in </a:t>
            </a:r>
            <a:r>
              <a:rPr lang="en-US" sz="1400" dirty="0" smtClean="0">
                <a:latin typeface="+mj-lt"/>
              </a:rPr>
              <a:t>WC Maintenance </a:t>
            </a:r>
            <a:r>
              <a:rPr lang="en-US" sz="1400" dirty="0">
                <a:latin typeface="+mj-lt"/>
              </a:rPr>
              <a:t>(14.5)</a:t>
            </a: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Labor Usage Variance</a:t>
            </a:r>
          </a:p>
        </p:txBody>
      </p:sp>
      <p:sp>
        <p:nvSpPr>
          <p:cNvPr id="7987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PC-WO-660</a:t>
            </a:r>
          </a:p>
        </p:txBody>
      </p:sp>
      <p:pic>
        <p:nvPicPr>
          <p:cNvPr id="79876" name="Picture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2125" y="1201738"/>
            <a:ext cx="6248400" cy="437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9877" name="Rectangle 12"/>
          <p:cNvSpPr>
            <a:spLocks noChangeArrowheads="1"/>
          </p:cNvSpPr>
          <p:nvPr/>
        </p:nvSpPr>
        <p:spPr bwMode="auto">
          <a:xfrm>
            <a:off x="6105525" y="2217738"/>
            <a:ext cx="457200" cy="4000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79878" name="Rectangle 13"/>
          <p:cNvSpPr>
            <a:spLocks noChangeArrowheads="1"/>
          </p:cNvSpPr>
          <p:nvPr/>
        </p:nvSpPr>
        <p:spPr bwMode="auto">
          <a:xfrm>
            <a:off x="6010275" y="3475038"/>
            <a:ext cx="685800" cy="1714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3" name="Text Box 7"/>
          <p:cNvSpPr txBox="1">
            <a:spLocks noChangeArrowheads="1"/>
          </p:cNvSpPr>
          <p:nvPr/>
        </p:nvSpPr>
        <p:spPr bwMode="auto">
          <a:xfrm>
            <a:off x="488950" y="4400550"/>
            <a:ext cx="3540125" cy="1600438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>
            <a:no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  <a:defRPr/>
            </a:pPr>
            <a:r>
              <a:rPr lang="en-US" sz="1400">
                <a:latin typeface="+mj-lt"/>
              </a:rPr>
              <a:t>Where Did the Numbers Come From?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  <a:tab pos="571500" algn="l"/>
              </a:tabLst>
              <a:defRPr/>
            </a:pPr>
            <a:r>
              <a:rPr lang="en-US" sz="1400">
                <a:latin typeface="+mj-lt"/>
              </a:rPr>
              <a:t> For actual and standard set-up and run hours, look in Work Order Routing Maintenance (16.13.13)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  <a:tab pos="571500" algn="l"/>
              </a:tabLst>
              <a:defRPr/>
            </a:pPr>
            <a:r>
              <a:rPr lang="en-US" sz="1400">
                <a:latin typeface="+mj-lt"/>
              </a:rPr>
              <a:t> For work center labor rate, look in Work 	Center Maintenance (14.5)</a:t>
            </a: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0" hangingPunct="0">
              <a:spcBef>
                <a:spcPct val="50000"/>
              </a:spcBef>
              <a:buClr>
                <a:schemeClr val="accent2"/>
              </a:buClr>
              <a:buSzPct val="125000"/>
              <a:buFontTx/>
              <a:buChar char="•"/>
              <a:tabLst>
                <a:tab pos="114300" algn="l"/>
              </a:tabLst>
            </a:pPr>
            <a:r>
              <a:rPr lang="en-US" sz="1400" b="1" dirty="0" smtClean="0"/>
              <a:t>The burden that is expected to be issued to the work order</a:t>
            </a:r>
          </a:p>
          <a:p>
            <a:pPr eaLnBrk="0" hangingPunct="0">
              <a:spcBef>
                <a:spcPct val="50000"/>
              </a:spcBef>
              <a:buClr>
                <a:schemeClr val="accent2"/>
              </a:buClr>
              <a:buSzPct val="125000"/>
              <a:buFontTx/>
              <a:buChar char="•"/>
              <a:tabLst>
                <a:tab pos="114300" algn="l"/>
              </a:tabLst>
            </a:pPr>
            <a:r>
              <a:rPr lang="en-US" sz="1400" b="1" dirty="0" smtClean="0"/>
              <a:t>For each operation, add together:</a:t>
            </a:r>
            <a:br>
              <a:rPr lang="en-US" sz="1400" b="1" dirty="0" smtClean="0"/>
            </a:br>
            <a:r>
              <a:rPr lang="en-US" sz="1400" dirty="0" smtClean="0"/>
              <a:t>{Std Set-up Hrs/Qty x [</a:t>
            </a:r>
            <a:r>
              <a:rPr lang="en-US" sz="1400" dirty="0" err="1" smtClean="0"/>
              <a:t>Lbr</a:t>
            </a:r>
            <a:r>
              <a:rPr lang="en-US" sz="1400" dirty="0" smtClean="0"/>
              <a:t> </a:t>
            </a:r>
            <a:r>
              <a:rPr lang="en-US" sz="1400" dirty="0" err="1" smtClean="0"/>
              <a:t>Bdn</a:t>
            </a:r>
            <a:r>
              <a:rPr lang="en-US" sz="1400" dirty="0" smtClean="0"/>
              <a:t> Rate + (Std Set-up Rate x </a:t>
            </a:r>
            <a:r>
              <a:rPr lang="en-US" sz="1400" dirty="0" err="1" smtClean="0"/>
              <a:t>Lbr</a:t>
            </a:r>
            <a:r>
              <a:rPr lang="en-US" sz="1400" dirty="0" smtClean="0"/>
              <a:t> </a:t>
            </a:r>
            <a:r>
              <a:rPr lang="en-US" sz="1400" dirty="0" err="1" smtClean="0"/>
              <a:t>Bdn</a:t>
            </a:r>
            <a:r>
              <a:rPr lang="en-US" sz="1400" dirty="0" smtClean="0"/>
              <a:t> %) + Mach/Op x Mach </a:t>
            </a:r>
            <a:r>
              <a:rPr lang="en-US" sz="1400" dirty="0" err="1" smtClean="0"/>
              <a:t>Bdn</a:t>
            </a:r>
            <a:r>
              <a:rPr lang="en-US" sz="1400" dirty="0" smtClean="0"/>
              <a:t> Rate)]} + {Std Run Hrs/Unit x [</a:t>
            </a:r>
            <a:r>
              <a:rPr lang="en-US" sz="1400" dirty="0" err="1" smtClean="0"/>
              <a:t>Lbr</a:t>
            </a:r>
            <a:r>
              <a:rPr lang="en-US" sz="1400" dirty="0" smtClean="0"/>
              <a:t> </a:t>
            </a:r>
            <a:r>
              <a:rPr lang="en-US" sz="1400" dirty="0" err="1" smtClean="0"/>
              <a:t>Bdn</a:t>
            </a:r>
            <a:r>
              <a:rPr lang="en-US" sz="1400" dirty="0" smtClean="0"/>
              <a:t> Rate + (Std </a:t>
            </a:r>
            <a:r>
              <a:rPr lang="en-US" sz="1400" dirty="0" err="1" smtClean="0"/>
              <a:t>Lbr</a:t>
            </a:r>
            <a:r>
              <a:rPr lang="en-US" sz="1400" dirty="0" smtClean="0"/>
              <a:t> Rate x </a:t>
            </a:r>
            <a:r>
              <a:rPr lang="en-US" sz="1400" dirty="0" err="1" smtClean="0"/>
              <a:t>Lbr</a:t>
            </a:r>
            <a:r>
              <a:rPr lang="en-US" sz="1400" dirty="0" smtClean="0"/>
              <a:t> </a:t>
            </a:r>
            <a:r>
              <a:rPr lang="en-US" sz="1400" dirty="0" err="1" smtClean="0"/>
              <a:t>Bdn</a:t>
            </a:r>
            <a:r>
              <a:rPr lang="en-US" sz="1400" dirty="0" smtClean="0"/>
              <a:t> %) + Mach </a:t>
            </a:r>
            <a:r>
              <a:rPr lang="en-US" sz="1400" dirty="0" err="1" smtClean="0"/>
              <a:t>Bdn</a:t>
            </a:r>
            <a:r>
              <a:rPr lang="en-US" sz="1400" dirty="0" smtClean="0"/>
              <a:t> Rate]} = Burden/Unit</a:t>
            </a:r>
          </a:p>
          <a:p>
            <a:pPr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400" dirty="0" smtClean="0"/>
              <a:t>Std Burden per Unit </a:t>
            </a:r>
            <a:br>
              <a:rPr lang="en-US" sz="1400" dirty="0" smtClean="0"/>
            </a:br>
            <a:r>
              <a:rPr lang="en-US" sz="1400" dirty="0" smtClean="0"/>
              <a:t>x Qty Completed</a:t>
            </a:r>
            <a:endParaRPr lang="en-US" sz="1400" b="1" dirty="0" smtClean="0"/>
          </a:p>
        </p:txBody>
      </p:sp>
      <p:sp>
        <p:nvSpPr>
          <p:cNvPr id="80899" name="Rectangle 1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Expected Burden</a:t>
            </a:r>
          </a:p>
        </p:txBody>
      </p:sp>
      <p:sp>
        <p:nvSpPr>
          <p:cNvPr id="80898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PC-WO-670</a:t>
            </a:r>
          </a:p>
        </p:txBody>
      </p:sp>
      <p:pic>
        <p:nvPicPr>
          <p:cNvPr id="80900" name="Picture 1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775" y="1954213"/>
            <a:ext cx="6248400" cy="437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0903" name="Rectangle 9"/>
          <p:cNvSpPr>
            <a:spLocks noChangeArrowheads="1"/>
          </p:cNvSpPr>
          <p:nvPr/>
        </p:nvSpPr>
        <p:spPr bwMode="auto">
          <a:xfrm>
            <a:off x="1333501" y="5019675"/>
            <a:ext cx="5600700" cy="127634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>
            <a:no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 dirty="0">
                <a:latin typeface="+mj-lt"/>
              </a:rPr>
              <a:t>Example, Op 10 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  <a:tab pos="571500" algn="l"/>
              </a:tabLst>
            </a:pPr>
            <a:r>
              <a:rPr lang="en-US" sz="1400" dirty="0">
                <a:latin typeface="+mj-lt"/>
              </a:rPr>
              <a:t> Std set-up per 1 = 1 hr; Std run per unit = 1.0 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  <a:tab pos="571500" algn="l"/>
              </a:tabLst>
            </a:pPr>
            <a:r>
              <a:rPr lang="en-US" sz="1400" dirty="0">
                <a:latin typeface="+mj-lt"/>
              </a:rPr>
              <a:t> {1/1x [0 + (5 x 10%) + (1 x 1)]} </a:t>
            </a:r>
            <a:r>
              <a:rPr lang="en-US" sz="1400" dirty="0" smtClean="0">
                <a:latin typeface="+mj-lt"/>
              </a:rPr>
              <a:t>+ {</a:t>
            </a:r>
            <a:r>
              <a:rPr lang="en-US" sz="1400" dirty="0">
                <a:latin typeface="+mj-lt"/>
              </a:rPr>
              <a:t>1 x [0 + (5 x 10%) + 1]} = 3.00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  <a:tab pos="571500" algn="l"/>
              </a:tabLst>
            </a:pPr>
            <a:r>
              <a:rPr lang="en-US" sz="1400" dirty="0">
                <a:latin typeface="+mj-lt"/>
              </a:rPr>
              <a:t> 1 x 3 = 3.00</a:t>
            </a:r>
          </a:p>
        </p:txBody>
      </p:sp>
      <p:sp>
        <p:nvSpPr>
          <p:cNvPr id="80904" name="Rectangle 20"/>
          <p:cNvSpPr>
            <a:spLocks noChangeArrowheads="1"/>
          </p:cNvSpPr>
          <p:nvPr/>
        </p:nvSpPr>
        <p:spPr bwMode="auto">
          <a:xfrm>
            <a:off x="4476750" y="2970213"/>
            <a:ext cx="581025" cy="4000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80905" name="Rectangle 21"/>
          <p:cNvSpPr>
            <a:spLocks noChangeArrowheads="1"/>
          </p:cNvSpPr>
          <p:nvPr/>
        </p:nvSpPr>
        <p:spPr bwMode="auto">
          <a:xfrm>
            <a:off x="4467225" y="4418013"/>
            <a:ext cx="685800" cy="1333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0" hangingPunct="0">
              <a:spcBef>
                <a:spcPct val="50000"/>
              </a:spcBef>
              <a:buClr>
                <a:schemeClr val="accent2"/>
              </a:buClr>
              <a:buSzPct val="125000"/>
              <a:buFontTx/>
              <a:buChar char="•"/>
              <a:tabLst>
                <a:tab pos="114300" algn="l"/>
              </a:tabLst>
            </a:pPr>
            <a:r>
              <a:rPr lang="en-US" sz="1200" b="1" dirty="0" smtClean="0"/>
              <a:t>The burden that is actually issued to the work order</a:t>
            </a:r>
          </a:p>
          <a:p>
            <a:pPr eaLnBrk="0" hangingPunct="0">
              <a:spcBef>
                <a:spcPct val="50000"/>
              </a:spcBef>
              <a:buClr>
                <a:schemeClr val="accent2"/>
              </a:buClr>
              <a:buSzPct val="125000"/>
              <a:buFontTx/>
              <a:buChar char="•"/>
              <a:tabLst>
                <a:tab pos="114300" algn="l"/>
              </a:tabLst>
            </a:pPr>
            <a:r>
              <a:rPr lang="en-US" sz="1200" b="1" dirty="0" smtClean="0"/>
              <a:t>For each operation, add together:</a:t>
            </a:r>
            <a:br>
              <a:rPr lang="en-US" sz="1200" b="1" dirty="0" smtClean="0"/>
            </a:br>
            <a:r>
              <a:rPr lang="en-US" sz="1200" dirty="0" smtClean="0"/>
              <a:t>{Actual Set-up Hrs/Qty x [</a:t>
            </a:r>
            <a:r>
              <a:rPr lang="en-US" sz="1200" dirty="0" err="1" smtClean="0"/>
              <a:t>Lbr</a:t>
            </a:r>
            <a:r>
              <a:rPr lang="en-US" sz="1200" dirty="0" smtClean="0"/>
              <a:t> </a:t>
            </a:r>
            <a:r>
              <a:rPr lang="en-US" sz="1200" dirty="0" err="1" smtClean="0"/>
              <a:t>Bdn</a:t>
            </a:r>
            <a:r>
              <a:rPr lang="en-US" sz="1200" dirty="0" smtClean="0"/>
              <a:t> Rate + (Actual Set-up Rate x </a:t>
            </a:r>
            <a:r>
              <a:rPr lang="en-US" sz="1200" dirty="0" err="1" smtClean="0"/>
              <a:t>Lbr</a:t>
            </a:r>
            <a:r>
              <a:rPr lang="en-US" sz="1200" dirty="0" smtClean="0"/>
              <a:t> </a:t>
            </a:r>
            <a:r>
              <a:rPr lang="en-US" sz="1200" dirty="0" err="1" smtClean="0"/>
              <a:t>Bdn</a:t>
            </a:r>
            <a:r>
              <a:rPr lang="en-US" sz="1200" dirty="0" smtClean="0"/>
              <a:t> %) + (Mach/Op x Mach </a:t>
            </a:r>
            <a:r>
              <a:rPr lang="en-US" sz="1200" dirty="0" err="1" smtClean="0"/>
              <a:t>Bdn</a:t>
            </a:r>
            <a:r>
              <a:rPr lang="en-US" sz="1200" dirty="0" smtClean="0"/>
              <a:t> Rate)]} + {Actual Run Hrs/Unit x [</a:t>
            </a:r>
            <a:r>
              <a:rPr lang="en-US" sz="1200" dirty="0" err="1" smtClean="0"/>
              <a:t>Lbr</a:t>
            </a:r>
            <a:r>
              <a:rPr lang="en-US" sz="1200" dirty="0" smtClean="0"/>
              <a:t> </a:t>
            </a:r>
            <a:r>
              <a:rPr lang="en-US" sz="1200" dirty="0" err="1" smtClean="0"/>
              <a:t>Bdn</a:t>
            </a:r>
            <a:r>
              <a:rPr lang="en-US" sz="1200" dirty="0" smtClean="0"/>
              <a:t> Rate + (Actual </a:t>
            </a:r>
            <a:r>
              <a:rPr lang="en-US" sz="1200" dirty="0" err="1" smtClean="0"/>
              <a:t>Lbr</a:t>
            </a:r>
            <a:r>
              <a:rPr lang="en-US" sz="1200" dirty="0" smtClean="0"/>
              <a:t> Rate x </a:t>
            </a:r>
            <a:r>
              <a:rPr lang="en-US" sz="1200" dirty="0" err="1" smtClean="0"/>
              <a:t>Lbr</a:t>
            </a:r>
            <a:r>
              <a:rPr lang="en-US" sz="1200" dirty="0" smtClean="0"/>
              <a:t> </a:t>
            </a:r>
            <a:r>
              <a:rPr lang="en-US" sz="1200" dirty="0" err="1" smtClean="0"/>
              <a:t>Bdn</a:t>
            </a:r>
            <a:r>
              <a:rPr lang="en-US" sz="1200" dirty="0" smtClean="0"/>
              <a:t> %) + Mach </a:t>
            </a:r>
            <a:r>
              <a:rPr lang="en-US" sz="1200" dirty="0" err="1" smtClean="0"/>
              <a:t>Bdn</a:t>
            </a:r>
            <a:r>
              <a:rPr lang="en-US" sz="1200" dirty="0" smtClean="0"/>
              <a:t> Rate]} = Burden/Unit</a:t>
            </a:r>
          </a:p>
          <a:p>
            <a:pPr eaLnBrk="0" hangingPunct="0">
              <a:spcBef>
                <a:spcPct val="50000"/>
              </a:spcBef>
              <a:buClr>
                <a:schemeClr val="accent2"/>
              </a:buClr>
              <a:buSzPct val="125000"/>
              <a:buFontTx/>
              <a:buChar char="•"/>
              <a:tabLst>
                <a:tab pos="114300" algn="l"/>
              </a:tabLst>
            </a:pPr>
            <a:r>
              <a:rPr lang="en-US" sz="1200" dirty="0" smtClean="0"/>
              <a:t>Actual Burden per Unit </a:t>
            </a:r>
            <a:br>
              <a:rPr lang="en-US" sz="1200" dirty="0" smtClean="0"/>
            </a:br>
            <a:r>
              <a:rPr lang="en-US" sz="1200" dirty="0" smtClean="0"/>
              <a:t>x Qty Completed</a:t>
            </a:r>
          </a:p>
        </p:txBody>
      </p:sp>
      <p:sp>
        <p:nvSpPr>
          <p:cNvPr id="81923" name="Rectangle 1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Accumulated Burden Cost</a:t>
            </a:r>
          </a:p>
        </p:txBody>
      </p:sp>
      <p:sp>
        <p:nvSpPr>
          <p:cNvPr id="8192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PC-WO-690</a:t>
            </a:r>
          </a:p>
        </p:txBody>
      </p:sp>
      <p:pic>
        <p:nvPicPr>
          <p:cNvPr id="81924" name="Picture 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25" y="1916113"/>
            <a:ext cx="6248400" cy="437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25" name="Rectangle 15"/>
          <p:cNvSpPr>
            <a:spLocks noChangeArrowheads="1"/>
          </p:cNvSpPr>
          <p:nvPr/>
        </p:nvSpPr>
        <p:spPr bwMode="auto">
          <a:xfrm>
            <a:off x="5600700" y="2970213"/>
            <a:ext cx="657225" cy="352425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81926" name="Rectangle 16"/>
          <p:cNvSpPr>
            <a:spLocks noChangeArrowheads="1"/>
          </p:cNvSpPr>
          <p:nvPr/>
        </p:nvSpPr>
        <p:spPr bwMode="auto">
          <a:xfrm>
            <a:off x="5715000" y="4370388"/>
            <a:ext cx="685800" cy="1333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Component Issues: Three Methods</a:t>
            </a:r>
          </a:p>
        </p:txBody>
      </p:sp>
      <p:sp>
        <p:nvSpPr>
          <p:cNvPr id="1843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PC-WO-060</a:t>
            </a:r>
          </a:p>
        </p:txBody>
      </p:sp>
      <p:pic>
        <p:nvPicPr>
          <p:cNvPr id="18435" name="Picture 1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2413" y="1009650"/>
            <a:ext cx="5953125" cy="36369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18437" name="Picture 1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7375" y="1855788"/>
            <a:ext cx="5657850" cy="34163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18438" name="Picture 1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19475" y="2782888"/>
            <a:ext cx="5391150" cy="3375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0" hangingPunct="0">
              <a:spcBef>
                <a:spcPct val="50000"/>
              </a:spcBef>
              <a:buClr>
                <a:schemeClr val="accent2"/>
              </a:buClr>
              <a:buSzPct val="125000"/>
              <a:buFontTx/>
              <a:buChar char="•"/>
              <a:tabLst>
                <a:tab pos="114300" algn="l"/>
              </a:tabLst>
            </a:pPr>
            <a:r>
              <a:rPr lang="en-US" sz="1200" b="1" dirty="0" smtClean="0"/>
              <a:t>The burden that is actually issued to the work order</a:t>
            </a:r>
          </a:p>
          <a:p>
            <a:pPr eaLnBrk="0" hangingPunct="0">
              <a:spcBef>
                <a:spcPct val="50000"/>
              </a:spcBef>
              <a:buClr>
                <a:schemeClr val="accent2"/>
              </a:buClr>
              <a:buSzPct val="125000"/>
              <a:buFontTx/>
              <a:buChar char="•"/>
              <a:tabLst>
                <a:tab pos="114300" algn="l"/>
              </a:tabLst>
            </a:pPr>
            <a:r>
              <a:rPr lang="en-US" sz="1200" b="1" dirty="0" smtClean="0"/>
              <a:t>For each operation, add together:</a:t>
            </a:r>
            <a:br>
              <a:rPr lang="en-US" sz="1200" b="1" dirty="0" smtClean="0"/>
            </a:br>
            <a:r>
              <a:rPr lang="en-US" sz="1200" dirty="0" smtClean="0"/>
              <a:t>{Actual Set-up Hrs/Qty x [</a:t>
            </a:r>
            <a:r>
              <a:rPr lang="en-US" sz="1200" dirty="0" err="1" smtClean="0"/>
              <a:t>Lbr</a:t>
            </a:r>
            <a:r>
              <a:rPr lang="en-US" sz="1200" dirty="0" smtClean="0"/>
              <a:t> </a:t>
            </a:r>
            <a:r>
              <a:rPr lang="en-US" sz="1200" dirty="0" err="1" smtClean="0"/>
              <a:t>Bdn</a:t>
            </a:r>
            <a:r>
              <a:rPr lang="en-US" sz="1200" dirty="0" smtClean="0"/>
              <a:t> Rate + (Actual Set-up Rate x </a:t>
            </a:r>
            <a:r>
              <a:rPr lang="en-US" sz="1200" dirty="0" err="1" smtClean="0"/>
              <a:t>Lbr</a:t>
            </a:r>
            <a:r>
              <a:rPr lang="en-US" sz="1200" dirty="0" smtClean="0"/>
              <a:t> </a:t>
            </a:r>
            <a:r>
              <a:rPr lang="en-US" sz="1200" dirty="0" err="1" smtClean="0"/>
              <a:t>Bdn</a:t>
            </a:r>
            <a:r>
              <a:rPr lang="en-US" sz="1200" dirty="0" smtClean="0"/>
              <a:t> %) + (Mach/Op x Mach </a:t>
            </a:r>
            <a:r>
              <a:rPr lang="en-US" sz="1200" dirty="0" err="1" smtClean="0"/>
              <a:t>Bdn</a:t>
            </a:r>
            <a:r>
              <a:rPr lang="en-US" sz="1200" dirty="0" smtClean="0"/>
              <a:t> Rate)]} + {Actual Run Hrs/Unit x [</a:t>
            </a:r>
            <a:r>
              <a:rPr lang="en-US" sz="1200" dirty="0" err="1" smtClean="0"/>
              <a:t>Lbr</a:t>
            </a:r>
            <a:r>
              <a:rPr lang="en-US" sz="1200" dirty="0" smtClean="0"/>
              <a:t> </a:t>
            </a:r>
            <a:r>
              <a:rPr lang="en-US" sz="1200" dirty="0" err="1" smtClean="0"/>
              <a:t>Bdn</a:t>
            </a:r>
            <a:r>
              <a:rPr lang="en-US" sz="1200" dirty="0" smtClean="0"/>
              <a:t> Rate + (Actual </a:t>
            </a:r>
            <a:r>
              <a:rPr lang="en-US" sz="1200" dirty="0" err="1" smtClean="0"/>
              <a:t>Lbr</a:t>
            </a:r>
            <a:r>
              <a:rPr lang="en-US" sz="1200" dirty="0" smtClean="0"/>
              <a:t> Rate x </a:t>
            </a:r>
            <a:r>
              <a:rPr lang="en-US" sz="1200" dirty="0" err="1" smtClean="0"/>
              <a:t>Lbr</a:t>
            </a:r>
            <a:r>
              <a:rPr lang="en-US" sz="1200" dirty="0" smtClean="0"/>
              <a:t> </a:t>
            </a:r>
            <a:r>
              <a:rPr lang="en-US" sz="1200" dirty="0" err="1" smtClean="0"/>
              <a:t>Bdn</a:t>
            </a:r>
            <a:r>
              <a:rPr lang="en-US" sz="1200" dirty="0" smtClean="0"/>
              <a:t> %) + Mach </a:t>
            </a:r>
            <a:r>
              <a:rPr lang="en-US" sz="1200" dirty="0" err="1" smtClean="0"/>
              <a:t>Bdn</a:t>
            </a:r>
            <a:r>
              <a:rPr lang="en-US" sz="1200" dirty="0" smtClean="0"/>
              <a:t> Rate]} = Burden/Unit</a:t>
            </a:r>
          </a:p>
          <a:p>
            <a:pPr eaLnBrk="0" hangingPunct="0">
              <a:spcBef>
                <a:spcPct val="50000"/>
              </a:spcBef>
              <a:buClr>
                <a:schemeClr val="accent2"/>
              </a:buClr>
              <a:buSzPct val="125000"/>
              <a:buFontTx/>
              <a:buChar char="•"/>
              <a:tabLst>
                <a:tab pos="114300" algn="l"/>
              </a:tabLst>
            </a:pPr>
            <a:r>
              <a:rPr lang="en-US" sz="1200" dirty="0" smtClean="0"/>
              <a:t>Actual Burden per Unit</a:t>
            </a:r>
            <a:br>
              <a:rPr lang="en-US" sz="1200" dirty="0" smtClean="0"/>
            </a:br>
            <a:r>
              <a:rPr lang="en-US" sz="1200" dirty="0" smtClean="0"/>
              <a:t>x Qty Completed</a:t>
            </a:r>
          </a:p>
        </p:txBody>
      </p:sp>
      <p:sp>
        <p:nvSpPr>
          <p:cNvPr id="829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Accumulated Burden Cost</a:t>
            </a:r>
          </a:p>
        </p:txBody>
      </p:sp>
      <p:sp>
        <p:nvSpPr>
          <p:cNvPr id="8294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PC-WO-700</a:t>
            </a:r>
          </a:p>
        </p:txBody>
      </p:sp>
      <p:pic>
        <p:nvPicPr>
          <p:cNvPr id="82948" name="Picture 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90825" y="1916113"/>
            <a:ext cx="6248400" cy="437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949" name="Rectangle 15"/>
          <p:cNvSpPr>
            <a:spLocks noChangeArrowheads="1"/>
          </p:cNvSpPr>
          <p:nvPr/>
        </p:nvSpPr>
        <p:spPr bwMode="auto">
          <a:xfrm>
            <a:off x="5676900" y="2970213"/>
            <a:ext cx="657225" cy="352425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82950" name="Rectangle 16"/>
          <p:cNvSpPr>
            <a:spLocks noChangeArrowheads="1"/>
          </p:cNvSpPr>
          <p:nvPr/>
        </p:nvSpPr>
        <p:spPr bwMode="auto">
          <a:xfrm>
            <a:off x="5791200" y="4370388"/>
            <a:ext cx="685800" cy="1333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82951" name="Rectangle 3"/>
          <p:cNvSpPr>
            <a:spLocks noChangeArrowheads="1"/>
          </p:cNvSpPr>
          <p:nvPr/>
        </p:nvSpPr>
        <p:spPr bwMode="auto">
          <a:xfrm>
            <a:off x="933450" y="1333500"/>
            <a:ext cx="5657850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0" hangingPunct="0">
              <a:spcBef>
                <a:spcPct val="50000"/>
              </a:spcBef>
              <a:buClr>
                <a:schemeClr val="accent2"/>
              </a:buClr>
              <a:buSzPct val="125000"/>
              <a:buFontTx/>
              <a:buChar char="•"/>
              <a:tabLst>
                <a:tab pos="114300" algn="l"/>
              </a:tabLst>
            </a:pPr>
            <a:r>
              <a:rPr lang="en-US" sz="1100" b="1" dirty="0" smtClean="0"/>
              <a:t> The difference between the actual pay rate and the work center pay rate multiplied by the actual hours worked and labor burden percent</a:t>
            </a:r>
          </a:p>
          <a:p>
            <a:pPr eaLnBrk="0" hangingPunct="0">
              <a:spcBef>
                <a:spcPct val="50000"/>
              </a:spcBef>
              <a:buClr>
                <a:schemeClr val="accent2"/>
              </a:buClr>
              <a:buSzPct val="125000"/>
              <a:buFontTx/>
              <a:buChar char="•"/>
              <a:tabLst>
                <a:tab pos="114300" algn="l"/>
              </a:tabLst>
            </a:pPr>
            <a:r>
              <a:rPr lang="en-US" sz="1100" b="1" dirty="0" smtClean="0"/>
              <a:t> Not calculated unless actual pay rate set up in (14.13.21) </a:t>
            </a:r>
          </a:p>
          <a:p>
            <a:pPr eaLnBrk="0" hangingPunct="0">
              <a:spcBef>
                <a:spcPct val="50000"/>
              </a:spcBef>
              <a:buClr>
                <a:schemeClr val="accent2"/>
              </a:buClr>
              <a:buSzPct val="125000"/>
              <a:buFontTx/>
              <a:buChar char="•"/>
              <a:tabLst>
                <a:tab pos="114300" algn="l"/>
              </a:tabLst>
            </a:pPr>
            <a:r>
              <a:rPr lang="en-US" sz="1100" b="1" dirty="0" smtClean="0"/>
              <a:t>[(Act Set-Up </a:t>
            </a:r>
            <a:r>
              <a:rPr lang="en-US" sz="1100" b="1" dirty="0" err="1" smtClean="0"/>
              <a:t>Bdn</a:t>
            </a:r>
            <a:r>
              <a:rPr lang="en-US" sz="1100" b="1" dirty="0" smtClean="0"/>
              <a:t> - Std Set-Up </a:t>
            </a:r>
            <a:r>
              <a:rPr lang="en-US" sz="1100" b="1" dirty="0" err="1" smtClean="0"/>
              <a:t>Bdn</a:t>
            </a:r>
            <a:r>
              <a:rPr lang="en-US" sz="1100" b="1" dirty="0" smtClean="0"/>
              <a:t>) x Act Set-Up Hrs] + [(Act Run </a:t>
            </a:r>
            <a:r>
              <a:rPr lang="en-US" sz="1100" b="1" dirty="0" err="1" smtClean="0"/>
              <a:t>Bdn</a:t>
            </a:r>
            <a:r>
              <a:rPr lang="en-US" sz="1100" b="1" dirty="0" smtClean="0"/>
              <a:t> - Std Run </a:t>
            </a:r>
            <a:r>
              <a:rPr lang="en-US" sz="1100" b="1" dirty="0" err="1" smtClean="0"/>
              <a:t>Bdn</a:t>
            </a:r>
            <a:r>
              <a:rPr lang="en-US" sz="1100" b="1" dirty="0" smtClean="0"/>
              <a:t>) x Act Run Hrs]</a:t>
            </a:r>
          </a:p>
        </p:txBody>
      </p:sp>
      <p:sp>
        <p:nvSpPr>
          <p:cNvPr id="83972" name="Rectangle 1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Burden Rate Variance</a:t>
            </a:r>
          </a:p>
        </p:txBody>
      </p:sp>
      <p:sp>
        <p:nvSpPr>
          <p:cNvPr id="83970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PC-WO-710</a:t>
            </a:r>
          </a:p>
        </p:txBody>
      </p:sp>
      <p:pic>
        <p:nvPicPr>
          <p:cNvPr id="83973" name="Picture 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24100" y="1878013"/>
            <a:ext cx="6248400" cy="437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3974" name="Rectangle 16"/>
          <p:cNvSpPr>
            <a:spLocks noChangeArrowheads="1"/>
          </p:cNvSpPr>
          <p:nvPr/>
        </p:nvSpPr>
        <p:spPr bwMode="auto">
          <a:xfrm>
            <a:off x="5915025" y="2903538"/>
            <a:ext cx="657225" cy="352425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83975" name="Rectangle 17"/>
          <p:cNvSpPr>
            <a:spLocks noChangeArrowheads="1"/>
          </p:cNvSpPr>
          <p:nvPr/>
        </p:nvSpPr>
        <p:spPr bwMode="auto">
          <a:xfrm>
            <a:off x="5962650" y="4741863"/>
            <a:ext cx="685800" cy="1333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0" name="Text Box 12"/>
          <p:cNvSpPr txBox="1">
            <a:spLocks noChangeArrowheads="1"/>
          </p:cNvSpPr>
          <p:nvPr/>
        </p:nvSpPr>
        <p:spPr bwMode="auto">
          <a:xfrm>
            <a:off x="428625" y="4905375"/>
            <a:ext cx="6340476" cy="131445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>
            <a:no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  <a:defRPr/>
            </a:pPr>
            <a:r>
              <a:rPr lang="en-US" sz="1400" dirty="0">
                <a:latin typeface="+mj-lt"/>
              </a:rPr>
              <a:t>Where Did the Numbers Come From?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  <a:tab pos="571500" algn="l"/>
              </a:tabLst>
              <a:defRPr/>
            </a:pPr>
            <a:r>
              <a:rPr lang="en-US" sz="1400" dirty="0">
                <a:latin typeface="+mj-lt"/>
              </a:rPr>
              <a:t> For actual pay rate, look in Actual Pay Rate Maintenance (14.13.21)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  <a:tab pos="571500" algn="l"/>
              </a:tabLst>
              <a:defRPr/>
            </a:pPr>
            <a:r>
              <a:rPr lang="en-US" sz="1400" dirty="0">
                <a:latin typeface="+mj-lt"/>
              </a:rPr>
              <a:t> For standard work center rate, look in WC Maintenance (14.5)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  <a:tab pos="571500" algn="l"/>
              </a:tabLst>
              <a:defRPr/>
            </a:pPr>
            <a:r>
              <a:rPr lang="en-US" sz="1400" dirty="0">
                <a:latin typeface="+mj-lt"/>
              </a:rPr>
              <a:t> For actual hours, look in WO Routing Maintenance (16.13.13)</a:t>
            </a:r>
          </a:p>
        </p:txBody>
      </p:sp>
      <p:sp>
        <p:nvSpPr>
          <p:cNvPr id="83978" name="Rectangle 18"/>
          <p:cNvSpPr>
            <a:spLocks noChangeArrowheads="1"/>
          </p:cNvSpPr>
          <p:nvPr/>
        </p:nvSpPr>
        <p:spPr bwMode="auto">
          <a:xfrm>
            <a:off x="5972175" y="4179888"/>
            <a:ext cx="685800" cy="1333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0" hangingPunct="0">
              <a:spcBef>
                <a:spcPct val="50000"/>
              </a:spcBef>
              <a:buClr>
                <a:schemeClr val="accent2"/>
              </a:buClr>
              <a:buSzPct val="125000"/>
              <a:buFontTx/>
              <a:buChar char="•"/>
              <a:tabLst>
                <a:tab pos="228600" algn="l"/>
              </a:tabLst>
            </a:pPr>
            <a:r>
              <a:rPr lang="en-US" sz="1100" b="1" dirty="0" smtClean="0">
                <a:latin typeface="+mj-lt"/>
              </a:rPr>
              <a:t>The difference between the actual hours needed to complete an operation and 	the standard hours multiplied by the work center burden rate</a:t>
            </a:r>
          </a:p>
          <a:p>
            <a:pPr eaLnBrk="0" hangingPunct="0">
              <a:spcBef>
                <a:spcPct val="50000"/>
              </a:spcBef>
              <a:buClr>
                <a:schemeClr val="accent2"/>
              </a:buClr>
              <a:buSzPct val="125000"/>
              <a:buFontTx/>
              <a:buChar char="•"/>
              <a:tabLst>
                <a:tab pos="228600" algn="l"/>
              </a:tabLst>
            </a:pPr>
            <a:r>
              <a:rPr lang="en-US" sz="1100" b="1" dirty="0" smtClean="0">
                <a:latin typeface="+mj-lt"/>
              </a:rPr>
              <a:t>[(Act Set-Up Hrs - Std Set-Up Hrs) x Set-Up </a:t>
            </a:r>
            <a:r>
              <a:rPr lang="en-US" sz="1100" b="1" dirty="0" err="1" smtClean="0">
                <a:latin typeface="+mj-lt"/>
              </a:rPr>
              <a:t>Bdn</a:t>
            </a:r>
            <a:r>
              <a:rPr lang="en-US" sz="1100" b="1" dirty="0" smtClean="0">
                <a:latin typeface="+mj-lt"/>
              </a:rPr>
              <a:t>] + [(Act Run Hrs - Std Run Hrs) x Run </a:t>
            </a:r>
            <a:r>
              <a:rPr lang="en-US" sz="1100" b="1" dirty="0" err="1" smtClean="0">
                <a:latin typeface="+mj-lt"/>
              </a:rPr>
              <a:t>Bdn</a:t>
            </a:r>
            <a:r>
              <a:rPr lang="en-US" sz="1100" b="1" dirty="0" smtClean="0">
                <a:latin typeface="+mj-lt"/>
              </a:rPr>
              <a:t>]</a:t>
            </a:r>
            <a:br>
              <a:rPr lang="en-US" sz="1100" b="1" dirty="0" smtClean="0">
                <a:latin typeface="+mj-lt"/>
              </a:rPr>
            </a:br>
            <a:r>
              <a:rPr lang="en-US" sz="1100" dirty="0" smtClean="0">
                <a:latin typeface="+mj-lt"/>
              </a:rPr>
              <a:t>Where: </a:t>
            </a:r>
            <a:br>
              <a:rPr lang="en-US" sz="1100" dirty="0" smtClean="0">
                <a:latin typeface="+mj-lt"/>
              </a:rPr>
            </a:br>
            <a:r>
              <a:rPr lang="en-US" sz="1100" dirty="0" smtClean="0">
                <a:latin typeface="+mj-lt"/>
              </a:rPr>
              <a:t>Set-Up </a:t>
            </a:r>
            <a:r>
              <a:rPr lang="en-US" sz="1100" dirty="0" err="1" smtClean="0">
                <a:latin typeface="+mj-lt"/>
              </a:rPr>
              <a:t>Bdn</a:t>
            </a:r>
            <a:r>
              <a:rPr lang="en-US" sz="1100" dirty="0" smtClean="0">
                <a:latin typeface="+mj-lt"/>
              </a:rPr>
              <a:t> = [(Std Set-Up Rate x </a:t>
            </a:r>
            <a:r>
              <a:rPr lang="en-US" sz="1100" dirty="0" err="1" smtClean="0">
                <a:latin typeface="+mj-lt"/>
              </a:rPr>
              <a:t>Lbr</a:t>
            </a:r>
            <a:r>
              <a:rPr lang="en-US" sz="1100" dirty="0" smtClean="0">
                <a:latin typeface="+mj-lt"/>
              </a:rPr>
              <a:t> </a:t>
            </a:r>
            <a:r>
              <a:rPr lang="en-US" sz="1100" dirty="0" err="1" smtClean="0">
                <a:latin typeface="+mj-lt"/>
              </a:rPr>
              <a:t>Bdn</a:t>
            </a:r>
            <a:r>
              <a:rPr lang="en-US" sz="1100" dirty="0" smtClean="0">
                <a:latin typeface="+mj-lt"/>
              </a:rPr>
              <a:t>%) + </a:t>
            </a:r>
            <a:r>
              <a:rPr lang="en-US" sz="1100" dirty="0" err="1" smtClean="0">
                <a:latin typeface="+mj-lt"/>
              </a:rPr>
              <a:t>Lbr</a:t>
            </a:r>
            <a:r>
              <a:rPr lang="en-US" sz="1100" dirty="0" smtClean="0">
                <a:latin typeface="+mj-lt"/>
              </a:rPr>
              <a:t> </a:t>
            </a:r>
            <a:r>
              <a:rPr lang="en-US" sz="1100" dirty="0" err="1" smtClean="0">
                <a:latin typeface="+mj-lt"/>
              </a:rPr>
              <a:t>Bdn</a:t>
            </a:r>
            <a:r>
              <a:rPr lang="en-US" sz="1100" dirty="0" smtClean="0">
                <a:latin typeface="+mj-lt"/>
              </a:rPr>
              <a:t> Rate + (Mach </a:t>
            </a:r>
            <a:r>
              <a:rPr lang="en-US" sz="1100" dirty="0" err="1" smtClean="0">
                <a:latin typeface="+mj-lt"/>
              </a:rPr>
              <a:t>Bdn</a:t>
            </a:r>
            <a:r>
              <a:rPr lang="en-US" sz="1100" dirty="0" smtClean="0">
                <a:latin typeface="+mj-lt"/>
              </a:rPr>
              <a:t> Rate x Mach/Op)]</a:t>
            </a:r>
            <a:br>
              <a:rPr lang="en-US" sz="1100" dirty="0" smtClean="0">
                <a:latin typeface="+mj-lt"/>
              </a:rPr>
            </a:br>
            <a:r>
              <a:rPr lang="en-US" sz="1100" dirty="0" smtClean="0">
                <a:latin typeface="+mj-lt"/>
              </a:rPr>
              <a:t>Run </a:t>
            </a:r>
            <a:r>
              <a:rPr lang="en-US" sz="1100" dirty="0" err="1" smtClean="0">
                <a:latin typeface="+mj-lt"/>
              </a:rPr>
              <a:t>Bdn</a:t>
            </a:r>
            <a:r>
              <a:rPr lang="en-US" sz="1100" dirty="0" smtClean="0">
                <a:latin typeface="+mj-lt"/>
              </a:rPr>
              <a:t> = [(Std Run Rate x </a:t>
            </a:r>
            <a:r>
              <a:rPr lang="en-US" sz="1100" dirty="0" err="1" smtClean="0">
                <a:latin typeface="+mj-lt"/>
              </a:rPr>
              <a:t>Lbr</a:t>
            </a:r>
            <a:r>
              <a:rPr lang="en-US" sz="1100" dirty="0" smtClean="0">
                <a:latin typeface="+mj-lt"/>
              </a:rPr>
              <a:t> </a:t>
            </a:r>
            <a:r>
              <a:rPr lang="en-US" sz="1100" dirty="0" err="1" smtClean="0">
                <a:latin typeface="+mj-lt"/>
              </a:rPr>
              <a:t>Bdn</a:t>
            </a:r>
            <a:r>
              <a:rPr lang="en-US" sz="1100" dirty="0" smtClean="0">
                <a:latin typeface="+mj-lt"/>
              </a:rPr>
              <a:t>%) + </a:t>
            </a:r>
            <a:r>
              <a:rPr lang="en-US" sz="1100" dirty="0" err="1" smtClean="0">
                <a:latin typeface="+mj-lt"/>
              </a:rPr>
              <a:t>Lbr</a:t>
            </a:r>
            <a:r>
              <a:rPr lang="en-US" sz="1100" dirty="0" smtClean="0">
                <a:latin typeface="+mj-lt"/>
              </a:rPr>
              <a:t> </a:t>
            </a:r>
            <a:r>
              <a:rPr lang="en-US" sz="1100" dirty="0" err="1" smtClean="0">
                <a:latin typeface="+mj-lt"/>
              </a:rPr>
              <a:t>Bdn</a:t>
            </a:r>
            <a:r>
              <a:rPr lang="en-US" sz="1100" dirty="0" smtClean="0">
                <a:latin typeface="+mj-lt"/>
              </a:rPr>
              <a:t> Rate + Mach </a:t>
            </a:r>
            <a:r>
              <a:rPr lang="en-US" sz="1100" dirty="0" err="1" smtClean="0">
                <a:latin typeface="+mj-lt"/>
              </a:rPr>
              <a:t>Bdn</a:t>
            </a:r>
            <a:r>
              <a:rPr lang="en-US" sz="1100" dirty="0" smtClean="0">
                <a:latin typeface="+mj-lt"/>
              </a:rPr>
              <a:t> Rate]</a:t>
            </a:r>
          </a:p>
        </p:txBody>
      </p:sp>
      <p:sp>
        <p:nvSpPr>
          <p:cNvPr id="84995" name="Rectangle 1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Burden Usage Variance</a:t>
            </a:r>
          </a:p>
        </p:txBody>
      </p:sp>
      <p:sp>
        <p:nvSpPr>
          <p:cNvPr id="8499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PC-WO-730</a:t>
            </a:r>
          </a:p>
        </p:txBody>
      </p:sp>
      <p:pic>
        <p:nvPicPr>
          <p:cNvPr id="84996" name="Picture 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62225" y="2030413"/>
            <a:ext cx="6248400" cy="437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4997" name="Rectangle 16"/>
          <p:cNvSpPr>
            <a:spLocks noChangeArrowheads="1"/>
          </p:cNvSpPr>
          <p:nvPr/>
        </p:nvSpPr>
        <p:spPr bwMode="auto">
          <a:xfrm>
            <a:off x="6829425" y="3065463"/>
            <a:ext cx="561975" cy="352425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84998" name="Rectangle 17"/>
          <p:cNvSpPr>
            <a:spLocks noChangeArrowheads="1"/>
          </p:cNvSpPr>
          <p:nvPr/>
        </p:nvSpPr>
        <p:spPr bwMode="auto">
          <a:xfrm>
            <a:off x="6810375" y="4894263"/>
            <a:ext cx="685800" cy="1333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84999" name="Rectangle 18"/>
          <p:cNvSpPr>
            <a:spLocks noChangeArrowheads="1"/>
          </p:cNvSpPr>
          <p:nvPr/>
        </p:nvSpPr>
        <p:spPr bwMode="auto">
          <a:xfrm>
            <a:off x="6791325" y="4313238"/>
            <a:ext cx="685800" cy="1333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85000" name="Rectangle 9"/>
          <p:cNvSpPr>
            <a:spLocks noChangeArrowheads="1"/>
          </p:cNvSpPr>
          <p:nvPr/>
        </p:nvSpPr>
        <p:spPr bwMode="auto">
          <a:xfrm>
            <a:off x="6775450" y="5648325"/>
            <a:ext cx="314325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1" name="Text Box 11"/>
          <p:cNvSpPr txBox="1">
            <a:spLocks noChangeArrowheads="1"/>
          </p:cNvSpPr>
          <p:nvPr/>
        </p:nvSpPr>
        <p:spPr bwMode="auto">
          <a:xfrm>
            <a:off x="127000" y="5048251"/>
            <a:ext cx="6864350" cy="127635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>
            <a:no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  <a:defRPr/>
            </a:pPr>
            <a:r>
              <a:rPr lang="en-US" sz="1400" dirty="0">
                <a:latin typeface="+mj-lt"/>
              </a:rPr>
              <a:t>Where Did the Numbers Come From?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  <a:tab pos="571500" algn="l"/>
              </a:tabLst>
              <a:defRPr/>
            </a:pPr>
            <a:r>
              <a:rPr lang="en-US" sz="1400" dirty="0">
                <a:latin typeface="+mj-lt"/>
              </a:rPr>
              <a:t> For actual and standard set-up and </a:t>
            </a:r>
            <a:r>
              <a:rPr lang="en-US" sz="1400" dirty="0" smtClean="0">
                <a:latin typeface="+mj-lt"/>
              </a:rPr>
              <a:t>run hours</a:t>
            </a:r>
            <a:r>
              <a:rPr lang="en-US" sz="1400" dirty="0">
                <a:latin typeface="+mj-lt"/>
              </a:rPr>
              <a:t>, look in Work Order Routing </a:t>
            </a:r>
            <a:r>
              <a:rPr lang="en-US" sz="1400" dirty="0" smtClean="0">
                <a:latin typeface="+mj-lt"/>
              </a:rPr>
              <a:t> Maintenance </a:t>
            </a:r>
            <a:r>
              <a:rPr lang="en-US" sz="1400" dirty="0">
                <a:latin typeface="+mj-lt"/>
              </a:rPr>
              <a:t>(16.13.13)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  <a:tab pos="571500" algn="l"/>
              </a:tabLst>
              <a:defRPr/>
            </a:pPr>
            <a:r>
              <a:rPr lang="en-US" sz="1400" dirty="0">
                <a:latin typeface="+mj-lt"/>
              </a:rPr>
              <a:t> For burden rate and percentage, look </a:t>
            </a:r>
            <a:r>
              <a:rPr lang="en-US" sz="1400" dirty="0" smtClean="0">
                <a:latin typeface="+mj-lt"/>
              </a:rPr>
              <a:t>in Work </a:t>
            </a:r>
            <a:r>
              <a:rPr lang="en-US" sz="1400" dirty="0">
                <a:latin typeface="+mj-lt"/>
              </a:rPr>
              <a:t>Center Maintenance (14.5)</a:t>
            </a: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0" hangingPunct="0">
              <a:spcBef>
                <a:spcPct val="50000"/>
              </a:spcBef>
              <a:buClr>
                <a:schemeClr val="accent2"/>
              </a:buClr>
              <a:buSzPct val="125000"/>
              <a:buFontTx/>
              <a:buChar char="•"/>
              <a:tabLst>
                <a:tab pos="114300" algn="l"/>
              </a:tabLst>
            </a:pPr>
            <a:r>
              <a:rPr lang="en-US" sz="1400" b="1" dirty="0" smtClean="0"/>
              <a:t> The subcontract labor cost that is expected to be issued to the purchase order</a:t>
            </a:r>
          </a:p>
          <a:p>
            <a:pPr eaLnBrk="0" hangingPunct="0">
              <a:spcBef>
                <a:spcPct val="50000"/>
              </a:spcBef>
              <a:buClr>
                <a:schemeClr val="accent2"/>
              </a:buClr>
              <a:buSzPct val="125000"/>
              <a:buFontTx/>
              <a:buChar char="•"/>
              <a:tabLst>
                <a:tab pos="114300" algn="l"/>
              </a:tabLst>
            </a:pPr>
            <a:r>
              <a:rPr lang="en-US" sz="1400" b="1" dirty="0" smtClean="0"/>
              <a:t> Qty Completed x Std Subcontract Cost per Unit</a:t>
            </a:r>
          </a:p>
        </p:txBody>
      </p:sp>
      <p:sp>
        <p:nvSpPr>
          <p:cNvPr id="860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Burden Usage Variance</a:t>
            </a:r>
          </a:p>
        </p:txBody>
      </p:sp>
      <p:sp>
        <p:nvSpPr>
          <p:cNvPr id="8601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PC-WO-740</a:t>
            </a:r>
          </a:p>
        </p:txBody>
      </p:sp>
      <p:pic>
        <p:nvPicPr>
          <p:cNvPr id="86020" name="Picture 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200" y="1573213"/>
            <a:ext cx="6248400" cy="437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6021" name="Rectangle 15"/>
          <p:cNvSpPr>
            <a:spLocks noChangeArrowheads="1"/>
          </p:cNvSpPr>
          <p:nvPr/>
        </p:nvSpPr>
        <p:spPr bwMode="auto">
          <a:xfrm>
            <a:off x="6276975" y="5008563"/>
            <a:ext cx="685800" cy="1333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86022" name="Rectangle 16"/>
          <p:cNvSpPr>
            <a:spLocks noChangeArrowheads="1"/>
          </p:cNvSpPr>
          <p:nvPr/>
        </p:nvSpPr>
        <p:spPr bwMode="auto">
          <a:xfrm>
            <a:off x="3752850" y="5018088"/>
            <a:ext cx="685800" cy="1333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3" name="Text Box 10"/>
          <p:cNvSpPr txBox="1">
            <a:spLocks noChangeArrowheads="1"/>
          </p:cNvSpPr>
          <p:nvPr/>
        </p:nvSpPr>
        <p:spPr bwMode="auto">
          <a:xfrm>
            <a:off x="917575" y="5476875"/>
            <a:ext cx="5273675" cy="846386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>
            <a:no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  <a:defRPr/>
            </a:pPr>
            <a:r>
              <a:rPr lang="en-US" sz="1400">
                <a:latin typeface="+mj-lt"/>
              </a:rPr>
              <a:t>Where Did the Numbers Come From?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  <a:tab pos="571500" algn="l"/>
              </a:tabLst>
              <a:defRPr/>
            </a:pPr>
            <a:r>
              <a:rPr lang="en-US" sz="1400">
                <a:latin typeface="+mj-lt"/>
              </a:rPr>
              <a:t> For subcontract cost per unit, look in Routing Maintenance (14.13.1)</a:t>
            </a:r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0" hangingPunct="0">
              <a:spcBef>
                <a:spcPct val="50000"/>
              </a:spcBef>
              <a:buClr>
                <a:schemeClr val="accent2"/>
              </a:buClr>
              <a:buSzPct val="125000"/>
              <a:buFontTx/>
              <a:buChar char="•"/>
              <a:tabLst>
                <a:tab pos="114300" algn="l"/>
              </a:tabLst>
            </a:pPr>
            <a:r>
              <a:rPr lang="en-US" sz="1400" b="1" dirty="0" smtClean="0"/>
              <a:t> The subcontract labor cost that is expected to be issued to the purchase order</a:t>
            </a:r>
          </a:p>
          <a:p>
            <a:pPr eaLnBrk="0" hangingPunct="0">
              <a:spcBef>
                <a:spcPct val="50000"/>
              </a:spcBef>
              <a:buClr>
                <a:schemeClr val="accent2"/>
              </a:buClr>
              <a:buSzPct val="125000"/>
              <a:buFontTx/>
              <a:buChar char="•"/>
              <a:tabLst>
                <a:tab pos="114300" algn="l"/>
              </a:tabLst>
            </a:pPr>
            <a:r>
              <a:rPr lang="en-US" sz="1400" b="1" dirty="0" smtClean="0"/>
              <a:t> Qty Completed x Std Subcontract Cost per Unit</a:t>
            </a:r>
          </a:p>
        </p:txBody>
      </p:sp>
      <p:sp>
        <p:nvSpPr>
          <p:cNvPr id="87043" name="Rectangle 1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Expected Subcontract Cost</a:t>
            </a:r>
          </a:p>
        </p:txBody>
      </p:sp>
      <p:sp>
        <p:nvSpPr>
          <p:cNvPr id="8704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PC-WO-750</a:t>
            </a:r>
          </a:p>
        </p:txBody>
      </p:sp>
      <p:pic>
        <p:nvPicPr>
          <p:cNvPr id="87044" name="Picture 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62150" y="1563688"/>
            <a:ext cx="6248400" cy="437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7045" name="Rectangle 15"/>
          <p:cNvSpPr>
            <a:spLocks noChangeArrowheads="1"/>
          </p:cNvSpPr>
          <p:nvPr/>
        </p:nvSpPr>
        <p:spPr bwMode="auto">
          <a:xfrm>
            <a:off x="6257925" y="4999038"/>
            <a:ext cx="685800" cy="1333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87046" name="Rectangle 16"/>
          <p:cNvSpPr>
            <a:spLocks noChangeArrowheads="1"/>
          </p:cNvSpPr>
          <p:nvPr/>
        </p:nvSpPr>
        <p:spPr bwMode="auto">
          <a:xfrm>
            <a:off x="3733800" y="5008563"/>
            <a:ext cx="685800" cy="1333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7" name="Text Box 10"/>
          <p:cNvSpPr txBox="1">
            <a:spLocks noChangeArrowheads="1"/>
          </p:cNvSpPr>
          <p:nvPr/>
        </p:nvSpPr>
        <p:spPr bwMode="auto">
          <a:xfrm>
            <a:off x="898525" y="5391150"/>
            <a:ext cx="5273675" cy="846386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>
            <a:no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  <a:defRPr/>
            </a:pPr>
            <a:r>
              <a:rPr lang="en-US" sz="1400" dirty="0">
                <a:latin typeface="+mj-lt"/>
              </a:rPr>
              <a:t>Where Did the Numbers Come From?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  <a:tab pos="571500" algn="l"/>
              </a:tabLst>
              <a:defRPr/>
            </a:pPr>
            <a:r>
              <a:rPr lang="en-US" sz="1400" dirty="0">
                <a:latin typeface="+mj-lt"/>
              </a:rPr>
              <a:t> For subcontract cost per unit, look in Routing Maintenance (</a:t>
            </a:r>
            <a:r>
              <a:rPr lang="en-US" sz="1400" dirty="0" smtClean="0">
                <a:latin typeface="+mj-lt"/>
              </a:rPr>
              <a:t>14.13.1)</a:t>
            </a:r>
            <a:endParaRPr lang="en-US" sz="1400" dirty="0">
              <a:latin typeface="+mj-lt"/>
            </a:endParaRPr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0" hangingPunct="0">
              <a:spcBef>
                <a:spcPct val="50000"/>
              </a:spcBef>
              <a:buClr>
                <a:schemeClr val="accent2"/>
              </a:buClr>
              <a:buSzPct val="125000"/>
              <a:buFontTx/>
              <a:buChar char="•"/>
              <a:tabLst>
                <a:tab pos="114300" algn="l"/>
              </a:tabLst>
            </a:pPr>
            <a:r>
              <a:rPr lang="en-US" sz="1200" b="1" dirty="0" smtClean="0"/>
              <a:t> The difference between the actual subcontract rate (PO) and the standard subcontract rate (Work Order Routing)</a:t>
            </a:r>
          </a:p>
          <a:p>
            <a:pPr eaLnBrk="0" hangingPunct="0">
              <a:spcBef>
                <a:spcPct val="50000"/>
              </a:spcBef>
              <a:buClr>
                <a:schemeClr val="accent2"/>
              </a:buClr>
              <a:buSzPct val="125000"/>
              <a:buFontTx/>
              <a:buChar char="•"/>
              <a:tabLst>
                <a:tab pos="114300" algn="l"/>
              </a:tabLst>
            </a:pPr>
            <a:r>
              <a:rPr lang="en-US" sz="1200" b="1" dirty="0" smtClean="0"/>
              <a:t> (Subcontract PO Unit Rate - Subcontract Frozen WO BOM Unit Rate) x Quantity Received</a:t>
            </a:r>
            <a:endParaRPr lang="en-US" sz="1200" dirty="0" smtClean="0"/>
          </a:p>
        </p:txBody>
      </p:sp>
      <p:sp>
        <p:nvSpPr>
          <p:cNvPr id="88068" name="Rectangle 1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Subcontract Rate Variance</a:t>
            </a:r>
          </a:p>
        </p:txBody>
      </p:sp>
      <p:sp>
        <p:nvSpPr>
          <p:cNvPr id="8806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PC-WO-770</a:t>
            </a:r>
          </a:p>
        </p:txBody>
      </p:sp>
      <p:pic>
        <p:nvPicPr>
          <p:cNvPr id="88069" name="Picture 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62150" y="1601788"/>
            <a:ext cx="6248400" cy="437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8070" name="Rectangle 15"/>
          <p:cNvSpPr>
            <a:spLocks noChangeArrowheads="1"/>
          </p:cNvSpPr>
          <p:nvPr/>
        </p:nvSpPr>
        <p:spPr bwMode="auto">
          <a:xfrm>
            <a:off x="5657850" y="5046663"/>
            <a:ext cx="685800" cy="1333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88071" name="Rectangle 16"/>
          <p:cNvSpPr>
            <a:spLocks noChangeArrowheads="1"/>
          </p:cNvSpPr>
          <p:nvPr/>
        </p:nvSpPr>
        <p:spPr bwMode="auto">
          <a:xfrm>
            <a:off x="3733800" y="5046663"/>
            <a:ext cx="685800" cy="1333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8" name="Text Box 11"/>
          <p:cNvSpPr txBox="1">
            <a:spLocks noChangeArrowheads="1"/>
          </p:cNvSpPr>
          <p:nvPr/>
        </p:nvSpPr>
        <p:spPr bwMode="auto">
          <a:xfrm>
            <a:off x="412751" y="5213351"/>
            <a:ext cx="5359400" cy="105409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>
            <a:no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  <a:defRPr/>
            </a:pPr>
            <a:r>
              <a:rPr lang="en-US" sz="1200" dirty="0">
                <a:latin typeface="+mj-lt"/>
              </a:rPr>
              <a:t>Where Did the Numbers Come From?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  <a:tab pos="571500" algn="l"/>
              </a:tabLst>
              <a:defRPr/>
            </a:pPr>
            <a:r>
              <a:rPr lang="en-US" sz="1200" dirty="0">
                <a:latin typeface="+mj-lt"/>
              </a:rPr>
              <a:t> To see both actual and standard subcontract </a:t>
            </a:r>
            <a:r>
              <a:rPr lang="en-US" sz="1200" dirty="0" smtClean="0">
                <a:latin typeface="+mj-lt"/>
              </a:rPr>
              <a:t>rates, look </a:t>
            </a:r>
            <a:r>
              <a:rPr lang="en-US" sz="1200" dirty="0">
                <a:latin typeface="+mj-lt"/>
              </a:rPr>
              <a:t>in </a:t>
            </a:r>
            <a:r>
              <a:rPr lang="en-US" sz="1200" dirty="0" smtClean="0">
                <a:latin typeface="+mj-lt"/>
              </a:rPr>
              <a:t>Receipt Transactions </a:t>
            </a:r>
            <a:r>
              <a:rPr lang="en-US" sz="1200" dirty="0">
                <a:latin typeface="+mj-lt"/>
              </a:rPr>
              <a:t>Report (5.9.14)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  <a:tab pos="571500" algn="l"/>
              </a:tabLst>
              <a:defRPr/>
            </a:pPr>
            <a:r>
              <a:rPr lang="en-US" sz="1200" dirty="0">
                <a:latin typeface="+mj-lt"/>
              </a:rPr>
              <a:t> The actual subcontract rate was entered in </a:t>
            </a:r>
            <a:r>
              <a:rPr lang="en-US" sz="1200" dirty="0" smtClean="0">
                <a:latin typeface="+mj-lt"/>
              </a:rPr>
              <a:t>PO Maintenance </a:t>
            </a:r>
            <a:r>
              <a:rPr lang="en-US" sz="1200" dirty="0">
                <a:latin typeface="+mj-lt"/>
              </a:rPr>
              <a:t>(5.7)</a:t>
            </a:r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b="1" dirty="0" smtClean="0"/>
              <a:t> Qty Completed x Std Unit Cost of Parent Item</a:t>
            </a:r>
            <a:endParaRPr lang="en-US" sz="2000" dirty="0" smtClean="0"/>
          </a:p>
        </p:txBody>
      </p:sp>
      <p:sp>
        <p:nvSpPr>
          <p:cNvPr id="89091" name="Rectangle 1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Standard Cost Received</a:t>
            </a:r>
          </a:p>
        </p:txBody>
      </p:sp>
      <p:sp>
        <p:nvSpPr>
          <p:cNvPr id="89090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PC-WO-790</a:t>
            </a:r>
          </a:p>
        </p:txBody>
      </p:sp>
      <p:pic>
        <p:nvPicPr>
          <p:cNvPr id="89093" name="Picture 14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114425" y="1325564"/>
            <a:ext cx="6909072" cy="4837112"/>
          </a:xfrm>
          <a:prstGeom prst="rect">
            <a:avLst/>
          </a:prstGeom>
          <a:noFill/>
          <a:ln>
            <a:noFill/>
          </a:ln>
        </p:spPr>
      </p:pic>
      <p:sp>
        <p:nvSpPr>
          <p:cNvPr id="89094" name="Rectangle 15"/>
          <p:cNvSpPr>
            <a:spLocks noChangeArrowheads="1"/>
          </p:cNvSpPr>
          <p:nvPr/>
        </p:nvSpPr>
        <p:spPr bwMode="auto">
          <a:xfrm>
            <a:off x="7200900" y="5561013"/>
            <a:ext cx="685800" cy="1333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Method Change Variance</a:t>
            </a:r>
          </a:p>
        </p:txBody>
      </p:sp>
      <p:sp>
        <p:nvSpPr>
          <p:cNvPr id="9011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PC-WO-810</a:t>
            </a:r>
          </a:p>
        </p:txBody>
      </p:sp>
      <p:pic>
        <p:nvPicPr>
          <p:cNvPr id="90116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09825" y="877888"/>
            <a:ext cx="6248400" cy="437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0117" name="Text Box 6"/>
          <p:cNvSpPr txBox="1">
            <a:spLocks noChangeArrowheads="1"/>
          </p:cNvSpPr>
          <p:nvPr/>
        </p:nvSpPr>
        <p:spPr bwMode="auto">
          <a:xfrm>
            <a:off x="238125" y="1057275"/>
            <a:ext cx="219483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</a:tabLst>
            </a:pPr>
            <a:r>
              <a:rPr lang="en-US" sz="1600" b="1" dirty="0">
                <a:latin typeface="+mj-lt"/>
              </a:rPr>
              <a:t> Residual cost in WIP</a:t>
            </a:r>
          </a:p>
        </p:txBody>
      </p:sp>
      <p:sp>
        <p:nvSpPr>
          <p:cNvPr id="90118" name="Text Box 7"/>
          <p:cNvSpPr txBox="1">
            <a:spLocks noChangeArrowheads="1"/>
          </p:cNvSpPr>
          <p:nvPr/>
        </p:nvSpPr>
        <p:spPr bwMode="auto">
          <a:xfrm>
            <a:off x="914400" y="5248275"/>
            <a:ext cx="229261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600" b="1" dirty="0">
                <a:latin typeface="+mj-lt"/>
              </a:rPr>
              <a:t>Caused by changing</a:t>
            </a:r>
          </a:p>
        </p:txBody>
      </p:sp>
      <p:sp>
        <p:nvSpPr>
          <p:cNvPr id="90119" name="Text Box 8"/>
          <p:cNvSpPr txBox="1">
            <a:spLocks noChangeArrowheads="1"/>
          </p:cNvSpPr>
          <p:nvPr/>
        </p:nvSpPr>
        <p:spPr bwMode="auto">
          <a:xfrm>
            <a:off x="3743325" y="4829175"/>
            <a:ext cx="3943350" cy="1277273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>
            <a:noAutofit/>
          </a:bodyPr>
          <a:lstStyle/>
          <a:p>
            <a:pPr algn="l" eaLnBrk="0" hangingPunct="0">
              <a:spcBef>
                <a:spcPct val="50000"/>
              </a:spcBef>
              <a:buFontTx/>
              <a:buChar char="–"/>
              <a:tabLst>
                <a:tab pos="114300" algn="l"/>
                <a:tab pos="571500" algn="l"/>
              </a:tabLst>
            </a:pPr>
            <a:r>
              <a:rPr lang="en-US" sz="1400">
                <a:latin typeface="+mj-lt"/>
              </a:rPr>
              <a:t> Cost standard</a:t>
            </a:r>
          </a:p>
          <a:p>
            <a:pPr algn="l" eaLnBrk="0" hangingPunct="0">
              <a:spcBef>
                <a:spcPct val="50000"/>
              </a:spcBef>
              <a:buFontTx/>
              <a:buChar char="–"/>
              <a:tabLst>
                <a:tab pos="114300" algn="l"/>
                <a:tab pos="571500" algn="l"/>
              </a:tabLst>
            </a:pPr>
            <a:r>
              <a:rPr lang="en-US" sz="1400">
                <a:latin typeface="+mj-lt"/>
              </a:rPr>
              <a:t> Product structure</a:t>
            </a:r>
          </a:p>
          <a:p>
            <a:pPr algn="l" eaLnBrk="0" hangingPunct="0">
              <a:spcBef>
                <a:spcPct val="50000"/>
              </a:spcBef>
              <a:buFontTx/>
              <a:buChar char="–"/>
              <a:tabLst>
                <a:tab pos="114300" algn="l"/>
                <a:tab pos="571500" algn="l"/>
              </a:tabLst>
            </a:pPr>
            <a:r>
              <a:rPr lang="en-US" sz="1400">
                <a:latin typeface="+mj-lt"/>
              </a:rPr>
              <a:t> Routing</a:t>
            </a:r>
          </a:p>
          <a:p>
            <a:pPr algn="l" eaLnBrk="0" hangingPunct="0">
              <a:spcBef>
                <a:spcPct val="50000"/>
              </a:spcBef>
              <a:buFontTx/>
              <a:buChar char="–"/>
              <a:tabLst>
                <a:tab pos="114300" algn="l"/>
                <a:tab pos="571500" algn="l"/>
              </a:tabLst>
            </a:pPr>
            <a:r>
              <a:rPr lang="en-US" sz="1400">
                <a:latin typeface="+mj-lt"/>
              </a:rPr>
              <a:t> Work center</a:t>
            </a:r>
          </a:p>
        </p:txBody>
      </p:sp>
      <p:sp>
        <p:nvSpPr>
          <p:cNvPr id="90120" name="Rectangle 11"/>
          <p:cNvSpPr>
            <a:spLocks noChangeArrowheads="1"/>
          </p:cNvSpPr>
          <p:nvPr/>
        </p:nvSpPr>
        <p:spPr bwMode="auto">
          <a:xfrm>
            <a:off x="7877175" y="4875213"/>
            <a:ext cx="685800" cy="1333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90121" name="Rectangle 12"/>
          <p:cNvSpPr>
            <a:spLocks noChangeArrowheads="1"/>
          </p:cNvSpPr>
          <p:nvPr/>
        </p:nvSpPr>
        <p:spPr bwMode="auto">
          <a:xfrm>
            <a:off x="2428875" y="4856163"/>
            <a:ext cx="942975" cy="1333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Work Order Topics</a:t>
            </a:r>
          </a:p>
        </p:txBody>
      </p:sp>
      <p:sp>
        <p:nvSpPr>
          <p:cNvPr id="91138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PC-WO-820</a:t>
            </a:r>
          </a:p>
        </p:txBody>
      </p:sp>
      <p:sp>
        <p:nvSpPr>
          <p:cNvPr id="15" name="AutoShape 4"/>
          <p:cNvSpPr>
            <a:spLocks noChangeArrowheads="1"/>
          </p:cNvSpPr>
          <p:nvPr/>
        </p:nvSpPr>
        <p:spPr bwMode="auto">
          <a:xfrm>
            <a:off x="904875" y="4640262"/>
            <a:ext cx="1828800" cy="914400"/>
          </a:xfrm>
          <a:prstGeom prst="rightArrow">
            <a:avLst>
              <a:gd name="adj1" fmla="val 50000"/>
              <a:gd name="adj2" fmla="val 50270"/>
            </a:avLst>
          </a:prstGeom>
          <a:solidFill>
            <a:srgbClr val="5A87C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3190875" y="2259013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Work Order Life Cycle</a:t>
            </a:r>
            <a:endParaRPr lang="en-US" sz="2000" b="1" dirty="0">
              <a:latin typeface="+mj-lt"/>
            </a:endParaRPr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3190875" y="1049338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Introduction</a:t>
            </a:r>
            <a:endParaRPr lang="en-US" sz="2000" b="1" dirty="0">
              <a:latin typeface="+mj-lt"/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3190875" y="3459163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Work Order Cost Report</a:t>
            </a:r>
            <a:endParaRPr lang="en-US" sz="2000" b="1" dirty="0">
              <a:latin typeface="+mj-lt"/>
            </a:endParaRP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3190875" y="4665663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Information Sources</a:t>
            </a:r>
            <a:endParaRPr lang="en-US" sz="2000" b="1" dirty="0">
              <a:latin typeface="+mj-lt"/>
            </a:endParaRPr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Information Sources</a:t>
            </a:r>
          </a:p>
        </p:txBody>
      </p:sp>
      <p:sp>
        <p:nvSpPr>
          <p:cNvPr id="9216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PC-WO-830</a:t>
            </a:r>
          </a:p>
        </p:txBody>
      </p:sp>
      <p:pic>
        <p:nvPicPr>
          <p:cNvPr id="92164" name="Picture 6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61951" y="854075"/>
            <a:ext cx="8414612" cy="5299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Floor Stock</a:t>
            </a:r>
          </a:p>
        </p:txBody>
      </p:sp>
      <p:sp>
        <p:nvSpPr>
          <p:cNvPr id="1945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PC-WO-070</a:t>
            </a:r>
          </a:p>
        </p:txBody>
      </p:sp>
      <p:pic>
        <p:nvPicPr>
          <p:cNvPr id="19459" name="Picture 6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633413" y="869950"/>
            <a:ext cx="7857143" cy="5285715"/>
          </a:xfrm>
          <a:prstGeom prst="rect">
            <a:avLst/>
          </a:prstGeom>
          <a:noFill/>
          <a:ln>
            <a:noFill/>
          </a:ln>
        </p:spPr>
      </p:pic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990600" y="5514975"/>
            <a:ext cx="904875" cy="238125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WO Issue – Transactions Detail</a:t>
            </a:r>
          </a:p>
        </p:txBody>
      </p:sp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PC-WO-080</a:t>
            </a:r>
          </a:p>
        </p:txBody>
      </p:sp>
      <p:pic>
        <p:nvPicPr>
          <p:cNvPr id="20483" name="Picture 1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200150"/>
            <a:ext cx="4924425" cy="49498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20485" name="Rectangle 7"/>
          <p:cNvSpPr>
            <a:spLocks noChangeArrowheads="1"/>
          </p:cNvSpPr>
          <p:nvPr/>
        </p:nvSpPr>
        <p:spPr bwMode="auto">
          <a:xfrm>
            <a:off x="3209925" y="4171950"/>
            <a:ext cx="1552575" cy="15240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0486" name="Rectangle 8"/>
          <p:cNvSpPr>
            <a:spLocks noChangeArrowheads="1"/>
          </p:cNvSpPr>
          <p:nvPr/>
        </p:nvSpPr>
        <p:spPr bwMode="auto">
          <a:xfrm>
            <a:off x="933450" y="5524500"/>
            <a:ext cx="2047875" cy="466725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0487" name="Rectangle 10"/>
          <p:cNvSpPr>
            <a:spLocks noChangeArrowheads="1"/>
          </p:cNvSpPr>
          <p:nvPr/>
        </p:nvSpPr>
        <p:spPr bwMode="auto">
          <a:xfrm>
            <a:off x="1143000" y="2705100"/>
            <a:ext cx="1295400" cy="161925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0488" name="Text Box 12"/>
          <p:cNvSpPr txBox="1">
            <a:spLocks noChangeArrowheads="1"/>
          </p:cNvSpPr>
          <p:nvPr/>
        </p:nvSpPr>
        <p:spPr bwMode="auto">
          <a:xfrm>
            <a:off x="6398895" y="1724025"/>
            <a:ext cx="2468880" cy="10618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>
            <a:no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 dirty="0">
                <a:latin typeface="+mj-lt"/>
              </a:rPr>
              <a:t>Example</a:t>
            </a: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 dirty="0">
                <a:latin typeface="+mj-lt"/>
              </a:rPr>
              <a:t>A quantity of 600 of an item with a GL cost of 0.13 per unit is issued</a:t>
            </a:r>
          </a:p>
        </p:txBody>
      </p:sp>
      <p:sp>
        <p:nvSpPr>
          <p:cNvPr id="20489" name="Text Box 13"/>
          <p:cNvSpPr txBox="1">
            <a:spLocks noChangeArrowheads="1"/>
          </p:cNvSpPr>
          <p:nvPr/>
        </p:nvSpPr>
        <p:spPr bwMode="auto">
          <a:xfrm>
            <a:off x="6398895" y="4476750"/>
            <a:ext cx="2468880" cy="138499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>
            <a:no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 dirty="0">
                <a:latin typeface="+mj-lt"/>
              </a:rPr>
              <a:t>ISS - WO</a:t>
            </a: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 dirty="0">
                <a:latin typeface="+mj-lt"/>
              </a:rPr>
              <a:t>DR 1550 (WIP) 78.00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Qty Issued x GL Total Cost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600 x 0.13 = 78.00</a:t>
            </a: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 dirty="0">
                <a:latin typeface="+mj-lt"/>
              </a:rPr>
              <a:t>CR 1500 (Inventory) 78.00</a:t>
            </a:r>
          </a:p>
        </p:txBody>
      </p:sp>
      <p:sp>
        <p:nvSpPr>
          <p:cNvPr id="20490" name="Rectangle 15"/>
          <p:cNvSpPr>
            <a:spLocks noChangeArrowheads="1"/>
          </p:cNvSpPr>
          <p:nvPr/>
        </p:nvSpPr>
        <p:spPr bwMode="auto">
          <a:xfrm>
            <a:off x="6324600" y="4829175"/>
            <a:ext cx="238125" cy="18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491" name="Rectangle 16"/>
          <p:cNvSpPr>
            <a:spLocks noChangeArrowheads="1"/>
          </p:cNvSpPr>
          <p:nvPr/>
        </p:nvSpPr>
        <p:spPr bwMode="auto">
          <a:xfrm>
            <a:off x="6362700" y="5829300"/>
            <a:ext cx="238125" cy="18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cxnSp>
        <p:nvCxnSpPr>
          <p:cNvPr id="20492" name="AutoShape 17"/>
          <p:cNvCxnSpPr>
            <a:cxnSpLocks noChangeShapeType="1"/>
            <a:stCxn id="20489" idx="1"/>
            <a:endCxn id="20486" idx="3"/>
          </p:cNvCxnSpPr>
          <p:nvPr/>
        </p:nvCxnSpPr>
        <p:spPr bwMode="auto">
          <a:xfrm rot="10800000" flipV="1">
            <a:off x="2981325" y="5169247"/>
            <a:ext cx="3417570" cy="588615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rgbClr val="FF0000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5456</TotalTime>
  <Words>2619</Words>
  <Application>Microsoft Office PowerPoint</Application>
  <PresentationFormat>On-screen Show (4:3)</PresentationFormat>
  <Paragraphs>609</Paragraphs>
  <Slides>79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79</vt:i4>
      </vt:variant>
    </vt:vector>
  </HeadingPairs>
  <TitlesOfParts>
    <vt:vector size="80" baseType="lpstr">
      <vt:lpstr>QAD 2010 Template</vt:lpstr>
      <vt:lpstr>Work Order Costing</vt:lpstr>
      <vt:lpstr>Work Order Topics</vt:lpstr>
      <vt:lpstr>Work Orders/SFC Life Cycle</vt:lpstr>
      <vt:lpstr>Work Order Topics</vt:lpstr>
      <vt:lpstr>Work Order Maintenance</vt:lpstr>
      <vt:lpstr>Work Order Topics</vt:lpstr>
      <vt:lpstr>Component Issues: Three Methods</vt:lpstr>
      <vt:lpstr>Floor Stock</vt:lpstr>
      <vt:lpstr>WO Issue – Transactions Detail</vt:lpstr>
      <vt:lpstr>Work Order Bill of Material</vt:lpstr>
      <vt:lpstr>Material Rate Variance</vt:lpstr>
      <vt:lpstr>Issue Components – GL Effect</vt:lpstr>
      <vt:lpstr>Work Order Topics</vt:lpstr>
      <vt:lpstr>WIP Material Cost Revaluation</vt:lpstr>
      <vt:lpstr>WIP Material Cost Revaluation – Transactions Detail</vt:lpstr>
      <vt:lpstr>Work Order Topics</vt:lpstr>
      <vt:lpstr>Floor Stock: Issues Unplanned</vt:lpstr>
      <vt:lpstr>Floor Stock – Transactions Detail</vt:lpstr>
      <vt:lpstr>Work Order Topics</vt:lpstr>
      <vt:lpstr>Intersite Transfers</vt:lpstr>
      <vt:lpstr>Inter Site Transfer – Transactions Detail (Issuing Site)</vt:lpstr>
      <vt:lpstr>Inter Site Transfer – Transactions Detail (Receiving Site)</vt:lpstr>
      <vt:lpstr>Inter Site Work Order Issue</vt:lpstr>
      <vt:lpstr>Inter Site Work Order Issue – </vt:lpstr>
      <vt:lpstr>Multi-Site Component Issues – GL Effect</vt:lpstr>
      <vt:lpstr>Work Order Topics</vt:lpstr>
      <vt:lpstr>Labor Feedback by Work Order</vt:lpstr>
      <vt:lpstr>Labor and Burden Absorption</vt:lpstr>
      <vt:lpstr>Labor Calculations</vt:lpstr>
      <vt:lpstr>Labor Rate Variance Calculations</vt:lpstr>
      <vt:lpstr>Labor Usage Variance Calculations</vt:lpstr>
      <vt:lpstr>Labor Reporting – GL Effect</vt:lpstr>
      <vt:lpstr>Burden Calculations</vt:lpstr>
      <vt:lpstr>Burden Rate Variance Calculations</vt:lpstr>
      <vt:lpstr>Burden Usage Variance Calculations</vt:lpstr>
      <vt:lpstr>Burden – GL Effect</vt:lpstr>
      <vt:lpstr>Labor Rate Variances</vt:lpstr>
      <vt:lpstr>Labor Burden Rate Variances</vt:lpstr>
      <vt:lpstr>Labor Usage Variances</vt:lpstr>
      <vt:lpstr>Labor Burden Usage Variances</vt:lpstr>
      <vt:lpstr>Subcontract – GL Effect</vt:lpstr>
      <vt:lpstr>Subcontract-Related Variances</vt:lpstr>
      <vt:lpstr>Work Order Topics</vt:lpstr>
      <vt:lpstr>WO Receipt</vt:lpstr>
      <vt:lpstr>WO Receipt – Transactions Detail</vt:lpstr>
      <vt:lpstr>WO Receipt – GL Effect</vt:lpstr>
      <vt:lpstr>WO Receipt – Reject Costing</vt:lpstr>
      <vt:lpstr>WO Receipt – Transactions Detail (Reject Costing)</vt:lpstr>
      <vt:lpstr>WO Receipt – Loss Costing</vt:lpstr>
      <vt:lpstr>Work Order Topics</vt:lpstr>
      <vt:lpstr>Non-Standard WO: Rework</vt:lpstr>
      <vt:lpstr>Work Order Topics</vt:lpstr>
      <vt:lpstr>Material Usage Variance</vt:lpstr>
      <vt:lpstr>Method Variance: Work Orders</vt:lpstr>
      <vt:lpstr>WO Accounting Close – GL Effect</vt:lpstr>
      <vt:lpstr>Work Order Topics</vt:lpstr>
      <vt:lpstr>Work Order Cost Report</vt:lpstr>
      <vt:lpstr>Accumulated Qty, Average Cost, Balance</vt:lpstr>
      <vt:lpstr>Expected Material Costs</vt:lpstr>
      <vt:lpstr>Accrued Variance</vt:lpstr>
      <vt:lpstr>Accumulated Material Cost</vt:lpstr>
      <vt:lpstr>Material Rate Variance</vt:lpstr>
      <vt:lpstr>Material Usage Variance</vt:lpstr>
      <vt:lpstr>Expected Labor Cost</vt:lpstr>
      <vt:lpstr>Accumulated Labor Cost</vt:lpstr>
      <vt:lpstr>Labor Rate Variance</vt:lpstr>
      <vt:lpstr>Labor Usage Variance</vt:lpstr>
      <vt:lpstr>Expected Burden</vt:lpstr>
      <vt:lpstr>Accumulated Burden Cost</vt:lpstr>
      <vt:lpstr>Accumulated Burden Cost</vt:lpstr>
      <vt:lpstr>Burden Rate Variance</vt:lpstr>
      <vt:lpstr>Burden Usage Variance</vt:lpstr>
      <vt:lpstr>Burden Usage Variance</vt:lpstr>
      <vt:lpstr>Expected Subcontract Cost</vt:lpstr>
      <vt:lpstr>Subcontract Rate Variance</vt:lpstr>
      <vt:lpstr>Standard Cost Received</vt:lpstr>
      <vt:lpstr>Method Change Variance</vt:lpstr>
      <vt:lpstr>Work Order Topics</vt:lpstr>
      <vt:lpstr>Information Sources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Training Module Development</dc:title>
  <dc:creator>vmg</dc:creator>
  <cp:lastModifiedBy>Helen Ernst</cp:lastModifiedBy>
  <cp:revision>238</cp:revision>
  <cp:lastPrinted>2000-01-18T00:46:26Z</cp:lastPrinted>
  <dcterms:created xsi:type="dcterms:W3CDTF">1998-03-17T23:27:45Z</dcterms:created>
  <dcterms:modified xsi:type="dcterms:W3CDTF">2012-08-16T04:53:10Z</dcterms:modified>
</cp:coreProperties>
</file>