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74" r:id="rId1"/>
  </p:sldMasterIdLst>
  <p:notesMasterIdLst>
    <p:notesMasterId r:id="rId49"/>
  </p:notesMasterIdLst>
  <p:handoutMasterIdLst>
    <p:handoutMasterId r:id="rId50"/>
  </p:handoutMasterIdLst>
  <p:sldIdLst>
    <p:sldId id="338" r:id="rId2"/>
    <p:sldId id="301" r:id="rId3"/>
    <p:sldId id="268" r:id="rId4"/>
    <p:sldId id="269" r:id="rId5"/>
    <p:sldId id="327" r:id="rId6"/>
    <p:sldId id="272" r:id="rId7"/>
    <p:sldId id="302" r:id="rId8"/>
    <p:sldId id="270" r:id="rId9"/>
    <p:sldId id="273" r:id="rId10"/>
    <p:sldId id="300" r:id="rId11"/>
    <p:sldId id="303" r:id="rId12"/>
    <p:sldId id="328" r:id="rId13"/>
    <p:sldId id="278" r:id="rId14"/>
    <p:sldId id="330" r:id="rId15"/>
    <p:sldId id="331" r:id="rId16"/>
    <p:sldId id="281" r:id="rId17"/>
    <p:sldId id="282" r:id="rId18"/>
    <p:sldId id="276" r:id="rId19"/>
    <p:sldId id="277" r:id="rId20"/>
    <p:sldId id="283" r:id="rId21"/>
    <p:sldId id="284" r:id="rId22"/>
    <p:sldId id="285" r:id="rId23"/>
    <p:sldId id="326" r:id="rId24"/>
    <p:sldId id="324" r:id="rId25"/>
    <p:sldId id="332" r:id="rId26"/>
    <p:sldId id="337" r:id="rId27"/>
    <p:sldId id="323" r:id="rId28"/>
    <p:sldId id="333" r:id="rId29"/>
    <p:sldId id="322" r:id="rId30"/>
    <p:sldId id="312" r:id="rId31"/>
    <p:sldId id="286" r:id="rId32"/>
    <p:sldId id="287" r:id="rId33"/>
    <p:sldId id="288" r:id="rId34"/>
    <p:sldId id="289" r:id="rId35"/>
    <p:sldId id="313" r:id="rId36"/>
    <p:sldId id="290" r:id="rId37"/>
    <p:sldId id="334" r:id="rId38"/>
    <p:sldId id="314" r:id="rId39"/>
    <p:sldId id="293" r:id="rId40"/>
    <p:sldId id="294" r:id="rId41"/>
    <p:sldId id="295" r:id="rId42"/>
    <p:sldId id="335" r:id="rId43"/>
    <p:sldId id="297" r:id="rId44"/>
    <p:sldId id="298" r:id="rId45"/>
    <p:sldId id="299" r:id="rId46"/>
    <p:sldId id="315" r:id="rId47"/>
    <p:sldId id="316" r:id="rId48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A87C6"/>
    <a:srgbClr val="FF5050"/>
    <a:srgbClr val="FF0000"/>
    <a:srgbClr val="3366FF"/>
    <a:srgbClr val="FFFF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9935" autoAdjust="0"/>
    <p:restoredTop sz="94243" autoAdjust="0"/>
  </p:normalViewPr>
  <p:slideViewPr>
    <p:cSldViewPr snapToGrid="0">
      <p:cViewPr>
        <p:scale>
          <a:sx n="100" d="100"/>
          <a:sy n="100" d="100"/>
        </p:scale>
        <p:origin x="-78" y="-270"/>
      </p:cViewPr>
      <p:guideLst>
        <p:guide orient="horz" pos="654"/>
        <p:guide pos="44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3018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957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957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957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2B1FA42F-8FFD-4773-B293-7A893B7EA1F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018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0"/>
            <a:r>
              <a:rPr lang="en-US" noProof="0" smtClean="0"/>
              <a:t>Second level</a:t>
            </a:r>
          </a:p>
          <a:p>
            <a:pPr lvl="0"/>
            <a:r>
              <a:rPr lang="en-US" noProof="0" smtClean="0"/>
              <a:t>Third level</a:t>
            </a:r>
          </a:p>
          <a:p>
            <a:pPr lvl="0"/>
            <a:r>
              <a:rPr lang="en-US" noProof="0" smtClean="0"/>
              <a:t>Fourth level</a:t>
            </a:r>
          </a:p>
          <a:p>
            <a:pPr lvl="0"/>
            <a:r>
              <a:rPr lang="en-US" noProof="0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6227187-8480-4348-B1CC-5D5C3225E4F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PC-AR-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PC-AR-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PC-AR-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PC-AR-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PC-AR-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PC-AR-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PC-AR-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8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Advanced Repetitive Costing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QAD Enterprise Applications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Training Presentation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4294967295"/>
          </p:nvPr>
        </p:nvSpPr>
        <p:spPr>
          <a:xfrm>
            <a:off x="8229600" y="6638925"/>
            <a:ext cx="914400" cy="219075"/>
          </a:xfrm>
        </p:spPr>
        <p:txBody>
          <a:bodyPr/>
          <a:lstStyle/>
          <a:p>
            <a:pPr>
              <a:defRPr/>
            </a:pPr>
            <a:r>
              <a:rPr lang="en-US" smtClean="0"/>
              <a:t>PC-AR-000</a:t>
            </a:r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Product Structure Maintenance</a:t>
            </a:r>
          </a:p>
        </p:txBody>
      </p:sp>
      <p:sp>
        <p:nvSpPr>
          <p:cNvPr id="11267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PC-AR-090</a:t>
            </a:r>
            <a:endParaRPr lang="en-US"/>
          </a:p>
        </p:txBody>
      </p:sp>
      <p:pic>
        <p:nvPicPr>
          <p:cNvPr id="11268" name="Picture 3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6363" y="1009650"/>
            <a:ext cx="5083175" cy="51816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11269" name="Rectangle 12"/>
          <p:cNvSpPr>
            <a:spLocks noChangeArrowheads="1"/>
          </p:cNvSpPr>
          <p:nvPr/>
        </p:nvSpPr>
        <p:spPr bwMode="auto">
          <a:xfrm>
            <a:off x="4500563" y="5614988"/>
            <a:ext cx="219075" cy="173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9098" name="Text Box 10"/>
          <p:cNvSpPr txBox="1">
            <a:spLocks noChangeArrowheads="1"/>
          </p:cNvSpPr>
          <p:nvPr/>
        </p:nvSpPr>
        <p:spPr bwMode="auto">
          <a:xfrm>
            <a:off x="201613" y="4086225"/>
            <a:ext cx="1608137" cy="58102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</a:tabLst>
              <a:defRPr/>
            </a:pPr>
            <a:r>
              <a:rPr lang="en-US" sz="1600" b="1" dirty="0">
                <a:latin typeface="+mj-lt"/>
              </a:rPr>
              <a:t>Do not leave Op field blank</a:t>
            </a:r>
            <a:endParaRPr lang="en-US" sz="1800" b="1" dirty="0">
              <a:latin typeface="+mj-lt"/>
            </a:endParaRPr>
          </a:p>
        </p:txBody>
      </p:sp>
      <p:sp>
        <p:nvSpPr>
          <p:cNvPr id="11272" name="Rectangle 27"/>
          <p:cNvSpPr>
            <a:spLocks noChangeArrowheads="1"/>
          </p:cNvSpPr>
          <p:nvPr/>
        </p:nvSpPr>
        <p:spPr bwMode="auto">
          <a:xfrm>
            <a:off x="2139950" y="4283075"/>
            <a:ext cx="2009775" cy="20637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89119" name="Text Box 31"/>
          <p:cNvSpPr txBox="1">
            <a:spLocks noChangeArrowheads="1"/>
          </p:cNvSpPr>
          <p:nvPr/>
        </p:nvSpPr>
        <p:spPr bwMode="auto">
          <a:xfrm>
            <a:off x="6497638" y="2114550"/>
            <a:ext cx="2389187" cy="155892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</a:tabLst>
              <a:defRPr/>
            </a:pPr>
            <a:r>
              <a:rPr lang="en-US" sz="1600" b="1" dirty="0">
                <a:latin typeface="+mj-lt"/>
              </a:rPr>
              <a:t>When the same component is used at several operations use Reference to make each a unique record </a:t>
            </a:r>
            <a:endParaRPr lang="en-US" sz="1800" b="1" dirty="0">
              <a:latin typeface="+mj-lt"/>
            </a:endParaRPr>
          </a:p>
        </p:txBody>
      </p:sp>
      <p:sp>
        <p:nvSpPr>
          <p:cNvPr id="11274" name="Rectangle 32"/>
          <p:cNvSpPr>
            <a:spLocks noChangeArrowheads="1"/>
          </p:cNvSpPr>
          <p:nvPr/>
        </p:nvSpPr>
        <p:spPr bwMode="auto">
          <a:xfrm>
            <a:off x="1987550" y="2549525"/>
            <a:ext cx="2009775" cy="20637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Advanced Repetitive Topics</a:t>
            </a:r>
          </a:p>
        </p:txBody>
      </p:sp>
      <p:sp>
        <p:nvSpPr>
          <p:cNvPr id="12291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PC-AR-100</a:t>
            </a:r>
            <a:endParaRPr lang="en-US"/>
          </a:p>
        </p:txBody>
      </p:sp>
      <p:sp>
        <p:nvSpPr>
          <p:cNvPr id="12299" name="Text Box 15"/>
          <p:cNvSpPr txBox="1">
            <a:spLocks noChangeArrowheads="1"/>
          </p:cNvSpPr>
          <p:nvPr/>
        </p:nvSpPr>
        <p:spPr bwMode="auto">
          <a:xfrm>
            <a:off x="5476875" y="2508025"/>
            <a:ext cx="3146425" cy="2414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buFont typeface="Wingdings" pitchFamily="2" charset="2"/>
              <a:buChar char="ü"/>
              <a:tabLst>
                <a:tab pos="171450" algn="l"/>
              </a:tabLst>
            </a:pPr>
            <a:r>
              <a:rPr lang="en-US" sz="1600" dirty="0">
                <a:latin typeface="+mj-lt"/>
              </a:rPr>
              <a:t> Set-Up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71450" algn="l"/>
              </a:tabLst>
            </a:pPr>
            <a:r>
              <a:rPr lang="en-US" sz="1600" b="1" dirty="0">
                <a:latin typeface="+mj-lt"/>
              </a:rPr>
              <a:t> Labor Reporting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71450" algn="l"/>
              </a:tabLst>
            </a:pPr>
            <a:r>
              <a:rPr lang="en-US" sz="1600" dirty="0">
                <a:latin typeface="+mj-lt"/>
              </a:rPr>
              <a:t> Subcontract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71450" algn="l"/>
              </a:tabLst>
            </a:pPr>
            <a:r>
              <a:rPr lang="en-US" sz="1600" dirty="0">
                <a:latin typeface="+mj-lt"/>
              </a:rPr>
              <a:t> Post Accumulated Usage 	Variances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71450" algn="l"/>
              </a:tabLst>
            </a:pPr>
            <a:r>
              <a:rPr lang="en-US" sz="1600" dirty="0">
                <a:latin typeface="+mj-lt"/>
              </a:rPr>
              <a:t> Scrap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71450" algn="l"/>
              </a:tabLst>
            </a:pPr>
            <a:r>
              <a:rPr lang="en-US" sz="1600" dirty="0">
                <a:latin typeface="+mj-lt"/>
              </a:rPr>
              <a:t> Cumulative Order Close</a:t>
            </a:r>
          </a:p>
        </p:txBody>
      </p:sp>
      <p:sp>
        <p:nvSpPr>
          <p:cNvPr id="14" name="AutoShape 4"/>
          <p:cNvSpPr>
            <a:spLocks noChangeArrowheads="1"/>
          </p:cNvSpPr>
          <p:nvPr/>
        </p:nvSpPr>
        <p:spPr bwMode="auto">
          <a:xfrm>
            <a:off x="904728" y="2806025"/>
            <a:ext cx="1771650" cy="881063"/>
          </a:xfrm>
          <a:prstGeom prst="rightArrow">
            <a:avLst>
              <a:gd name="adj1" fmla="val 50000"/>
              <a:gd name="adj2" fmla="val 50270"/>
            </a:avLst>
          </a:prstGeom>
          <a:solidFill>
            <a:srgbClr val="5A87C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2847828" y="2768375"/>
            <a:ext cx="2305050" cy="973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square" anchor="ctr">
            <a:no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000" dirty="0"/>
              <a:t>Advanced Rep. Life Cycle</a:t>
            </a:r>
          </a:p>
        </p:txBody>
      </p:sp>
      <p:sp>
        <p:nvSpPr>
          <p:cNvPr id="16" name="Rectangle 7"/>
          <p:cNvSpPr>
            <a:spLocks noChangeArrowheads="1"/>
          </p:cNvSpPr>
          <p:nvPr/>
        </p:nvSpPr>
        <p:spPr bwMode="auto">
          <a:xfrm>
            <a:off x="2847828" y="1587275"/>
            <a:ext cx="2305050" cy="973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square" anchor="ctr"/>
          <a:lstStyle/>
          <a:p>
            <a:pPr eaLnBrk="0" hangingPunct="0">
              <a:spcBef>
                <a:spcPct val="50000"/>
              </a:spcBef>
            </a:pPr>
            <a:r>
              <a:rPr lang="en-US" sz="2000" dirty="0"/>
              <a:t>Introduction</a:t>
            </a:r>
          </a:p>
        </p:txBody>
      </p:sp>
      <p:sp>
        <p:nvSpPr>
          <p:cNvPr id="17" name="Rectangle 11"/>
          <p:cNvSpPr>
            <a:spLocks noChangeArrowheads="1"/>
          </p:cNvSpPr>
          <p:nvPr/>
        </p:nvSpPr>
        <p:spPr bwMode="auto">
          <a:xfrm>
            <a:off x="2847828" y="3987575"/>
            <a:ext cx="2305050" cy="973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square" anchor="ctr"/>
          <a:lstStyle/>
          <a:p>
            <a:pPr eaLnBrk="0" hangingPunct="0">
              <a:spcBef>
                <a:spcPct val="50000"/>
              </a:spcBef>
            </a:pPr>
            <a:r>
              <a:rPr lang="en-US" sz="2000" dirty="0"/>
              <a:t>Information Sources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Backflush Transaction</a:t>
            </a:r>
          </a:p>
        </p:txBody>
      </p:sp>
      <p:sp>
        <p:nvSpPr>
          <p:cNvPr id="1331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PC-AR-110</a:t>
            </a:r>
            <a:endParaRPr lang="en-US"/>
          </a:p>
        </p:txBody>
      </p:sp>
      <p:pic>
        <p:nvPicPr>
          <p:cNvPr id="13316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49325" y="1000125"/>
            <a:ext cx="6991350" cy="48831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156677" name="Text Box 5"/>
          <p:cNvSpPr txBox="1">
            <a:spLocks noChangeArrowheads="1"/>
          </p:cNvSpPr>
          <p:nvPr/>
        </p:nvSpPr>
        <p:spPr bwMode="auto">
          <a:xfrm>
            <a:off x="2571750" y="5559425"/>
            <a:ext cx="5988050" cy="54927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buClr>
                <a:schemeClr val="accent2"/>
              </a:buClr>
              <a:buSzPct val="125000"/>
              <a:tabLst>
                <a:tab pos="171450" algn="l"/>
              </a:tabLst>
              <a:defRPr/>
            </a:pPr>
            <a:r>
              <a:rPr lang="en-US" sz="1200" b="1" dirty="0"/>
              <a:t> Note that the Qty Processed is the value used for </a:t>
            </a:r>
            <a:r>
              <a:rPr lang="en-US" sz="1200" b="1" dirty="0" err="1"/>
              <a:t>backflush</a:t>
            </a:r>
            <a:r>
              <a:rPr lang="en-US" sz="1200" b="1" dirty="0"/>
              <a:t> activities</a:t>
            </a:r>
          </a:p>
          <a:p>
            <a:pPr lvl="1" algn="l" eaLnBrk="0" hangingPunct="0">
              <a:spcBef>
                <a:spcPct val="50000"/>
              </a:spcBef>
              <a:buClr>
                <a:schemeClr val="accent2"/>
              </a:buClr>
              <a:buSzPct val="125000"/>
              <a:buFontTx/>
              <a:buChar char="•"/>
              <a:tabLst>
                <a:tab pos="171450" algn="l"/>
              </a:tabLst>
              <a:defRPr/>
            </a:pPr>
            <a:r>
              <a:rPr lang="en-US" sz="1200" b="1" dirty="0"/>
              <a:t> Qty Processed = Total of Good Production + Scrapped + Rejected</a:t>
            </a:r>
          </a:p>
        </p:txBody>
      </p:sp>
      <p:sp>
        <p:nvSpPr>
          <p:cNvPr id="13318" name="Rectangle 7"/>
          <p:cNvSpPr>
            <a:spLocks noChangeArrowheads="1"/>
          </p:cNvSpPr>
          <p:nvPr/>
        </p:nvSpPr>
        <p:spPr bwMode="auto">
          <a:xfrm>
            <a:off x="1314450" y="3241675"/>
            <a:ext cx="6467475" cy="228600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3319" name="Rectangle 8"/>
          <p:cNvSpPr>
            <a:spLocks noChangeArrowheads="1"/>
          </p:cNvSpPr>
          <p:nvPr/>
        </p:nvSpPr>
        <p:spPr bwMode="auto">
          <a:xfrm>
            <a:off x="1273175" y="4410075"/>
            <a:ext cx="2292350" cy="67627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Labor and Burden Calculations</a:t>
            </a:r>
          </a:p>
        </p:txBody>
      </p:sp>
      <p:sp>
        <p:nvSpPr>
          <p:cNvPr id="14339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PC-AR-120</a:t>
            </a:r>
            <a:endParaRPr lang="en-US"/>
          </a:p>
        </p:txBody>
      </p:sp>
      <p:pic>
        <p:nvPicPr>
          <p:cNvPr id="14340" name="Picture 103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1925" y="1138238"/>
            <a:ext cx="8820150" cy="33432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14341" name="Rectangle 4"/>
          <p:cNvSpPr>
            <a:spLocks noChangeArrowheads="1"/>
          </p:cNvSpPr>
          <p:nvPr/>
        </p:nvSpPr>
        <p:spPr bwMode="auto">
          <a:xfrm>
            <a:off x="503238" y="4629150"/>
            <a:ext cx="398621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/>
            <a:r>
              <a:rPr lang="en-US" sz="1400" b="1" dirty="0">
                <a:latin typeface="+mj-lt"/>
              </a:rPr>
              <a:t>Labor (Run) </a:t>
            </a:r>
          </a:p>
          <a:p>
            <a:pPr algn="l" eaLnBrk="0" hangingPunct="0">
              <a:buFontTx/>
              <a:buChar char="•"/>
            </a:pPr>
            <a:r>
              <a:rPr lang="en-US" sz="1400" b="1" dirty="0">
                <a:latin typeface="+mj-lt"/>
              </a:rPr>
              <a:t> 0.5 hrs x 5.00 std pay rate = 2.50</a:t>
            </a:r>
          </a:p>
          <a:p>
            <a:pPr algn="l" eaLnBrk="0" hangingPunct="0">
              <a:buFontTx/>
              <a:buChar char="•"/>
            </a:pPr>
            <a:r>
              <a:rPr lang="en-US" sz="1400" b="1" dirty="0">
                <a:latin typeface="+mj-lt"/>
              </a:rPr>
              <a:t> DR 1550 (WIP)</a:t>
            </a:r>
          </a:p>
          <a:p>
            <a:pPr algn="l" eaLnBrk="0" hangingPunct="0">
              <a:buFontTx/>
              <a:buChar char="•"/>
            </a:pPr>
            <a:r>
              <a:rPr lang="en-US" sz="1400" b="1" dirty="0">
                <a:latin typeface="+mj-lt"/>
              </a:rPr>
              <a:t> CR 5120 (Labor Absorbed)</a:t>
            </a:r>
            <a:endParaRPr lang="en-US" sz="1400" dirty="0">
              <a:latin typeface="+mj-lt"/>
            </a:endParaRPr>
          </a:p>
        </p:txBody>
      </p:sp>
      <p:sp>
        <p:nvSpPr>
          <p:cNvPr id="14342" name="Rectangle 5"/>
          <p:cNvSpPr>
            <a:spLocks noChangeArrowheads="1"/>
          </p:cNvSpPr>
          <p:nvPr/>
        </p:nvSpPr>
        <p:spPr bwMode="auto">
          <a:xfrm>
            <a:off x="4648200" y="4638675"/>
            <a:ext cx="4302125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/>
            <a:r>
              <a:rPr lang="en-US" sz="1400" b="1">
                <a:latin typeface="+mj-lt"/>
              </a:rPr>
              <a:t>Burden (Run) </a:t>
            </a:r>
          </a:p>
          <a:p>
            <a:pPr algn="l" eaLnBrk="0" hangingPunct="0">
              <a:buFontTx/>
              <a:buChar char="•"/>
            </a:pPr>
            <a:r>
              <a:rPr lang="en-US" sz="1400" b="1">
                <a:latin typeface="+mj-lt"/>
              </a:rPr>
              <a:t> 0.5 x 1.00 Mach burden rate = 0.50</a:t>
            </a:r>
          </a:p>
          <a:p>
            <a:pPr algn="l" eaLnBrk="0" hangingPunct="0">
              <a:buFontTx/>
              <a:buChar char="•"/>
            </a:pPr>
            <a:r>
              <a:rPr lang="en-US" sz="1400" b="1">
                <a:latin typeface="+mj-lt"/>
              </a:rPr>
              <a:t>0.5 x 1.00 Lab Bur = 0.50</a:t>
            </a:r>
          </a:p>
          <a:p>
            <a:pPr algn="l" eaLnBrk="0" hangingPunct="0">
              <a:buFontTx/>
              <a:buChar char="•"/>
            </a:pPr>
            <a:r>
              <a:rPr lang="en-US" sz="1400" b="1">
                <a:latin typeface="+mj-lt"/>
              </a:rPr>
              <a:t>Total Burden = 1.00</a:t>
            </a:r>
          </a:p>
          <a:p>
            <a:pPr algn="l" eaLnBrk="0" hangingPunct="0">
              <a:buFontTx/>
              <a:buChar char="•"/>
            </a:pPr>
            <a:r>
              <a:rPr lang="en-US" sz="1400" b="1">
                <a:latin typeface="+mj-lt"/>
              </a:rPr>
              <a:t> DR 1550 (WIP)</a:t>
            </a:r>
          </a:p>
          <a:p>
            <a:pPr algn="l" eaLnBrk="0" hangingPunct="0">
              <a:buFontTx/>
              <a:buChar char="•"/>
            </a:pPr>
            <a:r>
              <a:rPr lang="en-US" sz="1400" b="1">
                <a:latin typeface="+mj-lt"/>
              </a:rPr>
              <a:t> CR 5220 (Burden Absorbed)</a:t>
            </a:r>
            <a:endParaRPr lang="en-US" sz="1400">
              <a:latin typeface="+mj-lt"/>
            </a:endParaRPr>
          </a:p>
        </p:txBody>
      </p:sp>
      <p:sp>
        <p:nvSpPr>
          <p:cNvPr id="14343" name="Rectangle 9"/>
          <p:cNvSpPr>
            <a:spLocks noChangeArrowheads="1"/>
          </p:cNvSpPr>
          <p:nvPr/>
        </p:nvSpPr>
        <p:spPr bwMode="auto">
          <a:xfrm>
            <a:off x="7661275" y="5410200"/>
            <a:ext cx="2095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344" name="Text Box 14"/>
          <p:cNvSpPr txBox="1">
            <a:spLocks noChangeArrowheads="1"/>
          </p:cNvSpPr>
          <p:nvPr/>
        </p:nvSpPr>
        <p:spPr bwMode="auto">
          <a:xfrm>
            <a:off x="2155825" y="5715000"/>
            <a:ext cx="22558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600" i="1">
                <a:latin typeface="+mj-lt"/>
              </a:rPr>
              <a:t>Act Hrs x Std Rate</a:t>
            </a:r>
          </a:p>
        </p:txBody>
      </p:sp>
      <p:sp>
        <p:nvSpPr>
          <p:cNvPr id="14345" name="Rectangle 1033"/>
          <p:cNvSpPr>
            <a:spLocks noChangeArrowheads="1"/>
          </p:cNvSpPr>
          <p:nvPr/>
        </p:nvSpPr>
        <p:spPr bwMode="auto">
          <a:xfrm>
            <a:off x="3197225" y="2559050"/>
            <a:ext cx="5575300" cy="527050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Labor &amp; Burden Rate Variance Calculations</a:t>
            </a:r>
          </a:p>
        </p:txBody>
      </p:sp>
      <p:sp>
        <p:nvSpPr>
          <p:cNvPr id="15363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PC-AR-130</a:t>
            </a:r>
            <a:endParaRPr lang="en-US"/>
          </a:p>
        </p:txBody>
      </p:sp>
      <p:sp>
        <p:nvSpPr>
          <p:cNvPr id="15364" name="Rectangle 7"/>
          <p:cNvSpPr>
            <a:spLocks noChangeArrowheads="1"/>
          </p:cNvSpPr>
          <p:nvPr/>
        </p:nvSpPr>
        <p:spPr bwMode="auto">
          <a:xfrm>
            <a:off x="0" y="3024188"/>
            <a:ext cx="9144000" cy="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>
            <a:spAutoFit/>
          </a:bodyPr>
          <a:lstStyle/>
          <a:p>
            <a:endParaRPr lang="en-US"/>
          </a:p>
        </p:txBody>
      </p:sp>
      <p:grpSp>
        <p:nvGrpSpPr>
          <p:cNvPr id="15365" name="Group 10"/>
          <p:cNvGrpSpPr>
            <a:grpSpLocks/>
          </p:cNvGrpSpPr>
          <p:nvPr/>
        </p:nvGrpSpPr>
        <p:grpSpPr bwMode="auto">
          <a:xfrm>
            <a:off x="180975" y="1295400"/>
            <a:ext cx="8763000" cy="3525838"/>
            <a:chOff x="120" y="1248"/>
            <a:chExt cx="5520" cy="2221"/>
          </a:xfrm>
        </p:grpSpPr>
        <p:pic>
          <p:nvPicPr>
            <p:cNvPr id="15369" name="Picture 8"/>
            <p:cNvPicPr>
              <a:picLocks noChangeAspect="1" noChangeArrowheads="1"/>
            </p:cNvPicPr>
            <p:nvPr/>
          </p:nvPicPr>
          <p:blipFill>
            <a:blip r:embed="rId2"/>
            <a:srcRect t="3239"/>
            <a:stretch>
              <a:fillRect/>
            </a:stretch>
          </p:blipFill>
          <p:spPr bwMode="auto">
            <a:xfrm>
              <a:off x="123" y="2035"/>
              <a:ext cx="5514" cy="143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15370" name="Picture 9"/>
            <p:cNvPicPr>
              <a:picLocks noChangeAspect="1" noChangeArrowheads="1"/>
            </p:cNvPicPr>
            <p:nvPr/>
          </p:nvPicPr>
          <p:blipFill>
            <a:blip r:embed="rId3"/>
            <a:srcRect b="16667"/>
            <a:stretch>
              <a:fillRect/>
            </a:stretch>
          </p:blipFill>
          <p:spPr bwMode="auto">
            <a:xfrm>
              <a:off x="120" y="1248"/>
              <a:ext cx="5520" cy="8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</p:grpSp>
      <p:sp>
        <p:nvSpPr>
          <p:cNvPr id="15366" name="Rectangle 11"/>
          <p:cNvSpPr>
            <a:spLocks noChangeArrowheads="1"/>
          </p:cNvSpPr>
          <p:nvPr/>
        </p:nvSpPr>
        <p:spPr bwMode="auto">
          <a:xfrm>
            <a:off x="3175000" y="2908300"/>
            <a:ext cx="5575300" cy="298450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367" name="Rectangle 12"/>
          <p:cNvSpPr>
            <a:spLocks noChangeArrowheads="1"/>
          </p:cNvSpPr>
          <p:nvPr/>
        </p:nvSpPr>
        <p:spPr bwMode="auto">
          <a:xfrm>
            <a:off x="1071563" y="5032375"/>
            <a:ext cx="32004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/>
            <a:r>
              <a:rPr lang="en-US" sz="1400" b="1" dirty="0">
                <a:latin typeface="+mj-lt"/>
              </a:rPr>
              <a:t>Std. Labor (Run) </a:t>
            </a:r>
          </a:p>
          <a:p>
            <a:pPr algn="l" eaLnBrk="0" hangingPunct="0">
              <a:buFontTx/>
              <a:buChar char="•"/>
            </a:pPr>
            <a:r>
              <a:rPr lang="en-US" sz="1400" b="1" dirty="0">
                <a:latin typeface="+mj-lt"/>
              </a:rPr>
              <a:t> 0.5 hrs x 5.00 std pay rate = 2.50</a:t>
            </a:r>
          </a:p>
          <a:p>
            <a:pPr algn="l" eaLnBrk="0" hangingPunct="0">
              <a:buFontTx/>
              <a:buChar char="•"/>
            </a:pPr>
            <a:r>
              <a:rPr lang="en-US" sz="1400" b="1" dirty="0">
                <a:latin typeface="+mj-lt"/>
              </a:rPr>
              <a:t> DR 1550 (WIP)</a:t>
            </a:r>
          </a:p>
          <a:p>
            <a:pPr algn="l" eaLnBrk="0" hangingPunct="0">
              <a:buFontTx/>
              <a:buChar char="•"/>
            </a:pPr>
            <a:r>
              <a:rPr lang="en-US" sz="1400" b="1" dirty="0">
                <a:latin typeface="+mj-lt"/>
              </a:rPr>
              <a:t> CR 5120 (Labor Absorbed)</a:t>
            </a:r>
            <a:endParaRPr lang="en-US" sz="1400" dirty="0">
              <a:latin typeface="+mj-lt"/>
            </a:endParaRPr>
          </a:p>
        </p:txBody>
      </p:sp>
      <p:sp>
        <p:nvSpPr>
          <p:cNvPr id="15368" name="Rectangle 13"/>
          <p:cNvSpPr>
            <a:spLocks noChangeArrowheads="1"/>
          </p:cNvSpPr>
          <p:nvPr/>
        </p:nvSpPr>
        <p:spPr bwMode="auto">
          <a:xfrm>
            <a:off x="4872038" y="5035550"/>
            <a:ext cx="320040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/>
            <a:r>
              <a:rPr lang="en-US" sz="1400" b="1" dirty="0">
                <a:latin typeface="+mj-lt"/>
              </a:rPr>
              <a:t>Act. Labor (Run) </a:t>
            </a:r>
          </a:p>
          <a:p>
            <a:pPr algn="l" eaLnBrk="0" hangingPunct="0">
              <a:buFontTx/>
              <a:buChar char="•"/>
            </a:pPr>
            <a:r>
              <a:rPr lang="en-US" sz="1400" b="1" dirty="0">
                <a:latin typeface="+mj-lt"/>
              </a:rPr>
              <a:t> 0.5 hrs x 7.50 act. pay rate = 3.75</a:t>
            </a:r>
          </a:p>
          <a:p>
            <a:pPr algn="l" eaLnBrk="0" hangingPunct="0">
              <a:buFontTx/>
              <a:buChar char="•"/>
            </a:pPr>
            <a:r>
              <a:rPr lang="en-US" sz="1400" b="1" dirty="0">
                <a:latin typeface="+mj-lt"/>
              </a:rPr>
              <a:t>A variance of 1.25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Labor &amp; Burden Rate Variance Calculations</a:t>
            </a:r>
          </a:p>
        </p:txBody>
      </p:sp>
      <p:sp>
        <p:nvSpPr>
          <p:cNvPr id="1638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PC-AR-140</a:t>
            </a:r>
            <a:endParaRPr lang="en-US"/>
          </a:p>
        </p:txBody>
      </p:sp>
      <p:pic>
        <p:nvPicPr>
          <p:cNvPr id="16388" name="Picture 3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3875" y="987425"/>
            <a:ext cx="8078788" cy="3632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16389" name="Text Box 9"/>
          <p:cNvSpPr txBox="1">
            <a:spLocks noChangeArrowheads="1"/>
          </p:cNvSpPr>
          <p:nvPr/>
        </p:nvSpPr>
        <p:spPr bwMode="auto">
          <a:xfrm>
            <a:off x="377825" y="5027613"/>
            <a:ext cx="42037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200" i="1" dirty="0">
                <a:latin typeface="+mj-lt"/>
              </a:rPr>
              <a:t>Labor Usage Variance = </a:t>
            </a:r>
            <a:br>
              <a:rPr lang="en-US" sz="1200" i="1" dirty="0">
                <a:latin typeface="+mj-lt"/>
              </a:rPr>
            </a:br>
            <a:r>
              <a:rPr lang="en-US" sz="1200" i="1" dirty="0">
                <a:latin typeface="+mj-lt"/>
              </a:rPr>
              <a:t>[(Act Set-Up Hrs - Std Set-Up Hrs) x Std Set-Up Rate] + [(Act Run Hrs - *Std Run Hrs) x Std Run Rate]</a:t>
            </a:r>
            <a:br>
              <a:rPr lang="en-US" sz="1200" i="1" dirty="0">
                <a:latin typeface="+mj-lt"/>
              </a:rPr>
            </a:br>
            <a:r>
              <a:rPr lang="en-US" sz="1200" dirty="0">
                <a:latin typeface="+mj-lt"/>
              </a:rPr>
              <a:t>*Std Hrs = Run Hrs/Unit x (Qty Complete + Qty Reject)</a:t>
            </a:r>
            <a:endParaRPr lang="en-US" sz="1400" dirty="0">
              <a:latin typeface="+mj-lt"/>
            </a:endParaRPr>
          </a:p>
        </p:txBody>
      </p:sp>
      <p:sp>
        <p:nvSpPr>
          <p:cNvPr id="16390" name="Rectangle 10"/>
          <p:cNvSpPr>
            <a:spLocks noChangeArrowheads="1"/>
          </p:cNvSpPr>
          <p:nvPr/>
        </p:nvSpPr>
        <p:spPr bwMode="auto">
          <a:xfrm>
            <a:off x="419100" y="4286250"/>
            <a:ext cx="192088" cy="16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6391" name="Rectangle 11"/>
          <p:cNvSpPr>
            <a:spLocks noChangeArrowheads="1"/>
          </p:cNvSpPr>
          <p:nvPr/>
        </p:nvSpPr>
        <p:spPr bwMode="auto">
          <a:xfrm>
            <a:off x="4694238" y="4343400"/>
            <a:ext cx="217487" cy="16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6392" name="Text Box 24"/>
          <p:cNvSpPr txBox="1">
            <a:spLocks noChangeArrowheads="1"/>
          </p:cNvSpPr>
          <p:nvPr/>
        </p:nvSpPr>
        <p:spPr bwMode="auto">
          <a:xfrm>
            <a:off x="4322763" y="4678363"/>
            <a:ext cx="4672012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200" i="1" dirty="0">
                <a:latin typeface="+mj-lt"/>
              </a:rPr>
              <a:t>Burden Usage </a:t>
            </a:r>
            <a:r>
              <a:rPr lang="en-US" sz="1200" i="1" dirty="0" err="1">
                <a:latin typeface="+mj-lt"/>
              </a:rPr>
              <a:t>Var</a:t>
            </a:r>
            <a:r>
              <a:rPr lang="en-US" sz="1200" i="1" dirty="0">
                <a:latin typeface="+mj-lt"/>
              </a:rPr>
              <a:t> = </a:t>
            </a:r>
            <a:br>
              <a:rPr lang="en-US" sz="1200" i="1" dirty="0">
                <a:latin typeface="+mj-lt"/>
              </a:rPr>
            </a:br>
            <a:r>
              <a:rPr lang="en-US" sz="1200" i="1" dirty="0">
                <a:latin typeface="+mj-lt"/>
              </a:rPr>
              <a:t>[(Act Set-Up Hrs - Std Set-Up Hrs) x Set-Up </a:t>
            </a:r>
            <a:r>
              <a:rPr lang="en-US" sz="1200" i="1" dirty="0" err="1">
                <a:latin typeface="+mj-lt"/>
              </a:rPr>
              <a:t>Bdn</a:t>
            </a:r>
            <a:r>
              <a:rPr lang="en-US" sz="1200" i="1" dirty="0">
                <a:latin typeface="+mj-lt"/>
              </a:rPr>
              <a:t>] + </a:t>
            </a:r>
            <a:br>
              <a:rPr lang="en-US" sz="1200" i="1" dirty="0">
                <a:latin typeface="+mj-lt"/>
              </a:rPr>
            </a:br>
            <a:r>
              <a:rPr lang="en-US" sz="1200" i="1" dirty="0">
                <a:latin typeface="+mj-lt"/>
              </a:rPr>
              <a:t>[(Act Run Hrs - Std Run Hrs) x Run </a:t>
            </a:r>
            <a:r>
              <a:rPr lang="en-US" sz="1200" i="1" dirty="0" err="1">
                <a:latin typeface="+mj-lt"/>
              </a:rPr>
              <a:t>Bdn</a:t>
            </a:r>
            <a:r>
              <a:rPr lang="en-US" sz="1200" i="1" dirty="0">
                <a:latin typeface="+mj-lt"/>
              </a:rPr>
              <a:t>]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1200" i="1" dirty="0">
                <a:latin typeface="+mj-lt"/>
              </a:rPr>
              <a:t>Set-Up </a:t>
            </a:r>
            <a:r>
              <a:rPr lang="en-US" sz="1200" i="1" dirty="0" err="1">
                <a:latin typeface="+mj-lt"/>
              </a:rPr>
              <a:t>Bdn</a:t>
            </a:r>
            <a:r>
              <a:rPr lang="en-US" sz="1200" i="1" dirty="0">
                <a:latin typeface="+mj-lt"/>
              </a:rPr>
              <a:t> = (Std Set-Up Rate x </a:t>
            </a:r>
            <a:r>
              <a:rPr lang="en-US" sz="1200" i="1" dirty="0" err="1">
                <a:latin typeface="+mj-lt"/>
              </a:rPr>
              <a:t>Lbr</a:t>
            </a:r>
            <a:r>
              <a:rPr lang="en-US" sz="1200" i="1" dirty="0">
                <a:latin typeface="+mj-lt"/>
              </a:rPr>
              <a:t> </a:t>
            </a:r>
            <a:r>
              <a:rPr lang="en-US" sz="1200" i="1" dirty="0" err="1">
                <a:latin typeface="+mj-lt"/>
              </a:rPr>
              <a:t>Bdn</a:t>
            </a:r>
            <a:r>
              <a:rPr lang="en-US" sz="1200" i="1" dirty="0">
                <a:latin typeface="+mj-lt"/>
              </a:rPr>
              <a:t>%) + </a:t>
            </a:r>
            <a:r>
              <a:rPr lang="en-US" sz="1200" i="1" dirty="0" err="1">
                <a:latin typeface="+mj-lt"/>
              </a:rPr>
              <a:t>Lbr</a:t>
            </a:r>
            <a:r>
              <a:rPr lang="en-US" sz="1200" i="1" dirty="0">
                <a:latin typeface="+mj-lt"/>
              </a:rPr>
              <a:t> </a:t>
            </a:r>
            <a:r>
              <a:rPr lang="en-US" sz="1200" i="1" dirty="0" err="1">
                <a:latin typeface="+mj-lt"/>
              </a:rPr>
              <a:t>Bdn</a:t>
            </a:r>
            <a:r>
              <a:rPr lang="en-US" sz="1200" i="1" dirty="0">
                <a:latin typeface="+mj-lt"/>
              </a:rPr>
              <a:t> Rate + (Mach </a:t>
            </a:r>
            <a:r>
              <a:rPr lang="en-US" sz="1200" i="1" dirty="0" err="1">
                <a:latin typeface="+mj-lt"/>
              </a:rPr>
              <a:t>Bdn</a:t>
            </a:r>
            <a:r>
              <a:rPr lang="en-US" sz="1200" i="1" dirty="0">
                <a:latin typeface="+mj-lt"/>
              </a:rPr>
              <a:t> Rate x Mach/Op)</a:t>
            </a:r>
            <a:br>
              <a:rPr lang="en-US" sz="1200" i="1" dirty="0">
                <a:latin typeface="+mj-lt"/>
              </a:rPr>
            </a:br>
            <a:r>
              <a:rPr lang="en-US" sz="1200" i="1" dirty="0">
                <a:latin typeface="+mj-lt"/>
              </a:rPr>
              <a:t>Run </a:t>
            </a:r>
            <a:r>
              <a:rPr lang="en-US" sz="1200" i="1" dirty="0" err="1">
                <a:latin typeface="+mj-lt"/>
              </a:rPr>
              <a:t>Bdn</a:t>
            </a:r>
            <a:r>
              <a:rPr lang="en-US" sz="1200" i="1" dirty="0">
                <a:latin typeface="+mj-lt"/>
              </a:rPr>
              <a:t> = (Std Run Rate x </a:t>
            </a:r>
            <a:r>
              <a:rPr lang="en-US" sz="1200" i="1" dirty="0" err="1">
                <a:latin typeface="+mj-lt"/>
              </a:rPr>
              <a:t>Lbr</a:t>
            </a:r>
            <a:r>
              <a:rPr lang="en-US" sz="1200" i="1" dirty="0">
                <a:latin typeface="+mj-lt"/>
              </a:rPr>
              <a:t> </a:t>
            </a:r>
            <a:r>
              <a:rPr lang="en-US" sz="1200" i="1" dirty="0" err="1">
                <a:latin typeface="+mj-lt"/>
              </a:rPr>
              <a:t>Bdn</a:t>
            </a:r>
            <a:r>
              <a:rPr lang="en-US" sz="1200" i="1" dirty="0">
                <a:latin typeface="+mj-lt"/>
              </a:rPr>
              <a:t>%) + </a:t>
            </a:r>
            <a:r>
              <a:rPr lang="en-US" sz="1200" i="1" dirty="0" err="1">
                <a:latin typeface="+mj-lt"/>
              </a:rPr>
              <a:t>Lbr</a:t>
            </a:r>
            <a:r>
              <a:rPr lang="en-US" sz="1200" i="1" dirty="0">
                <a:latin typeface="+mj-lt"/>
              </a:rPr>
              <a:t> </a:t>
            </a:r>
            <a:r>
              <a:rPr lang="en-US" sz="1200" i="1" dirty="0" err="1">
                <a:latin typeface="+mj-lt"/>
              </a:rPr>
              <a:t>Bdn</a:t>
            </a:r>
            <a:r>
              <a:rPr lang="en-US" sz="1200" i="1" dirty="0">
                <a:latin typeface="+mj-lt"/>
              </a:rPr>
              <a:t> Rate + Mach </a:t>
            </a:r>
            <a:r>
              <a:rPr lang="en-US" sz="1200" i="1" dirty="0" err="1">
                <a:latin typeface="+mj-lt"/>
              </a:rPr>
              <a:t>Bdn</a:t>
            </a:r>
            <a:r>
              <a:rPr lang="en-US" sz="1200" i="1" dirty="0">
                <a:latin typeface="+mj-lt"/>
              </a:rPr>
              <a:t> Rate</a:t>
            </a:r>
          </a:p>
        </p:txBody>
      </p:sp>
      <p:sp>
        <p:nvSpPr>
          <p:cNvPr id="16393" name="Rectangle 25"/>
          <p:cNvSpPr>
            <a:spLocks noChangeArrowheads="1"/>
          </p:cNvSpPr>
          <p:nvPr/>
        </p:nvSpPr>
        <p:spPr bwMode="auto">
          <a:xfrm>
            <a:off x="4551363" y="3905250"/>
            <a:ext cx="217487" cy="16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6394" name="Rectangle 26"/>
          <p:cNvSpPr>
            <a:spLocks noChangeArrowheads="1"/>
          </p:cNvSpPr>
          <p:nvPr/>
        </p:nvSpPr>
        <p:spPr bwMode="auto">
          <a:xfrm>
            <a:off x="8161338" y="3959225"/>
            <a:ext cx="217487" cy="16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Causes of method variance include:</a:t>
            </a:r>
          </a:p>
          <a:p>
            <a:pPr lvl="1"/>
            <a:r>
              <a:rPr lang="en-US" dirty="0" smtClean="0"/>
              <a:t>Reporting labor at a work center other than the cumulative order operation work center</a:t>
            </a:r>
          </a:p>
          <a:p>
            <a:pPr lvl="1"/>
            <a:r>
              <a:rPr lang="en-US" dirty="0" smtClean="0"/>
              <a:t>Moving from the output queue of the last operation to finished material inventory</a:t>
            </a:r>
          </a:p>
          <a:p>
            <a:pPr lvl="1"/>
            <a:r>
              <a:rPr lang="en-US" dirty="0" smtClean="0"/>
              <a:t>Transferring WIP quantities to new cumulative orders</a:t>
            </a:r>
          </a:p>
          <a:p>
            <a:pPr lvl="1"/>
            <a:r>
              <a:rPr lang="en-US" dirty="0" smtClean="0"/>
              <a:t>At Cumulative Order Close, dispersal of any remaining balance in the WIP account</a:t>
            </a:r>
          </a:p>
          <a:p>
            <a:pPr lvl="1"/>
            <a:r>
              <a:rPr lang="en-US" dirty="0" smtClean="0"/>
              <a:t>Set-up and Qty </a:t>
            </a:r>
            <a:r>
              <a:rPr lang="en-US" dirty="0" err="1" smtClean="0"/>
              <a:t>Backflushed</a:t>
            </a:r>
            <a:r>
              <a:rPr lang="en-US" dirty="0" smtClean="0"/>
              <a:t> varying from standard order quantity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Method Variance</a:t>
            </a:r>
          </a:p>
        </p:txBody>
      </p:sp>
      <p:sp>
        <p:nvSpPr>
          <p:cNvPr id="17410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PC-AR-150</a:t>
            </a:r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Advanced Repetitive Variances: Summary</a:t>
            </a:r>
          </a:p>
        </p:txBody>
      </p:sp>
      <p:sp>
        <p:nvSpPr>
          <p:cNvPr id="1843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PC-AR-160</a:t>
            </a:r>
            <a:endParaRPr lang="en-US"/>
          </a:p>
        </p:txBody>
      </p: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3048000" y="1274763"/>
            <a:ext cx="13906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40" rIns="91440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800" b="1" u="sng" dirty="0">
                <a:latin typeface="+mj-lt"/>
              </a:rPr>
              <a:t>Variance</a:t>
            </a:r>
          </a:p>
        </p:txBody>
      </p:sp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4676775" y="1274763"/>
            <a:ext cx="25527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40" rIns="91440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800" b="1" u="sng" dirty="0">
                <a:latin typeface="+mj-lt"/>
              </a:rPr>
              <a:t>When Calculated</a:t>
            </a:r>
          </a:p>
        </p:txBody>
      </p:sp>
      <p:sp>
        <p:nvSpPr>
          <p:cNvPr id="18438" name="Text Box 6"/>
          <p:cNvSpPr txBox="1">
            <a:spLocks noChangeArrowheads="1"/>
          </p:cNvSpPr>
          <p:nvPr/>
        </p:nvSpPr>
        <p:spPr bwMode="auto">
          <a:xfrm>
            <a:off x="1028700" y="1779588"/>
            <a:ext cx="340995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40" rIns="91440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600" b="1" dirty="0">
                <a:latin typeface="+mj-lt"/>
              </a:rPr>
              <a:t>Rate </a:t>
            </a:r>
            <a:br>
              <a:rPr lang="en-US" sz="1600" b="1" dirty="0">
                <a:latin typeface="+mj-lt"/>
              </a:rPr>
            </a:br>
            <a:r>
              <a:rPr lang="en-US" sz="1600" dirty="0">
                <a:latin typeface="+mj-lt"/>
              </a:rPr>
              <a:t>Material, Labor, Burden, and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Subcontract</a:t>
            </a:r>
            <a:endParaRPr lang="en-US" sz="1600" b="1" dirty="0">
              <a:latin typeface="+mj-lt"/>
            </a:endParaRPr>
          </a:p>
        </p:txBody>
      </p:sp>
      <p:sp>
        <p:nvSpPr>
          <p:cNvPr id="18439" name="Text Box 7"/>
          <p:cNvSpPr txBox="1">
            <a:spLocks noChangeArrowheads="1"/>
          </p:cNvSpPr>
          <p:nvPr/>
        </p:nvSpPr>
        <p:spPr bwMode="auto">
          <a:xfrm>
            <a:off x="4676775" y="1779588"/>
            <a:ext cx="24955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40" rIns="91440"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At time of transaction</a:t>
            </a:r>
          </a:p>
        </p:txBody>
      </p:sp>
      <p:sp>
        <p:nvSpPr>
          <p:cNvPr id="18440" name="Text Box 8"/>
          <p:cNvSpPr txBox="1">
            <a:spLocks noChangeArrowheads="1"/>
          </p:cNvSpPr>
          <p:nvPr/>
        </p:nvSpPr>
        <p:spPr bwMode="auto">
          <a:xfrm>
            <a:off x="4676775" y="2922588"/>
            <a:ext cx="3529013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40" rIns="91440"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Post Accumulated Usage Variances (18.22.9), or Cumulative Order Close (18.22.10), with update set to Yes</a:t>
            </a:r>
            <a:endParaRPr lang="en-US" sz="1400" dirty="0">
              <a:latin typeface="+mj-lt"/>
            </a:endParaRPr>
          </a:p>
        </p:txBody>
      </p:sp>
      <p:sp>
        <p:nvSpPr>
          <p:cNvPr id="18441" name="Text Box 9"/>
          <p:cNvSpPr txBox="1">
            <a:spLocks noChangeArrowheads="1"/>
          </p:cNvSpPr>
          <p:nvPr/>
        </p:nvSpPr>
        <p:spPr bwMode="auto">
          <a:xfrm>
            <a:off x="1028700" y="4341813"/>
            <a:ext cx="34099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40" rIns="91440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600" b="1" dirty="0">
                <a:latin typeface="+mj-lt"/>
              </a:rPr>
              <a:t>Method</a:t>
            </a:r>
          </a:p>
        </p:txBody>
      </p:sp>
      <p:sp>
        <p:nvSpPr>
          <p:cNvPr id="18442" name="Text Box 10"/>
          <p:cNvSpPr txBox="1">
            <a:spLocks noChangeArrowheads="1"/>
          </p:cNvSpPr>
          <p:nvPr/>
        </p:nvSpPr>
        <p:spPr bwMode="auto">
          <a:xfrm>
            <a:off x="4676775" y="4341813"/>
            <a:ext cx="24955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40" rIns="91440"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At time of transaction</a:t>
            </a:r>
          </a:p>
        </p:txBody>
      </p:sp>
      <p:sp>
        <p:nvSpPr>
          <p:cNvPr id="18443" name="Text Box 11"/>
          <p:cNvSpPr txBox="1">
            <a:spLocks noChangeArrowheads="1"/>
          </p:cNvSpPr>
          <p:nvPr/>
        </p:nvSpPr>
        <p:spPr bwMode="auto">
          <a:xfrm>
            <a:off x="1028700" y="2922588"/>
            <a:ext cx="340995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40" rIns="91440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600" b="1" dirty="0">
                <a:latin typeface="+mj-lt"/>
              </a:rPr>
              <a:t>Usage</a:t>
            </a:r>
            <a:br>
              <a:rPr lang="en-US" sz="1600" b="1" dirty="0">
                <a:latin typeface="+mj-lt"/>
              </a:rPr>
            </a:br>
            <a:r>
              <a:rPr lang="en-US" sz="1600" dirty="0">
                <a:latin typeface="+mj-lt"/>
              </a:rPr>
              <a:t>Material, Labor, Burden, and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Subcontract</a:t>
            </a:r>
            <a:endParaRPr lang="en-US" sz="1600" b="1" dirty="0">
              <a:latin typeface="+mj-lt"/>
            </a:endParaRPr>
          </a:p>
        </p:txBody>
      </p:sp>
      <p:sp>
        <p:nvSpPr>
          <p:cNvPr id="18444" name="Text Box 12"/>
          <p:cNvSpPr txBox="1">
            <a:spLocks noChangeArrowheads="1"/>
          </p:cNvSpPr>
          <p:nvPr/>
        </p:nvSpPr>
        <p:spPr bwMode="auto">
          <a:xfrm>
            <a:off x="914400" y="5265738"/>
            <a:ext cx="73152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For formulas and causes of these variances, see Work Order Variances: Summary </a:t>
            </a:r>
          </a:p>
        </p:txBody>
      </p:sp>
      <p:sp>
        <p:nvSpPr>
          <p:cNvPr id="18445" name="Line 13"/>
          <p:cNvSpPr>
            <a:spLocks noChangeShapeType="1"/>
          </p:cNvSpPr>
          <p:nvPr/>
        </p:nvSpPr>
        <p:spPr bwMode="auto">
          <a:xfrm>
            <a:off x="914400" y="5246688"/>
            <a:ext cx="7315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8446" name="Line 14"/>
          <p:cNvSpPr>
            <a:spLocks noChangeShapeType="1"/>
          </p:cNvSpPr>
          <p:nvPr/>
        </p:nvSpPr>
        <p:spPr bwMode="auto">
          <a:xfrm>
            <a:off x="914400" y="5856288"/>
            <a:ext cx="7315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Backflush Transaction (Issues): GL Effect</a:t>
            </a:r>
          </a:p>
        </p:txBody>
      </p:sp>
      <p:sp>
        <p:nvSpPr>
          <p:cNvPr id="19459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PC-AR-170</a:t>
            </a:r>
            <a:endParaRPr lang="en-US"/>
          </a:p>
        </p:txBody>
      </p:sp>
      <p:sp>
        <p:nvSpPr>
          <p:cNvPr id="19460" name="Text Box 3"/>
          <p:cNvSpPr txBox="1">
            <a:spLocks noChangeArrowheads="1"/>
          </p:cNvSpPr>
          <p:nvPr/>
        </p:nvSpPr>
        <p:spPr bwMode="auto">
          <a:xfrm>
            <a:off x="895350" y="1258888"/>
            <a:ext cx="7358063" cy="328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2000" b="1" u="sng">
                <a:latin typeface="+mj-lt"/>
              </a:rPr>
              <a:t>ISS-WO</a:t>
            </a:r>
            <a:r>
              <a:rPr lang="en-US" sz="2000" b="1">
                <a:latin typeface="+mj-lt"/>
              </a:rPr>
              <a:t> (backflush components)	</a:t>
            </a:r>
            <a:r>
              <a:rPr lang="en-US" sz="2000" b="1" u="sng">
                <a:latin typeface="+mj-lt"/>
              </a:rPr>
              <a:t>GL Trans Type</a:t>
            </a:r>
            <a:endParaRPr lang="en-US" sz="1800" b="1">
              <a:latin typeface="+mj-lt"/>
            </a:endParaRP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800" b="1">
                <a:latin typeface="+mj-lt"/>
              </a:rPr>
              <a:t>		DR WIP					 IC 		CR Inventory</a:t>
            </a: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800" b="1">
                <a:latin typeface="+mj-lt"/>
              </a:rPr>
              <a:t>		DR Material Rate Variance (if any)		 IC</a:t>
            </a:r>
            <a:br>
              <a:rPr lang="en-US" sz="1800" b="1">
                <a:latin typeface="+mj-lt"/>
              </a:rPr>
            </a:br>
            <a:r>
              <a:rPr lang="en-US" sz="1800" b="1">
                <a:latin typeface="+mj-lt"/>
              </a:rPr>
              <a:t>		CR WIP</a:t>
            </a:r>
            <a:endParaRPr lang="en-US" sz="1600">
              <a:latin typeface="+mj-lt"/>
            </a:endParaRP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600">
                <a:latin typeface="+mj-lt"/>
              </a:rPr>
              <a:t>		Positive amounts = unfavorable variance;</a:t>
            </a:r>
            <a:br>
              <a:rPr lang="en-US" sz="1600">
                <a:latin typeface="+mj-lt"/>
              </a:rPr>
            </a:br>
            <a:r>
              <a:rPr lang="en-US" sz="1600">
                <a:latin typeface="+mj-lt"/>
              </a:rPr>
              <a:t>		Negative amounts = favorable variance</a:t>
            </a:r>
            <a:endParaRPr lang="en-US" sz="1800" b="1">
              <a:latin typeface="+mj-lt"/>
            </a:endParaRPr>
          </a:p>
          <a:p>
            <a:pPr algn="l" eaLnBrk="0" hangingPunct="0">
              <a:spcBef>
                <a:spcPct val="50000"/>
              </a:spcBef>
              <a:buClr>
                <a:schemeClr val="accent2"/>
              </a:buClr>
              <a:buSzPct val="125000"/>
              <a:buFontTx/>
              <a:buChar char="•"/>
              <a:tabLst>
                <a:tab pos="114300" algn="l"/>
                <a:tab pos="571500" algn="l"/>
              </a:tabLst>
            </a:pPr>
            <a:r>
              <a:rPr lang="en-US" sz="1800" b="1">
                <a:latin typeface="+mj-lt"/>
              </a:rPr>
              <a:t> </a:t>
            </a:r>
            <a:r>
              <a:rPr lang="en-US" sz="1600" b="1">
                <a:latin typeface="+mj-lt"/>
              </a:rPr>
              <a:t>Rate variances are calculated as the difference between the current GL standard cost for the component and the GL standard cost captured in the cum work order</a:t>
            </a:r>
            <a:endParaRPr lang="en-US" sz="1600">
              <a:latin typeface="+mj-lt"/>
            </a:endParaRPr>
          </a:p>
        </p:txBody>
      </p:sp>
      <p:sp>
        <p:nvSpPr>
          <p:cNvPr id="19461" name="Text Box 5"/>
          <p:cNvSpPr txBox="1">
            <a:spLocks noChangeArrowheads="1"/>
          </p:cNvSpPr>
          <p:nvPr/>
        </p:nvSpPr>
        <p:spPr bwMode="auto">
          <a:xfrm>
            <a:off x="1131888" y="2395538"/>
            <a:ext cx="4714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*</a:t>
            </a:r>
          </a:p>
        </p:txBody>
      </p:sp>
      <p:sp>
        <p:nvSpPr>
          <p:cNvPr id="19462" name="Text Box 6"/>
          <p:cNvSpPr txBox="1">
            <a:spLocks noChangeArrowheads="1"/>
          </p:cNvSpPr>
          <p:nvPr/>
        </p:nvSpPr>
        <p:spPr bwMode="auto">
          <a:xfrm>
            <a:off x="1131888" y="3043238"/>
            <a:ext cx="4714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*</a:t>
            </a: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4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Backflush Transaction (Receipts): GL Effect</a:t>
            </a:r>
          </a:p>
        </p:txBody>
      </p:sp>
      <p:sp>
        <p:nvSpPr>
          <p:cNvPr id="2048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PC-AR-180</a:t>
            </a:r>
            <a:endParaRPr lang="en-US"/>
          </a:p>
        </p:txBody>
      </p:sp>
      <p:sp>
        <p:nvSpPr>
          <p:cNvPr id="20484" name="Text Box 3"/>
          <p:cNvSpPr txBox="1">
            <a:spLocks noChangeArrowheads="1"/>
          </p:cNvSpPr>
          <p:nvPr/>
        </p:nvSpPr>
        <p:spPr bwMode="auto">
          <a:xfrm>
            <a:off x="465138" y="1262063"/>
            <a:ext cx="8477250" cy="4016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800" b="1" u="sng" dirty="0">
                <a:latin typeface="+mj-lt"/>
              </a:rPr>
              <a:t>RCT-WO</a:t>
            </a:r>
            <a:r>
              <a:rPr lang="en-US" sz="1800" b="1" dirty="0">
                <a:latin typeface="+mj-lt"/>
              </a:rPr>
              <a:t> (receive finished items)		  </a:t>
            </a:r>
            <a:r>
              <a:rPr lang="en-US" sz="2000" b="1" u="sng" dirty="0">
                <a:latin typeface="+mj-lt"/>
              </a:rPr>
              <a:t>GL Trans Type</a:t>
            </a:r>
            <a:endParaRPr lang="en-US" sz="1600" b="1" dirty="0">
              <a:latin typeface="+mj-lt"/>
            </a:endParaRP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600" b="1" dirty="0">
                <a:latin typeface="+mj-lt"/>
              </a:rPr>
              <a:t>		DR Inventory					 IC </a:t>
            </a:r>
            <a:br>
              <a:rPr lang="en-US" sz="1600" b="1" dirty="0">
                <a:latin typeface="+mj-lt"/>
              </a:rPr>
            </a:br>
            <a:r>
              <a:rPr lang="en-US" sz="1600" b="1" dirty="0">
                <a:latin typeface="+mj-lt"/>
              </a:rPr>
              <a:t>		CR WIP</a:t>
            </a: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600" b="1" dirty="0">
                <a:latin typeface="+mj-lt"/>
              </a:rPr>
              <a:t>		DR WIP					</a:t>
            </a:r>
            <a:r>
              <a:rPr lang="en-US" sz="1600" b="1" dirty="0" smtClean="0">
                <a:latin typeface="+mj-lt"/>
              </a:rPr>
              <a:t> </a:t>
            </a:r>
            <a:r>
              <a:rPr lang="en-US" sz="1600" b="1" dirty="0">
                <a:latin typeface="+mj-lt"/>
              </a:rPr>
              <a:t>IC </a:t>
            </a:r>
            <a:endParaRPr lang="en-US" sz="1600" b="1" dirty="0" smtClean="0">
              <a:latin typeface="+mj-lt"/>
            </a:endParaRP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600" b="1" dirty="0" smtClean="0">
                <a:latin typeface="+mj-lt"/>
              </a:rPr>
              <a:t>CR </a:t>
            </a:r>
            <a:r>
              <a:rPr lang="en-US" sz="1600" b="1" dirty="0">
                <a:latin typeface="+mj-lt"/>
              </a:rPr>
              <a:t>Overhead Applied (if used)</a:t>
            </a: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600" b="1" dirty="0">
                <a:latin typeface="+mj-lt"/>
              </a:rPr>
              <a:t>		DR WIP					</a:t>
            </a:r>
            <a:r>
              <a:rPr lang="en-US" sz="1600" b="1" dirty="0" smtClean="0">
                <a:latin typeface="+mj-lt"/>
              </a:rPr>
              <a:t> IC</a:t>
            </a: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600" b="1" dirty="0" smtClean="0">
                <a:latin typeface="+mj-lt"/>
              </a:rPr>
              <a:t>CR </a:t>
            </a:r>
            <a:r>
              <a:rPr lang="en-US" sz="1600" b="1" dirty="0">
                <a:latin typeface="+mj-lt"/>
              </a:rPr>
              <a:t>Method Change Variance (if costs different)</a:t>
            </a: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600" b="1" dirty="0">
                <a:latin typeface="+mj-lt"/>
              </a:rPr>
              <a:t>		</a:t>
            </a:r>
            <a:r>
              <a:rPr lang="en-US" sz="1600" dirty="0">
                <a:latin typeface="+mj-lt"/>
              </a:rPr>
              <a:t>Positive amounts = unfavorable variance;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		Negative amounts = favorable variance</a:t>
            </a:r>
            <a:endParaRPr lang="en-US" sz="1600" b="1" dirty="0">
              <a:latin typeface="+mj-lt"/>
            </a:endParaRPr>
          </a:p>
          <a:p>
            <a:pPr algn="l" eaLnBrk="0" hangingPunct="0">
              <a:spcBef>
                <a:spcPct val="50000"/>
              </a:spcBef>
              <a:buClr>
                <a:schemeClr val="accent2"/>
              </a:buClr>
              <a:buSzPct val="125000"/>
              <a:buFontTx/>
              <a:buChar char="•"/>
              <a:tabLst>
                <a:tab pos="114300" algn="l"/>
                <a:tab pos="571500" algn="l"/>
              </a:tabLst>
            </a:pPr>
            <a:r>
              <a:rPr lang="en-US" sz="1800" b="1" dirty="0">
                <a:latin typeface="+mj-lt"/>
              </a:rPr>
              <a:t> </a:t>
            </a:r>
            <a:r>
              <a:rPr lang="en-US" sz="1600" b="1" dirty="0">
                <a:latin typeface="+mj-lt"/>
              </a:rPr>
              <a:t>Method variances are calculated as the difference between the current GL 		 standard cost of the finished material item and the final operation cost 		 captured in the cum work order</a:t>
            </a:r>
            <a:endParaRPr lang="en-US" sz="1600" dirty="0">
              <a:latin typeface="+mj-lt"/>
            </a:endParaRPr>
          </a:p>
        </p:txBody>
      </p:sp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215900" y="3419475"/>
            <a:ext cx="4191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800" b="1"/>
              <a:t>*</a:t>
            </a:r>
          </a:p>
        </p:txBody>
      </p:sp>
      <p:sp>
        <p:nvSpPr>
          <p:cNvPr id="20486" name="Text Box 6"/>
          <p:cNvSpPr txBox="1">
            <a:spLocks noChangeArrowheads="1"/>
          </p:cNvSpPr>
          <p:nvPr/>
        </p:nvSpPr>
        <p:spPr bwMode="auto">
          <a:xfrm>
            <a:off x="758825" y="3770313"/>
            <a:ext cx="4191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*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Advanced Repetitive Topics</a:t>
            </a:r>
          </a:p>
        </p:txBody>
      </p:sp>
      <p:sp>
        <p:nvSpPr>
          <p:cNvPr id="307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PC-AR-010</a:t>
            </a:r>
            <a:endParaRPr lang="en-US"/>
          </a:p>
        </p:txBody>
      </p:sp>
      <p:sp>
        <p:nvSpPr>
          <p:cNvPr id="3076" name="AutoShape 4"/>
          <p:cNvSpPr>
            <a:spLocks noChangeArrowheads="1"/>
          </p:cNvSpPr>
          <p:nvPr/>
        </p:nvSpPr>
        <p:spPr bwMode="auto">
          <a:xfrm>
            <a:off x="1981200" y="1590650"/>
            <a:ext cx="1771650" cy="881063"/>
          </a:xfrm>
          <a:prstGeom prst="rightArrow">
            <a:avLst>
              <a:gd name="adj1" fmla="val 50000"/>
              <a:gd name="adj2" fmla="val 50270"/>
            </a:avLst>
          </a:prstGeom>
          <a:solidFill>
            <a:srgbClr val="5A87C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0117" name="Rectangle 5"/>
          <p:cNvSpPr>
            <a:spLocks noChangeArrowheads="1"/>
          </p:cNvSpPr>
          <p:nvPr/>
        </p:nvSpPr>
        <p:spPr bwMode="auto">
          <a:xfrm>
            <a:off x="3924300" y="2768375"/>
            <a:ext cx="2305050" cy="973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square" anchor="ctr">
            <a:no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000" dirty="0"/>
              <a:t>Advanced Rep. Life Cycle</a:t>
            </a:r>
          </a:p>
        </p:txBody>
      </p:sp>
      <p:sp>
        <p:nvSpPr>
          <p:cNvPr id="90119" name="Rectangle 7"/>
          <p:cNvSpPr>
            <a:spLocks noChangeArrowheads="1"/>
          </p:cNvSpPr>
          <p:nvPr/>
        </p:nvSpPr>
        <p:spPr bwMode="auto">
          <a:xfrm>
            <a:off x="3924300" y="1587275"/>
            <a:ext cx="2305050" cy="973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square" anchor="ctr"/>
          <a:lstStyle/>
          <a:p>
            <a:pPr eaLnBrk="0" hangingPunct="0">
              <a:spcBef>
                <a:spcPct val="50000"/>
              </a:spcBef>
            </a:pPr>
            <a:r>
              <a:rPr lang="en-US" sz="2000" dirty="0"/>
              <a:t>Introduction</a:t>
            </a:r>
          </a:p>
        </p:txBody>
      </p:sp>
      <p:sp>
        <p:nvSpPr>
          <p:cNvPr id="90123" name="Rectangle 11"/>
          <p:cNvSpPr>
            <a:spLocks noChangeArrowheads="1"/>
          </p:cNvSpPr>
          <p:nvPr/>
        </p:nvSpPr>
        <p:spPr bwMode="auto">
          <a:xfrm>
            <a:off x="3924300" y="3987575"/>
            <a:ext cx="2305050" cy="973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square" anchor="ctr"/>
          <a:lstStyle/>
          <a:p>
            <a:pPr eaLnBrk="0" hangingPunct="0">
              <a:spcBef>
                <a:spcPct val="50000"/>
              </a:spcBef>
            </a:pPr>
            <a:r>
              <a:rPr lang="en-US" sz="2000" dirty="0"/>
              <a:t>Information Sources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182880"/>
            <a:ext cx="8686800" cy="716523"/>
          </a:xfrm>
        </p:spPr>
        <p:txBody>
          <a:bodyPr>
            <a:noAutofit/>
          </a:bodyPr>
          <a:lstStyle/>
          <a:p>
            <a:r>
              <a:rPr lang="en-US" sz="2800" dirty="0" err="1" smtClean="0"/>
              <a:t>Backflush</a:t>
            </a:r>
            <a:r>
              <a:rPr lang="en-US" sz="2800" dirty="0" smtClean="0"/>
              <a:t> Transaction (</a:t>
            </a:r>
            <a:r>
              <a:rPr lang="en-US" sz="2800" dirty="0" err="1" smtClean="0"/>
              <a:t>intermilestone</a:t>
            </a:r>
            <a:r>
              <a:rPr lang="en-US" sz="2800" dirty="0" smtClean="0"/>
              <a:t> ops):</a:t>
            </a:r>
            <a:r>
              <a:rPr lang="en-US" sz="2000" dirty="0" smtClean="0"/>
              <a:t> GL Effect</a:t>
            </a:r>
            <a:endParaRPr lang="en-US" sz="2800" dirty="0" smtClean="0"/>
          </a:p>
        </p:txBody>
      </p:sp>
      <p:sp>
        <p:nvSpPr>
          <p:cNvPr id="21507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PC-AR-190</a:t>
            </a:r>
            <a:endParaRPr lang="en-US"/>
          </a:p>
        </p:txBody>
      </p:sp>
      <p:sp>
        <p:nvSpPr>
          <p:cNvPr id="21508" name="Text Box 3"/>
          <p:cNvSpPr txBox="1">
            <a:spLocks noChangeArrowheads="1"/>
          </p:cNvSpPr>
          <p:nvPr/>
        </p:nvSpPr>
        <p:spPr bwMode="auto">
          <a:xfrm>
            <a:off x="285750" y="1306513"/>
            <a:ext cx="8753475" cy="404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defTabSz="1085850" eaLnBrk="0" hangingPunct="0">
              <a:spcBef>
                <a:spcPct val="50000"/>
              </a:spcBef>
              <a:tabLst>
                <a:tab pos="114300" algn="l"/>
                <a:tab pos="571500" algn="l"/>
                <a:tab pos="3943350" algn="l"/>
                <a:tab pos="4457700" algn="l"/>
                <a:tab pos="6172200" algn="l"/>
                <a:tab pos="6400800" algn="l"/>
              </a:tabLst>
            </a:pPr>
            <a:r>
              <a:rPr lang="en-US" sz="1600" b="1" u="sng">
                <a:latin typeface="+mj-lt"/>
              </a:rPr>
              <a:t>Backflush</a:t>
            </a:r>
            <a:r>
              <a:rPr lang="en-US" sz="1600" b="1">
                <a:latin typeface="+mj-lt"/>
              </a:rPr>
              <a:t> (for intermilestone ops)	</a:t>
            </a:r>
            <a:r>
              <a:rPr lang="en-US" sz="1600" b="1" u="sng">
                <a:latin typeface="+mj-lt"/>
              </a:rPr>
              <a:t>GL Trans Type	Op Hist Record</a:t>
            </a:r>
            <a:endParaRPr lang="en-US" sz="1400" b="1">
              <a:latin typeface="+mj-lt"/>
            </a:endParaRPr>
          </a:p>
          <a:p>
            <a:pPr algn="l" defTabSz="1085850" eaLnBrk="0" hangingPunct="0">
              <a:spcBef>
                <a:spcPct val="50000"/>
              </a:spcBef>
              <a:tabLst>
                <a:tab pos="114300" algn="l"/>
                <a:tab pos="571500" algn="l"/>
                <a:tab pos="3943350" algn="l"/>
                <a:tab pos="4457700" algn="l"/>
                <a:tab pos="6172200" algn="l"/>
                <a:tab pos="6400800" algn="l"/>
              </a:tabLst>
            </a:pPr>
            <a:r>
              <a:rPr lang="en-US" sz="1400" b="1">
                <a:latin typeface="+mj-lt"/>
              </a:rPr>
              <a:t>		</a:t>
            </a:r>
            <a:r>
              <a:rPr lang="en-US" sz="1600" b="1">
                <a:latin typeface="+mj-lt"/>
              </a:rPr>
              <a:t>DR WIP		WO 		BACKFLSH			CR Labor</a:t>
            </a:r>
          </a:p>
          <a:p>
            <a:pPr algn="l" defTabSz="1085850" eaLnBrk="0" hangingPunct="0">
              <a:spcBef>
                <a:spcPct val="50000"/>
              </a:spcBef>
              <a:tabLst>
                <a:tab pos="114300" algn="l"/>
                <a:tab pos="571500" algn="l"/>
                <a:tab pos="3943350" algn="l"/>
                <a:tab pos="4457700" algn="l"/>
                <a:tab pos="6172200" algn="l"/>
                <a:tab pos="6400800" algn="l"/>
              </a:tabLst>
            </a:pPr>
            <a:r>
              <a:rPr lang="en-US" sz="1600" b="1">
                <a:latin typeface="+mj-lt"/>
              </a:rPr>
              <a:t>		DR Labor Rate Variance		WO 						CR Labor</a:t>
            </a:r>
          </a:p>
          <a:p>
            <a:pPr algn="l" defTabSz="1085850" eaLnBrk="0" hangingPunct="0">
              <a:spcBef>
                <a:spcPct val="50000"/>
              </a:spcBef>
              <a:tabLst>
                <a:tab pos="114300" algn="l"/>
                <a:tab pos="571500" algn="l"/>
                <a:tab pos="3943350" algn="l"/>
                <a:tab pos="4457700" algn="l"/>
                <a:tab pos="6172200" algn="l"/>
                <a:tab pos="6400800" algn="l"/>
              </a:tabLst>
            </a:pPr>
            <a:r>
              <a:rPr lang="en-US" sz="1600" b="1">
                <a:latin typeface="+mj-lt"/>
              </a:rPr>
              <a:t>		DR Method Variance		WO						CR WIP</a:t>
            </a:r>
          </a:p>
          <a:p>
            <a:pPr algn="l" defTabSz="1085850" eaLnBrk="0" hangingPunct="0">
              <a:spcBef>
                <a:spcPct val="50000"/>
              </a:spcBef>
              <a:tabLst>
                <a:tab pos="114300" algn="l"/>
                <a:tab pos="571500" algn="l"/>
                <a:tab pos="3943350" algn="l"/>
                <a:tab pos="4457700" algn="l"/>
                <a:tab pos="6172200" algn="l"/>
                <a:tab pos="6400800" algn="l"/>
              </a:tabLst>
            </a:pPr>
            <a:r>
              <a:rPr lang="en-US" sz="1800" b="1">
                <a:latin typeface="+mj-lt"/>
              </a:rPr>
              <a:t>		</a:t>
            </a:r>
            <a:r>
              <a:rPr lang="en-US" sz="1600">
                <a:latin typeface="+mj-lt"/>
              </a:rPr>
              <a:t>Positive amounts = unfavorable variance;</a:t>
            </a:r>
            <a:br>
              <a:rPr lang="en-US" sz="1600">
                <a:latin typeface="+mj-lt"/>
              </a:rPr>
            </a:br>
            <a:r>
              <a:rPr lang="en-US" sz="1600">
                <a:latin typeface="+mj-lt"/>
              </a:rPr>
              <a:t>		Negative amounts = favorable variance</a:t>
            </a:r>
          </a:p>
          <a:p>
            <a:pPr algn="l" defTabSz="1085850" eaLnBrk="0" hangingPunct="0">
              <a:spcBef>
                <a:spcPct val="50000"/>
              </a:spcBef>
              <a:buClr>
                <a:schemeClr val="accent2"/>
              </a:buClr>
              <a:buSzPct val="125000"/>
              <a:buFontTx/>
              <a:buChar char="•"/>
              <a:tabLst>
                <a:tab pos="114300" algn="l"/>
                <a:tab pos="571500" algn="l"/>
                <a:tab pos="3943350" algn="l"/>
                <a:tab pos="4457700" algn="l"/>
                <a:tab pos="6172200" algn="l"/>
                <a:tab pos="6400800" algn="l"/>
              </a:tabLst>
            </a:pPr>
            <a:r>
              <a:rPr lang="en-US" sz="1600" b="1">
                <a:latin typeface="+mj-lt"/>
              </a:rPr>
              <a:t> Rate variances: </a:t>
            </a:r>
            <a:r>
              <a:rPr lang="en-US" sz="1600">
                <a:latin typeface="+mj-lt"/>
              </a:rPr>
              <a:t>Difference between employee pay rate and standard rate for the work 	center where the labor was reported</a:t>
            </a:r>
          </a:p>
          <a:p>
            <a:pPr algn="l" defTabSz="1085850" eaLnBrk="0" hangingPunct="0">
              <a:spcBef>
                <a:spcPct val="50000"/>
              </a:spcBef>
              <a:buClr>
                <a:schemeClr val="accent2"/>
              </a:buClr>
              <a:buSzPct val="125000"/>
              <a:buFontTx/>
              <a:buChar char="•"/>
              <a:tabLst>
                <a:tab pos="114300" algn="l"/>
                <a:tab pos="571500" algn="l"/>
                <a:tab pos="3943350" algn="l"/>
                <a:tab pos="4457700" algn="l"/>
                <a:tab pos="6172200" algn="l"/>
                <a:tab pos="6400800" algn="l"/>
              </a:tabLst>
            </a:pPr>
            <a:r>
              <a:rPr lang="en-US" sz="1600" b="1">
                <a:latin typeface="+mj-lt"/>
              </a:rPr>
              <a:t> Method variances: </a:t>
            </a:r>
            <a:r>
              <a:rPr lang="en-US" sz="1600">
                <a:latin typeface="+mj-lt"/>
              </a:rPr>
              <a:t>Difference between the standard rate for the work center where 	the labor was reported and the standard rate contained in the cum work order</a:t>
            </a:r>
          </a:p>
        </p:txBody>
      </p:sp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379413" y="2887663"/>
            <a:ext cx="5905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600" b="1">
                <a:latin typeface="+mj-lt"/>
              </a:rPr>
              <a:t>*</a:t>
            </a:r>
          </a:p>
        </p:txBody>
      </p:sp>
      <p:sp>
        <p:nvSpPr>
          <p:cNvPr id="21510" name="Text Box 6"/>
          <p:cNvSpPr txBox="1">
            <a:spLocks noChangeArrowheads="1"/>
          </p:cNvSpPr>
          <p:nvPr/>
        </p:nvSpPr>
        <p:spPr bwMode="auto">
          <a:xfrm>
            <a:off x="379413" y="2297113"/>
            <a:ext cx="5905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600" b="1">
                <a:latin typeface="+mj-lt"/>
              </a:rPr>
              <a:t>*</a:t>
            </a:r>
          </a:p>
        </p:txBody>
      </p:sp>
      <p:sp>
        <p:nvSpPr>
          <p:cNvPr id="21511" name="Text Box 7"/>
          <p:cNvSpPr txBox="1">
            <a:spLocks noChangeArrowheads="1"/>
          </p:cNvSpPr>
          <p:nvPr/>
        </p:nvSpPr>
        <p:spPr bwMode="auto">
          <a:xfrm>
            <a:off x="379413" y="3554413"/>
            <a:ext cx="5905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600" b="1">
                <a:latin typeface="+mj-lt"/>
              </a:rPr>
              <a:t>*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Down Time – GL Effect</a:t>
            </a:r>
          </a:p>
        </p:txBody>
      </p:sp>
      <p:sp>
        <p:nvSpPr>
          <p:cNvPr id="22531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PC-AR-200</a:t>
            </a:r>
            <a:endParaRPr lang="en-US"/>
          </a:p>
        </p:txBody>
      </p:sp>
      <p:sp>
        <p:nvSpPr>
          <p:cNvPr id="22532" name="Text Box 3"/>
          <p:cNvSpPr txBox="1">
            <a:spLocks noChangeArrowheads="1"/>
          </p:cNvSpPr>
          <p:nvPr/>
        </p:nvSpPr>
        <p:spPr bwMode="auto">
          <a:xfrm>
            <a:off x="323850" y="1662113"/>
            <a:ext cx="8401050" cy="97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228600" algn="l"/>
                <a:tab pos="571500" algn="l"/>
                <a:tab pos="3829050" algn="l"/>
                <a:tab pos="4286250" algn="l"/>
                <a:tab pos="6343650" algn="l"/>
                <a:tab pos="6686550" algn="l"/>
              </a:tabLst>
            </a:pPr>
            <a:r>
              <a:rPr lang="en-US" sz="1800" b="1" u="sng">
                <a:latin typeface="+mj-lt"/>
              </a:rPr>
              <a:t>	Downtime	GL Trans Type	Op Hist Record</a:t>
            </a:r>
            <a:endParaRPr lang="en-US" sz="1600" b="1">
              <a:latin typeface="+mj-lt"/>
            </a:endParaRPr>
          </a:p>
          <a:p>
            <a:pPr algn="l" eaLnBrk="0" hangingPunct="0">
              <a:spcBef>
                <a:spcPct val="50000"/>
              </a:spcBef>
              <a:tabLst>
                <a:tab pos="228600" algn="l"/>
                <a:tab pos="571500" algn="l"/>
                <a:tab pos="3829050" algn="l"/>
                <a:tab pos="4286250" algn="l"/>
                <a:tab pos="6343650" algn="l"/>
                <a:tab pos="6686550" algn="l"/>
              </a:tabLst>
            </a:pPr>
            <a:r>
              <a:rPr lang="en-US" sz="1600" b="1">
                <a:latin typeface="+mj-lt"/>
              </a:rPr>
              <a:t>		DR Cost of Production for Dept.		WO		DOWNTIME</a:t>
            </a:r>
            <a:br>
              <a:rPr lang="en-US" sz="1600" b="1">
                <a:latin typeface="+mj-lt"/>
              </a:rPr>
            </a:br>
            <a:r>
              <a:rPr lang="en-US" sz="1600" b="1">
                <a:latin typeface="+mj-lt"/>
              </a:rPr>
              <a:t>		CR Labor</a:t>
            </a:r>
          </a:p>
        </p:txBody>
      </p:sp>
      <p:sp>
        <p:nvSpPr>
          <p:cNvPr id="22533" name="Text Box 4"/>
          <p:cNvSpPr txBox="1">
            <a:spLocks noChangeArrowheads="1"/>
          </p:cNvSpPr>
          <p:nvPr/>
        </p:nvSpPr>
        <p:spPr bwMode="auto">
          <a:xfrm>
            <a:off x="762000" y="2833688"/>
            <a:ext cx="664845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600" b="1">
                <a:latin typeface="+mj-lt"/>
              </a:rPr>
              <a:t>Because labor time entered here is not for direct production, the labor time is not used to update the cum order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6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Non-Productive Labor Feedback – GL Effect</a:t>
            </a:r>
          </a:p>
        </p:txBody>
      </p:sp>
      <p:sp>
        <p:nvSpPr>
          <p:cNvPr id="2355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PC-AR-210</a:t>
            </a:r>
            <a:endParaRPr lang="en-US"/>
          </a:p>
        </p:txBody>
      </p:sp>
      <p:sp>
        <p:nvSpPr>
          <p:cNvPr id="23556" name="Text Box 3"/>
          <p:cNvSpPr txBox="1">
            <a:spLocks noChangeArrowheads="1"/>
          </p:cNvSpPr>
          <p:nvPr/>
        </p:nvSpPr>
        <p:spPr bwMode="auto">
          <a:xfrm>
            <a:off x="457200" y="1277938"/>
            <a:ext cx="8267700" cy="97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defTabSz="285750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800" b="1" u="sng">
                <a:latin typeface="+mj-lt"/>
              </a:rPr>
              <a:t>Time Reported for an Employee</a:t>
            </a:r>
            <a:r>
              <a:rPr lang="en-US" sz="1600" b="1">
                <a:latin typeface="+mj-lt"/>
              </a:rPr>
              <a:t>		</a:t>
            </a:r>
            <a:r>
              <a:rPr lang="en-US" sz="1800" b="1" u="sng">
                <a:latin typeface="+mj-lt"/>
              </a:rPr>
              <a:t>GL Trans Type		Op Hist Record</a:t>
            </a:r>
            <a:endParaRPr lang="en-US" sz="1600" b="1">
              <a:latin typeface="+mj-lt"/>
            </a:endParaRPr>
          </a:p>
          <a:p>
            <a:pPr algn="l" defTabSz="285750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600" b="1">
                <a:latin typeface="+mj-lt"/>
              </a:rPr>
              <a:t>		DR Cost of Production 							WO						DOWN</a:t>
            </a:r>
            <a:br>
              <a:rPr lang="en-US" sz="1600" b="1">
                <a:latin typeface="+mj-lt"/>
              </a:rPr>
            </a:br>
            <a:r>
              <a:rPr lang="en-US" sz="1600" b="1">
                <a:latin typeface="+mj-lt"/>
              </a:rPr>
              <a:t>		CR Labor (for department)</a:t>
            </a:r>
          </a:p>
        </p:txBody>
      </p:sp>
      <p:sp>
        <p:nvSpPr>
          <p:cNvPr id="23557" name="Text Box 4"/>
          <p:cNvSpPr txBox="1">
            <a:spLocks noChangeArrowheads="1"/>
          </p:cNvSpPr>
          <p:nvPr/>
        </p:nvSpPr>
        <p:spPr bwMode="auto">
          <a:xfrm>
            <a:off x="457200" y="2403475"/>
            <a:ext cx="8248650" cy="210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  <a:tab pos="4514850" algn="l"/>
                <a:tab pos="6572250" algn="l"/>
              </a:tabLst>
            </a:pPr>
            <a:r>
              <a:rPr lang="en-US" sz="1800" b="1" u="sng">
                <a:latin typeface="+mj-lt"/>
              </a:rPr>
              <a:t>Time reported for an employee </a:t>
            </a:r>
            <a:br>
              <a:rPr lang="en-US" sz="1800" b="1" u="sng">
                <a:latin typeface="+mj-lt"/>
              </a:rPr>
            </a:br>
            <a:r>
              <a:rPr lang="en-US" sz="1800" b="1" u="sng">
                <a:latin typeface="+mj-lt"/>
              </a:rPr>
              <a:t>at a work center</a:t>
            </a:r>
            <a:endParaRPr lang="en-US" sz="1600" b="1">
              <a:latin typeface="+mj-lt"/>
            </a:endParaRP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  <a:tab pos="4514850" algn="l"/>
                <a:tab pos="6572250" algn="l"/>
              </a:tabLst>
            </a:pPr>
            <a:r>
              <a:rPr lang="en-US" sz="1600" b="1">
                <a:latin typeface="+mj-lt"/>
              </a:rPr>
              <a:t>		DR Cost of Production	WO	DOWN</a:t>
            </a:r>
            <a:br>
              <a:rPr lang="en-US" sz="1600" b="1">
                <a:latin typeface="+mj-lt"/>
              </a:rPr>
            </a:br>
            <a:r>
              <a:rPr lang="en-US" sz="1600" b="1">
                <a:latin typeface="+mj-lt"/>
              </a:rPr>
              <a:t>		CR Labor (for department)</a:t>
            </a: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  <a:tab pos="4514850" algn="l"/>
                <a:tab pos="6572250" algn="l"/>
              </a:tabLst>
            </a:pPr>
            <a:r>
              <a:rPr lang="en-US" sz="1600" b="1">
                <a:latin typeface="+mj-lt"/>
              </a:rPr>
              <a:t>		DR Cost of Production</a:t>
            </a:r>
            <a:br>
              <a:rPr lang="en-US" sz="1600" b="1">
                <a:latin typeface="+mj-lt"/>
              </a:rPr>
            </a:br>
            <a:r>
              <a:rPr lang="en-US" sz="1600" b="1">
                <a:latin typeface="+mj-lt"/>
              </a:rPr>
              <a:t>		CR Labor Burden </a:t>
            </a:r>
            <a:br>
              <a:rPr lang="en-US" sz="1600" b="1">
                <a:latin typeface="+mj-lt"/>
              </a:rPr>
            </a:br>
            <a:r>
              <a:rPr lang="en-US" sz="1600" b="1">
                <a:latin typeface="+mj-lt"/>
              </a:rPr>
              <a:t>		(work ctr burden rate and/or work ctr percent and labor rate)</a:t>
            </a:r>
          </a:p>
        </p:txBody>
      </p:sp>
      <p:sp>
        <p:nvSpPr>
          <p:cNvPr id="23558" name="Text Box 5"/>
          <p:cNvSpPr txBox="1">
            <a:spLocks noChangeArrowheads="1"/>
          </p:cNvSpPr>
          <p:nvPr/>
        </p:nvSpPr>
        <p:spPr bwMode="auto">
          <a:xfrm>
            <a:off x="457200" y="4783138"/>
            <a:ext cx="6534150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800" b="1" u="sng">
                <a:latin typeface="+mj-lt"/>
              </a:rPr>
              <a:t>Time reported for a work center</a:t>
            </a:r>
            <a:endParaRPr lang="en-US" sz="1600" b="1">
              <a:latin typeface="+mj-lt"/>
            </a:endParaRP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600" b="1">
                <a:latin typeface="+mj-lt"/>
              </a:rPr>
              <a:t>		There is no financial effect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Advanced Repetitive Topics</a:t>
            </a:r>
          </a:p>
        </p:txBody>
      </p:sp>
      <p:sp>
        <p:nvSpPr>
          <p:cNvPr id="24579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PC-AR-220</a:t>
            </a:r>
            <a:endParaRPr lang="en-US"/>
          </a:p>
        </p:txBody>
      </p:sp>
      <p:sp>
        <p:nvSpPr>
          <p:cNvPr id="24587" name="Text Box 11"/>
          <p:cNvSpPr txBox="1">
            <a:spLocks noChangeArrowheads="1"/>
          </p:cNvSpPr>
          <p:nvPr/>
        </p:nvSpPr>
        <p:spPr bwMode="auto">
          <a:xfrm>
            <a:off x="5476875" y="2508025"/>
            <a:ext cx="3343275" cy="2414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buFont typeface="Wingdings" pitchFamily="2" charset="2"/>
              <a:buChar char="ü"/>
              <a:tabLst>
                <a:tab pos="171450" algn="l"/>
              </a:tabLst>
            </a:pPr>
            <a:r>
              <a:rPr lang="en-US" sz="1600" dirty="0">
                <a:latin typeface="+mj-lt"/>
              </a:rPr>
              <a:t> Set-Up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Char char="ü"/>
              <a:tabLst>
                <a:tab pos="171450" algn="l"/>
              </a:tabLst>
            </a:pPr>
            <a:r>
              <a:rPr lang="en-US" sz="1600" dirty="0">
                <a:latin typeface="+mj-lt"/>
              </a:rPr>
              <a:t> Labor Reporting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71450" algn="l"/>
              </a:tabLst>
            </a:pPr>
            <a:r>
              <a:rPr lang="en-US" sz="1600" b="1" dirty="0">
                <a:latin typeface="+mj-lt"/>
              </a:rPr>
              <a:t> Subcontract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71450" algn="l"/>
              </a:tabLst>
            </a:pPr>
            <a:r>
              <a:rPr lang="en-US" sz="1600" dirty="0">
                <a:latin typeface="+mj-lt"/>
              </a:rPr>
              <a:t> Post Accumulated Usage 	Variances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71450" algn="l"/>
              </a:tabLst>
            </a:pPr>
            <a:r>
              <a:rPr lang="en-US" sz="1600" dirty="0">
                <a:latin typeface="+mj-lt"/>
              </a:rPr>
              <a:t> Scrap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71450" algn="l"/>
              </a:tabLst>
            </a:pPr>
            <a:r>
              <a:rPr lang="en-US" sz="1600" dirty="0">
                <a:latin typeface="+mj-lt"/>
              </a:rPr>
              <a:t> Cumulative Order Close</a:t>
            </a:r>
          </a:p>
        </p:txBody>
      </p:sp>
      <p:sp>
        <p:nvSpPr>
          <p:cNvPr id="14" name="AutoShape 4"/>
          <p:cNvSpPr>
            <a:spLocks noChangeArrowheads="1"/>
          </p:cNvSpPr>
          <p:nvPr/>
        </p:nvSpPr>
        <p:spPr bwMode="auto">
          <a:xfrm>
            <a:off x="904728" y="2806025"/>
            <a:ext cx="1771650" cy="881063"/>
          </a:xfrm>
          <a:prstGeom prst="rightArrow">
            <a:avLst>
              <a:gd name="adj1" fmla="val 50000"/>
              <a:gd name="adj2" fmla="val 50270"/>
            </a:avLst>
          </a:prstGeom>
          <a:solidFill>
            <a:srgbClr val="5A87C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2847828" y="2768375"/>
            <a:ext cx="2305050" cy="973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square" anchor="ctr">
            <a:no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000" dirty="0"/>
              <a:t>Advanced Rep. Life Cycle</a:t>
            </a:r>
          </a:p>
        </p:txBody>
      </p:sp>
      <p:sp>
        <p:nvSpPr>
          <p:cNvPr id="16" name="Rectangle 7"/>
          <p:cNvSpPr>
            <a:spLocks noChangeArrowheads="1"/>
          </p:cNvSpPr>
          <p:nvPr/>
        </p:nvSpPr>
        <p:spPr bwMode="auto">
          <a:xfrm>
            <a:off x="2847828" y="1587275"/>
            <a:ext cx="2305050" cy="973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square" anchor="ctr"/>
          <a:lstStyle/>
          <a:p>
            <a:pPr eaLnBrk="0" hangingPunct="0">
              <a:spcBef>
                <a:spcPct val="50000"/>
              </a:spcBef>
            </a:pPr>
            <a:r>
              <a:rPr lang="en-US" sz="2000" dirty="0"/>
              <a:t>Introduction</a:t>
            </a:r>
          </a:p>
        </p:txBody>
      </p:sp>
      <p:sp>
        <p:nvSpPr>
          <p:cNvPr id="17" name="Rectangle 11"/>
          <p:cNvSpPr>
            <a:spLocks noChangeArrowheads="1"/>
          </p:cNvSpPr>
          <p:nvPr/>
        </p:nvSpPr>
        <p:spPr bwMode="auto">
          <a:xfrm>
            <a:off x="2847828" y="3987575"/>
            <a:ext cx="2305050" cy="973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square" anchor="ctr"/>
          <a:lstStyle/>
          <a:p>
            <a:pPr eaLnBrk="0" hangingPunct="0">
              <a:spcBef>
                <a:spcPct val="50000"/>
              </a:spcBef>
            </a:pPr>
            <a:r>
              <a:rPr lang="en-US" sz="2000" dirty="0"/>
              <a:t>Information Sources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Integration with Supplier Schedules for purchase of subcontract services</a:t>
            </a:r>
          </a:p>
          <a:p>
            <a:r>
              <a:rPr lang="en-US" smtClean="0"/>
              <a:t>Shipper/Container functionality</a:t>
            </a:r>
          </a:p>
          <a:p>
            <a:r>
              <a:rPr lang="en-US" smtClean="0"/>
              <a:t>Components can be sent to subcontractor and backflushed on return</a:t>
            </a:r>
          </a:p>
        </p:txBody>
      </p:sp>
      <p:sp>
        <p:nvSpPr>
          <p:cNvPr id="25602" name="Rectangle 103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Subcontracting in Advanced Repetitive</a:t>
            </a:r>
          </a:p>
        </p:txBody>
      </p:sp>
      <p:sp>
        <p:nvSpPr>
          <p:cNvPr id="2560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PC-AR-230</a:t>
            </a:r>
            <a:endParaRPr lang="en-US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Subcontract Process in Advanced Repetitive</a:t>
            </a:r>
          </a:p>
        </p:txBody>
      </p:sp>
      <p:sp>
        <p:nvSpPr>
          <p:cNvPr id="2662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PC-AR-240</a:t>
            </a:r>
            <a:endParaRPr lang="en-US"/>
          </a:p>
        </p:txBody>
      </p:sp>
      <p:pic>
        <p:nvPicPr>
          <p:cNvPr id="26628" name="Picture 1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9538" y="1011222"/>
            <a:ext cx="6381750" cy="5133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26629" name="Rectangle 7"/>
          <p:cNvSpPr>
            <a:spLocks noChangeArrowheads="1"/>
          </p:cNvSpPr>
          <p:nvPr/>
        </p:nvSpPr>
        <p:spPr bwMode="auto">
          <a:xfrm>
            <a:off x="2551113" y="2813513"/>
            <a:ext cx="2946400" cy="212725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6630" name="Rectangle 8"/>
          <p:cNvSpPr>
            <a:spLocks noChangeArrowheads="1"/>
          </p:cNvSpPr>
          <p:nvPr/>
        </p:nvSpPr>
        <p:spPr bwMode="auto">
          <a:xfrm>
            <a:off x="5370513" y="3737438"/>
            <a:ext cx="1343025" cy="238125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6631" name="Rectangle 11"/>
          <p:cNvSpPr>
            <a:spLocks noChangeArrowheads="1"/>
          </p:cNvSpPr>
          <p:nvPr/>
        </p:nvSpPr>
        <p:spPr bwMode="auto">
          <a:xfrm>
            <a:off x="5275263" y="5337638"/>
            <a:ext cx="2371725" cy="238125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6632" name="Rectangle 12"/>
          <p:cNvSpPr>
            <a:spLocks noChangeArrowheads="1"/>
          </p:cNvSpPr>
          <p:nvPr/>
        </p:nvSpPr>
        <p:spPr bwMode="auto">
          <a:xfrm>
            <a:off x="1589088" y="4185113"/>
            <a:ext cx="2914650" cy="276225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Subcontract Process in Advanced Repetitive</a:t>
            </a:r>
          </a:p>
        </p:txBody>
      </p:sp>
      <p:sp>
        <p:nvSpPr>
          <p:cNvPr id="27651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PC-AR-250</a:t>
            </a:r>
            <a:endParaRPr lang="en-US"/>
          </a:p>
        </p:txBody>
      </p:sp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9500" y="1231921"/>
            <a:ext cx="6969125" cy="4676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27653" name="Rectangle 5"/>
          <p:cNvSpPr>
            <a:spLocks noChangeArrowheads="1"/>
          </p:cNvSpPr>
          <p:nvPr/>
        </p:nvSpPr>
        <p:spPr bwMode="auto">
          <a:xfrm>
            <a:off x="2003425" y="4751408"/>
            <a:ext cx="2914650" cy="669925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7654" name="Rectangle 6"/>
          <p:cNvSpPr>
            <a:spLocks noChangeArrowheads="1"/>
          </p:cNvSpPr>
          <p:nvPr/>
        </p:nvSpPr>
        <p:spPr bwMode="auto">
          <a:xfrm>
            <a:off x="5686425" y="4154508"/>
            <a:ext cx="527050" cy="187325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7655" name="Rectangle 7"/>
          <p:cNvSpPr>
            <a:spLocks noChangeArrowheads="1"/>
          </p:cNvSpPr>
          <p:nvPr/>
        </p:nvSpPr>
        <p:spPr bwMode="auto">
          <a:xfrm>
            <a:off x="3019425" y="2744808"/>
            <a:ext cx="4337050" cy="212725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Setting Up Scheduled Orders </a:t>
            </a:r>
          </a:p>
        </p:txBody>
      </p:sp>
      <p:sp>
        <p:nvSpPr>
          <p:cNvPr id="2867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PC-AR-260</a:t>
            </a:r>
            <a:endParaRPr lang="en-US"/>
          </a:p>
        </p:txBody>
      </p:sp>
      <p:pic>
        <p:nvPicPr>
          <p:cNvPr id="28676" name="Picture 1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66788" y="1208754"/>
            <a:ext cx="7210425" cy="49053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28677" name="Rectangle 16"/>
          <p:cNvSpPr>
            <a:spLocks noChangeArrowheads="1"/>
          </p:cNvSpPr>
          <p:nvPr/>
        </p:nvSpPr>
        <p:spPr bwMode="auto">
          <a:xfrm>
            <a:off x="1441450" y="4334541"/>
            <a:ext cx="1866900" cy="234950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8678" name="Rectangle 17"/>
          <p:cNvSpPr>
            <a:spLocks noChangeArrowheads="1"/>
          </p:cNvSpPr>
          <p:nvPr/>
        </p:nvSpPr>
        <p:spPr bwMode="auto">
          <a:xfrm>
            <a:off x="5911850" y="5242591"/>
            <a:ext cx="1457325" cy="476250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8679" name="Rectangle 19"/>
          <p:cNvSpPr>
            <a:spLocks noChangeArrowheads="1"/>
          </p:cNvSpPr>
          <p:nvPr/>
        </p:nvSpPr>
        <p:spPr bwMode="auto">
          <a:xfrm>
            <a:off x="1517650" y="5020341"/>
            <a:ext cx="1079500" cy="247650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880"/>
            <a:ext cx="8686800" cy="716523"/>
          </a:xfrm>
        </p:spPr>
        <p:txBody>
          <a:bodyPr>
            <a:noAutofit/>
          </a:bodyPr>
          <a:lstStyle/>
          <a:p>
            <a:r>
              <a:rPr lang="en-US" sz="2400" dirty="0" smtClean="0"/>
              <a:t>Advanced Repetitive Subcontract Operations, GL Effect </a:t>
            </a:r>
          </a:p>
        </p:txBody>
      </p:sp>
      <p:sp>
        <p:nvSpPr>
          <p:cNvPr id="29699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PC-AR-270</a:t>
            </a:r>
            <a:endParaRPr lang="en-US"/>
          </a:p>
        </p:txBody>
      </p:sp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47625" y="1282700"/>
            <a:ext cx="417195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800" b="1" u="sng" dirty="0">
                <a:latin typeface="+mj-lt"/>
              </a:rPr>
              <a:t>RCT-PO</a:t>
            </a:r>
            <a:endParaRPr lang="en-US" sz="1600" b="1" dirty="0">
              <a:latin typeface="+mj-lt"/>
            </a:endParaRP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600" b="1" dirty="0">
                <a:latin typeface="+mj-lt"/>
              </a:rPr>
              <a:t>		</a:t>
            </a:r>
            <a:r>
              <a:rPr lang="en-US" sz="1400" b="1" dirty="0">
                <a:latin typeface="+mj-lt"/>
              </a:rPr>
              <a:t>DR Cost of Production (COP) (5770)</a:t>
            </a:r>
            <a:br>
              <a:rPr lang="en-US" sz="1400" b="1" dirty="0">
                <a:latin typeface="+mj-lt"/>
              </a:rPr>
            </a:br>
            <a:r>
              <a:rPr lang="en-US" sz="1400" b="1" dirty="0">
                <a:latin typeface="+mj-lt"/>
              </a:rPr>
              <a:t>		CR PO Receipts (2520)</a:t>
            </a:r>
          </a:p>
        </p:txBody>
      </p:sp>
      <p:sp>
        <p:nvSpPr>
          <p:cNvPr id="29701" name="Text Box 6"/>
          <p:cNvSpPr txBox="1">
            <a:spLocks noChangeArrowheads="1"/>
          </p:cNvSpPr>
          <p:nvPr/>
        </p:nvSpPr>
        <p:spPr bwMode="auto">
          <a:xfrm>
            <a:off x="47625" y="2740025"/>
            <a:ext cx="5918200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800" b="1" u="sng" dirty="0">
                <a:latin typeface="+mj-lt"/>
              </a:rPr>
              <a:t>ISS-WO</a:t>
            </a:r>
            <a:r>
              <a:rPr lang="en-US" sz="1800" b="1" dirty="0">
                <a:latin typeface="+mj-lt"/>
              </a:rPr>
              <a:t> for subcontract components</a:t>
            </a:r>
            <a:endParaRPr lang="en-US" sz="1600" b="1" dirty="0">
              <a:latin typeface="+mj-lt"/>
            </a:endParaRP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600" b="1" dirty="0">
                <a:latin typeface="+mj-lt"/>
              </a:rPr>
              <a:t>		</a:t>
            </a:r>
            <a:r>
              <a:rPr lang="en-US" sz="1400" b="1" dirty="0">
                <a:latin typeface="+mj-lt"/>
              </a:rPr>
              <a:t>DR WIP (1550)	CR Inventory (1500)</a:t>
            </a:r>
          </a:p>
        </p:txBody>
      </p:sp>
      <p:sp>
        <p:nvSpPr>
          <p:cNvPr id="29702" name="Text Box 10"/>
          <p:cNvSpPr txBox="1">
            <a:spLocks noChangeArrowheads="1"/>
          </p:cNvSpPr>
          <p:nvPr/>
        </p:nvSpPr>
        <p:spPr bwMode="auto">
          <a:xfrm>
            <a:off x="361951" y="5546725"/>
            <a:ext cx="8401050" cy="63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 b="1" dirty="0">
                <a:latin typeface="+mj-lt"/>
              </a:rPr>
              <a:t>SUBCNT </a:t>
            </a:r>
            <a:r>
              <a:rPr lang="en-US" sz="1400" i="1" dirty="0" err="1">
                <a:latin typeface="+mj-lt"/>
              </a:rPr>
              <a:t>oph</a:t>
            </a:r>
            <a:r>
              <a:rPr lang="en-US" sz="1400" b="1" dirty="0">
                <a:latin typeface="+mj-lt"/>
              </a:rPr>
              <a:t> generated, which processes and moves subcontract items to next operation</a:t>
            </a: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 b="1" dirty="0">
                <a:latin typeface="+mj-lt"/>
              </a:rPr>
              <a:t>		DR WIP (1550), CR COP (5770), Subcontract </a:t>
            </a:r>
            <a:r>
              <a:rPr lang="en-US" sz="1400" b="1" i="1" dirty="0">
                <a:latin typeface="+mj-lt"/>
              </a:rPr>
              <a:t>can</a:t>
            </a:r>
            <a:r>
              <a:rPr lang="en-US" sz="1400" b="1" dirty="0">
                <a:latin typeface="+mj-lt"/>
              </a:rPr>
              <a:t> be the </a:t>
            </a:r>
            <a:r>
              <a:rPr lang="en-US" sz="1400" b="1" i="1" dirty="0">
                <a:latin typeface="+mj-lt"/>
              </a:rPr>
              <a:t>last</a:t>
            </a:r>
            <a:r>
              <a:rPr lang="en-US" sz="1400" b="1" dirty="0">
                <a:latin typeface="+mj-lt"/>
              </a:rPr>
              <a:t> operation; creates a RCT-WO</a:t>
            </a:r>
          </a:p>
        </p:txBody>
      </p:sp>
      <p:pic>
        <p:nvPicPr>
          <p:cNvPr id="29703" name="Picture 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36975" y="974725"/>
            <a:ext cx="5219700" cy="895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29704" name="Picture 1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5425" y="3494088"/>
            <a:ext cx="8677275" cy="19145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29705" name="Picture 1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41738" y="1965325"/>
            <a:ext cx="5267325" cy="8572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Subcontract Usage Variance</a:t>
            </a:r>
          </a:p>
        </p:txBody>
      </p:sp>
      <p:sp>
        <p:nvSpPr>
          <p:cNvPr id="3072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PC-AR-280</a:t>
            </a:r>
            <a:endParaRPr lang="en-US"/>
          </a:p>
        </p:txBody>
      </p:sp>
      <p:sp>
        <p:nvSpPr>
          <p:cNvPr id="30725" name="Text Box 6"/>
          <p:cNvSpPr txBox="1">
            <a:spLocks noChangeArrowheads="1"/>
          </p:cNvSpPr>
          <p:nvPr/>
        </p:nvSpPr>
        <p:spPr bwMode="auto">
          <a:xfrm>
            <a:off x="647700" y="1274763"/>
            <a:ext cx="4248150" cy="134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800" b="1" u="sng" dirty="0">
                <a:latin typeface="+mj-lt"/>
              </a:rPr>
              <a:t>Subcontract Usage </a:t>
            </a:r>
            <a:r>
              <a:rPr lang="en-US" sz="1800" b="1" u="sng" dirty="0" err="1">
                <a:latin typeface="+mj-lt"/>
              </a:rPr>
              <a:t>Var</a:t>
            </a:r>
            <a:endParaRPr lang="en-US" sz="1600" b="1" dirty="0">
              <a:latin typeface="+mj-lt"/>
            </a:endParaRP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600" b="1" dirty="0">
                <a:latin typeface="+mj-lt"/>
              </a:rPr>
              <a:t>		DR Subcontract Usage Variance</a:t>
            </a:r>
            <a:br>
              <a:rPr lang="en-US" sz="1600" b="1" dirty="0">
                <a:latin typeface="+mj-lt"/>
              </a:rPr>
            </a:br>
            <a:r>
              <a:rPr lang="en-US" sz="1600" b="1" dirty="0">
                <a:latin typeface="+mj-lt"/>
              </a:rPr>
              <a:t>		CR WIP</a:t>
            </a: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600" b="1" dirty="0">
                <a:latin typeface="+mj-lt"/>
              </a:rPr>
              <a:t>		</a:t>
            </a:r>
          </a:p>
        </p:txBody>
      </p:sp>
      <p:sp>
        <p:nvSpPr>
          <p:cNvPr id="30726" name="Text Box 7"/>
          <p:cNvSpPr txBox="1">
            <a:spLocks noChangeArrowheads="1"/>
          </p:cNvSpPr>
          <p:nvPr/>
        </p:nvSpPr>
        <p:spPr bwMode="auto">
          <a:xfrm>
            <a:off x="665163" y="2359025"/>
            <a:ext cx="5067300" cy="61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800" b="1" dirty="0">
                <a:latin typeface="+mj-lt"/>
              </a:rPr>
              <a:t>		</a:t>
            </a:r>
            <a:r>
              <a:rPr lang="en-US" sz="1600" b="1" dirty="0">
                <a:latin typeface="+mj-lt"/>
              </a:rPr>
              <a:t>Positive amounts = unfavorable variance;</a:t>
            </a:r>
            <a:br>
              <a:rPr lang="en-US" sz="1600" b="1" dirty="0">
                <a:latin typeface="+mj-lt"/>
              </a:rPr>
            </a:br>
            <a:r>
              <a:rPr lang="en-US" sz="1600" b="1" dirty="0">
                <a:latin typeface="+mj-lt"/>
              </a:rPr>
              <a:t>		Negative amounts = favorable variance</a:t>
            </a:r>
            <a:endParaRPr lang="en-US" sz="1800" b="1" dirty="0">
              <a:latin typeface="+mj-lt"/>
            </a:endParaRPr>
          </a:p>
        </p:txBody>
      </p:sp>
      <p:sp>
        <p:nvSpPr>
          <p:cNvPr id="30727" name="Text Box 8"/>
          <p:cNvSpPr txBox="1">
            <a:spLocks noChangeArrowheads="1"/>
          </p:cNvSpPr>
          <p:nvPr/>
        </p:nvSpPr>
        <p:spPr bwMode="auto">
          <a:xfrm>
            <a:off x="779463" y="1704975"/>
            <a:ext cx="609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600" b="1">
                <a:latin typeface="+mj-lt"/>
              </a:rPr>
              <a:t>*</a:t>
            </a:r>
          </a:p>
        </p:txBody>
      </p:sp>
      <p:sp>
        <p:nvSpPr>
          <p:cNvPr id="30728" name="Text Box 9"/>
          <p:cNvSpPr txBox="1">
            <a:spLocks noChangeArrowheads="1"/>
          </p:cNvSpPr>
          <p:nvPr/>
        </p:nvSpPr>
        <p:spPr bwMode="auto">
          <a:xfrm>
            <a:off x="779463" y="2397125"/>
            <a:ext cx="609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600" b="1">
                <a:latin typeface="+mj-lt"/>
              </a:rPr>
              <a:t>*</a:t>
            </a:r>
          </a:p>
        </p:txBody>
      </p:sp>
      <p:sp>
        <p:nvSpPr>
          <p:cNvPr id="30729" name="Text Box 10"/>
          <p:cNvSpPr txBox="1">
            <a:spLocks noChangeArrowheads="1"/>
          </p:cNvSpPr>
          <p:nvPr/>
        </p:nvSpPr>
        <p:spPr bwMode="auto">
          <a:xfrm>
            <a:off x="4267200" y="1274763"/>
            <a:ext cx="1943100" cy="855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628650" algn="l"/>
              </a:tabLst>
            </a:pPr>
            <a:r>
              <a:rPr lang="en-US" sz="1800" b="1" u="sng">
                <a:latin typeface="+mj-lt"/>
              </a:rPr>
              <a:t>GL Trans Type</a:t>
            </a:r>
            <a:r>
              <a:rPr lang="en-US" sz="1600" b="1">
                <a:latin typeface="+mj-lt"/>
              </a:rPr>
              <a:t/>
            </a:r>
            <a:br>
              <a:rPr lang="en-US" sz="1600" b="1">
                <a:latin typeface="+mj-lt"/>
              </a:rPr>
            </a:br>
            <a:r>
              <a:rPr lang="en-US" sz="1600" b="1">
                <a:latin typeface="+mj-lt"/>
              </a:rPr>
              <a:t/>
            </a:r>
            <a:br>
              <a:rPr lang="en-US" sz="1600" b="1">
                <a:latin typeface="+mj-lt"/>
              </a:rPr>
            </a:br>
            <a:r>
              <a:rPr lang="en-US" sz="1600" b="1">
                <a:latin typeface="+mj-lt"/>
              </a:rPr>
              <a:t>		WO</a:t>
            </a:r>
          </a:p>
        </p:txBody>
      </p:sp>
      <p:sp>
        <p:nvSpPr>
          <p:cNvPr id="30730" name="Text Box 11"/>
          <p:cNvSpPr txBox="1">
            <a:spLocks noChangeArrowheads="1"/>
          </p:cNvSpPr>
          <p:nvPr/>
        </p:nvSpPr>
        <p:spPr bwMode="auto">
          <a:xfrm>
            <a:off x="6515100" y="1274763"/>
            <a:ext cx="1943100" cy="855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400050" algn="l"/>
              </a:tabLst>
            </a:pPr>
            <a:r>
              <a:rPr lang="en-US" sz="1800" b="1" u="sng">
                <a:latin typeface="+mj-lt"/>
              </a:rPr>
              <a:t>Op Hist Record</a:t>
            </a:r>
            <a:r>
              <a:rPr lang="en-US" sz="1600" b="1">
                <a:latin typeface="+mj-lt"/>
              </a:rPr>
              <a:t/>
            </a:r>
            <a:br>
              <a:rPr lang="en-US" sz="1600" b="1">
                <a:latin typeface="+mj-lt"/>
              </a:rPr>
            </a:br>
            <a:r>
              <a:rPr lang="en-US" sz="1600" b="1">
                <a:latin typeface="+mj-lt"/>
              </a:rPr>
              <a:t/>
            </a:r>
            <a:br>
              <a:rPr lang="en-US" sz="1600" b="1">
                <a:latin typeface="+mj-lt"/>
              </a:rPr>
            </a:br>
            <a:r>
              <a:rPr lang="en-US" sz="1600" b="1">
                <a:latin typeface="+mj-lt"/>
              </a:rPr>
              <a:t>		SUV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152524" y="3648075"/>
            <a:ext cx="68103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4300" indent="-114300" algn="l">
              <a:buFont typeface="Arial" pitchFamily="34" charset="0"/>
              <a:buChar char="•"/>
            </a:pPr>
            <a:r>
              <a:rPr lang="en-US" sz="1600" b="1" dirty="0" smtClean="0"/>
              <a:t>The difference between actual subcontract quantity received and the quantity completed in work in process</a:t>
            </a:r>
          </a:p>
          <a:p>
            <a:pPr marL="114300" indent="-114300" algn="l">
              <a:buFont typeface="Arial" pitchFamily="34" charset="0"/>
              <a:buChar char="•"/>
            </a:pPr>
            <a:r>
              <a:rPr lang="en-US" sz="1600" b="1" dirty="0" smtClean="0"/>
              <a:t>Valued at unit cost on cumulative order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Advanced Repetitive Life Cycle</a:t>
            </a:r>
          </a:p>
        </p:txBody>
      </p:sp>
      <p:sp>
        <p:nvSpPr>
          <p:cNvPr id="4099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PC-AR-020</a:t>
            </a:r>
            <a:endParaRPr lang="en-US"/>
          </a:p>
        </p:txBody>
      </p:sp>
      <p:sp>
        <p:nvSpPr>
          <p:cNvPr id="56323" name="Text Box 3"/>
          <p:cNvSpPr txBox="1">
            <a:spLocks noChangeArrowheads="1"/>
          </p:cNvSpPr>
          <p:nvPr/>
        </p:nvSpPr>
        <p:spPr bwMode="auto">
          <a:xfrm>
            <a:off x="1825625" y="1341438"/>
            <a:ext cx="2692400" cy="92233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2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tIns="91440" bIns="91440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en-US" sz="1600" b="1" dirty="0">
                <a:latin typeface="+mj-lt"/>
              </a:rPr>
              <a:t>Enter Repetitive Schedule</a:t>
            </a:r>
            <a:br>
              <a:rPr lang="en-US" sz="1600" b="1" dirty="0">
                <a:latin typeface="+mj-lt"/>
              </a:rPr>
            </a:br>
            <a:r>
              <a:rPr lang="en-US" sz="1600" dirty="0">
                <a:latin typeface="+mj-lt"/>
              </a:rPr>
              <a:t>Schedule </a:t>
            </a:r>
            <a:r>
              <a:rPr lang="en-US" sz="1600" dirty="0" err="1">
                <a:latin typeface="+mj-lt"/>
              </a:rPr>
              <a:t>Maint</a:t>
            </a:r>
            <a:r>
              <a:rPr lang="en-US" sz="1600" dirty="0">
                <a:latin typeface="+mj-lt"/>
              </a:rPr>
              <a:t>. (18.22.2.1)</a:t>
            </a:r>
            <a:endParaRPr lang="en-US" sz="1600" b="1" dirty="0">
              <a:latin typeface="+mj-lt"/>
            </a:endParaRPr>
          </a:p>
        </p:txBody>
      </p:sp>
      <p:sp>
        <p:nvSpPr>
          <p:cNvPr id="56324" name="Text Box 4"/>
          <p:cNvSpPr txBox="1">
            <a:spLocks noChangeArrowheads="1"/>
          </p:cNvSpPr>
          <p:nvPr/>
        </p:nvSpPr>
        <p:spPr bwMode="auto">
          <a:xfrm>
            <a:off x="1825625" y="4052888"/>
            <a:ext cx="2692400" cy="43021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2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tIns="91440" bIns="91440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en-US" sz="1600" b="1">
                <a:latin typeface="+mj-lt"/>
              </a:rPr>
              <a:t>Report Production</a:t>
            </a:r>
            <a:endParaRPr lang="en-US" sz="1600">
              <a:latin typeface="+mj-lt"/>
            </a:endParaRPr>
          </a:p>
        </p:txBody>
      </p:sp>
      <p:sp>
        <p:nvSpPr>
          <p:cNvPr id="56325" name="Text Box 5"/>
          <p:cNvSpPr txBox="1">
            <a:spLocks noChangeArrowheads="1"/>
          </p:cNvSpPr>
          <p:nvPr/>
        </p:nvSpPr>
        <p:spPr bwMode="auto">
          <a:xfrm>
            <a:off x="1825625" y="4818063"/>
            <a:ext cx="2692400" cy="116998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2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tIns="91440" bIns="91440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en-US" sz="1600" b="1">
                <a:latin typeface="+mj-lt"/>
              </a:rPr>
              <a:t>Close Cumulative Order</a:t>
            </a:r>
            <a:br>
              <a:rPr lang="en-US" sz="1600" b="1">
                <a:latin typeface="+mj-lt"/>
              </a:rPr>
            </a:br>
            <a:r>
              <a:rPr lang="en-US" sz="1600">
                <a:latin typeface="+mj-lt"/>
              </a:rPr>
              <a:t>Cumulative Order Accounting</a:t>
            </a:r>
            <a:br>
              <a:rPr lang="en-US" sz="1600">
                <a:latin typeface="+mj-lt"/>
              </a:rPr>
            </a:br>
            <a:r>
              <a:rPr lang="en-US" sz="1600">
                <a:latin typeface="+mj-lt"/>
              </a:rPr>
              <a:t>Close (18.22.10)</a:t>
            </a:r>
          </a:p>
        </p:txBody>
      </p:sp>
      <p:sp>
        <p:nvSpPr>
          <p:cNvPr id="56326" name="Text Box 6"/>
          <p:cNvSpPr txBox="1">
            <a:spLocks noChangeArrowheads="1"/>
          </p:cNvSpPr>
          <p:nvPr/>
        </p:nvSpPr>
        <p:spPr bwMode="auto">
          <a:xfrm>
            <a:off x="1827213" y="2570163"/>
            <a:ext cx="2692400" cy="116998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2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tIns="91440" bIns="91440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en-US" sz="1600" b="1" dirty="0">
                <a:latin typeface="+mj-lt"/>
              </a:rPr>
              <a:t>Explode Repetitive Schedule</a:t>
            </a:r>
            <a:br>
              <a:rPr lang="en-US" sz="1600" b="1" dirty="0">
                <a:latin typeface="+mj-lt"/>
              </a:rPr>
            </a:br>
            <a:r>
              <a:rPr lang="en-US" sz="1600" dirty="0">
                <a:latin typeface="+mj-lt"/>
              </a:rPr>
              <a:t>Schedule Explosion (18.22.2.4)</a:t>
            </a:r>
            <a:endParaRPr lang="en-US" sz="1600" b="1" dirty="0">
              <a:latin typeface="+mj-lt"/>
            </a:endParaRPr>
          </a:p>
        </p:txBody>
      </p:sp>
      <p:cxnSp>
        <p:nvCxnSpPr>
          <p:cNvPr id="4104" name="AutoShape 8"/>
          <p:cNvCxnSpPr>
            <a:cxnSpLocks noChangeShapeType="1"/>
            <a:stCxn id="56326" idx="2"/>
            <a:endCxn id="56324" idx="0"/>
          </p:cNvCxnSpPr>
          <p:nvPr/>
        </p:nvCxnSpPr>
        <p:spPr bwMode="auto">
          <a:xfrm rot="5400000">
            <a:off x="3016250" y="3895725"/>
            <a:ext cx="312738" cy="1588"/>
          </a:xfrm>
          <a:prstGeom prst="straightConnector1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</p:spPr>
      </p:cxnSp>
      <p:cxnSp>
        <p:nvCxnSpPr>
          <p:cNvPr id="4105" name="AutoShape 9"/>
          <p:cNvCxnSpPr>
            <a:cxnSpLocks noChangeShapeType="1"/>
            <a:stCxn id="56324" idx="2"/>
            <a:endCxn id="56325" idx="0"/>
          </p:cNvCxnSpPr>
          <p:nvPr/>
        </p:nvCxnSpPr>
        <p:spPr bwMode="auto">
          <a:xfrm rot="5400000">
            <a:off x="3002757" y="4650581"/>
            <a:ext cx="336550" cy="1587"/>
          </a:xfrm>
          <a:prstGeom prst="straightConnector1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</p:spPr>
      </p:cxnSp>
      <p:sp>
        <p:nvSpPr>
          <p:cNvPr id="4106" name="Text Box 10"/>
          <p:cNvSpPr txBox="1">
            <a:spLocks noChangeArrowheads="1"/>
          </p:cNvSpPr>
          <p:nvPr/>
        </p:nvSpPr>
        <p:spPr bwMode="auto">
          <a:xfrm>
            <a:off x="5327650" y="2173288"/>
            <a:ext cx="3014663" cy="289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600">
                <a:latin typeface="+mj-lt"/>
              </a:rPr>
              <a:t>Backflush Trans. (18.22.13)</a:t>
            </a:r>
            <a:br>
              <a:rPr lang="en-US" sz="1600">
                <a:latin typeface="+mj-lt"/>
              </a:rPr>
            </a:br>
            <a:r>
              <a:rPr lang="en-US" sz="1600">
                <a:latin typeface="+mj-lt"/>
              </a:rPr>
              <a:t>Run Labor Trans. (18.22.14)</a:t>
            </a:r>
            <a:br>
              <a:rPr lang="en-US" sz="1600">
                <a:latin typeface="+mj-lt"/>
              </a:rPr>
            </a:br>
            <a:r>
              <a:rPr lang="en-US" sz="1600">
                <a:latin typeface="+mj-lt"/>
              </a:rPr>
              <a:t>Setup Labor Trans. (18.22.15)</a:t>
            </a:r>
            <a:br>
              <a:rPr lang="en-US" sz="1600">
                <a:latin typeface="+mj-lt"/>
              </a:rPr>
            </a:br>
            <a:r>
              <a:rPr lang="en-US" sz="1600">
                <a:latin typeface="+mj-lt"/>
              </a:rPr>
              <a:t>Reject Trans. (18.22.16)</a:t>
            </a:r>
            <a:br>
              <a:rPr lang="en-US" sz="1600">
                <a:latin typeface="+mj-lt"/>
              </a:rPr>
            </a:br>
            <a:r>
              <a:rPr lang="en-US" sz="1600">
                <a:latin typeface="+mj-lt"/>
              </a:rPr>
              <a:t>Rework Trans. (18.22.17)</a:t>
            </a:r>
            <a:br>
              <a:rPr lang="en-US" sz="1600">
                <a:latin typeface="+mj-lt"/>
              </a:rPr>
            </a:br>
            <a:r>
              <a:rPr lang="en-US" sz="1600">
                <a:latin typeface="+mj-lt"/>
              </a:rPr>
              <a:t>Scrap Trans. (18.22.18)</a:t>
            </a:r>
            <a:br>
              <a:rPr lang="en-US" sz="1600">
                <a:latin typeface="+mj-lt"/>
              </a:rPr>
            </a:br>
            <a:r>
              <a:rPr lang="en-US" sz="1600">
                <a:latin typeface="+mj-lt"/>
              </a:rPr>
              <a:t>Move Trans. (18.22.19)</a:t>
            </a:r>
            <a:br>
              <a:rPr lang="en-US" sz="1600">
                <a:latin typeface="+mj-lt"/>
              </a:rPr>
            </a:br>
            <a:r>
              <a:rPr lang="en-US" sz="1600">
                <a:latin typeface="+mj-lt"/>
              </a:rPr>
              <a:t>Down Time Trans. 18.22.20)</a:t>
            </a:r>
            <a:br>
              <a:rPr lang="en-US" sz="1600">
                <a:latin typeface="+mj-lt"/>
              </a:rPr>
            </a:br>
            <a:r>
              <a:rPr lang="en-US" sz="1600">
                <a:latin typeface="+mj-lt"/>
              </a:rPr>
              <a:t>WIP Adjust Trans. (18.22.21)</a:t>
            </a:r>
            <a:br>
              <a:rPr lang="en-US" sz="1600">
                <a:latin typeface="+mj-lt"/>
              </a:rPr>
            </a:br>
            <a:r>
              <a:rPr lang="en-US" sz="1600">
                <a:latin typeface="+mj-lt"/>
              </a:rPr>
              <a:t>Non-Productive Labor </a:t>
            </a:r>
            <a:br>
              <a:rPr lang="en-US" sz="1600">
                <a:latin typeface="+mj-lt"/>
              </a:rPr>
            </a:br>
            <a:r>
              <a:rPr lang="en-US" sz="1600">
                <a:latin typeface="+mj-lt"/>
              </a:rPr>
              <a:t>Feedback (18.22.22)</a:t>
            </a:r>
            <a:endParaRPr lang="en-US" sz="1600" b="1">
              <a:latin typeface="+mj-lt"/>
            </a:endParaRPr>
          </a:p>
        </p:txBody>
      </p:sp>
      <p:cxnSp>
        <p:nvCxnSpPr>
          <p:cNvPr id="4107" name="AutoShape 15"/>
          <p:cNvCxnSpPr>
            <a:cxnSpLocks noChangeShapeType="1"/>
            <a:stCxn id="56324" idx="3"/>
            <a:endCxn id="4106" idx="1"/>
          </p:cNvCxnSpPr>
          <p:nvPr/>
        </p:nvCxnSpPr>
        <p:spPr bwMode="auto">
          <a:xfrm flipV="1">
            <a:off x="4518025" y="3619500"/>
            <a:ext cx="809625" cy="647700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FF0000"/>
            </a:solidFill>
            <a:miter lim="800000"/>
            <a:headEnd/>
            <a:tailEnd type="triangle" w="med" len="med"/>
          </a:ln>
        </p:spPr>
      </p:cxnSp>
      <p:cxnSp>
        <p:nvCxnSpPr>
          <p:cNvPr id="4108" name="AutoShape 16"/>
          <p:cNvCxnSpPr>
            <a:cxnSpLocks noChangeShapeType="1"/>
            <a:stCxn id="56323" idx="2"/>
            <a:endCxn id="56326" idx="0"/>
          </p:cNvCxnSpPr>
          <p:nvPr/>
        </p:nvCxnSpPr>
        <p:spPr bwMode="auto">
          <a:xfrm rot="16200000" flipH="1">
            <a:off x="3019425" y="2416175"/>
            <a:ext cx="306388" cy="1588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FF0000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Advanced Repetitive Topics</a:t>
            </a:r>
          </a:p>
        </p:txBody>
      </p:sp>
      <p:sp>
        <p:nvSpPr>
          <p:cNvPr id="31747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PC-AR-290</a:t>
            </a:r>
            <a:endParaRPr lang="en-US"/>
          </a:p>
        </p:txBody>
      </p:sp>
      <p:sp>
        <p:nvSpPr>
          <p:cNvPr id="31755" name="Text Box 13"/>
          <p:cNvSpPr txBox="1">
            <a:spLocks noChangeArrowheads="1"/>
          </p:cNvSpPr>
          <p:nvPr/>
        </p:nvSpPr>
        <p:spPr bwMode="auto">
          <a:xfrm>
            <a:off x="5476875" y="2508025"/>
            <a:ext cx="3276600" cy="2414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buFont typeface="Wingdings" pitchFamily="2" charset="2"/>
              <a:buChar char="ü"/>
              <a:tabLst>
                <a:tab pos="171450" algn="l"/>
              </a:tabLst>
            </a:pPr>
            <a:r>
              <a:rPr lang="en-US" sz="1600" dirty="0">
                <a:latin typeface="+mj-lt"/>
              </a:rPr>
              <a:t> Set-Up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Char char="ü"/>
              <a:tabLst>
                <a:tab pos="171450" algn="l"/>
              </a:tabLst>
            </a:pPr>
            <a:r>
              <a:rPr lang="en-US" sz="1600" dirty="0">
                <a:latin typeface="+mj-lt"/>
              </a:rPr>
              <a:t> Labor Reporting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Char char="ü"/>
              <a:tabLst>
                <a:tab pos="171450" algn="l"/>
              </a:tabLst>
            </a:pPr>
            <a:r>
              <a:rPr lang="en-US" sz="1600" dirty="0">
                <a:latin typeface="+mj-lt"/>
              </a:rPr>
              <a:t> Subcontract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71450" algn="l"/>
              </a:tabLst>
            </a:pPr>
            <a:r>
              <a:rPr lang="en-US" sz="1600" b="1" dirty="0">
                <a:latin typeface="+mj-lt"/>
              </a:rPr>
              <a:t> Post Accumulated Usage 	Variances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71450" algn="l"/>
              </a:tabLst>
            </a:pPr>
            <a:r>
              <a:rPr lang="en-US" sz="1600" dirty="0">
                <a:latin typeface="+mj-lt"/>
              </a:rPr>
              <a:t> Scrap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71450" algn="l"/>
              </a:tabLst>
            </a:pPr>
            <a:r>
              <a:rPr lang="en-US" sz="1600" dirty="0">
                <a:latin typeface="+mj-lt"/>
              </a:rPr>
              <a:t> Cumulative Order Close</a:t>
            </a:r>
          </a:p>
        </p:txBody>
      </p:sp>
      <p:sp>
        <p:nvSpPr>
          <p:cNvPr id="14" name="AutoShape 4"/>
          <p:cNvSpPr>
            <a:spLocks noChangeArrowheads="1"/>
          </p:cNvSpPr>
          <p:nvPr/>
        </p:nvSpPr>
        <p:spPr bwMode="auto">
          <a:xfrm>
            <a:off x="904728" y="2806025"/>
            <a:ext cx="1771650" cy="881063"/>
          </a:xfrm>
          <a:prstGeom prst="rightArrow">
            <a:avLst>
              <a:gd name="adj1" fmla="val 50000"/>
              <a:gd name="adj2" fmla="val 50270"/>
            </a:avLst>
          </a:prstGeom>
          <a:solidFill>
            <a:srgbClr val="5A87C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2847828" y="2768375"/>
            <a:ext cx="2305050" cy="973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square" anchor="ctr">
            <a:no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000" dirty="0"/>
              <a:t>Advanced Rep. Life Cycle</a:t>
            </a:r>
          </a:p>
        </p:txBody>
      </p:sp>
      <p:sp>
        <p:nvSpPr>
          <p:cNvPr id="16" name="Rectangle 7"/>
          <p:cNvSpPr>
            <a:spLocks noChangeArrowheads="1"/>
          </p:cNvSpPr>
          <p:nvPr/>
        </p:nvSpPr>
        <p:spPr bwMode="auto">
          <a:xfrm>
            <a:off x="2847828" y="1587275"/>
            <a:ext cx="2305050" cy="973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square" anchor="ctr"/>
          <a:lstStyle/>
          <a:p>
            <a:pPr eaLnBrk="0" hangingPunct="0">
              <a:spcBef>
                <a:spcPct val="50000"/>
              </a:spcBef>
            </a:pPr>
            <a:r>
              <a:rPr lang="en-US" sz="2000" dirty="0"/>
              <a:t>Introduction</a:t>
            </a:r>
          </a:p>
        </p:txBody>
      </p:sp>
      <p:sp>
        <p:nvSpPr>
          <p:cNvPr id="17" name="Rectangle 11"/>
          <p:cNvSpPr>
            <a:spLocks noChangeArrowheads="1"/>
          </p:cNvSpPr>
          <p:nvPr/>
        </p:nvSpPr>
        <p:spPr bwMode="auto">
          <a:xfrm>
            <a:off x="2847828" y="3987575"/>
            <a:ext cx="2305050" cy="973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square" anchor="ctr"/>
          <a:lstStyle/>
          <a:p>
            <a:pPr eaLnBrk="0" hangingPunct="0">
              <a:spcBef>
                <a:spcPct val="50000"/>
              </a:spcBef>
            </a:pPr>
            <a:r>
              <a:rPr lang="en-US" sz="2000" dirty="0"/>
              <a:t>Information Sources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Post Accumulated Usage Var Report</a:t>
            </a:r>
          </a:p>
        </p:txBody>
      </p:sp>
      <p:sp>
        <p:nvSpPr>
          <p:cNvPr id="32771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PC-AR-300</a:t>
            </a:r>
            <a:endParaRPr lang="en-US"/>
          </a:p>
        </p:txBody>
      </p:sp>
      <p:pic>
        <p:nvPicPr>
          <p:cNvPr id="3277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38238" y="820738"/>
            <a:ext cx="6862762" cy="50212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32773" name="Text Box 5"/>
          <p:cNvSpPr txBox="1">
            <a:spLocks noChangeArrowheads="1"/>
          </p:cNvSpPr>
          <p:nvPr/>
        </p:nvSpPr>
        <p:spPr bwMode="auto">
          <a:xfrm>
            <a:off x="485775" y="5553075"/>
            <a:ext cx="7343775" cy="84638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400" b="1" dirty="0">
                <a:latin typeface="+mj-lt"/>
              </a:rPr>
              <a:t> Can record usage variances prior to closing cum order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400" b="1" dirty="0">
                <a:latin typeface="+mj-lt"/>
              </a:rPr>
              <a:t> If Update set to No, can view usage variances in report form first </a:t>
            </a:r>
            <a:r>
              <a:rPr lang="en-US" sz="1400" b="1" dirty="0" smtClean="0">
                <a:latin typeface="+mj-lt"/>
              </a:rPr>
              <a:t>without </a:t>
            </a:r>
            <a:r>
              <a:rPr lang="en-US" sz="1400" b="1" dirty="0">
                <a:latin typeface="+mj-lt"/>
              </a:rPr>
              <a:t>updating database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1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Material Usage Variance</a:t>
            </a:r>
          </a:p>
        </p:txBody>
      </p:sp>
      <p:sp>
        <p:nvSpPr>
          <p:cNvPr id="3379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PC-AR-310</a:t>
            </a:r>
            <a:endParaRPr lang="en-US"/>
          </a:p>
        </p:txBody>
      </p:sp>
      <p:sp>
        <p:nvSpPr>
          <p:cNvPr id="33796" name="Text Box 3"/>
          <p:cNvSpPr txBox="1">
            <a:spLocks noChangeArrowheads="1"/>
          </p:cNvSpPr>
          <p:nvPr/>
        </p:nvSpPr>
        <p:spPr bwMode="auto">
          <a:xfrm>
            <a:off x="904875" y="1277938"/>
            <a:ext cx="16383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800" b="1" u="sng" dirty="0">
                <a:latin typeface="+mj-lt"/>
              </a:rPr>
              <a:t>Variance</a:t>
            </a:r>
          </a:p>
        </p:txBody>
      </p:sp>
      <p:sp>
        <p:nvSpPr>
          <p:cNvPr id="33797" name="Text Box 4"/>
          <p:cNvSpPr txBox="1">
            <a:spLocks noChangeArrowheads="1"/>
          </p:cNvSpPr>
          <p:nvPr/>
        </p:nvSpPr>
        <p:spPr bwMode="auto">
          <a:xfrm>
            <a:off x="2733675" y="1277938"/>
            <a:ext cx="25527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800" b="1" u="sng" dirty="0">
                <a:latin typeface="+mj-lt"/>
              </a:rPr>
              <a:t>When Calculated</a:t>
            </a:r>
          </a:p>
        </p:txBody>
      </p:sp>
      <p:sp>
        <p:nvSpPr>
          <p:cNvPr id="33798" name="Text Box 5"/>
          <p:cNvSpPr txBox="1">
            <a:spLocks noChangeArrowheads="1"/>
          </p:cNvSpPr>
          <p:nvPr/>
        </p:nvSpPr>
        <p:spPr bwMode="auto">
          <a:xfrm>
            <a:off x="5476875" y="1277938"/>
            <a:ext cx="25527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800" b="1" u="sng" dirty="0">
                <a:latin typeface="+mj-lt"/>
              </a:rPr>
              <a:t>Cause</a:t>
            </a:r>
          </a:p>
        </p:txBody>
      </p:sp>
      <p:sp>
        <p:nvSpPr>
          <p:cNvPr id="33799" name="Text Box 6"/>
          <p:cNvSpPr txBox="1">
            <a:spLocks noChangeArrowheads="1"/>
          </p:cNvSpPr>
          <p:nvPr/>
        </p:nvSpPr>
        <p:spPr bwMode="auto">
          <a:xfrm>
            <a:off x="828675" y="2087563"/>
            <a:ext cx="17145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600" b="1" dirty="0">
                <a:latin typeface="+mj-lt"/>
              </a:rPr>
              <a:t>Material Usage</a:t>
            </a:r>
          </a:p>
        </p:txBody>
      </p:sp>
      <p:sp>
        <p:nvSpPr>
          <p:cNvPr id="33800" name="Text Box 7"/>
          <p:cNvSpPr txBox="1">
            <a:spLocks noChangeArrowheads="1"/>
          </p:cNvSpPr>
          <p:nvPr/>
        </p:nvSpPr>
        <p:spPr bwMode="auto">
          <a:xfrm>
            <a:off x="2733675" y="2087563"/>
            <a:ext cx="2466975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</a:tabLst>
            </a:pPr>
            <a:r>
              <a:rPr lang="en-US" sz="1400" dirty="0">
                <a:latin typeface="+mj-lt"/>
              </a:rPr>
              <a:t>Post Accumulated Usage Variances (18.22.9) or Cumulative Order Close (18.22.10)</a:t>
            </a:r>
          </a:p>
        </p:txBody>
      </p:sp>
      <p:sp>
        <p:nvSpPr>
          <p:cNvPr id="33801" name="Text Box 8"/>
          <p:cNvSpPr txBox="1">
            <a:spLocks noChangeArrowheads="1"/>
          </p:cNvSpPr>
          <p:nvPr/>
        </p:nvSpPr>
        <p:spPr bwMode="auto">
          <a:xfrm>
            <a:off x="5476875" y="2087563"/>
            <a:ext cx="2943225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</a:tabLst>
            </a:pPr>
            <a:r>
              <a:rPr lang="en-US" sz="1400" dirty="0">
                <a:latin typeface="+mj-lt"/>
              </a:rPr>
              <a:t>Difference between the actual quantity of components issued and the standard quantity required</a:t>
            </a:r>
          </a:p>
        </p:txBody>
      </p:sp>
      <p:sp>
        <p:nvSpPr>
          <p:cNvPr id="33802" name="Text Box 9"/>
          <p:cNvSpPr txBox="1">
            <a:spLocks noChangeArrowheads="1"/>
          </p:cNvSpPr>
          <p:nvPr/>
        </p:nvSpPr>
        <p:spPr bwMode="auto">
          <a:xfrm>
            <a:off x="2733675" y="3421063"/>
            <a:ext cx="532447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400" i="1" dirty="0">
                <a:latin typeface="+mj-lt"/>
              </a:rPr>
              <a:t>{Actual Qty Issued - [Qty Per x (Qty Complete + Qty Reject)]} x Std Unit Cost</a:t>
            </a:r>
          </a:p>
        </p:txBody>
      </p:sp>
      <p:sp>
        <p:nvSpPr>
          <p:cNvPr id="33803" name="Text Box 10"/>
          <p:cNvSpPr txBox="1">
            <a:spLocks noChangeArrowheads="1"/>
          </p:cNvSpPr>
          <p:nvPr/>
        </p:nvSpPr>
        <p:spPr bwMode="auto">
          <a:xfrm>
            <a:off x="1152525" y="3421063"/>
            <a:ext cx="13906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600" i="1" dirty="0">
                <a:latin typeface="+mj-lt"/>
              </a:rPr>
              <a:t>Formula</a:t>
            </a:r>
            <a:endParaRPr lang="en-US" sz="1600" b="1" dirty="0">
              <a:latin typeface="+mj-lt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4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Post Accumulated Usage Variances</a:t>
            </a:r>
            <a:r>
              <a:rPr lang="en-US" sz="2700" dirty="0" smtClean="0"/>
              <a:t> – GL Effect</a:t>
            </a:r>
          </a:p>
        </p:txBody>
      </p:sp>
      <p:sp>
        <p:nvSpPr>
          <p:cNvPr id="34819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PC-AR-320</a:t>
            </a:r>
            <a:endParaRPr lang="en-US"/>
          </a:p>
        </p:txBody>
      </p:sp>
      <p:sp>
        <p:nvSpPr>
          <p:cNvPr id="34820" name="Text Box 3"/>
          <p:cNvSpPr txBox="1">
            <a:spLocks noChangeArrowheads="1"/>
          </p:cNvSpPr>
          <p:nvPr/>
        </p:nvSpPr>
        <p:spPr bwMode="auto">
          <a:xfrm>
            <a:off x="666750" y="1274913"/>
            <a:ext cx="4191000" cy="404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800" b="1">
                <a:latin typeface="+mj-lt"/>
              </a:rPr>
              <a:t> </a:t>
            </a:r>
            <a:r>
              <a:rPr lang="en-US" sz="1800" b="1" u="sng">
                <a:latin typeface="+mj-lt"/>
              </a:rPr>
              <a:t>Floor Stock</a:t>
            </a:r>
            <a:endParaRPr lang="en-US" sz="1600" b="1">
              <a:latin typeface="+mj-lt"/>
            </a:endParaRP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600" b="1">
                <a:latin typeface="+mj-lt"/>
              </a:rPr>
              <a:t>		DR WIP</a:t>
            </a:r>
            <a:br>
              <a:rPr lang="en-US" sz="1600" b="1">
                <a:latin typeface="+mj-lt"/>
              </a:rPr>
            </a:br>
            <a:r>
              <a:rPr lang="en-US" sz="1600" b="1">
                <a:latin typeface="+mj-lt"/>
              </a:rPr>
              <a:t>		CR Floor Stock</a:t>
            </a: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800" b="1">
                <a:latin typeface="+mj-lt"/>
              </a:rPr>
              <a:t> </a:t>
            </a:r>
            <a:r>
              <a:rPr lang="en-US" sz="1800" b="1" u="sng">
                <a:latin typeface="+mj-lt"/>
              </a:rPr>
              <a:t>Component Mat’l Usage Var</a:t>
            </a:r>
            <a:endParaRPr lang="en-US" sz="1600" b="1">
              <a:latin typeface="+mj-lt"/>
            </a:endParaRP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600" b="1">
                <a:latin typeface="+mj-lt"/>
              </a:rPr>
              <a:t>		DR Material Usage Variance</a:t>
            </a:r>
            <a:br>
              <a:rPr lang="en-US" sz="1600" b="1">
                <a:latin typeface="+mj-lt"/>
              </a:rPr>
            </a:br>
            <a:r>
              <a:rPr lang="en-US" sz="1600" b="1">
                <a:latin typeface="+mj-lt"/>
              </a:rPr>
              <a:t>		CR WIP</a:t>
            </a: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800" b="1">
                <a:latin typeface="+mj-lt"/>
              </a:rPr>
              <a:t> </a:t>
            </a:r>
            <a:r>
              <a:rPr lang="en-US" sz="1800" b="1" u="sng">
                <a:latin typeface="+mj-lt"/>
              </a:rPr>
              <a:t>WIP Mat’l Usage Var</a:t>
            </a:r>
            <a:endParaRPr lang="en-US" sz="1600" b="1">
              <a:latin typeface="+mj-lt"/>
            </a:endParaRP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600" b="1">
                <a:latin typeface="+mj-lt"/>
              </a:rPr>
              <a:t>		DR Scrap</a:t>
            </a:r>
            <a:br>
              <a:rPr lang="en-US" sz="1600" b="1">
                <a:latin typeface="+mj-lt"/>
              </a:rPr>
            </a:br>
            <a:r>
              <a:rPr lang="en-US" sz="1600" b="1">
                <a:latin typeface="+mj-lt"/>
              </a:rPr>
              <a:t>		CR WIP</a:t>
            </a: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800" b="1">
                <a:latin typeface="+mj-lt"/>
              </a:rPr>
              <a:t> </a:t>
            </a:r>
            <a:r>
              <a:rPr lang="en-US" sz="1800" b="1" u="sng">
                <a:latin typeface="+mj-lt"/>
              </a:rPr>
              <a:t>Run Labor Usage Var</a:t>
            </a:r>
            <a:endParaRPr lang="en-US" sz="1600" b="1">
              <a:latin typeface="+mj-lt"/>
            </a:endParaRP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600" b="1">
                <a:latin typeface="+mj-lt"/>
              </a:rPr>
              <a:t>		DR Labor Usage Variance</a:t>
            </a:r>
            <a:br>
              <a:rPr lang="en-US" sz="1600" b="1">
                <a:latin typeface="+mj-lt"/>
              </a:rPr>
            </a:br>
            <a:r>
              <a:rPr lang="en-US" sz="1600" b="1">
                <a:latin typeface="+mj-lt"/>
              </a:rPr>
              <a:t>		CR WIP</a:t>
            </a:r>
          </a:p>
        </p:txBody>
      </p:sp>
      <p:sp>
        <p:nvSpPr>
          <p:cNvPr id="34821" name="Text Box 5"/>
          <p:cNvSpPr txBox="1">
            <a:spLocks noChangeArrowheads="1"/>
          </p:cNvSpPr>
          <p:nvPr/>
        </p:nvSpPr>
        <p:spPr bwMode="auto">
          <a:xfrm>
            <a:off x="684213" y="5394476"/>
            <a:ext cx="5543550" cy="611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800" b="1">
                <a:latin typeface="+mj-lt"/>
              </a:rPr>
              <a:t>		</a:t>
            </a:r>
            <a:r>
              <a:rPr lang="en-US" sz="1600" b="1">
                <a:latin typeface="+mj-lt"/>
              </a:rPr>
              <a:t>Positive amounts = unfavorable variance;</a:t>
            </a:r>
            <a:br>
              <a:rPr lang="en-US" sz="1600" b="1">
                <a:latin typeface="+mj-lt"/>
              </a:rPr>
            </a:br>
            <a:r>
              <a:rPr lang="en-US" sz="1600" b="1">
                <a:latin typeface="+mj-lt"/>
              </a:rPr>
              <a:t>		Negative amounts = favorable variance</a:t>
            </a:r>
            <a:endParaRPr lang="en-US" sz="1800" b="1">
              <a:latin typeface="+mj-lt"/>
            </a:endParaRPr>
          </a:p>
        </p:txBody>
      </p:sp>
      <p:sp>
        <p:nvSpPr>
          <p:cNvPr id="34822" name="Text Box 6"/>
          <p:cNvSpPr txBox="1">
            <a:spLocks noChangeArrowheads="1"/>
          </p:cNvSpPr>
          <p:nvPr/>
        </p:nvSpPr>
        <p:spPr bwMode="auto">
          <a:xfrm>
            <a:off x="798513" y="3737126"/>
            <a:ext cx="609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600" b="1">
                <a:latin typeface="+mj-lt"/>
              </a:rPr>
              <a:t>*</a:t>
            </a:r>
          </a:p>
        </p:txBody>
      </p:sp>
      <p:sp>
        <p:nvSpPr>
          <p:cNvPr id="34823" name="Text Box 7"/>
          <p:cNvSpPr txBox="1">
            <a:spLocks noChangeArrowheads="1"/>
          </p:cNvSpPr>
          <p:nvPr/>
        </p:nvSpPr>
        <p:spPr bwMode="auto">
          <a:xfrm>
            <a:off x="798513" y="4775351"/>
            <a:ext cx="609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600" b="1">
                <a:latin typeface="+mj-lt"/>
              </a:rPr>
              <a:t>*</a:t>
            </a:r>
          </a:p>
        </p:txBody>
      </p:sp>
      <p:sp>
        <p:nvSpPr>
          <p:cNvPr id="34824" name="Text Box 8"/>
          <p:cNvSpPr txBox="1">
            <a:spLocks noChangeArrowheads="1"/>
          </p:cNvSpPr>
          <p:nvPr/>
        </p:nvSpPr>
        <p:spPr bwMode="auto">
          <a:xfrm>
            <a:off x="798513" y="2708426"/>
            <a:ext cx="609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600" b="1">
                <a:latin typeface="+mj-lt"/>
              </a:rPr>
              <a:t>*</a:t>
            </a:r>
          </a:p>
        </p:txBody>
      </p:sp>
      <p:sp>
        <p:nvSpPr>
          <p:cNvPr id="34825" name="Text Box 9"/>
          <p:cNvSpPr txBox="1">
            <a:spLocks noChangeArrowheads="1"/>
          </p:cNvSpPr>
          <p:nvPr/>
        </p:nvSpPr>
        <p:spPr bwMode="auto">
          <a:xfrm>
            <a:off x="798513" y="5404001"/>
            <a:ext cx="609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600" b="1">
                <a:latin typeface="+mj-lt"/>
              </a:rPr>
              <a:t>*</a:t>
            </a:r>
          </a:p>
        </p:txBody>
      </p:sp>
      <p:sp>
        <p:nvSpPr>
          <p:cNvPr id="34826" name="Text Box 10"/>
          <p:cNvSpPr txBox="1">
            <a:spLocks noChangeArrowheads="1"/>
          </p:cNvSpPr>
          <p:nvPr/>
        </p:nvSpPr>
        <p:spPr bwMode="auto">
          <a:xfrm>
            <a:off x="6362700" y="1274913"/>
            <a:ext cx="2457450" cy="383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800" b="1" u="sng" dirty="0">
                <a:latin typeface="+mj-lt"/>
              </a:rPr>
              <a:t>	Op </a:t>
            </a:r>
            <a:r>
              <a:rPr lang="en-US" sz="1800" b="1" u="sng" dirty="0" err="1">
                <a:latin typeface="+mj-lt"/>
              </a:rPr>
              <a:t>Hist</a:t>
            </a:r>
            <a:r>
              <a:rPr lang="en-US" sz="1800" b="1" u="sng" dirty="0">
                <a:latin typeface="+mj-lt"/>
              </a:rPr>
              <a:t> Record</a:t>
            </a:r>
            <a:endParaRPr lang="en-US" sz="1600" b="1" dirty="0">
              <a:latin typeface="+mj-lt"/>
            </a:endParaRP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600" b="1" dirty="0">
                <a:latin typeface="+mj-lt"/>
              </a:rPr>
              <a:t>		FLOORSTK</a:t>
            </a:r>
            <a:br>
              <a:rPr lang="en-US" sz="1600" b="1" dirty="0">
                <a:latin typeface="+mj-lt"/>
              </a:rPr>
            </a:br>
            <a:endParaRPr lang="en-US" sz="1600" b="1" dirty="0">
              <a:latin typeface="+mj-lt"/>
            </a:endParaRP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800" b="1" dirty="0">
                <a:latin typeface="+mj-lt"/>
              </a:rPr>
              <a:t> </a:t>
            </a:r>
            <a:endParaRPr lang="en-US" sz="1600" b="1" dirty="0">
              <a:latin typeface="+mj-lt"/>
            </a:endParaRP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600" b="1" dirty="0">
                <a:latin typeface="+mj-lt"/>
              </a:rPr>
              <a:t>		MUV-CMP</a:t>
            </a:r>
            <a:br>
              <a:rPr lang="en-US" sz="1600" b="1" dirty="0">
                <a:latin typeface="+mj-lt"/>
              </a:rPr>
            </a:br>
            <a:r>
              <a:rPr lang="en-US" sz="1600" b="1" dirty="0">
                <a:latin typeface="+mj-lt"/>
              </a:rPr>
              <a:t/>
            </a:r>
            <a:br>
              <a:rPr lang="en-US" sz="1600" b="1" dirty="0">
                <a:latin typeface="+mj-lt"/>
              </a:rPr>
            </a:br>
            <a:r>
              <a:rPr lang="en-US" sz="1600" b="1" dirty="0">
                <a:latin typeface="+mj-lt"/>
              </a:rPr>
              <a:t/>
            </a:r>
            <a:br>
              <a:rPr lang="en-US" sz="1600" b="1" dirty="0">
                <a:latin typeface="+mj-lt"/>
              </a:rPr>
            </a:br>
            <a:endParaRPr lang="en-US" sz="1600" b="1" dirty="0">
              <a:latin typeface="+mj-lt"/>
            </a:endParaRP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600" b="1" dirty="0">
                <a:latin typeface="+mj-lt"/>
              </a:rPr>
              <a:t>		MUV-WIP</a:t>
            </a:r>
            <a:br>
              <a:rPr lang="en-US" sz="1600" b="1" dirty="0">
                <a:latin typeface="+mj-lt"/>
              </a:rPr>
            </a:br>
            <a:endParaRPr lang="en-US" sz="1600" b="1" dirty="0">
              <a:latin typeface="+mj-lt"/>
            </a:endParaRP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endParaRPr lang="en-US" sz="1600" b="1" dirty="0">
              <a:latin typeface="+mj-lt"/>
            </a:endParaRP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600" b="1" dirty="0">
                <a:latin typeface="+mj-lt"/>
              </a:rPr>
              <a:t>		RLUV</a:t>
            </a:r>
          </a:p>
        </p:txBody>
      </p:sp>
      <p:sp>
        <p:nvSpPr>
          <p:cNvPr id="34827" name="Text Box 12"/>
          <p:cNvSpPr txBox="1">
            <a:spLocks noChangeArrowheads="1"/>
          </p:cNvSpPr>
          <p:nvPr/>
        </p:nvSpPr>
        <p:spPr bwMode="auto">
          <a:xfrm>
            <a:off x="3695700" y="1282851"/>
            <a:ext cx="2990850" cy="441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  <a:tab pos="1200150" algn="l"/>
                <a:tab pos="1257300" algn="l"/>
              </a:tabLst>
            </a:pPr>
            <a:r>
              <a:rPr lang="en-US" sz="1800" b="1" u="sng">
                <a:latin typeface="+mj-lt"/>
              </a:rPr>
              <a:t>		GL Trans Type	</a:t>
            </a:r>
            <a:endParaRPr lang="en-US" sz="1600" b="1">
              <a:latin typeface="+mj-lt"/>
            </a:endParaRP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  <a:tab pos="1200150" algn="l"/>
                <a:tab pos="1257300" algn="l"/>
              </a:tabLst>
            </a:pPr>
            <a:r>
              <a:rPr lang="en-US" sz="1600" b="1">
                <a:latin typeface="+mj-lt"/>
              </a:rPr>
              <a:t>			WO</a:t>
            </a:r>
            <a:br>
              <a:rPr lang="en-US" sz="1600" b="1">
                <a:latin typeface="+mj-lt"/>
              </a:rPr>
            </a:br>
            <a:r>
              <a:rPr lang="en-US" sz="1600" b="1">
                <a:latin typeface="+mj-lt"/>
              </a:rPr>
              <a:t>		</a:t>
            </a: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  <a:tab pos="1200150" algn="l"/>
                <a:tab pos="1257300" algn="l"/>
              </a:tabLst>
            </a:pPr>
            <a:r>
              <a:rPr lang="en-US" sz="1800" b="1">
                <a:latin typeface="+mj-lt"/>
              </a:rPr>
              <a:t> </a:t>
            </a:r>
            <a:endParaRPr lang="en-US" sz="1600" b="1">
              <a:latin typeface="+mj-lt"/>
            </a:endParaRP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  <a:tab pos="1200150" algn="l"/>
                <a:tab pos="1257300" algn="l"/>
              </a:tabLst>
            </a:pPr>
            <a:r>
              <a:rPr lang="en-US" sz="1600" b="1">
                <a:latin typeface="+mj-lt"/>
              </a:rPr>
              <a:t>			WO</a:t>
            </a:r>
            <a:br>
              <a:rPr lang="en-US" sz="1600" b="1">
                <a:latin typeface="+mj-lt"/>
              </a:rPr>
            </a:br>
            <a:r>
              <a:rPr lang="en-US" sz="1600" b="1">
                <a:latin typeface="+mj-lt"/>
              </a:rPr>
              <a:t>		</a:t>
            </a: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  <a:tab pos="1200150" algn="l"/>
                <a:tab pos="1257300" algn="l"/>
              </a:tabLst>
            </a:pPr>
            <a:r>
              <a:rPr lang="en-US" sz="1800" b="1">
                <a:latin typeface="+mj-lt"/>
              </a:rPr>
              <a:t> </a:t>
            </a:r>
            <a:endParaRPr lang="en-US" sz="1600" b="1">
              <a:latin typeface="+mj-lt"/>
            </a:endParaRP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  <a:tab pos="1200150" algn="l"/>
                <a:tab pos="1257300" algn="l"/>
              </a:tabLst>
            </a:pPr>
            <a:r>
              <a:rPr lang="en-US" sz="1600" b="1">
                <a:latin typeface="+mj-lt"/>
              </a:rPr>
              <a:t>			WO </a:t>
            </a:r>
            <a:br>
              <a:rPr lang="en-US" sz="1600" b="1">
                <a:latin typeface="+mj-lt"/>
              </a:rPr>
            </a:br>
            <a:r>
              <a:rPr lang="en-US" sz="1600" b="1">
                <a:latin typeface="+mj-lt"/>
              </a:rPr>
              <a:t>		</a:t>
            </a: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  <a:tab pos="1200150" algn="l"/>
                <a:tab pos="1257300" algn="l"/>
              </a:tabLst>
            </a:pPr>
            <a:r>
              <a:rPr lang="en-US" sz="1800" b="1">
                <a:latin typeface="+mj-lt"/>
              </a:rPr>
              <a:t> </a:t>
            </a:r>
            <a:endParaRPr lang="en-US" sz="1600" b="1">
              <a:latin typeface="+mj-lt"/>
            </a:endParaRP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  <a:tab pos="1200150" algn="l"/>
                <a:tab pos="1257300" algn="l"/>
              </a:tabLst>
            </a:pPr>
            <a:r>
              <a:rPr lang="en-US" sz="1600" b="1">
                <a:latin typeface="+mj-lt"/>
              </a:rPr>
              <a:t>			WO </a:t>
            </a:r>
            <a:br>
              <a:rPr lang="en-US" sz="1600" b="1">
                <a:latin typeface="+mj-lt"/>
              </a:rPr>
            </a:br>
            <a:r>
              <a:rPr lang="en-US" sz="1600" b="1">
                <a:latin typeface="+mj-lt"/>
              </a:rPr>
              <a:t>		</a:t>
            </a: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  <a:tab pos="1200150" algn="l"/>
                <a:tab pos="1257300" algn="l"/>
              </a:tabLst>
            </a:pPr>
            <a:r>
              <a:rPr lang="en-US" sz="1600" b="1">
                <a:latin typeface="+mj-lt"/>
              </a:rPr>
              <a:t>		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15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Post Accumulated Usage Variances</a:t>
            </a:r>
            <a:r>
              <a:rPr lang="en-US" sz="2700" dirty="0" smtClean="0"/>
              <a:t> – GL Effect</a:t>
            </a:r>
          </a:p>
        </p:txBody>
      </p:sp>
      <p:sp>
        <p:nvSpPr>
          <p:cNvPr id="3584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PC-AR-330</a:t>
            </a:r>
            <a:endParaRPr lang="en-US"/>
          </a:p>
        </p:txBody>
      </p:sp>
      <p:sp>
        <p:nvSpPr>
          <p:cNvPr id="35844" name="Text Box 3"/>
          <p:cNvSpPr txBox="1">
            <a:spLocks noChangeArrowheads="1"/>
          </p:cNvSpPr>
          <p:nvPr/>
        </p:nvSpPr>
        <p:spPr bwMode="auto">
          <a:xfrm>
            <a:off x="647700" y="1282611"/>
            <a:ext cx="4248150" cy="4538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800" b="1" dirty="0">
                <a:latin typeface="+mj-lt"/>
              </a:rPr>
              <a:t> </a:t>
            </a:r>
            <a:r>
              <a:rPr lang="en-US" sz="1800" b="1" u="sng" dirty="0">
                <a:latin typeface="+mj-lt"/>
              </a:rPr>
              <a:t>Run </a:t>
            </a:r>
            <a:r>
              <a:rPr lang="en-US" sz="1800" b="1" u="sng" dirty="0" err="1">
                <a:latin typeface="+mj-lt"/>
              </a:rPr>
              <a:t>Lbr</a:t>
            </a:r>
            <a:r>
              <a:rPr lang="en-US" sz="1800" b="1" u="sng" dirty="0">
                <a:latin typeface="+mj-lt"/>
              </a:rPr>
              <a:t> Burden Usage </a:t>
            </a:r>
            <a:r>
              <a:rPr lang="en-US" sz="1800" b="1" u="sng" dirty="0" err="1">
                <a:latin typeface="+mj-lt"/>
              </a:rPr>
              <a:t>Var</a:t>
            </a:r>
            <a:r>
              <a:rPr lang="en-US" sz="1600" b="1" dirty="0">
                <a:latin typeface="+mj-lt"/>
              </a:rPr>
              <a:t>		</a:t>
            </a:r>
            <a:br>
              <a:rPr lang="en-US" sz="1600" b="1" dirty="0">
                <a:latin typeface="+mj-lt"/>
              </a:rPr>
            </a:br>
            <a:r>
              <a:rPr lang="en-US" sz="1600" b="1" dirty="0">
                <a:latin typeface="+mj-lt"/>
              </a:rPr>
              <a:t>		DR Burden Usage Variance</a:t>
            </a:r>
            <a:br>
              <a:rPr lang="en-US" sz="1600" b="1" dirty="0">
                <a:latin typeface="+mj-lt"/>
              </a:rPr>
            </a:br>
            <a:r>
              <a:rPr lang="en-US" sz="1600" b="1" dirty="0">
                <a:latin typeface="+mj-lt"/>
              </a:rPr>
              <a:t>		CR WIP</a:t>
            </a: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800" b="1" dirty="0">
                <a:latin typeface="+mj-lt"/>
              </a:rPr>
              <a:t> </a:t>
            </a:r>
            <a:r>
              <a:rPr lang="en-US" sz="1800" b="1" u="sng" dirty="0">
                <a:latin typeface="+mj-lt"/>
              </a:rPr>
              <a:t>Set-up </a:t>
            </a:r>
            <a:r>
              <a:rPr lang="en-US" sz="1800" b="1" u="sng" dirty="0" err="1">
                <a:latin typeface="+mj-lt"/>
              </a:rPr>
              <a:t>Lbr</a:t>
            </a:r>
            <a:r>
              <a:rPr lang="en-US" sz="1800" b="1" u="sng" dirty="0">
                <a:latin typeface="+mj-lt"/>
              </a:rPr>
              <a:t> Usage </a:t>
            </a:r>
            <a:r>
              <a:rPr lang="en-US" sz="1800" b="1" u="sng" dirty="0" err="1">
                <a:latin typeface="+mj-lt"/>
              </a:rPr>
              <a:t>Var</a:t>
            </a:r>
            <a:endParaRPr lang="en-US" sz="1600" b="1" dirty="0">
              <a:latin typeface="+mj-lt"/>
            </a:endParaRP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600" b="1" dirty="0">
                <a:latin typeface="+mj-lt"/>
              </a:rPr>
              <a:t>		DR Labor Usage Variance</a:t>
            </a:r>
            <a:br>
              <a:rPr lang="en-US" sz="1600" b="1" dirty="0">
                <a:latin typeface="+mj-lt"/>
              </a:rPr>
            </a:br>
            <a:r>
              <a:rPr lang="en-US" sz="1600" b="1" dirty="0">
                <a:latin typeface="+mj-lt"/>
              </a:rPr>
              <a:t>		CR WIP</a:t>
            </a: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800" b="1" dirty="0">
                <a:latin typeface="+mj-lt"/>
              </a:rPr>
              <a:t> </a:t>
            </a:r>
            <a:r>
              <a:rPr lang="en-US" sz="1800" b="1" u="sng" dirty="0">
                <a:latin typeface="+mj-lt"/>
              </a:rPr>
              <a:t>Set-up </a:t>
            </a:r>
            <a:r>
              <a:rPr lang="en-US" sz="1800" b="1" u="sng" dirty="0" err="1">
                <a:latin typeface="+mj-lt"/>
              </a:rPr>
              <a:t>Lbr</a:t>
            </a:r>
            <a:r>
              <a:rPr lang="en-US" sz="1800" b="1" u="sng" dirty="0">
                <a:latin typeface="+mj-lt"/>
              </a:rPr>
              <a:t> Burden Usage </a:t>
            </a:r>
            <a:r>
              <a:rPr lang="en-US" sz="1800" b="1" u="sng" dirty="0" err="1">
                <a:latin typeface="+mj-lt"/>
              </a:rPr>
              <a:t>Var</a:t>
            </a:r>
            <a:endParaRPr lang="en-US" sz="1600" b="1" dirty="0">
              <a:latin typeface="+mj-lt"/>
            </a:endParaRP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600" b="1" dirty="0">
                <a:latin typeface="+mj-lt"/>
              </a:rPr>
              <a:t>		DR Burden Usage Variance</a:t>
            </a:r>
            <a:br>
              <a:rPr lang="en-US" sz="1600" b="1" dirty="0">
                <a:latin typeface="+mj-lt"/>
              </a:rPr>
            </a:br>
            <a:r>
              <a:rPr lang="en-US" sz="1600" b="1" dirty="0">
                <a:latin typeface="+mj-lt"/>
              </a:rPr>
              <a:t>		CR WIP</a:t>
            </a: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800" b="1" dirty="0">
                <a:latin typeface="+mj-lt"/>
              </a:rPr>
              <a:t> </a:t>
            </a:r>
            <a:r>
              <a:rPr lang="en-US" sz="1800" b="1" u="sng" dirty="0">
                <a:latin typeface="+mj-lt"/>
              </a:rPr>
              <a:t>Subcontract Usage </a:t>
            </a:r>
            <a:r>
              <a:rPr lang="en-US" sz="1800" b="1" u="sng" dirty="0" err="1">
                <a:latin typeface="+mj-lt"/>
              </a:rPr>
              <a:t>Var</a:t>
            </a:r>
            <a:endParaRPr lang="en-US" sz="1600" b="1" dirty="0">
              <a:latin typeface="+mj-lt"/>
            </a:endParaRP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600" b="1" dirty="0">
                <a:latin typeface="+mj-lt"/>
              </a:rPr>
              <a:t>		DR Subcontract Usage Variance</a:t>
            </a:r>
            <a:br>
              <a:rPr lang="en-US" sz="1600" b="1" dirty="0">
                <a:latin typeface="+mj-lt"/>
              </a:rPr>
            </a:br>
            <a:r>
              <a:rPr lang="en-US" sz="1600" b="1" dirty="0">
                <a:latin typeface="+mj-lt"/>
              </a:rPr>
              <a:t>		CR WIP</a:t>
            </a: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600" b="1" dirty="0">
                <a:latin typeface="+mj-lt"/>
              </a:rPr>
              <a:t>		</a:t>
            </a:r>
          </a:p>
        </p:txBody>
      </p:sp>
      <p:sp>
        <p:nvSpPr>
          <p:cNvPr id="35845" name="Text Box 5"/>
          <p:cNvSpPr txBox="1">
            <a:spLocks noChangeArrowheads="1"/>
          </p:cNvSpPr>
          <p:nvPr/>
        </p:nvSpPr>
        <p:spPr bwMode="auto">
          <a:xfrm>
            <a:off x="665163" y="5402174"/>
            <a:ext cx="5648325" cy="611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800" b="1">
                <a:latin typeface="+mj-lt"/>
              </a:rPr>
              <a:t>		</a:t>
            </a:r>
            <a:r>
              <a:rPr lang="en-US" sz="1600" b="1">
                <a:latin typeface="+mj-lt"/>
              </a:rPr>
              <a:t>Positive amounts = unfavorable variance;</a:t>
            </a:r>
            <a:br>
              <a:rPr lang="en-US" sz="1600" b="1">
                <a:latin typeface="+mj-lt"/>
              </a:rPr>
            </a:br>
            <a:r>
              <a:rPr lang="en-US" sz="1600" b="1">
                <a:latin typeface="+mj-lt"/>
              </a:rPr>
              <a:t>		Negative amounts = favorable variance</a:t>
            </a:r>
            <a:endParaRPr lang="en-US" sz="1800" b="1">
              <a:latin typeface="+mj-lt"/>
            </a:endParaRPr>
          </a:p>
        </p:txBody>
      </p:sp>
      <p:sp>
        <p:nvSpPr>
          <p:cNvPr id="35846" name="Text Box 6"/>
          <p:cNvSpPr txBox="1">
            <a:spLocks noChangeArrowheads="1"/>
          </p:cNvSpPr>
          <p:nvPr/>
        </p:nvSpPr>
        <p:spPr bwMode="auto">
          <a:xfrm>
            <a:off x="760413" y="3897224"/>
            <a:ext cx="609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600" b="1">
                <a:latin typeface="+mj-lt"/>
              </a:rPr>
              <a:t>*</a:t>
            </a:r>
          </a:p>
        </p:txBody>
      </p:sp>
      <p:sp>
        <p:nvSpPr>
          <p:cNvPr id="35847" name="Text Box 7"/>
          <p:cNvSpPr txBox="1">
            <a:spLocks noChangeArrowheads="1"/>
          </p:cNvSpPr>
          <p:nvPr/>
        </p:nvSpPr>
        <p:spPr bwMode="auto">
          <a:xfrm>
            <a:off x="769938" y="4887824"/>
            <a:ext cx="609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600" b="1">
                <a:latin typeface="+mj-lt"/>
              </a:rPr>
              <a:t>*</a:t>
            </a:r>
          </a:p>
        </p:txBody>
      </p:sp>
      <p:sp>
        <p:nvSpPr>
          <p:cNvPr id="35848" name="Text Box 8"/>
          <p:cNvSpPr txBox="1">
            <a:spLocks noChangeArrowheads="1"/>
          </p:cNvSpPr>
          <p:nvPr/>
        </p:nvSpPr>
        <p:spPr bwMode="auto">
          <a:xfrm>
            <a:off x="760413" y="2868524"/>
            <a:ext cx="609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600" b="1">
                <a:latin typeface="+mj-lt"/>
              </a:rPr>
              <a:t>*</a:t>
            </a:r>
          </a:p>
        </p:txBody>
      </p:sp>
      <p:sp>
        <p:nvSpPr>
          <p:cNvPr id="35849" name="Text Box 9"/>
          <p:cNvSpPr txBox="1">
            <a:spLocks noChangeArrowheads="1"/>
          </p:cNvSpPr>
          <p:nvPr/>
        </p:nvSpPr>
        <p:spPr bwMode="auto">
          <a:xfrm>
            <a:off x="769938" y="5440274"/>
            <a:ext cx="609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600" b="1">
                <a:latin typeface="+mj-lt"/>
              </a:rPr>
              <a:t>*</a:t>
            </a:r>
          </a:p>
        </p:txBody>
      </p:sp>
      <p:sp>
        <p:nvSpPr>
          <p:cNvPr id="35850" name="Text Box 11"/>
          <p:cNvSpPr txBox="1">
            <a:spLocks noChangeArrowheads="1"/>
          </p:cNvSpPr>
          <p:nvPr/>
        </p:nvSpPr>
        <p:spPr bwMode="auto">
          <a:xfrm>
            <a:off x="4267200" y="1282611"/>
            <a:ext cx="1943100" cy="391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628650" algn="l"/>
              </a:tabLst>
            </a:pPr>
            <a:r>
              <a:rPr lang="en-US" sz="1800" b="1" u="sng">
                <a:latin typeface="+mj-lt"/>
              </a:rPr>
              <a:t>GL Trans Type</a:t>
            </a:r>
            <a:r>
              <a:rPr lang="en-US" sz="1600" b="1">
                <a:latin typeface="+mj-lt"/>
              </a:rPr>
              <a:t/>
            </a:r>
            <a:br>
              <a:rPr lang="en-US" sz="1600" b="1">
                <a:latin typeface="+mj-lt"/>
              </a:rPr>
            </a:br>
            <a:r>
              <a:rPr lang="en-US" sz="1600" b="1">
                <a:latin typeface="+mj-lt"/>
              </a:rPr>
              <a:t/>
            </a:r>
            <a:br>
              <a:rPr lang="en-US" sz="1600" b="1">
                <a:latin typeface="+mj-lt"/>
              </a:rPr>
            </a:br>
            <a:r>
              <a:rPr lang="en-US" sz="1600" b="1">
                <a:latin typeface="+mj-lt"/>
              </a:rPr>
              <a:t>		WO</a:t>
            </a:r>
            <a:br>
              <a:rPr lang="en-US" sz="1600" b="1">
                <a:latin typeface="+mj-lt"/>
              </a:rPr>
            </a:br>
            <a:endParaRPr lang="en-US" sz="1600" b="1">
              <a:latin typeface="+mj-lt"/>
            </a:endParaRP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628650" algn="l"/>
              </a:tabLst>
            </a:pPr>
            <a:endParaRPr lang="en-US" sz="1600" b="1">
              <a:latin typeface="+mj-lt"/>
            </a:endParaRP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628650" algn="l"/>
              </a:tabLst>
            </a:pPr>
            <a:r>
              <a:rPr lang="en-US" sz="1600" b="1">
                <a:latin typeface="+mj-lt"/>
              </a:rPr>
              <a:t>		WO</a:t>
            </a:r>
            <a:br>
              <a:rPr lang="en-US" sz="1600" b="1">
                <a:latin typeface="+mj-lt"/>
              </a:rPr>
            </a:br>
            <a:endParaRPr lang="en-US" sz="1600" b="1">
              <a:latin typeface="+mj-lt"/>
            </a:endParaRP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628650" algn="l"/>
              </a:tabLst>
            </a:pPr>
            <a:r>
              <a:rPr lang="en-US" sz="1600" b="1">
                <a:latin typeface="+mj-lt"/>
              </a:rPr>
              <a:t/>
            </a:r>
            <a:br>
              <a:rPr lang="en-US" sz="1600" b="1">
                <a:latin typeface="+mj-lt"/>
              </a:rPr>
            </a:br>
            <a:r>
              <a:rPr lang="en-US" sz="1600" b="1">
                <a:latin typeface="+mj-lt"/>
              </a:rPr>
              <a:t/>
            </a:r>
            <a:br>
              <a:rPr lang="en-US" sz="1600" b="1">
                <a:latin typeface="+mj-lt"/>
              </a:rPr>
            </a:br>
            <a:r>
              <a:rPr lang="en-US" sz="1600" b="1">
                <a:latin typeface="+mj-lt"/>
              </a:rPr>
              <a:t>		WO</a:t>
            </a:r>
            <a:br>
              <a:rPr lang="en-US" sz="1600" b="1">
                <a:latin typeface="+mj-lt"/>
              </a:rPr>
            </a:br>
            <a:endParaRPr lang="en-US" sz="1600" b="1">
              <a:latin typeface="+mj-lt"/>
            </a:endParaRP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628650" algn="l"/>
              </a:tabLst>
            </a:pPr>
            <a:endParaRPr lang="en-US" sz="1600" b="1">
              <a:latin typeface="+mj-lt"/>
            </a:endParaRP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628650" algn="l"/>
              </a:tabLst>
            </a:pPr>
            <a:r>
              <a:rPr lang="en-US" sz="1600" b="1">
                <a:latin typeface="+mj-lt"/>
              </a:rPr>
              <a:t>		WO</a:t>
            </a:r>
          </a:p>
        </p:txBody>
      </p:sp>
      <p:sp>
        <p:nvSpPr>
          <p:cNvPr id="35851" name="Text Box 13"/>
          <p:cNvSpPr txBox="1">
            <a:spLocks noChangeArrowheads="1"/>
          </p:cNvSpPr>
          <p:nvPr/>
        </p:nvSpPr>
        <p:spPr bwMode="auto">
          <a:xfrm>
            <a:off x="6515100" y="1282611"/>
            <a:ext cx="1943100" cy="391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400050" algn="l"/>
              </a:tabLst>
            </a:pPr>
            <a:r>
              <a:rPr lang="en-US" sz="1800" b="1" u="sng">
                <a:latin typeface="+mj-lt"/>
              </a:rPr>
              <a:t>Op Hist Record</a:t>
            </a:r>
            <a:r>
              <a:rPr lang="en-US" sz="1600" b="1">
                <a:latin typeface="+mj-lt"/>
              </a:rPr>
              <a:t/>
            </a:r>
            <a:br>
              <a:rPr lang="en-US" sz="1600" b="1">
                <a:latin typeface="+mj-lt"/>
              </a:rPr>
            </a:br>
            <a:r>
              <a:rPr lang="en-US" sz="1600" b="1">
                <a:latin typeface="+mj-lt"/>
              </a:rPr>
              <a:t/>
            </a:r>
            <a:br>
              <a:rPr lang="en-US" sz="1600" b="1">
                <a:latin typeface="+mj-lt"/>
              </a:rPr>
            </a:br>
            <a:r>
              <a:rPr lang="en-US" sz="1600" b="1">
                <a:latin typeface="+mj-lt"/>
              </a:rPr>
              <a:t>		RBUV</a:t>
            </a:r>
            <a:br>
              <a:rPr lang="en-US" sz="1600" b="1">
                <a:latin typeface="+mj-lt"/>
              </a:rPr>
            </a:br>
            <a:endParaRPr lang="en-US" sz="1600" b="1">
              <a:latin typeface="+mj-lt"/>
            </a:endParaRP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400050" algn="l"/>
              </a:tabLst>
            </a:pPr>
            <a:endParaRPr lang="en-US" sz="1600" b="1">
              <a:latin typeface="+mj-lt"/>
            </a:endParaRP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400050" algn="l"/>
              </a:tabLst>
            </a:pPr>
            <a:r>
              <a:rPr lang="en-US" sz="1600" b="1">
                <a:latin typeface="+mj-lt"/>
              </a:rPr>
              <a:t>		SLUV</a:t>
            </a:r>
            <a:br>
              <a:rPr lang="en-US" sz="1600" b="1">
                <a:latin typeface="+mj-lt"/>
              </a:rPr>
            </a:br>
            <a:endParaRPr lang="en-US" sz="1600" b="1">
              <a:latin typeface="+mj-lt"/>
            </a:endParaRP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400050" algn="l"/>
              </a:tabLst>
            </a:pPr>
            <a:r>
              <a:rPr lang="en-US" sz="1600" b="1">
                <a:latin typeface="+mj-lt"/>
              </a:rPr>
              <a:t/>
            </a:r>
            <a:br>
              <a:rPr lang="en-US" sz="1600" b="1">
                <a:latin typeface="+mj-lt"/>
              </a:rPr>
            </a:br>
            <a:r>
              <a:rPr lang="en-US" sz="1600" b="1">
                <a:latin typeface="+mj-lt"/>
              </a:rPr>
              <a:t/>
            </a:r>
            <a:br>
              <a:rPr lang="en-US" sz="1600" b="1">
                <a:latin typeface="+mj-lt"/>
              </a:rPr>
            </a:br>
            <a:r>
              <a:rPr lang="en-US" sz="1600" b="1">
                <a:latin typeface="+mj-lt"/>
              </a:rPr>
              <a:t>		SBUV</a:t>
            </a:r>
            <a:br>
              <a:rPr lang="en-US" sz="1600" b="1">
                <a:latin typeface="+mj-lt"/>
              </a:rPr>
            </a:br>
            <a:endParaRPr lang="en-US" sz="1600" b="1">
              <a:latin typeface="+mj-lt"/>
            </a:endParaRP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400050" algn="l"/>
              </a:tabLst>
            </a:pPr>
            <a:endParaRPr lang="en-US" sz="1600" b="1">
              <a:latin typeface="+mj-lt"/>
            </a:endParaRP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400050" algn="l"/>
              </a:tabLst>
            </a:pPr>
            <a:r>
              <a:rPr lang="en-US" sz="1600" b="1">
                <a:latin typeface="+mj-lt"/>
              </a:rPr>
              <a:t>		SUV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Advanced Repetitive Topics</a:t>
            </a:r>
          </a:p>
        </p:txBody>
      </p:sp>
      <p:sp>
        <p:nvSpPr>
          <p:cNvPr id="36867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PC-AR-340</a:t>
            </a:r>
            <a:endParaRPr lang="en-US"/>
          </a:p>
        </p:txBody>
      </p:sp>
      <p:sp>
        <p:nvSpPr>
          <p:cNvPr id="36875" name="Text Box 12"/>
          <p:cNvSpPr txBox="1">
            <a:spLocks noChangeArrowheads="1"/>
          </p:cNvSpPr>
          <p:nvPr/>
        </p:nvSpPr>
        <p:spPr bwMode="auto">
          <a:xfrm>
            <a:off x="5476875" y="2508025"/>
            <a:ext cx="3314700" cy="2414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buFont typeface="Wingdings" pitchFamily="2" charset="2"/>
              <a:buChar char="ü"/>
              <a:tabLst>
                <a:tab pos="171450" algn="l"/>
              </a:tabLst>
            </a:pPr>
            <a:r>
              <a:rPr lang="en-US" sz="1600" dirty="0">
                <a:latin typeface="+mj-lt"/>
              </a:rPr>
              <a:t> Set-Up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Char char="ü"/>
              <a:tabLst>
                <a:tab pos="171450" algn="l"/>
              </a:tabLst>
            </a:pPr>
            <a:r>
              <a:rPr lang="en-US" sz="1600" dirty="0">
                <a:latin typeface="+mj-lt"/>
              </a:rPr>
              <a:t> Labor Reporting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Char char="ü"/>
              <a:tabLst>
                <a:tab pos="171450" algn="l"/>
              </a:tabLst>
            </a:pPr>
            <a:r>
              <a:rPr lang="en-US" sz="1600" dirty="0">
                <a:latin typeface="+mj-lt"/>
              </a:rPr>
              <a:t> Subcontract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Char char="ü"/>
              <a:tabLst>
                <a:tab pos="171450" algn="l"/>
              </a:tabLst>
            </a:pPr>
            <a:r>
              <a:rPr lang="en-US" sz="1600" dirty="0">
                <a:latin typeface="+mj-lt"/>
              </a:rPr>
              <a:t> Post Accumulated Usage 	Variances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71450" algn="l"/>
              </a:tabLst>
            </a:pPr>
            <a:r>
              <a:rPr lang="en-US" sz="1600" b="1" dirty="0">
                <a:latin typeface="+mj-lt"/>
              </a:rPr>
              <a:t> Scrap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71450" algn="l"/>
              </a:tabLst>
            </a:pPr>
            <a:r>
              <a:rPr lang="en-US" sz="1600" dirty="0">
                <a:latin typeface="+mj-lt"/>
              </a:rPr>
              <a:t> Cumulative Order Close</a:t>
            </a:r>
          </a:p>
        </p:txBody>
      </p:sp>
      <p:sp>
        <p:nvSpPr>
          <p:cNvPr id="14" name="AutoShape 4"/>
          <p:cNvSpPr>
            <a:spLocks noChangeArrowheads="1"/>
          </p:cNvSpPr>
          <p:nvPr/>
        </p:nvSpPr>
        <p:spPr bwMode="auto">
          <a:xfrm>
            <a:off x="904728" y="2806025"/>
            <a:ext cx="1771650" cy="881063"/>
          </a:xfrm>
          <a:prstGeom prst="rightArrow">
            <a:avLst>
              <a:gd name="adj1" fmla="val 50000"/>
              <a:gd name="adj2" fmla="val 50270"/>
            </a:avLst>
          </a:prstGeom>
          <a:solidFill>
            <a:srgbClr val="5A87C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2847828" y="2768375"/>
            <a:ext cx="2305050" cy="973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square" anchor="ctr">
            <a:no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000" dirty="0"/>
              <a:t>Advanced Rep. Life Cycle</a:t>
            </a:r>
          </a:p>
        </p:txBody>
      </p:sp>
      <p:sp>
        <p:nvSpPr>
          <p:cNvPr id="16" name="Rectangle 7"/>
          <p:cNvSpPr>
            <a:spLocks noChangeArrowheads="1"/>
          </p:cNvSpPr>
          <p:nvPr/>
        </p:nvSpPr>
        <p:spPr bwMode="auto">
          <a:xfrm>
            <a:off x="2847828" y="1587275"/>
            <a:ext cx="2305050" cy="973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square" anchor="ctr"/>
          <a:lstStyle/>
          <a:p>
            <a:pPr eaLnBrk="0" hangingPunct="0">
              <a:spcBef>
                <a:spcPct val="50000"/>
              </a:spcBef>
            </a:pPr>
            <a:r>
              <a:rPr lang="en-US" sz="2000" dirty="0"/>
              <a:t>Introduction</a:t>
            </a:r>
          </a:p>
        </p:txBody>
      </p:sp>
      <p:sp>
        <p:nvSpPr>
          <p:cNvPr id="17" name="Rectangle 11"/>
          <p:cNvSpPr>
            <a:spLocks noChangeArrowheads="1"/>
          </p:cNvSpPr>
          <p:nvPr/>
        </p:nvSpPr>
        <p:spPr bwMode="auto">
          <a:xfrm>
            <a:off x="2847828" y="3987575"/>
            <a:ext cx="2305050" cy="973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square" anchor="ctr"/>
          <a:lstStyle/>
          <a:p>
            <a:pPr eaLnBrk="0" hangingPunct="0">
              <a:spcBef>
                <a:spcPct val="50000"/>
              </a:spcBef>
            </a:pPr>
            <a:r>
              <a:rPr lang="en-US" sz="2000" dirty="0"/>
              <a:t>Information Sources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 Reported by operation</a:t>
            </a:r>
          </a:p>
          <a:p>
            <a:r>
              <a:rPr lang="en-US" smtClean="0"/>
              <a:t> Valued at accumulated cost through that operation</a:t>
            </a:r>
          </a:p>
          <a:p>
            <a:r>
              <a:rPr lang="en-US" smtClean="0"/>
              <a:t> Calculates operation costs, if needed</a:t>
            </a:r>
          </a:p>
          <a:p>
            <a:r>
              <a:rPr lang="en-US" smtClean="0"/>
              <a:t> Supports alternate routing and BOM</a:t>
            </a:r>
          </a:p>
        </p:txBody>
      </p:sp>
      <p:sp>
        <p:nvSpPr>
          <p:cNvPr id="3789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Advanced Repetitive Scrap</a:t>
            </a:r>
          </a:p>
        </p:txBody>
      </p:sp>
      <p:sp>
        <p:nvSpPr>
          <p:cNvPr id="3789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PC-AR-350</a:t>
            </a:r>
            <a:endParaRPr lang="en-US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WIP Material Scrap Usage Variance</a:t>
            </a:r>
          </a:p>
        </p:txBody>
      </p:sp>
      <p:sp>
        <p:nvSpPr>
          <p:cNvPr id="3891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PC-AR-360</a:t>
            </a:r>
            <a:endParaRPr lang="en-US"/>
          </a:p>
        </p:txBody>
      </p:sp>
      <p:pic>
        <p:nvPicPr>
          <p:cNvPr id="38916" name="Picture 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6375" y="1931988"/>
            <a:ext cx="8705850" cy="11715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38917" name="Rectangle 5"/>
          <p:cNvSpPr>
            <a:spLocks noChangeArrowheads="1"/>
          </p:cNvSpPr>
          <p:nvPr/>
        </p:nvSpPr>
        <p:spPr bwMode="auto">
          <a:xfrm>
            <a:off x="5260975" y="2527300"/>
            <a:ext cx="2565400" cy="23812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62822" name="Rectangle 6"/>
          <p:cNvSpPr>
            <a:spLocks noChangeArrowheads="1"/>
          </p:cNvSpPr>
          <p:nvPr/>
        </p:nvSpPr>
        <p:spPr bwMode="auto">
          <a:xfrm>
            <a:off x="904876" y="3790949"/>
            <a:ext cx="6400800" cy="738664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l" eaLnBrk="0" hangingPunct="0">
              <a:defRPr/>
            </a:pPr>
            <a:r>
              <a:rPr lang="en-US" sz="1400" b="1" dirty="0"/>
              <a:t>Material Scrap Usage Variance </a:t>
            </a:r>
          </a:p>
          <a:p>
            <a:pPr algn="l" eaLnBrk="0" hangingPunct="0">
              <a:buFontTx/>
              <a:buChar char="•"/>
              <a:defRPr/>
            </a:pPr>
            <a:r>
              <a:rPr lang="en-US" sz="1400" b="1" dirty="0"/>
              <a:t> </a:t>
            </a:r>
            <a:r>
              <a:rPr lang="en-US" sz="1400" b="1" dirty="0">
                <a:solidFill>
                  <a:srgbClr val="FF0000"/>
                </a:solidFill>
              </a:rPr>
              <a:t>-</a:t>
            </a:r>
            <a:r>
              <a:rPr lang="en-US" sz="1400" b="1" dirty="0"/>
              <a:t>2.0 </a:t>
            </a:r>
            <a:r>
              <a:rPr lang="en-US" sz="1400" b="1" dirty="0">
                <a:solidFill>
                  <a:srgbClr val="FF0000"/>
                </a:solidFill>
              </a:rPr>
              <a:t>x</a:t>
            </a:r>
            <a:r>
              <a:rPr lang="en-US" sz="1400" b="1" dirty="0"/>
              <a:t> 058.25 = 116.50</a:t>
            </a:r>
          </a:p>
          <a:p>
            <a:pPr algn="l" eaLnBrk="0" hangingPunct="0">
              <a:defRPr/>
            </a:pPr>
            <a:r>
              <a:rPr lang="en-US" sz="1400" i="1" dirty="0"/>
              <a:t>Material Usage Variance =  Variance (Scrapped) Qty x Material Cost</a:t>
            </a:r>
            <a:endParaRPr lang="en-US" sz="1400" dirty="0"/>
          </a:p>
        </p:txBody>
      </p:sp>
      <p:sp>
        <p:nvSpPr>
          <p:cNvPr id="38919" name="Rectangle 8"/>
          <p:cNvSpPr>
            <a:spLocks noChangeArrowheads="1"/>
          </p:cNvSpPr>
          <p:nvPr/>
        </p:nvSpPr>
        <p:spPr bwMode="auto">
          <a:xfrm>
            <a:off x="2090738" y="4076700"/>
            <a:ext cx="192087" cy="16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8920" name="Text Box 9"/>
          <p:cNvSpPr txBox="1">
            <a:spLocks noChangeArrowheads="1"/>
          </p:cNvSpPr>
          <p:nvPr/>
        </p:nvSpPr>
        <p:spPr bwMode="auto">
          <a:xfrm>
            <a:off x="5703888" y="2447925"/>
            <a:ext cx="268287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r>
              <a:rPr lang="en-US" sz="1200" b="1">
                <a:solidFill>
                  <a:srgbClr val="FF0000"/>
                </a:solidFill>
                <a:latin typeface="Arial" charset="0"/>
              </a:rPr>
              <a:t>x</a:t>
            </a:r>
          </a:p>
        </p:txBody>
      </p:sp>
      <p:sp>
        <p:nvSpPr>
          <p:cNvPr id="38921" name="Text Box 10"/>
          <p:cNvSpPr txBox="1">
            <a:spLocks noChangeArrowheads="1"/>
          </p:cNvSpPr>
          <p:nvPr/>
        </p:nvSpPr>
        <p:spPr bwMode="auto">
          <a:xfrm>
            <a:off x="6710363" y="2468563"/>
            <a:ext cx="311304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r>
              <a:rPr lang="en-US" sz="1200" b="1" dirty="0">
                <a:solidFill>
                  <a:srgbClr val="FF0000"/>
                </a:solidFill>
              </a:rPr>
              <a:t>=</a:t>
            </a:r>
          </a:p>
        </p:txBody>
      </p:sp>
      <p:cxnSp>
        <p:nvCxnSpPr>
          <p:cNvPr id="38922" name="AutoShape 11"/>
          <p:cNvCxnSpPr>
            <a:cxnSpLocks noChangeShapeType="1"/>
            <a:stCxn id="162822" idx="3"/>
            <a:endCxn id="38917" idx="3"/>
          </p:cNvCxnSpPr>
          <p:nvPr/>
        </p:nvCxnSpPr>
        <p:spPr bwMode="auto">
          <a:xfrm flipV="1">
            <a:off x="7305676" y="2646363"/>
            <a:ext cx="520699" cy="1513918"/>
          </a:xfrm>
          <a:prstGeom prst="bentConnector3">
            <a:avLst>
              <a:gd name="adj1" fmla="val 143903"/>
            </a:avLst>
          </a:prstGeom>
          <a:noFill/>
          <a:ln w="28575">
            <a:solidFill>
              <a:srgbClr val="FF0000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Advanced Repetitive Topics</a:t>
            </a:r>
          </a:p>
        </p:txBody>
      </p:sp>
      <p:sp>
        <p:nvSpPr>
          <p:cNvPr id="39939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PC-AR-370</a:t>
            </a:r>
            <a:endParaRPr lang="en-US"/>
          </a:p>
        </p:txBody>
      </p:sp>
      <p:sp>
        <p:nvSpPr>
          <p:cNvPr id="39947" name="Text Box 12"/>
          <p:cNvSpPr txBox="1">
            <a:spLocks noChangeArrowheads="1"/>
          </p:cNvSpPr>
          <p:nvPr/>
        </p:nvSpPr>
        <p:spPr bwMode="auto">
          <a:xfrm>
            <a:off x="5476875" y="2508025"/>
            <a:ext cx="3276600" cy="2414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buFont typeface="Wingdings" pitchFamily="2" charset="2"/>
              <a:buChar char="ü"/>
              <a:tabLst>
                <a:tab pos="171450" algn="l"/>
              </a:tabLst>
            </a:pPr>
            <a:r>
              <a:rPr lang="en-US" sz="1600" dirty="0">
                <a:latin typeface="+mj-lt"/>
              </a:rPr>
              <a:t> Set-Up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Char char="ü"/>
              <a:tabLst>
                <a:tab pos="171450" algn="l"/>
              </a:tabLst>
            </a:pPr>
            <a:r>
              <a:rPr lang="en-US" sz="1600" dirty="0">
                <a:latin typeface="+mj-lt"/>
              </a:rPr>
              <a:t> Labor Reporting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Char char="ü"/>
              <a:tabLst>
                <a:tab pos="171450" algn="l"/>
              </a:tabLst>
            </a:pPr>
            <a:r>
              <a:rPr lang="en-US" sz="1600" dirty="0" smtClean="0">
                <a:latin typeface="+mj-lt"/>
              </a:rPr>
              <a:t> Subcontract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Char char="ü"/>
              <a:tabLst>
                <a:tab pos="171450" algn="l"/>
              </a:tabLst>
            </a:pPr>
            <a:r>
              <a:rPr lang="en-US" sz="1600" dirty="0" smtClean="0">
                <a:latin typeface="+mj-lt"/>
              </a:rPr>
              <a:t> </a:t>
            </a:r>
            <a:r>
              <a:rPr lang="en-US" sz="1600" dirty="0">
                <a:latin typeface="+mj-lt"/>
              </a:rPr>
              <a:t>Post Accumulated Usage 	Variances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Char char="ü"/>
              <a:tabLst>
                <a:tab pos="171450" algn="l"/>
              </a:tabLst>
            </a:pPr>
            <a:r>
              <a:rPr lang="en-US" sz="1600" dirty="0">
                <a:latin typeface="+mj-lt"/>
              </a:rPr>
              <a:t> </a:t>
            </a:r>
            <a:r>
              <a:rPr lang="en-US" sz="1600" dirty="0" smtClean="0">
                <a:latin typeface="+mj-lt"/>
              </a:rPr>
              <a:t>Scrap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71450" algn="l"/>
              </a:tabLst>
            </a:pPr>
            <a:r>
              <a:rPr lang="en-US" sz="1600" b="1" dirty="0" smtClean="0">
                <a:latin typeface="+mj-lt"/>
              </a:rPr>
              <a:t> Cumulative Order Close</a:t>
            </a:r>
            <a:endParaRPr lang="en-US" sz="1600" b="1" dirty="0">
              <a:latin typeface="+mj-lt"/>
            </a:endParaRPr>
          </a:p>
        </p:txBody>
      </p:sp>
      <p:sp>
        <p:nvSpPr>
          <p:cNvPr id="14" name="AutoShape 4"/>
          <p:cNvSpPr>
            <a:spLocks noChangeArrowheads="1"/>
          </p:cNvSpPr>
          <p:nvPr/>
        </p:nvSpPr>
        <p:spPr bwMode="auto">
          <a:xfrm>
            <a:off x="904728" y="2806025"/>
            <a:ext cx="1771650" cy="881063"/>
          </a:xfrm>
          <a:prstGeom prst="rightArrow">
            <a:avLst>
              <a:gd name="adj1" fmla="val 50000"/>
              <a:gd name="adj2" fmla="val 50270"/>
            </a:avLst>
          </a:prstGeom>
          <a:solidFill>
            <a:srgbClr val="5A87C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2847828" y="2768375"/>
            <a:ext cx="2305050" cy="973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square" anchor="ctr">
            <a:no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000" dirty="0"/>
              <a:t>Advanced Rep. Life Cycle</a:t>
            </a:r>
          </a:p>
        </p:txBody>
      </p:sp>
      <p:sp>
        <p:nvSpPr>
          <p:cNvPr id="16" name="Rectangle 7"/>
          <p:cNvSpPr>
            <a:spLocks noChangeArrowheads="1"/>
          </p:cNvSpPr>
          <p:nvPr/>
        </p:nvSpPr>
        <p:spPr bwMode="auto">
          <a:xfrm>
            <a:off x="2847828" y="1587275"/>
            <a:ext cx="2305050" cy="973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square" anchor="ctr"/>
          <a:lstStyle/>
          <a:p>
            <a:pPr eaLnBrk="0" hangingPunct="0">
              <a:spcBef>
                <a:spcPct val="50000"/>
              </a:spcBef>
            </a:pPr>
            <a:r>
              <a:rPr lang="en-US" sz="2000" dirty="0"/>
              <a:t>Introduction</a:t>
            </a:r>
          </a:p>
        </p:txBody>
      </p:sp>
      <p:sp>
        <p:nvSpPr>
          <p:cNvPr id="17" name="Rectangle 11"/>
          <p:cNvSpPr>
            <a:spLocks noChangeArrowheads="1"/>
          </p:cNvSpPr>
          <p:nvPr/>
        </p:nvSpPr>
        <p:spPr bwMode="auto">
          <a:xfrm>
            <a:off x="2847828" y="3987575"/>
            <a:ext cx="2305050" cy="973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square" anchor="ctr"/>
          <a:lstStyle/>
          <a:p>
            <a:pPr eaLnBrk="0" hangingPunct="0">
              <a:spcBef>
                <a:spcPct val="50000"/>
              </a:spcBef>
            </a:pPr>
            <a:r>
              <a:rPr lang="en-US" sz="2000" dirty="0"/>
              <a:t>Information Sources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1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Cumulative Order Close</a:t>
            </a:r>
          </a:p>
        </p:txBody>
      </p:sp>
      <p:sp>
        <p:nvSpPr>
          <p:cNvPr id="4096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PC-AR-380</a:t>
            </a:r>
            <a:endParaRPr lang="en-US"/>
          </a:p>
        </p:txBody>
      </p:sp>
      <p:pic>
        <p:nvPicPr>
          <p:cNvPr id="40970" name="Picture 19"/>
          <p:cNvPicPr>
            <a:picLocks noChangeAspect="1" noChangeArrowheads="1"/>
          </p:cNvPicPr>
          <p:nvPr/>
        </p:nvPicPr>
        <p:blipFill>
          <a:blip r:embed="rId2"/>
          <a:srcRect b="-1564"/>
          <a:stretch>
            <a:fillRect/>
          </a:stretch>
        </p:blipFill>
        <p:spPr bwMode="auto">
          <a:xfrm>
            <a:off x="1222375" y="1160350"/>
            <a:ext cx="6673850" cy="486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71" name="Rectangle 20"/>
          <p:cNvSpPr>
            <a:spLocks noChangeArrowheads="1"/>
          </p:cNvSpPr>
          <p:nvPr/>
        </p:nvSpPr>
        <p:spPr bwMode="auto">
          <a:xfrm>
            <a:off x="5122863" y="1761088"/>
            <a:ext cx="1524000" cy="642937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81924" name="Text Box 4"/>
          <p:cNvSpPr txBox="1">
            <a:spLocks noChangeArrowheads="1"/>
          </p:cNvSpPr>
          <p:nvPr/>
        </p:nvSpPr>
        <p:spPr bwMode="auto">
          <a:xfrm>
            <a:off x="7075488" y="1681713"/>
            <a:ext cx="1762125" cy="51752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defRPr/>
            </a:pPr>
            <a:r>
              <a:rPr lang="en-US" sz="1400" b="1" dirty="0"/>
              <a:t>End Effective</a:t>
            </a:r>
            <a:br>
              <a:rPr lang="en-US" sz="1400" b="1" dirty="0"/>
            </a:br>
            <a:r>
              <a:rPr lang="en-US" sz="1400" dirty="0"/>
              <a:t>Period-end date</a:t>
            </a:r>
            <a:endParaRPr lang="en-US" sz="1400" b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3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Advanced Repetitive vs. Work Orders</a:t>
            </a:r>
          </a:p>
        </p:txBody>
      </p:sp>
      <p:sp>
        <p:nvSpPr>
          <p:cNvPr id="512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PC-AR-030</a:t>
            </a:r>
            <a:endParaRPr lang="en-US"/>
          </a:p>
        </p:txBody>
      </p:sp>
      <p:sp>
        <p:nvSpPr>
          <p:cNvPr id="57347" name="Rectangle 1027"/>
          <p:cNvSpPr>
            <a:spLocks noChangeArrowheads="1"/>
          </p:cNvSpPr>
          <p:nvPr/>
        </p:nvSpPr>
        <p:spPr bwMode="auto">
          <a:xfrm>
            <a:off x="1389062" y="1238250"/>
            <a:ext cx="3749040" cy="201168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t"/>
          <a:lstStyle/>
          <a:p>
            <a:pPr algn="l">
              <a:defRPr/>
            </a:pPr>
            <a:r>
              <a:rPr lang="en-US" sz="2400" b="1" u="sng" dirty="0">
                <a:latin typeface="+mj-lt"/>
              </a:rPr>
              <a:t>Similarities</a:t>
            </a:r>
          </a:p>
          <a:p>
            <a:pPr algn="l">
              <a:buFont typeface="Arial" pitchFamily="34" charset="0"/>
              <a:buChar char="•"/>
              <a:defRPr/>
            </a:pPr>
            <a:r>
              <a:rPr lang="en-US" sz="2400" b="1" dirty="0">
                <a:latin typeface="+mj-lt"/>
              </a:rPr>
              <a:t> Work-order based</a:t>
            </a:r>
          </a:p>
          <a:p>
            <a:pPr algn="l">
              <a:buFont typeface="Arial" pitchFamily="34" charset="0"/>
              <a:buChar char="•"/>
              <a:defRPr/>
            </a:pPr>
            <a:r>
              <a:rPr lang="en-US" sz="2400" b="1" dirty="0">
                <a:latin typeface="+mj-lt"/>
              </a:rPr>
              <a:t> Variance calculations</a:t>
            </a:r>
          </a:p>
          <a:p>
            <a:pPr algn="l">
              <a:buFont typeface="Arial" pitchFamily="34" charset="0"/>
              <a:buChar char="•"/>
              <a:defRPr/>
            </a:pPr>
            <a:r>
              <a:rPr lang="en-US" sz="2400" b="1" dirty="0">
                <a:latin typeface="+mj-lt"/>
              </a:rPr>
              <a:t> Labor feedback</a:t>
            </a:r>
          </a:p>
          <a:p>
            <a:pPr algn="l">
              <a:buFont typeface="Arial" pitchFamily="34" charset="0"/>
              <a:buChar char="•"/>
              <a:defRPr/>
            </a:pPr>
            <a:r>
              <a:rPr lang="en-US" sz="2400" b="1" dirty="0">
                <a:latin typeface="+mj-lt"/>
              </a:rPr>
              <a:t> Accounting close</a:t>
            </a:r>
          </a:p>
        </p:txBody>
      </p:sp>
      <p:sp>
        <p:nvSpPr>
          <p:cNvPr id="57349" name="Rectangle 1029"/>
          <p:cNvSpPr>
            <a:spLocks noChangeArrowheads="1"/>
          </p:cNvSpPr>
          <p:nvPr/>
        </p:nvSpPr>
        <p:spPr bwMode="auto">
          <a:xfrm>
            <a:off x="4418012" y="2819400"/>
            <a:ext cx="4572000" cy="237744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t"/>
          <a:lstStyle/>
          <a:p>
            <a:pPr algn="l">
              <a:defRPr/>
            </a:pPr>
            <a:r>
              <a:rPr lang="en-US" sz="2400" b="1" u="sng" dirty="0">
                <a:latin typeface="+mj-lt"/>
              </a:rPr>
              <a:t>Differences</a:t>
            </a:r>
          </a:p>
          <a:p>
            <a:pPr algn="l">
              <a:buFont typeface="Arial" pitchFamily="34" charset="0"/>
              <a:buChar char="•"/>
              <a:defRPr/>
            </a:pPr>
            <a:r>
              <a:rPr lang="en-US" sz="2400" b="1" dirty="0">
                <a:latin typeface="+mj-lt"/>
              </a:rPr>
              <a:t> </a:t>
            </a:r>
            <a:r>
              <a:rPr lang="en-US" sz="2400" b="1" dirty="0" err="1">
                <a:latin typeface="+mj-lt"/>
              </a:rPr>
              <a:t>Backflush</a:t>
            </a:r>
            <a:r>
              <a:rPr lang="en-US" sz="2400" b="1" dirty="0">
                <a:latin typeface="+mj-lt"/>
              </a:rPr>
              <a:t> vs. issue</a:t>
            </a:r>
          </a:p>
          <a:p>
            <a:pPr algn="l">
              <a:buFont typeface="Arial" pitchFamily="34" charset="0"/>
              <a:buChar char="•"/>
              <a:defRPr/>
            </a:pPr>
            <a:r>
              <a:rPr lang="en-US" sz="2400" b="1" dirty="0">
                <a:latin typeface="+mj-lt"/>
              </a:rPr>
              <a:t> Milestone reporting</a:t>
            </a:r>
          </a:p>
          <a:p>
            <a:pPr algn="l">
              <a:buFont typeface="Arial" pitchFamily="34" charset="0"/>
              <a:buChar char="•"/>
              <a:defRPr/>
            </a:pPr>
            <a:r>
              <a:rPr lang="en-US" sz="2400" b="1" dirty="0">
                <a:latin typeface="+mj-lt"/>
              </a:rPr>
              <a:t> Scrap cost by operation</a:t>
            </a:r>
          </a:p>
          <a:p>
            <a:pPr algn="l">
              <a:buFont typeface="Arial" pitchFamily="34" charset="0"/>
              <a:buChar char="•"/>
              <a:defRPr/>
            </a:pPr>
            <a:r>
              <a:rPr lang="en-US" sz="2400" b="1" dirty="0">
                <a:latin typeface="+mj-lt"/>
              </a:rPr>
              <a:t> Cumulative order</a:t>
            </a:r>
          </a:p>
          <a:p>
            <a:pPr algn="l">
              <a:buFont typeface="Arial" pitchFamily="34" charset="0"/>
              <a:buChar char="•"/>
              <a:defRPr/>
            </a:pPr>
            <a:r>
              <a:rPr lang="en-US" sz="2400" b="1" dirty="0">
                <a:latin typeface="+mj-lt"/>
              </a:rPr>
              <a:t> Less paperwork</a:t>
            </a:r>
          </a:p>
        </p:txBody>
      </p:sp>
      <p:sp>
        <p:nvSpPr>
          <p:cNvPr id="5128" name="Text Box 1031"/>
          <p:cNvSpPr txBox="1">
            <a:spLocks noChangeArrowheads="1"/>
          </p:cNvSpPr>
          <p:nvPr/>
        </p:nvSpPr>
        <p:spPr bwMode="auto">
          <a:xfrm>
            <a:off x="904876" y="3419475"/>
            <a:ext cx="3257549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b="1" dirty="0">
                <a:latin typeface="+mj-lt"/>
              </a:rPr>
              <a:t> Advanced Repetitive </a:t>
            </a:r>
            <a:r>
              <a:rPr lang="en-US" sz="1600" b="1" dirty="0" smtClean="0">
                <a:latin typeface="+mj-lt"/>
              </a:rPr>
              <a:t>can accomplish </a:t>
            </a:r>
            <a:r>
              <a:rPr lang="en-US" sz="1600" b="1" dirty="0">
                <a:latin typeface="+mj-lt"/>
              </a:rPr>
              <a:t>all functions that </a:t>
            </a:r>
            <a:r>
              <a:rPr lang="en-US" sz="1600" b="1" dirty="0" smtClean="0">
                <a:latin typeface="+mj-lt"/>
              </a:rPr>
              <a:t>discrete </a:t>
            </a:r>
            <a:r>
              <a:rPr lang="en-US" sz="1600" b="1" dirty="0">
                <a:latin typeface="+mj-lt"/>
              </a:rPr>
              <a:t>work </a:t>
            </a:r>
            <a:r>
              <a:rPr lang="en-US" sz="1600" b="1" dirty="0" smtClean="0">
                <a:latin typeface="+mj-lt"/>
              </a:rPr>
              <a:t>orders do</a:t>
            </a:r>
            <a:r>
              <a:rPr lang="en-US" sz="1600" b="1" dirty="0">
                <a:latin typeface="+mj-lt"/>
              </a:rPr>
              <a:t>, but </a:t>
            </a:r>
            <a:r>
              <a:rPr lang="en-US" sz="1600" b="1" dirty="0" smtClean="0">
                <a:latin typeface="+mj-lt"/>
              </a:rPr>
              <a:t>with less </a:t>
            </a:r>
            <a:r>
              <a:rPr lang="en-US" sz="1600" b="1" dirty="0">
                <a:latin typeface="+mj-lt"/>
              </a:rPr>
              <a:t>paperwork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b="1" dirty="0">
                <a:latin typeface="+mj-lt"/>
              </a:rPr>
              <a:t> Reporting is done by </a:t>
            </a:r>
            <a:r>
              <a:rPr lang="en-US" sz="1600" b="1" dirty="0" smtClean="0">
                <a:latin typeface="+mj-lt"/>
              </a:rPr>
              <a:t>referencing item </a:t>
            </a:r>
            <a:r>
              <a:rPr lang="en-US" sz="1600" b="1" dirty="0">
                <a:latin typeface="+mj-lt"/>
              </a:rPr>
              <a:t>number, not work </a:t>
            </a:r>
            <a:r>
              <a:rPr lang="en-US" sz="1600" b="1" dirty="0" smtClean="0">
                <a:latin typeface="+mj-lt"/>
              </a:rPr>
              <a:t>order number</a:t>
            </a:r>
            <a:endParaRPr lang="en-US" sz="1600" b="1" dirty="0">
              <a:latin typeface="+mj-lt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1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WIP Transfer</a:t>
            </a:r>
          </a:p>
        </p:txBody>
      </p:sp>
      <p:sp>
        <p:nvSpPr>
          <p:cNvPr id="41987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PC-AR-390</a:t>
            </a:r>
            <a:endParaRPr lang="en-US"/>
          </a:p>
        </p:txBody>
      </p:sp>
      <p:sp>
        <p:nvSpPr>
          <p:cNvPr id="41988" name="Line 3"/>
          <p:cNvSpPr>
            <a:spLocks noChangeShapeType="1"/>
          </p:cNvSpPr>
          <p:nvPr/>
        </p:nvSpPr>
        <p:spPr bwMode="auto">
          <a:xfrm>
            <a:off x="4564063" y="2737125"/>
            <a:ext cx="0" cy="21463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41989" name="Text Box 4"/>
          <p:cNvSpPr txBox="1">
            <a:spLocks noChangeArrowheads="1"/>
          </p:cNvSpPr>
          <p:nvPr/>
        </p:nvSpPr>
        <p:spPr bwMode="auto">
          <a:xfrm>
            <a:off x="1633538" y="2914925"/>
            <a:ext cx="29273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400" b="1" dirty="0">
                <a:latin typeface="+mj-lt"/>
              </a:rPr>
              <a:t>Period 11/01/00 - 11/30/00</a:t>
            </a:r>
          </a:p>
        </p:txBody>
      </p:sp>
      <p:sp>
        <p:nvSpPr>
          <p:cNvPr id="41990" name="Text Box 5"/>
          <p:cNvSpPr txBox="1">
            <a:spLocks noChangeArrowheads="1"/>
          </p:cNvSpPr>
          <p:nvPr/>
        </p:nvSpPr>
        <p:spPr bwMode="auto">
          <a:xfrm>
            <a:off x="4570413" y="2914925"/>
            <a:ext cx="29273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400" b="1" dirty="0">
                <a:latin typeface="+mj-lt"/>
              </a:rPr>
              <a:t>Period 12/01/00 - 12/31/00</a:t>
            </a:r>
          </a:p>
        </p:txBody>
      </p:sp>
      <p:sp>
        <p:nvSpPr>
          <p:cNvPr id="41991" name="Text Box 6"/>
          <p:cNvSpPr txBox="1">
            <a:spLocks noChangeArrowheads="1"/>
          </p:cNvSpPr>
          <p:nvPr/>
        </p:nvSpPr>
        <p:spPr bwMode="auto">
          <a:xfrm>
            <a:off x="1344613" y="3422925"/>
            <a:ext cx="157480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400" b="1" dirty="0">
                <a:latin typeface="+mj-lt"/>
              </a:rPr>
              <a:t>Op 10</a:t>
            </a:r>
            <a:br>
              <a:rPr lang="en-US" sz="1400" b="1" dirty="0">
                <a:latin typeface="+mj-lt"/>
              </a:rPr>
            </a:br>
            <a:r>
              <a:rPr lang="en-US" sz="1400" b="1" dirty="0">
                <a:latin typeface="+mj-lt"/>
              </a:rPr>
              <a:t>Process 5,000</a:t>
            </a:r>
            <a:br>
              <a:rPr lang="en-US" sz="1400" b="1" dirty="0">
                <a:latin typeface="+mj-lt"/>
              </a:rPr>
            </a:br>
            <a:r>
              <a:rPr lang="en-US" sz="1400" b="1" dirty="0" err="1">
                <a:latin typeface="+mj-lt"/>
              </a:rPr>
              <a:t>Eff</a:t>
            </a:r>
            <a:r>
              <a:rPr lang="en-US" sz="1400" b="1" dirty="0">
                <a:latin typeface="+mj-lt"/>
              </a:rPr>
              <a:t> = 11/30/10</a:t>
            </a:r>
          </a:p>
        </p:txBody>
      </p:sp>
      <p:sp>
        <p:nvSpPr>
          <p:cNvPr id="41992" name="Text Box 7"/>
          <p:cNvSpPr txBox="1">
            <a:spLocks noChangeArrowheads="1"/>
          </p:cNvSpPr>
          <p:nvPr/>
        </p:nvSpPr>
        <p:spPr bwMode="auto">
          <a:xfrm>
            <a:off x="4870450" y="3422925"/>
            <a:ext cx="2032000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400" b="1" dirty="0">
                <a:latin typeface="+mj-lt"/>
              </a:rPr>
              <a:t>Op 20</a:t>
            </a:r>
            <a:br>
              <a:rPr lang="en-US" sz="1400" b="1" dirty="0">
                <a:latin typeface="+mj-lt"/>
              </a:rPr>
            </a:br>
            <a:r>
              <a:rPr lang="en-US" sz="1400" b="1" dirty="0">
                <a:latin typeface="+mj-lt"/>
              </a:rPr>
              <a:t>Process 2,000</a:t>
            </a:r>
            <a:br>
              <a:rPr lang="en-US" sz="1400" b="1" dirty="0">
                <a:latin typeface="+mj-lt"/>
              </a:rPr>
            </a:br>
            <a:r>
              <a:rPr lang="en-US" sz="1400" b="1" dirty="0" err="1">
                <a:latin typeface="+mj-lt"/>
              </a:rPr>
              <a:t>Eff</a:t>
            </a:r>
            <a:r>
              <a:rPr lang="en-US" sz="1400" b="1" dirty="0">
                <a:latin typeface="+mj-lt"/>
              </a:rPr>
              <a:t> = 12/01/10</a:t>
            </a:r>
            <a:br>
              <a:rPr lang="en-US" sz="1400" b="1" dirty="0">
                <a:latin typeface="+mj-lt"/>
              </a:rPr>
            </a:br>
            <a:r>
              <a:rPr lang="en-US" sz="1200" dirty="0">
                <a:latin typeface="+mj-lt"/>
              </a:rPr>
              <a:t>Input Queue 2,000</a:t>
            </a:r>
            <a:br>
              <a:rPr lang="en-US" sz="1200" dirty="0">
                <a:latin typeface="+mj-lt"/>
              </a:rPr>
            </a:br>
            <a:r>
              <a:rPr lang="en-US" sz="1200" dirty="0">
                <a:latin typeface="+mj-lt"/>
              </a:rPr>
              <a:t>Output Queue 5,000</a:t>
            </a:r>
          </a:p>
        </p:txBody>
      </p:sp>
      <p:sp>
        <p:nvSpPr>
          <p:cNvPr id="41993" name="Text Box 8"/>
          <p:cNvSpPr txBox="1">
            <a:spLocks noChangeArrowheads="1"/>
          </p:cNvSpPr>
          <p:nvPr/>
        </p:nvSpPr>
        <p:spPr bwMode="auto">
          <a:xfrm>
            <a:off x="1549400" y="1213125"/>
            <a:ext cx="6032500" cy="13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</a:tabLst>
            </a:pPr>
            <a:r>
              <a:rPr lang="en-US" sz="1600" b="1" dirty="0">
                <a:latin typeface="+mj-lt"/>
              </a:rPr>
              <a:t>Example:</a:t>
            </a:r>
            <a:br>
              <a:rPr lang="en-US" sz="1600" b="1" dirty="0">
                <a:latin typeface="+mj-lt"/>
              </a:rPr>
            </a:br>
            <a:r>
              <a:rPr lang="en-US" sz="1400" b="1" dirty="0">
                <a:latin typeface="+mj-lt"/>
              </a:rPr>
              <a:t>To produce item 50010, it requires three operations: </a:t>
            </a:r>
            <a:br>
              <a:rPr lang="en-US" sz="1400" b="1" dirty="0">
                <a:latin typeface="+mj-lt"/>
              </a:rPr>
            </a:br>
            <a:r>
              <a:rPr lang="en-US" sz="1400" b="1" dirty="0">
                <a:latin typeface="+mj-lt"/>
              </a:rPr>
              <a:t>Op 10, 15 and Op 20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400" b="1" dirty="0">
                <a:latin typeface="+mj-lt"/>
              </a:rPr>
              <a:t> Op 10 is completed and Op 20 is started in one period; </a:t>
            </a:r>
            <a:br>
              <a:rPr lang="en-US" sz="1400" b="1" dirty="0">
                <a:latin typeface="+mj-lt"/>
              </a:rPr>
            </a:br>
            <a:r>
              <a:rPr lang="en-US" sz="1400" b="1" dirty="0">
                <a:latin typeface="+mj-lt"/>
              </a:rPr>
              <a:t>	Op 20 is continued into the next period</a:t>
            </a:r>
          </a:p>
        </p:txBody>
      </p:sp>
      <p:sp>
        <p:nvSpPr>
          <p:cNvPr id="41994" name="Text Box 9"/>
          <p:cNvSpPr txBox="1">
            <a:spLocks noChangeArrowheads="1"/>
          </p:cNvSpPr>
          <p:nvPr/>
        </p:nvSpPr>
        <p:spPr bwMode="auto">
          <a:xfrm>
            <a:off x="928688" y="4543700"/>
            <a:ext cx="34067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200" b="1" dirty="0">
                <a:latin typeface="+mj-lt"/>
              </a:rPr>
              <a:t>CR: WIP</a:t>
            </a:r>
            <a:br>
              <a:rPr lang="en-US" sz="1200" b="1" dirty="0">
                <a:latin typeface="+mj-lt"/>
              </a:rPr>
            </a:br>
            <a:r>
              <a:rPr lang="en-US" sz="1200" b="1" dirty="0">
                <a:latin typeface="+mj-lt"/>
              </a:rPr>
              <a:t>DR: Transfer Price </a:t>
            </a:r>
            <a:r>
              <a:rPr lang="en-US" sz="1200" b="1" dirty="0" err="1">
                <a:latin typeface="+mj-lt"/>
              </a:rPr>
              <a:t>Var</a:t>
            </a:r>
            <a:endParaRPr lang="en-US" sz="1200" b="1" dirty="0">
              <a:latin typeface="+mj-lt"/>
            </a:endParaRPr>
          </a:p>
        </p:txBody>
      </p:sp>
      <p:sp>
        <p:nvSpPr>
          <p:cNvPr id="41995" name="Text Box 10"/>
          <p:cNvSpPr txBox="1">
            <a:spLocks noChangeArrowheads="1"/>
          </p:cNvSpPr>
          <p:nvPr/>
        </p:nvSpPr>
        <p:spPr bwMode="auto">
          <a:xfrm>
            <a:off x="4786313" y="4543700"/>
            <a:ext cx="34163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200" b="1" dirty="0">
                <a:latin typeface="+mj-lt"/>
              </a:rPr>
              <a:t>CR: Transfer Price </a:t>
            </a:r>
            <a:r>
              <a:rPr lang="en-US" sz="1200" b="1" dirty="0" err="1">
                <a:latin typeface="+mj-lt"/>
              </a:rPr>
              <a:t>Var</a:t>
            </a:r>
            <a:r>
              <a:rPr lang="en-US" sz="1200" b="1" dirty="0">
                <a:latin typeface="+mj-lt"/>
              </a:rPr>
              <a:t/>
            </a:r>
            <a:br>
              <a:rPr lang="en-US" sz="1200" b="1" dirty="0">
                <a:latin typeface="+mj-lt"/>
              </a:rPr>
            </a:br>
            <a:r>
              <a:rPr lang="en-US" sz="1200" b="1" dirty="0">
                <a:latin typeface="+mj-lt"/>
              </a:rPr>
              <a:t>DR: WIP</a:t>
            </a:r>
          </a:p>
        </p:txBody>
      </p:sp>
      <p:sp>
        <p:nvSpPr>
          <p:cNvPr id="41996" name="Line 11"/>
          <p:cNvSpPr>
            <a:spLocks noChangeShapeType="1"/>
          </p:cNvSpPr>
          <p:nvPr/>
        </p:nvSpPr>
        <p:spPr bwMode="auto">
          <a:xfrm>
            <a:off x="1490663" y="3302275"/>
            <a:ext cx="5511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41997" name="AutoShape 12"/>
          <p:cNvSpPr>
            <a:spLocks noChangeArrowheads="1"/>
          </p:cNvSpPr>
          <p:nvPr/>
        </p:nvSpPr>
        <p:spPr bwMode="auto">
          <a:xfrm>
            <a:off x="3963988" y="5007250"/>
            <a:ext cx="1206500" cy="469900"/>
          </a:xfrm>
          <a:prstGeom prst="curvedUpArrow">
            <a:avLst>
              <a:gd name="adj1" fmla="val 51351"/>
              <a:gd name="adj2" fmla="val 102703"/>
              <a:gd name="adj3" fmla="val 33333"/>
            </a:avLst>
          </a:prstGeom>
          <a:solidFill>
            <a:srgbClr val="FF3300"/>
          </a:solidFill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41998" name="Text Box 13"/>
          <p:cNvSpPr txBox="1">
            <a:spLocks noChangeArrowheads="1"/>
          </p:cNvSpPr>
          <p:nvPr/>
        </p:nvSpPr>
        <p:spPr bwMode="auto">
          <a:xfrm>
            <a:off x="3494088" y="5502550"/>
            <a:ext cx="2133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600" b="1">
                <a:latin typeface="+mj-lt"/>
              </a:rPr>
              <a:t>WIP Transfer</a:t>
            </a:r>
          </a:p>
        </p:txBody>
      </p:sp>
      <p:sp>
        <p:nvSpPr>
          <p:cNvPr id="41999" name="Text Box 15"/>
          <p:cNvSpPr txBox="1">
            <a:spLocks noChangeArrowheads="1"/>
          </p:cNvSpPr>
          <p:nvPr/>
        </p:nvSpPr>
        <p:spPr bwMode="auto">
          <a:xfrm>
            <a:off x="2830513" y="3422925"/>
            <a:ext cx="1730375" cy="110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400" b="1" dirty="0">
                <a:latin typeface="+mj-lt"/>
              </a:rPr>
              <a:t>Op 20</a:t>
            </a:r>
            <a:br>
              <a:rPr lang="en-US" sz="1400" b="1" dirty="0">
                <a:latin typeface="+mj-lt"/>
              </a:rPr>
            </a:br>
            <a:r>
              <a:rPr lang="en-US" sz="1400" b="1" dirty="0">
                <a:latin typeface="+mj-lt"/>
              </a:rPr>
              <a:t>Process 3,000</a:t>
            </a:r>
            <a:r>
              <a:rPr lang="en-US" sz="1200" dirty="0">
                <a:latin typeface="+mj-lt"/>
              </a:rPr>
              <a:t/>
            </a:r>
            <a:br>
              <a:rPr lang="en-US" sz="1200" dirty="0">
                <a:latin typeface="+mj-lt"/>
              </a:rPr>
            </a:br>
            <a:r>
              <a:rPr lang="en-US" sz="1400" b="1" dirty="0" err="1">
                <a:latin typeface="+mj-lt"/>
              </a:rPr>
              <a:t>Eff</a:t>
            </a:r>
            <a:r>
              <a:rPr lang="en-US" sz="1400" b="1" dirty="0">
                <a:latin typeface="+mj-lt"/>
              </a:rPr>
              <a:t> = 11/30/10</a:t>
            </a:r>
            <a:br>
              <a:rPr lang="en-US" sz="1400" b="1" dirty="0">
                <a:latin typeface="+mj-lt"/>
              </a:rPr>
            </a:br>
            <a:r>
              <a:rPr lang="en-US" sz="1200" dirty="0">
                <a:latin typeface="+mj-lt"/>
              </a:rPr>
              <a:t>Input Queue 5,000</a:t>
            </a:r>
            <a:br>
              <a:rPr lang="en-US" sz="1200" dirty="0">
                <a:latin typeface="+mj-lt"/>
              </a:rPr>
            </a:br>
            <a:r>
              <a:rPr lang="en-US" sz="1200" dirty="0">
                <a:latin typeface="+mj-lt"/>
              </a:rPr>
              <a:t>Output Queue 3,000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Transfer WIP</a:t>
            </a:r>
          </a:p>
        </p:txBody>
      </p:sp>
      <p:sp>
        <p:nvSpPr>
          <p:cNvPr id="43011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PC-AR-400</a:t>
            </a:r>
            <a:endParaRPr lang="en-US"/>
          </a:p>
        </p:txBody>
      </p:sp>
      <p:sp>
        <p:nvSpPr>
          <p:cNvPr id="43012" name="Text Box 13"/>
          <p:cNvSpPr txBox="1">
            <a:spLocks noChangeArrowheads="1"/>
          </p:cNvSpPr>
          <p:nvPr/>
        </p:nvSpPr>
        <p:spPr bwMode="auto">
          <a:xfrm>
            <a:off x="447675" y="2251075"/>
            <a:ext cx="8064500" cy="8463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400" b="1" dirty="0">
                <a:latin typeface="+mj-lt"/>
              </a:rPr>
              <a:t>Close: </a:t>
            </a:r>
            <a:r>
              <a:rPr lang="en-US" sz="1400" dirty="0">
                <a:latin typeface="+mj-lt"/>
              </a:rPr>
              <a:t>The system reports value of WIP queue inventory to WIP transfer acct 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1400" b="1" dirty="0">
                <a:latin typeface="+mj-lt"/>
              </a:rPr>
              <a:t>Transfer: </a:t>
            </a:r>
            <a:r>
              <a:rPr lang="en-US" sz="1400" dirty="0">
                <a:latin typeface="+mj-lt"/>
              </a:rPr>
              <a:t>The system reinstates WIP value by debiting new cum order WIP account and crediting old cum order transfer account</a:t>
            </a:r>
            <a:endParaRPr lang="en-US" sz="1800" dirty="0">
              <a:latin typeface="+mj-lt"/>
            </a:endParaRPr>
          </a:p>
        </p:txBody>
      </p:sp>
      <p:sp>
        <p:nvSpPr>
          <p:cNvPr id="43013" name="Text Box 59"/>
          <p:cNvSpPr txBox="1">
            <a:spLocks noChangeArrowheads="1"/>
          </p:cNvSpPr>
          <p:nvPr/>
        </p:nvSpPr>
        <p:spPr bwMode="auto">
          <a:xfrm>
            <a:off x="447675" y="4949825"/>
            <a:ext cx="7235825" cy="106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400" dirty="0">
                <a:latin typeface="+mj-lt"/>
              </a:rPr>
              <a:t>The new order carries the WIP value from the previous period.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1400" dirty="0">
                <a:latin typeface="+mj-lt"/>
              </a:rPr>
              <a:t>System knows this is a continuation of an order from one period to another because the order in the new period has the same item number, site and production line.</a:t>
            </a:r>
            <a:endParaRPr lang="en-US" sz="1800" dirty="0">
              <a:latin typeface="+mj-lt"/>
            </a:endParaRPr>
          </a:p>
        </p:txBody>
      </p:sp>
      <p:sp>
        <p:nvSpPr>
          <p:cNvPr id="43014" name="Rectangle 61"/>
          <p:cNvSpPr>
            <a:spLocks noChangeArrowheads="1"/>
          </p:cNvSpPr>
          <p:nvPr/>
        </p:nvSpPr>
        <p:spPr bwMode="auto">
          <a:xfrm>
            <a:off x="447675" y="3021013"/>
            <a:ext cx="5168403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>
            <a:spAutoFit/>
          </a:bodyPr>
          <a:lstStyle/>
          <a:p>
            <a:pPr algn="l" eaLnBrk="0" hangingPunct="0"/>
            <a:r>
              <a:rPr lang="en-US" sz="1400" dirty="0">
                <a:latin typeface="+mj-lt"/>
              </a:rPr>
              <a:t>WIP Transfer on the Cum Order Close Report: New Period </a:t>
            </a:r>
          </a:p>
        </p:txBody>
      </p:sp>
      <p:pic>
        <p:nvPicPr>
          <p:cNvPr id="43015" name="Picture 6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2813" y="952500"/>
            <a:ext cx="6762750" cy="1276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43016" name="Picture 6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12813" y="3424238"/>
            <a:ext cx="7410450" cy="1514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WIP Valuation Report</a:t>
            </a:r>
          </a:p>
        </p:txBody>
      </p:sp>
      <p:sp>
        <p:nvSpPr>
          <p:cNvPr id="4403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PC-AR-410</a:t>
            </a:r>
            <a:endParaRPr lang="en-US"/>
          </a:p>
        </p:txBody>
      </p:sp>
      <p:grpSp>
        <p:nvGrpSpPr>
          <p:cNvPr id="9" name="Group 8"/>
          <p:cNvGrpSpPr/>
          <p:nvPr/>
        </p:nvGrpSpPr>
        <p:grpSpPr>
          <a:xfrm>
            <a:off x="184813" y="1330075"/>
            <a:ext cx="8786812" cy="4251325"/>
            <a:chOff x="184813" y="1330075"/>
            <a:chExt cx="8786812" cy="4251325"/>
          </a:xfrm>
        </p:grpSpPr>
        <p:pic>
          <p:nvPicPr>
            <p:cNvPr id="44036" name="Picture 1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89575" y="3400175"/>
              <a:ext cx="8782050" cy="21812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44037" name="Picture 13"/>
            <p:cNvPicPr>
              <a:picLocks noChangeAspect="1" noChangeArrowheads="1"/>
            </p:cNvPicPr>
            <p:nvPr/>
          </p:nvPicPr>
          <p:blipFill>
            <a:blip r:embed="rId3"/>
            <a:srcRect b="8815"/>
            <a:stretch>
              <a:fillRect/>
            </a:stretch>
          </p:blipFill>
          <p:spPr bwMode="auto">
            <a:xfrm>
              <a:off x="184813" y="1330075"/>
              <a:ext cx="8772525" cy="21018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4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Cumulative Order Accounting Close</a:t>
            </a:r>
            <a:r>
              <a:rPr lang="en-US" sz="2200" dirty="0" smtClean="0"/>
              <a:t> – GL Effect</a:t>
            </a:r>
            <a:endParaRPr lang="en-US" dirty="0" smtClean="0"/>
          </a:p>
        </p:txBody>
      </p:sp>
      <p:sp>
        <p:nvSpPr>
          <p:cNvPr id="45059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PC-AR-420</a:t>
            </a:r>
            <a:endParaRPr lang="en-US"/>
          </a:p>
        </p:txBody>
      </p:sp>
      <p:sp>
        <p:nvSpPr>
          <p:cNvPr id="45060" name="Text Box 3"/>
          <p:cNvSpPr txBox="1">
            <a:spLocks noChangeArrowheads="1"/>
          </p:cNvSpPr>
          <p:nvPr/>
        </p:nvSpPr>
        <p:spPr bwMode="auto">
          <a:xfrm>
            <a:off x="1000125" y="1282700"/>
            <a:ext cx="7134225" cy="385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228600" algn="l"/>
                <a:tab pos="571500" algn="l"/>
              </a:tabLst>
            </a:pPr>
            <a:r>
              <a:rPr lang="en-US" sz="1800" b="1" dirty="0">
                <a:latin typeface="+mj-lt"/>
              </a:rPr>
              <a:t> </a:t>
            </a:r>
            <a:r>
              <a:rPr lang="en-US" sz="1800" b="1" u="sng" dirty="0">
                <a:latin typeface="+mj-lt"/>
              </a:rPr>
              <a:t>Closing the cum order</a:t>
            </a:r>
            <a:r>
              <a:rPr lang="en-US" sz="1600" b="1" dirty="0">
                <a:latin typeface="+mj-lt"/>
              </a:rPr>
              <a:t>			</a:t>
            </a:r>
            <a:r>
              <a:rPr lang="en-US" sz="1800" b="1" u="sng" dirty="0">
                <a:latin typeface="+mj-lt"/>
              </a:rPr>
              <a:t>GL Trans Type</a:t>
            </a:r>
            <a:endParaRPr lang="en-US" sz="1600" b="1" dirty="0">
              <a:latin typeface="+mj-lt"/>
            </a:endParaRPr>
          </a:p>
          <a:p>
            <a:pPr algn="l" eaLnBrk="0" hangingPunct="0">
              <a:spcBef>
                <a:spcPct val="50000"/>
              </a:spcBef>
              <a:tabLst>
                <a:tab pos="228600" algn="l"/>
                <a:tab pos="571500" algn="l"/>
              </a:tabLst>
            </a:pPr>
            <a:r>
              <a:rPr lang="en-US" sz="1800" b="1" dirty="0">
                <a:latin typeface="+mj-lt"/>
              </a:rPr>
              <a:t>		</a:t>
            </a:r>
            <a:r>
              <a:rPr lang="en-US" sz="1600" b="1" dirty="0">
                <a:latin typeface="+mj-lt"/>
              </a:rPr>
              <a:t>DR Scrap					WO</a:t>
            </a:r>
            <a:br>
              <a:rPr lang="en-US" sz="1600" b="1" dirty="0">
                <a:latin typeface="+mj-lt"/>
              </a:rPr>
            </a:br>
            <a:r>
              <a:rPr lang="en-US" sz="1600" b="1" dirty="0">
                <a:latin typeface="+mj-lt"/>
              </a:rPr>
              <a:t>		CR WIP</a:t>
            </a:r>
          </a:p>
          <a:p>
            <a:pPr algn="l" eaLnBrk="0" hangingPunct="0">
              <a:spcBef>
                <a:spcPct val="50000"/>
              </a:spcBef>
              <a:tabLst>
                <a:tab pos="228600" algn="l"/>
                <a:tab pos="571500" algn="l"/>
              </a:tabLst>
            </a:pPr>
            <a:r>
              <a:rPr lang="en-US" sz="1800" b="1" dirty="0">
                <a:latin typeface="+mj-lt"/>
              </a:rPr>
              <a:t> </a:t>
            </a:r>
            <a:r>
              <a:rPr lang="en-US" sz="1800" b="1" u="sng" dirty="0">
                <a:latin typeface="+mj-lt"/>
              </a:rPr>
              <a:t>Transferring WIP Queue balances to new cum order</a:t>
            </a:r>
            <a:endParaRPr lang="en-US" sz="1800" b="1" dirty="0">
              <a:latin typeface="+mj-lt"/>
            </a:endParaRPr>
          </a:p>
          <a:p>
            <a:pPr algn="l" eaLnBrk="0" hangingPunct="0">
              <a:spcBef>
                <a:spcPct val="50000"/>
              </a:spcBef>
              <a:tabLst>
                <a:tab pos="228600" algn="l"/>
                <a:tab pos="571500" algn="l"/>
              </a:tabLst>
            </a:pPr>
            <a:r>
              <a:rPr lang="en-US" sz="1800" b="1" dirty="0">
                <a:latin typeface="+mj-lt"/>
              </a:rPr>
              <a:t>		</a:t>
            </a:r>
            <a:r>
              <a:rPr lang="en-US" sz="1600" b="1" dirty="0">
                <a:latin typeface="+mj-lt"/>
              </a:rPr>
              <a:t>DR WIP					WO</a:t>
            </a:r>
            <a:br>
              <a:rPr lang="en-US" sz="1600" b="1" dirty="0">
                <a:latin typeface="+mj-lt"/>
              </a:rPr>
            </a:br>
            <a:r>
              <a:rPr lang="en-US" sz="1600" b="1" dirty="0">
                <a:latin typeface="+mj-lt"/>
              </a:rPr>
              <a:t>		CR WIP Transfer Acct (specified in 18.22.24)</a:t>
            </a:r>
          </a:p>
          <a:p>
            <a:pPr algn="l" eaLnBrk="0" hangingPunct="0">
              <a:spcBef>
                <a:spcPct val="50000"/>
              </a:spcBef>
              <a:tabLst>
                <a:tab pos="228600" algn="l"/>
                <a:tab pos="571500" algn="l"/>
              </a:tabLst>
            </a:pPr>
            <a:r>
              <a:rPr lang="en-US" sz="1600" b="1" dirty="0">
                <a:latin typeface="+mj-lt"/>
              </a:rPr>
              <a:t>		DR WIP Transfer Acct (specified in 18.22.24)</a:t>
            </a:r>
            <a:br>
              <a:rPr lang="en-US" sz="1600" b="1" dirty="0">
                <a:latin typeface="+mj-lt"/>
              </a:rPr>
            </a:br>
            <a:r>
              <a:rPr lang="en-US" sz="1600" b="1" dirty="0">
                <a:latin typeface="+mj-lt"/>
              </a:rPr>
              <a:t>		CR Method Variance**</a:t>
            </a:r>
            <a:endParaRPr lang="en-US" sz="1800" b="1" dirty="0">
              <a:latin typeface="+mj-lt"/>
            </a:endParaRPr>
          </a:p>
          <a:p>
            <a:pPr algn="l" eaLnBrk="0" hangingPunct="0">
              <a:spcBef>
                <a:spcPct val="50000"/>
              </a:spcBef>
              <a:tabLst>
                <a:tab pos="228600" algn="l"/>
                <a:tab pos="571500" algn="l"/>
              </a:tabLst>
            </a:pPr>
            <a:r>
              <a:rPr lang="en-US" sz="1800" b="1" dirty="0">
                <a:latin typeface="+mj-lt"/>
              </a:rPr>
              <a:t>** </a:t>
            </a:r>
            <a:r>
              <a:rPr lang="en-US" sz="1600" b="1" dirty="0">
                <a:latin typeface="+mj-lt"/>
              </a:rPr>
              <a:t>Method Change Variance can occur as a result of engineering 	changes (routing, structure or labor rate changes) that cause 	cumulative order operation costs to change between two 	successive cumulative orders</a:t>
            </a:r>
          </a:p>
        </p:txBody>
      </p:sp>
      <p:sp>
        <p:nvSpPr>
          <p:cNvPr id="45061" name="Text Box 5"/>
          <p:cNvSpPr txBox="1">
            <a:spLocks noChangeArrowheads="1"/>
          </p:cNvSpPr>
          <p:nvPr/>
        </p:nvSpPr>
        <p:spPr bwMode="auto">
          <a:xfrm>
            <a:off x="1112838" y="3792538"/>
            <a:ext cx="609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600" b="1">
                <a:latin typeface="+mj-lt"/>
              </a:rPr>
              <a:t>*</a:t>
            </a:r>
          </a:p>
        </p:txBody>
      </p:sp>
      <p:sp>
        <p:nvSpPr>
          <p:cNvPr id="45062" name="Text Box 6"/>
          <p:cNvSpPr txBox="1">
            <a:spLocks noChangeArrowheads="1"/>
          </p:cNvSpPr>
          <p:nvPr/>
        </p:nvSpPr>
        <p:spPr bwMode="auto">
          <a:xfrm>
            <a:off x="787400" y="5392738"/>
            <a:ext cx="609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600" b="1">
                <a:latin typeface="+mj-lt"/>
              </a:rPr>
              <a:t>*</a:t>
            </a:r>
          </a:p>
        </p:txBody>
      </p:sp>
      <p:sp>
        <p:nvSpPr>
          <p:cNvPr id="45063" name="Text Box 7"/>
          <p:cNvSpPr txBox="1">
            <a:spLocks noChangeArrowheads="1"/>
          </p:cNvSpPr>
          <p:nvPr/>
        </p:nvSpPr>
        <p:spPr bwMode="auto">
          <a:xfrm>
            <a:off x="1246188" y="5245100"/>
            <a:ext cx="500062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600" b="1">
                <a:latin typeface="+mj-lt"/>
              </a:rPr>
              <a:t>Positive amounts = unfavorable variance;</a:t>
            </a:r>
            <a:br>
              <a:rPr lang="en-US" sz="1600" b="1">
                <a:latin typeface="+mj-lt"/>
              </a:rPr>
            </a:br>
            <a:r>
              <a:rPr lang="en-US" sz="1600" b="1">
                <a:latin typeface="+mj-lt"/>
              </a:rPr>
              <a:t>Negative amounts = favorable variance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4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Cumulative Order Accounting Close</a:t>
            </a:r>
            <a:r>
              <a:rPr lang="en-US" sz="2200" dirty="0" smtClean="0"/>
              <a:t> – GL Effect</a:t>
            </a:r>
            <a:endParaRPr lang="en-US" sz="2700" dirty="0" smtClean="0"/>
          </a:p>
        </p:txBody>
      </p:sp>
      <p:sp>
        <p:nvSpPr>
          <p:cNvPr id="4608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PC-AR-430</a:t>
            </a:r>
            <a:endParaRPr lang="en-US"/>
          </a:p>
        </p:txBody>
      </p:sp>
      <p:sp>
        <p:nvSpPr>
          <p:cNvPr id="46084" name="Text Box 3"/>
          <p:cNvSpPr txBox="1">
            <a:spLocks noChangeArrowheads="1"/>
          </p:cNvSpPr>
          <p:nvPr/>
        </p:nvSpPr>
        <p:spPr bwMode="auto">
          <a:xfrm>
            <a:off x="446088" y="1309688"/>
            <a:ext cx="8239125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600" b="1" dirty="0">
                <a:latin typeface="+mj-lt"/>
              </a:rPr>
              <a:t> </a:t>
            </a:r>
            <a:r>
              <a:rPr lang="en-US" sz="1600" b="1" u="sng" dirty="0">
                <a:latin typeface="+mj-lt"/>
              </a:rPr>
              <a:t>Floor Stock	</a:t>
            </a:r>
            <a:r>
              <a:rPr lang="en-US" sz="1400" b="1" dirty="0">
                <a:latin typeface="+mj-lt"/>
              </a:rPr>
              <a:t>				      </a:t>
            </a:r>
            <a:r>
              <a:rPr lang="en-US" sz="1600" b="1" u="sng" dirty="0">
                <a:latin typeface="+mj-lt"/>
              </a:rPr>
              <a:t>GL Trans Type</a:t>
            </a:r>
            <a:endParaRPr lang="en-US" sz="1400" b="1" dirty="0">
              <a:latin typeface="+mj-lt"/>
            </a:endParaRP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 b="1" dirty="0">
                <a:latin typeface="+mj-lt"/>
              </a:rPr>
              <a:t>		DR WIP						WO</a:t>
            </a:r>
            <a:br>
              <a:rPr lang="en-US" sz="1400" b="1" dirty="0">
                <a:latin typeface="+mj-lt"/>
              </a:rPr>
            </a:br>
            <a:r>
              <a:rPr lang="en-US" sz="1400" b="1" dirty="0">
                <a:latin typeface="+mj-lt"/>
              </a:rPr>
              <a:t>		CR Floor Stock</a:t>
            </a: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600" b="1" dirty="0">
                <a:latin typeface="+mj-lt"/>
              </a:rPr>
              <a:t> </a:t>
            </a:r>
            <a:r>
              <a:rPr lang="en-US" sz="1600" b="1" u="sng" dirty="0">
                <a:latin typeface="+mj-lt"/>
              </a:rPr>
              <a:t>Component Material Usage Variance</a:t>
            </a:r>
            <a:endParaRPr lang="en-US" sz="1400" b="1" dirty="0">
              <a:latin typeface="+mj-lt"/>
            </a:endParaRP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 b="1" dirty="0">
                <a:latin typeface="+mj-lt"/>
              </a:rPr>
              <a:t>		DR Material Usage Variance				WO</a:t>
            </a:r>
            <a:br>
              <a:rPr lang="en-US" sz="1400" b="1" dirty="0">
                <a:latin typeface="+mj-lt"/>
              </a:rPr>
            </a:br>
            <a:r>
              <a:rPr lang="en-US" sz="1400" b="1" dirty="0">
                <a:latin typeface="+mj-lt"/>
              </a:rPr>
              <a:t>		CR WIP</a:t>
            </a: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600" b="1" dirty="0">
                <a:latin typeface="+mj-lt"/>
              </a:rPr>
              <a:t> </a:t>
            </a:r>
            <a:r>
              <a:rPr lang="en-US" sz="1600" b="1" u="sng" dirty="0">
                <a:latin typeface="+mj-lt"/>
              </a:rPr>
              <a:t>WIP Material Scrap Usage Variance</a:t>
            </a:r>
            <a:endParaRPr lang="en-US" sz="1400" b="1" dirty="0">
              <a:latin typeface="+mj-lt"/>
            </a:endParaRP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 b="1" dirty="0">
                <a:latin typeface="+mj-lt"/>
              </a:rPr>
              <a:t>		DR Scrap						WO </a:t>
            </a:r>
            <a:br>
              <a:rPr lang="en-US" sz="1400" b="1" dirty="0">
                <a:latin typeface="+mj-lt"/>
              </a:rPr>
            </a:br>
            <a:r>
              <a:rPr lang="en-US" sz="1400" b="1" dirty="0">
                <a:latin typeface="+mj-lt"/>
              </a:rPr>
              <a:t>		CR WIP</a:t>
            </a: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600" b="1" dirty="0">
                <a:latin typeface="+mj-lt"/>
              </a:rPr>
              <a:t> </a:t>
            </a:r>
            <a:r>
              <a:rPr lang="en-US" sz="1600" b="1" u="sng" dirty="0">
                <a:latin typeface="+mj-lt"/>
              </a:rPr>
              <a:t>Run Labor Usage Variance</a:t>
            </a:r>
            <a:endParaRPr lang="en-US" sz="1400" b="1" dirty="0">
              <a:latin typeface="+mj-lt"/>
            </a:endParaRP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 b="1" dirty="0">
                <a:latin typeface="+mj-lt"/>
              </a:rPr>
              <a:t>		DR Labor Usage Variance				WO </a:t>
            </a:r>
            <a:br>
              <a:rPr lang="en-US" sz="1400" b="1" dirty="0">
                <a:latin typeface="+mj-lt"/>
              </a:rPr>
            </a:br>
            <a:r>
              <a:rPr lang="en-US" sz="1400" b="1" dirty="0">
                <a:latin typeface="+mj-lt"/>
              </a:rPr>
              <a:t>		CR WIP</a:t>
            </a:r>
            <a:endParaRPr lang="en-US" sz="1600" b="1" dirty="0">
              <a:latin typeface="+mj-lt"/>
            </a:endParaRP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600" b="1" dirty="0">
                <a:latin typeface="+mj-lt"/>
              </a:rPr>
              <a:t>		</a:t>
            </a:r>
          </a:p>
        </p:txBody>
      </p:sp>
      <p:sp>
        <p:nvSpPr>
          <p:cNvPr id="46085" name="Text Box 5"/>
          <p:cNvSpPr txBox="1">
            <a:spLocks noChangeArrowheads="1"/>
          </p:cNvSpPr>
          <p:nvPr/>
        </p:nvSpPr>
        <p:spPr bwMode="auto">
          <a:xfrm>
            <a:off x="862013" y="5248275"/>
            <a:ext cx="609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600" b="1">
                <a:latin typeface="+mj-lt"/>
              </a:rPr>
              <a:t>*</a:t>
            </a:r>
          </a:p>
        </p:txBody>
      </p:sp>
      <p:sp>
        <p:nvSpPr>
          <p:cNvPr id="46086" name="Text Box 6"/>
          <p:cNvSpPr txBox="1">
            <a:spLocks noChangeArrowheads="1"/>
          </p:cNvSpPr>
          <p:nvPr/>
        </p:nvSpPr>
        <p:spPr bwMode="auto">
          <a:xfrm>
            <a:off x="1320800" y="5224463"/>
            <a:ext cx="536257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600" b="1">
                <a:latin typeface="+mj-lt"/>
              </a:rPr>
              <a:t>Positive amounts = unfavorable variance;</a:t>
            </a:r>
            <a:br>
              <a:rPr lang="en-US" sz="1600" b="1">
                <a:latin typeface="+mj-lt"/>
              </a:rPr>
            </a:br>
            <a:r>
              <a:rPr lang="en-US" sz="1600" b="1">
                <a:latin typeface="+mj-lt"/>
              </a:rPr>
              <a:t>Negative amounts = favorable variance</a:t>
            </a:r>
          </a:p>
        </p:txBody>
      </p:sp>
      <p:sp>
        <p:nvSpPr>
          <p:cNvPr id="46087" name="Text Box 7"/>
          <p:cNvSpPr txBox="1">
            <a:spLocks noChangeArrowheads="1"/>
          </p:cNvSpPr>
          <p:nvPr/>
        </p:nvSpPr>
        <p:spPr bwMode="auto">
          <a:xfrm>
            <a:off x="530225" y="4371975"/>
            <a:ext cx="609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600" b="1">
                <a:latin typeface="+mj-lt"/>
              </a:rPr>
              <a:t>*</a:t>
            </a:r>
          </a:p>
        </p:txBody>
      </p:sp>
      <p:sp>
        <p:nvSpPr>
          <p:cNvPr id="46088" name="Text Box 8"/>
          <p:cNvSpPr txBox="1">
            <a:spLocks noChangeArrowheads="1"/>
          </p:cNvSpPr>
          <p:nvPr/>
        </p:nvSpPr>
        <p:spPr bwMode="auto">
          <a:xfrm>
            <a:off x="530225" y="3486150"/>
            <a:ext cx="609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600" b="1">
                <a:latin typeface="+mj-lt"/>
              </a:rPr>
              <a:t>*</a:t>
            </a:r>
          </a:p>
        </p:txBody>
      </p:sp>
      <p:sp>
        <p:nvSpPr>
          <p:cNvPr id="46089" name="Text Box 9"/>
          <p:cNvSpPr txBox="1">
            <a:spLocks noChangeArrowheads="1"/>
          </p:cNvSpPr>
          <p:nvPr/>
        </p:nvSpPr>
        <p:spPr bwMode="auto">
          <a:xfrm>
            <a:off x="530225" y="2571750"/>
            <a:ext cx="609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600" b="1">
                <a:latin typeface="+mj-lt"/>
              </a:rPr>
              <a:t>*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4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Cumulative Order Accounting Close</a:t>
            </a:r>
            <a:r>
              <a:rPr lang="en-US" sz="2200" dirty="0" smtClean="0"/>
              <a:t> – GL Effect</a:t>
            </a:r>
            <a:endParaRPr lang="en-US" dirty="0" smtClean="0"/>
          </a:p>
        </p:txBody>
      </p:sp>
      <p:sp>
        <p:nvSpPr>
          <p:cNvPr id="47107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PC-AR-440</a:t>
            </a:r>
            <a:endParaRPr lang="en-US"/>
          </a:p>
        </p:txBody>
      </p:sp>
      <p:sp>
        <p:nvSpPr>
          <p:cNvPr id="47108" name="Text Box 3"/>
          <p:cNvSpPr txBox="1">
            <a:spLocks noChangeArrowheads="1"/>
          </p:cNvSpPr>
          <p:nvPr/>
        </p:nvSpPr>
        <p:spPr bwMode="auto">
          <a:xfrm>
            <a:off x="609600" y="1238250"/>
            <a:ext cx="7924800" cy="4001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800" b="1">
                <a:latin typeface="+mj-lt"/>
              </a:rPr>
              <a:t> </a:t>
            </a:r>
            <a:r>
              <a:rPr lang="en-US" sz="1600" b="1" u="sng">
                <a:latin typeface="+mj-lt"/>
              </a:rPr>
              <a:t>Run Labor Burden Usage Variance</a:t>
            </a:r>
            <a:r>
              <a:rPr lang="en-US" sz="1400" b="1">
                <a:latin typeface="+mj-lt"/>
              </a:rPr>
              <a:t>			      </a:t>
            </a:r>
            <a:r>
              <a:rPr lang="en-US" sz="1600" b="1" u="sng">
                <a:latin typeface="+mj-lt"/>
              </a:rPr>
              <a:t>GL Trans Type</a:t>
            </a:r>
            <a:endParaRPr lang="en-US" sz="1400" b="1">
              <a:latin typeface="+mj-lt"/>
            </a:endParaRP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 b="1">
                <a:latin typeface="+mj-lt"/>
              </a:rPr>
              <a:t>		DR Burden Usage Variance				 WO </a:t>
            </a:r>
            <a:br>
              <a:rPr lang="en-US" sz="1400" b="1">
                <a:latin typeface="+mj-lt"/>
              </a:rPr>
            </a:br>
            <a:r>
              <a:rPr lang="en-US" sz="1400" b="1">
                <a:latin typeface="+mj-lt"/>
              </a:rPr>
              <a:t>		CR WIP</a:t>
            </a: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600" b="1">
                <a:latin typeface="+mj-lt"/>
              </a:rPr>
              <a:t> </a:t>
            </a:r>
            <a:r>
              <a:rPr lang="en-US" sz="1600" b="1" u="sng">
                <a:latin typeface="+mj-lt"/>
              </a:rPr>
              <a:t>Set-up Labor Usage Variance</a:t>
            </a:r>
            <a:endParaRPr lang="en-US" sz="1400" b="1">
              <a:latin typeface="+mj-lt"/>
            </a:endParaRP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 b="1">
                <a:latin typeface="+mj-lt"/>
              </a:rPr>
              <a:t>		DR Labor Usage Variance				 WO </a:t>
            </a:r>
            <a:br>
              <a:rPr lang="en-US" sz="1400" b="1">
                <a:latin typeface="+mj-lt"/>
              </a:rPr>
            </a:br>
            <a:r>
              <a:rPr lang="en-US" sz="1400" b="1">
                <a:latin typeface="+mj-lt"/>
              </a:rPr>
              <a:t>		CR WIP</a:t>
            </a: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600" b="1">
                <a:latin typeface="+mj-lt"/>
              </a:rPr>
              <a:t> </a:t>
            </a:r>
            <a:r>
              <a:rPr lang="en-US" sz="1600" b="1" u="sng">
                <a:latin typeface="+mj-lt"/>
              </a:rPr>
              <a:t>Set-up Labor Burden Usage Variance</a:t>
            </a:r>
            <a:endParaRPr lang="en-US" sz="1400" b="1">
              <a:latin typeface="+mj-lt"/>
            </a:endParaRP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 b="1">
                <a:latin typeface="+mj-lt"/>
              </a:rPr>
              <a:t>		DR Burden Usage Variance				 WO </a:t>
            </a:r>
            <a:br>
              <a:rPr lang="en-US" sz="1400" b="1">
                <a:latin typeface="+mj-lt"/>
              </a:rPr>
            </a:br>
            <a:r>
              <a:rPr lang="en-US" sz="1400" b="1">
                <a:latin typeface="+mj-lt"/>
              </a:rPr>
              <a:t>		CR WIP</a:t>
            </a: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600" b="1">
                <a:latin typeface="+mj-lt"/>
              </a:rPr>
              <a:t> </a:t>
            </a:r>
            <a:r>
              <a:rPr lang="en-US" sz="1600" b="1" u="sng">
                <a:latin typeface="+mj-lt"/>
              </a:rPr>
              <a:t>Subcontract Usage Variance</a:t>
            </a:r>
            <a:endParaRPr lang="en-US" sz="1400" b="1">
              <a:latin typeface="+mj-lt"/>
            </a:endParaRP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 b="1">
                <a:latin typeface="+mj-lt"/>
              </a:rPr>
              <a:t>		DR Subcontract Usage Variance				 WO </a:t>
            </a:r>
            <a:br>
              <a:rPr lang="en-US" sz="1400" b="1">
                <a:latin typeface="+mj-lt"/>
              </a:rPr>
            </a:br>
            <a:r>
              <a:rPr lang="en-US" sz="1400" b="1">
                <a:latin typeface="+mj-lt"/>
              </a:rPr>
              <a:t>		CR WIP</a:t>
            </a:r>
            <a:endParaRPr lang="en-US" sz="1600" b="1">
              <a:latin typeface="+mj-lt"/>
            </a:endParaRP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600" b="1">
                <a:latin typeface="+mj-lt"/>
              </a:rPr>
              <a:t>		</a:t>
            </a:r>
          </a:p>
        </p:txBody>
      </p:sp>
      <p:sp>
        <p:nvSpPr>
          <p:cNvPr id="47109" name="Text Box 5"/>
          <p:cNvSpPr txBox="1">
            <a:spLocks noChangeArrowheads="1"/>
          </p:cNvSpPr>
          <p:nvPr/>
        </p:nvSpPr>
        <p:spPr bwMode="auto">
          <a:xfrm>
            <a:off x="701675" y="4881563"/>
            <a:ext cx="609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600" b="1">
                <a:latin typeface="+mj-lt"/>
              </a:rPr>
              <a:t>*</a:t>
            </a:r>
          </a:p>
        </p:txBody>
      </p:sp>
      <p:sp>
        <p:nvSpPr>
          <p:cNvPr id="47110" name="Text Box 6"/>
          <p:cNvSpPr txBox="1">
            <a:spLocks noChangeArrowheads="1"/>
          </p:cNvSpPr>
          <p:nvPr/>
        </p:nvSpPr>
        <p:spPr bwMode="auto">
          <a:xfrm>
            <a:off x="1169988" y="4857750"/>
            <a:ext cx="555307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600" b="1">
                <a:latin typeface="+mj-lt"/>
              </a:rPr>
              <a:t>Positive amounts = unfavorable variance;</a:t>
            </a:r>
            <a:br>
              <a:rPr lang="en-US" sz="1600" b="1">
                <a:latin typeface="+mj-lt"/>
              </a:rPr>
            </a:br>
            <a:r>
              <a:rPr lang="en-US" sz="1600" b="1">
                <a:latin typeface="+mj-lt"/>
              </a:rPr>
              <a:t>Negative amounts = favorable variance</a:t>
            </a:r>
          </a:p>
        </p:txBody>
      </p:sp>
      <p:sp>
        <p:nvSpPr>
          <p:cNvPr id="47111" name="Text Box 7"/>
          <p:cNvSpPr txBox="1">
            <a:spLocks noChangeArrowheads="1"/>
          </p:cNvSpPr>
          <p:nvPr/>
        </p:nvSpPr>
        <p:spPr bwMode="auto">
          <a:xfrm>
            <a:off x="703263" y="4329113"/>
            <a:ext cx="609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600" b="1">
                <a:latin typeface="+mj-lt"/>
              </a:rPr>
              <a:t>*</a:t>
            </a:r>
          </a:p>
        </p:txBody>
      </p:sp>
      <p:sp>
        <p:nvSpPr>
          <p:cNvPr id="47112" name="Text Box 8"/>
          <p:cNvSpPr txBox="1">
            <a:spLocks noChangeArrowheads="1"/>
          </p:cNvSpPr>
          <p:nvPr/>
        </p:nvSpPr>
        <p:spPr bwMode="auto">
          <a:xfrm>
            <a:off x="693738" y="3433763"/>
            <a:ext cx="609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600" b="1">
                <a:latin typeface="+mj-lt"/>
              </a:rPr>
              <a:t>*</a:t>
            </a:r>
          </a:p>
        </p:txBody>
      </p:sp>
      <p:sp>
        <p:nvSpPr>
          <p:cNvPr id="47113" name="Text Box 9"/>
          <p:cNvSpPr txBox="1">
            <a:spLocks noChangeArrowheads="1"/>
          </p:cNvSpPr>
          <p:nvPr/>
        </p:nvSpPr>
        <p:spPr bwMode="auto">
          <a:xfrm>
            <a:off x="693738" y="2519363"/>
            <a:ext cx="609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600" b="1">
                <a:latin typeface="+mj-lt"/>
              </a:rPr>
              <a:t>*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Advanced Repetitive Topics</a:t>
            </a:r>
          </a:p>
        </p:txBody>
      </p:sp>
      <p:sp>
        <p:nvSpPr>
          <p:cNvPr id="48131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PC-AR-450</a:t>
            </a:r>
            <a:endParaRPr lang="en-US"/>
          </a:p>
        </p:txBody>
      </p:sp>
      <p:sp>
        <p:nvSpPr>
          <p:cNvPr id="13" name="AutoShape 4"/>
          <p:cNvSpPr>
            <a:spLocks noChangeArrowheads="1"/>
          </p:cNvSpPr>
          <p:nvPr/>
        </p:nvSpPr>
        <p:spPr bwMode="auto">
          <a:xfrm>
            <a:off x="904728" y="4059494"/>
            <a:ext cx="1771650" cy="881063"/>
          </a:xfrm>
          <a:prstGeom prst="rightArrow">
            <a:avLst>
              <a:gd name="adj1" fmla="val 50000"/>
              <a:gd name="adj2" fmla="val 50270"/>
            </a:avLst>
          </a:prstGeom>
          <a:solidFill>
            <a:srgbClr val="5A87C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2847828" y="2771775"/>
            <a:ext cx="2305050" cy="973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square" anchor="ctr">
            <a:no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000" dirty="0"/>
              <a:t>Advanced Rep. Life Cycle</a:t>
            </a:r>
          </a:p>
        </p:txBody>
      </p:sp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2847828" y="1590675"/>
            <a:ext cx="2305050" cy="973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square" anchor="ctr"/>
          <a:lstStyle/>
          <a:p>
            <a:pPr eaLnBrk="0" hangingPunct="0">
              <a:spcBef>
                <a:spcPct val="50000"/>
              </a:spcBef>
            </a:pPr>
            <a:r>
              <a:rPr lang="en-US" sz="2000" dirty="0"/>
              <a:t>Introduction</a:t>
            </a:r>
          </a:p>
        </p:txBody>
      </p:sp>
      <p:sp>
        <p:nvSpPr>
          <p:cNvPr id="16" name="Rectangle 11"/>
          <p:cNvSpPr>
            <a:spLocks noChangeArrowheads="1"/>
          </p:cNvSpPr>
          <p:nvPr/>
        </p:nvSpPr>
        <p:spPr bwMode="auto">
          <a:xfrm>
            <a:off x="2847828" y="3990975"/>
            <a:ext cx="2305050" cy="973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square" anchor="ctr"/>
          <a:lstStyle/>
          <a:p>
            <a:pPr eaLnBrk="0" hangingPunct="0">
              <a:spcBef>
                <a:spcPct val="50000"/>
              </a:spcBef>
            </a:pPr>
            <a:r>
              <a:rPr lang="en-US" sz="2000" dirty="0"/>
              <a:t>Information Sources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tle 4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Exercises</a:t>
            </a:r>
          </a:p>
        </p:txBody>
      </p:sp>
      <p:pic>
        <p:nvPicPr>
          <p:cNvPr id="5" name="Picture 4" descr="han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03832"/>
            <a:ext cx="9144000" cy="34503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Cumulative Order</a:t>
            </a:r>
          </a:p>
        </p:txBody>
      </p:sp>
      <p:sp>
        <p:nvSpPr>
          <p:cNvPr id="614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PC-AR-040</a:t>
            </a:r>
            <a:endParaRPr lang="en-US"/>
          </a:p>
        </p:txBody>
      </p:sp>
      <p:pic>
        <p:nvPicPr>
          <p:cNvPr id="6148" name="Picture 18"/>
          <p:cNvPicPr>
            <a:picLocks noChangeAspect="1" noChangeArrowheads="1"/>
          </p:cNvPicPr>
          <p:nvPr/>
        </p:nvPicPr>
        <p:blipFill>
          <a:blip r:embed="rId2"/>
          <a:srcRect b="-1564"/>
          <a:stretch>
            <a:fillRect/>
          </a:stretch>
        </p:blipFill>
        <p:spPr bwMode="auto">
          <a:xfrm>
            <a:off x="996950" y="1000125"/>
            <a:ext cx="7140575" cy="520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9" name="Rectangle 6"/>
          <p:cNvSpPr>
            <a:spLocks noChangeArrowheads="1"/>
          </p:cNvSpPr>
          <p:nvPr/>
        </p:nvSpPr>
        <p:spPr bwMode="auto">
          <a:xfrm>
            <a:off x="1171575" y="1670050"/>
            <a:ext cx="1485900" cy="466725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6150" name="Rectangle 7"/>
          <p:cNvSpPr>
            <a:spLocks noChangeArrowheads="1"/>
          </p:cNvSpPr>
          <p:nvPr/>
        </p:nvSpPr>
        <p:spPr bwMode="auto">
          <a:xfrm>
            <a:off x="5184775" y="1714500"/>
            <a:ext cx="1571625" cy="41910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6153" name="Rectangle 12"/>
          <p:cNvSpPr>
            <a:spLocks noChangeArrowheads="1"/>
          </p:cNvSpPr>
          <p:nvPr/>
        </p:nvSpPr>
        <p:spPr bwMode="auto">
          <a:xfrm>
            <a:off x="1520825" y="4121150"/>
            <a:ext cx="676275" cy="1714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45421" name="Text Box 13"/>
          <p:cNvSpPr txBox="1">
            <a:spLocks noChangeArrowheads="1"/>
          </p:cNvSpPr>
          <p:nvPr/>
        </p:nvSpPr>
        <p:spPr bwMode="auto">
          <a:xfrm>
            <a:off x="1746250" y="5075238"/>
            <a:ext cx="4144963" cy="39687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tIns="91440" bIns="91440">
            <a:spAutoFit/>
          </a:bodyPr>
          <a:lstStyle/>
          <a:p>
            <a:pPr>
              <a:defRPr/>
            </a:pPr>
            <a:r>
              <a:rPr lang="en-US" sz="1400" b="1" dirty="0">
                <a:latin typeface="+mj-lt"/>
              </a:rPr>
              <a:t>Total quantity and cost accumulate on order</a:t>
            </a:r>
          </a:p>
        </p:txBody>
      </p:sp>
      <p:sp>
        <p:nvSpPr>
          <p:cNvPr id="145422" name="Rectangle 14"/>
          <p:cNvSpPr>
            <a:spLocks noChangeArrowheads="1"/>
          </p:cNvSpPr>
          <p:nvPr/>
        </p:nvSpPr>
        <p:spPr bwMode="auto">
          <a:xfrm>
            <a:off x="1509713" y="5465763"/>
            <a:ext cx="6353175" cy="6096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tIns="91440" bIns="91440">
            <a:spAutoFit/>
          </a:bodyPr>
          <a:lstStyle/>
          <a:p>
            <a:pPr algn="l">
              <a:defRPr/>
            </a:pPr>
            <a:r>
              <a:rPr lang="en-US" sz="1400" b="1">
                <a:latin typeface="+mj-lt"/>
              </a:rPr>
              <a:t>One cumulative order per site, item number, production line, BOM, routing, and effective dates</a:t>
            </a:r>
          </a:p>
        </p:txBody>
      </p:sp>
      <p:cxnSp>
        <p:nvCxnSpPr>
          <p:cNvPr id="6156" name="AutoShape 16"/>
          <p:cNvCxnSpPr>
            <a:cxnSpLocks noChangeShapeType="1"/>
            <a:stCxn id="145422" idx="1"/>
            <a:endCxn id="6149" idx="1"/>
          </p:cNvCxnSpPr>
          <p:nvPr/>
        </p:nvCxnSpPr>
        <p:spPr bwMode="auto">
          <a:xfrm rot="10800000">
            <a:off x="1162050" y="1903413"/>
            <a:ext cx="347663" cy="3867150"/>
          </a:xfrm>
          <a:prstGeom prst="bentConnector3">
            <a:avLst>
              <a:gd name="adj1" fmla="val 163014"/>
            </a:avLst>
          </a:prstGeom>
          <a:noFill/>
          <a:ln w="19050">
            <a:solidFill>
              <a:srgbClr val="FF0000"/>
            </a:solidFill>
            <a:miter lim="800000"/>
            <a:headEnd/>
            <a:tailEnd type="triangle" w="med" len="med"/>
          </a:ln>
        </p:spPr>
      </p:cxnSp>
      <p:cxnSp>
        <p:nvCxnSpPr>
          <p:cNvPr id="6157" name="AutoShape 17"/>
          <p:cNvCxnSpPr>
            <a:cxnSpLocks noChangeShapeType="1"/>
            <a:stCxn id="145421" idx="1"/>
            <a:endCxn id="6153" idx="1"/>
          </p:cNvCxnSpPr>
          <p:nvPr/>
        </p:nvCxnSpPr>
        <p:spPr bwMode="auto">
          <a:xfrm rot="10800000">
            <a:off x="1511300" y="4206875"/>
            <a:ext cx="234950" cy="1066800"/>
          </a:xfrm>
          <a:prstGeom prst="bentConnector3">
            <a:avLst>
              <a:gd name="adj1" fmla="val 193245"/>
            </a:avLst>
          </a:prstGeom>
          <a:noFill/>
          <a:ln w="19050">
            <a:solidFill>
              <a:srgbClr val="FF0000"/>
            </a:solidFill>
            <a:miter lim="800000"/>
            <a:headEnd/>
            <a:tailEnd type="triangle" w="med" len="med"/>
          </a:ln>
        </p:spPr>
      </p:cxnSp>
      <p:sp>
        <p:nvSpPr>
          <p:cNvPr id="6158" name="Rectangle 19"/>
          <p:cNvSpPr>
            <a:spLocks noChangeArrowheads="1"/>
          </p:cNvSpPr>
          <p:nvPr/>
        </p:nvSpPr>
        <p:spPr bwMode="auto">
          <a:xfrm>
            <a:off x="5632450" y="4121150"/>
            <a:ext cx="676275" cy="1714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05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Milestone Operations</a:t>
            </a:r>
          </a:p>
        </p:txBody>
      </p:sp>
      <p:sp>
        <p:nvSpPr>
          <p:cNvPr id="7171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PC-AR-050</a:t>
            </a:r>
            <a:endParaRPr lang="en-US"/>
          </a:p>
        </p:txBody>
      </p:sp>
      <p:sp>
        <p:nvSpPr>
          <p:cNvPr id="7184" name="AutoShape 1039"/>
          <p:cNvSpPr>
            <a:spLocks noChangeArrowheads="1"/>
          </p:cNvSpPr>
          <p:nvPr/>
        </p:nvSpPr>
        <p:spPr bwMode="auto">
          <a:xfrm>
            <a:off x="4981575" y="2838450"/>
            <a:ext cx="2076450" cy="533400"/>
          </a:xfrm>
          <a:prstGeom prst="curvedUpArrow">
            <a:avLst>
              <a:gd name="adj1" fmla="val 77857"/>
              <a:gd name="adj2" fmla="val 155714"/>
              <a:gd name="adj3" fmla="val 33333"/>
            </a:avLst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7185" name="Text Box 1040"/>
          <p:cNvSpPr txBox="1">
            <a:spLocks noChangeArrowheads="1"/>
          </p:cNvSpPr>
          <p:nvPr/>
        </p:nvSpPr>
        <p:spPr bwMode="auto">
          <a:xfrm>
            <a:off x="762000" y="4543425"/>
            <a:ext cx="76327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b="1" dirty="0">
                <a:latin typeface="+mj-lt"/>
              </a:rPr>
              <a:t> Scrap, reject, rework quantities can be reported at both </a:t>
            </a:r>
            <a:br>
              <a:rPr lang="en-US" sz="1600" b="1" dirty="0">
                <a:latin typeface="+mj-lt"/>
              </a:rPr>
            </a:br>
            <a:r>
              <a:rPr lang="en-US" sz="1600" b="1" dirty="0">
                <a:latin typeface="+mj-lt"/>
              </a:rPr>
              <a:t>	non-milestone and milestone operations in order to track value of WIP</a:t>
            </a:r>
          </a:p>
        </p:txBody>
      </p:sp>
      <p:grpSp>
        <p:nvGrpSpPr>
          <p:cNvPr id="33" name="Group 32"/>
          <p:cNvGrpSpPr/>
          <p:nvPr/>
        </p:nvGrpSpPr>
        <p:grpSpPr>
          <a:xfrm>
            <a:off x="971550" y="1228725"/>
            <a:ext cx="7199313" cy="1524000"/>
            <a:chOff x="1200150" y="1228725"/>
            <a:chExt cx="7199313" cy="1524000"/>
          </a:xfrm>
        </p:grpSpPr>
        <p:sp>
          <p:nvSpPr>
            <p:cNvPr id="7172" name="Line 1027"/>
            <p:cNvSpPr>
              <a:spLocks noChangeShapeType="1"/>
            </p:cNvSpPr>
            <p:nvPr/>
          </p:nvSpPr>
          <p:spPr bwMode="auto">
            <a:xfrm>
              <a:off x="1200150" y="2085975"/>
              <a:ext cx="651510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173" name="Text Box 1028"/>
            <p:cNvSpPr txBox="1">
              <a:spLocks noChangeArrowheads="1"/>
            </p:cNvSpPr>
            <p:nvPr/>
          </p:nvSpPr>
          <p:spPr bwMode="auto">
            <a:xfrm>
              <a:off x="1276350" y="2352675"/>
              <a:ext cx="933450" cy="33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eaLnBrk="0" hangingPunct="0">
                <a:spcBef>
                  <a:spcPct val="50000"/>
                </a:spcBef>
              </a:pPr>
              <a:r>
                <a:rPr lang="en-US" sz="1600" b="1">
                  <a:latin typeface="+mj-lt"/>
                </a:rPr>
                <a:t>Op 10</a:t>
              </a:r>
            </a:p>
          </p:txBody>
        </p:sp>
        <p:sp>
          <p:nvSpPr>
            <p:cNvPr id="7174" name="Text Box 1029"/>
            <p:cNvSpPr txBox="1">
              <a:spLocks noChangeArrowheads="1"/>
            </p:cNvSpPr>
            <p:nvPr/>
          </p:nvSpPr>
          <p:spPr bwMode="auto">
            <a:xfrm>
              <a:off x="3028950" y="2343150"/>
              <a:ext cx="933450" cy="33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eaLnBrk="0" hangingPunct="0">
                <a:spcBef>
                  <a:spcPct val="50000"/>
                </a:spcBef>
              </a:pPr>
              <a:r>
                <a:rPr lang="en-US" sz="1600" b="1">
                  <a:latin typeface="+mj-lt"/>
                </a:rPr>
                <a:t>Op 20</a:t>
              </a:r>
            </a:p>
          </p:txBody>
        </p:sp>
        <p:sp>
          <p:nvSpPr>
            <p:cNvPr id="7175" name="Text Box 1030"/>
            <p:cNvSpPr txBox="1">
              <a:spLocks noChangeArrowheads="1"/>
            </p:cNvSpPr>
            <p:nvPr/>
          </p:nvSpPr>
          <p:spPr bwMode="auto">
            <a:xfrm>
              <a:off x="4799013" y="2343150"/>
              <a:ext cx="933450" cy="33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eaLnBrk="0" hangingPunct="0">
                <a:spcBef>
                  <a:spcPct val="50000"/>
                </a:spcBef>
              </a:pPr>
              <a:r>
                <a:rPr lang="en-US" sz="1600" b="1">
                  <a:latin typeface="+mj-lt"/>
                </a:rPr>
                <a:t>Op 30</a:t>
              </a:r>
            </a:p>
          </p:txBody>
        </p:sp>
        <p:sp>
          <p:nvSpPr>
            <p:cNvPr id="7176" name="Text Box 1031"/>
            <p:cNvSpPr txBox="1">
              <a:spLocks noChangeArrowheads="1"/>
            </p:cNvSpPr>
            <p:nvPr/>
          </p:nvSpPr>
          <p:spPr bwMode="auto">
            <a:xfrm>
              <a:off x="6915150" y="2343150"/>
              <a:ext cx="933450" cy="33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eaLnBrk="0" hangingPunct="0">
                <a:spcBef>
                  <a:spcPct val="50000"/>
                </a:spcBef>
              </a:pPr>
              <a:r>
                <a:rPr lang="en-US" sz="1600" b="1">
                  <a:latin typeface="+mj-lt"/>
                </a:rPr>
                <a:t>Op 40</a:t>
              </a:r>
            </a:p>
          </p:txBody>
        </p:sp>
        <p:sp>
          <p:nvSpPr>
            <p:cNvPr id="7178" name="Line 1033"/>
            <p:cNvSpPr>
              <a:spLocks noChangeShapeType="1"/>
            </p:cNvSpPr>
            <p:nvPr/>
          </p:nvSpPr>
          <p:spPr bwMode="auto">
            <a:xfrm>
              <a:off x="1657350" y="1857375"/>
              <a:ext cx="0" cy="48577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179" name="Line 1034"/>
            <p:cNvSpPr>
              <a:spLocks noChangeShapeType="1"/>
            </p:cNvSpPr>
            <p:nvPr/>
          </p:nvSpPr>
          <p:spPr bwMode="auto">
            <a:xfrm>
              <a:off x="3467100" y="1819275"/>
              <a:ext cx="0" cy="48577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180" name="Line 1035"/>
            <p:cNvSpPr>
              <a:spLocks noChangeShapeType="1"/>
            </p:cNvSpPr>
            <p:nvPr/>
          </p:nvSpPr>
          <p:spPr bwMode="auto">
            <a:xfrm>
              <a:off x="5162550" y="1838325"/>
              <a:ext cx="0" cy="48577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181" name="Line 1036"/>
            <p:cNvSpPr>
              <a:spLocks noChangeShapeType="1"/>
            </p:cNvSpPr>
            <p:nvPr/>
          </p:nvSpPr>
          <p:spPr bwMode="auto">
            <a:xfrm>
              <a:off x="7219950" y="1819275"/>
              <a:ext cx="0" cy="48577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182" name="Text Box 1037"/>
            <p:cNvSpPr txBox="1">
              <a:spLocks noChangeArrowheads="1"/>
            </p:cNvSpPr>
            <p:nvPr/>
          </p:nvSpPr>
          <p:spPr bwMode="auto">
            <a:xfrm>
              <a:off x="1809750" y="1228725"/>
              <a:ext cx="3295650" cy="581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600" b="1">
                  <a:latin typeface="+mj-lt"/>
                </a:rPr>
                <a:t>Ops 10 - 30</a:t>
              </a:r>
              <a:br>
                <a:rPr lang="en-US" sz="1600" b="1">
                  <a:latin typeface="+mj-lt"/>
                </a:rPr>
              </a:br>
              <a:r>
                <a:rPr lang="en-US" sz="1600" b="1">
                  <a:latin typeface="+mj-lt"/>
                </a:rPr>
                <a:t>Non-Milestone Operations</a:t>
              </a:r>
            </a:p>
          </p:txBody>
        </p:sp>
        <p:sp>
          <p:nvSpPr>
            <p:cNvPr id="7183" name="Text Box 1038"/>
            <p:cNvSpPr txBox="1">
              <a:spLocks noChangeArrowheads="1"/>
            </p:cNvSpPr>
            <p:nvPr/>
          </p:nvSpPr>
          <p:spPr bwMode="auto">
            <a:xfrm>
              <a:off x="6094413" y="1228725"/>
              <a:ext cx="2305050" cy="581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600" b="1">
                  <a:latin typeface="+mj-lt"/>
                </a:rPr>
                <a:t>Op 40</a:t>
              </a:r>
              <a:br>
                <a:rPr lang="en-US" sz="1600" b="1">
                  <a:latin typeface="+mj-lt"/>
                </a:rPr>
              </a:br>
              <a:r>
                <a:rPr lang="en-US" sz="1600" b="1">
                  <a:latin typeface="+mj-lt"/>
                </a:rPr>
                <a:t>Milestone Operation</a:t>
              </a:r>
            </a:p>
          </p:txBody>
        </p:sp>
        <p:grpSp>
          <p:nvGrpSpPr>
            <p:cNvPr id="7186" name="Group 1041"/>
            <p:cNvGrpSpPr>
              <a:grpSpLocks/>
            </p:cNvGrpSpPr>
            <p:nvPr/>
          </p:nvGrpSpPr>
          <p:grpSpPr bwMode="auto">
            <a:xfrm flipH="1">
              <a:off x="1219200" y="2457450"/>
              <a:ext cx="4400550" cy="290513"/>
              <a:chOff x="624" y="2106"/>
              <a:chExt cx="2772" cy="183"/>
            </a:xfrm>
          </p:grpSpPr>
          <p:sp>
            <p:nvSpPr>
              <p:cNvPr id="7196" name="Line 1042"/>
              <p:cNvSpPr>
                <a:spLocks noChangeShapeType="1"/>
              </p:cNvSpPr>
              <p:nvPr/>
            </p:nvSpPr>
            <p:spPr bwMode="auto">
              <a:xfrm>
                <a:off x="624" y="2280"/>
                <a:ext cx="2772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197" name="Line 1043"/>
              <p:cNvSpPr>
                <a:spLocks noChangeShapeType="1"/>
              </p:cNvSpPr>
              <p:nvPr/>
            </p:nvSpPr>
            <p:spPr bwMode="auto">
              <a:xfrm flipV="1">
                <a:off x="633" y="2109"/>
                <a:ext cx="0" cy="18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198" name="Line 1044"/>
              <p:cNvSpPr>
                <a:spLocks noChangeShapeType="1"/>
              </p:cNvSpPr>
              <p:nvPr/>
            </p:nvSpPr>
            <p:spPr bwMode="auto">
              <a:xfrm flipV="1">
                <a:off x="3384" y="2106"/>
                <a:ext cx="0" cy="18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7187" name="Line 1045"/>
            <p:cNvSpPr>
              <a:spLocks noChangeShapeType="1"/>
            </p:cNvSpPr>
            <p:nvPr/>
          </p:nvSpPr>
          <p:spPr bwMode="auto">
            <a:xfrm flipV="1">
              <a:off x="7734300" y="2466975"/>
              <a:ext cx="0" cy="28575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188" name="Line 1046"/>
            <p:cNvSpPr>
              <a:spLocks noChangeShapeType="1"/>
            </p:cNvSpPr>
            <p:nvPr/>
          </p:nvSpPr>
          <p:spPr bwMode="auto">
            <a:xfrm flipV="1">
              <a:off x="6838950" y="2466975"/>
              <a:ext cx="0" cy="28575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189" name="Line 1047"/>
            <p:cNvSpPr>
              <a:spLocks noChangeShapeType="1"/>
            </p:cNvSpPr>
            <p:nvPr/>
          </p:nvSpPr>
          <p:spPr bwMode="auto">
            <a:xfrm>
              <a:off x="6838950" y="2733675"/>
              <a:ext cx="89535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</p:grpSp>
      <p:sp>
        <p:nvSpPr>
          <p:cNvPr id="7190" name="Line 1048"/>
          <p:cNvSpPr>
            <a:spLocks noChangeShapeType="1"/>
          </p:cNvSpPr>
          <p:nvPr/>
        </p:nvSpPr>
        <p:spPr bwMode="auto">
          <a:xfrm>
            <a:off x="1055688" y="4410075"/>
            <a:ext cx="702945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7191" name="Line 1049"/>
          <p:cNvSpPr>
            <a:spLocks noChangeShapeType="1"/>
          </p:cNvSpPr>
          <p:nvPr/>
        </p:nvSpPr>
        <p:spPr bwMode="auto">
          <a:xfrm flipV="1">
            <a:off x="1065213" y="4143375"/>
            <a:ext cx="0" cy="2857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7192" name="Line 1050"/>
          <p:cNvSpPr>
            <a:spLocks noChangeShapeType="1"/>
          </p:cNvSpPr>
          <p:nvPr/>
        </p:nvSpPr>
        <p:spPr bwMode="auto">
          <a:xfrm flipV="1">
            <a:off x="8070850" y="4143375"/>
            <a:ext cx="0" cy="2857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60443" name="Rectangle 1051"/>
          <p:cNvSpPr>
            <a:spLocks noChangeArrowheads="1"/>
          </p:cNvSpPr>
          <p:nvPr/>
        </p:nvSpPr>
        <p:spPr bwMode="auto">
          <a:xfrm>
            <a:off x="1028700" y="5476875"/>
            <a:ext cx="7085013" cy="4381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7194" name="Text Box 1052"/>
          <p:cNvSpPr txBox="1">
            <a:spLocks noChangeArrowheads="1"/>
          </p:cNvSpPr>
          <p:nvPr/>
        </p:nvSpPr>
        <p:spPr bwMode="auto">
          <a:xfrm>
            <a:off x="1028700" y="5534025"/>
            <a:ext cx="70659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600" b="1" dirty="0">
                <a:latin typeface="+mj-lt"/>
              </a:rPr>
              <a:t>The Milestone Operation flag is in Routing Maintenance (14.13.1)</a:t>
            </a:r>
          </a:p>
        </p:txBody>
      </p:sp>
      <p:sp>
        <p:nvSpPr>
          <p:cNvPr id="7177" name="Text Box 1032"/>
          <p:cNvSpPr txBox="1">
            <a:spLocks noChangeArrowheads="1"/>
          </p:cNvSpPr>
          <p:nvPr/>
        </p:nvSpPr>
        <p:spPr bwMode="auto">
          <a:xfrm>
            <a:off x="4867275" y="3419475"/>
            <a:ext cx="33528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400" b="1" dirty="0">
                <a:latin typeface="+mj-lt"/>
              </a:rPr>
              <a:t> Labor &amp; completed units for Ops 	10 through 30 reported at Op 40. 	Labor, burden, and components 	</a:t>
            </a:r>
            <a:r>
              <a:rPr lang="en-US" sz="1400" b="1" dirty="0" err="1">
                <a:latin typeface="+mj-lt"/>
              </a:rPr>
              <a:t>backflushed</a:t>
            </a:r>
            <a:r>
              <a:rPr lang="en-US" sz="1400" b="1" dirty="0">
                <a:latin typeface="+mj-lt"/>
              </a:rPr>
              <a:t> at standard</a:t>
            </a:r>
          </a:p>
        </p:txBody>
      </p:sp>
      <p:sp>
        <p:nvSpPr>
          <p:cNvPr id="7195" name="Text Box 1053"/>
          <p:cNvSpPr txBox="1">
            <a:spLocks noChangeArrowheads="1"/>
          </p:cNvSpPr>
          <p:nvPr/>
        </p:nvSpPr>
        <p:spPr bwMode="auto">
          <a:xfrm>
            <a:off x="904875" y="3419475"/>
            <a:ext cx="391477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400" b="1" dirty="0">
                <a:latin typeface="+mj-lt"/>
              </a:rPr>
              <a:t> If report labor at non-milestone 	operation, the system issues a warning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Advanced Repetitive Topics</a:t>
            </a:r>
          </a:p>
        </p:txBody>
      </p:sp>
      <p:sp>
        <p:nvSpPr>
          <p:cNvPr id="819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PC-AR-060</a:t>
            </a:r>
            <a:endParaRPr lang="en-US"/>
          </a:p>
        </p:txBody>
      </p:sp>
      <p:sp>
        <p:nvSpPr>
          <p:cNvPr id="8201" name="Text Box 11"/>
          <p:cNvSpPr txBox="1">
            <a:spLocks noChangeArrowheads="1"/>
          </p:cNvSpPr>
          <p:nvPr/>
        </p:nvSpPr>
        <p:spPr bwMode="auto">
          <a:xfrm>
            <a:off x="5476875" y="2508025"/>
            <a:ext cx="3335338" cy="2414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71450" algn="l"/>
              </a:tabLst>
            </a:pPr>
            <a:r>
              <a:rPr lang="en-US" sz="1600" dirty="0">
                <a:latin typeface="+mj-lt"/>
              </a:rPr>
              <a:t> </a:t>
            </a:r>
            <a:r>
              <a:rPr lang="en-US" sz="1600" b="1" dirty="0">
                <a:latin typeface="+mj-lt"/>
              </a:rPr>
              <a:t>Set-Up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71450" algn="l"/>
              </a:tabLst>
            </a:pPr>
            <a:r>
              <a:rPr lang="en-US" sz="1600" dirty="0">
                <a:latin typeface="+mj-lt"/>
              </a:rPr>
              <a:t> Labor Reporting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71450" algn="l"/>
              </a:tabLst>
            </a:pPr>
            <a:r>
              <a:rPr lang="en-US" sz="1600" dirty="0">
                <a:latin typeface="+mj-lt"/>
              </a:rPr>
              <a:t> Subcontract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71450" algn="l"/>
              </a:tabLst>
            </a:pPr>
            <a:r>
              <a:rPr lang="en-US" sz="1600" dirty="0">
                <a:latin typeface="+mj-lt"/>
              </a:rPr>
              <a:t> Post Accumulated Usage 	Variances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71450" algn="l"/>
              </a:tabLst>
            </a:pPr>
            <a:r>
              <a:rPr lang="en-US" sz="1600" dirty="0">
                <a:latin typeface="+mj-lt"/>
              </a:rPr>
              <a:t> Scrap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71450" algn="l"/>
              </a:tabLst>
            </a:pPr>
            <a:r>
              <a:rPr lang="en-US" sz="1600" dirty="0">
                <a:latin typeface="+mj-lt"/>
              </a:rPr>
              <a:t> Cumulative Order Close</a:t>
            </a:r>
          </a:p>
        </p:txBody>
      </p:sp>
      <p:sp>
        <p:nvSpPr>
          <p:cNvPr id="24" name="AutoShape 4"/>
          <p:cNvSpPr>
            <a:spLocks noChangeArrowheads="1"/>
          </p:cNvSpPr>
          <p:nvPr/>
        </p:nvSpPr>
        <p:spPr bwMode="auto">
          <a:xfrm>
            <a:off x="904728" y="2806025"/>
            <a:ext cx="1771650" cy="881063"/>
          </a:xfrm>
          <a:prstGeom prst="rightArrow">
            <a:avLst>
              <a:gd name="adj1" fmla="val 50000"/>
              <a:gd name="adj2" fmla="val 50270"/>
            </a:avLst>
          </a:prstGeom>
          <a:solidFill>
            <a:srgbClr val="5A87C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5" name="Rectangle 5"/>
          <p:cNvSpPr>
            <a:spLocks noChangeArrowheads="1"/>
          </p:cNvSpPr>
          <p:nvPr/>
        </p:nvSpPr>
        <p:spPr bwMode="auto">
          <a:xfrm>
            <a:off x="2847828" y="2768375"/>
            <a:ext cx="2305050" cy="973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square" anchor="ctr">
            <a:no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000" dirty="0"/>
              <a:t>Advanced Rep. Life Cycle</a:t>
            </a:r>
          </a:p>
        </p:txBody>
      </p:sp>
      <p:sp>
        <p:nvSpPr>
          <p:cNvPr id="26" name="Rectangle 7"/>
          <p:cNvSpPr>
            <a:spLocks noChangeArrowheads="1"/>
          </p:cNvSpPr>
          <p:nvPr/>
        </p:nvSpPr>
        <p:spPr bwMode="auto">
          <a:xfrm>
            <a:off x="2847828" y="1587275"/>
            <a:ext cx="2305050" cy="973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square" anchor="ctr"/>
          <a:lstStyle/>
          <a:p>
            <a:pPr eaLnBrk="0" hangingPunct="0">
              <a:spcBef>
                <a:spcPct val="50000"/>
              </a:spcBef>
            </a:pPr>
            <a:r>
              <a:rPr lang="en-US" sz="2000" dirty="0"/>
              <a:t>Introduction</a:t>
            </a:r>
          </a:p>
        </p:txBody>
      </p:sp>
      <p:sp>
        <p:nvSpPr>
          <p:cNvPr id="27" name="Rectangle 11"/>
          <p:cNvSpPr>
            <a:spLocks noChangeArrowheads="1"/>
          </p:cNvSpPr>
          <p:nvPr/>
        </p:nvSpPr>
        <p:spPr bwMode="auto">
          <a:xfrm>
            <a:off x="2847828" y="3987575"/>
            <a:ext cx="2305050" cy="973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square" anchor="ctr"/>
          <a:lstStyle/>
          <a:p>
            <a:pPr eaLnBrk="0" hangingPunct="0">
              <a:spcBef>
                <a:spcPct val="50000"/>
              </a:spcBef>
            </a:pPr>
            <a:r>
              <a:rPr lang="en-US" sz="2000" dirty="0"/>
              <a:t>Information Sources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Repetitive Control File</a:t>
            </a:r>
          </a:p>
        </p:txBody>
      </p:sp>
      <p:sp>
        <p:nvSpPr>
          <p:cNvPr id="9219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PC-AR-070</a:t>
            </a:r>
            <a:endParaRPr lang="en-US"/>
          </a:p>
        </p:txBody>
      </p:sp>
      <p:pic>
        <p:nvPicPr>
          <p:cNvPr id="9220" name="Picture 105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8638" y="1263650"/>
            <a:ext cx="5419725" cy="457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9221" name="Picture 105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71825" y="4133850"/>
            <a:ext cx="5695950" cy="1600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Auto Labor Report</a:t>
            </a:r>
          </a:p>
        </p:txBody>
      </p:sp>
      <p:sp>
        <p:nvSpPr>
          <p:cNvPr id="1024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PC-AR-080</a:t>
            </a:r>
            <a:endParaRPr lang="en-US"/>
          </a:p>
        </p:txBody>
      </p:sp>
      <p:pic>
        <p:nvPicPr>
          <p:cNvPr id="10244" name="Picture 103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1104900"/>
            <a:ext cx="5934075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5" name="Rectangle 1034"/>
          <p:cNvSpPr>
            <a:spLocks noChangeArrowheads="1"/>
          </p:cNvSpPr>
          <p:nvPr/>
        </p:nvSpPr>
        <p:spPr bwMode="auto">
          <a:xfrm>
            <a:off x="4721225" y="5080000"/>
            <a:ext cx="1533525" cy="488950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4809</TotalTime>
  <Words>1269</Words>
  <Application>Microsoft PowerPoint</Application>
  <PresentationFormat>On-screen Show (4:3)</PresentationFormat>
  <Paragraphs>407</Paragraphs>
  <Slides>47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size="48" baseType="lpstr">
      <vt:lpstr>QAD 2010 Template</vt:lpstr>
      <vt:lpstr>Advanced Repetitive Costing</vt:lpstr>
      <vt:lpstr>Advanced Repetitive Topics</vt:lpstr>
      <vt:lpstr>Advanced Repetitive Life Cycle</vt:lpstr>
      <vt:lpstr>Advanced Repetitive vs. Work Orders</vt:lpstr>
      <vt:lpstr>Cumulative Order</vt:lpstr>
      <vt:lpstr>Milestone Operations</vt:lpstr>
      <vt:lpstr>Advanced Repetitive Topics</vt:lpstr>
      <vt:lpstr>Repetitive Control File</vt:lpstr>
      <vt:lpstr>Auto Labor Report</vt:lpstr>
      <vt:lpstr>Product Structure Maintenance</vt:lpstr>
      <vt:lpstr>Advanced Repetitive Topics</vt:lpstr>
      <vt:lpstr>Backflush Transaction</vt:lpstr>
      <vt:lpstr>Labor and Burden Calculations</vt:lpstr>
      <vt:lpstr>Labor &amp; Burden Rate Variance Calculations</vt:lpstr>
      <vt:lpstr>Labor &amp; Burden Rate Variance Calculations</vt:lpstr>
      <vt:lpstr>Method Variance</vt:lpstr>
      <vt:lpstr>Advanced Repetitive Variances: Summary</vt:lpstr>
      <vt:lpstr>Backflush Transaction (Issues): GL Effect</vt:lpstr>
      <vt:lpstr>Backflush Transaction (Receipts): GL Effect</vt:lpstr>
      <vt:lpstr>Backflush Transaction (intermilestone ops): GL Effect</vt:lpstr>
      <vt:lpstr>Down Time – GL Effect</vt:lpstr>
      <vt:lpstr>Non-Productive Labor Feedback – GL Effect</vt:lpstr>
      <vt:lpstr>Advanced Repetitive Topics</vt:lpstr>
      <vt:lpstr>Subcontracting in Advanced Repetitive</vt:lpstr>
      <vt:lpstr>Subcontract Process in Advanced Repetitive</vt:lpstr>
      <vt:lpstr>Subcontract Process in Advanced Repetitive</vt:lpstr>
      <vt:lpstr>Setting Up Scheduled Orders </vt:lpstr>
      <vt:lpstr>Advanced Repetitive Subcontract Operations, GL Effect </vt:lpstr>
      <vt:lpstr>Subcontract Usage Variance</vt:lpstr>
      <vt:lpstr>Advanced Repetitive Topics</vt:lpstr>
      <vt:lpstr>Post Accumulated Usage Var Report</vt:lpstr>
      <vt:lpstr>Material Usage Variance</vt:lpstr>
      <vt:lpstr>Post Accumulated Usage Variances – GL Effect</vt:lpstr>
      <vt:lpstr>Post Accumulated Usage Variances – GL Effect</vt:lpstr>
      <vt:lpstr>Advanced Repetitive Topics</vt:lpstr>
      <vt:lpstr>Advanced Repetitive Scrap</vt:lpstr>
      <vt:lpstr>WIP Material Scrap Usage Variance</vt:lpstr>
      <vt:lpstr>Advanced Repetitive Topics</vt:lpstr>
      <vt:lpstr>Cumulative Order Close</vt:lpstr>
      <vt:lpstr>WIP Transfer</vt:lpstr>
      <vt:lpstr>Transfer WIP</vt:lpstr>
      <vt:lpstr>WIP Valuation Report</vt:lpstr>
      <vt:lpstr>Cumulative Order Accounting Close – GL Effect</vt:lpstr>
      <vt:lpstr>Cumulative Order Accounting Close – GL Effect</vt:lpstr>
      <vt:lpstr>Cumulative Order Accounting Close – GL Effect</vt:lpstr>
      <vt:lpstr>Advanced Repetitive Topics</vt:lpstr>
      <vt:lpstr>Exercises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Training Module Development</dc:title>
  <dc:creator>vmg</dc:creator>
  <cp:lastModifiedBy>njm</cp:lastModifiedBy>
  <cp:revision>185</cp:revision>
  <cp:lastPrinted>2000-01-18T02:12:47Z</cp:lastPrinted>
  <dcterms:created xsi:type="dcterms:W3CDTF">1998-03-17T23:27:45Z</dcterms:created>
  <dcterms:modified xsi:type="dcterms:W3CDTF">2010-12-14T16:07:59Z</dcterms:modified>
</cp:coreProperties>
</file>